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1"/>
  </p:notesMasterIdLst>
  <p:handoutMasterIdLst>
    <p:handoutMasterId r:id="rId32"/>
  </p:handoutMasterIdLst>
  <p:sldIdLst>
    <p:sldId id="25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2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56" autoAdjust="0"/>
  </p:normalViewPr>
  <p:slideViewPr>
    <p:cSldViewPr>
      <p:cViewPr>
        <p:scale>
          <a:sx n="82" d="100"/>
          <a:sy n="82" d="100"/>
        </p:scale>
        <p:origin x="496" y="1216"/>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8/27/14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8/27/14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a:t>1</a:t>
            </a:fld>
            <a:endParaRPr lang="en-US"/>
          </a:p>
        </p:txBody>
      </p:sp>
    </p:spTree>
    <p:extLst>
      <p:ext uri="{BB962C8B-B14F-4D97-AF65-F5344CB8AC3E}">
        <p14:creationId xmlns:p14="http://schemas.microsoft.com/office/powerpoint/2010/main" val="141555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8BF481-33EC-8D46-8150-5A2CC5F399B8}"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t>‹#›</a:t>
            </a:fld>
            <a:endParaRPr lang="en-US"/>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10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4957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0668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2648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BF481-33EC-8D46-8150-5A2CC5F399B8}"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t>‹#›</a:t>
            </a:fld>
            <a:endParaRPr lang="en-US"/>
          </a:p>
        </p:txBody>
      </p:sp>
    </p:spTree>
    <p:extLst>
      <p:ext uri="{BB962C8B-B14F-4D97-AF65-F5344CB8AC3E}">
        <p14:creationId xmlns:p14="http://schemas.microsoft.com/office/powerpoint/2010/main" val="319401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7642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0513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3032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8/27/14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1984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6177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64716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8/27/14</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25357393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656" r:id="rId1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6274" y="3227035"/>
            <a:ext cx="9861727" cy="735366"/>
          </a:xfrm>
        </p:spPr>
        <p:txBody>
          <a:bodyPr>
            <a:normAutofit/>
          </a:bodyPr>
          <a:lstStyle/>
          <a:p>
            <a:r>
              <a:rPr lang="en-US" sz="4000" dirty="0" smtClean="0"/>
              <a:t>Lecture 2: Welcome to Programming I!</a:t>
            </a:r>
            <a:endParaRPr sz="4000" dirty="0"/>
          </a:p>
        </p:txBody>
      </p:sp>
      <p:sp>
        <p:nvSpPr>
          <p:cNvPr id="3" name="Subtitle 2"/>
          <p:cNvSpPr>
            <a:spLocks noGrp="1"/>
          </p:cNvSpPr>
          <p:nvPr>
            <p:ph type="subTitle" idx="1"/>
          </p:nvPr>
        </p:nvSpPr>
        <p:spPr/>
        <p:txBody>
          <a:bodyPr/>
          <a:lstStyle/>
          <a:p>
            <a:r>
              <a:rPr lang="en-US" dirty="0" smtClean="0">
                <a:solidFill>
                  <a:schemeClr val="tx1"/>
                </a:solidFill>
              </a:rPr>
              <a:t>Reading: Chapter 1, Sections 1.7 - 1.10</a:t>
            </a:r>
          </a:p>
          <a:p>
            <a:r>
              <a:rPr lang="en-US" dirty="0" err="1">
                <a:solidFill>
                  <a:srgbClr val="000000"/>
                </a:solidFill>
              </a:rPr>
              <a:t>JGrasp</a:t>
            </a:r>
            <a:r>
              <a:rPr lang="en-US" dirty="0">
                <a:solidFill>
                  <a:srgbClr val="000000"/>
                </a:solidFill>
              </a:rPr>
              <a:t>, Simple Java Programs and Programming Errors</a:t>
            </a:r>
            <a:endParaRPr dirty="0">
              <a:solidFill>
                <a:srgbClr val="000000"/>
              </a:solidFill>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10972800" cy="792162"/>
          </a:xfrm>
        </p:spPr>
        <p:txBody>
          <a:bodyPr>
            <a:normAutofit/>
          </a:bodyPr>
          <a:lstStyle/>
          <a:p>
            <a:r>
              <a:rPr lang="en-US" sz="3600" dirty="0" smtClean="0"/>
              <a:t>Open </a:t>
            </a:r>
            <a:r>
              <a:rPr lang="en-US" sz="3600" dirty="0" err="1" smtClean="0"/>
              <a:t>jGrasp</a:t>
            </a:r>
            <a:endParaRPr lang="en-US" sz="3600" dirty="0"/>
          </a:p>
        </p:txBody>
      </p:sp>
      <p:pic>
        <p:nvPicPr>
          <p:cNvPr id="5" name="Picture 4"/>
          <p:cNvPicPr>
            <a:picLocks noChangeAspect="1"/>
          </p:cNvPicPr>
          <p:nvPr/>
        </p:nvPicPr>
        <p:blipFill>
          <a:blip r:embed="rId2"/>
          <a:stretch>
            <a:fillRect/>
          </a:stretch>
        </p:blipFill>
        <p:spPr>
          <a:xfrm>
            <a:off x="3276600" y="1066800"/>
            <a:ext cx="7848600" cy="5445346"/>
          </a:xfrm>
          <a:prstGeom prst="rect">
            <a:avLst/>
          </a:prstGeom>
        </p:spPr>
      </p:pic>
      <p:cxnSp>
        <p:nvCxnSpPr>
          <p:cNvPr id="7" name="Straight Arrow Connector 6"/>
          <p:cNvCxnSpPr/>
          <p:nvPr/>
        </p:nvCxnSpPr>
        <p:spPr>
          <a:xfrm flipV="1">
            <a:off x="1524000" y="1447800"/>
            <a:ext cx="1981200" cy="1066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04800" y="2401669"/>
            <a:ext cx="2415445" cy="646331"/>
          </a:xfrm>
          <a:prstGeom prst="rect">
            <a:avLst/>
          </a:prstGeom>
          <a:noFill/>
        </p:spPr>
        <p:txBody>
          <a:bodyPr wrap="none" rtlCol="0">
            <a:spAutoFit/>
          </a:bodyPr>
          <a:lstStyle/>
          <a:p>
            <a:r>
              <a:rPr lang="en-US" dirty="0" smtClean="0"/>
              <a:t>Click on File and choose</a:t>
            </a:r>
          </a:p>
          <a:p>
            <a:r>
              <a:rPr lang="en-US" dirty="0" smtClean="0"/>
              <a:t>New ⟶ Java.</a:t>
            </a:r>
            <a:endParaRPr lang="en-US" dirty="0"/>
          </a:p>
        </p:txBody>
      </p:sp>
      <p:sp>
        <p:nvSpPr>
          <p:cNvPr id="10" name="TextBox 9"/>
          <p:cNvSpPr txBox="1"/>
          <p:nvPr/>
        </p:nvSpPr>
        <p:spPr>
          <a:xfrm>
            <a:off x="4941938" y="1828800"/>
            <a:ext cx="2678062" cy="830997"/>
          </a:xfrm>
          <a:prstGeom prst="rect">
            <a:avLst/>
          </a:prstGeom>
          <a:noFill/>
        </p:spPr>
        <p:txBody>
          <a:bodyPr wrap="none" rtlCol="0">
            <a:spAutoFit/>
          </a:bodyPr>
          <a:lstStyle/>
          <a:p>
            <a:r>
              <a:rPr lang="en-US" sz="1200" dirty="0" smtClean="0">
                <a:solidFill>
                  <a:schemeClr val="accent1">
                    <a:lumMod val="60000"/>
                    <a:lumOff val="40000"/>
                  </a:schemeClr>
                </a:solidFill>
                <a:latin typeface="Monaco"/>
                <a:cs typeface="Monaco"/>
              </a:rPr>
              <a:t>public class</a:t>
            </a:r>
            <a:r>
              <a:rPr lang="en-US" sz="1200" dirty="0" smtClean="0">
                <a:latin typeface="Monaco"/>
                <a:cs typeface="Monaco"/>
              </a:rPr>
              <a:t> </a:t>
            </a:r>
            <a:r>
              <a:rPr lang="en-US" sz="1200" dirty="0" err="1" smtClean="0">
                <a:latin typeface="Monaco"/>
                <a:cs typeface="Monaco"/>
              </a:rPr>
              <a:t>MyFirstProgram</a:t>
            </a:r>
            <a:endParaRPr lang="en-US" sz="1200" dirty="0" smtClean="0">
              <a:latin typeface="Monaco"/>
              <a:cs typeface="Monaco"/>
            </a:endParaRPr>
          </a:p>
          <a:p>
            <a:r>
              <a:rPr lang="en-US" sz="1200" dirty="0" smtClean="0">
                <a:latin typeface="Monaco"/>
                <a:cs typeface="Monaco"/>
              </a:rPr>
              <a:t>{</a:t>
            </a:r>
          </a:p>
          <a:p>
            <a:endParaRPr lang="en-US" sz="1200" dirty="0">
              <a:latin typeface="Monaco"/>
              <a:cs typeface="Monaco"/>
            </a:endParaRPr>
          </a:p>
          <a:p>
            <a:r>
              <a:rPr lang="en-US" sz="1200" dirty="0" smtClean="0">
                <a:latin typeface="Monaco"/>
                <a:cs typeface="Monaco"/>
              </a:rPr>
              <a:t>}</a:t>
            </a:r>
            <a:endParaRPr lang="en-US" sz="1200" dirty="0">
              <a:latin typeface="Monaco"/>
              <a:cs typeface="Monaco"/>
            </a:endParaRPr>
          </a:p>
        </p:txBody>
      </p:sp>
      <p:sp>
        <p:nvSpPr>
          <p:cNvPr id="11" name="TextBox 10"/>
          <p:cNvSpPr txBox="1"/>
          <p:nvPr/>
        </p:nvSpPr>
        <p:spPr>
          <a:xfrm>
            <a:off x="251555" y="3200400"/>
            <a:ext cx="2415445" cy="646331"/>
          </a:xfrm>
          <a:prstGeom prst="rect">
            <a:avLst/>
          </a:prstGeom>
          <a:noFill/>
        </p:spPr>
        <p:txBody>
          <a:bodyPr wrap="none" rtlCol="0">
            <a:spAutoFit/>
          </a:bodyPr>
          <a:lstStyle/>
          <a:p>
            <a:r>
              <a:rPr lang="en-US" dirty="0" smtClean="0"/>
              <a:t>Click on File and choose</a:t>
            </a:r>
          </a:p>
          <a:p>
            <a:r>
              <a:rPr lang="en-US" dirty="0" smtClean="0"/>
              <a:t>Save As.</a:t>
            </a:r>
            <a:endParaRPr lang="en-US" dirty="0"/>
          </a:p>
        </p:txBody>
      </p:sp>
      <p:sp>
        <p:nvSpPr>
          <p:cNvPr id="12" name="TextBox 11"/>
          <p:cNvSpPr txBox="1"/>
          <p:nvPr/>
        </p:nvSpPr>
        <p:spPr>
          <a:xfrm>
            <a:off x="228600" y="3962400"/>
            <a:ext cx="2968406" cy="1477328"/>
          </a:xfrm>
          <a:prstGeom prst="rect">
            <a:avLst/>
          </a:prstGeom>
          <a:noFill/>
        </p:spPr>
        <p:txBody>
          <a:bodyPr wrap="none" rtlCol="0">
            <a:spAutoFit/>
          </a:bodyPr>
          <a:lstStyle/>
          <a:p>
            <a:r>
              <a:rPr lang="en-US" dirty="0" smtClean="0"/>
              <a:t>You MUST save your program</a:t>
            </a:r>
            <a:br>
              <a:rPr lang="en-US" dirty="0" smtClean="0"/>
            </a:br>
            <a:r>
              <a:rPr lang="en-US" dirty="0" smtClean="0"/>
              <a:t>with the same name as</a:t>
            </a:r>
            <a:br>
              <a:rPr lang="en-US" dirty="0" smtClean="0"/>
            </a:br>
            <a:r>
              <a:rPr lang="en-US" dirty="0" smtClean="0"/>
              <a:t>whatever follows the word</a:t>
            </a:r>
            <a:br>
              <a:rPr lang="en-US" dirty="0" smtClean="0"/>
            </a:br>
            <a:r>
              <a:rPr lang="en-US" dirty="0" smtClean="0"/>
              <a:t>“class”. In this case it should</a:t>
            </a:r>
          </a:p>
          <a:p>
            <a:r>
              <a:rPr lang="en-US" dirty="0" smtClean="0"/>
              <a:t>be </a:t>
            </a:r>
            <a:r>
              <a:rPr lang="en-US" dirty="0" err="1" smtClean="0"/>
              <a:t>MyFirstProgram.java</a:t>
            </a:r>
            <a:endParaRPr lang="en-US" dirty="0"/>
          </a:p>
        </p:txBody>
      </p:sp>
    </p:spTree>
    <p:extLst>
      <p:ext uri="{BB962C8B-B14F-4D97-AF65-F5344CB8AC3E}">
        <p14:creationId xmlns:p14="http://schemas.microsoft.com/office/powerpoint/2010/main" val="394327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143000"/>
            <a:ext cx="2564900" cy="646331"/>
          </a:xfrm>
          <a:prstGeom prst="rect">
            <a:avLst/>
          </a:prstGeom>
          <a:noFill/>
        </p:spPr>
        <p:txBody>
          <a:bodyPr wrap="none" rtlCol="0">
            <a:spAutoFit/>
          </a:bodyPr>
          <a:lstStyle/>
          <a:p>
            <a:r>
              <a:rPr lang="en-US" dirty="0" smtClean="0"/>
              <a:t>Indentation is important!</a:t>
            </a:r>
          </a:p>
          <a:p>
            <a:r>
              <a:rPr lang="en-US" dirty="0" smtClean="0"/>
              <a:t>It makes it easier to read.</a:t>
            </a:r>
            <a:endParaRPr lang="en-US" dirty="0"/>
          </a:p>
        </p:txBody>
      </p:sp>
      <p:sp>
        <p:nvSpPr>
          <p:cNvPr id="7" name="TextBox 6"/>
          <p:cNvSpPr txBox="1"/>
          <p:nvPr/>
        </p:nvSpPr>
        <p:spPr>
          <a:xfrm>
            <a:off x="0" y="1944469"/>
            <a:ext cx="2512827" cy="646331"/>
          </a:xfrm>
          <a:prstGeom prst="rect">
            <a:avLst/>
          </a:prstGeom>
          <a:noFill/>
        </p:spPr>
        <p:txBody>
          <a:bodyPr wrap="none" rtlCol="0">
            <a:spAutoFit/>
          </a:bodyPr>
          <a:lstStyle/>
          <a:p>
            <a:r>
              <a:rPr lang="en-US" dirty="0" smtClean="0"/>
              <a:t>For every opening brace,</a:t>
            </a:r>
            <a:br>
              <a:rPr lang="en-US" dirty="0" smtClean="0"/>
            </a:br>
            <a:r>
              <a:rPr lang="en-US" dirty="0" smtClean="0"/>
              <a:t>there is a closing brace.</a:t>
            </a:r>
            <a:endParaRPr lang="en-US" dirty="0"/>
          </a:p>
        </p:txBody>
      </p:sp>
      <p:sp>
        <p:nvSpPr>
          <p:cNvPr id="8" name="TextBox 7"/>
          <p:cNvSpPr txBox="1"/>
          <p:nvPr/>
        </p:nvSpPr>
        <p:spPr>
          <a:xfrm>
            <a:off x="0" y="2782669"/>
            <a:ext cx="2445764" cy="923330"/>
          </a:xfrm>
          <a:prstGeom prst="rect">
            <a:avLst/>
          </a:prstGeom>
          <a:noFill/>
        </p:spPr>
        <p:txBody>
          <a:bodyPr wrap="none" rtlCol="0">
            <a:spAutoFit/>
          </a:bodyPr>
          <a:lstStyle/>
          <a:p>
            <a:r>
              <a:rPr lang="en-US" dirty="0" smtClean="0"/>
              <a:t>What you want to print</a:t>
            </a:r>
            <a:br>
              <a:rPr lang="en-US" dirty="0" smtClean="0"/>
            </a:br>
            <a:r>
              <a:rPr lang="en-US" dirty="0" smtClean="0"/>
              <a:t>out should be inside the</a:t>
            </a:r>
            <a:br>
              <a:rPr lang="en-US" dirty="0" smtClean="0"/>
            </a:br>
            <a:r>
              <a:rPr lang="en-US" dirty="0" smtClean="0"/>
              <a:t>quotes.</a:t>
            </a:r>
            <a:endParaRPr lang="en-US" dirty="0"/>
          </a:p>
        </p:txBody>
      </p:sp>
      <p:pic>
        <p:nvPicPr>
          <p:cNvPr id="10" name="Picture 9"/>
          <p:cNvPicPr>
            <a:picLocks noChangeAspect="1"/>
          </p:cNvPicPr>
          <p:nvPr/>
        </p:nvPicPr>
        <p:blipFill>
          <a:blip r:embed="rId2"/>
          <a:stretch>
            <a:fillRect/>
          </a:stretch>
        </p:blipFill>
        <p:spPr>
          <a:xfrm>
            <a:off x="2819400" y="228600"/>
            <a:ext cx="9169400" cy="6419473"/>
          </a:xfrm>
          <a:prstGeom prst="rect">
            <a:avLst/>
          </a:prstGeom>
        </p:spPr>
      </p:pic>
      <p:sp>
        <p:nvSpPr>
          <p:cNvPr id="11" name="TextBox 10"/>
          <p:cNvSpPr txBox="1"/>
          <p:nvPr/>
        </p:nvSpPr>
        <p:spPr>
          <a:xfrm>
            <a:off x="-7364" y="3810000"/>
            <a:ext cx="2715144" cy="923330"/>
          </a:xfrm>
          <a:prstGeom prst="rect">
            <a:avLst/>
          </a:prstGeom>
          <a:noFill/>
        </p:spPr>
        <p:txBody>
          <a:bodyPr wrap="none" rtlCol="0">
            <a:spAutoFit/>
          </a:bodyPr>
          <a:lstStyle/>
          <a:p>
            <a:r>
              <a:rPr lang="en-US" dirty="0" smtClean="0"/>
              <a:t>There must be a semicolon</a:t>
            </a:r>
            <a:br>
              <a:rPr lang="en-US" dirty="0" smtClean="0"/>
            </a:br>
            <a:r>
              <a:rPr lang="en-US" dirty="0" smtClean="0"/>
              <a:t>at the end of the </a:t>
            </a:r>
            <a:r>
              <a:rPr lang="en-US" dirty="0" err="1" smtClean="0"/>
              <a:t>println</a:t>
            </a:r>
            <a:r>
              <a:rPr lang="en-US" dirty="0"/>
              <a:t/>
            </a:r>
            <a:br>
              <a:rPr lang="en-US" dirty="0"/>
            </a:br>
            <a:r>
              <a:rPr lang="en-US" dirty="0" smtClean="0"/>
              <a:t>statement.</a:t>
            </a:r>
            <a:endParaRPr lang="en-US" dirty="0"/>
          </a:p>
        </p:txBody>
      </p:sp>
      <p:cxnSp>
        <p:nvCxnSpPr>
          <p:cNvPr id="13" name="Straight Arrow Connector 12"/>
          <p:cNvCxnSpPr/>
          <p:nvPr/>
        </p:nvCxnSpPr>
        <p:spPr>
          <a:xfrm flipV="1">
            <a:off x="2438400" y="1752600"/>
            <a:ext cx="4419600" cy="1295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590800" y="1828800"/>
            <a:ext cx="5943600" cy="2438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61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19400" y="304800"/>
            <a:ext cx="8995239" cy="6248400"/>
          </a:xfrm>
          <a:prstGeom prst="rect">
            <a:avLst/>
          </a:prstGeom>
        </p:spPr>
      </p:pic>
      <p:sp>
        <p:nvSpPr>
          <p:cNvPr id="3" name="TextBox 2"/>
          <p:cNvSpPr txBox="1"/>
          <p:nvPr/>
        </p:nvSpPr>
        <p:spPr>
          <a:xfrm>
            <a:off x="7848600" y="2667000"/>
            <a:ext cx="3283321" cy="1200329"/>
          </a:xfrm>
          <a:prstGeom prst="rect">
            <a:avLst/>
          </a:prstGeom>
          <a:noFill/>
        </p:spPr>
        <p:txBody>
          <a:bodyPr wrap="none" rtlCol="0">
            <a:spAutoFit/>
          </a:bodyPr>
          <a:lstStyle/>
          <a:p>
            <a:r>
              <a:rPr lang="en-US" dirty="0" smtClean="0"/>
              <a:t>In order to make this program</a:t>
            </a:r>
            <a:br>
              <a:rPr lang="en-US" dirty="0" smtClean="0"/>
            </a:br>
            <a:r>
              <a:rPr lang="en-US" dirty="0" smtClean="0"/>
              <a:t>work, we need to compile it first.</a:t>
            </a:r>
            <a:br>
              <a:rPr lang="en-US" dirty="0" smtClean="0"/>
            </a:br>
            <a:r>
              <a:rPr lang="en-US" dirty="0" smtClean="0"/>
              <a:t>Press the green + button to</a:t>
            </a:r>
            <a:br>
              <a:rPr lang="en-US" dirty="0" smtClean="0"/>
            </a:br>
            <a:r>
              <a:rPr lang="en-US" dirty="0" smtClean="0"/>
              <a:t>compile your program.</a:t>
            </a:r>
            <a:endParaRPr lang="en-US" dirty="0"/>
          </a:p>
        </p:txBody>
      </p:sp>
      <p:cxnSp>
        <p:nvCxnSpPr>
          <p:cNvPr id="5" name="Straight Arrow Connector 4"/>
          <p:cNvCxnSpPr/>
          <p:nvPr/>
        </p:nvCxnSpPr>
        <p:spPr>
          <a:xfrm flipH="1" flipV="1">
            <a:off x="7086600" y="990600"/>
            <a:ext cx="1828800" cy="1752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6200" y="2609671"/>
            <a:ext cx="2695307" cy="1200329"/>
          </a:xfrm>
          <a:prstGeom prst="rect">
            <a:avLst/>
          </a:prstGeom>
          <a:noFill/>
        </p:spPr>
        <p:txBody>
          <a:bodyPr wrap="none" rtlCol="0">
            <a:spAutoFit/>
          </a:bodyPr>
          <a:lstStyle/>
          <a:p>
            <a:r>
              <a:rPr lang="en-US" dirty="0" smtClean="0"/>
              <a:t>You should see two things:</a:t>
            </a:r>
            <a:br>
              <a:rPr lang="en-US" dirty="0" smtClean="0"/>
            </a:br>
            <a:r>
              <a:rPr lang="en-US" dirty="0" smtClean="0"/>
              <a:t>1. A .class file</a:t>
            </a:r>
            <a:br>
              <a:rPr lang="en-US" dirty="0" smtClean="0"/>
            </a:br>
            <a:r>
              <a:rPr lang="en-US" dirty="0" smtClean="0"/>
              <a:t>2. Output that says </a:t>
            </a:r>
            <a:br>
              <a:rPr lang="en-US" dirty="0" smtClean="0"/>
            </a:br>
            <a:r>
              <a:rPr lang="en-US" dirty="0" smtClean="0"/>
              <a:t>    “Operation Complete”</a:t>
            </a:r>
            <a:endParaRPr lang="en-US" dirty="0"/>
          </a:p>
        </p:txBody>
      </p:sp>
      <p:cxnSp>
        <p:nvCxnSpPr>
          <p:cNvPr id="8" name="Straight Arrow Connector 7"/>
          <p:cNvCxnSpPr/>
          <p:nvPr/>
        </p:nvCxnSpPr>
        <p:spPr>
          <a:xfrm flipV="1">
            <a:off x="1600200" y="1905000"/>
            <a:ext cx="1371600" cy="1143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362200" y="3429000"/>
            <a:ext cx="3657600" cy="2438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323" y="4800600"/>
            <a:ext cx="2750197" cy="1200329"/>
          </a:xfrm>
          <a:prstGeom prst="rect">
            <a:avLst/>
          </a:prstGeom>
          <a:noFill/>
        </p:spPr>
        <p:txBody>
          <a:bodyPr wrap="none" rtlCol="0">
            <a:spAutoFit/>
          </a:bodyPr>
          <a:lstStyle/>
          <a:p>
            <a:r>
              <a:rPr lang="en-US" dirty="0" smtClean="0"/>
              <a:t>This is the output/console </a:t>
            </a:r>
            <a:br>
              <a:rPr lang="en-US" dirty="0" smtClean="0"/>
            </a:br>
            <a:r>
              <a:rPr lang="en-US" dirty="0" smtClean="0"/>
              <a:t>window. It’s where you will </a:t>
            </a:r>
          </a:p>
          <a:p>
            <a:r>
              <a:rPr lang="en-US" dirty="0" smtClean="0"/>
              <a:t>see errors and output from </a:t>
            </a:r>
            <a:br>
              <a:rPr lang="en-US" dirty="0" smtClean="0"/>
            </a:br>
            <a:r>
              <a:rPr lang="en-US" dirty="0" smtClean="0"/>
              <a:t>print statements</a:t>
            </a:r>
            <a:endParaRPr lang="en-US" dirty="0"/>
          </a:p>
        </p:txBody>
      </p:sp>
      <p:cxnSp>
        <p:nvCxnSpPr>
          <p:cNvPr id="13" name="Straight Arrow Connector 12"/>
          <p:cNvCxnSpPr/>
          <p:nvPr/>
        </p:nvCxnSpPr>
        <p:spPr>
          <a:xfrm>
            <a:off x="1905000" y="5867400"/>
            <a:ext cx="3581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163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0" y="381000"/>
            <a:ext cx="8648700" cy="6040629"/>
          </a:xfrm>
          <a:prstGeom prst="rect">
            <a:avLst/>
          </a:prstGeom>
        </p:spPr>
      </p:pic>
      <p:sp>
        <p:nvSpPr>
          <p:cNvPr id="3" name="TextBox 2"/>
          <p:cNvSpPr txBox="1"/>
          <p:nvPr/>
        </p:nvSpPr>
        <p:spPr>
          <a:xfrm>
            <a:off x="7467600" y="2667000"/>
            <a:ext cx="3441342" cy="923330"/>
          </a:xfrm>
          <a:prstGeom prst="rect">
            <a:avLst/>
          </a:prstGeom>
          <a:noFill/>
        </p:spPr>
        <p:txBody>
          <a:bodyPr wrap="none" rtlCol="0">
            <a:spAutoFit/>
          </a:bodyPr>
          <a:lstStyle/>
          <a:p>
            <a:r>
              <a:rPr lang="en-US" dirty="0" smtClean="0"/>
              <a:t>In order to run (or execute) this </a:t>
            </a:r>
            <a:br>
              <a:rPr lang="en-US" dirty="0" smtClean="0"/>
            </a:br>
            <a:r>
              <a:rPr lang="en-US" dirty="0" smtClean="0"/>
              <a:t>program, we need to press the red</a:t>
            </a:r>
            <a:br>
              <a:rPr lang="en-US" dirty="0" smtClean="0"/>
            </a:br>
            <a:r>
              <a:rPr lang="en-US" dirty="0" smtClean="0"/>
              <a:t>running man.</a:t>
            </a:r>
            <a:endParaRPr lang="en-US" dirty="0"/>
          </a:p>
        </p:txBody>
      </p:sp>
      <p:cxnSp>
        <p:nvCxnSpPr>
          <p:cNvPr id="4" name="Straight Arrow Connector 3"/>
          <p:cNvCxnSpPr/>
          <p:nvPr/>
        </p:nvCxnSpPr>
        <p:spPr>
          <a:xfrm flipH="1" flipV="1">
            <a:off x="7391400" y="1066800"/>
            <a:ext cx="1524000" cy="1676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52400" y="2514600"/>
            <a:ext cx="2839239" cy="923330"/>
          </a:xfrm>
          <a:prstGeom prst="rect">
            <a:avLst/>
          </a:prstGeom>
          <a:noFill/>
        </p:spPr>
        <p:txBody>
          <a:bodyPr wrap="none" rtlCol="0">
            <a:spAutoFit/>
          </a:bodyPr>
          <a:lstStyle/>
          <a:p>
            <a:r>
              <a:rPr lang="en-US" dirty="0" smtClean="0"/>
              <a:t>The words inside the quotes</a:t>
            </a:r>
            <a:br>
              <a:rPr lang="en-US" dirty="0" smtClean="0"/>
            </a:br>
            <a:r>
              <a:rPr lang="en-US" dirty="0" smtClean="0"/>
              <a:t>got printed out to the </a:t>
            </a:r>
            <a:br>
              <a:rPr lang="en-US" dirty="0" smtClean="0"/>
            </a:br>
            <a:r>
              <a:rPr lang="en-US" dirty="0" smtClean="0"/>
              <a:t>output window!</a:t>
            </a:r>
            <a:endParaRPr lang="en-US" dirty="0"/>
          </a:p>
        </p:txBody>
      </p:sp>
      <p:cxnSp>
        <p:nvCxnSpPr>
          <p:cNvPr id="7" name="Straight Arrow Connector 6"/>
          <p:cNvCxnSpPr/>
          <p:nvPr/>
        </p:nvCxnSpPr>
        <p:spPr>
          <a:xfrm>
            <a:off x="1987077" y="3581400"/>
            <a:ext cx="3804123" cy="1828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2400" y="5373469"/>
            <a:ext cx="2651575" cy="646331"/>
          </a:xfrm>
          <a:prstGeom prst="rect">
            <a:avLst/>
          </a:prstGeom>
          <a:noFill/>
        </p:spPr>
        <p:txBody>
          <a:bodyPr wrap="none" rtlCol="0">
            <a:spAutoFit/>
          </a:bodyPr>
          <a:lstStyle/>
          <a:p>
            <a:r>
              <a:rPr lang="en-US" dirty="0" smtClean="0"/>
              <a:t>This tell you your program</a:t>
            </a:r>
            <a:br>
              <a:rPr lang="en-US" dirty="0" smtClean="0"/>
            </a:br>
            <a:r>
              <a:rPr lang="en-US" dirty="0" smtClean="0"/>
              <a:t>is done.</a:t>
            </a:r>
            <a:endParaRPr lang="en-US" dirty="0"/>
          </a:p>
        </p:txBody>
      </p:sp>
      <p:cxnSp>
        <p:nvCxnSpPr>
          <p:cNvPr id="10" name="Straight Arrow Connector 9"/>
          <p:cNvCxnSpPr/>
          <p:nvPr/>
        </p:nvCxnSpPr>
        <p:spPr>
          <a:xfrm flipV="1">
            <a:off x="2133600" y="5638800"/>
            <a:ext cx="403860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87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21000" y="1041400"/>
            <a:ext cx="6350000" cy="4762500"/>
          </a:xfrm>
          <a:prstGeom prst="rect">
            <a:avLst/>
          </a:prstGeom>
        </p:spPr>
      </p:pic>
    </p:spTree>
    <p:extLst>
      <p:ext uri="{BB962C8B-B14F-4D97-AF65-F5344CB8AC3E}">
        <p14:creationId xmlns:p14="http://schemas.microsoft.com/office/powerpoint/2010/main" val="137385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normAutofit/>
          </a:bodyPr>
          <a:lstStyle/>
          <a:p>
            <a:r>
              <a:rPr lang="en-US" sz="3600" dirty="0" smtClean="0"/>
              <a:t>Remember...</a:t>
            </a:r>
            <a:endParaRPr lang="en-US" sz="3600" dirty="0"/>
          </a:p>
        </p:txBody>
      </p:sp>
      <p:sp>
        <p:nvSpPr>
          <p:cNvPr id="3" name="Content Placeholder 2"/>
          <p:cNvSpPr>
            <a:spLocks noGrp="1"/>
          </p:cNvSpPr>
          <p:nvPr>
            <p:ph idx="1"/>
          </p:nvPr>
        </p:nvSpPr>
        <p:spPr>
          <a:xfrm>
            <a:off x="609600" y="1371600"/>
            <a:ext cx="10972800" cy="4525963"/>
          </a:xfrm>
        </p:spPr>
        <p:txBody>
          <a:bodyPr>
            <a:normAutofit/>
          </a:bodyPr>
          <a:lstStyle/>
          <a:p>
            <a:r>
              <a:rPr lang="en-US" sz="2400" dirty="0" smtClean="0"/>
              <a:t>You must have </a:t>
            </a:r>
            <a:r>
              <a:rPr lang="en-US" sz="2000" dirty="0">
                <a:latin typeface="Monaco"/>
                <a:cs typeface="Monaco"/>
              </a:rPr>
              <a:t>public class</a:t>
            </a:r>
            <a:r>
              <a:rPr lang="en-US" sz="2000" dirty="0"/>
              <a:t> </a:t>
            </a:r>
            <a:r>
              <a:rPr lang="en-US" sz="2000" i="1" dirty="0">
                <a:latin typeface="Monaco"/>
                <a:cs typeface="Monaco"/>
              </a:rPr>
              <a:t>class-</a:t>
            </a:r>
            <a:r>
              <a:rPr lang="en-US" sz="2000" i="1" dirty="0" smtClean="0">
                <a:latin typeface="Monaco"/>
                <a:cs typeface="Monaco"/>
              </a:rPr>
              <a:t>name</a:t>
            </a:r>
            <a:r>
              <a:rPr lang="en-US" sz="2400" dirty="0" smtClean="0">
                <a:latin typeface="Monaco"/>
                <a:cs typeface="Monaco"/>
              </a:rPr>
              <a:t> </a:t>
            </a:r>
            <a:r>
              <a:rPr lang="en-US" sz="2400" dirty="0" smtClean="0"/>
              <a:t>with opening and closing braces.</a:t>
            </a:r>
            <a:br>
              <a:rPr lang="en-US" sz="2400" dirty="0" smtClean="0"/>
            </a:br>
            <a:endParaRPr lang="en-US" sz="2400" dirty="0" smtClean="0"/>
          </a:p>
          <a:p>
            <a:r>
              <a:rPr lang="en-US" sz="2400" dirty="0" smtClean="0"/>
              <a:t>You must have </a:t>
            </a:r>
            <a:r>
              <a:rPr lang="en-US" sz="2000" dirty="0">
                <a:latin typeface="Monaco"/>
                <a:cs typeface="Monaco"/>
              </a:rPr>
              <a:t>public static void main(String[] </a:t>
            </a:r>
            <a:r>
              <a:rPr lang="en-US" sz="2000" dirty="0" err="1">
                <a:latin typeface="Monaco"/>
                <a:cs typeface="Monaco"/>
              </a:rPr>
              <a:t>args</a:t>
            </a:r>
            <a:r>
              <a:rPr lang="en-US" sz="2000" dirty="0" smtClean="0">
                <a:latin typeface="Monaco"/>
                <a:cs typeface="Monaco"/>
              </a:rPr>
              <a:t>) </a:t>
            </a:r>
            <a:r>
              <a:rPr lang="en-US" sz="2400" dirty="0" smtClean="0"/>
              <a:t>with opening and closing braces (Your program WON’T run without this!! Memorize it!!!).</a:t>
            </a:r>
            <a:br>
              <a:rPr lang="en-US" sz="2400" dirty="0" smtClean="0"/>
            </a:br>
            <a:endParaRPr lang="en-US" sz="2400" dirty="0" smtClean="0"/>
          </a:p>
          <a:p>
            <a:r>
              <a:rPr lang="en-US" sz="2400" dirty="0" smtClean="0"/>
              <a:t>Your print statement must have a semi-colon at the end of it.</a:t>
            </a:r>
            <a:endParaRPr lang="en-US" sz="2400" dirty="0"/>
          </a:p>
        </p:txBody>
      </p:sp>
      <p:pic>
        <p:nvPicPr>
          <p:cNvPr id="4" name="Picture 3"/>
          <p:cNvPicPr>
            <a:picLocks noChangeAspect="1"/>
          </p:cNvPicPr>
          <p:nvPr/>
        </p:nvPicPr>
        <p:blipFill>
          <a:blip r:embed="rId2"/>
          <a:stretch>
            <a:fillRect/>
          </a:stretch>
        </p:blipFill>
        <p:spPr>
          <a:xfrm>
            <a:off x="4724400" y="4191000"/>
            <a:ext cx="3289300" cy="2476500"/>
          </a:xfrm>
          <a:prstGeom prst="rect">
            <a:avLst/>
          </a:prstGeom>
        </p:spPr>
      </p:pic>
    </p:spTree>
    <p:extLst>
      <p:ext uri="{BB962C8B-B14F-4D97-AF65-F5344CB8AC3E}">
        <p14:creationId xmlns:p14="http://schemas.microsoft.com/office/powerpoint/2010/main" val="348619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792162"/>
          </a:xfrm>
        </p:spPr>
        <p:txBody>
          <a:bodyPr>
            <a:normAutofit/>
          </a:bodyPr>
          <a:lstStyle/>
          <a:p>
            <a:r>
              <a:rPr lang="en-US" sz="3600" dirty="0" smtClean="0"/>
              <a:t>Indentation</a:t>
            </a:r>
            <a:endParaRPr lang="en-US" sz="3600" dirty="0"/>
          </a:p>
        </p:txBody>
      </p:sp>
      <p:sp>
        <p:nvSpPr>
          <p:cNvPr id="3" name="Content Placeholder 2"/>
          <p:cNvSpPr>
            <a:spLocks noGrp="1"/>
          </p:cNvSpPr>
          <p:nvPr>
            <p:ph idx="1"/>
          </p:nvPr>
        </p:nvSpPr>
        <p:spPr>
          <a:xfrm>
            <a:off x="609600" y="990600"/>
            <a:ext cx="10972800" cy="2560638"/>
          </a:xfrm>
        </p:spPr>
        <p:txBody>
          <a:bodyPr>
            <a:normAutofit/>
          </a:bodyPr>
          <a:lstStyle/>
          <a:p>
            <a:r>
              <a:rPr lang="en-US" sz="2200" dirty="0" smtClean="0"/>
              <a:t>Indentation makes programs clear and easy to read, debug and maintain.</a:t>
            </a:r>
            <a:br>
              <a:rPr lang="en-US" sz="2200" dirty="0" smtClean="0"/>
            </a:br>
            <a:endParaRPr lang="en-US" sz="2200" dirty="0" smtClean="0"/>
          </a:p>
          <a:p>
            <a:r>
              <a:rPr lang="en-US" sz="2200" dirty="0" smtClean="0"/>
              <a:t>It is used to illustrate the structural relationships between a program’s components.</a:t>
            </a:r>
            <a:br>
              <a:rPr lang="en-US" sz="2200" dirty="0" smtClean="0"/>
            </a:br>
            <a:endParaRPr lang="en-US" sz="2200" dirty="0" smtClean="0"/>
          </a:p>
          <a:p>
            <a:r>
              <a:rPr lang="en-US" sz="2200" dirty="0" smtClean="0"/>
              <a:t>Java doesn’t need indentation - it all gets compiled regardless. However, we, the programmers </a:t>
            </a:r>
            <a:r>
              <a:rPr lang="en-US" sz="2200" b="1" dirty="0" smtClean="0"/>
              <a:t>need</a:t>
            </a:r>
            <a:r>
              <a:rPr lang="en-US" sz="2200" dirty="0" smtClean="0"/>
              <a:t> indentation.</a:t>
            </a:r>
            <a:endParaRPr lang="en-US" sz="2200" dirty="0"/>
          </a:p>
        </p:txBody>
      </p:sp>
      <p:sp>
        <p:nvSpPr>
          <p:cNvPr id="4" name="TextBox 3"/>
          <p:cNvSpPr txBox="1"/>
          <p:nvPr/>
        </p:nvSpPr>
        <p:spPr>
          <a:xfrm>
            <a:off x="1600200" y="3352800"/>
            <a:ext cx="8957726" cy="10156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500" dirty="0" smtClean="0">
                <a:latin typeface="Monaco"/>
                <a:cs typeface="Monaco"/>
              </a:rPr>
              <a:t>public class </a:t>
            </a:r>
            <a:r>
              <a:rPr lang="en-US" sz="1500" dirty="0" err="1" smtClean="0">
                <a:latin typeface="Monaco"/>
                <a:cs typeface="Monaco"/>
              </a:rPr>
              <a:t>TestProgram</a:t>
            </a:r>
            <a:r>
              <a:rPr lang="en-US" sz="1500" dirty="0" smtClean="0">
                <a:latin typeface="Monaco"/>
                <a:cs typeface="Monaco"/>
              </a:rPr>
              <a:t> {public static void main(String[] </a:t>
            </a:r>
            <a:r>
              <a:rPr lang="en-US" sz="1500" dirty="0" err="1" smtClean="0">
                <a:latin typeface="Monaco"/>
                <a:cs typeface="Monaco"/>
              </a:rPr>
              <a:t>args</a:t>
            </a:r>
            <a:r>
              <a:rPr lang="en-US" sz="1500" dirty="0" smtClean="0">
                <a:latin typeface="Monaco"/>
                <a:cs typeface="Monaco"/>
              </a:rPr>
              <a:t>){</a:t>
            </a:r>
            <a:r>
              <a:rPr lang="en-US" sz="1500" dirty="0" err="1" smtClean="0">
                <a:latin typeface="Monaco"/>
                <a:cs typeface="Monaco"/>
              </a:rPr>
              <a:t>System.out</a:t>
            </a:r>
            <a:r>
              <a:rPr lang="en-US" sz="1500" dirty="0" smtClean="0">
                <a:latin typeface="Monaco"/>
                <a:cs typeface="Monaco"/>
              </a:rPr>
              <a:t>.</a:t>
            </a:r>
          </a:p>
          <a:p>
            <a:r>
              <a:rPr lang="en-US" sz="1500" dirty="0" err="1" smtClean="0">
                <a:latin typeface="Monaco"/>
                <a:cs typeface="Monaco"/>
              </a:rPr>
              <a:t>println</a:t>
            </a:r>
            <a:r>
              <a:rPr lang="en-US" sz="1500" dirty="0" smtClean="0">
                <a:latin typeface="Monaco"/>
                <a:cs typeface="Monaco"/>
              </a:rPr>
              <a:t>(“I’m writing a program.”);</a:t>
            </a:r>
            <a:r>
              <a:rPr lang="en-US" sz="1500" dirty="0">
                <a:latin typeface="Monaco"/>
                <a:cs typeface="Monaco"/>
              </a:rPr>
              <a:t> </a:t>
            </a:r>
            <a:r>
              <a:rPr lang="en-US" sz="1500" dirty="0" err="1" smtClean="0">
                <a:latin typeface="Monaco"/>
                <a:cs typeface="Monaco"/>
              </a:rPr>
              <a:t>System.out</a:t>
            </a:r>
            <a:r>
              <a:rPr lang="en-US" sz="1500" dirty="0" smtClean="0">
                <a:latin typeface="Monaco"/>
                <a:cs typeface="Monaco"/>
              </a:rPr>
              <a:t>.</a:t>
            </a:r>
          </a:p>
          <a:p>
            <a:r>
              <a:rPr lang="en-US" sz="1500" dirty="0" err="1" smtClean="0">
                <a:latin typeface="Monaco"/>
                <a:cs typeface="Monaco"/>
              </a:rPr>
              <a:t>println</a:t>
            </a:r>
            <a:r>
              <a:rPr lang="en-US" sz="1500" dirty="0" smtClean="0">
                <a:latin typeface="Monaco"/>
                <a:cs typeface="Monaco"/>
              </a:rPr>
              <a:t>(“And it needs to be properly indented.”); System.</a:t>
            </a:r>
          </a:p>
          <a:p>
            <a:r>
              <a:rPr lang="en-US" sz="1500" dirty="0" err="1" smtClean="0">
                <a:latin typeface="Monaco"/>
                <a:cs typeface="Monaco"/>
              </a:rPr>
              <a:t>out.println</a:t>
            </a:r>
            <a:r>
              <a:rPr lang="en-US" sz="1500" dirty="0" smtClean="0">
                <a:latin typeface="Monaco"/>
                <a:cs typeface="Monaco"/>
              </a:rPr>
              <a:t>(“So that I know what it does!”);}}</a:t>
            </a:r>
            <a:endParaRPr lang="en-US" sz="1500" dirty="0">
              <a:latin typeface="Monaco"/>
              <a:cs typeface="Monaco"/>
            </a:endParaRPr>
          </a:p>
        </p:txBody>
      </p:sp>
      <p:sp>
        <p:nvSpPr>
          <p:cNvPr id="5" name="TextBox 4"/>
          <p:cNvSpPr txBox="1"/>
          <p:nvPr/>
        </p:nvSpPr>
        <p:spPr>
          <a:xfrm>
            <a:off x="2133600" y="4495800"/>
            <a:ext cx="8034246" cy="216982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500" dirty="0" smtClean="0">
                <a:latin typeface="Monaco"/>
                <a:cs typeface="Monaco"/>
              </a:rPr>
              <a:t>public class </a:t>
            </a:r>
            <a:r>
              <a:rPr lang="en-US" sz="1500" dirty="0" err="1" smtClean="0">
                <a:latin typeface="Monaco"/>
                <a:cs typeface="Monaco"/>
              </a:rPr>
              <a:t>TestProgram</a:t>
            </a:r>
            <a:r>
              <a:rPr lang="en-US" sz="1500" dirty="0" smtClean="0">
                <a:latin typeface="Monaco"/>
                <a:cs typeface="Monaco"/>
              </a:rPr>
              <a:t> </a:t>
            </a:r>
          </a:p>
          <a:p>
            <a:r>
              <a:rPr lang="en-US" sz="1500" dirty="0" smtClean="0">
                <a:latin typeface="Monaco"/>
                <a:cs typeface="Monaco"/>
              </a:rPr>
              <a:t>{</a:t>
            </a:r>
          </a:p>
          <a:p>
            <a:r>
              <a:rPr lang="en-US" sz="1500" dirty="0">
                <a:latin typeface="Monaco"/>
                <a:cs typeface="Monaco"/>
              </a:rPr>
              <a:t> </a:t>
            </a:r>
            <a:r>
              <a:rPr lang="en-US" sz="1500" dirty="0" smtClean="0">
                <a:latin typeface="Monaco"/>
                <a:cs typeface="Monaco"/>
              </a:rPr>
              <a:t>   public static void main(String[] </a:t>
            </a:r>
            <a:r>
              <a:rPr lang="en-US" sz="1500" dirty="0" err="1" smtClean="0">
                <a:latin typeface="Monaco"/>
                <a:cs typeface="Monaco"/>
              </a:rPr>
              <a:t>args</a:t>
            </a:r>
            <a:r>
              <a:rPr lang="en-US" sz="1500" dirty="0" smtClean="0">
                <a:latin typeface="Monaco"/>
                <a:cs typeface="Monaco"/>
              </a:rPr>
              <a:t>)</a:t>
            </a:r>
          </a:p>
          <a:p>
            <a:r>
              <a:rPr lang="en-US" sz="1500" dirty="0">
                <a:latin typeface="Monaco"/>
                <a:cs typeface="Monaco"/>
              </a:rPr>
              <a:t> </a:t>
            </a:r>
            <a:r>
              <a:rPr lang="en-US" sz="1500" dirty="0" smtClean="0">
                <a:latin typeface="Monaco"/>
                <a:cs typeface="Monaco"/>
              </a:rPr>
              <a:t>   {</a:t>
            </a:r>
          </a:p>
          <a:p>
            <a:r>
              <a:rPr lang="en-US" sz="1500" dirty="0">
                <a:latin typeface="Monaco"/>
                <a:cs typeface="Monaco"/>
              </a:rPr>
              <a:t> </a:t>
            </a:r>
            <a:r>
              <a:rPr lang="en-US" sz="1500" dirty="0" smtClean="0">
                <a:latin typeface="Monaco"/>
                <a:cs typeface="Monaco"/>
              </a:rPr>
              <a:t>       </a:t>
            </a:r>
            <a:r>
              <a:rPr lang="en-US" sz="1500" dirty="0" err="1" smtClean="0">
                <a:latin typeface="Monaco"/>
                <a:cs typeface="Monaco"/>
              </a:rPr>
              <a:t>System.out.println</a:t>
            </a:r>
            <a:r>
              <a:rPr lang="en-US" sz="1500" dirty="0" smtClean="0">
                <a:latin typeface="Monaco"/>
                <a:cs typeface="Monaco"/>
              </a:rPr>
              <a:t>(“I’m writing a program.”);</a:t>
            </a:r>
            <a:r>
              <a:rPr lang="en-US" sz="1500" dirty="0">
                <a:latin typeface="Monaco"/>
                <a:cs typeface="Monaco"/>
              </a:rPr>
              <a:t> </a:t>
            </a:r>
            <a:endParaRPr lang="en-US" sz="1500" dirty="0" smtClean="0">
              <a:latin typeface="Monaco"/>
              <a:cs typeface="Monaco"/>
            </a:endParaRPr>
          </a:p>
          <a:p>
            <a:r>
              <a:rPr lang="en-US" sz="1500" dirty="0">
                <a:latin typeface="Monaco"/>
                <a:cs typeface="Monaco"/>
              </a:rPr>
              <a:t> </a:t>
            </a:r>
            <a:r>
              <a:rPr lang="en-US" sz="1500" dirty="0" smtClean="0">
                <a:latin typeface="Monaco"/>
                <a:cs typeface="Monaco"/>
              </a:rPr>
              <a:t>       </a:t>
            </a:r>
            <a:r>
              <a:rPr lang="en-US" sz="1500" dirty="0" err="1" smtClean="0">
                <a:latin typeface="Monaco"/>
                <a:cs typeface="Monaco"/>
              </a:rPr>
              <a:t>System.out.println</a:t>
            </a:r>
            <a:r>
              <a:rPr lang="en-US" sz="1500" dirty="0" smtClean="0">
                <a:latin typeface="Monaco"/>
                <a:cs typeface="Monaco"/>
              </a:rPr>
              <a:t>(“And it needs to be properly indented.”);</a:t>
            </a:r>
          </a:p>
          <a:p>
            <a:r>
              <a:rPr lang="en-US" sz="1500" dirty="0">
                <a:latin typeface="Monaco"/>
                <a:cs typeface="Monaco"/>
              </a:rPr>
              <a:t> </a:t>
            </a:r>
            <a:r>
              <a:rPr lang="en-US" sz="1500" dirty="0" smtClean="0">
                <a:latin typeface="Monaco"/>
                <a:cs typeface="Monaco"/>
              </a:rPr>
              <a:t>       </a:t>
            </a:r>
            <a:r>
              <a:rPr lang="en-US" sz="1500" dirty="0" err="1" smtClean="0">
                <a:latin typeface="Monaco"/>
                <a:cs typeface="Monaco"/>
              </a:rPr>
              <a:t>System.out.println</a:t>
            </a:r>
            <a:r>
              <a:rPr lang="en-US" sz="1500" dirty="0" smtClean="0">
                <a:latin typeface="Monaco"/>
                <a:cs typeface="Monaco"/>
              </a:rPr>
              <a:t>(“So that I know what it does!”);</a:t>
            </a:r>
          </a:p>
          <a:p>
            <a:r>
              <a:rPr lang="en-US" sz="1500" dirty="0">
                <a:latin typeface="Monaco"/>
                <a:cs typeface="Monaco"/>
              </a:rPr>
              <a:t> </a:t>
            </a:r>
            <a:r>
              <a:rPr lang="en-US" sz="1500" dirty="0" smtClean="0">
                <a:latin typeface="Monaco"/>
                <a:cs typeface="Monaco"/>
              </a:rPr>
              <a:t>   }</a:t>
            </a:r>
          </a:p>
          <a:p>
            <a:r>
              <a:rPr lang="en-US" sz="1500" dirty="0" smtClean="0">
                <a:latin typeface="Monaco"/>
                <a:cs typeface="Monaco"/>
              </a:rPr>
              <a:t>}</a:t>
            </a:r>
            <a:endParaRPr lang="en-US" sz="1500" dirty="0">
              <a:latin typeface="Monaco"/>
              <a:cs typeface="Monaco"/>
            </a:endParaRPr>
          </a:p>
        </p:txBody>
      </p:sp>
    </p:spTree>
    <p:extLst>
      <p:ext uri="{BB962C8B-B14F-4D97-AF65-F5344CB8AC3E}">
        <p14:creationId xmlns:p14="http://schemas.microsoft.com/office/powerpoint/2010/main" val="208453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2133600"/>
            <a:ext cx="8557551"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Monaco"/>
                <a:cs typeface="Monaco"/>
              </a:rPr>
              <a:t>public class </a:t>
            </a:r>
            <a:r>
              <a:rPr lang="en-US" sz="1600" dirty="0" err="1" smtClean="0">
                <a:latin typeface="Monaco"/>
                <a:cs typeface="Monaco"/>
              </a:rPr>
              <a:t>TestProgram</a:t>
            </a:r>
            <a:r>
              <a:rPr lang="en-US" sz="1600" dirty="0" smtClean="0">
                <a:latin typeface="Monaco"/>
                <a:cs typeface="Monaco"/>
              </a:rPr>
              <a:t> </a:t>
            </a:r>
          </a:p>
          <a:p>
            <a:r>
              <a:rPr lang="en-US" sz="1600" dirty="0" smtClean="0">
                <a:latin typeface="Monaco"/>
                <a:cs typeface="Monaco"/>
              </a:rPr>
              <a:t>{</a:t>
            </a:r>
          </a:p>
          <a:p>
            <a:r>
              <a:rPr lang="en-US" sz="1600" dirty="0">
                <a:latin typeface="Monaco"/>
                <a:cs typeface="Monaco"/>
              </a:rPr>
              <a:t> </a:t>
            </a:r>
            <a:r>
              <a:rPr lang="en-US" sz="1600" dirty="0" smtClean="0">
                <a:latin typeface="Monaco"/>
                <a:cs typeface="Monaco"/>
              </a:rPr>
              <a:t>   public static void main(String[] </a:t>
            </a:r>
            <a:r>
              <a:rPr lang="en-US" sz="1600" dirty="0" err="1" smtClean="0">
                <a:latin typeface="Monaco"/>
                <a:cs typeface="Monaco"/>
              </a:rPr>
              <a:t>args</a:t>
            </a:r>
            <a:r>
              <a:rPr lang="en-US" sz="1600" dirty="0" smtClean="0">
                <a:latin typeface="Monaco"/>
                <a:cs typeface="Monaco"/>
              </a:rPr>
              <a:t>)</a:t>
            </a:r>
          </a:p>
          <a:p>
            <a:r>
              <a:rPr lang="en-US" sz="1600" dirty="0">
                <a:latin typeface="Monaco"/>
                <a:cs typeface="Monaco"/>
              </a:rPr>
              <a:t> </a:t>
            </a:r>
            <a:r>
              <a:rPr lang="en-US" sz="1600" dirty="0" smtClean="0">
                <a:latin typeface="Monaco"/>
                <a:cs typeface="Monaco"/>
              </a:rPr>
              <a:t>   {</a:t>
            </a:r>
          </a:p>
          <a:p>
            <a:r>
              <a:rPr lang="en-US" sz="1600" dirty="0">
                <a:latin typeface="Monaco"/>
                <a:cs typeface="Monaco"/>
              </a:rPr>
              <a:t> </a:t>
            </a:r>
            <a:r>
              <a:rPr lang="en-US" sz="1600" dirty="0" smtClean="0">
                <a:latin typeface="Monaco"/>
                <a:cs typeface="Monaco"/>
              </a:rPr>
              <a:t>       </a:t>
            </a:r>
            <a:r>
              <a:rPr lang="en-US" sz="1600" dirty="0" err="1" smtClean="0">
                <a:latin typeface="Monaco"/>
                <a:cs typeface="Monaco"/>
              </a:rPr>
              <a:t>System.out.println</a:t>
            </a:r>
            <a:r>
              <a:rPr lang="en-US" sz="1600" dirty="0" smtClean="0">
                <a:latin typeface="Monaco"/>
                <a:cs typeface="Monaco"/>
              </a:rPr>
              <a:t>(“I’m writing a program.”);</a:t>
            </a:r>
            <a:r>
              <a:rPr lang="en-US" sz="1600" dirty="0">
                <a:latin typeface="Monaco"/>
                <a:cs typeface="Monaco"/>
              </a:rPr>
              <a:t> </a:t>
            </a:r>
            <a:endParaRPr lang="en-US" sz="1600" dirty="0" smtClean="0">
              <a:latin typeface="Monaco"/>
              <a:cs typeface="Monaco"/>
            </a:endParaRPr>
          </a:p>
          <a:p>
            <a:r>
              <a:rPr lang="en-US" sz="1600" dirty="0">
                <a:latin typeface="Monaco"/>
                <a:cs typeface="Monaco"/>
              </a:rPr>
              <a:t> </a:t>
            </a:r>
            <a:r>
              <a:rPr lang="en-US" sz="1600" dirty="0" smtClean="0">
                <a:latin typeface="Monaco"/>
                <a:cs typeface="Monaco"/>
              </a:rPr>
              <a:t>       </a:t>
            </a:r>
            <a:r>
              <a:rPr lang="en-US" sz="1600" dirty="0" err="1" smtClean="0">
                <a:latin typeface="Monaco"/>
                <a:cs typeface="Monaco"/>
              </a:rPr>
              <a:t>System.out.println</a:t>
            </a:r>
            <a:r>
              <a:rPr lang="en-US" sz="1600" dirty="0" smtClean="0">
                <a:latin typeface="Monaco"/>
                <a:cs typeface="Monaco"/>
              </a:rPr>
              <a:t>(“And it needs to be properly indented.”);</a:t>
            </a:r>
          </a:p>
          <a:p>
            <a:r>
              <a:rPr lang="en-US" sz="1600" dirty="0">
                <a:latin typeface="Monaco"/>
                <a:cs typeface="Monaco"/>
              </a:rPr>
              <a:t> </a:t>
            </a:r>
            <a:r>
              <a:rPr lang="en-US" sz="1600" dirty="0" smtClean="0">
                <a:latin typeface="Monaco"/>
                <a:cs typeface="Monaco"/>
              </a:rPr>
              <a:t>       </a:t>
            </a:r>
            <a:r>
              <a:rPr lang="en-US" sz="1600" dirty="0" err="1" smtClean="0">
                <a:latin typeface="Monaco"/>
                <a:cs typeface="Monaco"/>
              </a:rPr>
              <a:t>System.out.println</a:t>
            </a:r>
            <a:r>
              <a:rPr lang="en-US" sz="1600" dirty="0" smtClean="0">
                <a:latin typeface="Monaco"/>
                <a:cs typeface="Monaco"/>
              </a:rPr>
              <a:t>(“So that I know what it does!”);</a:t>
            </a:r>
          </a:p>
          <a:p>
            <a:r>
              <a:rPr lang="en-US" sz="1600" dirty="0">
                <a:latin typeface="Monaco"/>
                <a:cs typeface="Monaco"/>
              </a:rPr>
              <a:t> </a:t>
            </a:r>
            <a:r>
              <a:rPr lang="en-US" sz="1600" dirty="0" smtClean="0">
                <a:latin typeface="Monaco"/>
                <a:cs typeface="Monaco"/>
              </a:rPr>
              <a:t>   }</a:t>
            </a:r>
          </a:p>
          <a:p>
            <a:r>
              <a:rPr lang="en-US" sz="1600" dirty="0" smtClean="0">
                <a:latin typeface="Monaco"/>
                <a:cs typeface="Monaco"/>
              </a:rPr>
              <a:t>}</a:t>
            </a:r>
            <a:endParaRPr lang="en-US" sz="1600" dirty="0">
              <a:latin typeface="Monaco"/>
              <a:cs typeface="Monaco"/>
            </a:endParaRPr>
          </a:p>
        </p:txBody>
      </p:sp>
      <p:sp>
        <p:nvSpPr>
          <p:cNvPr id="5" name="TextBox 4"/>
          <p:cNvSpPr txBox="1"/>
          <p:nvPr/>
        </p:nvSpPr>
        <p:spPr>
          <a:xfrm>
            <a:off x="381000" y="1002268"/>
            <a:ext cx="3113916" cy="369332"/>
          </a:xfrm>
          <a:prstGeom prst="rect">
            <a:avLst/>
          </a:prstGeom>
          <a:noFill/>
        </p:spPr>
        <p:txBody>
          <a:bodyPr wrap="none" rtlCol="0">
            <a:spAutoFit/>
          </a:bodyPr>
          <a:lstStyle/>
          <a:p>
            <a:r>
              <a:rPr lang="en-US" dirty="0" smtClean="0"/>
              <a:t>Each brace goes on its own line</a:t>
            </a:r>
            <a:endParaRPr lang="en-US" dirty="0"/>
          </a:p>
        </p:txBody>
      </p:sp>
      <p:cxnSp>
        <p:nvCxnSpPr>
          <p:cNvPr id="7" name="Straight Arrow Connector 6"/>
          <p:cNvCxnSpPr/>
          <p:nvPr/>
        </p:nvCxnSpPr>
        <p:spPr>
          <a:xfrm>
            <a:off x="1524000" y="1447800"/>
            <a:ext cx="685800" cy="1066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733800" y="381000"/>
            <a:ext cx="3737096" cy="369332"/>
          </a:xfrm>
          <a:prstGeom prst="rect">
            <a:avLst/>
          </a:prstGeom>
          <a:noFill/>
        </p:spPr>
        <p:txBody>
          <a:bodyPr wrap="none" rtlCol="0">
            <a:spAutoFit/>
          </a:bodyPr>
          <a:lstStyle/>
          <a:p>
            <a:r>
              <a:rPr lang="en-US" dirty="0" smtClean="0"/>
              <a:t>Each statement after that is indented.</a:t>
            </a:r>
            <a:endParaRPr lang="en-US" dirty="0"/>
          </a:p>
        </p:txBody>
      </p:sp>
      <p:cxnSp>
        <p:nvCxnSpPr>
          <p:cNvPr id="11" name="Straight Arrow Connector 10"/>
          <p:cNvCxnSpPr/>
          <p:nvPr/>
        </p:nvCxnSpPr>
        <p:spPr>
          <a:xfrm flipH="1">
            <a:off x="2819400" y="762000"/>
            <a:ext cx="2133600" cy="1981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772400" y="1447800"/>
            <a:ext cx="3629231" cy="369332"/>
          </a:xfrm>
          <a:prstGeom prst="rect">
            <a:avLst/>
          </a:prstGeom>
          <a:noFill/>
        </p:spPr>
        <p:txBody>
          <a:bodyPr wrap="none" rtlCol="0">
            <a:spAutoFit/>
          </a:bodyPr>
          <a:lstStyle/>
          <a:p>
            <a:r>
              <a:rPr lang="en-US" dirty="0" smtClean="0"/>
              <a:t>A semi-colon means start a new line.</a:t>
            </a:r>
            <a:endParaRPr lang="en-US" dirty="0"/>
          </a:p>
        </p:txBody>
      </p:sp>
      <p:cxnSp>
        <p:nvCxnSpPr>
          <p:cNvPr id="14" name="Straight Arrow Connector 13"/>
          <p:cNvCxnSpPr/>
          <p:nvPr/>
        </p:nvCxnSpPr>
        <p:spPr>
          <a:xfrm flipH="1">
            <a:off x="8686800" y="1828800"/>
            <a:ext cx="762000" cy="1371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62400" y="4800600"/>
            <a:ext cx="5118934" cy="369332"/>
          </a:xfrm>
          <a:prstGeom prst="rect">
            <a:avLst/>
          </a:prstGeom>
          <a:noFill/>
        </p:spPr>
        <p:txBody>
          <a:bodyPr wrap="none" rtlCol="0">
            <a:spAutoFit/>
          </a:bodyPr>
          <a:lstStyle/>
          <a:p>
            <a:r>
              <a:rPr lang="en-US" dirty="0" smtClean="0"/>
              <a:t>You match braces starting with the inner-most brace</a:t>
            </a:r>
            <a:endParaRPr lang="en-US" dirty="0"/>
          </a:p>
        </p:txBody>
      </p:sp>
      <p:cxnSp>
        <p:nvCxnSpPr>
          <p:cNvPr id="18" name="Straight Arrow Connector 17"/>
          <p:cNvCxnSpPr/>
          <p:nvPr/>
        </p:nvCxnSpPr>
        <p:spPr>
          <a:xfrm flipH="1" flipV="1">
            <a:off x="2895600" y="4038600"/>
            <a:ext cx="2971800" cy="838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2895600" y="3048000"/>
            <a:ext cx="2971800" cy="1828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81000" y="5650468"/>
            <a:ext cx="3429144" cy="369332"/>
          </a:xfrm>
          <a:prstGeom prst="rect">
            <a:avLst/>
          </a:prstGeom>
          <a:noFill/>
        </p:spPr>
        <p:txBody>
          <a:bodyPr wrap="none" rtlCol="0">
            <a:spAutoFit/>
          </a:bodyPr>
          <a:lstStyle/>
          <a:p>
            <a:r>
              <a:rPr lang="en-US" dirty="0" smtClean="0"/>
              <a:t>And then work your way outward.</a:t>
            </a:r>
            <a:endParaRPr lang="en-US" dirty="0"/>
          </a:p>
        </p:txBody>
      </p:sp>
      <p:cxnSp>
        <p:nvCxnSpPr>
          <p:cNvPr id="23" name="Straight Arrow Connector 22"/>
          <p:cNvCxnSpPr/>
          <p:nvPr/>
        </p:nvCxnSpPr>
        <p:spPr>
          <a:xfrm flipV="1">
            <a:off x="1524000" y="4343400"/>
            <a:ext cx="685800" cy="1371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1447800" y="2743200"/>
            <a:ext cx="838200" cy="2971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409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a:bodyPr>
          <a:lstStyle/>
          <a:p>
            <a:r>
              <a:rPr lang="en-US" sz="3600" dirty="0" smtClean="0"/>
              <a:t>Spacing</a:t>
            </a:r>
            <a:endParaRPr lang="en-US" sz="3600" dirty="0"/>
          </a:p>
        </p:txBody>
      </p:sp>
      <p:sp>
        <p:nvSpPr>
          <p:cNvPr id="3" name="Content Placeholder 2"/>
          <p:cNvSpPr>
            <a:spLocks noGrp="1"/>
          </p:cNvSpPr>
          <p:nvPr>
            <p:ph idx="1"/>
          </p:nvPr>
        </p:nvSpPr>
        <p:spPr>
          <a:xfrm>
            <a:off x="609600" y="1371601"/>
            <a:ext cx="10972800" cy="4754568"/>
          </a:xfrm>
        </p:spPr>
        <p:txBody>
          <a:bodyPr>
            <a:normAutofit/>
          </a:bodyPr>
          <a:lstStyle/>
          <a:p>
            <a:r>
              <a:rPr lang="en-US" sz="2400" dirty="0" smtClean="0"/>
              <a:t>Spacing is important as well as it helps you to be able to read your program.</a:t>
            </a:r>
            <a:br>
              <a:rPr lang="en-US" sz="2400" dirty="0" smtClean="0"/>
            </a:br>
            <a:endParaRPr lang="en-US" sz="2400" dirty="0" smtClean="0"/>
          </a:p>
          <a:p>
            <a:r>
              <a:rPr lang="en-US" sz="2400" dirty="0" smtClean="0"/>
              <a:t>Bad spacing:          </a:t>
            </a:r>
            <a:r>
              <a:rPr lang="en-US" sz="2000" dirty="0" err="1" smtClean="0">
                <a:latin typeface="Monaco"/>
                <a:cs typeface="Monaco"/>
              </a:rPr>
              <a:t>System.out.println</a:t>
            </a:r>
            <a:r>
              <a:rPr lang="en-US" sz="2000" dirty="0" smtClean="0">
                <a:latin typeface="Monaco"/>
                <a:cs typeface="Monaco"/>
              </a:rPr>
              <a:t>(3+4*4);</a:t>
            </a:r>
            <a:r>
              <a:rPr lang="en-US" sz="2400" dirty="0" smtClean="0"/>
              <a:t/>
            </a:r>
            <a:br>
              <a:rPr lang="en-US" sz="2400" dirty="0" smtClean="0"/>
            </a:br>
            <a:endParaRPr lang="en-US" sz="2400" dirty="0" smtClean="0"/>
          </a:p>
          <a:p>
            <a:r>
              <a:rPr lang="en-US" sz="2400" dirty="0" smtClean="0"/>
              <a:t>Good spacing:       </a:t>
            </a:r>
            <a:r>
              <a:rPr lang="en-US" sz="2000" dirty="0" err="1" smtClean="0">
                <a:latin typeface="Monaco"/>
                <a:cs typeface="Monaco"/>
              </a:rPr>
              <a:t>System.out.println</a:t>
            </a:r>
            <a:r>
              <a:rPr lang="en-US" sz="2000" dirty="0" smtClean="0">
                <a:latin typeface="Monaco"/>
                <a:cs typeface="Monaco"/>
              </a:rPr>
              <a:t>(3 + 4 * 4);</a:t>
            </a:r>
            <a:endParaRPr lang="en-US" sz="2000" dirty="0">
              <a:latin typeface="Monaco"/>
              <a:cs typeface="Monaco"/>
            </a:endParaRPr>
          </a:p>
        </p:txBody>
      </p:sp>
    </p:spTree>
    <p:extLst>
      <p:ext uri="{BB962C8B-B14F-4D97-AF65-F5344CB8AC3E}">
        <p14:creationId xmlns:p14="http://schemas.microsoft.com/office/powerpoint/2010/main" val="28255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a:bodyPr>
          <a:lstStyle/>
          <a:p>
            <a:r>
              <a:rPr lang="en-US" sz="3600" dirty="0" smtClean="0"/>
              <a:t>Comments</a:t>
            </a:r>
            <a:endParaRPr lang="en-US" sz="3600" dirty="0"/>
          </a:p>
        </p:txBody>
      </p:sp>
      <p:sp>
        <p:nvSpPr>
          <p:cNvPr id="3" name="Content Placeholder 2"/>
          <p:cNvSpPr>
            <a:spLocks noGrp="1"/>
          </p:cNvSpPr>
          <p:nvPr>
            <p:ph idx="1"/>
          </p:nvPr>
        </p:nvSpPr>
        <p:spPr>
          <a:xfrm>
            <a:off x="685800" y="1417637"/>
            <a:ext cx="10972800" cy="4525963"/>
          </a:xfrm>
        </p:spPr>
        <p:txBody>
          <a:bodyPr>
            <a:normAutofit/>
          </a:bodyPr>
          <a:lstStyle/>
          <a:p>
            <a:r>
              <a:rPr lang="en-US" sz="2400" dirty="0" smtClean="0"/>
              <a:t>Sometimes, you don’t want a statement in your program to be executed/run.</a:t>
            </a:r>
            <a:br>
              <a:rPr lang="en-US" sz="2400" dirty="0" smtClean="0"/>
            </a:br>
            <a:endParaRPr lang="en-US" sz="2400" dirty="0" smtClean="0"/>
          </a:p>
          <a:p>
            <a:r>
              <a:rPr lang="en-US" sz="2400" dirty="0" smtClean="0"/>
              <a:t>There is a special way to indicate lines or groups of lines that you do not want to be executed. These are called comments.</a:t>
            </a:r>
            <a:br>
              <a:rPr lang="en-US" sz="2400" dirty="0" smtClean="0"/>
            </a:br>
            <a:endParaRPr lang="en-US" sz="2400" dirty="0" smtClean="0"/>
          </a:p>
          <a:p>
            <a:r>
              <a:rPr lang="en-US" sz="2400" dirty="0" smtClean="0"/>
              <a:t>Comments should be used at the beginning of the program to explain who wrote the program and what it does. In your book and sometimes in other people’s programs, you will see comments throughout the code. Don’t do this!!!</a:t>
            </a:r>
            <a:br>
              <a:rPr lang="en-US" sz="2400" dirty="0" smtClean="0"/>
            </a:br>
            <a:endParaRPr lang="en-US" sz="2400" dirty="0" smtClean="0"/>
          </a:p>
          <a:p>
            <a:r>
              <a:rPr lang="en-US" sz="2400" dirty="0" smtClean="0"/>
              <a:t>Code should be written with clear names so that you don’t need comments to explain your code.</a:t>
            </a:r>
            <a:endParaRPr lang="en-US" sz="2400" dirty="0"/>
          </a:p>
        </p:txBody>
      </p:sp>
    </p:spTree>
    <p:extLst>
      <p:ext uri="{BB962C8B-B14F-4D97-AF65-F5344CB8AC3E}">
        <p14:creationId xmlns:p14="http://schemas.microsoft.com/office/powerpoint/2010/main" val="80247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normAutofit/>
          </a:bodyPr>
          <a:lstStyle/>
          <a:p>
            <a:r>
              <a:rPr lang="en-US" sz="3600" dirty="0" smtClean="0"/>
              <a:t>What you need for your first Java program</a:t>
            </a:r>
            <a:endParaRPr lang="en-US" sz="3600" dirty="0"/>
          </a:p>
        </p:txBody>
      </p:sp>
      <p:sp>
        <p:nvSpPr>
          <p:cNvPr id="3" name="Content Placeholder 2"/>
          <p:cNvSpPr>
            <a:spLocks noGrp="1"/>
          </p:cNvSpPr>
          <p:nvPr>
            <p:ph idx="1"/>
          </p:nvPr>
        </p:nvSpPr>
        <p:spPr>
          <a:xfrm>
            <a:off x="609600" y="1295401"/>
            <a:ext cx="10972800" cy="4830768"/>
          </a:xfrm>
        </p:spPr>
        <p:txBody>
          <a:bodyPr>
            <a:normAutofit lnSpcReduction="10000"/>
          </a:bodyPr>
          <a:lstStyle/>
          <a:p>
            <a:r>
              <a:rPr lang="en-US" sz="2400" dirty="0" smtClean="0"/>
              <a:t>We will be using </a:t>
            </a:r>
            <a:r>
              <a:rPr lang="en-US" sz="2400" dirty="0" err="1" smtClean="0"/>
              <a:t>JGrasp</a:t>
            </a:r>
            <a:r>
              <a:rPr lang="en-US" sz="2400" dirty="0" smtClean="0"/>
              <a:t>. </a:t>
            </a:r>
            <a:br>
              <a:rPr lang="en-US" sz="2400" dirty="0" smtClean="0"/>
            </a:br>
            <a:endParaRPr lang="en-US" sz="2400" dirty="0" smtClean="0"/>
          </a:p>
          <a:p>
            <a:r>
              <a:rPr lang="en-US" sz="2400" dirty="0" err="1" smtClean="0"/>
              <a:t>JGrasp</a:t>
            </a:r>
            <a:r>
              <a:rPr lang="en-US" sz="2400" dirty="0" smtClean="0"/>
              <a:t> is a simple integrated development environment (IDE) that allows you to write Java programs, compile and execute them.</a:t>
            </a:r>
            <a:br>
              <a:rPr lang="en-US" sz="2400" dirty="0" smtClean="0"/>
            </a:br>
            <a:endParaRPr lang="en-US" sz="2400" dirty="0" smtClean="0"/>
          </a:p>
          <a:p>
            <a:r>
              <a:rPr lang="en-US" sz="2400" dirty="0" err="1" smtClean="0"/>
              <a:t>JGrasp</a:t>
            </a:r>
            <a:r>
              <a:rPr lang="en-US" sz="2400" dirty="0" smtClean="0"/>
              <a:t> is available on NEIU lab computers.</a:t>
            </a:r>
            <a:br>
              <a:rPr lang="en-US" sz="2400" dirty="0" smtClean="0"/>
            </a:br>
            <a:endParaRPr lang="en-US" sz="2400" dirty="0" smtClean="0"/>
          </a:p>
          <a:p>
            <a:r>
              <a:rPr lang="en-US" sz="2400" dirty="0" smtClean="0"/>
              <a:t>You can download </a:t>
            </a:r>
            <a:r>
              <a:rPr lang="en-US" sz="2400" dirty="0" err="1" smtClean="0"/>
              <a:t>JGrasp</a:t>
            </a:r>
            <a:r>
              <a:rPr lang="en-US" sz="2400" dirty="0" smtClean="0"/>
              <a:t> for your personal PC here:  </a:t>
            </a:r>
            <a:r>
              <a:rPr lang="en-US" sz="2400" dirty="0"/>
              <a:t>http://</a:t>
            </a:r>
            <a:r>
              <a:rPr lang="en-US" sz="2400" dirty="0" err="1"/>
              <a:t>spider.eng.auburn.edu</a:t>
            </a:r>
            <a:r>
              <a:rPr lang="en-US" sz="2400" dirty="0"/>
              <a:t>/user-</a:t>
            </a:r>
            <a:r>
              <a:rPr lang="en-US" sz="2400" dirty="0" err="1"/>
              <a:t>cgi</a:t>
            </a:r>
            <a:r>
              <a:rPr lang="en-US" sz="2400" dirty="0"/>
              <a:t>/grasp/</a:t>
            </a:r>
            <a:r>
              <a:rPr lang="en-US" sz="2400" dirty="0" err="1"/>
              <a:t>grasp.pl</a:t>
            </a:r>
            <a:r>
              <a:rPr lang="en-US" sz="2400" dirty="0"/>
              <a:t>?;dl=</a:t>
            </a:r>
            <a:r>
              <a:rPr lang="en-US" sz="2400" dirty="0" err="1" smtClean="0"/>
              <a:t>download_jgrasp.html</a:t>
            </a:r>
            <a:r>
              <a:rPr lang="en-US" sz="2400" dirty="0" smtClean="0"/>
              <a:t/>
            </a:r>
            <a:br>
              <a:rPr lang="en-US" sz="2400" dirty="0" smtClean="0"/>
            </a:br>
            <a:endParaRPr lang="en-US" sz="2400" dirty="0" smtClean="0"/>
          </a:p>
          <a:p>
            <a:r>
              <a:rPr lang="en-US" sz="2400" dirty="0" smtClean="0"/>
              <a:t>If you have a Windows machine, </a:t>
            </a:r>
            <a:r>
              <a:rPr lang="en-US" sz="2400" dirty="0"/>
              <a:t>you will need to </a:t>
            </a:r>
            <a:r>
              <a:rPr lang="en-US" sz="2400" dirty="0" smtClean="0"/>
              <a:t>install the </a:t>
            </a:r>
            <a:r>
              <a:rPr lang="en-US" sz="2400" dirty="0"/>
              <a:t>JDK with Java version 1.5 (JDK 5) or higher</a:t>
            </a:r>
            <a:r>
              <a:rPr lang="en-US" sz="2400" dirty="0" smtClean="0"/>
              <a:t>. Please see the News Items section of the course website for help/instructions.</a:t>
            </a:r>
            <a:endParaRPr lang="en-US" sz="2400" dirty="0"/>
          </a:p>
        </p:txBody>
      </p:sp>
    </p:spTree>
    <p:extLst>
      <p:ext uri="{BB962C8B-B14F-4D97-AF65-F5344CB8AC3E}">
        <p14:creationId xmlns:p14="http://schemas.microsoft.com/office/powerpoint/2010/main" val="255047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228600"/>
            <a:ext cx="8034246" cy="30931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500" dirty="0" smtClean="0">
                <a:solidFill>
                  <a:srgbClr val="FF0000"/>
                </a:solidFill>
                <a:latin typeface="Monaco"/>
                <a:cs typeface="Monaco"/>
              </a:rPr>
              <a:t>// Author: Rachel Trana</a:t>
            </a:r>
          </a:p>
          <a:p>
            <a:r>
              <a:rPr lang="en-US" sz="1500" dirty="0" smtClean="0">
                <a:solidFill>
                  <a:srgbClr val="FF0000"/>
                </a:solidFill>
                <a:latin typeface="Monaco"/>
                <a:cs typeface="Monaco"/>
              </a:rPr>
              <a:t>// This is a program that shows proper indentation.</a:t>
            </a:r>
          </a:p>
          <a:p>
            <a:r>
              <a:rPr lang="en-US" sz="1500" dirty="0" smtClean="0">
                <a:solidFill>
                  <a:srgbClr val="FF0000"/>
                </a:solidFill>
                <a:latin typeface="Monaco"/>
                <a:cs typeface="Monaco"/>
              </a:rPr>
              <a:t>// These are line comments and they comment out one line at a time.</a:t>
            </a:r>
          </a:p>
          <a:p>
            <a:endParaRPr lang="en-US" sz="1500" dirty="0">
              <a:latin typeface="Monaco"/>
              <a:cs typeface="Monaco"/>
            </a:endParaRPr>
          </a:p>
          <a:p>
            <a:r>
              <a:rPr lang="en-US" sz="1500" dirty="0" smtClean="0">
                <a:latin typeface="Monaco"/>
                <a:cs typeface="Monaco"/>
              </a:rPr>
              <a:t>public class </a:t>
            </a:r>
            <a:r>
              <a:rPr lang="en-US" sz="1500" dirty="0" err="1" smtClean="0">
                <a:latin typeface="Monaco"/>
                <a:cs typeface="Monaco"/>
              </a:rPr>
              <a:t>TestProgram</a:t>
            </a:r>
            <a:r>
              <a:rPr lang="en-US" sz="1500" dirty="0" smtClean="0">
                <a:latin typeface="Monaco"/>
                <a:cs typeface="Monaco"/>
              </a:rPr>
              <a:t> </a:t>
            </a:r>
          </a:p>
          <a:p>
            <a:r>
              <a:rPr lang="en-US" sz="1500" dirty="0" smtClean="0">
                <a:latin typeface="Monaco"/>
                <a:cs typeface="Monaco"/>
              </a:rPr>
              <a:t>{</a:t>
            </a:r>
          </a:p>
          <a:p>
            <a:r>
              <a:rPr lang="en-US" sz="1500" dirty="0">
                <a:latin typeface="Monaco"/>
                <a:cs typeface="Monaco"/>
              </a:rPr>
              <a:t> </a:t>
            </a:r>
            <a:r>
              <a:rPr lang="en-US" sz="1500" dirty="0" smtClean="0">
                <a:latin typeface="Monaco"/>
                <a:cs typeface="Monaco"/>
              </a:rPr>
              <a:t>   public static void main(String[] </a:t>
            </a:r>
            <a:r>
              <a:rPr lang="en-US" sz="1500" dirty="0" err="1" smtClean="0">
                <a:latin typeface="Monaco"/>
                <a:cs typeface="Monaco"/>
              </a:rPr>
              <a:t>args</a:t>
            </a:r>
            <a:r>
              <a:rPr lang="en-US" sz="1500" dirty="0" smtClean="0">
                <a:latin typeface="Monaco"/>
                <a:cs typeface="Monaco"/>
              </a:rPr>
              <a:t>)</a:t>
            </a:r>
          </a:p>
          <a:p>
            <a:r>
              <a:rPr lang="en-US" sz="1500" dirty="0">
                <a:latin typeface="Monaco"/>
                <a:cs typeface="Monaco"/>
              </a:rPr>
              <a:t> </a:t>
            </a:r>
            <a:r>
              <a:rPr lang="en-US" sz="1500" dirty="0" smtClean="0">
                <a:latin typeface="Monaco"/>
                <a:cs typeface="Monaco"/>
              </a:rPr>
              <a:t>   {</a:t>
            </a:r>
          </a:p>
          <a:p>
            <a:r>
              <a:rPr lang="en-US" sz="1500" dirty="0">
                <a:latin typeface="Monaco"/>
                <a:cs typeface="Monaco"/>
              </a:rPr>
              <a:t> </a:t>
            </a:r>
            <a:r>
              <a:rPr lang="en-US" sz="1500" dirty="0" smtClean="0">
                <a:latin typeface="Monaco"/>
                <a:cs typeface="Monaco"/>
              </a:rPr>
              <a:t>       </a:t>
            </a:r>
            <a:r>
              <a:rPr lang="en-US" sz="1500" dirty="0" err="1" smtClean="0">
                <a:latin typeface="Monaco"/>
                <a:cs typeface="Monaco"/>
              </a:rPr>
              <a:t>System.out.println</a:t>
            </a:r>
            <a:r>
              <a:rPr lang="en-US" sz="1500" dirty="0" smtClean="0">
                <a:latin typeface="Monaco"/>
                <a:cs typeface="Monaco"/>
              </a:rPr>
              <a:t>(“I’m writing a program.”);</a:t>
            </a:r>
            <a:r>
              <a:rPr lang="en-US" sz="1500" dirty="0">
                <a:latin typeface="Monaco"/>
                <a:cs typeface="Monaco"/>
              </a:rPr>
              <a:t> </a:t>
            </a:r>
            <a:endParaRPr lang="en-US" sz="1500" dirty="0" smtClean="0">
              <a:latin typeface="Monaco"/>
              <a:cs typeface="Monaco"/>
            </a:endParaRPr>
          </a:p>
          <a:p>
            <a:r>
              <a:rPr lang="en-US" sz="1500" dirty="0">
                <a:latin typeface="Monaco"/>
                <a:cs typeface="Monaco"/>
              </a:rPr>
              <a:t> </a:t>
            </a:r>
            <a:r>
              <a:rPr lang="en-US" sz="1500" dirty="0" smtClean="0">
                <a:latin typeface="Monaco"/>
                <a:cs typeface="Monaco"/>
              </a:rPr>
              <a:t>       </a:t>
            </a:r>
            <a:r>
              <a:rPr lang="en-US" sz="1500" dirty="0" err="1" smtClean="0">
                <a:latin typeface="Monaco"/>
                <a:cs typeface="Monaco"/>
              </a:rPr>
              <a:t>System.out.println</a:t>
            </a:r>
            <a:r>
              <a:rPr lang="en-US" sz="1500" dirty="0" smtClean="0">
                <a:latin typeface="Monaco"/>
                <a:cs typeface="Monaco"/>
              </a:rPr>
              <a:t>(“And it needs to be properly indented.”);</a:t>
            </a:r>
          </a:p>
          <a:p>
            <a:r>
              <a:rPr lang="en-US" sz="1500" dirty="0">
                <a:latin typeface="Monaco"/>
                <a:cs typeface="Monaco"/>
              </a:rPr>
              <a:t> </a:t>
            </a:r>
            <a:r>
              <a:rPr lang="en-US" sz="1500" dirty="0" smtClean="0">
                <a:latin typeface="Monaco"/>
                <a:cs typeface="Monaco"/>
              </a:rPr>
              <a:t>       </a:t>
            </a:r>
            <a:r>
              <a:rPr lang="en-US" sz="1500" dirty="0" err="1" smtClean="0">
                <a:latin typeface="Monaco"/>
                <a:cs typeface="Monaco"/>
              </a:rPr>
              <a:t>System.out.println</a:t>
            </a:r>
            <a:r>
              <a:rPr lang="en-US" sz="1500" dirty="0" smtClean="0">
                <a:latin typeface="Monaco"/>
                <a:cs typeface="Monaco"/>
              </a:rPr>
              <a:t>(“So that I know what it does!”);</a:t>
            </a:r>
          </a:p>
          <a:p>
            <a:r>
              <a:rPr lang="en-US" sz="1500" dirty="0">
                <a:latin typeface="Monaco"/>
                <a:cs typeface="Monaco"/>
              </a:rPr>
              <a:t> </a:t>
            </a:r>
            <a:r>
              <a:rPr lang="en-US" sz="1500" dirty="0" smtClean="0">
                <a:latin typeface="Monaco"/>
                <a:cs typeface="Monaco"/>
              </a:rPr>
              <a:t>   }</a:t>
            </a:r>
          </a:p>
          <a:p>
            <a:r>
              <a:rPr lang="en-US" sz="1500" dirty="0" smtClean="0">
                <a:latin typeface="Monaco"/>
                <a:cs typeface="Monaco"/>
              </a:rPr>
              <a:t>}</a:t>
            </a:r>
            <a:endParaRPr lang="en-US" sz="1500" dirty="0">
              <a:latin typeface="Monaco"/>
              <a:cs typeface="Monaco"/>
            </a:endParaRPr>
          </a:p>
        </p:txBody>
      </p:sp>
      <p:sp>
        <p:nvSpPr>
          <p:cNvPr id="5" name="TextBox 4"/>
          <p:cNvSpPr txBox="1"/>
          <p:nvPr/>
        </p:nvSpPr>
        <p:spPr>
          <a:xfrm>
            <a:off x="2057400" y="3536246"/>
            <a:ext cx="8034246" cy="30931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500" dirty="0" smtClean="0">
                <a:solidFill>
                  <a:srgbClr val="FF0000"/>
                </a:solidFill>
                <a:latin typeface="Monaco"/>
                <a:cs typeface="Monaco"/>
              </a:rPr>
              <a:t>/* Author: Rachel Trana</a:t>
            </a:r>
          </a:p>
          <a:p>
            <a:r>
              <a:rPr lang="en-US" sz="1500" dirty="0" smtClean="0">
                <a:solidFill>
                  <a:srgbClr val="FF0000"/>
                </a:solidFill>
                <a:latin typeface="Monaco"/>
                <a:cs typeface="Monaco"/>
              </a:rPr>
              <a:t>This is a program that shows proper indentation.</a:t>
            </a:r>
          </a:p>
          <a:p>
            <a:r>
              <a:rPr lang="en-US" sz="1500" dirty="0" smtClean="0">
                <a:solidFill>
                  <a:srgbClr val="FF0000"/>
                </a:solidFill>
                <a:latin typeface="Monaco"/>
                <a:cs typeface="Monaco"/>
              </a:rPr>
              <a:t>These are block comments and they comment out a group of lines. */</a:t>
            </a:r>
          </a:p>
          <a:p>
            <a:endParaRPr lang="en-US" sz="1500" dirty="0">
              <a:latin typeface="Monaco"/>
              <a:cs typeface="Monaco"/>
            </a:endParaRPr>
          </a:p>
          <a:p>
            <a:r>
              <a:rPr lang="en-US" sz="1500" dirty="0" smtClean="0">
                <a:latin typeface="Monaco"/>
                <a:cs typeface="Monaco"/>
              </a:rPr>
              <a:t>public class </a:t>
            </a:r>
            <a:r>
              <a:rPr lang="en-US" sz="1500" dirty="0" err="1" smtClean="0">
                <a:latin typeface="Monaco"/>
                <a:cs typeface="Monaco"/>
              </a:rPr>
              <a:t>TestProgram</a:t>
            </a:r>
            <a:r>
              <a:rPr lang="en-US" sz="1500" dirty="0" smtClean="0">
                <a:latin typeface="Monaco"/>
                <a:cs typeface="Monaco"/>
              </a:rPr>
              <a:t> </a:t>
            </a:r>
          </a:p>
          <a:p>
            <a:r>
              <a:rPr lang="en-US" sz="1500" dirty="0" smtClean="0">
                <a:latin typeface="Monaco"/>
                <a:cs typeface="Monaco"/>
              </a:rPr>
              <a:t>{</a:t>
            </a:r>
          </a:p>
          <a:p>
            <a:r>
              <a:rPr lang="en-US" sz="1500" dirty="0">
                <a:latin typeface="Monaco"/>
                <a:cs typeface="Monaco"/>
              </a:rPr>
              <a:t> </a:t>
            </a:r>
            <a:r>
              <a:rPr lang="en-US" sz="1500" dirty="0" smtClean="0">
                <a:latin typeface="Monaco"/>
                <a:cs typeface="Monaco"/>
              </a:rPr>
              <a:t>   public static void main(String[] </a:t>
            </a:r>
            <a:r>
              <a:rPr lang="en-US" sz="1500" dirty="0" err="1" smtClean="0">
                <a:latin typeface="Monaco"/>
                <a:cs typeface="Monaco"/>
              </a:rPr>
              <a:t>args</a:t>
            </a:r>
            <a:r>
              <a:rPr lang="en-US" sz="1500" dirty="0" smtClean="0">
                <a:latin typeface="Monaco"/>
                <a:cs typeface="Monaco"/>
              </a:rPr>
              <a:t>)</a:t>
            </a:r>
          </a:p>
          <a:p>
            <a:r>
              <a:rPr lang="en-US" sz="1500" dirty="0">
                <a:latin typeface="Monaco"/>
                <a:cs typeface="Monaco"/>
              </a:rPr>
              <a:t> </a:t>
            </a:r>
            <a:r>
              <a:rPr lang="en-US" sz="1500" dirty="0" smtClean="0">
                <a:latin typeface="Monaco"/>
                <a:cs typeface="Monaco"/>
              </a:rPr>
              <a:t>   {</a:t>
            </a:r>
          </a:p>
          <a:p>
            <a:r>
              <a:rPr lang="en-US" sz="1500" dirty="0">
                <a:latin typeface="Monaco"/>
                <a:cs typeface="Monaco"/>
              </a:rPr>
              <a:t> </a:t>
            </a:r>
            <a:r>
              <a:rPr lang="en-US" sz="1500" dirty="0" smtClean="0">
                <a:latin typeface="Monaco"/>
                <a:cs typeface="Monaco"/>
              </a:rPr>
              <a:t>       </a:t>
            </a:r>
            <a:r>
              <a:rPr lang="en-US" sz="1500" dirty="0" err="1" smtClean="0">
                <a:latin typeface="Monaco"/>
                <a:cs typeface="Monaco"/>
              </a:rPr>
              <a:t>System.out.println</a:t>
            </a:r>
            <a:r>
              <a:rPr lang="en-US" sz="1500" dirty="0" smtClean="0">
                <a:latin typeface="Monaco"/>
                <a:cs typeface="Monaco"/>
              </a:rPr>
              <a:t>(“I’m writing a program.”);</a:t>
            </a:r>
            <a:r>
              <a:rPr lang="en-US" sz="1500" dirty="0">
                <a:latin typeface="Monaco"/>
                <a:cs typeface="Monaco"/>
              </a:rPr>
              <a:t> </a:t>
            </a:r>
            <a:endParaRPr lang="en-US" sz="1500" dirty="0" smtClean="0">
              <a:latin typeface="Monaco"/>
              <a:cs typeface="Monaco"/>
            </a:endParaRPr>
          </a:p>
          <a:p>
            <a:r>
              <a:rPr lang="en-US" sz="1500" dirty="0">
                <a:latin typeface="Monaco"/>
                <a:cs typeface="Monaco"/>
              </a:rPr>
              <a:t> </a:t>
            </a:r>
            <a:r>
              <a:rPr lang="en-US" sz="1500" dirty="0" smtClean="0">
                <a:latin typeface="Monaco"/>
                <a:cs typeface="Monaco"/>
              </a:rPr>
              <a:t>       </a:t>
            </a:r>
            <a:r>
              <a:rPr lang="en-US" sz="1500" dirty="0" err="1" smtClean="0">
                <a:latin typeface="Monaco"/>
                <a:cs typeface="Monaco"/>
              </a:rPr>
              <a:t>System.out.println</a:t>
            </a:r>
            <a:r>
              <a:rPr lang="en-US" sz="1500" dirty="0" smtClean="0">
                <a:latin typeface="Monaco"/>
                <a:cs typeface="Monaco"/>
              </a:rPr>
              <a:t>(“And it needs to be properly indented.”);</a:t>
            </a:r>
          </a:p>
          <a:p>
            <a:r>
              <a:rPr lang="en-US" sz="1500" dirty="0">
                <a:latin typeface="Monaco"/>
                <a:cs typeface="Monaco"/>
              </a:rPr>
              <a:t> </a:t>
            </a:r>
            <a:r>
              <a:rPr lang="en-US" sz="1500" dirty="0" smtClean="0">
                <a:latin typeface="Monaco"/>
                <a:cs typeface="Monaco"/>
              </a:rPr>
              <a:t>       </a:t>
            </a:r>
            <a:r>
              <a:rPr lang="en-US" sz="1500" dirty="0" err="1" smtClean="0">
                <a:latin typeface="Monaco"/>
                <a:cs typeface="Monaco"/>
              </a:rPr>
              <a:t>System.out.println</a:t>
            </a:r>
            <a:r>
              <a:rPr lang="en-US" sz="1500" dirty="0" smtClean="0">
                <a:latin typeface="Monaco"/>
                <a:cs typeface="Monaco"/>
              </a:rPr>
              <a:t>(“So that I know what it does!”);</a:t>
            </a:r>
          </a:p>
          <a:p>
            <a:r>
              <a:rPr lang="en-US" sz="1500" dirty="0">
                <a:latin typeface="Monaco"/>
                <a:cs typeface="Monaco"/>
              </a:rPr>
              <a:t> </a:t>
            </a:r>
            <a:r>
              <a:rPr lang="en-US" sz="1500" dirty="0" smtClean="0">
                <a:latin typeface="Monaco"/>
                <a:cs typeface="Monaco"/>
              </a:rPr>
              <a:t>   }</a:t>
            </a:r>
          </a:p>
          <a:p>
            <a:r>
              <a:rPr lang="en-US" sz="1500" dirty="0" smtClean="0">
                <a:latin typeface="Monaco"/>
                <a:cs typeface="Monaco"/>
              </a:rPr>
              <a:t>}</a:t>
            </a:r>
            <a:endParaRPr lang="en-US" sz="1500" dirty="0">
              <a:latin typeface="Monaco"/>
              <a:cs typeface="Monaco"/>
            </a:endParaRPr>
          </a:p>
        </p:txBody>
      </p:sp>
    </p:spTree>
    <p:extLst>
      <p:ext uri="{BB962C8B-B14F-4D97-AF65-F5344CB8AC3E}">
        <p14:creationId xmlns:p14="http://schemas.microsoft.com/office/powerpoint/2010/main" val="100751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514600"/>
            <a:ext cx="10972800" cy="1143000"/>
          </a:xfrm>
        </p:spPr>
        <p:txBody>
          <a:bodyPr/>
          <a:lstStyle/>
          <a:p>
            <a:r>
              <a:rPr lang="en-US" dirty="0" smtClean="0"/>
              <a:t>Errors</a:t>
            </a:r>
            <a:endParaRPr lang="en-US" dirty="0"/>
          </a:p>
        </p:txBody>
      </p:sp>
      <p:pic>
        <p:nvPicPr>
          <p:cNvPr id="4" name="Picture 3"/>
          <p:cNvPicPr>
            <a:picLocks noChangeAspect="1"/>
          </p:cNvPicPr>
          <p:nvPr/>
        </p:nvPicPr>
        <p:blipFill>
          <a:blip r:embed="rId2"/>
          <a:stretch>
            <a:fillRect/>
          </a:stretch>
        </p:blipFill>
        <p:spPr>
          <a:xfrm>
            <a:off x="8610600" y="152400"/>
            <a:ext cx="3289300" cy="2463800"/>
          </a:xfrm>
          <a:prstGeom prst="rect">
            <a:avLst/>
          </a:prstGeom>
        </p:spPr>
      </p:pic>
      <p:pic>
        <p:nvPicPr>
          <p:cNvPr id="5" name="Picture 4"/>
          <p:cNvPicPr>
            <a:picLocks noChangeAspect="1"/>
          </p:cNvPicPr>
          <p:nvPr/>
        </p:nvPicPr>
        <p:blipFill>
          <a:blip r:embed="rId3"/>
          <a:stretch>
            <a:fillRect/>
          </a:stretch>
        </p:blipFill>
        <p:spPr>
          <a:xfrm>
            <a:off x="990600" y="381000"/>
            <a:ext cx="1866900" cy="2197100"/>
          </a:xfrm>
          <a:prstGeom prst="rect">
            <a:avLst/>
          </a:prstGeom>
        </p:spPr>
      </p:pic>
      <p:pic>
        <p:nvPicPr>
          <p:cNvPr id="6" name="Picture 5"/>
          <p:cNvPicPr>
            <a:picLocks noChangeAspect="1"/>
          </p:cNvPicPr>
          <p:nvPr/>
        </p:nvPicPr>
        <p:blipFill>
          <a:blip r:embed="rId4"/>
          <a:stretch>
            <a:fillRect/>
          </a:stretch>
        </p:blipFill>
        <p:spPr>
          <a:xfrm>
            <a:off x="4419600" y="4114800"/>
            <a:ext cx="3581400" cy="2273300"/>
          </a:xfrm>
          <a:prstGeom prst="rect">
            <a:avLst/>
          </a:prstGeom>
        </p:spPr>
      </p:pic>
    </p:spTree>
    <p:extLst>
      <p:ext uri="{BB962C8B-B14F-4D97-AF65-F5344CB8AC3E}">
        <p14:creationId xmlns:p14="http://schemas.microsoft.com/office/powerpoint/2010/main" val="80122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68362"/>
          </a:xfrm>
        </p:spPr>
        <p:txBody>
          <a:bodyPr>
            <a:normAutofit/>
          </a:bodyPr>
          <a:lstStyle/>
          <a:p>
            <a:r>
              <a:rPr lang="en-US" sz="3600" dirty="0" smtClean="0"/>
              <a:t>Syntax Errors</a:t>
            </a:r>
            <a:endParaRPr lang="en-US" sz="3600" dirty="0"/>
          </a:p>
        </p:txBody>
      </p:sp>
      <p:sp>
        <p:nvSpPr>
          <p:cNvPr id="4" name="Content Placeholder 3"/>
          <p:cNvSpPr>
            <a:spLocks noGrp="1"/>
          </p:cNvSpPr>
          <p:nvPr>
            <p:ph idx="1"/>
          </p:nvPr>
        </p:nvSpPr>
        <p:spPr>
          <a:xfrm>
            <a:off x="609600" y="2027232"/>
            <a:ext cx="10972800" cy="4373568"/>
          </a:xfrm>
        </p:spPr>
        <p:txBody>
          <a:bodyPr>
            <a:normAutofit/>
          </a:bodyPr>
          <a:lstStyle/>
          <a:p>
            <a:r>
              <a:rPr lang="en-US" sz="2400" dirty="0" smtClean="0"/>
              <a:t>Errors that are detected by the compiler.</a:t>
            </a:r>
            <a:br>
              <a:rPr lang="en-US" sz="2400" dirty="0" smtClean="0"/>
            </a:br>
            <a:endParaRPr lang="en-US" sz="2400" dirty="0" smtClean="0"/>
          </a:p>
          <a:p>
            <a:r>
              <a:rPr lang="en-US" sz="2400" dirty="0" smtClean="0"/>
              <a:t>Result from errors in code construction, such as mistyping a keyword, omitting necessary punctuation, or using an opening brace without a closing brace.</a:t>
            </a:r>
            <a:br>
              <a:rPr lang="en-US" sz="2400" dirty="0" smtClean="0"/>
            </a:br>
            <a:endParaRPr lang="en-US" sz="2400" dirty="0" smtClean="0"/>
          </a:p>
          <a:p>
            <a:r>
              <a:rPr lang="en-US" sz="2400" dirty="0" smtClean="0"/>
              <a:t>These are usually easy to find because the compiler tells you where they and what caused them.</a:t>
            </a:r>
            <a:endParaRPr lang="en-US" sz="2400" dirty="0"/>
          </a:p>
        </p:txBody>
      </p:sp>
      <p:pic>
        <p:nvPicPr>
          <p:cNvPr id="5" name="Picture 4"/>
          <p:cNvPicPr>
            <a:picLocks noChangeAspect="1"/>
          </p:cNvPicPr>
          <p:nvPr/>
        </p:nvPicPr>
        <p:blipFill>
          <a:blip r:embed="rId2"/>
          <a:stretch>
            <a:fillRect/>
          </a:stretch>
        </p:blipFill>
        <p:spPr>
          <a:xfrm>
            <a:off x="8686800" y="152400"/>
            <a:ext cx="3289300" cy="2463800"/>
          </a:xfrm>
          <a:prstGeom prst="rect">
            <a:avLst/>
          </a:prstGeom>
        </p:spPr>
      </p:pic>
    </p:spTree>
    <p:extLst>
      <p:ext uri="{BB962C8B-B14F-4D97-AF65-F5344CB8AC3E}">
        <p14:creationId xmlns:p14="http://schemas.microsoft.com/office/powerpoint/2010/main" val="132368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0"/>
            <a:ext cx="11101624" cy="6858000"/>
          </a:xfrm>
          <a:prstGeom prst="rect">
            <a:avLst/>
          </a:prstGeom>
        </p:spPr>
      </p:pic>
      <p:sp>
        <p:nvSpPr>
          <p:cNvPr id="5" name="Rectangle 4"/>
          <p:cNvSpPr/>
          <p:nvPr/>
        </p:nvSpPr>
        <p:spPr>
          <a:xfrm>
            <a:off x="2743200" y="3657600"/>
            <a:ext cx="7848600" cy="2667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971800" y="5715000"/>
            <a:ext cx="3048280" cy="461665"/>
          </a:xfrm>
          <a:prstGeom prst="rect">
            <a:avLst/>
          </a:prstGeom>
          <a:noFill/>
        </p:spPr>
        <p:txBody>
          <a:bodyPr wrap="none" rtlCol="0">
            <a:spAutoFit/>
          </a:bodyPr>
          <a:lstStyle/>
          <a:p>
            <a:r>
              <a:rPr lang="en-US" sz="2400" dirty="0" smtClean="0">
                <a:solidFill>
                  <a:srgbClr val="FF0000"/>
                </a:solidFill>
              </a:rPr>
              <a:t>Missing the word void!</a:t>
            </a:r>
            <a:endParaRPr lang="en-US" sz="2400" dirty="0">
              <a:solidFill>
                <a:srgbClr val="FF0000"/>
              </a:solidFill>
            </a:endParaRPr>
          </a:p>
        </p:txBody>
      </p:sp>
    </p:spTree>
    <p:extLst>
      <p:ext uri="{BB962C8B-B14F-4D97-AF65-F5344CB8AC3E}">
        <p14:creationId xmlns:p14="http://schemas.microsoft.com/office/powerpoint/2010/main" val="123087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0700" y="0"/>
            <a:ext cx="11126465" cy="6858000"/>
          </a:xfrm>
          <a:prstGeom prst="rect">
            <a:avLst/>
          </a:prstGeom>
        </p:spPr>
      </p:pic>
      <p:sp>
        <p:nvSpPr>
          <p:cNvPr id="3" name="Rectangle 2"/>
          <p:cNvSpPr/>
          <p:nvPr/>
        </p:nvSpPr>
        <p:spPr>
          <a:xfrm>
            <a:off x="2743200" y="3657600"/>
            <a:ext cx="7848600" cy="2667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971800" y="5715000"/>
            <a:ext cx="7435299" cy="461665"/>
          </a:xfrm>
          <a:prstGeom prst="rect">
            <a:avLst/>
          </a:prstGeom>
          <a:noFill/>
        </p:spPr>
        <p:txBody>
          <a:bodyPr wrap="none" rtlCol="0">
            <a:spAutoFit/>
          </a:bodyPr>
          <a:lstStyle/>
          <a:p>
            <a:r>
              <a:rPr lang="en-US" sz="2400" dirty="0" smtClean="0">
                <a:solidFill>
                  <a:srgbClr val="FF0000"/>
                </a:solidFill>
              </a:rPr>
              <a:t>Shows 3 errors, but if you fix the quotation then it’s all ok.</a:t>
            </a:r>
            <a:endParaRPr lang="en-US" sz="2400" dirty="0">
              <a:solidFill>
                <a:srgbClr val="FF0000"/>
              </a:solidFill>
            </a:endParaRPr>
          </a:p>
        </p:txBody>
      </p:sp>
    </p:spTree>
    <p:extLst>
      <p:ext uri="{BB962C8B-B14F-4D97-AF65-F5344CB8AC3E}">
        <p14:creationId xmlns:p14="http://schemas.microsoft.com/office/powerpoint/2010/main" val="365295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68362"/>
          </a:xfrm>
        </p:spPr>
        <p:txBody>
          <a:bodyPr>
            <a:normAutofit/>
          </a:bodyPr>
          <a:lstStyle/>
          <a:p>
            <a:r>
              <a:rPr lang="en-US" sz="3600" dirty="0" smtClean="0"/>
              <a:t>Runtime Errors</a:t>
            </a:r>
            <a:endParaRPr lang="en-US" sz="3600" dirty="0"/>
          </a:p>
        </p:txBody>
      </p:sp>
      <p:sp>
        <p:nvSpPr>
          <p:cNvPr id="4" name="Content Placeholder 3"/>
          <p:cNvSpPr>
            <a:spLocks noGrp="1"/>
          </p:cNvSpPr>
          <p:nvPr>
            <p:ph idx="1"/>
          </p:nvPr>
        </p:nvSpPr>
        <p:spPr>
          <a:xfrm>
            <a:off x="609600" y="2027232"/>
            <a:ext cx="10972800" cy="4373568"/>
          </a:xfrm>
        </p:spPr>
        <p:txBody>
          <a:bodyPr>
            <a:normAutofit/>
          </a:bodyPr>
          <a:lstStyle/>
          <a:p>
            <a:r>
              <a:rPr lang="en-US" sz="2400" dirty="0" smtClean="0"/>
              <a:t>Errors that cause a program to exit abnormally.</a:t>
            </a:r>
            <a:br>
              <a:rPr lang="en-US" sz="2400" dirty="0" smtClean="0"/>
            </a:br>
            <a:endParaRPr lang="en-US" sz="2400" dirty="0" smtClean="0"/>
          </a:p>
          <a:p>
            <a:r>
              <a:rPr lang="en-US" sz="2400" dirty="0" smtClean="0"/>
              <a:t>Result from something happening in the program that is impossible to do.</a:t>
            </a:r>
            <a:br>
              <a:rPr lang="en-US" sz="2400" dirty="0" smtClean="0"/>
            </a:br>
            <a:endParaRPr lang="en-US" sz="2400" dirty="0" smtClean="0"/>
          </a:p>
          <a:p>
            <a:r>
              <a:rPr lang="en-US" sz="2400" dirty="0" smtClean="0"/>
              <a:t>You will typically see something in your output window that says “Exception in thread.”</a:t>
            </a:r>
            <a:endParaRPr lang="en-US" sz="2400" dirty="0"/>
          </a:p>
        </p:txBody>
      </p:sp>
      <p:pic>
        <p:nvPicPr>
          <p:cNvPr id="2" name="Picture 1"/>
          <p:cNvPicPr>
            <a:picLocks noChangeAspect="1"/>
          </p:cNvPicPr>
          <p:nvPr/>
        </p:nvPicPr>
        <p:blipFill>
          <a:blip r:embed="rId2"/>
          <a:stretch>
            <a:fillRect/>
          </a:stretch>
        </p:blipFill>
        <p:spPr>
          <a:xfrm>
            <a:off x="8534400" y="152400"/>
            <a:ext cx="3149600" cy="2362200"/>
          </a:xfrm>
          <a:prstGeom prst="rect">
            <a:avLst/>
          </a:prstGeom>
        </p:spPr>
      </p:pic>
    </p:spTree>
    <p:extLst>
      <p:ext uri="{BB962C8B-B14F-4D97-AF65-F5344CB8AC3E}">
        <p14:creationId xmlns:p14="http://schemas.microsoft.com/office/powerpoint/2010/main" val="390490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8800" y="0"/>
            <a:ext cx="11052149" cy="6858000"/>
          </a:xfrm>
          <a:prstGeom prst="rect">
            <a:avLst/>
          </a:prstGeom>
        </p:spPr>
      </p:pic>
      <p:sp>
        <p:nvSpPr>
          <p:cNvPr id="5" name="Rectangle 4"/>
          <p:cNvSpPr/>
          <p:nvPr/>
        </p:nvSpPr>
        <p:spPr>
          <a:xfrm>
            <a:off x="2743200" y="3657600"/>
            <a:ext cx="7848600" cy="2667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971800" y="5715000"/>
            <a:ext cx="3562544" cy="461665"/>
          </a:xfrm>
          <a:prstGeom prst="rect">
            <a:avLst/>
          </a:prstGeom>
          <a:noFill/>
        </p:spPr>
        <p:txBody>
          <a:bodyPr wrap="none" rtlCol="0">
            <a:spAutoFit/>
          </a:bodyPr>
          <a:lstStyle/>
          <a:p>
            <a:r>
              <a:rPr lang="en-US" sz="2400" dirty="0" smtClean="0">
                <a:solidFill>
                  <a:srgbClr val="FF0000"/>
                </a:solidFill>
              </a:rPr>
              <a:t>Says “Exception in thread”.</a:t>
            </a:r>
            <a:endParaRPr lang="en-US" sz="2400" dirty="0">
              <a:solidFill>
                <a:srgbClr val="FF0000"/>
              </a:solidFill>
            </a:endParaRPr>
          </a:p>
        </p:txBody>
      </p:sp>
    </p:spTree>
    <p:extLst>
      <p:ext uri="{BB962C8B-B14F-4D97-AF65-F5344CB8AC3E}">
        <p14:creationId xmlns:p14="http://schemas.microsoft.com/office/powerpoint/2010/main" val="2428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68362"/>
          </a:xfrm>
        </p:spPr>
        <p:txBody>
          <a:bodyPr>
            <a:normAutofit/>
          </a:bodyPr>
          <a:lstStyle/>
          <a:p>
            <a:r>
              <a:rPr lang="en-US" sz="3600" dirty="0" smtClean="0"/>
              <a:t>Logic Errors</a:t>
            </a:r>
            <a:endParaRPr lang="en-US" sz="3600" dirty="0"/>
          </a:p>
        </p:txBody>
      </p:sp>
      <p:sp>
        <p:nvSpPr>
          <p:cNvPr id="4" name="Content Placeholder 3"/>
          <p:cNvSpPr>
            <a:spLocks noGrp="1"/>
          </p:cNvSpPr>
          <p:nvPr>
            <p:ph idx="1"/>
          </p:nvPr>
        </p:nvSpPr>
        <p:spPr>
          <a:xfrm>
            <a:off x="609600" y="2027232"/>
            <a:ext cx="10972800" cy="4373568"/>
          </a:xfrm>
        </p:spPr>
        <p:txBody>
          <a:bodyPr>
            <a:normAutofit/>
          </a:bodyPr>
          <a:lstStyle/>
          <a:p>
            <a:r>
              <a:rPr lang="en-US" sz="2400" dirty="0" smtClean="0"/>
              <a:t>Errors that occur when a program does not perform the way</a:t>
            </a:r>
            <a:br>
              <a:rPr lang="en-US" sz="2400" dirty="0" smtClean="0"/>
            </a:br>
            <a:r>
              <a:rPr lang="en-US" sz="2400" dirty="0" smtClean="0"/>
              <a:t>you intended it to.</a:t>
            </a:r>
            <a:br>
              <a:rPr lang="en-US" sz="2400" dirty="0" smtClean="0"/>
            </a:br>
            <a:endParaRPr lang="en-US" sz="2400" dirty="0" smtClean="0"/>
          </a:p>
          <a:p>
            <a:r>
              <a:rPr lang="en-US" sz="2400" dirty="0" smtClean="0"/>
              <a:t>These are also called human errors because they occur due to the programmer not coding the logic for a program properly.</a:t>
            </a:r>
            <a:br>
              <a:rPr lang="en-US" sz="2400" dirty="0" smtClean="0"/>
            </a:br>
            <a:endParaRPr lang="en-US" sz="2400" dirty="0" smtClean="0"/>
          </a:p>
          <a:p>
            <a:r>
              <a:rPr lang="en-US" sz="2400" dirty="0" smtClean="0"/>
              <a:t>These are much harder to find because you have to understand what your output should look like.</a:t>
            </a:r>
            <a:endParaRPr lang="en-US" sz="2400" dirty="0"/>
          </a:p>
        </p:txBody>
      </p:sp>
      <p:pic>
        <p:nvPicPr>
          <p:cNvPr id="5" name="Picture 4"/>
          <p:cNvPicPr>
            <a:picLocks noChangeAspect="1"/>
          </p:cNvPicPr>
          <p:nvPr/>
        </p:nvPicPr>
        <p:blipFill>
          <a:blip r:embed="rId2"/>
          <a:stretch>
            <a:fillRect/>
          </a:stretch>
        </p:blipFill>
        <p:spPr>
          <a:xfrm>
            <a:off x="8915400" y="221827"/>
            <a:ext cx="2743200" cy="2033625"/>
          </a:xfrm>
          <a:prstGeom prst="rect">
            <a:avLst/>
          </a:prstGeom>
        </p:spPr>
      </p:pic>
    </p:spTree>
    <p:extLst>
      <p:ext uri="{BB962C8B-B14F-4D97-AF65-F5344CB8AC3E}">
        <p14:creationId xmlns:p14="http://schemas.microsoft.com/office/powerpoint/2010/main" val="401722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8800" y="0"/>
            <a:ext cx="11067393" cy="6858000"/>
          </a:xfrm>
          <a:prstGeom prst="rect">
            <a:avLst/>
          </a:prstGeom>
        </p:spPr>
      </p:pic>
      <p:sp>
        <p:nvSpPr>
          <p:cNvPr id="5" name="Rectangle 4"/>
          <p:cNvSpPr/>
          <p:nvPr/>
        </p:nvSpPr>
        <p:spPr>
          <a:xfrm>
            <a:off x="2743200" y="3657600"/>
            <a:ext cx="7848600" cy="2667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971800" y="5715000"/>
            <a:ext cx="7930376" cy="461665"/>
          </a:xfrm>
          <a:prstGeom prst="rect">
            <a:avLst/>
          </a:prstGeom>
          <a:noFill/>
        </p:spPr>
        <p:txBody>
          <a:bodyPr wrap="none" rtlCol="0">
            <a:spAutoFit/>
          </a:bodyPr>
          <a:lstStyle/>
          <a:p>
            <a:r>
              <a:rPr lang="en-US" sz="2400" dirty="0" smtClean="0">
                <a:solidFill>
                  <a:srgbClr val="FF0000"/>
                </a:solidFill>
              </a:rPr>
              <a:t>My bad. The decimal point is in the wrong place. </a:t>
            </a:r>
            <a:r>
              <a:rPr lang="en-US" sz="2400" smtClean="0">
                <a:solidFill>
                  <a:srgbClr val="FF0000"/>
                </a:solidFill>
              </a:rPr>
              <a:t>Human error.</a:t>
            </a:r>
            <a:endParaRPr lang="en-US" sz="2400" dirty="0">
              <a:solidFill>
                <a:srgbClr val="FF0000"/>
              </a:solidFill>
            </a:endParaRPr>
          </a:p>
        </p:txBody>
      </p:sp>
    </p:spTree>
    <p:extLst>
      <p:ext uri="{BB962C8B-B14F-4D97-AF65-F5344CB8AC3E}">
        <p14:creationId xmlns:p14="http://schemas.microsoft.com/office/powerpoint/2010/main" val="415045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7871" y="3828871"/>
            <a:ext cx="9315772" cy="2554545"/>
          </a:xfrm>
          <a:prstGeom prst="rect">
            <a:avLst/>
          </a:prstGeom>
          <a:noFill/>
        </p:spPr>
        <p:txBody>
          <a:bodyPr wrap="none" rtlCol="0">
            <a:spAutoFit/>
          </a:bodyPr>
          <a:lstStyle/>
          <a:p>
            <a:pPr algn="ctr"/>
            <a:r>
              <a:rPr lang="en-US" sz="3200" dirty="0" smtClean="0"/>
              <a:t>That’s all for today folks!</a:t>
            </a:r>
          </a:p>
          <a:p>
            <a:pPr algn="ctr"/>
            <a:r>
              <a:rPr lang="en-US" sz="3200" dirty="0" smtClean="0"/>
              <a:t>Read Chapter 1, Sections 1.7 - 1.10.</a:t>
            </a:r>
            <a:br>
              <a:rPr lang="en-US" sz="3200" dirty="0" smtClean="0"/>
            </a:br>
            <a:r>
              <a:rPr lang="en-US" sz="3200" dirty="0" smtClean="0"/>
              <a:t>Your homework is posted on the course website under </a:t>
            </a:r>
            <a:br>
              <a:rPr lang="en-US" sz="3200" dirty="0" smtClean="0"/>
            </a:br>
            <a:r>
              <a:rPr lang="en-US" sz="3200" dirty="0" smtClean="0"/>
              <a:t>Assignments and is </a:t>
            </a:r>
            <a:r>
              <a:rPr lang="en-US" sz="3200" smtClean="0"/>
              <a:t>due </a:t>
            </a:r>
            <a:r>
              <a:rPr lang="en-US" sz="3200" smtClean="0"/>
              <a:t>Wednesday, </a:t>
            </a:r>
            <a:r>
              <a:rPr lang="en-US" sz="3200" dirty="0" smtClean="0"/>
              <a:t>09/03/14.</a:t>
            </a:r>
          </a:p>
          <a:p>
            <a:pPr algn="ctr"/>
            <a:r>
              <a:rPr lang="en-US" sz="3200" dirty="0" smtClean="0"/>
              <a:t>Submit via the D2L </a:t>
            </a:r>
            <a:r>
              <a:rPr lang="en-US" sz="3200" dirty="0" err="1" smtClean="0"/>
              <a:t>dropbox</a:t>
            </a:r>
            <a:r>
              <a:rPr lang="en-US" sz="3200" dirty="0"/>
              <a:t> </a:t>
            </a:r>
            <a:r>
              <a:rPr lang="en-US" sz="3200" dirty="0" smtClean="0"/>
              <a:t>in a .zip folder</a:t>
            </a:r>
          </a:p>
        </p:txBody>
      </p:sp>
      <p:pic>
        <p:nvPicPr>
          <p:cNvPr id="2" name="Picture 1"/>
          <p:cNvPicPr>
            <a:picLocks noChangeAspect="1"/>
          </p:cNvPicPr>
          <p:nvPr/>
        </p:nvPicPr>
        <p:blipFill>
          <a:blip r:embed="rId2"/>
          <a:stretch>
            <a:fillRect/>
          </a:stretch>
        </p:blipFill>
        <p:spPr>
          <a:xfrm>
            <a:off x="3962400" y="533400"/>
            <a:ext cx="3886200" cy="3168267"/>
          </a:xfrm>
          <a:prstGeom prst="rect">
            <a:avLst/>
          </a:prstGeom>
        </p:spPr>
      </p:pic>
    </p:spTree>
    <p:extLst>
      <p:ext uri="{BB962C8B-B14F-4D97-AF65-F5344CB8AC3E}">
        <p14:creationId xmlns:p14="http://schemas.microsoft.com/office/powerpoint/2010/main" val="282498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The Rules</a:t>
            </a:r>
            <a:endParaRPr lang="en-US" sz="3600" dirty="0"/>
          </a:p>
        </p:txBody>
      </p:sp>
      <p:sp>
        <p:nvSpPr>
          <p:cNvPr id="3" name="Content Placeholder 2"/>
          <p:cNvSpPr>
            <a:spLocks noGrp="1"/>
          </p:cNvSpPr>
          <p:nvPr>
            <p:ph idx="1"/>
          </p:nvPr>
        </p:nvSpPr>
        <p:spPr>
          <a:xfrm>
            <a:off x="228600" y="1295399"/>
            <a:ext cx="11658600" cy="4830769"/>
          </a:xfrm>
        </p:spPr>
        <p:txBody>
          <a:bodyPr>
            <a:normAutofit/>
          </a:bodyPr>
          <a:lstStyle/>
          <a:p>
            <a:r>
              <a:rPr lang="en-US" sz="2400" dirty="0" smtClean="0"/>
              <a:t>In your program,</a:t>
            </a:r>
            <a:r>
              <a:rPr lang="en-US" sz="2400" dirty="0"/>
              <a:t> </a:t>
            </a:r>
            <a:r>
              <a:rPr lang="en-US" sz="2400" dirty="0" smtClean="0"/>
              <a:t>at the very beginning, you shall have: </a:t>
            </a:r>
            <a:br>
              <a:rPr lang="en-US" sz="2400" dirty="0" smtClean="0"/>
            </a:br>
            <a:r>
              <a:rPr lang="en-US" sz="2400" dirty="0" smtClean="0"/>
              <a:t>			</a:t>
            </a:r>
            <a:r>
              <a:rPr lang="en-US" sz="2000" dirty="0" smtClean="0">
                <a:latin typeface="Monaco"/>
                <a:cs typeface="Monaco"/>
              </a:rPr>
              <a:t>public class</a:t>
            </a:r>
            <a:r>
              <a:rPr lang="en-US" sz="2400" dirty="0" smtClean="0"/>
              <a:t> </a:t>
            </a:r>
            <a:r>
              <a:rPr lang="en-US" sz="2000" i="1" dirty="0" smtClean="0">
                <a:latin typeface="Monaco"/>
                <a:cs typeface="Monaco"/>
              </a:rPr>
              <a:t>class-name</a:t>
            </a:r>
            <a:r>
              <a:rPr lang="en-US" sz="2000" dirty="0" smtClean="0">
                <a:latin typeface="Monaco"/>
                <a:cs typeface="Monaco"/>
              </a:rPr>
              <a:t/>
            </a:r>
            <a:br>
              <a:rPr lang="en-US" sz="2000" dirty="0" smtClean="0">
                <a:latin typeface="Monaco"/>
                <a:cs typeface="Monaco"/>
              </a:rPr>
            </a:br>
            <a:endParaRPr lang="en-US" sz="2000" dirty="0" smtClean="0">
              <a:latin typeface="Monaco"/>
              <a:cs typeface="Monaco"/>
            </a:endParaRPr>
          </a:p>
          <a:p>
            <a:r>
              <a:rPr lang="en-US" sz="2400" dirty="0" smtClean="0">
                <a:latin typeface="Calibri"/>
                <a:cs typeface="Calibri"/>
              </a:rPr>
              <a:t>In your program, directly following the above, you shall have (</a:t>
            </a:r>
            <a:r>
              <a:rPr lang="en-US" sz="2400" b="1" dirty="0" smtClean="0">
                <a:latin typeface="Calibri"/>
                <a:cs typeface="Calibri"/>
              </a:rPr>
              <a:t>and it shall be indented</a:t>
            </a:r>
            <a:r>
              <a:rPr lang="en-US" sz="2400" dirty="0" smtClean="0">
                <a:latin typeface="Calibri"/>
                <a:cs typeface="Calibri"/>
              </a:rPr>
              <a:t>).</a:t>
            </a:r>
            <a:br>
              <a:rPr lang="en-US" sz="2400" dirty="0" smtClean="0">
                <a:latin typeface="Calibri"/>
                <a:cs typeface="Calibri"/>
              </a:rPr>
            </a:br>
            <a:r>
              <a:rPr lang="en-US" sz="2400" dirty="0" smtClean="0">
                <a:latin typeface="Calibri"/>
                <a:cs typeface="Calibri"/>
              </a:rPr>
              <a:t>			</a:t>
            </a:r>
            <a:r>
              <a:rPr lang="en-US" sz="2000" dirty="0" smtClean="0">
                <a:latin typeface="Monaco"/>
                <a:cs typeface="Monaco"/>
              </a:rPr>
              <a:t>public static void main(String[] </a:t>
            </a:r>
            <a:r>
              <a:rPr lang="en-US" sz="2000" dirty="0" err="1" smtClean="0">
                <a:latin typeface="Monaco"/>
                <a:cs typeface="Monaco"/>
              </a:rPr>
              <a:t>args</a:t>
            </a:r>
            <a:r>
              <a:rPr lang="en-US" sz="2000" dirty="0" smtClean="0">
                <a:latin typeface="Monaco"/>
                <a:cs typeface="Monaco"/>
              </a:rPr>
              <a:t>)</a:t>
            </a:r>
            <a:br>
              <a:rPr lang="en-US" sz="2000" dirty="0" smtClean="0">
                <a:latin typeface="Monaco"/>
                <a:cs typeface="Monaco"/>
              </a:rPr>
            </a:br>
            <a:endParaRPr lang="en-US" sz="2000" dirty="0" smtClean="0">
              <a:latin typeface="Monaco"/>
              <a:cs typeface="Monaco"/>
            </a:endParaRPr>
          </a:p>
          <a:p>
            <a:r>
              <a:rPr lang="en-US" sz="2400" dirty="0" smtClean="0">
                <a:latin typeface="Calibri"/>
                <a:cs typeface="Calibri"/>
              </a:rPr>
              <a:t>And you shall save the file with the same</a:t>
            </a:r>
            <a:r>
              <a:rPr lang="en-US" sz="2000" dirty="0" smtClean="0">
                <a:latin typeface="Monaco"/>
                <a:cs typeface="Monaco"/>
              </a:rPr>
              <a:t> </a:t>
            </a:r>
            <a:r>
              <a:rPr lang="en-US" sz="2000" i="1" dirty="0" smtClean="0">
                <a:latin typeface="Monaco"/>
                <a:cs typeface="Monaco"/>
              </a:rPr>
              <a:t>class-name</a:t>
            </a:r>
            <a:r>
              <a:rPr lang="en-US" sz="2000" dirty="0" smtClean="0">
                <a:latin typeface="Monaco"/>
                <a:cs typeface="Monaco"/>
              </a:rPr>
              <a:t> </a:t>
            </a:r>
            <a:r>
              <a:rPr lang="en-US" sz="2400" dirty="0" smtClean="0">
                <a:latin typeface="Calibri"/>
                <a:cs typeface="Calibri"/>
              </a:rPr>
              <a:t>as above, but with</a:t>
            </a:r>
            <a:r>
              <a:rPr lang="en-US" sz="2000" dirty="0" smtClean="0">
                <a:latin typeface="Monaco"/>
                <a:cs typeface="Monaco"/>
              </a:rPr>
              <a:t> .java </a:t>
            </a:r>
            <a:r>
              <a:rPr lang="en-US" sz="2400" dirty="0" smtClean="0">
                <a:latin typeface="Calibri"/>
                <a:cs typeface="Calibri"/>
              </a:rPr>
              <a:t>as the extension.</a:t>
            </a:r>
            <a:br>
              <a:rPr lang="en-US" sz="2400" dirty="0" smtClean="0">
                <a:latin typeface="Calibri"/>
                <a:cs typeface="Calibri"/>
              </a:rPr>
            </a:br>
            <a:endParaRPr lang="en-US" sz="2400" dirty="0" smtClean="0">
              <a:latin typeface="Calibri"/>
              <a:cs typeface="Calibri"/>
            </a:endParaRPr>
          </a:p>
          <a:p>
            <a:r>
              <a:rPr lang="en-US" sz="2400" dirty="0" smtClean="0">
                <a:latin typeface="Calibri"/>
                <a:cs typeface="Calibri"/>
              </a:rPr>
              <a:t>And there shall be braces: {}</a:t>
            </a:r>
            <a:br>
              <a:rPr lang="en-US" sz="2400" dirty="0" smtClean="0">
                <a:latin typeface="Calibri"/>
                <a:cs typeface="Calibri"/>
              </a:rPr>
            </a:br>
            <a:endParaRPr lang="en-US" sz="2400" dirty="0" smtClean="0">
              <a:latin typeface="Calibri"/>
              <a:cs typeface="Calibri"/>
            </a:endParaRPr>
          </a:p>
          <a:p>
            <a:r>
              <a:rPr lang="en-US" sz="2400" dirty="0" smtClean="0">
                <a:latin typeface="Calibri"/>
                <a:cs typeface="Calibri"/>
              </a:rPr>
              <a:t>And if you forget any of the above, there shall be errors!!</a:t>
            </a:r>
            <a:endParaRPr lang="en-US" sz="2400" dirty="0">
              <a:latin typeface="Calibri"/>
              <a:cs typeface="Calibri"/>
            </a:endParaRPr>
          </a:p>
        </p:txBody>
      </p:sp>
      <p:pic>
        <p:nvPicPr>
          <p:cNvPr id="4" name="Picture 3"/>
          <p:cNvPicPr>
            <a:picLocks noChangeAspect="1"/>
          </p:cNvPicPr>
          <p:nvPr/>
        </p:nvPicPr>
        <p:blipFill>
          <a:blip r:embed="rId2"/>
          <a:stretch>
            <a:fillRect/>
          </a:stretch>
        </p:blipFill>
        <p:spPr>
          <a:xfrm>
            <a:off x="8978900" y="228600"/>
            <a:ext cx="2527300" cy="1893036"/>
          </a:xfrm>
          <a:prstGeom prst="rect">
            <a:avLst/>
          </a:prstGeom>
        </p:spPr>
      </p:pic>
    </p:spTree>
    <p:extLst>
      <p:ext uri="{BB962C8B-B14F-4D97-AF65-F5344CB8AC3E}">
        <p14:creationId xmlns:p14="http://schemas.microsoft.com/office/powerpoint/2010/main" val="91372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Your first Java program!</a:t>
            </a:r>
            <a:endParaRPr lang="en-US" sz="3600" dirty="0"/>
          </a:p>
        </p:txBody>
      </p:sp>
      <p:sp>
        <p:nvSpPr>
          <p:cNvPr id="4" name="TextBox 3"/>
          <p:cNvSpPr txBox="1"/>
          <p:nvPr/>
        </p:nvSpPr>
        <p:spPr>
          <a:xfrm>
            <a:off x="2057400" y="2007275"/>
            <a:ext cx="6002590"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onaco"/>
                <a:cs typeface="Monaco"/>
              </a:rPr>
              <a:t>public class </a:t>
            </a:r>
            <a:r>
              <a:rPr lang="en-US" dirty="0" err="1" smtClean="0">
                <a:latin typeface="Monaco"/>
                <a:cs typeface="Monaco"/>
              </a:rPr>
              <a:t>MyFirstProgram</a:t>
            </a:r>
            <a:r>
              <a:rPr lang="en-US" dirty="0" smtClean="0">
                <a:latin typeface="Monaco"/>
                <a:cs typeface="Monaco"/>
              </a:rPr>
              <a:t> </a:t>
            </a:r>
            <a:br>
              <a:rPr lang="en-US" dirty="0" smtClean="0">
                <a:latin typeface="Monaco"/>
                <a:cs typeface="Monaco"/>
              </a:rPr>
            </a:br>
            <a:r>
              <a:rPr lang="en-US" dirty="0" smtClean="0">
                <a:latin typeface="Monaco"/>
                <a:cs typeface="Monaco"/>
              </a:rPr>
              <a:t>{</a:t>
            </a:r>
          </a:p>
          <a:p>
            <a:endParaRPr lang="en-US" dirty="0" smtClean="0">
              <a:latin typeface="Monaco"/>
              <a:cs typeface="Monaco"/>
            </a:endParaRPr>
          </a:p>
          <a:p>
            <a:r>
              <a:rPr lang="en-US" dirty="0">
                <a:latin typeface="Monaco"/>
                <a:cs typeface="Monaco"/>
              </a:rPr>
              <a:t> </a:t>
            </a:r>
            <a:r>
              <a:rPr lang="en-US" dirty="0" smtClean="0">
                <a:latin typeface="Monaco"/>
                <a:cs typeface="Monaco"/>
              </a:rPr>
              <a:t>   public static void main(String[] </a:t>
            </a:r>
            <a:r>
              <a:rPr lang="en-US" dirty="0" err="1" smtClean="0">
                <a:latin typeface="Monaco"/>
                <a:cs typeface="Monaco"/>
              </a:rPr>
              <a:t>args</a:t>
            </a:r>
            <a:r>
              <a:rPr lang="en-US" dirty="0" smtClean="0">
                <a:latin typeface="Monaco"/>
                <a:cs typeface="Monaco"/>
              </a:rPr>
              <a:t>) </a:t>
            </a:r>
            <a:br>
              <a:rPr lang="en-US" dirty="0" smtClean="0">
                <a:latin typeface="Monaco"/>
                <a:cs typeface="Monaco"/>
              </a:rPr>
            </a:br>
            <a:r>
              <a:rPr lang="en-US" dirty="0" smtClean="0">
                <a:latin typeface="Monaco"/>
                <a:cs typeface="Monaco"/>
              </a:rPr>
              <a:t>    {</a:t>
            </a:r>
          </a:p>
          <a:p>
            <a:endParaRPr lang="en-US" dirty="0" smtClean="0">
              <a:latin typeface="Monaco"/>
              <a:cs typeface="Monaco"/>
            </a:endParaRPr>
          </a:p>
          <a:p>
            <a:r>
              <a:rPr lang="en-US" dirty="0" smtClean="0">
                <a:latin typeface="Monaco"/>
                <a:cs typeface="Monaco"/>
              </a:rPr>
              <a:t>    }</a:t>
            </a:r>
          </a:p>
          <a:p>
            <a:endParaRPr lang="en-US" dirty="0" smtClean="0">
              <a:latin typeface="Monaco"/>
              <a:cs typeface="Monaco"/>
            </a:endParaRPr>
          </a:p>
          <a:p>
            <a:r>
              <a:rPr lang="en-US" dirty="0">
                <a:latin typeface="Monaco"/>
                <a:cs typeface="Monaco"/>
              </a:rPr>
              <a:t>}</a:t>
            </a:r>
          </a:p>
        </p:txBody>
      </p:sp>
      <p:sp>
        <p:nvSpPr>
          <p:cNvPr id="5" name="Right Bracket 4"/>
          <p:cNvSpPr/>
          <p:nvPr/>
        </p:nvSpPr>
        <p:spPr>
          <a:xfrm rot="16200000">
            <a:off x="3917434" y="178475"/>
            <a:ext cx="228600" cy="3581400"/>
          </a:xfrm>
          <a:prstGeom prst="righ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657600" y="1393210"/>
            <a:ext cx="1116111" cy="461665"/>
          </a:xfrm>
          <a:prstGeom prst="rect">
            <a:avLst/>
          </a:prstGeom>
          <a:noFill/>
        </p:spPr>
        <p:txBody>
          <a:bodyPr wrap="none" rtlCol="0">
            <a:spAutoFit/>
          </a:bodyPr>
          <a:lstStyle/>
          <a:p>
            <a:r>
              <a:rPr lang="en-US" sz="2400" dirty="0" smtClean="0">
                <a:solidFill>
                  <a:srgbClr val="FF0000"/>
                </a:solidFill>
                <a:latin typeface="Calibri"/>
                <a:cs typeface="Calibri"/>
              </a:rPr>
              <a:t>Rule #1</a:t>
            </a:r>
            <a:endParaRPr lang="en-US" sz="2400" dirty="0">
              <a:solidFill>
                <a:srgbClr val="FF0000"/>
              </a:solidFill>
              <a:latin typeface="Calibri"/>
              <a:cs typeface="Calibri"/>
            </a:endParaRPr>
          </a:p>
        </p:txBody>
      </p:sp>
      <p:sp>
        <p:nvSpPr>
          <p:cNvPr id="7" name="Right Bracket 6"/>
          <p:cNvSpPr/>
          <p:nvPr/>
        </p:nvSpPr>
        <p:spPr>
          <a:xfrm rot="16200000">
            <a:off x="5174734" y="266699"/>
            <a:ext cx="152400" cy="5105400"/>
          </a:xfrm>
          <a:prstGeom prst="righ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522689" y="2286000"/>
            <a:ext cx="1116111" cy="461665"/>
          </a:xfrm>
          <a:prstGeom prst="rect">
            <a:avLst/>
          </a:prstGeom>
          <a:noFill/>
        </p:spPr>
        <p:txBody>
          <a:bodyPr wrap="none" rtlCol="0">
            <a:spAutoFit/>
          </a:bodyPr>
          <a:lstStyle/>
          <a:p>
            <a:r>
              <a:rPr lang="en-US" sz="2400" dirty="0" smtClean="0">
                <a:solidFill>
                  <a:srgbClr val="FF0000"/>
                </a:solidFill>
                <a:latin typeface="Calibri"/>
                <a:cs typeface="Calibri"/>
              </a:rPr>
              <a:t>Rule #2</a:t>
            </a:r>
            <a:endParaRPr lang="en-US" sz="2400" dirty="0">
              <a:solidFill>
                <a:srgbClr val="FF0000"/>
              </a:solidFill>
              <a:latin typeface="Calibri"/>
              <a:cs typeface="Calibri"/>
            </a:endParaRPr>
          </a:p>
        </p:txBody>
      </p:sp>
      <p:sp>
        <p:nvSpPr>
          <p:cNvPr id="9" name="TextBox 8"/>
          <p:cNvSpPr txBox="1"/>
          <p:nvPr/>
        </p:nvSpPr>
        <p:spPr>
          <a:xfrm>
            <a:off x="2590800" y="5162490"/>
            <a:ext cx="6430867" cy="400110"/>
          </a:xfrm>
          <a:prstGeom prst="rect">
            <a:avLst/>
          </a:prstGeom>
          <a:noFill/>
        </p:spPr>
        <p:txBody>
          <a:bodyPr wrap="none" rtlCol="0">
            <a:spAutoFit/>
          </a:bodyPr>
          <a:lstStyle/>
          <a:p>
            <a:r>
              <a:rPr lang="en-US" sz="2000" dirty="0" smtClean="0">
                <a:solidFill>
                  <a:srgbClr val="FF0000"/>
                </a:solidFill>
              </a:rPr>
              <a:t>These are the outer braces - they hold the whole program</a:t>
            </a:r>
            <a:endParaRPr lang="en-US" sz="2000" dirty="0">
              <a:solidFill>
                <a:srgbClr val="FF0000"/>
              </a:solidFill>
            </a:endParaRPr>
          </a:p>
        </p:txBody>
      </p:sp>
      <p:cxnSp>
        <p:nvCxnSpPr>
          <p:cNvPr id="11" name="Straight Arrow Connector 10"/>
          <p:cNvCxnSpPr/>
          <p:nvPr/>
        </p:nvCxnSpPr>
        <p:spPr>
          <a:xfrm flipH="1" flipV="1">
            <a:off x="2286000" y="4419600"/>
            <a:ext cx="2971800" cy="838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2362200" y="2590800"/>
            <a:ext cx="3048000" cy="2590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686800" y="2590800"/>
            <a:ext cx="3337197" cy="1015663"/>
          </a:xfrm>
          <a:prstGeom prst="rect">
            <a:avLst/>
          </a:prstGeom>
          <a:noFill/>
        </p:spPr>
        <p:txBody>
          <a:bodyPr wrap="none" rtlCol="0">
            <a:spAutoFit/>
          </a:bodyPr>
          <a:lstStyle/>
          <a:p>
            <a:r>
              <a:rPr lang="en-US" sz="2000" dirty="0" smtClean="0">
                <a:solidFill>
                  <a:srgbClr val="FF0000"/>
                </a:solidFill>
              </a:rPr>
              <a:t>These are the inner braces. </a:t>
            </a:r>
            <a:br>
              <a:rPr lang="en-US" sz="2000" dirty="0" smtClean="0">
                <a:solidFill>
                  <a:srgbClr val="FF0000"/>
                </a:solidFill>
              </a:rPr>
            </a:br>
            <a:r>
              <a:rPr lang="en-US" sz="2000" dirty="0" smtClean="0">
                <a:solidFill>
                  <a:srgbClr val="FF0000"/>
                </a:solidFill>
              </a:rPr>
              <a:t>Everything</a:t>
            </a:r>
            <a:r>
              <a:rPr lang="en-US" sz="2000" dirty="0">
                <a:solidFill>
                  <a:srgbClr val="FF0000"/>
                </a:solidFill>
              </a:rPr>
              <a:t> </a:t>
            </a:r>
            <a:r>
              <a:rPr lang="en-US" sz="2000" dirty="0" smtClean="0">
                <a:solidFill>
                  <a:srgbClr val="FF0000"/>
                </a:solidFill>
              </a:rPr>
              <a:t>else must go inside</a:t>
            </a:r>
            <a:br>
              <a:rPr lang="en-US" sz="2000" dirty="0" smtClean="0">
                <a:solidFill>
                  <a:srgbClr val="FF0000"/>
                </a:solidFill>
              </a:rPr>
            </a:br>
            <a:r>
              <a:rPr lang="en-US" sz="2000" dirty="0" smtClean="0">
                <a:solidFill>
                  <a:srgbClr val="FF0000"/>
                </a:solidFill>
              </a:rPr>
              <a:t>these two braces.</a:t>
            </a:r>
            <a:endParaRPr lang="en-US" sz="2000" dirty="0">
              <a:solidFill>
                <a:srgbClr val="FF0000"/>
              </a:solidFill>
            </a:endParaRPr>
          </a:p>
        </p:txBody>
      </p:sp>
      <p:cxnSp>
        <p:nvCxnSpPr>
          <p:cNvPr id="18" name="Straight Arrow Connector 17"/>
          <p:cNvCxnSpPr/>
          <p:nvPr/>
        </p:nvCxnSpPr>
        <p:spPr>
          <a:xfrm flipH="1">
            <a:off x="2895600" y="3048000"/>
            <a:ext cx="5791200" cy="2541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1"/>
          </p:cNvCxnSpPr>
          <p:nvPr/>
        </p:nvCxnSpPr>
        <p:spPr>
          <a:xfrm flipH="1">
            <a:off x="2819400" y="3098632"/>
            <a:ext cx="5867400" cy="7875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8763000" y="838200"/>
            <a:ext cx="2984523" cy="923330"/>
          </a:xfrm>
          <a:prstGeom prst="rect">
            <a:avLst/>
          </a:prstGeom>
          <a:noFill/>
        </p:spPr>
        <p:txBody>
          <a:bodyPr wrap="none" rtlCol="0">
            <a:spAutoFit/>
          </a:bodyPr>
          <a:lstStyle/>
          <a:p>
            <a:r>
              <a:rPr lang="en-US" dirty="0" smtClean="0">
                <a:solidFill>
                  <a:srgbClr val="FF0000"/>
                </a:solidFill>
              </a:rPr>
              <a:t>This program should be</a:t>
            </a:r>
            <a:br>
              <a:rPr lang="en-US" dirty="0" smtClean="0">
                <a:solidFill>
                  <a:srgbClr val="FF0000"/>
                </a:solidFill>
              </a:rPr>
            </a:br>
            <a:r>
              <a:rPr lang="en-US" dirty="0" smtClean="0">
                <a:solidFill>
                  <a:srgbClr val="FF0000"/>
                </a:solidFill>
              </a:rPr>
              <a:t>saved as </a:t>
            </a:r>
            <a:r>
              <a:rPr lang="en-US" dirty="0" err="1" smtClean="0">
                <a:solidFill>
                  <a:srgbClr val="FF0000"/>
                </a:solidFill>
              </a:rPr>
              <a:t>MyFirstProgram.java</a:t>
            </a:r>
            <a:r>
              <a:rPr lang="en-US" dirty="0" smtClean="0">
                <a:solidFill>
                  <a:srgbClr val="FF0000"/>
                </a:solidFill>
              </a:rPr>
              <a:t/>
            </a:r>
            <a:br>
              <a:rPr lang="en-US" dirty="0" smtClean="0">
                <a:solidFill>
                  <a:srgbClr val="FF0000"/>
                </a:solidFill>
              </a:rPr>
            </a:br>
            <a:r>
              <a:rPr lang="en-US" dirty="0" smtClean="0">
                <a:solidFill>
                  <a:srgbClr val="FF0000"/>
                </a:solidFill>
              </a:rPr>
              <a:t>Capitalization MUST match</a:t>
            </a:r>
            <a:endParaRPr lang="en-US" dirty="0">
              <a:solidFill>
                <a:srgbClr val="FF0000"/>
              </a:solidFill>
            </a:endParaRPr>
          </a:p>
        </p:txBody>
      </p:sp>
    </p:spTree>
    <p:extLst>
      <p:ext uri="{BB962C8B-B14F-4D97-AF65-F5344CB8AC3E}">
        <p14:creationId xmlns:p14="http://schemas.microsoft.com/office/powerpoint/2010/main" val="343939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p:bldP spid="16"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Some notation</a:t>
            </a:r>
            <a:endParaRPr lang="en-US" sz="3600" dirty="0"/>
          </a:p>
        </p:txBody>
      </p:sp>
      <p:sp>
        <p:nvSpPr>
          <p:cNvPr id="4" name="TextBox 3"/>
          <p:cNvSpPr txBox="1"/>
          <p:nvPr/>
        </p:nvSpPr>
        <p:spPr>
          <a:xfrm>
            <a:off x="2057400" y="2007275"/>
            <a:ext cx="6002590"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onaco"/>
                <a:cs typeface="Monaco"/>
              </a:rPr>
              <a:t>public class </a:t>
            </a:r>
            <a:r>
              <a:rPr lang="en-US" dirty="0" err="1" smtClean="0">
                <a:latin typeface="Monaco"/>
                <a:cs typeface="Monaco"/>
              </a:rPr>
              <a:t>MyFirstProgram</a:t>
            </a:r>
            <a:r>
              <a:rPr lang="en-US" dirty="0" smtClean="0">
                <a:latin typeface="Monaco"/>
                <a:cs typeface="Monaco"/>
              </a:rPr>
              <a:t> </a:t>
            </a:r>
            <a:br>
              <a:rPr lang="en-US" dirty="0" smtClean="0">
                <a:latin typeface="Monaco"/>
                <a:cs typeface="Monaco"/>
              </a:rPr>
            </a:br>
            <a:r>
              <a:rPr lang="en-US" dirty="0" smtClean="0">
                <a:latin typeface="Monaco"/>
                <a:cs typeface="Monaco"/>
              </a:rPr>
              <a:t>{</a:t>
            </a:r>
          </a:p>
          <a:p>
            <a:endParaRPr lang="en-US" dirty="0" smtClean="0">
              <a:latin typeface="Monaco"/>
              <a:cs typeface="Monaco"/>
            </a:endParaRPr>
          </a:p>
          <a:p>
            <a:r>
              <a:rPr lang="en-US" dirty="0">
                <a:latin typeface="Monaco"/>
                <a:cs typeface="Monaco"/>
              </a:rPr>
              <a:t> </a:t>
            </a:r>
            <a:r>
              <a:rPr lang="en-US" dirty="0" smtClean="0">
                <a:latin typeface="Monaco"/>
                <a:cs typeface="Monaco"/>
              </a:rPr>
              <a:t>   public static void main(String[] </a:t>
            </a:r>
            <a:r>
              <a:rPr lang="en-US" dirty="0" err="1" smtClean="0">
                <a:latin typeface="Monaco"/>
                <a:cs typeface="Monaco"/>
              </a:rPr>
              <a:t>args</a:t>
            </a:r>
            <a:r>
              <a:rPr lang="en-US" dirty="0" smtClean="0">
                <a:latin typeface="Monaco"/>
                <a:cs typeface="Monaco"/>
              </a:rPr>
              <a:t>) </a:t>
            </a:r>
            <a:br>
              <a:rPr lang="en-US" dirty="0" smtClean="0">
                <a:latin typeface="Monaco"/>
                <a:cs typeface="Monaco"/>
              </a:rPr>
            </a:br>
            <a:r>
              <a:rPr lang="en-US" dirty="0" smtClean="0">
                <a:latin typeface="Monaco"/>
                <a:cs typeface="Monaco"/>
              </a:rPr>
              <a:t>    {</a:t>
            </a:r>
          </a:p>
          <a:p>
            <a:endParaRPr lang="en-US" dirty="0" smtClean="0">
              <a:latin typeface="Monaco"/>
              <a:cs typeface="Monaco"/>
            </a:endParaRPr>
          </a:p>
          <a:p>
            <a:r>
              <a:rPr lang="en-US" dirty="0" smtClean="0">
                <a:latin typeface="Monaco"/>
                <a:cs typeface="Monaco"/>
              </a:rPr>
              <a:t>    }</a:t>
            </a:r>
          </a:p>
          <a:p>
            <a:endParaRPr lang="en-US" dirty="0" smtClean="0">
              <a:latin typeface="Monaco"/>
              <a:cs typeface="Monaco"/>
            </a:endParaRPr>
          </a:p>
          <a:p>
            <a:r>
              <a:rPr lang="en-US" dirty="0">
                <a:latin typeface="Monaco"/>
                <a:cs typeface="Monaco"/>
              </a:rPr>
              <a:t>}</a:t>
            </a:r>
          </a:p>
        </p:txBody>
      </p:sp>
      <p:sp>
        <p:nvSpPr>
          <p:cNvPr id="6" name="TextBox 5"/>
          <p:cNvSpPr txBox="1"/>
          <p:nvPr/>
        </p:nvSpPr>
        <p:spPr>
          <a:xfrm>
            <a:off x="7772400" y="704672"/>
            <a:ext cx="4070345" cy="1200328"/>
          </a:xfrm>
          <a:prstGeom prst="rect">
            <a:avLst/>
          </a:prstGeom>
          <a:noFill/>
        </p:spPr>
        <p:txBody>
          <a:bodyPr wrap="none" rtlCol="0">
            <a:spAutoFit/>
          </a:bodyPr>
          <a:lstStyle/>
          <a:p>
            <a:r>
              <a:rPr lang="en-US" sz="2400" dirty="0" smtClean="0">
                <a:solidFill>
                  <a:srgbClr val="FF0000"/>
                </a:solidFill>
                <a:latin typeface="Calibri"/>
                <a:cs typeface="Calibri"/>
              </a:rPr>
              <a:t>class name and the file name</a:t>
            </a:r>
            <a:br>
              <a:rPr lang="en-US" sz="2400" dirty="0" smtClean="0">
                <a:solidFill>
                  <a:srgbClr val="FF0000"/>
                </a:solidFill>
                <a:latin typeface="Calibri"/>
                <a:cs typeface="Calibri"/>
              </a:rPr>
            </a:br>
            <a:r>
              <a:rPr lang="en-US" sz="2400" dirty="0" smtClean="0">
                <a:solidFill>
                  <a:srgbClr val="FF0000"/>
                </a:solidFill>
                <a:latin typeface="Calibri"/>
                <a:cs typeface="Calibri"/>
              </a:rPr>
              <a:t>can be whatever you want, but</a:t>
            </a:r>
            <a:br>
              <a:rPr lang="en-US" sz="2400" dirty="0" smtClean="0">
                <a:solidFill>
                  <a:srgbClr val="FF0000"/>
                </a:solidFill>
                <a:latin typeface="Calibri"/>
                <a:cs typeface="Calibri"/>
              </a:rPr>
            </a:br>
            <a:r>
              <a:rPr lang="en-US" sz="2400" dirty="0" smtClean="0">
                <a:solidFill>
                  <a:srgbClr val="FF0000"/>
                </a:solidFill>
                <a:latin typeface="Calibri"/>
                <a:cs typeface="Calibri"/>
              </a:rPr>
              <a:t>they must match!</a:t>
            </a:r>
            <a:endParaRPr lang="en-US" sz="2400" dirty="0">
              <a:solidFill>
                <a:srgbClr val="FF0000"/>
              </a:solidFill>
              <a:latin typeface="Calibri"/>
              <a:cs typeface="Calibri"/>
            </a:endParaRPr>
          </a:p>
        </p:txBody>
      </p:sp>
      <p:cxnSp>
        <p:nvCxnSpPr>
          <p:cNvPr id="10" name="Straight Arrow Connector 9"/>
          <p:cNvCxnSpPr/>
          <p:nvPr/>
        </p:nvCxnSpPr>
        <p:spPr>
          <a:xfrm flipH="1">
            <a:off x="5334000" y="1447800"/>
            <a:ext cx="3124200" cy="609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791200" y="4800600"/>
            <a:ext cx="3980777" cy="1200328"/>
          </a:xfrm>
          <a:prstGeom prst="rect">
            <a:avLst/>
          </a:prstGeom>
          <a:noFill/>
        </p:spPr>
        <p:txBody>
          <a:bodyPr wrap="none" rtlCol="0">
            <a:spAutoFit/>
          </a:bodyPr>
          <a:lstStyle/>
          <a:p>
            <a:r>
              <a:rPr lang="en-US" sz="2400" dirty="0" smtClean="0">
                <a:solidFill>
                  <a:srgbClr val="FF0000"/>
                </a:solidFill>
                <a:latin typeface="Calibri"/>
                <a:cs typeface="Calibri"/>
              </a:rPr>
              <a:t>the main method - required </a:t>
            </a:r>
            <a:br>
              <a:rPr lang="en-US" sz="2400" dirty="0" smtClean="0">
                <a:solidFill>
                  <a:srgbClr val="FF0000"/>
                </a:solidFill>
                <a:latin typeface="Calibri"/>
                <a:cs typeface="Calibri"/>
              </a:rPr>
            </a:br>
            <a:r>
              <a:rPr lang="en-US" sz="2400" dirty="0" smtClean="0">
                <a:solidFill>
                  <a:srgbClr val="FF0000"/>
                </a:solidFill>
                <a:latin typeface="Calibri"/>
                <a:cs typeface="Calibri"/>
              </a:rPr>
              <a:t>for EVERY program. Memorize</a:t>
            </a:r>
            <a:br>
              <a:rPr lang="en-US" sz="2400" dirty="0" smtClean="0">
                <a:solidFill>
                  <a:srgbClr val="FF0000"/>
                </a:solidFill>
                <a:latin typeface="Calibri"/>
                <a:cs typeface="Calibri"/>
              </a:rPr>
            </a:br>
            <a:r>
              <a:rPr lang="en-US" sz="2400" dirty="0" smtClean="0">
                <a:solidFill>
                  <a:srgbClr val="FF0000"/>
                </a:solidFill>
                <a:latin typeface="Calibri"/>
                <a:cs typeface="Calibri"/>
              </a:rPr>
              <a:t>this!!! </a:t>
            </a:r>
            <a:endParaRPr lang="en-US" sz="2400" dirty="0">
              <a:solidFill>
                <a:srgbClr val="FF0000"/>
              </a:solidFill>
              <a:latin typeface="Calibri"/>
              <a:cs typeface="Calibri"/>
            </a:endParaRPr>
          </a:p>
        </p:txBody>
      </p:sp>
      <p:cxnSp>
        <p:nvCxnSpPr>
          <p:cNvPr id="15" name="Straight Arrow Connector 14"/>
          <p:cNvCxnSpPr/>
          <p:nvPr/>
        </p:nvCxnSpPr>
        <p:spPr>
          <a:xfrm flipH="1" flipV="1">
            <a:off x="5562600" y="3124200"/>
            <a:ext cx="1676400" cy="1752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636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Blocks</a:t>
            </a:r>
            <a:endParaRPr lang="en-US" sz="3600" dirty="0"/>
          </a:p>
        </p:txBody>
      </p:sp>
      <p:sp>
        <p:nvSpPr>
          <p:cNvPr id="4" name="TextBox 3"/>
          <p:cNvSpPr txBox="1"/>
          <p:nvPr/>
        </p:nvSpPr>
        <p:spPr>
          <a:xfrm>
            <a:off x="358846" y="2007275"/>
            <a:ext cx="5356154"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Monaco"/>
                <a:cs typeface="Monaco"/>
              </a:rPr>
              <a:t>public class </a:t>
            </a:r>
            <a:r>
              <a:rPr lang="en-US" sz="1600" dirty="0" err="1" smtClean="0">
                <a:latin typeface="Monaco"/>
                <a:cs typeface="Monaco"/>
              </a:rPr>
              <a:t>MyFirstProgram</a:t>
            </a:r>
            <a:r>
              <a:rPr lang="en-US" sz="1600" dirty="0" smtClean="0">
                <a:latin typeface="Monaco"/>
                <a:cs typeface="Monaco"/>
              </a:rPr>
              <a:t> </a:t>
            </a:r>
            <a:br>
              <a:rPr lang="en-US" sz="1600" dirty="0" smtClean="0">
                <a:latin typeface="Monaco"/>
                <a:cs typeface="Monaco"/>
              </a:rPr>
            </a:br>
            <a:r>
              <a:rPr lang="en-US" sz="1600" dirty="0" smtClean="0">
                <a:latin typeface="Monaco"/>
                <a:cs typeface="Monaco"/>
              </a:rPr>
              <a:t>{</a:t>
            </a:r>
          </a:p>
          <a:p>
            <a:endParaRPr lang="en-US" sz="1600" dirty="0" smtClean="0">
              <a:latin typeface="Monaco"/>
              <a:cs typeface="Monaco"/>
            </a:endParaRPr>
          </a:p>
          <a:p>
            <a:r>
              <a:rPr lang="en-US" sz="1600" dirty="0">
                <a:latin typeface="Monaco"/>
                <a:cs typeface="Monaco"/>
              </a:rPr>
              <a:t> </a:t>
            </a:r>
            <a:r>
              <a:rPr lang="en-US" sz="1600" dirty="0" smtClean="0">
                <a:latin typeface="Monaco"/>
                <a:cs typeface="Monaco"/>
              </a:rPr>
              <a:t>   public static void main(String[] </a:t>
            </a:r>
            <a:r>
              <a:rPr lang="en-US" sz="1600" dirty="0" err="1" smtClean="0">
                <a:latin typeface="Monaco"/>
                <a:cs typeface="Monaco"/>
              </a:rPr>
              <a:t>args</a:t>
            </a:r>
            <a:r>
              <a:rPr lang="en-US" sz="1600" dirty="0" smtClean="0">
                <a:latin typeface="Monaco"/>
                <a:cs typeface="Monaco"/>
              </a:rPr>
              <a:t>) </a:t>
            </a:r>
            <a:br>
              <a:rPr lang="en-US" sz="1600" dirty="0" smtClean="0">
                <a:latin typeface="Monaco"/>
                <a:cs typeface="Monaco"/>
              </a:rPr>
            </a:br>
            <a:r>
              <a:rPr lang="en-US" sz="1600" dirty="0" smtClean="0">
                <a:latin typeface="Monaco"/>
                <a:cs typeface="Monaco"/>
              </a:rPr>
              <a:t>    {</a:t>
            </a:r>
          </a:p>
          <a:p>
            <a:endParaRPr lang="en-US" sz="1600" dirty="0" smtClean="0">
              <a:latin typeface="Monaco"/>
              <a:cs typeface="Monaco"/>
            </a:endParaRPr>
          </a:p>
          <a:p>
            <a:r>
              <a:rPr lang="en-US" sz="1600" dirty="0" smtClean="0">
                <a:latin typeface="Monaco"/>
                <a:cs typeface="Monaco"/>
              </a:rPr>
              <a:t>    }</a:t>
            </a:r>
          </a:p>
          <a:p>
            <a:endParaRPr lang="en-US" sz="1600" dirty="0" smtClean="0">
              <a:latin typeface="Monaco"/>
              <a:cs typeface="Monaco"/>
            </a:endParaRPr>
          </a:p>
          <a:p>
            <a:r>
              <a:rPr lang="en-US" sz="1600" dirty="0">
                <a:latin typeface="Monaco"/>
                <a:cs typeface="Monaco"/>
              </a:rPr>
              <a:t>}</a:t>
            </a:r>
          </a:p>
        </p:txBody>
      </p:sp>
      <p:sp>
        <p:nvSpPr>
          <p:cNvPr id="8" name="TextBox 7"/>
          <p:cNvSpPr txBox="1"/>
          <p:nvPr/>
        </p:nvSpPr>
        <p:spPr>
          <a:xfrm>
            <a:off x="6437185" y="2222718"/>
            <a:ext cx="5602415" cy="181588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Monaco"/>
                <a:cs typeface="Monaco"/>
              </a:rPr>
              <a:t>public class </a:t>
            </a:r>
            <a:r>
              <a:rPr lang="en-US" sz="1600" dirty="0" err="1" smtClean="0">
                <a:latin typeface="Monaco"/>
                <a:cs typeface="Monaco"/>
              </a:rPr>
              <a:t>MyFirstProgram</a:t>
            </a:r>
            <a:r>
              <a:rPr lang="en-US" sz="1600" dirty="0" smtClean="0">
                <a:latin typeface="Monaco"/>
                <a:cs typeface="Monaco"/>
              </a:rPr>
              <a:t> {</a:t>
            </a:r>
          </a:p>
          <a:p>
            <a:endParaRPr lang="en-US" sz="1600" dirty="0" smtClean="0">
              <a:latin typeface="Monaco"/>
              <a:cs typeface="Monaco"/>
            </a:endParaRPr>
          </a:p>
          <a:p>
            <a:r>
              <a:rPr lang="en-US" sz="1600" dirty="0">
                <a:latin typeface="Monaco"/>
                <a:cs typeface="Monaco"/>
              </a:rPr>
              <a:t> </a:t>
            </a:r>
            <a:r>
              <a:rPr lang="en-US" sz="1600" dirty="0" smtClean="0">
                <a:latin typeface="Monaco"/>
                <a:cs typeface="Monaco"/>
              </a:rPr>
              <a:t>   public static void main(String[] </a:t>
            </a:r>
            <a:r>
              <a:rPr lang="en-US" sz="1600" dirty="0" err="1" smtClean="0">
                <a:latin typeface="Monaco"/>
                <a:cs typeface="Monaco"/>
              </a:rPr>
              <a:t>args</a:t>
            </a:r>
            <a:r>
              <a:rPr lang="en-US" sz="1600" dirty="0" smtClean="0">
                <a:latin typeface="Monaco"/>
                <a:cs typeface="Monaco"/>
              </a:rPr>
              <a:t>) {</a:t>
            </a:r>
          </a:p>
          <a:p>
            <a:endParaRPr lang="en-US" sz="1600" dirty="0" smtClean="0">
              <a:latin typeface="Monaco"/>
              <a:cs typeface="Monaco"/>
            </a:endParaRPr>
          </a:p>
          <a:p>
            <a:r>
              <a:rPr lang="en-US" sz="1600" dirty="0" smtClean="0">
                <a:latin typeface="Monaco"/>
                <a:cs typeface="Monaco"/>
              </a:rPr>
              <a:t>    }</a:t>
            </a:r>
          </a:p>
          <a:p>
            <a:endParaRPr lang="en-US" sz="1600" dirty="0" smtClean="0">
              <a:latin typeface="Monaco"/>
              <a:cs typeface="Monaco"/>
            </a:endParaRPr>
          </a:p>
          <a:p>
            <a:r>
              <a:rPr lang="en-US" sz="1600" dirty="0">
                <a:latin typeface="Monaco"/>
                <a:cs typeface="Monaco"/>
              </a:rPr>
              <a:t>}</a:t>
            </a:r>
          </a:p>
        </p:txBody>
      </p:sp>
      <p:sp>
        <p:nvSpPr>
          <p:cNvPr id="3" name="TextBox 2"/>
          <p:cNvSpPr txBox="1"/>
          <p:nvPr/>
        </p:nvSpPr>
        <p:spPr>
          <a:xfrm>
            <a:off x="3429000" y="5558135"/>
            <a:ext cx="7055236" cy="461665"/>
          </a:xfrm>
          <a:prstGeom prst="rect">
            <a:avLst/>
          </a:prstGeom>
          <a:noFill/>
        </p:spPr>
        <p:txBody>
          <a:bodyPr wrap="none" rtlCol="0">
            <a:spAutoFit/>
          </a:bodyPr>
          <a:lstStyle/>
          <a:p>
            <a:pPr algn="ctr"/>
            <a:r>
              <a:rPr lang="en-US" sz="2400" dirty="0" smtClean="0"/>
              <a:t>A block is a group of statements surrounded by braces.</a:t>
            </a:r>
            <a:endParaRPr lang="en-US" sz="2400" dirty="0"/>
          </a:p>
        </p:txBody>
      </p:sp>
      <p:sp>
        <p:nvSpPr>
          <p:cNvPr id="5" name="TextBox 4"/>
          <p:cNvSpPr txBox="1"/>
          <p:nvPr/>
        </p:nvSpPr>
        <p:spPr>
          <a:xfrm>
            <a:off x="1752600" y="1295400"/>
            <a:ext cx="2188219" cy="461665"/>
          </a:xfrm>
          <a:prstGeom prst="rect">
            <a:avLst/>
          </a:prstGeom>
          <a:noFill/>
        </p:spPr>
        <p:txBody>
          <a:bodyPr wrap="none" rtlCol="0">
            <a:spAutoFit/>
          </a:bodyPr>
          <a:lstStyle/>
          <a:p>
            <a:r>
              <a:rPr lang="en-US" sz="2400" dirty="0" smtClean="0"/>
              <a:t>Next line braces</a:t>
            </a:r>
            <a:endParaRPr lang="en-US" sz="2400" dirty="0"/>
          </a:p>
        </p:txBody>
      </p:sp>
      <p:sp>
        <p:nvSpPr>
          <p:cNvPr id="7" name="TextBox 6"/>
          <p:cNvSpPr txBox="1"/>
          <p:nvPr/>
        </p:nvSpPr>
        <p:spPr>
          <a:xfrm>
            <a:off x="8372542" y="1447800"/>
            <a:ext cx="2448807" cy="461665"/>
          </a:xfrm>
          <a:prstGeom prst="rect">
            <a:avLst/>
          </a:prstGeom>
          <a:noFill/>
        </p:spPr>
        <p:txBody>
          <a:bodyPr wrap="none" rtlCol="0">
            <a:spAutoFit/>
          </a:bodyPr>
          <a:lstStyle/>
          <a:p>
            <a:r>
              <a:rPr lang="en-US" sz="2400" dirty="0" smtClean="0"/>
              <a:t>End-of-line braces</a:t>
            </a:r>
            <a:endParaRPr lang="en-US" sz="2400" dirty="0"/>
          </a:p>
        </p:txBody>
      </p:sp>
      <p:sp>
        <p:nvSpPr>
          <p:cNvPr id="9" name="TextBox 8"/>
          <p:cNvSpPr txBox="1"/>
          <p:nvPr/>
        </p:nvSpPr>
        <p:spPr>
          <a:xfrm>
            <a:off x="4191000" y="4948535"/>
            <a:ext cx="4748566" cy="461665"/>
          </a:xfrm>
          <a:prstGeom prst="rect">
            <a:avLst/>
          </a:prstGeom>
          <a:noFill/>
        </p:spPr>
        <p:txBody>
          <a:bodyPr wrap="none" rtlCol="0">
            <a:spAutoFit/>
          </a:bodyPr>
          <a:lstStyle/>
          <a:p>
            <a:pPr algn="ctr"/>
            <a:r>
              <a:rPr lang="en-US" sz="2400" dirty="0" smtClean="0"/>
              <a:t>These two sets of code are the same</a:t>
            </a:r>
            <a:endParaRPr lang="en-US" sz="2400" dirty="0"/>
          </a:p>
        </p:txBody>
      </p:sp>
      <p:cxnSp>
        <p:nvCxnSpPr>
          <p:cNvPr id="10" name="Straight Arrow Connector 9"/>
          <p:cNvCxnSpPr/>
          <p:nvPr/>
        </p:nvCxnSpPr>
        <p:spPr>
          <a:xfrm flipV="1">
            <a:off x="6781800" y="4114800"/>
            <a:ext cx="990600" cy="914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4876800" y="4419600"/>
            <a:ext cx="1752600" cy="609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60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What does this program do?</a:t>
            </a:r>
            <a:endParaRPr lang="en-US" sz="3600" dirty="0"/>
          </a:p>
        </p:txBody>
      </p:sp>
      <p:sp>
        <p:nvSpPr>
          <p:cNvPr id="4" name="TextBox 3"/>
          <p:cNvSpPr txBox="1"/>
          <p:nvPr/>
        </p:nvSpPr>
        <p:spPr>
          <a:xfrm>
            <a:off x="3429000" y="1676400"/>
            <a:ext cx="5356154"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Monaco"/>
                <a:cs typeface="Monaco"/>
              </a:rPr>
              <a:t>public class </a:t>
            </a:r>
            <a:r>
              <a:rPr lang="en-US" sz="1600" dirty="0" err="1" smtClean="0">
                <a:latin typeface="Monaco"/>
                <a:cs typeface="Monaco"/>
              </a:rPr>
              <a:t>MyFirstProgram</a:t>
            </a:r>
            <a:r>
              <a:rPr lang="en-US" sz="1600" dirty="0" smtClean="0">
                <a:latin typeface="Monaco"/>
                <a:cs typeface="Monaco"/>
              </a:rPr>
              <a:t> </a:t>
            </a:r>
            <a:br>
              <a:rPr lang="en-US" sz="1600" dirty="0" smtClean="0">
                <a:latin typeface="Monaco"/>
                <a:cs typeface="Monaco"/>
              </a:rPr>
            </a:br>
            <a:r>
              <a:rPr lang="en-US" sz="1600" dirty="0" smtClean="0">
                <a:latin typeface="Monaco"/>
                <a:cs typeface="Monaco"/>
              </a:rPr>
              <a:t>{</a:t>
            </a:r>
          </a:p>
          <a:p>
            <a:endParaRPr lang="en-US" sz="1600" dirty="0" smtClean="0">
              <a:latin typeface="Monaco"/>
              <a:cs typeface="Monaco"/>
            </a:endParaRPr>
          </a:p>
          <a:p>
            <a:r>
              <a:rPr lang="en-US" sz="1600" dirty="0">
                <a:latin typeface="Monaco"/>
                <a:cs typeface="Monaco"/>
              </a:rPr>
              <a:t> </a:t>
            </a:r>
            <a:r>
              <a:rPr lang="en-US" sz="1600" dirty="0" smtClean="0">
                <a:latin typeface="Monaco"/>
                <a:cs typeface="Monaco"/>
              </a:rPr>
              <a:t>   public static void main(String[] </a:t>
            </a:r>
            <a:r>
              <a:rPr lang="en-US" sz="1600" dirty="0" err="1" smtClean="0">
                <a:latin typeface="Monaco"/>
                <a:cs typeface="Monaco"/>
              </a:rPr>
              <a:t>args</a:t>
            </a:r>
            <a:r>
              <a:rPr lang="en-US" sz="1600" dirty="0" smtClean="0">
                <a:latin typeface="Monaco"/>
                <a:cs typeface="Monaco"/>
              </a:rPr>
              <a:t>) </a:t>
            </a:r>
            <a:br>
              <a:rPr lang="en-US" sz="1600" dirty="0" smtClean="0">
                <a:latin typeface="Monaco"/>
                <a:cs typeface="Monaco"/>
              </a:rPr>
            </a:br>
            <a:r>
              <a:rPr lang="en-US" sz="1600" dirty="0" smtClean="0">
                <a:latin typeface="Monaco"/>
                <a:cs typeface="Monaco"/>
              </a:rPr>
              <a:t>    {</a:t>
            </a:r>
          </a:p>
          <a:p>
            <a:endParaRPr lang="en-US" sz="1600" dirty="0" smtClean="0">
              <a:latin typeface="Monaco"/>
              <a:cs typeface="Monaco"/>
            </a:endParaRPr>
          </a:p>
          <a:p>
            <a:r>
              <a:rPr lang="en-US" sz="1600" dirty="0" smtClean="0">
                <a:latin typeface="Monaco"/>
                <a:cs typeface="Monaco"/>
              </a:rPr>
              <a:t>    }</a:t>
            </a:r>
          </a:p>
          <a:p>
            <a:endParaRPr lang="en-US" sz="1600" dirty="0" smtClean="0">
              <a:latin typeface="Monaco"/>
              <a:cs typeface="Monaco"/>
            </a:endParaRPr>
          </a:p>
          <a:p>
            <a:r>
              <a:rPr lang="en-US" sz="1600" dirty="0">
                <a:latin typeface="Monaco"/>
                <a:cs typeface="Monaco"/>
              </a:rPr>
              <a:t>}</a:t>
            </a:r>
          </a:p>
        </p:txBody>
      </p:sp>
      <p:pic>
        <p:nvPicPr>
          <p:cNvPr id="6" name="Picture 5"/>
          <p:cNvPicPr>
            <a:picLocks noChangeAspect="1"/>
          </p:cNvPicPr>
          <p:nvPr/>
        </p:nvPicPr>
        <p:blipFill>
          <a:blip r:embed="rId2"/>
          <a:stretch>
            <a:fillRect/>
          </a:stretch>
        </p:blipFill>
        <p:spPr>
          <a:xfrm>
            <a:off x="9296400" y="1447800"/>
            <a:ext cx="2641600" cy="2641600"/>
          </a:xfrm>
          <a:prstGeom prst="rect">
            <a:avLst/>
          </a:prstGeom>
        </p:spPr>
      </p:pic>
    </p:spTree>
    <p:extLst>
      <p:ext uri="{BB962C8B-B14F-4D97-AF65-F5344CB8AC3E}">
        <p14:creationId xmlns:p14="http://schemas.microsoft.com/office/powerpoint/2010/main" val="9359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Simple print statements</a:t>
            </a:r>
            <a:endParaRPr lang="en-US" sz="3600" dirty="0"/>
          </a:p>
        </p:txBody>
      </p:sp>
      <p:sp>
        <p:nvSpPr>
          <p:cNvPr id="4" name="TextBox 3"/>
          <p:cNvSpPr txBox="1"/>
          <p:nvPr/>
        </p:nvSpPr>
        <p:spPr>
          <a:xfrm>
            <a:off x="2667000" y="1447800"/>
            <a:ext cx="7018267"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Monaco"/>
                <a:cs typeface="Monaco"/>
              </a:rPr>
              <a:t>public class </a:t>
            </a:r>
            <a:r>
              <a:rPr lang="en-US" sz="1600" dirty="0" err="1" smtClean="0">
                <a:latin typeface="Monaco"/>
                <a:cs typeface="Monaco"/>
              </a:rPr>
              <a:t>MyFirstProgram</a:t>
            </a:r>
            <a:r>
              <a:rPr lang="en-US" sz="1600" dirty="0" smtClean="0">
                <a:latin typeface="Monaco"/>
                <a:cs typeface="Monaco"/>
              </a:rPr>
              <a:t> </a:t>
            </a:r>
            <a:br>
              <a:rPr lang="en-US" sz="1600" dirty="0" smtClean="0">
                <a:latin typeface="Monaco"/>
                <a:cs typeface="Monaco"/>
              </a:rPr>
            </a:br>
            <a:r>
              <a:rPr lang="en-US" sz="1600" dirty="0" smtClean="0">
                <a:latin typeface="Monaco"/>
                <a:cs typeface="Monaco"/>
              </a:rPr>
              <a:t>{</a:t>
            </a:r>
          </a:p>
          <a:p>
            <a:endParaRPr lang="en-US" sz="1600" dirty="0" smtClean="0">
              <a:latin typeface="Monaco"/>
              <a:cs typeface="Monaco"/>
            </a:endParaRPr>
          </a:p>
          <a:p>
            <a:r>
              <a:rPr lang="en-US" sz="1600" dirty="0">
                <a:latin typeface="Monaco"/>
                <a:cs typeface="Monaco"/>
              </a:rPr>
              <a:t> </a:t>
            </a:r>
            <a:r>
              <a:rPr lang="en-US" sz="1600" dirty="0" smtClean="0">
                <a:latin typeface="Monaco"/>
                <a:cs typeface="Monaco"/>
              </a:rPr>
              <a:t>   public static void main(String[] </a:t>
            </a:r>
            <a:r>
              <a:rPr lang="en-US" sz="1600" dirty="0" err="1" smtClean="0">
                <a:latin typeface="Monaco"/>
                <a:cs typeface="Monaco"/>
              </a:rPr>
              <a:t>args</a:t>
            </a:r>
            <a:r>
              <a:rPr lang="en-US" sz="1600" dirty="0" smtClean="0">
                <a:latin typeface="Monaco"/>
                <a:cs typeface="Monaco"/>
              </a:rPr>
              <a:t>) </a:t>
            </a:r>
            <a:br>
              <a:rPr lang="en-US" sz="1600" dirty="0" smtClean="0">
                <a:latin typeface="Monaco"/>
                <a:cs typeface="Monaco"/>
              </a:rPr>
            </a:br>
            <a:r>
              <a:rPr lang="en-US" sz="1600" dirty="0" smtClean="0">
                <a:latin typeface="Monaco"/>
                <a:cs typeface="Monaco"/>
              </a:rPr>
              <a:t>    {</a:t>
            </a:r>
          </a:p>
          <a:p>
            <a:r>
              <a:rPr lang="en-US" sz="1600" dirty="0" smtClean="0">
                <a:latin typeface="Monaco"/>
                <a:cs typeface="Monaco"/>
              </a:rPr>
              <a:t>	</a:t>
            </a:r>
            <a:r>
              <a:rPr lang="en-US" sz="1600" dirty="0" err="1" smtClean="0">
                <a:solidFill>
                  <a:srgbClr val="FF0000"/>
                </a:solidFill>
                <a:latin typeface="Monaco"/>
                <a:cs typeface="Monaco"/>
              </a:rPr>
              <a:t>System.out.println</a:t>
            </a:r>
            <a:r>
              <a:rPr lang="en-US" sz="1600" dirty="0" smtClean="0">
                <a:solidFill>
                  <a:srgbClr val="FF0000"/>
                </a:solidFill>
                <a:latin typeface="Monaco"/>
                <a:cs typeface="Monaco"/>
              </a:rPr>
              <a:t>(“This is my first program!”);</a:t>
            </a:r>
          </a:p>
          <a:p>
            <a:r>
              <a:rPr lang="en-US" sz="1600" dirty="0" smtClean="0">
                <a:latin typeface="Monaco"/>
                <a:cs typeface="Monaco"/>
              </a:rPr>
              <a:t>    }</a:t>
            </a:r>
          </a:p>
          <a:p>
            <a:endParaRPr lang="en-US" sz="1600" dirty="0" smtClean="0">
              <a:latin typeface="Monaco"/>
              <a:cs typeface="Monaco"/>
            </a:endParaRPr>
          </a:p>
          <a:p>
            <a:r>
              <a:rPr lang="en-US" sz="1600" dirty="0">
                <a:latin typeface="Monaco"/>
                <a:cs typeface="Monaco"/>
              </a:rPr>
              <a:t>}</a:t>
            </a:r>
          </a:p>
        </p:txBody>
      </p:sp>
      <p:sp>
        <p:nvSpPr>
          <p:cNvPr id="3" name="TextBox 2"/>
          <p:cNvSpPr txBox="1"/>
          <p:nvPr/>
        </p:nvSpPr>
        <p:spPr>
          <a:xfrm>
            <a:off x="2743200" y="4419600"/>
            <a:ext cx="7596951" cy="1938992"/>
          </a:xfrm>
          <a:prstGeom prst="rect">
            <a:avLst/>
          </a:prstGeom>
          <a:noFill/>
        </p:spPr>
        <p:txBody>
          <a:bodyPr wrap="none" rtlCol="0">
            <a:spAutoFit/>
          </a:bodyPr>
          <a:lstStyle/>
          <a:p>
            <a:pPr marL="285750" indent="-285750">
              <a:buFont typeface="Arial"/>
              <a:buChar char="•"/>
            </a:pPr>
            <a:r>
              <a:rPr lang="en-US" sz="2400" dirty="0" smtClean="0"/>
              <a:t>You must have: </a:t>
            </a:r>
            <a:r>
              <a:rPr lang="en-US" sz="2400" dirty="0" err="1" smtClean="0"/>
              <a:t>System.out.println</a:t>
            </a:r>
            <a:r>
              <a:rPr lang="en-US" sz="2400" dirty="0" smtClean="0"/>
              <a:t> with parentheses.</a:t>
            </a:r>
            <a:br>
              <a:rPr lang="en-US" sz="2400" dirty="0" smtClean="0"/>
            </a:br>
            <a:endParaRPr lang="en-US" sz="2400" dirty="0" smtClean="0"/>
          </a:p>
          <a:p>
            <a:pPr marL="285750" indent="-285750">
              <a:buFont typeface="Arial"/>
              <a:buChar char="•"/>
            </a:pPr>
            <a:r>
              <a:rPr lang="en-US" sz="2400" dirty="0" smtClean="0"/>
              <a:t>Whatever you want to print out must be in quotes.</a:t>
            </a:r>
            <a:br>
              <a:rPr lang="en-US" sz="2400" dirty="0" smtClean="0"/>
            </a:br>
            <a:endParaRPr lang="en-US" sz="2400" dirty="0" smtClean="0"/>
          </a:p>
          <a:p>
            <a:pPr marL="285750" indent="-285750">
              <a:buFont typeface="Arial"/>
              <a:buChar char="•"/>
            </a:pPr>
            <a:r>
              <a:rPr lang="en-US" sz="2400" dirty="0" smtClean="0"/>
              <a:t>You MUST have a semicolon at the end of the statement.</a:t>
            </a:r>
          </a:p>
        </p:txBody>
      </p:sp>
    </p:spTree>
    <p:extLst>
      <p:ext uri="{BB962C8B-B14F-4D97-AF65-F5344CB8AC3E}">
        <p14:creationId xmlns:p14="http://schemas.microsoft.com/office/powerpoint/2010/main" val="378159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normAutofit/>
          </a:bodyPr>
          <a:lstStyle/>
          <a:p>
            <a:r>
              <a:rPr lang="en-US" sz="3600" dirty="0" err="1"/>
              <a:t>j</a:t>
            </a:r>
            <a:r>
              <a:rPr lang="en-US" sz="3600" dirty="0" err="1" smtClean="0"/>
              <a:t>Grasp</a:t>
            </a:r>
            <a:r>
              <a:rPr lang="en-US" sz="3600" dirty="0" smtClean="0"/>
              <a:t> Example</a:t>
            </a:r>
            <a:endParaRPr lang="en-US" sz="3600" dirty="0"/>
          </a:p>
        </p:txBody>
      </p:sp>
      <p:sp>
        <p:nvSpPr>
          <p:cNvPr id="4" name="Content Placeholder 3"/>
          <p:cNvSpPr>
            <a:spLocks noGrp="1"/>
          </p:cNvSpPr>
          <p:nvPr>
            <p:ph idx="1"/>
          </p:nvPr>
        </p:nvSpPr>
        <p:spPr>
          <a:xfrm>
            <a:off x="609600" y="1524000"/>
            <a:ext cx="10972800" cy="4525963"/>
          </a:xfrm>
        </p:spPr>
        <p:txBody>
          <a:bodyPr>
            <a:normAutofit/>
          </a:bodyPr>
          <a:lstStyle/>
          <a:p>
            <a:r>
              <a:rPr lang="en-US" sz="2400" dirty="0" smtClean="0"/>
              <a:t>We will be using </a:t>
            </a:r>
            <a:r>
              <a:rPr lang="en-US" sz="2400" dirty="0" err="1" smtClean="0"/>
              <a:t>jGrasp</a:t>
            </a:r>
            <a:r>
              <a:rPr lang="en-US" sz="2400" dirty="0" smtClean="0"/>
              <a:t> in class since the school computers have </a:t>
            </a:r>
            <a:r>
              <a:rPr lang="en-US" sz="2400" dirty="0" err="1" smtClean="0"/>
              <a:t>jGrasp</a:t>
            </a:r>
            <a:r>
              <a:rPr lang="en-US" sz="2400" dirty="0" smtClean="0"/>
              <a:t> installed.</a:t>
            </a:r>
            <a:br>
              <a:rPr lang="en-US" sz="2400" dirty="0" smtClean="0"/>
            </a:br>
            <a:endParaRPr lang="en-US" sz="2400" dirty="0" smtClean="0"/>
          </a:p>
          <a:p>
            <a:r>
              <a:rPr lang="en-US" sz="2400" dirty="0" smtClean="0"/>
              <a:t>Under the News Items section for the CS-200 website, there are instructions on how to install </a:t>
            </a:r>
            <a:r>
              <a:rPr lang="en-US" sz="2400" dirty="0" err="1" smtClean="0"/>
              <a:t>jGrasp</a:t>
            </a:r>
            <a:r>
              <a:rPr lang="en-US" sz="2400" dirty="0" smtClean="0"/>
              <a:t> and the Java JDK (if needed) for your operating system (Mac </a:t>
            </a:r>
            <a:r>
              <a:rPr lang="en-US" sz="2400" dirty="0" err="1" smtClean="0"/>
              <a:t>vs</a:t>
            </a:r>
            <a:r>
              <a:rPr lang="en-US" sz="2400" dirty="0" smtClean="0"/>
              <a:t> Windows).</a:t>
            </a:r>
            <a:r>
              <a:rPr lang="en-US" sz="2400" dirty="0"/>
              <a:t/>
            </a:r>
            <a:br>
              <a:rPr lang="en-US" sz="2400" dirty="0"/>
            </a:br>
            <a:endParaRPr lang="en-US" sz="2400" dirty="0" smtClean="0"/>
          </a:p>
          <a:p>
            <a:r>
              <a:rPr lang="en-US" sz="2400" dirty="0" smtClean="0"/>
              <a:t>Attention Mac users! If </a:t>
            </a:r>
            <a:r>
              <a:rPr lang="en-US" sz="2400" dirty="0" err="1" smtClean="0"/>
              <a:t>jGrasp</a:t>
            </a:r>
            <a:r>
              <a:rPr lang="en-US" sz="2400" dirty="0" smtClean="0"/>
              <a:t> version 2.0.0_15 does not work for you, first try 2.0.0_16 (Beta version) and then try 2.0.1 (Alpha)</a:t>
            </a:r>
            <a:endParaRPr lang="en-US" sz="2400" dirty="0"/>
          </a:p>
        </p:txBody>
      </p:sp>
    </p:spTree>
    <p:extLst>
      <p:ext uri="{BB962C8B-B14F-4D97-AF65-F5344CB8AC3E}">
        <p14:creationId xmlns:p14="http://schemas.microsoft.com/office/powerpoint/2010/main" val="162450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5856</TotalTime>
  <Words>862</Words>
  <Application>Microsoft Macintosh PowerPoint</Application>
  <PresentationFormat>Custom</PresentationFormat>
  <Paragraphs>194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Lecture 2: Welcome to Programming I!</vt:lpstr>
      <vt:lpstr>What you need for your first Java program</vt:lpstr>
      <vt:lpstr>The Rules</vt:lpstr>
      <vt:lpstr>Your first Java program!</vt:lpstr>
      <vt:lpstr>Some notation</vt:lpstr>
      <vt:lpstr>Blocks</vt:lpstr>
      <vt:lpstr>What does this program do?</vt:lpstr>
      <vt:lpstr>Simple print statements</vt:lpstr>
      <vt:lpstr>jGrasp Example</vt:lpstr>
      <vt:lpstr>Open jGrasp</vt:lpstr>
      <vt:lpstr>PowerPoint Presentation</vt:lpstr>
      <vt:lpstr>PowerPoint Presentation</vt:lpstr>
      <vt:lpstr>PowerPoint Presentation</vt:lpstr>
      <vt:lpstr>PowerPoint Presentation</vt:lpstr>
      <vt:lpstr>Remember...</vt:lpstr>
      <vt:lpstr>Indentation</vt:lpstr>
      <vt:lpstr>PowerPoint Presentation</vt:lpstr>
      <vt:lpstr>Spacing</vt:lpstr>
      <vt:lpstr>Comments</vt:lpstr>
      <vt:lpstr>PowerPoint Presentation</vt:lpstr>
      <vt:lpstr>Errors</vt:lpstr>
      <vt:lpstr>Syntax Errors</vt:lpstr>
      <vt:lpstr>PowerPoint Presentation</vt:lpstr>
      <vt:lpstr>PowerPoint Presentation</vt:lpstr>
      <vt:lpstr>Runtime Errors</vt:lpstr>
      <vt:lpstr>PowerPoint Presentation</vt:lpstr>
      <vt:lpstr>Logic Errors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Rachel Trana</cp:lastModifiedBy>
  <cp:revision>275</cp:revision>
  <dcterms:created xsi:type="dcterms:W3CDTF">2014-04-17T23:20:26Z</dcterms:created>
  <dcterms:modified xsi:type="dcterms:W3CDTF">2014-08-27T21:11:34Z</dcterms:modified>
</cp:coreProperties>
</file>