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6" r:id="rId30"/>
    <p:sldId id="358" r:id="rId31"/>
    <p:sldId id="359" r:id="rId32"/>
    <p:sldId id="355" r:id="rId33"/>
    <p:sldId id="357" r:id="rId34"/>
    <p:sldId id="32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11/17/14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11/17/14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82975"/>
            <a:ext cx="10363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20: Sorting Arrays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a swap method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Write a method that takes an integer array and two integers that represent the indices of the elements to be swapped.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method does not return anything because if you change the array inside the method, then you change the array outside the array.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public static void swap(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[] array,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a,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b)</a:t>
            </a:r>
            <a:endParaRPr lang="en-US" sz="2000" dirty="0">
              <a:latin typeface="Monaco"/>
              <a:cs typeface="Mona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85" y="4343400"/>
            <a:ext cx="304151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6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9010" y="381000"/>
            <a:ext cx="5540850" cy="6186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/>
                <a:cs typeface="Monaco"/>
              </a:rPr>
              <a:t>public class </a:t>
            </a:r>
            <a:r>
              <a:rPr lang="en-US" sz="1200" dirty="0" err="1" smtClean="0">
                <a:latin typeface="Monaco"/>
                <a:cs typeface="Monaco"/>
              </a:rPr>
              <a:t>SelectionSort</a:t>
            </a:r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{</a:t>
            </a:r>
            <a:endParaRPr lang="en-US" sz="1200" dirty="0" smtClean="0">
              <a:latin typeface="Monaco"/>
              <a:cs typeface="Monaco"/>
            </a:endParaRPr>
          </a:p>
          <a:p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public static void main(String[] </a:t>
            </a:r>
            <a:r>
              <a:rPr lang="en-US" sz="1200" dirty="0" err="1" smtClean="0">
                <a:latin typeface="Monaco"/>
                <a:cs typeface="Monaco"/>
              </a:rPr>
              <a:t>args</a:t>
            </a:r>
            <a:r>
              <a:rPr lang="en-US" sz="1200" dirty="0" smtClean="0">
                <a:latin typeface="Monaco"/>
                <a:cs typeface="Monaco"/>
              </a:rPr>
              <a:t>)</a:t>
            </a:r>
          </a:p>
          <a:p>
            <a:r>
              <a:rPr lang="en-US" sz="1200" dirty="0" smtClean="0">
                <a:latin typeface="Monaco"/>
                <a:cs typeface="Monaco"/>
              </a:rPr>
              <a:t>    {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[] </a:t>
            </a:r>
            <a:r>
              <a:rPr lang="en-US" sz="1200" dirty="0" err="1" smtClean="0">
                <a:latin typeface="Monaco"/>
                <a:cs typeface="Monaco"/>
              </a:rPr>
              <a:t>nums</a:t>
            </a:r>
            <a:r>
              <a:rPr lang="en-US" sz="1200" dirty="0" smtClean="0">
                <a:latin typeface="Monaco"/>
                <a:cs typeface="Monaco"/>
              </a:rPr>
              <a:t> = {32, -2, 87, -10, 3, 15};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swap(</a:t>
            </a:r>
            <a:r>
              <a:rPr lang="en-US" sz="1200" dirty="0" err="1" smtClean="0">
                <a:latin typeface="Monaco"/>
                <a:cs typeface="Monaco"/>
              </a:rPr>
              <a:t>nums</a:t>
            </a:r>
            <a:r>
              <a:rPr lang="en-US" sz="1200" dirty="0" smtClean="0">
                <a:latin typeface="Monaco"/>
                <a:cs typeface="Monaco"/>
              </a:rPr>
              <a:t>, 0, 1); 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</a:t>
            </a:r>
            <a:r>
              <a:rPr lang="en-US" sz="1200" dirty="0" err="1" smtClean="0">
                <a:latin typeface="Monaco"/>
                <a:cs typeface="Monaco"/>
              </a:rPr>
              <a:t>nums</a:t>
            </a:r>
            <a:r>
              <a:rPr lang="en-US" sz="1200" dirty="0" smtClean="0">
                <a:latin typeface="Monaco"/>
                <a:cs typeface="Monaco"/>
              </a:rPr>
              <a:t>[0] + “ ” + </a:t>
            </a:r>
            <a:r>
              <a:rPr lang="en-US" sz="1200" dirty="0" err="1" smtClean="0">
                <a:latin typeface="Monaco"/>
                <a:cs typeface="Monaco"/>
              </a:rPr>
              <a:t>nums</a:t>
            </a:r>
            <a:r>
              <a:rPr lang="en-US" sz="1200" dirty="0" smtClean="0">
                <a:latin typeface="Monaco"/>
                <a:cs typeface="Monaco"/>
              </a:rPr>
              <a:t>[1] + “ ”);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}</a:t>
            </a:r>
          </a:p>
          <a:p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public </a:t>
            </a:r>
            <a:r>
              <a:rPr lang="en-US" sz="1200" dirty="0">
                <a:latin typeface="Monaco"/>
                <a:cs typeface="Monaco"/>
              </a:rPr>
              <a:t>static 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minimum(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[] array, 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start</a:t>
            </a:r>
            <a:r>
              <a:rPr lang="en-US" sz="1200" dirty="0" smtClean="0">
                <a:latin typeface="Monaco"/>
                <a:cs typeface="Monaco"/>
              </a:rPr>
              <a:t>)</a:t>
            </a:r>
          </a:p>
          <a:p>
            <a:r>
              <a:rPr lang="en-US" sz="1200" dirty="0" smtClean="0">
                <a:latin typeface="Monaco"/>
                <a:cs typeface="Monaco"/>
              </a:rPr>
              <a:t>    {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index = start;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min = array[start];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for (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 = start + 1;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 &lt; </a:t>
            </a:r>
            <a:r>
              <a:rPr lang="en-US" sz="1200" dirty="0" err="1" smtClean="0">
                <a:latin typeface="Monaco"/>
                <a:cs typeface="Monaco"/>
              </a:rPr>
              <a:t>array.length</a:t>
            </a:r>
            <a:r>
              <a:rPr lang="en-US" sz="1200" dirty="0" smtClean="0">
                <a:latin typeface="Monaco"/>
                <a:cs typeface="Monaco"/>
              </a:rPr>
              <a:t>;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++)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if (array[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] &lt; min)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{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    min = array[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];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    index =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}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return index;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}</a:t>
            </a:r>
          </a:p>
          <a:p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public static void swap(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[] array,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a,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b)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{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temp = array[a];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array[a] = array[b];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array[b] = temp;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}</a:t>
            </a:r>
          </a:p>
          <a:p>
            <a:r>
              <a:rPr lang="en-US" sz="12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5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Putting it all together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 at the first element.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Check all the elements from the first element to the end of the array to find the minimum (use the minimum method).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Swap the first element with the minimum element (use the swap method).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Do it for all elements but the last one.</a:t>
            </a:r>
          </a:p>
        </p:txBody>
      </p:sp>
    </p:spTree>
    <p:extLst>
      <p:ext uri="{BB962C8B-B14F-4D97-AF65-F5344CB8AC3E}">
        <p14:creationId xmlns:p14="http://schemas.microsoft.com/office/powerpoint/2010/main" val="27876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978" y="838200"/>
            <a:ext cx="5463893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</a:t>
            </a:r>
            <a:r>
              <a:rPr lang="en-US" sz="1400" dirty="0" err="1" smtClean="0">
                <a:latin typeface="Monaco"/>
                <a:cs typeface="Monaco"/>
              </a:rPr>
              <a:t>SelectionSort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{</a:t>
            </a:r>
            <a:endParaRPr lang="en-US" sz="1400" dirty="0" smtClean="0">
              <a:latin typeface="Monaco"/>
              <a:cs typeface="Monaco"/>
            </a:endParaRP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 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 = {32, -2, 87, -10, 3, 15};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minIndex</a:t>
            </a:r>
            <a:r>
              <a:rPr lang="en-US" sz="1400" dirty="0" smtClean="0">
                <a:latin typeface="Monaco"/>
                <a:cs typeface="Monaco"/>
              </a:rPr>
              <a:t> = 0;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= 0;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&lt; </a:t>
            </a:r>
            <a:r>
              <a:rPr lang="en-US" sz="1400" dirty="0" err="1" smtClean="0">
                <a:latin typeface="Monaco"/>
                <a:cs typeface="Monaco"/>
              </a:rPr>
              <a:t>nums.length</a:t>
            </a:r>
            <a:r>
              <a:rPr lang="en-US" sz="1400" dirty="0" smtClean="0">
                <a:latin typeface="Monaco"/>
                <a:cs typeface="Monaco"/>
              </a:rPr>
              <a:t> - 1;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++)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</a:t>
            </a:r>
            <a:r>
              <a:rPr lang="en-US" sz="1400" dirty="0" err="1" smtClean="0">
                <a:latin typeface="Monaco"/>
                <a:cs typeface="Monaco"/>
              </a:rPr>
              <a:t>minIndex</a:t>
            </a:r>
            <a:r>
              <a:rPr lang="en-US" sz="1400" dirty="0" smtClean="0">
                <a:latin typeface="Monaco"/>
                <a:cs typeface="Monaco"/>
              </a:rPr>
              <a:t> = minimum(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if (</a:t>
            </a:r>
            <a:r>
              <a:rPr lang="en-US" sz="1400" dirty="0" err="1" smtClean="0">
                <a:latin typeface="Monaco"/>
                <a:cs typeface="Monaco"/>
              </a:rPr>
              <a:t>minIndex</a:t>
            </a:r>
            <a:r>
              <a:rPr lang="en-US" sz="1400" dirty="0" smtClean="0">
                <a:latin typeface="Monaco"/>
                <a:cs typeface="Monaco"/>
              </a:rPr>
              <a:t> !=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swap(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minIndex</a:t>
            </a:r>
            <a:r>
              <a:rPr lang="en-US" sz="1400" dirty="0" smtClean="0">
                <a:latin typeface="Monaco"/>
                <a:cs typeface="Monaco"/>
              </a:rPr>
              <a:t>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= 0;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&lt; </a:t>
            </a:r>
            <a:r>
              <a:rPr lang="en-US" sz="1400" dirty="0" err="1" smtClean="0">
                <a:latin typeface="Monaco"/>
                <a:cs typeface="Monaco"/>
              </a:rPr>
              <a:t>nums.length</a:t>
            </a:r>
            <a:r>
              <a:rPr lang="en-US" sz="1400" dirty="0" smtClean="0">
                <a:latin typeface="Monaco"/>
                <a:cs typeface="Monaco"/>
              </a:rPr>
              <a:t>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++)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 + “ ”);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. . .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37010" y="853620"/>
            <a:ext cx="6002590" cy="5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. . .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public </a:t>
            </a:r>
            <a:r>
              <a:rPr lang="en-US" sz="1400" dirty="0">
                <a:latin typeface="Monaco"/>
                <a:cs typeface="Monaco"/>
              </a:rPr>
              <a:t>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minimum(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[] array,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start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index = start;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min = array[start];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= start + 1;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&lt; </a:t>
            </a:r>
            <a:r>
              <a:rPr lang="en-US" sz="1400" dirty="0" err="1" smtClean="0">
                <a:latin typeface="Monaco"/>
                <a:cs typeface="Monaco"/>
              </a:rPr>
              <a:t>array.length</a:t>
            </a:r>
            <a:r>
              <a:rPr lang="en-US" sz="1400" dirty="0" smtClean="0">
                <a:latin typeface="Monaco"/>
                <a:cs typeface="Monaco"/>
              </a:rPr>
              <a:t>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++)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if (array[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 &lt; min)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min = array[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index =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return index;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public static void swap(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 array,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a,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b)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temp = array[a];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array[a] = array[b];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array[b] = temp;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03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Selection Sort - one more thing…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 previous </a:t>
            </a:r>
            <a:r>
              <a:rPr lang="en-US" sz="2400" dirty="0" smtClean="0"/>
              <a:t>example sorts </a:t>
            </a:r>
            <a:r>
              <a:rPr lang="en-US" sz="2400" dirty="0"/>
              <a:t>from smallest to the largest.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You can sort in any direction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you sort from largest to smallest, you don’t find the minimum - you find the maximum.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56" y="3678968"/>
            <a:ext cx="1743844" cy="2798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52" y="3884712"/>
            <a:ext cx="3746128" cy="251904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915200" y="4820816"/>
            <a:ext cx="1584176" cy="7920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Bubble 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87679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Calibri"/>
                <a:cs typeface="Calibri"/>
              </a:rPr>
              <a:t>Start at the first element of the </a:t>
            </a:r>
            <a:r>
              <a:rPr lang="en-US" sz="2100" dirty="0" smtClean="0">
                <a:latin typeface="Calibri"/>
                <a:cs typeface="Calibri"/>
              </a:rPr>
              <a:t>array. Compare </a:t>
            </a:r>
            <a:r>
              <a:rPr lang="en-US" sz="2100" dirty="0">
                <a:latin typeface="Calibri"/>
                <a:cs typeface="Calibri"/>
              </a:rPr>
              <a:t>the first two elements of the array. If the second is smaller than the first, swap the two elements</a:t>
            </a:r>
            <a:r>
              <a:rPr lang="en-US" sz="2100" dirty="0" smtClean="0">
                <a:latin typeface="Calibri"/>
                <a:cs typeface="Calibri"/>
              </a:rPr>
              <a:t>.</a:t>
            </a:r>
            <a:br>
              <a:rPr lang="en-US" sz="2100" dirty="0" smtClean="0">
                <a:latin typeface="Calibri"/>
                <a:cs typeface="Calibri"/>
              </a:rPr>
            </a:br>
            <a:endParaRPr lang="en-US" sz="2100" dirty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Calibri"/>
                <a:cs typeface="Calibri"/>
              </a:rPr>
              <a:t>Go to the second element of the array and compare it to the third. Swap them if needed</a:t>
            </a:r>
            <a:r>
              <a:rPr lang="en-US" sz="2100" dirty="0" smtClean="0">
                <a:latin typeface="Calibri"/>
                <a:cs typeface="Calibri"/>
              </a:rPr>
              <a:t>.</a:t>
            </a:r>
            <a:br>
              <a:rPr lang="en-US" sz="2100" dirty="0" smtClean="0">
                <a:latin typeface="Calibri"/>
                <a:cs typeface="Calibri"/>
              </a:rPr>
            </a:br>
            <a:endParaRPr lang="en-US" sz="2100" dirty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Calibri"/>
                <a:cs typeface="Calibri"/>
              </a:rPr>
              <a:t>Continue all the way up to </a:t>
            </a:r>
            <a:r>
              <a:rPr lang="en-US" sz="2100" dirty="0" smtClean="0">
                <a:latin typeface="Calibri"/>
                <a:cs typeface="Calibri"/>
              </a:rPr>
              <a:t>the next-</a:t>
            </a:r>
            <a:r>
              <a:rPr lang="en-US" sz="2100" dirty="0">
                <a:latin typeface="Calibri"/>
                <a:cs typeface="Calibri"/>
              </a:rPr>
              <a:t>to-last element. Compare it with the last and swap if needed. </a:t>
            </a:r>
            <a:r>
              <a:rPr lang="en-US" sz="2100" dirty="0" smtClean="0">
                <a:latin typeface="Calibri"/>
                <a:cs typeface="Calibri"/>
              </a:rPr>
              <a:t/>
            </a:r>
            <a:br>
              <a:rPr lang="en-US" sz="2100" dirty="0" smtClean="0">
                <a:latin typeface="Calibri"/>
                <a:cs typeface="Calibri"/>
              </a:rPr>
            </a:br>
            <a:endParaRPr lang="en-US" sz="2100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Calibri"/>
                <a:cs typeface="Calibri"/>
              </a:rPr>
              <a:t>This </a:t>
            </a:r>
            <a:r>
              <a:rPr lang="en-US" sz="2100" dirty="0">
                <a:latin typeface="Calibri"/>
                <a:cs typeface="Calibri"/>
              </a:rPr>
              <a:t>“bubbles" the largest element all the way to the end of the </a:t>
            </a:r>
            <a:r>
              <a:rPr lang="en-US" sz="2100" dirty="0" smtClean="0">
                <a:latin typeface="Calibri"/>
                <a:cs typeface="Calibri"/>
              </a:rPr>
              <a:t>array.</a:t>
            </a:r>
            <a:br>
              <a:rPr lang="en-US" sz="2100" dirty="0" smtClean="0">
                <a:latin typeface="Calibri"/>
                <a:cs typeface="Calibri"/>
              </a:rPr>
            </a:br>
            <a:endParaRPr lang="en-US" sz="2100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Calibri"/>
                <a:cs typeface="Calibri"/>
              </a:rPr>
              <a:t>Start </a:t>
            </a:r>
            <a:r>
              <a:rPr lang="en-US" sz="2100" dirty="0">
                <a:latin typeface="Calibri"/>
                <a:cs typeface="Calibri"/>
              </a:rPr>
              <a:t>at the beginning of the array again and compare the first two elements. Swap if needed</a:t>
            </a:r>
            <a:r>
              <a:rPr lang="en-US" sz="2100" dirty="0" smtClean="0">
                <a:latin typeface="Calibri"/>
                <a:cs typeface="Calibri"/>
              </a:rPr>
              <a:t>. Only go up to the next-to-next-to last element.</a:t>
            </a:r>
            <a:br>
              <a:rPr lang="en-US" sz="2100" dirty="0" smtClean="0">
                <a:latin typeface="Calibri"/>
                <a:cs typeface="Calibri"/>
              </a:rPr>
            </a:br>
            <a:endParaRPr lang="en-US" sz="2100" dirty="0" smtClean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Calibri"/>
                <a:cs typeface="Calibri"/>
              </a:rPr>
              <a:t>You should do this until a swap no longer happens.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28600"/>
            <a:ext cx="1193834" cy="115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640"/>
            <a:ext cx="1152128" cy="11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You’re allowed….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64" y="1600200"/>
            <a:ext cx="4653136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14286"/>
              </p:ext>
            </p:extLst>
          </p:nvPr>
        </p:nvGraphicFramePr>
        <p:xfrm>
          <a:off x="3048000" y="1344156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3359696" y="20800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4367808" y="20800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43941"/>
              </p:ext>
            </p:extLst>
          </p:nvPr>
        </p:nvGraphicFramePr>
        <p:xfrm>
          <a:off x="3071664" y="3786604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7688" y="990600"/>
            <a:ext cx="46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-2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7019" y="990600"/>
            <a:ext cx="46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32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5375920" y="20800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6456040" y="20800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31904" y="990600"/>
            <a:ext cx="6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-10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8008" y="990600"/>
            <a:ext cx="46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87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7464152" y="20800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29400" y="990600"/>
            <a:ext cx="32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3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76120" y="990600"/>
            <a:ext cx="46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87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8400256" y="20800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20000" y="990600"/>
            <a:ext cx="46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15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0256" y="990600"/>
            <a:ext cx="46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87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3359696" y="4528284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4367808" y="4528284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5447928" y="4528284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23792" y="3448164"/>
            <a:ext cx="6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-10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59896" y="3448164"/>
            <a:ext cx="46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32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6456040" y="4528284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63952" y="3448164"/>
            <a:ext cx="32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/>
                <a:cs typeface="Lucida Console"/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68008" y="3448164"/>
            <a:ext cx="46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32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27" name="Up Arrow 26"/>
          <p:cNvSpPr/>
          <p:nvPr/>
        </p:nvSpPr>
        <p:spPr>
          <a:xfrm>
            <a:off x="7464152" y="4528284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00056" y="3448164"/>
            <a:ext cx="46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15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2144" y="3448164"/>
            <a:ext cx="46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32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8400" y="99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endParaRPr lang="en-US" b="1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9000" y="990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endParaRPr lang="en-US" b="1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57800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endParaRPr lang="en-US" b="1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48400" y="3440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endParaRPr lang="en-US" b="1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520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3" grpId="0"/>
      <p:bldP spid="24" grpId="0" animBg="1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89772"/>
              </p:ext>
            </p:extLst>
          </p:nvPr>
        </p:nvGraphicFramePr>
        <p:xfrm>
          <a:off x="3048000" y="1420356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>
            <a:off x="3359696" y="21562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4367808" y="21562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43424"/>
              </p:ext>
            </p:extLst>
          </p:nvPr>
        </p:nvGraphicFramePr>
        <p:xfrm>
          <a:off x="3071664" y="3862804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87688" y="1066800"/>
            <a:ext cx="6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-10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7019" y="1066800"/>
            <a:ext cx="46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-2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5375920" y="21562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3359696" y="4604484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67808" y="4604484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425952" y="2133600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5410200" y="4613920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29000" y="5638800"/>
            <a:ext cx="2676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swaps. We stop!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9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/>
      <p:bldP spid="7" grpId="0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Translating to coding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10972800" cy="44497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Start at the first element and stopping at the next-to-last element.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Compare each pair of elements in the array.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Swap elements if needed (you need a temporary variable!!).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Repeat and start at the first element, stopping one element earlier than the last time.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Create a method for swapping.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Create a method for traversing the array and then swapping.</a:t>
            </a:r>
          </a:p>
        </p:txBody>
      </p:sp>
    </p:spTree>
    <p:extLst>
      <p:ext uri="{BB962C8B-B14F-4D97-AF65-F5344CB8AC3E}">
        <p14:creationId xmlns:p14="http://schemas.microsoft.com/office/powerpoint/2010/main" val="5696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9154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sorting?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10972800" cy="2819400"/>
          </a:xfrm>
        </p:spPr>
        <p:txBody>
          <a:bodyPr>
            <a:normAutofit/>
          </a:bodyPr>
          <a:lstStyle/>
          <a:p>
            <a:r>
              <a:rPr lang="en-US" sz="2400" dirty="0"/>
              <a:t>Sorting is the process of arranging a group of items into a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defined </a:t>
            </a:r>
            <a:r>
              <a:rPr lang="en-US" sz="2400" dirty="0"/>
              <a:t>order, either ascending or descending, based on some criteria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Many sort algorithms have been developed and critiqued over the years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Sorting is considered to be a classic area of study in computer science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28600"/>
            <a:ext cx="2247900" cy="1745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95800"/>
            <a:ext cx="5029200" cy="161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580" y="2743200"/>
            <a:ext cx="1803400" cy="180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4305300"/>
            <a:ext cx="3505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a swap method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Write a method that takes an integer array and two integers that represent the indices of the elements to be swapped.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method does not return anything because if you change the array inside the method, then you change the array outside the array.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public static void swap(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[] array,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a,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b)</a:t>
            </a:r>
            <a:endParaRPr lang="en-US" sz="2000" dirty="0">
              <a:latin typeface="Monaco"/>
              <a:cs typeface="Monac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85" y="4343400"/>
            <a:ext cx="304151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9400" y="1447800"/>
            <a:ext cx="6433547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</a:t>
            </a:r>
            <a:r>
              <a:rPr lang="en-US" sz="1400" dirty="0" err="1" smtClean="0">
                <a:latin typeface="Monaco"/>
                <a:cs typeface="Monaco"/>
              </a:rPr>
              <a:t>BubbleSort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{</a:t>
            </a:r>
            <a:endParaRPr lang="en-US" sz="1400" dirty="0" smtClean="0">
              <a:latin typeface="Monaco"/>
              <a:cs typeface="Monaco"/>
            </a:endParaRP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 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 = {32, -2, 87, -10, 3, 15};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swap(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, 0, 1);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[0] + “ ” + 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[1] + “ ”);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public static void swap(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 array,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a,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b)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temp = array[a];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array[a] = array[b];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array[b] = temp;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5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a method for swapping pairs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Write a method that takes an integer array and an integer that represents the stopping index.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method returns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so that we know whether a swap occurred or not.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public static </a:t>
            </a:r>
            <a:r>
              <a:rPr lang="en-US" sz="2000" dirty="0" err="1" smtClean="0">
                <a:latin typeface="Monaco"/>
                <a:cs typeface="Monaco"/>
              </a:rPr>
              <a:t>boolean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swapPairs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[] array,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stop)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41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8194" y="431424"/>
            <a:ext cx="5817894" cy="6001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/>
                <a:cs typeface="Monaco"/>
              </a:rPr>
              <a:t>public class </a:t>
            </a:r>
            <a:r>
              <a:rPr lang="en-US" sz="1200" dirty="0" err="1" smtClean="0">
                <a:latin typeface="Monaco"/>
                <a:cs typeface="Monaco"/>
              </a:rPr>
              <a:t>BubbleSort</a:t>
            </a:r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{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public static void main(String[] </a:t>
            </a:r>
            <a:r>
              <a:rPr lang="en-US" sz="1200" dirty="0" err="1" smtClean="0">
                <a:latin typeface="Monaco"/>
                <a:cs typeface="Monaco"/>
              </a:rPr>
              <a:t>args</a:t>
            </a:r>
            <a:r>
              <a:rPr lang="en-US" sz="1200" dirty="0" smtClean="0">
                <a:latin typeface="Monaco"/>
                <a:cs typeface="Monaco"/>
              </a:rPr>
              <a:t>)</a:t>
            </a:r>
          </a:p>
          <a:p>
            <a:r>
              <a:rPr lang="en-US" sz="1200" dirty="0" smtClean="0">
                <a:latin typeface="Monaco"/>
                <a:cs typeface="Monaco"/>
              </a:rPr>
              <a:t>    {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[] </a:t>
            </a:r>
            <a:r>
              <a:rPr lang="en-US" sz="1200" dirty="0" err="1" smtClean="0">
                <a:latin typeface="Monaco"/>
                <a:cs typeface="Monaco"/>
              </a:rPr>
              <a:t>nums</a:t>
            </a:r>
            <a:r>
              <a:rPr lang="en-US" sz="1200" dirty="0" smtClean="0">
                <a:latin typeface="Monaco"/>
                <a:cs typeface="Monaco"/>
              </a:rPr>
              <a:t> = {32, -2, 87, -10, 3, 15};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last = </a:t>
            </a:r>
            <a:r>
              <a:rPr lang="en-US" sz="1200" dirty="0" err="1" smtClean="0">
                <a:latin typeface="Monaco"/>
                <a:cs typeface="Monaco"/>
              </a:rPr>
              <a:t>nums.length</a:t>
            </a:r>
            <a:r>
              <a:rPr lang="en-US" sz="1200" dirty="0" smtClean="0">
                <a:latin typeface="Monaco"/>
                <a:cs typeface="Monaco"/>
              </a:rPr>
              <a:t> - 1;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</a:t>
            </a:r>
            <a:r>
              <a:rPr lang="en-US" sz="1200" dirty="0" err="1" smtClean="0">
                <a:latin typeface="Monaco"/>
                <a:cs typeface="Monaco"/>
              </a:rPr>
              <a:t>swapPairs</a:t>
            </a:r>
            <a:r>
              <a:rPr lang="en-US" sz="1200" dirty="0" smtClean="0">
                <a:latin typeface="Monaco"/>
                <a:cs typeface="Monaco"/>
              </a:rPr>
              <a:t>(</a:t>
            </a:r>
            <a:r>
              <a:rPr lang="en-US" sz="1200" dirty="0" err="1" smtClean="0">
                <a:latin typeface="Monaco"/>
                <a:cs typeface="Monaco"/>
              </a:rPr>
              <a:t>nums</a:t>
            </a:r>
            <a:r>
              <a:rPr lang="en-US" sz="1200" dirty="0" smtClean="0">
                <a:latin typeface="Monaco"/>
                <a:cs typeface="Monaco"/>
              </a:rPr>
              <a:t>, </a:t>
            </a:r>
            <a:r>
              <a:rPr lang="en-US" sz="1200" dirty="0" err="1" smtClean="0">
                <a:latin typeface="Monaco"/>
                <a:cs typeface="Monaco"/>
              </a:rPr>
              <a:t>nums.length</a:t>
            </a:r>
            <a:r>
              <a:rPr lang="en-US" sz="1200" dirty="0" smtClean="0">
                <a:latin typeface="Monaco"/>
                <a:cs typeface="Monaco"/>
              </a:rPr>
              <a:t> - 1)); 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for (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 = 0;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 &lt; </a:t>
            </a:r>
            <a:r>
              <a:rPr lang="en-US" sz="1200" dirty="0" err="1" smtClean="0">
                <a:latin typeface="Monaco"/>
                <a:cs typeface="Monaco"/>
              </a:rPr>
              <a:t>nums.length</a:t>
            </a:r>
            <a:r>
              <a:rPr lang="en-US" sz="1200" dirty="0" smtClean="0">
                <a:latin typeface="Monaco"/>
                <a:cs typeface="Monaco"/>
              </a:rPr>
              <a:t>;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++)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</a:t>
            </a:r>
            <a:r>
              <a:rPr lang="en-US" sz="1200" dirty="0" err="1" smtClean="0">
                <a:latin typeface="Monaco"/>
                <a:cs typeface="Monaco"/>
              </a:rPr>
              <a:t>System.out.print</a:t>
            </a:r>
            <a:r>
              <a:rPr lang="en-US" sz="1200" dirty="0" smtClean="0">
                <a:latin typeface="Monaco"/>
                <a:cs typeface="Monaco"/>
              </a:rPr>
              <a:t>(</a:t>
            </a:r>
            <a:r>
              <a:rPr lang="en-US" sz="1200" dirty="0" err="1" smtClean="0">
                <a:latin typeface="Monaco"/>
                <a:cs typeface="Monaco"/>
              </a:rPr>
              <a:t>nums</a:t>
            </a:r>
            <a:r>
              <a:rPr lang="en-US" sz="1200" dirty="0" smtClean="0">
                <a:latin typeface="Monaco"/>
                <a:cs typeface="Monaco"/>
              </a:rPr>
              <a:t>[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] + “ ”);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}</a:t>
            </a:r>
          </a:p>
          <a:p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public static void swap(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[] array,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a,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b)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{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temp = array[a];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array[a] = array[b];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array[b] = temp;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}</a:t>
            </a:r>
          </a:p>
          <a:p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public static </a:t>
            </a:r>
            <a:r>
              <a:rPr lang="en-US" sz="1200" dirty="0" err="1" smtClean="0">
                <a:latin typeface="Monaco"/>
                <a:cs typeface="Monaco"/>
              </a:rPr>
              <a:t>boolean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swapPairs</a:t>
            </a:r>
            <a:r>
              <a:rPr lang="en-US" sz="1200" dirty="0" smtClean="0">
                <a:latin typeface="Monaco"/>
                <a:cs typeface="Monaco"/>
              </a:rPr>
              <a:t>(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[] array,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stop)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{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 err="1" smtClean="0">
                <a:latin typeface="Monaco"/>
                <a:cs typeface="Monaco"/>
              </a:rPr>
              <a:t>boolean</a:t>
            </a:r>
            <a:r>
              <a:rPr lang="en-US" sz="1200" dirty="0" smtClean="0">
                <a:latin typeface="Monaco"/>
                <a:cs typeface="Monaco"/>
              </a:rPr>
              <a:t> swapped = false;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for (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 = 0;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 &lt;= stop;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++)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if (array[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] &gt; array[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 + 1])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{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    swap(array,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, </a:t>
            </a:r>
            <a:r>
              <a:rPr lang="en-US" sz="1200" dirty="0" err="1" smtClean="0">
                <a:latin typeface="Monaco"/>
                <a:cs typeface="Monaco"/>
              </a:rPr>
              <a:t>i</a:t>
            </a:r>
            <a:r>
              <a:rPr lang="en-US" sz="1200" dirty="0" smtClean="0">
                <a:latin typeface="Monaco"/>
                <a:cs typeface="Monaco"/>
              </a:rPr>
              <a:t> + 1);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    swapped = true;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}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return swapped;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}</a:t>
            </a:r>
          </a:p>
          <a:p>
            <a:r>
              <a:rPr lang="en-US" sz="12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1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Putting it all together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at the first element and stopping at the next-to-last element.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Compare each pair of elements in the array.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Repeat by starting at the first element again, but stopping at the element that is one prior to the last stopping point.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Stop when no more swaps occur.</a:t>
            </a:r>
          </a:p>
        </p:txBody>
      </p:sp>
    </p:spTree>
    <p:extLst>
      <p:ext uri="{BB962C8B-B14F-4D97-AF65-F5344CB8AC3E}">
        <p14:creationId xmlns:p14="http://schemas.microsoft.com/office/powerpoint/2010/main" val="28235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71600"/>
            <a:ext cx="524841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</a:t>
            </a:r>
            <a:r>
              <a:rPr lang="en-US" sz="1400" dirty="0" err="1" smtClean="0">
                <a:latin typeface="Monaco"/>
                <a:cs typeface="Monaco"/>
              </a:rPr>
              <a:t>BubbleSort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 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 = {32, -2, 87, -10, 3, 15};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boolean</a:t>
            </a:r>
            <a:r>
              <a:rPr lang="en-US" sz="1400" dirty="0" smtClean="0">
                <a:latin typeface="Monaco"/>
                <a:cs typeface="Monaco"/>
              </a:rPr>
              <a:t> swapped = true;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last = </a:t>
            </a:r>
            <a:r>
              <a:rPr lang="en-US" sz="1400" dirty="0" err="1" smtClean="0">
                <a:latin typeface="Monaco"/>
                <a:cs typeface="Monaco"/>
              </a:rPr>
              <a:t>nums.length</a:t>
            </a:r>
            <a:r>
              <a:rPr lang="en-US" sz="1400" dirty="0" smtClean="0">
                <a:latin typeface="Monaco"/>
                <a:cs typeface="Monaco"/>
              </a:rPr>
              <a:t> - 1;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smtClean="0">
                <a:latin typeface="Monaco"/>
                <a:cs typeface="Monaco"/>
              </a:rPr>
              <a:t>while </a:t>
            </a:r>
            <a:r>
              <a:rPr lang="en-US" sz="1400" smtClean="0">
                <a:latin typeface="Monaco"/>
                <a:cs typeface="Monaco"/>
              </a:rPr>
              <a:t>(swapped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swapped = </a:t>
            </a:r>
            <a:r>
              <a:rPr lang="en-US" sz="1400" dirty="0" err="1" smtClean="0">
                <a:latin typeface="Monaco"/>
                <a:cs typeface="Monaco"/>
              </a:rPr>
              <a:t>swapPairs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, last - 1);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= 0;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&lt; </a:t>
            </a:r>
            <a:r>
              <a:rPr lang="en-US" sz="1400" dirty="0" err="1" smtClean="0">
                <a:latin typeface="Monaco"/>
                <a:cs typeface="Monaco"/>
              </a:rPr>
              <a:t>nums.length</a:t>
            </a:r>
            <a:r>
              <a:rPr lang="en-US" sz="1400" dirty="0" smtClean="0">
                <a:latin typeface="Monaco"/>
                <a:cs typeface="Monaco"/>
              </a:rPr>
              <a:t>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++)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 + “ ”);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0810" y="1371600"/>
            <a:ext cx="600259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. . . 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public </a:t>
            </a:r>
            <a:r>
              <a:rPr lang="en-US" sz="1400" dirty="0">
                <a:latin typeface="Monaco"/>
                <a:cs typeface="Monaco"/>
              </a:rPr>
              <a:t>static void swap(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[] array,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a,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b)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temp = array[a];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array</a:t>
            </a:r>
            <a:r>
              <a:rPr lang="en-US" sz="1400" dirty="0">
                <a:latin typeface="Monaco"/>
                <a:cs typeface="Monaco"/>
              </a:rPr>
              <a:t>[a] = array[b];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array</a:t>
            </a:r>
            <a:r>
              <a:rPr lang="en-US" sz="1400" dirty="0">
                <a:latin typeface="Monaco"/>
                <a:cs typeface="Monaco"/>
              </a:rPr>
              <a:t>[b] = temp;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public </a:t>
            </a:r>
            <a:r>
              <a:rPr lang="en-US" sz="1400" dirty="0">
                <a:latin typeface="Monaco"/>
                <a:cs typeface="Monaco"/>
              </a:rPr>
              <a:t>static </a:t>
            </a:r>
            <a:r>
              <a:rPr lang="en-US" sz="1400" dirty="0" err="1" smtClean="0">
                <a:latin typeface="Monaco"/>
                <a:cs typeface="Monaco"/>
              </a:rPr>
              <a:t>boolean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swapPairs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[] array,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stop)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  <a:r>
              <a:rPr lang="en-US" sz="1400" dirty="0" err="1" smtClean="0">
                <a:latin typeface="Monaco"/>
                <a:cs typeface="Monaco"/>
              </a:rPr>
              <a:t>boolean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swapped = false;</a:t>
            </a:r>
          </a:p>
          <a:p>
            <a:r>
              <a:rPr lang="en-US" sz="1400" dirty="0" smtClean="0">
                <a:latin typeface="Monaco"/>
                <a:cs typeface="Monaco"/>
              </a:rPr>
              <a:t>    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0;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&lt;= stop;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++)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if </a:t>
            </a:r>
            <a:r>
              <a:rPr lang="en-US" sz="1400" dirty="0">
                <a:latin typeface="Monaco"/>
                <a:cs typeface="Monaco"/>
              </a:rPr>
              <a:t>(array[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&gt; array[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+ 1]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    swap</a:t>
            </a:r>
            <a:r>
              <a:rPr lang="en-US" sz="1400" dirty="0">
                <a:latin typeface="Monaco"/>
                <a:cs typeface="Monaco"/>
              </a:rPr>
              <a:t>(array,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,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+ 1)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swapped = true;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}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return swapped;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85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28" y="4077072"/>
            <a:ext cx="3289300" cy="247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88640"/>
            <a:ext cx="4152900" cy="195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524" y="2276872"/>
            <a:ext cx="3429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Big-</a:t>
            </a:r>
            <a:r>
              <a:rPr lang="en-US" sz="3600" i="1" dirty="0" smtClean="0"/>
              <a:t>O</a:t>
            </a:r>
            <a:r>
              <a:rPr lang="en-US" sz="3600" dirty="0" smtClean="0"/>
              <a:t> Notation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7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Sorting algorithms all accomplish the same goal - putting elements in a particular type of order.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There are a number of things that differentiate sorting algorithms from one another.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major difference is the amount of effort they require to complete the search.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Big-</a:t>
            </a:r>
            <a:r>
              <a:rPr lang="en-US" sz="2400" i="1" dirty="0" smtClean="0"/>
              <a:t>O</a:t>
            </a:r>
            <a:r>
              <a:rPr lang="en-US" sz="2400" dirty="0" smtClean="0"/>
              <a:t> </a:t>
            </a:r>
            <a:r>
              <a:rPr lang="en-US" sz="2400" dirty="0"/>
              <a:t>notation: Indicates the worst-case run time for an algorithm or how hard an algorithm may have to work to solve a problem.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Big-</a:t>
            </a:r>
            <a:r>
              <a:rPr lang="en-US" sz="2400" i="1" dirty="0" smtClean="0"/>
              <a:t>O</a:t>
            </a:r>
            <a:r>
              <a:rPr lang="en-US" sz="2400" dirty="0" smtClean="0"/>
              <a:t> </a:t>
            </a:r>
            <a:r>
              <a:rPr lang="en-US" sz="2400" dirty="0"/>
              <a:t>is concerned with how an algorithm’s run time grows in relation to the number of items processed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85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i="1" dirty="0"/>
              <a:t>O</a:t>
            </a:r>
            <a:r>
              <a:rPr lang="en-US" sz="3600" dirty="0"/>
              <a:t>(</a:t>
            </a:r>
            <a:r>
              <a:rPr lang="en-US" sz="3600" i="1" dirty="0"/>
              <a:t>n</a:t>
            </a:r>
            <a:r>
              <a:rPr lang="en-US" sz="3600" baseline="30000" dirty="0"/>
              <a:t>2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577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Selection sort, insertion sort, and bubble sort are relatively simple, but they are generally inefficient.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They each use a pair of nested loops and require roughly 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 comparisons to sort a list of </a:t>
            </a:r>
            <a:r>
              <a:rPr lang="en-US" sz="2400" i="1" dirty="0"/>
              <a:t>n</a:t>
            </a:r>
            <a:r>
              <a:rPr lang="en-US" sz="2400" dirty="0"/>
              <a:t> elements.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With four elements, an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 algorithm requires 16 comparisons; with eight elements, 64 comparisons. This is called quadratic run time.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When </a:t>
            </a:r>
            <a:r>
              <a:rPr lang="en-US" sz="2400" i="1" dirty="0"/>
              <a:t>n</a:t>
            </a:r>
            <a:r>
              <a:rPr lang="en-US" sz="2400" dirty="0"/>
              <a:t> is small,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 algorithms (running on today’s computers) will not noticeably affect performance.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An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 algorithm running on a million-element array would require a trillion “operations”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62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Quiz #3 Review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10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Sort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Selection sort</a:t>
            </a:r>
          </a:p>
          <a:p>
            <a:r>
              <a:rPr lang="en-US" sz="2400" dirty="0"/>
              <a:t>Insertion sort</a:t>
            </a:r>
          </a:p>
          <a:p>
            <a:r>
              <a:rPr lang="en-US" sz="2400" dirty="0"/>
              <a:t>Bubble sort</a:t>
            </a:r>
          </a:p>
          <a:p>
            <a:r>
              <a:rPr lang="en-US" sz="2400" dirty="0"/>
              <a:t>Quick sort</a:t>
            </a:r>
          </a:p>
          <a:p>
            <a:r>
              <a:rPr lang="en-US" sz="2400" dirty="0"/>
              <a:t>Merge sort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Your book only covers selection sort.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We are going to cover bubble sort as well.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727200"/>
            <a:ext cx="3403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#3, #1(a)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733800"/>
            <a:ext cx="683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public static String mirrored(String </a:t>
            </a:r>
            <a:r>
              <a:rPr lang="en-US" dirty="0" err="1">
                <a:latin typeface="Monaco"/>
                <a:cs typeface="Monaco"/>
              </a:rPr>
              <a:t>msg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a)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9271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1828800"/>
            <a:ext cx="6833722" cy="2862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public static String mirrored(String </a:t>
            </a:r>
            <a:r>
              <a:rPr lang="en-US" dirty="0" err="1">
                <a:latin typeface="Monaco"/>
                <a:cs typeface="Monaco"/>
              </a:rPr>
              <a:t>msg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a)</a:t>
            </a:r>
          </a:p>
          <a:p>
            <a:r>
              <a:rPr lang="en-US" dirty="0">
                <a:latin typeface="Monaco"/>
                <a:cs typeface="Monaco"/>
              </a:rPr>
              <a:t>{</a:t>
            </a:r>
          </a:p>
          <a:p>
            <a:r>
              <a:rPr lang="en-US" dirty="0" smtClean="0">
                <a:latin typeface="Monaco"/>
                <a:cs typeface="Monaco"/>
              </a:rPr>
              <a:t>    </a:t>
            </a:r>
            <a:r>
              <a:rPr lang="en-US" dirty="0">
                <a:latin typeface="Monaco"/>
                <a:cs typeface="Monaco"/>
              </a:rPr>
              <a:t>String mirror = "";</a:t>
            </a:r>
          </a:p>
          <a:p>
            <a:r>
              <a:rPr lang="da-DK" dirty="0" smtClean="0">
                <a:latin typeface="Monaco"/>
                <a:cs typeface="Monaco"/>
              </a:rPr>
              <a:t>    for </a:t>
            </a:r>
            <a:r>
              <a:rPr lang="da-DK" dirty="0">
                <a:latin typeface="Monaco"/>
                <a:cs typeface="Monaco"/>
              </a:rPr>
              <a:t>(</a:t>
            </a:r>
            <a:r>
              <a:rPr lang="da-DK" dirty="0" err="1">
                <a:latin typeface="Monaco"/>
                <a:cs typeface="Monaco"/>
              </a:rPr>
              <a:t>int</a:t>
            </a:r>
            <a:r>
              <a:rPr lang="da-DK" dirty="0">
                <a:latin typeface="Monaco"/>
                <a:cs typeface="Monaco"/>
              </a:rPr>
              <a:t> i = </a:t>
            </a:r>
            <a:r>
              <a:rPr lang="da-DK" dirty="0" err="1">
                <a:latin typeface="Monaco"/>
                <a:cs typeface="Monaco"/>
              </a:rPr>
              <a:t>msg.length</a:t>
            </a:r>
            <a:r>
              <a:rPr lang="da-DK" dirty="0">
                <a:latin typeface="Monaco"/>
                <a:cs typeface="Monaco"/>
              </a:rPr>
              <a:t>() - 1; i &gt;= 0; i--)</a:t>
            </a:r>
          </a:p>
          <a:p>
            <a:r>
              <a:rPr lang="da-DK" dirty="0" smtClean="0">
                <a:latin typeface="Monaco"/>
                <a:cs typeface="Monaco"/>
              </a:rPr>
              <a:t>    {</a:t>
            </a:r>
            <a:endParaRPr lang="da-DK" dirty="0">
              <a:latin typeface="Monaco"/>
              <a:cs typeface="Monaco"/>
            </a:endParaRPr>
          </a:p>
          <a:p>
            <a:r>
              <a:rPr lang="da-DK" dirty="0" smtClean="0">
                <a:latin typeface="Monaco"/>
                <a:cs typeface="Monaco"/>
              </a:rPr>
              <a:t>        </a:t>
            </a:r>
            <a:r>
              <a:rPr lang="da-DK" dirty="0" err="1" smtClean="0">
                <a:latin typeface="Monaco"/>
                <a:cs typeface="Monaco"/>
              </a:rPr>
              <a:t>mirror</a:t>
            </a:r>
            <a:r>
              <a:rPr lang="da-DK" dirty="0" smtClean="0">
                <a:latin typeface="Monaco"/>
                <a:cs typeface="Monaco"/>
              </a:rPr>
              <a:t> </a:t>
            </a:r>
            <a:r>
              <a:rPr lang="da-DK" dirty="0">
                <a:latin typeface="Monaco"/>
                <a:cs typeface="Monaco"/>
              </a:rPr>
              <a:t>+= </a:t>
            </a:r>
            <a:r>
              <a:rPr lang="da-DK" dirty="0" err="1">
                <a:latin typeface="Monaco"/>
                <a:cs typeface="Monaco"/>
              </a:rPr>
              <a:t>msg.charAt</a:t>
            </a:r>
            <a:r>
              <a:rPr lang="da-DK" dirty="0">
                <a:latin typeface="Monaco"/>
                <a:cs typeface="Monaco"/>
              </a:rPr>
              <a:t>(i);</a:t>
            </a:r>
          </a:p>
          <a:p>
            <a:r>
              <a:rPr lang="da-DK" dirty="0" smtClean="0">
                <a:latin typeface="Monaco"/>
                <a:cs typeface="Monaco"/>
              </a:rPr>
              <a:t>    }</a:t>
            </a:r>
            <a:endParaRPr lang="da-DK" dirty="0">
              <a:latin typeface="Monaco"/>
              <a:cs typeface="Monaco"/>
            </a:endParaRPr>
          </a:p>
          <a:p>
            <a:endParaRPr lang="da-DK" dirty="0" smtClean="0">
              <a:latin typeface="Monaco"/>
              <a:cs typeface="Monaco"/>
            </a:endParaRPr>
          </a:p>
          <a:p>
            <a:r>
              <a:rPr lang="da-DK" dirty="0">
                <a:latin typeface="Monaco"/>
                <a:cs typeface="Monaco"/>
              </a:rPr>
              <a:t> </a:t>
            </a:r>
            <a:r>
              <a:rPr lang="da-DK" dirty="0" smtClean="0">
                <a:latin typeface="Monaco"/>
                <a:cs typeface="Monaco"/>
              </a:rPr>
              <a:t>   </a:t>
            </a:r>
            <a:r>
              <a:rPr lang="da-DK" dirty="0" err="1" smtClean="0">
                <a:latin typeface="Monaco"/>
                <a:cs typeface="Monaco"/>
              </a:rPr>
              <a:t>return</a:t>
            </a:r>
            <a:r>
              <a:rPr lang="da-DK" dirty="0" smtClean="0">
                <a:latin typeface="Monaco"/>
                <a:cs typeface="Monaco"/>
              </a:rPr>
              <a:t> </a:t>
            </a:r>
            <a:r>
              <a:rPr lang="da-DK" dirty="0" err="1">
                <a:latin typeface="Monaco"/>
                <a:cs typeface="Monaco"/>
              </a:rPr>
              <a:t>mirror</a:t>
            </a:r>
            <a:r>
              <a:rPr lang="da-DK" dirty="0">
                <a:latin typeface="Monaco"/>
                <a:cs typeface="Monaco"/>
              </a:rPr>
              <a:t> + </a:t>
            </a:r>
            <a:r>
              <a:rPr lang="da-DK" dirty="0" err="1">
                <a:latin typeface="Monaco"/>
                <a:cs typeface="Monaco"/>
              </a:rPr>
              <a:t>msg.charAt</a:t>
            </a:r>
            <a:r>
              <a:rPr lang="da-DK" dirty="0">
                <a:latin typeface="Monaco"/>
                <a:cs typeface="Monaco"/>
              </a:rPr>
              <a:t>(a) + </a:t>
            </a:r>
            <a:r>
              <a:rPr lang="da-DK" dirty="0" err="1">
                <a:latin typeface="Monaco"/>
                <a:cs typeface="Monaco"/>
              </a:rPr>
              <a:t>msg</a:t>
            </a:r>
            <a:r>
              <a:rPr lang="da-DK" dirty="0">
                <a:latin typeface="Monaco"/>
                <a:cs typeface="Monaco"/>
              </a:rPr>
              <a:t>;</a:t>
            </a:r>
            <a:endParaRPr lang="da-DK" dirty="0" smtClean="0">
              <a:latin typeface="Monaco"/>
              <a:cs typeface="Monaco"/>
            </a:endParaRPr>
          </a:p>
          <a:p>
            <a:r>
              <a:rPr lang="da-DK" dirty="0">
                <a:latin typeface="Monaco"/>
                <a:cs typeface="Monaco"/>
              </a:rPr>
              <a:t>}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778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#3, #1(b)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663700"/>
            <a:ext cx="9131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3733800"/>
            <a:ext cx="683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public static String mirrored(String </a:t>
            </a:r>
            <a:r>
              <a:rPr lang="en-US" dirty="0" err="1">
                <a:latin typeface="Monaco"/>
                <a:cs typeface="Monaco"/>
              </a:rPr>
              <a:t>msg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a)</a:t>
            </a:r>
          </a:p>
        </p:txBody>
      </p:sp>
    </p:spTree>
    <p:extLst>
      <p:ext uri="{BB962C8B-B14F-4D97-AF65-F5344CB8AC3E}">
        <p14:creationId xmlns:p14="http://schemas.microsoft.com/office/powerpoint/2010/main" val="14072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1828800"/>
            <a:ext cx="6833722" cy="2862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public static String mirrored(String </a:t>
            </a:r>
            <a:r>
              <a:rPr lang="en-US" dirty="0" err="1">
                <a:latin typeface="Monaco"/>
                <a:cs typeface="Monaco"/>
              </a:rPr>
              <a:t>msg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a)</a:t>
            </a:r>
          </a:p>
          <a:p>
            <a:r>
              <a:rPr lang="en-US" dirty="0">
                <a:latin typeface="Monaco"/>
                <a:cs typeface="Monaco"/>
              </a:rPr>
              <a:t>{</a:t>
            </a:r>
          </a:p>
          <a:p>
            <a:r>
              <a:rPr lang="en-US" dirty="0" smtClean="0">
                <a:latin typeface="Monaco"/>
                <a:cs typeface="Monaco"/>
              </a:rPr>
              <a:t>    String </a:t>
            </a:r>
            <a:r>
              <a:rPr lang="en-US" dirty="0">
                <a:latin typeface="Monaco"/>
                <a:cs typeface="Monaco"/>
              </a:rPr>
              <a:t>mirror = </a:t>
            </a:r>
            <a:r>
              <a:rPr lang="en-US" dirty="0" err="1">
                <a:latin typeface="Monaco"/>
                <a:cs typeface="Monaco"/>
              </a:rPr>
              <a:t>msg</a:t>
            </a:r>
            <a:r>
              <a:rPr lang="en-US" dirty="0">
                <a:latin typeface="Monaco"/>
                <a:cs typeface="Monaco"/>
              </a:rPr>
              <a:t> + </a:t>
            </a:r>
            <a:r>
              <a:rPr lang="en-US" dirty="0" err="1">
                <a:latin typeface="Monaco"/>
                <a:cs typeface="Monaco"/>
              </a:rPr>
              <a:t>msg.charAt</a:t>
            </a:r>
            <a:r>
              <a:rPr lang="en-US" dirty="0">
                <a:latin typeface="Monaco"/>
                <a:cs typeface="Monaco"/>
              </a:rPr>
              <a:t>(a);</a:t>
            </a:r>
          </a:p>
          <a:p>
            <a:r>
              <a:rPr lang="da-DK" dirty="0" smtClean="0">
                <a:latin typeface="Monaco"/>
                <a:cs typeface="Monaco"/>
              </a:rPr>
              <a:t>    for </a:t>
            </a:r>
            <a:r>
              <a:rPr lang="da-DK" dirty="0">
                <a:latin typeface="Monaco"/>
                <a:cs typeface="Monaco"/>
              </a:rPr>
              <a:t>(</a:t>
            </a:r>
            <a:r>
              <a:rPr lang="da-DK" dirty="0" err="1">
                <a:latin typeface="Monaco"/>
                <a:cs typeface="Monaco"/>
              </a:rPr>
              <a:t>int</a:t>
            </a:r>
            <a:r>
              <a:rPr lang="da-DK" dirty="0">
                <a:latin typeface="Monaco"/>
                <a:cs typeface="Monaco"/>
              </a:rPr>
              <a:t> i = </a:t>
            </a:r>
            <a:r>
              <a:rPr lang="da-DK" dirty="0" err="1">
                <a:latin typeface="Monaco"/>
                <a:cs typeface="Monaco"/>
              </a:rPr>
              <a:t>msg.length</a:t>
            </a:r>
            <a:r>
              <a:rPr lang="da-DK" dirty="0">
                <a:latin typeface="Monaco"/>
                <a:cs typeface="Monaco"/>
              </a:rPr>
              <a:t>() - 1; i &gt;= 0; i--)</a:t>
            </a:r>
          </a:p>
          <a:p>
            <a:r>
              <a:rPr lang="da-DK" dirty="0" smtClean="0">
                <a:latin typeface="Monaco"/>
                <a:cs typeface="Monaco"/>
              </a:rPr>
              <a:t>    {</a:t>
            </a:r>
            <a:endParaRPr lang="da-DK" dirty="0">
              <a:latin typeface="Monaco"/>
              <a:cs typeface="Monaco"/>
            </a:endParaRPr>
          </a:p>
          <a:p>
            <a:r>
              <a:rPr lang="da-DK" dirty="0" smtClean="0">
                <a:latin typeface="Monaco"/>
                <a:cs typeface="Monaco"/>
              </a:rPr>
              <a:t>        </a:t>
            </a:r>
            <a:r>
              <a:rPr lang="da-DK" dirty="0" err="1" smtClean="0">
                <a:latin typeface="Monaco"/>
                <a:cs typeface="Monaco"/>
              </a:rPr>
              <a:t>mirror</a:t>
            </a:r>
            <a:r>
              <a:rPr lang="da-DK" dirty="0" smtClean="0">
                <a:latin typeface="Monaco"/>
                <a:cs typeface="Monaco"/>
              </a:rPr>
              <a:t> </a:t>
            </a:r>
            <a:r>
              <a:rPr lang="da-DK" dirty="0">
                <a:latin typeface="Monaco"/>
                <a:cs typeface="Monaco"/>
              </a:rPr>
              <a:t>+= </a:t>
            </a:r>
            <a:r>
              <a:rPr lang="da-DK" dirty="0" err="1">
                <a:latin typeface="Monaco"/>
                <a:cs typeface="Monaco"/>
              </a:rPr>
              <a:t>msg.charAt</a:t>
            </a:r>
            <a:r>
              <a:rPr lang="da-DK" dirty="0">
                <a:latin typeface="Monaco"/>
                <a:cs typeface="Monaco"/>
              </a:rPr>
              <a:t>(i);</a:t>
            </a:r>
          </a:p>
          <a:p>
            <a:r>
              <a:rPr lang="da-DK" dirty="0" smtClean="0">
                <a:latin typeface="Monaco"/>
                <a:cs typeface="Monaco"/>
              </a:rPr>
              <a:t>    }</a:t>
            </a:r>
          </a:p>
          <a:p>
            <a:endParaRPr lang="da-DK" dirty="0">
              <a:latin typeface="Monaco"/>
              <a:cs typeface="Monaco"/>
            </a:endParaRPr>
          </a:p>
          <a:p>
            <a:r>
              <a:rPr lang="da-DK" dirty="0" smtClean="0">
                <a:latin typeface="Monaco"/>
                <a:cs typeface="Monaco"/>
              </a:rPr>
              <a:t>    </a:t>
            </a:r>
            <a:r>
              <a:rPr lang="da-DK" dirty="0" err="1" smtClean="0">
                <a:latin typeface="Monaco"/>
                <a:cs typeface="Monaco"/>
              </a:rPr>
              <a:t>return</a:t>
            </a:r>
            <a:r>
              <a:rPr lang="da-DK" dirty="0" smtClean="0">
                <a:latin typeface="Monaco"/>
                <a:cs typeface="Monaco"/>
              </a:rPr>
              <a:t> </a:t>
            </a:r>
            <a:r>
              <a:rPr lang="da-DK" dirty="0" err="1">
                <a:latin typeface="Monaco"/>
                <a:cs typeface="Monaco"/>
              </a:rPr>
              <a:t>mirror</a:t>
            </a:r>
            <a:r>
              <a:rPr lang="da-DK" dirty="0" smtClean="0">
                <a:latin typeface="Monaco"/>
                <a:cs typeface="Monaco"/>
              </a:rPr>
              <a:t>;</a:t>
            </a:r>
          </a:p>
          <a:p>
            <a:r>
              <a:rPr lang="da-DK" dirty="0">
                <a:latin typeface="Monaco"/>
                <a:cs typeface="Monaco"/>
              </a:rPr>
              <a:t>}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540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3707" y="4180582"/>
            <a:ext cx="56802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Reminder: Homework #8 is </a:t>
            </a:r>
          </a:p>
          <a:p>
            <a:pPr algn="ctr"/>
            <a:r>
              <a:rPr lang="en-US" sz="3200" dirty="0" smtClean="0"/>
              <a:t>due Wednesday, November 19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3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Selection 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181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Start </a:t>
            </a:r>
            <a:r>
              <a:rPr lang="en-US" sz="2400" dirty="0"/>
              <a:t>at the first element of the array.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Look at that element and all the remaining values in the array </a:t>
            </a:r>
            <a:r>
              <a:rPr lang="en-US" sz="2400" dirty="0"/>
              <a:t>and </a:t>
            </a:r>
            <a:r>
              <a:rPr lang="en-US" sz="2400" dirty="0" smtClean="0"/>
              <a:t>find </a:t>
            </a:r>
            <a:r>
              <a:rPr lang="en-US" sz="2400" dirty="0"/>
              <a:t>the minimum value </a:t>
            </a:r>
            <a:r>
              <a:rPr lang="en-US" sz="2400" dirty="0" smtClean="0"/>
              <a:t>and </a:t>
            </a:r>
            <a:r>
              <a:rPr lang="en-US" sz="2400" dirty="0"/>
              <a:t>the index at which </a:t>
            </a:r>
            <a:r>
              <a:rPr lang="en-US" sz="2400" dirty="0" smtClean="0"/>
              <a:t>it occurs</a:t>
            </a:r>
            <a:r>
              <a:rPr lang="en-US" sz="2400" dirty="0"/>
              <a:t>. Swap that element with the first element.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Go to the next element of the array.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Look at that element </a:t>
            </a:r>
            <a:r>
              <a:rPr lang="en-US" sz="2400" dirty="0" smtClean="0"/>
              <a:t>(ignore previous elements) and </a:t>
            </a:r>
            <a:r>
              <a:rPr lang="en-US" sz="2400" dirty="0"/>
              <a:t>all the remaining values in the array and find </a:t>
            </a:r>
            <a:r>
              <a:rPr lang="en-US" sz="2400" dirty="0" smtClean="0"/>
              <a:t>the </a:t>
            </a:r>
            <a:r>
              <a:rPr lang="en-US" sz="2400" dirty="0"/>
              <a:t>minimum value  </a:t>
            </a:r>
            <a:r>
              <a:rPr lang="en-US" sz="2400" dirty="0" smtClean="0"/>
              <a:t>and </a:t>
            </a:r>
            <a:r>
              <a:rPr lang="en-US" sz="2400" dirty="0"/>
              <a:t>the index at which it occurs. Swap that element with the first element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Repeat these steps for all of the </a:t>
            </a:r>
            <a:r>
              <a:rPr lang="en-US" sz="2400" dirty="0" smtClean="0"/>
              <a:t>elements, except for the last element.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51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80902"/>
              </p:ext>
            </p:extLst>
          </p:nvPr>
        </p:nvGraphicFramePr>
        <p:xfrm>
          <a:off x="3020144" y="1182464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331840" y="1918320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Up Arrow 5"/>
          <p:cNvSpPr/>
          <p:nvPr/>
        </p:nvSpPr>
        <p:spPr>
          <a:xfrm>
            <a:off x="3547864" y="1486272"/>
            <a:ext cx="3096344" cy="43204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rot="10800000">
            <a:off x="3403848" y="838201"/>
            <a:ext cx="3096344" cy="43204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71401"/>
              </p:ext>
            </p:extLst>
          </p:nvPr>
        </p:nvGraphicFramePr>
        <p:xfrm>
          <a:off x="2971800" y="2926432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Up Arrow 8"/>
          <p:cNvSpPr/>
          <p:nvPr/>
        </p:nvSpPr>
        <p:spPr>
          <a:xfrm>
            <a:off x="4267944" y="36465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27713"/>
              </p:ext>
            </p:extLst>
          </p:nvPr>
        </p:nvGraphicFramePr>
        <p:xfrm>
          <a:off x="2996480" y="4726632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5348064" y="54467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>
            <a:off x="5420072" y="5014664"/>
            <a:ext cx="2304256" cy="43204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5348065" y="4366590"/>
            <a:ext cx="2376264" cy="43204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5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51762"/>
              </p:ext>
            </p:extLst>
          </p:nvPr>
        </p:nvGraphicFramePr>
        <p:xfrm>
          <a:off x="3429000" y="877664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>
            <a:off x="6765032" y="15415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Up Arrow 3"/>
          <p:cNvSpPr/>
          <p:nvPr/>
        </p:nvSpPr>
        <p:spPr>
          <a:xfrm>
            <a:off x="6909048" y="1181472"/>
            <a:ext cx="2304256" cy="43204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 rot="10800000">
            <a:off x="6837040" y="533401"/>
            <a:ext cx="2232248" cy="36003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94786"/>
              </p:ext>
            </p:extLst>
          </p:nvPr>
        </p:nvGraphicFramePr>
        <p:xfrm>
          <a:off x="3380656" y="2621632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7773144" y="3341712"/>
            <a:ext cx="43204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2418"/>
              </p:ext>
            </p:extLst>
          </p:nvPr>
        </p:nvGraphicFramePr>
        <p:xfrm>
          <a:off x="3405336" y="4421832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7845152" y="2909664"/>
            <a:ext cx="1296144" cy="43204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 rot="10800000">
            <a:off x="7701136" y="2189584"/>
            <a:ext cx="1368152" cy="43204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2132" y="5638800"/>
            <a:ext cx="982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We don’t repeat this process for the last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element. If we have </a:t>
            </a:r>
            <a:r>
              <a:rPr lang="en-US" sz="2200" i="1" dirty="0" smtClean="0">
                <a:latin typeface="Calibri"/>
                <a:cs typeface="Calibri"/>
              </a:rPr>
              <a:t>n</a:t>
            </a:r>
            <a:r>
              <a:rPr lang="en-US" sz="2200" dirty="0" smtClean="0">
                <a:latin typeface="Calibri"/>
                <a:cs typeface="Calibri"/>
              </a:rPr>
              <a:t> elements in an array, </a:t>
            </a:r>
          </a:p>
          <a:p>
            <a:r>
              <a:rPr lang="en-US" sz="2200" dirty="0" smtClean="0">
                <a:latin typeface="Calibri"/>
                <a:cs typeface="Calibri"/>
              </a:rPr>
              <a:t>we only do this process for the indices 1, . . . , </a:t>
            </a:r>
            <a:r>
              <a:rPr lang="en-US" sz="2200" i="1" dirty="0" smtClean="0">
                <a:latin typeface="Calibri"/>
                <a:cs typeface="Calibri"/>
              </a:rPr>
              <a:t>n</a:t>
            </a:r>
            <a:r>
              <a:rPr lang="en-US" sz="2200" dirty="0" smtClean="0">
                <a:latin typeface="Calibri"/>
                <a:cs typeface="Calibri"/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5287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Translating to coding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10972800" cy="44497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Start at the first element.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Find the minimum.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Swap elements if needed (you need a temporary variable!!).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Repeat for all elements in the array except the last element.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Create a method for finding the minimum.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Create a method for swapping elements.</a:t>
            </a:r>
          </a:p>
        </p:txBody>
      </p:sp>
    </p:spTree>
    <p:extLst>
      <p:ext uri="{BB962C8B-B14F-4D97-AF65-F5344CB8AC3E}">
        <p14:creationId xmlns:p14="http://schemas.microsoft.com/office/powerpoint/2010/main" val="9152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a minimum method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Write a method that takes an integer array and an integer representing the starting index as parameters.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Returns the index of smallest value between the given starting index and the last index of the array.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public static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minimum(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[] array,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start)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70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9010" y="609600"/>
            <a:ext cx="6218069" cy="569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</a:t>
            </a:r>
            <a:r>
              <a:rPr lang="en-US" sz="1400" dirty="0" err="1" smtClean="0">
                <a:latin typeface="Monaco"/>
                <a:cs typeface="Monaco"/>
              </a:rPr>
              <a:t>SelectionSort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{</a:t>
            </a:r>
            <a:endParaRPr lang="en-US" sz="1400" dirty="0" smtClean="0">
              <a:latin typeface="Monaco"/>
              <a:cs typeface="Monaco"/>
            </a:endParaRP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 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 = {32, -2, 87, -10, 3, 15};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index = minimum(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, 0);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(“Minimum is ” + 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[index]);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public </a:t>
            </a:r>
            <a:r>
              <a:rPr lang="en-US" sz="1400" dirty="0">
                <a:latin typeface="Monaco"/>
                <a:cs typeface="Monaco"/>
              </a:rPr>
              <a:t>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minimum(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[] array,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start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index = start;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min = array[start];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= start + 1;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&lt; </a:t>
            </a:r>
            <a:r>
              <a:rPr lang="en-US" sz="1400" dirty="0" err="1" smtClean="0">
                <a:latin typeface="Monaco"/>
                <a:cs typeface="Monaco"/>
              </a:rPr>
              <a:t>array.length</a:t>
            </a:r>
            <a:r>
              <a:rPr lang="en-US" sz="1400" dirty="0" smtClean="0">
                <a:latin typeface="Monaco"/>
                <a:cs typeface="Monaco"/>
              </a:rPr>
              <a:t>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++)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if (array[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 &lt; min)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min = array[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index =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return index;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28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10659</TotalTime>
  <Words>1906</Words>
  <Application>Microsoft Macintosh PowerPoint</Application>
  <PresentationFormat>Custom</PresentationFormat>
  <Paragraphs>449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Lecture 20: Sorting Arrays</vt:lpstr>
      <vt:lpstr>What is sorting?</vt:lpstr>
      <vt:lpstr>Sort Algorithms</vt:lpstr>
      <vt:lpstr>Selection Sort</vt:lpstr>
      <vt:lpstr>PowerPoint Presentation</vt:lpstr>
      <vt:lpstr>PowerPoint Presentation</vt:lpstr>
      <vt:lpstr>Translating to coding</vt:lpstr>
      <vt:lpstr>Creating a minimum method</vt:lpstr>
      <vt:lpstr>PowerPoint Presentation</vt:lpstr>
      <vt:lpstr>Creating a swap method</vt:lpstr>
      <vt:lpstr>PowerPoint Presentation</vt:lpstr>
      <vt:lpstr>Putting it all together</vt:lpstr>
      <vt:lpstr>PowerPoint Presentation</vt:lpstr>
      <vt:lpstr>Selection Sort - one more thing…</vt:lpstr>
      <vt:lpstr>Bubble Sort</vt:lpstr>
      <vt:lpstr>You’re allowed….</vt:lpstr>
      <vt:lpstr>PowerPoint Presentation</vt:lpstr>
      <vt:lpstr>PowerPoint Presentation</vt:lpstr>
      <vt:lpstr>Translating to coding</vt:lpstr>
      <vt:lpstr>Creating a swap method</vt:lpstr>
      <vt:lpstr>PowerPoint Presentation</vt:lpstr>
      <vt:lpstr>Creating a method for swapping pairs</vt:lpstr>
      <vt:lpstr>PowerPoint Presentation</vt:lpstr>
      <vt:lpstr>Putting it all together</vt:lpstr>
      <vt:lpstr>PowerPoint Presentation</vt:lpstr>
      <vt:lpstr>PowerPoint Presentation</vt:lpstr>
      <vt:lpstr>Big-O Notation</vt:lpstr>
      <vt:lpstr>O(n2)</vt:lpstr>
      <vt:lpstr>Quiz #3 Review</vt:lpstr>
      <vt:lpstr>Quiz #3, #1(a)</vt:lpstr>
      <vt:lpstr>PowerPoint Presentation</vt:lpstr>
      <vt:lpstr>Quiz #3, #1(b)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1759</cp:revision>
  <cp:lastPrinted>2014-10-29T01:32:50Z</cp:lastPrinted>
  <dcterms:created xsi:type="dcterms:W3CDTF">2014-04-17T23:20:26Z</dcterms:created>
  <dcterms:modified xsi:type="dcterms:W3CDTF">2014-11-17T22:00:12Z</dcterms:modified>
</cp:coreProperties>
</file>