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0" r:id="rId3"/>
    <p:sldId id="341" r:id="rId4"/>
    <p:sldId id="342" r:id="rId5"/>
    <p:sldId id="344" r:id="rId6"/>
    <p:sldId id="345" r:id="rId7"/>
    <p:sldId id="346" r:id="rId8"/>
    <p:sldId id="34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3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360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11/19/14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11/19/14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82975"/>
            <a:ext cx="10363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21: Searching Arrays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6012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Linear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array that you’re searching through does not have to be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sorted </a:t>
            </a:r>
            <a:r>
              <a:rPr lang="en-US" sz="2400" dirty="0"/>
              <a:t>first.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It will stop searching when it finds the value that you are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looking for and print out the index at which that value occurs.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there are multiple occurrences of the same value, the linear </a:t>
            </a:r>
            <a:r>
              <a:rPr lang="en-US" sz="2400" dirty="0" smtClean="0"/>
              <a:t>search </a:t>
            </a:r>
            <a:r>
              <a:rPr lang="en-US" sz="2400" dirty="0"/>
              <a:t>will print out the index of the first one it finds.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228601"/>
            <a:ext cx="2222500" cy="3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2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32023"/>
              </p:ext>
            </p:extLst>
          </p:nvPr>
        </p:nvGraphicFramePr>
        <p:xfrm>
          <a:off x="3276600" y="999088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3576935"/>
            <a:ext cx="531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Find the index where the value 15 occurs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3564632" y="1740768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3276600" y="2532856"/>
            <a:ext cx="93610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644752" y="1740768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4356720" y="2532856"/>
            <a:ext cx="93610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5580856" y="1740768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5292824" y="2532856"/>
            <a:ext cx="93610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6588968" y="1740768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44952" y="2388840"/>
            <a:ext cx="727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2DD234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5000" dirty="0">
              <a:solidFill>
                <a:srgbClr val="2DD234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88968" y="1380728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32130"/>
              </p:ext>
            </p:extLst>
          </p:nvPr>
        </p:nvGraphicFramePr>
        <p:xfrm>
          <a:off x="3276600" y="4152905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3564632" y="4894585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3325891" y="5706616"/>
            <a:ext cx="93610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4644752" y="4894585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4406011" y="5706616"/>
            <a:ext cx="93610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580856" y="4894585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5342115" y="5706616"/>
            <a:ext cx="93610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6588968" y="4894585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6350227" y="5706616"/>
            <a:ext cx="93610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7597080" y="4894585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02355" y="5562600"/>
            <a:ext cx="727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2DD234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5000" dirty="0">
              <a:solidFill>
                <a:srgbClr val="2DD23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597080" y="4534545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6498" y="300335"/>
            <a:ext cx="567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Find the index at which the value -10 occurs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0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Translation to coding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307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Create a method called </a:t>
            </a:r>
            <a:r>
              <a:rPr lang="en-US" sz="2400" dirty="0" err="1" smtClean="0"/>
              <a:t>linearSearch</a:t>
            </a:r>
            <a:r>
              <a:rPr lang="en-US" sz="2400" dirty="0" smtClean="0"/>
              <a:t> that accepts an integer array and an integer as parameters and returns an integer value that represents the index at which the value was found.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>
                <a:latin typeface="Monaco"/>
                <a:cs typeface="Monaco"/>
              </a:rPr>
              <a:t>public static</a:t>
            </a:r>
            <a:r>
              <a:rPr lang="en-US" sz="2400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linearSearch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[] array,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num</a:t>
            </a:r>
            <a:r>
              <a:rPr lang="en-US" sz="2000" dirty="0" smtClean="0">
                <a:latin typeface="Monaco"/>
                <a:cs typeface="Monaco"/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What do we return if we can’t find </a:t>
            </a:r>
            <a:r>
              <a:rPr lang="en-US" sz="2400" dirty="0" err="1" smtClean="0"/>
              <a:t>num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Negative one because it’s not a possible value for an index.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Linear search means we search every element in the array from start to finish or until we find the number we are looking for. Therefore, we need a loop - a while loop.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2133600"/>
            <a:ext cx="2196728" cy="21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3606" y="152400"/>
            <a:ext cx="8480594" cy="6555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LinearSearch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 = {1, -9, 3, 8, 4, -2};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index = </a:t>
            </a:r>
            <a:r>
              <a:rPr lang="en-US" sz="1400" dirty="0" err="1" smtClean="0">
                <a:latin typeface="Monaco"/>
                <a:cs typeface="Monaco"/>
              </a:rPr>
              <a:t>linearSearch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, 8);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if (index != -1)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[index] + “ was found at index ” + index);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[index] + “ was not found.”);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public static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linearSearch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array,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num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boolean</a:t>
            </a:r>
            <a:r>
              <a:rPr lang="en-US" sz="1400" dirty="0" smtClean="0">
                <a:latin typeface="Monaco"/>
                <a:cs typeface="Monaco"/>
              </a:rPr>
              <a:t> found = false;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index = 0;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while (!found &amp;&amp; index &lt; </a:t>
            </a:r>
            <a:r>
              <a:rPr lang="en-US" sz="1400" dirty="0" err="1" smtClean="0">
                <a:latin typeface="Monaco"/>
                <a:cs typeface="Monaco"/>
              </a:rPr>
              <a:t>array.length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if (array[index] == </a:t>
            </a:r>
            <a:r>
              <a:rPr lang="en-US" sz="1400" dirty="0" err="1" smtClean="0">
                <a:latin typeface="Monaco"/>
                <a:cs typeface="Monaco"/>
              </a:rPr>
              <a:t>num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found = true;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else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index++;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if (!found)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index = -1;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return index;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  <a:endParaRPr lang="en-US" sz="1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73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Binary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0972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array that you’re searching through </a:t>
            </a:r>
            <a:r>
              <a:rPr lang="en-US" sz="2400" b="1" dirty="0"/>
              <a:t>MUST </a:t>
            </a:r>
            <a:r>
              <a:rPr lang="en-US" sz="2400" dirty="0"/>
              <a:t>be sorted first.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There are several different implementations of the binary search algorithm.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BSA starts by finding the midpoint of the array and the element that occurs at the midpoint.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the midpoint element value is bigger than the number we are searching for, it looks at the left-hand side of the midpoint. Otherwise it looks at the right-hand side.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It finds the midpoint again and continues to repeat this process until you’re down to one element. Either this is the correct element - or not!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there are multiple occurrences of the same value, the binary search will print out the index of the first one it finds (which may not be the first one occurring)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4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762000"/>
            <a:ext cx="18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Search for 18</a:t>
            </a:r>
            <a:endParaRPr lang="en-US" sz="2400" dirty="0"/>
          </a:p>
        </p:txBody>
      </p:sp>
      <p:sp>
        <p:nvSpPr>
          <p:cNvPr id="5" name="Up Arrow 4"/>
          <p:cNvSpPr/>
          <p:nvPr/>
        </p:nvSpPr>
        <p:spPr>
          <a:xfrm>
            <a:off x="5257800" y="2133600"/>
            <a:ext cx="381000" cy="6858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585" y="2819400"/>
            <a:ext cx="94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18 &gt; 5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1219200"/>
            <a:ext cx="3364468" cy="1066800"/>
          </a:xfrm>
          <a:prstGeom prst="round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6934200" y="4415135"/>
            <a:ext cx="381000" cy="6858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5100935"/>
            <a:ext cx="110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18 &gt; 13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7543800" y="3576935"/>
            <a:ext cx="1676400" cy="842665"/>
          </a:xfrm>
          <a:prstGeom prst="round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2819400"/>
            <a:ext cx="223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one term left?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5100935"/>
            <a:ext cx="223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one term left?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19400" y="1447800"/>
            <a:ext cx="6260068" cy="533400"/>
            <a:chOff x="1981200" y="1676400"/>
            <a:chExt cx="6260068" cy="533400"/>
          </a:xfrm>
        </p:grpSpPr>
        <p:grpSp>
          <p:nvGrpSpPr>
            <p:cNvPr id="14" name="Group 13"/>
            <p:cNvGrpSpPr/>
            <p:nvPr/>
          </p:nvGrpSpPr>
          <p:grpSpPr>
            <a:xfrm>
              <a:off x="2754868" y="1676400"/>
              <a:ext cx="5486400" cy="533400"/>
              <a:chOff x="3352800" y="1676400"/>
              <a:chExt cx="5486400" cy="5334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876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114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52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7150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5532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3914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296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1981200" y="1676400"/>
              <a:ext cx="609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19400" y="3729335"/>
            <a:ext cx="6248400" cy="537865"/>
            <a:chOff x="1981200" y="3957935"/>
            <a:chExt cx="6248400" cy="537865"/>
          </a:xfrm>
        </p:grpSpPr>
        <p:grpSp>
          <p:nvGrpSpPr>
            <p:cNvPr id="24" name="Group 23"/>
            <p:cNvGrpSpPr/>
            <p:nvPr/>
          </p:nvGrpSpPr>
          <p:grpSpPr>
            <a:xfrm>
              <a:off x="2743200" y="3957935"/>
              <a:ext cx="5486400" cy="533400"/>
              <a:chOff x="3352800" y="1676400"/>
              <a:chExt cx="5486400" cy="5334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876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114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352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7150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5532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3914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2296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981200" y="3962400"/>
              <a:ext cx="609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391400" y="152400"/>
            <a:ext cx="398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We round down if the the array or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portion we are looking at has an even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number of elements.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/>
      <p:bldP spid="1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 Arrow 1"/>
          <p:cNvSpPr/>
          <p:nvPr/>
        </p:nvSpPr>
        <p:spPr>
          <a:xfrm>
            <a:off x="6096000" y="1371600"/>
            <a:ext cx="381000" cy="6858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6917" y="2057400"/>
            <a:ext cx="110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18 </a:t>
            </a:r>
            <a:r>
              <a:rPr lang="en-US" sz="2400" dirty="0"/>
              <a:t>&gt;</a:t>
            </a:r>
            <a:r>
              <a:rPr lang="en-US" sz="2400" dirty="0" smtClean="0"/>
              <a:t> 18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822788" y="533400"/>
            <a:ext cx="882812" cy="838200"/>
          </a:xfrm>
          <a:prstGeom prst="round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8845" y="2057400"/>
            <a:ext cx="223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one term left?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2819400"/>
            <a:ext cx="280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one term left? Yes.</a:t>
            </a:r>
            <a:endParaRPr lang="en-US" sz="2400" dirty="0"/>
          </a:p>
        </p:txBody>
      </p:sp>
      <p:sp>
        <p:nvSpPr>
          <p:cNvPr id="7" name="Up Arrow 6"/>
          <p:cNvSpPr/>
          <p:nvPr/>
        </p:nvSpPr>
        <p:spPr>
          <a:xfrm>
            <a:off x="6096000" y="3505200"/>
            <a:ext cx="381000" cy="6858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43000" y="685800"/>
            <a:ext cx="6279988" cy="533400"/>
            <a:chOff x="1143000" y="685800"/>
            <a:chExt cx="6279988" cy="533400"/>
          </a:xfrm>
        </p:grpSpPr>
        <p:grpSp>
          <p:nvGrpSpPr>
            <p:cNvPr id="9" name="Group 8"/>
            <p:cNvGrpSpPr/>
            <p:nvPr/>
          </p:nvGrpSpPr>
          <p:grpSpPr>
            <a:xfrm>
              <a:off x="1936588" y="685800"/>
              <a:ext cx="5486400" cy="533400"/>
              <a:chOff x="3352800" y="1676400"/>
              <a:chExt cx="5486400" cy="5334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876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114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352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7150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5532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3914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2296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143000" y="685800"/>
              <a:ext cx="609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3000" y="2819400"/>
            <a:ext cx="6279988" cy="533400"/>
            <a:chOff x="1143000" y="2819400"/>
            <a:chExt cx="6279988" cy="533400"/>
          </a:xfrm>
        </p:grpSpPr>
        <p:grpSp>
          <p:nvGrpSpPr>
            <p:cNvPr id="19" name="Group 18"/>
            <p:cNvGrpSpPr/>
            <p:nvPr/>
          </p:nvGrpSpPr>
          <p:grpSpPr>
            <a:xfrm>
              <a:off x="1936588" y="2819400"/>
              <a:ext cx="5486400" cy="533400"/>
              <a:chOff x="3352800" y="1676400"/>
              <a:chExt cx="5486400" cy="5334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876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114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3528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7150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5532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73914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229600" y="1676400"/>
                <a:ext cx="609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1143000" y="2819400"/>
              <a:ext cx="609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72400" y="3272135"/>
            <a:ext cx="316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it the right term? Yes.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6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7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Translation to coding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307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method called </a:t>
            </a:r>
            <a:r>
              <a:rPr lang="en-US" sz="2400" dirty="0" err="1" smtClean="0"/>
              <a:t>binarySearch</a:t>
            </a:r>
            <a:r>
              <a:rPr lang="en-US" sz="2400" dirty="0" smtClean="0"/>
              <a:t> that accepts an integer array and an integer as parameters and returns an integer value that represents the index at which the value was found.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>
                <a:latin typeface="Monaco"/>
                <a:cs typeface="Monaco"/>
              </a:rPr>
              <a:t>public static</a:t>
            </a:r>
            <a:r>
              <a:rPr lang="en-US" sz="2400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binarySearch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[] array,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num</a:t>
            </a:r>
            <a:r>
              <a:rPr lang="en-US" sz="2000" dirty="0" smtClean="0">
                <a:latin typeface="Monaco"/>
                <a:cs typeface="Monaco"/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What do we return if we can’t find </a:t>
            </a:r>
            <a:r>
              <a:rPr lang="en-US" sz="2400" dirty="0" err="1" smtClean="0"/>
              <a:t>num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Negative one because it’s not a possible value for an index.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Binary search also uses a while loop. However, we have to keep track of which part of the array we are looking at.</a:t>
            </a:r>
          </a:p>
        </p:txBody>
      </p:sp>
    </p:spTree>
    <p:extLst>
      <p:ext uri="{BB962C8B-B14F-4D97-AF65-F5344CB8AC3E}">
        <p14:creationId xmlns:p14="http://schemas.microsoft.com/office/powerpoint/2010/main" val="6950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447800"/>
            <a:ext cx="9665727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public class </a:t>
            </a:r>
            <a:r>
              <a:rPr lang="en-US" sz="1600" dirty="0" err="1">
                <a:latin typeface="Monaco"/>
                <a:cs typeface="Monaco"/>
              </a:rPr>
              <a:t>LinearSearch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   public static void main(String[]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   {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 = {-9, -2, 1, 3, 4, 8};</a:t>
            </a:r>
          </a:p>
          <a:p>
            <a:r>
              <a:rPr lang="en-US" sz="1600" dirty="0">
                <a:latin typeface="Monaco"/>
                <a:cs typeface="Monaco"/>
              </a:rPr>
              <a:t>       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index = </a:t>
            </a:r>
            <a:r>
              <a:rPr lang="en-US" sz="1600" dirty="0" err="1">
                <a:latin typeface="Monaco"/>
                <a:cs typeface="Monaco"/>
              </a:rPr>
              <a:t>binarySearch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, 8);</a:t>
            </a:r>
          </a:p>
          <a:p>
            <a:r>
              <a:rPr lang="en-US" sz="1600" dirty="0">
                <a:latin typeface="Monaco"/>
                <a:cs typeface="Monaco"/>
              </a:rPr>
              <a:t>        if (index != -1)</a:t>
            </a:r>
          </a:p>
          <a:p>
            <a:r>
              <a:rPr lang="en-US" sz="1600" dirty="0">
                <a:latin typeface="Monaco"/>
                <a:cs typeface="Monaco"/>
              </a:rPr>
              <a:t>      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[index] + " was found at index " + index);</a:t>
            </a:r>
          </a:p>
          <a:p>
            <a:r>
              <a:rPr lang="en-US" sz="1600" dirty="0">
                <a:latin typeface="Monaco"/>
                <a:cs typeface="Monaco"/>
              </a:rPr>
              <a:t>        else</a:t>
            </a:r>
          </a:p>
          <a:p>
            <a:r>
              <a:rPr lang="en-US" sz="1600" dirty="0">
                <a:latin typeface="Monaco"/>
                <a:cs typeface="Monaco"/>
              </a:rPr>
              <a:t>      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smtClean="0">
                <a:latin typeface="Monaco"/>
                <a:cs typeface="Monaco"/>
              </a:rPr>
              <a:t>“</a:t>
            </a:r>
            <a:r>
              <a:rPr lang="en-US" sz="1600" dirty="0" smtClean="0">
                <a:latin typeface="Monaco"/>
                <a:cs typeface="Monaco"/>
              </a:rPr>
              <a:t>Element </a:t>
            </a:r>
            <a:r>
              <a:rPr lang="en-US" sz="1600" dirty="0">
                <a:latin typeface="Monaco"/>
                <a:cs typeface="Monaco"/>
              </a:rPr>
              <a:t>was not found.");</a:t>
            </a: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...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63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228600"/>
            <a:ext cx="5787111" cy="6555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. . .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public 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binarySearch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[] array,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num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start = 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end = </a:t>
            </a:r>
            <a:r>
              <a:rPr lang="en-US" sz="1400" dirty="0" err="1">
                <a:latin typeface="Monaco"/>
                <a:cs typeface="Monaco"/>
              </a:rPr>
              <a:t>array.length</a:t>
            </a:r>
            <a:r>
              <a:rPr lang="en-US" sz="1400" dirty="0">
                <a:latin typeface="Monaco"/>
                <a:cs typeface="Monaco"/>
              </a:rPr>
              <a:t> - 1;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mid = (end + start)/2;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while </a:t>
            </a:r>
            <a:r>
              <a:rPr lang="en-US" sz="1400" dirty="0">
                <a:latin typeface="Monaco"/>
                <a:cs typeface="Monaco"/>
              </a:rPr>
              <a:t>(end != start)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if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num</a:t>
            </a:r>
            <a:r>
              <a:rPr lang="en-US" sz="1400" dirty="0">
                <a:latin typeface="Monaco"/>
                <a:cs typeface="Monaco"/>
              </a:rPr>
              <a:t> &gt; array[mid]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start </a:t>
            </a:r>
            <a:r>
              <a:rPr lang="en-US" sz="1400" dirty="0">
                <a:latin typeface="Monaco"/>
                <a:cs typeface="Monaco"/>
              </a:rPr>
              <a:t>= mid + 1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mid </a:t>
            </a:r>
            <a:r>
              <a:rPr lang="en-US" sz="1400" dirty="0">
                <a:latin typeface="Monaco"/>
                <a:cs typeface="Monaco"/>
              </a:rPr>
              <a:t>= (end + start)/2;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    end </a:t>
            </a:r>
            <a:r>
              <a:rPr lang="en-US" sz="1400" dirty="0">
                <a:latin typeface="Monaco"/>
                <a:cs typeface="Monaco"/>
              </a:rPr>
              <a:t>= </a:t>
            </a:r>
            <a:r>
              <a:rPr lang="en-US" sz="1400" dirty="0" smtClean="0">
                <a:latin typeface="Monaco"/>
                <a:cs typeface="Monaco"/>
              </a:rPr>
              <a:t>mid;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    mid </a:t>
            </a:r>
            <a:r>
              <a:rPr lang="en-US" sz="1400" dirty="0">
                <a:latin typeface="Monaco"/>
                <a:cs typeface="Monaco"/>
              </a:rPr>
              <a:t>= (end + start)/2;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index;</a:t>
            </a:r>
          </a:p>
          <a:p>
            <a:r>
              <a:rPr lang="en-US" sz="1400" dirty="0">
                <a:latin typeface="Monaco"/>
                <a:cs typeface="Monaco"/>
              </a:rPr>
              <a:t>   </a:t>
            </a:r>
            <a:r>
              <a:rPr lang="en-US" sz="1400" dirty="0" smtClean="0">
                <a:latin typeface="Monaco"/>
                <a:cs typeface="Monaco"/>
              </a:rPr>
              <a:t> if </a:t>
            </a:r>
            <a:r>
              <a:rPr lang="en-US" sz="1400" dirty="0">
                <a:latin typeface="Monaco"/>
                <a:cs typeface="Monaco"/>
              </a:rPr>
              <a:t>(array[mid] == </a:t>
            </a:r>
            <a:r>
              <a:rPr lang="en-US" sz="1400" dirty="0" err="1">
                <a:latin typeface="Monaco"/>
                <a:cs typeface="Monaco"/>
              </a:rPr>
              <a:t>num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index </a:t>
            </a:r>
            <a:r>
              <a:rPr lang="en-US" sz="1400" dirty="0">
                <a:latin typeface="Monaco"/>
                <a:cs typeface="Monaco"/>
              </a:rPr>
              <a:t>= mid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index </a:t>
            </a:r>
            <a:r>
              <a:rPr lang="en-US" sz="1400" dirty="0">
                <a:latin typeface="Monaco"/>
                <a:cs typeface="Monaco"/>
              </a:rPr>
              <a:t>= -1;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return </a:t>
            </a:r>
            <a:r>
              <a:rPr lang="en-US" sz="1400" dirty="0">
                <a:latin typeface="Monaco"/>
                <a:cs typeface="Monaco"/>
              </a:rPr>
              <a:t>index;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7986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98120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Homework #8 Review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16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if...?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Your array is not sorted first?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have to sort it - using one of the sort algorithms presented in </a:t>
            </a:r>
            <a:br>
              <a:rPr lang="en-US" sz="2400" dirty="0" smtClean="0"/>
            </a:br>
            <a:r>
              <a:rPr lang="en-US" sz="2400" dirty="0" smtClean="0"/>
              <a:t>this course.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Selection sort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Bubble sort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228600"/>
            <a:ext cx="2120900" cy="260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It is time...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form groups for your last lab!!!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Write your names of the people in your group down on a piece of paper and bring it up to me.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47900"/>
            <a:ext cx="373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8374" y="3886200"/>
            <a:ext cx="4830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today!</a:t>
            </a:r>
          </a:p>
          <a:p>
            <a:pPr algn="ctr"/>
            <a:r>
              <a:rPr lang="en-US" sz="3200" dirty="0" smtClean="0"/>
              <a:t>Lab #3 is posted and is due</a:t>
            </a:r>
            <a:br>
              <a:rPr lang="en-US" sz="3200" dirty="0" smtClean="0"/>
            </a:br>
            <a:r>
              <a:rPr lang="en-US" sz="3200" dirty="0" smtClean="0"/>
              <a:t>Wednesday, December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57200"/>
            <a:ext cx="6184900" cy="3334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91440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0"/>
            <a:ext cx="11662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457200"/>
            <a:ext cx="6218069" cy="6001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public static void main(String[]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Scanner </a:t>
            </a:r>
            <a:r>
              <a:rPr lang="en-US" sz="1600" dirty="0">
                <a:latin typeface="Monaco"/>
                <a:cs typeface="Monaco"/>
              </a:rPr>
              <a:t>kb = new Scanner(</a:t>
            </a:r>
            <a:r>
              <a:rPr lang="en-US" sz="1600" dirty="0" err="1">
                <a:latin typeface="Monaco"/>
                <a:cs typeface="Monaco"/>
              </a:rPr>
              <a:t>System.in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("Total numbers to input?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total = </a:t>
            </a:r>
            <a:r>
              <a:rPr lang="en-US" sz="1600" dirty="0" err="1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("Enter numbers: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array = new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[total];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&lt; </a:t>
            </a:r>
            <a:r>
              <a:rPr lang="en-US" sz="1600" dirty="0" err="1">
                <a:latin typeface="Monaco"/>
                <a:cs typeface="Monaco"/>
              </a:rPr>
              <a:t>array.length</a:t>
            </a:r>
            <a:r>
              <a:rPr lang="en-US" sz="1600" dirty="0">
                <a:latin typeface="Monaco"/>
                <a:cs typeface="Monaco"/>
              </a:rPr>
              <a:t>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++)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array</a:t>
            </a:r>
            <a:r>
              <a:rPr lang="en-US" sz="1600" dirty="0">
                <a:latin typeface="Monaco"/>
                <a:cs typeface="Monaco"/>
              </a:rPr>
              <a:t>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 = </a:t>
            </a:r>
            <a:r>
              <a:rPr lang="en-US" sz="1600" dirty="0" err="1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array </a:t>
            </a:r>
            <a:r>
              <a:rPr lang="en-US" sz="1600" dirty="0">
                <a:latin typeface="Monaco"/>
                <a:cs typeface="Monaco"/>
              </a:rPr>
              <a:t>= </a:t>
            </a:r>
            <a:r>
              <a:rPr lang="en-US" sz="1600" dirty="0" err="1">
                <a:latin typeface="Monaco"/>
                <a:cs typeface="Monaco"/>
              </a:rPr>
              <a:t>swapEnds</a:t>
            </a:r>
            <a:r>
              <a:rPr lang="en-US" sz="1600" dirty="0">
                <a:latin typeface="Monaco"/>
                <a:cs typeface="Monaco"/>
              </a:rPr>
              <a:t>(array);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&lt; </a:t>
            </a:r>
            <a:r>
              <a:rPr lang="en-US" sz="1600" dirty="0" err="1">
                <a:latin typeface="Monaco"/>
                <a:cs typeface="Monaco"/>
              </a:rPr>
              <a:t>array.length</a:t>
            </a:r>
            <a:r>
              <a:rPr lang="en-US" sz="1600" dirty="0">
                <a:latin typeface="Monaco"/>
                <a:cs typeface="Monaco"/>
              </a:rPr>
              <a:t>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++)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(array[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 + " ");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public static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</a:t>
            </a:r>
            <a:r>
              <a:rPr lang="en-US" sz="1600" dirty="0" err="1">
                <a:latin typeface="Monaco"/>
                <a:cs typeface="Monaco"/>
              </a:rPr>
              <a:t>swapEnds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temp = 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[0];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[0] = 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[</a:t>
            </a:r>
            <a:r>
              <a:rPr lang="en-US" sz="1600" dirty="0" err="1">
                <a:latin typeface="Monaco"/>
                <a:cs typeface="Monaco"/>
              </a:rPr>
              <a:t>nums.length</a:t>
            </a:r>
            <a:r>
              <a:rPr lang="en-US" sz="1600" dirty="0">
                <a:latin typeface="Monaco"/>
                <a:cs typeface="Monaco"/>
              </a:rPr>
              <a:t> - 1];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[</a:t>
            </a:r>
            <a:r>
              <a:rPr lang="en-US" sz="1600" dirty="0" err="1">
                <a:latin typeface="Monaco"/>
                <a:cs typeface="Monaco"/>
              </a:rPr>
              <a:t>nums.length</a:t>
            </a:r>
            <a:r>
              <a:rPr lang="en-US" sz="1600" dirty="0">
                <a:latin typeface="Monaco"/>
                <a:cs typeface="Monaco"/>
              </a:rPr>
              <a:t> - 1] = temp;</a:t>
            </a:r>
          </a:p>
          <a:p>
            <a:r>
              <a:rPr lang="en-US" sz="1600" dirty="0" smtClean="0">
                <a:latin typeface="Monaco"/>
                <a:cs typeface="Monaco"/>
              </a:rPr>
              <a:t>    return 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7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11724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35313"/>
            <a:ext cx="6218069" cy="6494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public static void main(String[]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Scanner </a:t>
            </a:r>
            <a:r>
              <a:rPr lang="en-US" sz="1600" dirty="0">
                <a:latin typeface="Monaco"/>
                <a:cs typeface="Monaco"/>
              </a:rPr>
              <a:t>kb = new Scanner(</a:t>
            </a:r>
            <a:r>
              <a:rPr lang="en-US" sz="1600" dirty="0" err="1">
                <a:latin typeface="Monaco"/>
                <a:cs typeface="Monaco"/>
              </a:rPr>
              <a:t>System.in</a:t>
            </a:r>
            <a:r>
              <a:rPr lang="en-US" sz="1600" dirty="0">
                <a:latin typeface="Monaco"/>
                <a:cs typeface="Monaco"/>
              </a:rPr>
              <a:t>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("Total numbers to input?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total = </a:t>
            </a:r>
            <a:r>
              <a:rPr lang="en-US" sz="1600" dirty="0" err="1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("Enter numbers: ");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array = new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[total];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&lt; </a:t>
            </a:r>
            <a:r>
              <a:rPr lang="en-US" sz="1600" dirty="0" err="1">
                <a:latin typeface="Monaco"/>
                <a:cs typeface="Monaco"/>
              </a:rPr>
              <a:t>array.length</a:t>
            </a:r>
            <a:r>
              <a:rPr lang="en-US" sz="1600" dirty="0">
                <a:latin typeface="Monaco"/>
                <a:cs typeface="Monaco"/>
              </a:rPr>
              <a:t>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++)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array</a:t>
            </a:r>
            <a:r>
              <a:rPr lang="en-US" sz="1600" dirty="0">
                <a:latin typeface="Monaco"/>
                <a:cs typeface="Monaco"/>
              </a:rPr>
              <a:t>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 = </a:t>
            </a:r>
            <a:r>
              <a:rPr lang="en-US" sz="1600" dirty="0" err="1">
                <a:latin typeface="Monaco"/>
                <a:cs typeface="Monaco"/>
              </a:rPr>
              <a:t>kb.nextInt</a:t>
            </a:r>
            <a:r>
              <a:rPr lang="en-US" sz="1600" dirty="0">
                <a:latin typeface="Monaco"/>
                <a:cs typeface="Monaco"/>
              </a:rPr>
              <a:t>();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array </a:t>
            </a:r>
            <a:r>
              <a:rPr lang="en-US" sz="1600" dirty="0">
                <a:latin typeface="Monaco"/>
                <a:cs typeface="Monaco"/>
              </a:rPr>
              <a:t>= </a:t>
            </a:r>
            <a:r>
              <a:rPr lang="en-US" sz="1600" dirty="0" err="1" smtClean="0">
                <a:latin typeface="Monaco"/>
                <a:cs typeface="Monaco"/>
              </a:rPr>
              <a:t>shiftLeft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>
                <a:latin typeface="Monaco"/>
                <a:cs typeface="Monaco"/>
              </a:rPr>
              <a:t>array);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&lt; </a:t>
            </a:r>
            <a:r>
              <a:rPr lang="en-US" sz="1600" dirty="0" err="1">
                <a:latin typeface="Monaco"/>
                <a:cs typeface="Monaco"/>
              </a:rPr>
              <a:t>array.length</a:t>
            </a:r>
            <a:r>
              <a:rPr lang="en-US" sz="1600" dirty="0">
                <a:latin typeface="Monaco"/>
                <a:cs typeface="Monaco"/>
              </a:rPr>
              <a:t>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++)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(array[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 + " ");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public static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</a:t>
            </a:r>
            <a:r>
              <a:rPr lang="en-US" sz="1600" dirty="0" err="1" smtClean="0">
                <a:latin typeface="Monaco"/>
                <a:cs typeface="Monaco"/>
              </a:rPr>
              <a:t>shiftLeft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temp = 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[0];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&lt; </a:t>
            </a:r>
            <a:r>
              <a:rPr lang="en-US" sz="1600" dirty="0" err="1">
                <a:latin typeface="Monaco"/>
                <a:cs typeface="Monaco"/>
              </a:rPr>
              <a:t>nums.length</a:t>
            </a:r>
            <a:r>
              <a:rPr lang="en-US" sz="1600" dirty="0">
                <a:latin typeface="Monaco"/>
                <a:cs typeface="Monaco"/>
              </a:rPr>
              <a:t> - 1;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++)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 = 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+ 1];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[</a:t>
            </a:r>
            <a:r>
              <a:rPr lang="en-US" sz="1600" dirty="0" err="1">
                <a:latin typeface="Monaco"/>
                <a:cs typeface="Monaco"/>
              </a:rPr>
              <a:t>nums.length</a:t>
            </a:r>
            <a:r>
              <a:rPr lang="en-US" sz="1600" dirty="0">
                <a:latin typeface="Monaco"/>
                <a:cs typeface="Monaco"/>
              </a:rPr>
              <a:t> - 1] = temp;</a:t>
            </a:r>
          </a:p>
          <a:p>
            <a:r>
              <a:rPr lang="en-US" sz="1600" dirty="0" smtClean="0">
                <a:latin typeface="Monaco"/>
                <a:cs typeface="Monaco"/>
              </a:rPr>
              <a:t>    return </a:t>
            </a:r>
            <a:r>
              <a:rPr lang="en-US" sz="1600" dirty="0" err="1">
                <a:latin typeface="Monaco"/>
                <a:cs typeface="Monaco"/>
              </a:rPr>
              <a:t>nums</a:t>
            </a:r>
            <a:r>
              <a:rPr lang="en-US" sz="1600" dirty="0">
                <a:latin typeface="Monaco"/>
                <a:cs typeface="Monaco"/>
              </a:rPr>
              <a:t>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535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4300"/>
            <a:ext cx="99949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28600"/>
            <a:ext cx="5679372" cy="6340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public static void main(String[] </a:t>
            </a:r>
            <a:r>
              <a:rPr lang="en-US" sz="1400" dirty="0" err="1">
                <a:latin typeface="Monaco"/>
                <a:cs typeface="Monaco"/>
              </a:rPr>
              <a:t>args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String</a:t>
            </a:r>
            <a:r>
              <a:rPr lang="en-US" sz="1400" dirty="0">
                <a:latin typeface="Monaco"/>
                <a:cs typeface="Monaco"/>
              </a:rPr>
              <a:t>[] </a:t>
            </a:r>
            <a:r>
              <a:rPr lang="en-US" sz="1400" dirty="0" err="1">
                <a:latin typeface="Monaco"/>
                <a:cs typeface="Monaco"/>
              </a:rPr>
              <a:t>vals</a:t>
            </a:r>
            <a:r>
              <a:rPr lang="en-US" sz="1400" dirty="0">
                <a:latin typeface="Monaco"/>
                <a:cs typeface="Monaco"/>
              </a:rPr>
              <a:t> = </a:t>
            </a:r>
            <a:r>
              <a:rPr lang="en-US" sz="1400" dirty="0" err="1">
                <a:latin typeface="Monaco"/>
                <a:cs typeface="Monaco"/>
              </a:rPr>
              <a:t>fizzBuzz</a:t>
            </a:r>
            <a:r>
              <a:rPr lang="en-US" sz="1400" dirty="0">
                <a:latin typeface="Monaco"/>
                <a:cs typeface="Monaco"/>
              </a:rPr>
              <a:t>(1, 6);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0;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&lt; </a:t>
            </a:r>
            <a:r>
              <a:rPr lang="en-US" sz="1400" dirty="0" err="1">
                <a:latin typeface="Monaco"/>
                <a:cs typeface="Monaco"/>
              </a:rPr>
              <a:t>vals.length</a:t>
            </a:r>
            <a:r>
              <a:rPr lang="en-US" sz="1400" dirty="0">
                <a:latin typeface="Monaco"/>
                <a:cs typeface="Monaco"/>
              </a:rPr>
              <a:t>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++)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vals</a:t>
            </a:r>
            <a:r>
              <a:rPr lang="en-US" sz="1400" dirty="0">
                <a:latin typeface="Monaco"/>
                <a:cs typeface="Monaco"/>
              </a:rPr>
              <a:t>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+ " ")</a:t>
            </a:r>
            <a:r>
              <a:rPr lang="en-US" sz="1400" dirty="0" smtClean="0">
                <a:latin typeface="Monaco"/>
                <a:cs typeface="Monaco"/>
              </a:rPr>
              <a:t>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	</a:t>
            </a:r>
          </a:p>
          <a:p>
            <a:r>
              <a:rPr lang="en-US" sz="1400" dirty="0" smtClean="0">
                <a:latin typeface="Monaco"/>
                <a:cs typeface="Monaco"/>
              </a:rPr>
              <a:t>    String</a:t>
            </a:r>
            <a:r>
              <a:rPr lang="en-US" sz="1400" dirty="0">
                <a:latin typeface="Monaco"/>
                <a:cs typeface="Monaco"/>
              </a:rPr>
              <a:t>[] vals2 = </a:t>
            </a:r>
            <a:r>
              <a:rPr lang="en-US" sz="1400" dirty="0" err="1">
                <a:latin typeface="Monaco"/>
                <a:cs typeface="Monaco"/>
              </a:rPr>
              <a:t>fizzBuzz</a:t>
            </a:r>
            <a:r>
              <a:rPr lang="en-US" sz="1400" dirty="0">
                <a:latin typeface="Monaco"/>
                <a:cs typeface="Monaco"/>
              </a:rPr>
              <a:t>(10, 16);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0;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&lt; vals2.length;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++)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(vals2[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+ " ");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static String[] </a:t>
            </a:r>
            <a:r>
              <a:rPr lang="en-US" sz="1400" dirty="0" err="1">
                <a:latin typeface="Monaco"/>
                <a:cs typeface="Monaco"/>
              </a:rPr>
              <a:t>fizzBuzz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start,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end)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String</a:t>
            </a:r>
            <a:r>
              <a:rPr lang="en-US" sz="1400" dirty="0">
                <a:latin typeface="Monaco"/>
                <a:cs typeface="Monaco"/>
              </a:rPr>
              <a:t>[] array = new String[(end - start)]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start;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&lt; end;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++)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if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% 3 == 0 &amp;&amp;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% 5 == 0)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array</a:t>
            </a:r>
            <a:r>
              <a:rPr lang="en-US" sz="1400" dirty="0">
                <a:latin typeface="Monaco"/>
                <a:cs typeface="Monaco"/>
              </a:rPr>
              <a:t>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- start] = "</a:t>
            </a:r>
            <a:r>
              <a:rPr lang="en-US" sz="1400" dirty="0" err="1">
                <a:latin typeface="Monaco"/>
                <a:cs typeface="Monaco"/>
              </a:rPr>
              <a:t>FizzBuzz</a:t>
            </a:r>
            <a:r>
              <a:rPr lang="en-US" sz="1400" dirty="0">
                <a:latin typeface="Monaco"/>
                <a:cs typeface="Monaco"/>
              </a:rPr>
              <a:t>";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else </a:t>
            </a:r>
            <a:r>
              <a:rPr lang="en-US" sz="1400" dirty="0">
                <a:latin typeface="Monaco"/>
                <a:cs typeface="Monaco"/>
              </a:rPr>
              <a:t>if (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% 3 == 0)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array</a:t>
            </a:r>
            <a:r>
              <a:rPr lang="en-US" sz="1400" dirty="0">
                <a:latin typeface="Monaco"/>
                <a:cs typeface="Monaco"/>
              </a:rPr>
              <a:t>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- start] = "Fizz";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else </a:t>
            </a:r>
            <a:r>
              <a:rPr lang="en-US" sz="1400" dirty="0">
                <a:latin typeface="Monaco"/>
                <a:cs typeface="Monaco"/>
              </a:rPr>
              <a:t>if (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% 5 == 0)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array</a:t>
            </a:r>
            <a:r>
              <a:rPr lang="en-US" sz="1400" dirty="0">
                <a:latin typeface="Monaco"/>
                <a:cs typeface="Monaco"/>
              </a:rPr>
              <a:t>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- start] = "Buzz";</a:t>
            </a:r>
          </a:p>
          <a:p>
            <a:r>
              <a:rPr lang="en-US" sz="1400" dirty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    array</a:t>
            </a:r>
            <a:r>
              <a:rPr lang="en-US" sz="1400" dirty="0">
                <a:latin typeface="Monaco"/>
                <a:cs typeface="Monaco"/>
              </a:rPr>
              <a:t>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- start] = </a:t>
            </a:r>
            <a:r>
              <a:rPr lang="en-US" sz="1400" dirty="0" err="1">
                <a:latin typeface="Monaco"/>
                <a:cs typeface="Monaco"/>
              </a:rPr>
              <a:t>String.valueOf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>
                <a:latin typeface="Monaco"/>
                <a:cs typeface="Monaco"/>
              </a:rPr>
              <a:t>array;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85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searching?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Searching is </a:t>
            </a:r>
            <a:r>
              <a:rPr lang="en-US" sz="2400" dirty="0"/>
              <a:t>the process of looking for a specific element in an </a:t>
            </a:r>
            <a:r>
              <a:rPr lang="en-US" sz="2400" dirty="0" smtClean="0"/>
              <a:t>array.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Searching </a:t>
            </a:r>
            <a:r>
              <a:rPr lang="en-US" sz="2400" dirty="0"/>
              <a:t>is a common task </a:t>
            </a:r>
            <a:r>
              <a:rPr lang="en-US" sz="2400" dirty="0" smtClean="0"/>
              <a:t>in computer </a:t>
            </a:r>
            <a:r>
              <a:rPr lang="en-US" sz="2400" dirty="0"/>
              <a:t>programming. Many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algorithms </a:t>
            </a:r>
            <a:r>
              <a:rPr lang="en-US" sz="2400" dirty="0"/>
              <a:t>and data structures are devoted to </a:t>
            </a:r>
            <a:r>
              <a:rPr lang="en-US" sz="2400" dirty="0" smtClean="0"/>
              <a:t>searching.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We are going to discuss </a:t>
            </a:r>
            <a:r>
              <a:rPr lang="en-US" sz="2400" dirty="0"/>
              <a:t>two commonly used approaches, linear search </a:t>
            </a:r>
            <a:r>
              <a:rPr lang="en-US" sz="2400" dirty="0" smtClean="0"/>
              <a:t>and </a:t>
            </a:r>
            <a:r>
              <a:rPr lang="en-US" sz="2400" dirty="0"/>
              <a:t>binary </a:t>
            </a:r>
            <a:r>
              <a:rPr lang="en-US" sz="2400" dirty="0" smtClean="0"/>
              <a:t>search.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495800"/>
            <a:ext cx="3032907" cy="1714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81000"/>
            <a:ext cx="1304032" cy="25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11378</TotalTime>
  <Words>805</Words>
  <Application>Microsoft Macintosh PowerPoint</Application>
  <PresentationFormat>Custom</PresentationFormat>
  <Paragraphs>261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21: Searching Arrays</vt:lpstr>
      <vt:lpstr>Homework #8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searching?</vt:lpstr>
      <vt:lpstr>Linear Search</vt:lpstr>
      <vt:lpstr>PowerPoint Presentation</vt:lpstr>
      <vt:lpstr>Translation to coding</vt:lpstr>
      <vt:lpstr>PowerPoint Presentation</vt:lpstr>
      <vt:lpstr>Binary Search</vt:lpstr>
      <vt:lpstr>PowerPoint Presentation</vt:lpstr>
      <vt:lpstr>PowerPoint Presentation</vt:lpstr>
      <vt:lpstr>Translation to coding</vt:lpstr>
      <vt:lpstr>PowerPoint Presentation</vt:lpstr>
      <vt:lpstr>PowerPoint Presentation</vt:lpstr>
      <vt:lpstr>What if...?</vt:lpstr>
      <vt:lpstr>It is time...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1798</cp:revision>
  <cp:lastPrinted>2014-11-19T06:21:34Z</cp:lastPrinted>
  <dcterms:created xsi:type="dcterms:W3CDTF">2014-04-17T23:20:26Z</dcterms:created>
  <dcterms:modified xsi:type="dcterms:W3CDTF">2014-11-19T21:57:55Z</dcterms:modified>
</cp:coreProperties>
</file>