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2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6" autoAdjust="0"/>
  </p:normalViewPr>
  <p:slideViewPr>
    <p:cSldViewPr>
      <p:cViewPr>
        <p:scale>
          <a:sx n="82" d="100"/>
          <a:sy n="82" d="100"/>
        </p:scale>
        <p:origin x="-106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pPr/>
              <a:t>11/30/2014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pPr/>
              <a:t>11/30/2014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55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5104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9576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668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6480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401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6426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5134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0325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984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1777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64716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82975"/>
            <a:ext cx="103632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22: 2D Arrays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xmlns="" val="24245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Initializing 2D Arrays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3501286"/>
              </p:ext>
            </p:extLst>
          </p:nvPr>
        </p:nvGraphicFramePr>
        <p:xfrm>
          <a:off x="2971800" y="1395264"/>
          <a:ext cx="6096000" cy="2225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27848" y="3915544"/>
            <a:ext cx="44963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[][] matrix = new 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[6][4];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[0][0] = 34;</a:t>
            </a:r>
          </a:p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[0][1] = 98;</a:t>
            </a:r>
          </a:p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[0][2] = 30;</a:t>
            </a:r>
          </a:p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[0][3] = 37;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Repeat for all rows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4275584"/>
            <a:ext cx="2057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Rows in 2D 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arrays start at 0.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238" y="5162327"/>
            <a:ext cx="2057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Columns in 2D 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arrays start at 0.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2600" y="4419600"/>
            <a:ext cx="355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2639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Initializing 2D Arrays: Shorthand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9557406"/>
              </p:ext>
            </p:extLst>
          </p:nvPr>
        </p:nvGraphicFramePr>
        <p:xfrm>
          <a:off x="2032000" y="1572196"/>
          <a:ext cx="8128000" cy="2225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567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222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6366" y="4092476"/>
            <a:ext cx="33836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[][] matrix = </a:t>
            </a:r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{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{34, 98, 30, 37},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{22, 1, 3, 82},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{3, 6, 7, 99},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{31, 76, 567, 112},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{87, 5, 222, 42},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{54, 46, 101, 96}</a:t>
            </a:r>
          </a:p>
          <a:p>
            <a:r>
              <a:rPr lang="en-US" dirty="0" smtClean="0">
                <a:solidFill>
                  <a:srgbClr val="FF0000"/>
                </a:solidFill>
                <a:latin typeface="Monaco"/>
                <a:cs typeface="Monaco"/>
              </a:rPr>
              <a:t>};</a:t>
            </a:r>
            <a:endParaRPr lang="en-US" dirty="0">
              <a:solidFill>
                <a:srgbClr val="FF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968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Accessing elements in a 2D array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345358" y="1349276"/>
            <a:ext cx="33836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[][] matrix = {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{34, 98, 30, 37},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{22, 1, 3, 82},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{3, 6, 7, 99},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{31, 76, 567, 112},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{87, 5, 222, 42},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{54, 46, 101, 96}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};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6600" y="3886200"/>
            <a:ext cx="63658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What if I wanted to print out the value of the element</a:t>
            </a:r>
          </a:p>
          <a:p>
            <a:r>
              <a:rPr lang="en-US" sz="2200" dirty="0" smtClean="0">
                <a:latin typeface="Calibri"/>
                <a:cs typeface="Calibri"/>
              </a:rPr>
              <a:t>in the 4</a:t>
            </a:r>
            <a:r>
              <a:rPr lang="en-US" sz="2200" baseline="30000" dirty="0" smtClean="0">
                <a:latin typeface="Calibri"/>
                <a:cs typeface="Calibri"/>
              </a:rPr>
              <a:t>th</a:t>
            </a:r>
            <a:r>
              <a:rPr lang="en-US" sz="2200" dirty="0" smtClean="0">
                <a:latin typeface="Calibri"/>
                <a:cs typeface="Calibri"/>
              </a:rPr>
              <a:t> row and the 3</a:t>
            </a:r>
            <a:r>
              <a:rPr lang="en-US" sz="2200" baseline="30000" dirty="0" smtClean="0">
                <a:latin typeface="Calibri"/>
                <a:cs typeface="Calibri"/>
              </a:rPr>
              <a:t>rd</a:t>
            </a:r>
            <a:r>
              <a:rPr lang="en-US" sz="2200" dirty="0" smtClean="0">
                <a:latin typeface="Calibri"/>
                <a:cs typeface="Calibri"/>
              </a:rPr>
              <a:t> column?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4724400"/>
            <a:ext cx="3826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4</a:t>
            </a:r>
            <a:r>
              <a:rPr lang="en-US" sz="2200" baseline="30000" dirty="0" smtClean="0">
                <a:latin typeface="Calibri"/>
                <a:cs typeface="Calibri"/>
              </a:rPr>
              <a:t>th</a:t>
            </a:r>
            <a:r>
              <a:rPr lang="en-US" sz="2200" dirty="0" smtClean="0">
                <a:latin typeface="Calibri"/>
                <a:cs typeface="Calibri"/>
              </a:rPr>
              <a:t> row -&gt; row index of 3</a:t>
            </a:r>
          </a:p>
          <a:p>
            <a:r>
              <a:rPr lang="en-US" sz="2200" dirty="0" smtClean="0">
                <a:latin typeface="Calibri"/>
                <a:cs typeface="Calibri"/>
              </a:rPr>
              <a:t>3</a:t>
            </a:r>
            <a:r>
              <a:rPr lang="en-US" sz="2200" baseline="30000" dirty="0" smtClean="0">
                <a:latin typeface="Calibri"/>
                <a:cs typeface="Calibri"/>
              </a:rPr>
              <a:t>rd</a:t>
            </a:r>
            <a:r>
              <a:rPr lang="en-US" sz="2200" dirty="0" smtClean="0">
                <a:latin typeface="Calibri"/>
                <a:cs typeface="Calibri"/>
              </a:rPr>
              <a:t> column -&gt; column index of 2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0" y="5715000"/>
            <a:ext cx="47558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System.out.println</a:t>
            </a:r>
            <a:r>
              <a:rPr lang="en-US" dirty="0" smtClean="0">
                <a:latin typeface="Monaco"/>
                <a:cs typeface="Monaco"/>
              </a:rPr>
              <a:t>(matrix[3][2]);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9526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Determining the row and column lengths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00200"/>
            <a:ext cx="33706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[][] matrix = {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{34, 98, 30, 37},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{22, 1, 3, 82},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{3, 6, 7, 99},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{31, 76, 567, 112},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{87, 5, 222, 42},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{54, 46, 101, 96}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};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0" y="2602468"/>
            <a:ext cx="26882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matrix.length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=&gt; 6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4612" y="1524000"/>
            <a:ext cx="56303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Using the length property on a 2D array returns</a:t>
            </a:r>
          </a:p>
          <a:p>
            <a:r>
              <a:rPr lang="en-US" sz="2200" dirty="0" smtClean="0">
                <a:latin typeface="Calibri"/>
                <a:cs typeface="Calibri"/>
              </a:rPr>
              <a:t>the number of rows in the array.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3352800"/>
            <a:ext cx="42242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What happens if I type </a:t>
            </a:r>
            <a:r>
              <a:rPr lang="en-US" dirty="0" smtClean="0">
                <a:latin typeface="Monaco"/>
                <a:cs typeface="Monaco"/>
              </a:rPr>
              <a:t>matrix[0]</a:t>
            </a:r>
            <a:r>
              <a:rPr lang="en-US" sz="2200" dirty="0" smtClean="0">
                <a:latin typeface="Calibri"/>
                <a:cs typeface="Calibri"/>
              </a:rPr>
              <a:t>?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4193540"/>
            <a:ext cx="42181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matrix[0] =&gt; {34, 98, 30, 37}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1684" y="4876800"/>
            <a:ext cx="37247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To get the number of columns: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5574268"/>
            <a:ext cx="31054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matrix[0].length =&gt; 4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8527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Processing 2D Arrays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2086744"/>
            <a:ext cx="4234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Processing 2D arrays almost always</a:t>
            </a:r>
          </a:p>
          <a:p>
            <a:r>
              <a:rPr lang="en-US" sz="2200" dirty="0" smtClean="0">
                <a:latin typeface="Calibri"/>
                <a:cs typeface="Calibri"/>
              </a:rPr>
              <a:t>requires nested for-loops.</a:t>
            </a:r>
            <a:endParaRPr lang="en-US" sz="22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1800" y="1943100"/>
            <a:ext cx="3505200" cy="232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3153544"/>
            <a:ext cx="11750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Columns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3445" y="3153544"/>
            <a:ext cx="1448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Inner Loop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3586753"/>
            <a:ext cx="798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Rows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4318" y="3586753"/>
            <a:ext cx="1501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Outer Loop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201144" y="3297560"/>
            <a:ext cx="72008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Calibri"/>
              <a:cs typeface="Calibri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201144" y="3729608"/>
            <a:ext cx="72008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787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Printing 2D Arrays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381000"/>
            <a:ext cx="3016671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[][] matrix =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{34, 98, 30, 37},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{22, 1, 3, 82},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{3, 6, 7, 99},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{31, 76, 567, 112},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{87, 5, 222, 42},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{54, 46, 101, 96}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  <a:cs typeface="Monaco"/>
              </a:rPr>
              <a:t>};</a:t>
            </a:r>
            <a:endParaRPr lang="en-US" sz="160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3724" y="2667000"/>
            <a:ext cx="76570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To print the array in a table format, you have to do the following: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8680" y="3380363"/>
            <a:ext cx="7941898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for 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row = 0; row &lt; </a:t>
            </a:r>
            <a:r>
              <a:rPr lang="en-US" sz="1600" dirty="0" err="1" smtClean="0">
                <a:latin typeface="Monaco"/>
                <a:cs typeface="Monaco"/>
              </a:rPr>
              <a:t>matrix.length</a:t>
            </a:r>
            <a:r>
              <a:rPr lang="en-US" sz="1600" dirty="0" smtClean="0">
                <a:latin typeface="Monaco"/>
                <a:cs typeface="Monaco"/>
              </a:rPr>
              <a:t>; row++) 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for 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column = 0; column &lt; matrix[row].length; column++)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</a:t>
            </a:r>
            <a:r>
              <a:rPr lang="en-US" sz="1600" dirty="0" err="1" smtClean="0">
                <a:latin typeface="Monaco"/>
                <a:cs typeface="Monaco"/>
              </a:rPr>
              <a:t>System.out.print</a:t>
            </a:r>
            <a:r>
              <a:rPr lang="en-US" sz="1600" dirty="0" smtClean="0">
                <a:latin typeface="Monaco"/>
                <a:cs typeface="Monaco"/>
              </a:rPr>
              <a:t>(matrix[row][column] + “ ”);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}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 err="1" smtClean="0">
                <a:latin typeface="Monaco"/>
                <a:cs typeface="Monaco"/>
              </a:rPr>
              <a:t>System.out.println</a:t>
            </a:r>
            <a:r>
              <a:rPr lang="en-US" sz="1600" dirty="0" smtClean="0">
                <a:latin typeface="Monaco"/>
                <a:cs typeface="Monaco"/>
              </a:rPr>
              <a:t>();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1676400"/>
            <a:ext cx="4621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outer loop gives you an entire row</a:t>
            </a:r>
          </a:p>
          <a:p>
            <a:r>
              <a:rPr lang="en-US" sz="2200" dirty="0" smtClean="0"/>
              <a:t>each time.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9400" y="5562600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The inner loop goes through each column</a:t>
            </a:r>
          </a:p>
          <a:p>
            <a:r>
              <a:rPr lang="en-US" sz="2200" dirty="0" smtClean="0"/>
              <a:t>(i.e. each element) in the row you’re looking</a:t>
            </a:r>
          </a:p>
          <a:p>
            <a:r>
              <a:rPr lang="en-US" sz="2200" dirty="0" smtClean="0"/>
              <a:t>at.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62400" y="2133600"/>
            <a:ext cx="464820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572000" y="4114800"/>
            <a:ext cx="4343400" cy="16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45507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Tracing through the previous example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66756" y="1524000"/>
            <a:ext cx="6972244" cy="3108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>
                <a:latin typeface="Monaco"/>
                <a:cs typeface="Monaco"/>
              </a:rPr>
              <a:t>int</a:t>
            </a:r>
            <a:r>
              <a:rPr lang="en-US" sz="1400" dirty="0">
                <a:latin typeface="Monaco"/>
                <a:cs typeface="Monaco"/>
              </a:rPr>
              <a:t>[][] matrix = {</a:t>
            </a:r>
          </a:p>
          <a:p>
            <a:r>
              <a:rPr lang="en-US" sz="1400" dirty="0">
                <a:latin typeface="Monaco"/>
                <a:cs typeface="Monaco"/>
              </a:rPr>
              <a:t>    {34, 98, 30, 37},</a:t>
            </a:r>
          </a:p>
          <a:p>
            <a:r>
              <a:rPr lang="en-US" sz="1400" dirty="0">
                <a:latin typeface="Monaco"/>
                <a:cs typeface="Monaco"/>
              </a:rPr>
              <a:t>    {22, 1, 3, 82},</a:t>
            </a:r>
          </a:p>
          <a:p>
            <a:r>
              <a:rPr lang="en-US" sz="1400" dirty="0">
                <a:latin typeface="Monaco"/>
                <a:cs typeface="Monaco"/>
              </a:rPr>
              <a:t>    {3, 6, 7, 99}</a:t>
            </a:r>
            <a:r>
              <a:rPr lang="en-US" sz="1400" dirty="0" smtClean="0">
                <a:latin typeface="Monaco"/>
                <a:cs typeface="Monaco"/>
              </a:rPr>
              <a:t>,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cs typeface="Monaco"/>
              </a:rPr>
              <a:t>};</a:t>
            </a:r>
            <a:endParaRPr lang="en-US" sz="1400" dirty="0" smtClean="0">
              <a:latin typeface="Monaco"/>
              <a:cs typeface="Monaco"/>
            </a:endParaRP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for (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row = 0; row &lt; </a:t>
            </a:r>
            <a:r>
              <a:rPr lang="en-US" sz="1400" dirty="0" err="1" smtClean="0">
                <a:latin typeface="Monaco"/>
                <a:cs typeface="Monaco"/>
              </a:rPr>
              <a:t>matrix.length</a:t>
            </a:r>
            <a:r>
              <a:rPr lang="en-US" sz="1400" dirty="0" smtClean="0">
                <a:latin typeface="Monaco"/>
                <a:cs typeface="Monaco"/>
              </a:rPr>
              <a:t>; row++) 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</a:p>
          <a:p>
            <a:r>
              <a:rPr lang="en-US" sz="1400" dirty="0" smtClean="0">
                <a:latin typeface="Monaco"/>
                <a:cs typeface="Monaco"/>
              </a:rPr>
              <a:t>    for (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column = 0; column &lt; matrix[row].length; column++)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System.out.print</a:t>
            </a:r>
            <a:r>
              <a:rPr lang="en-US" sz="1400" dirty="0" smtClean="0">
                <a:latin typeface="Monaco"/>
                <a:cs typeface="Monaco"/>
              </a:rPr>
              <a:t>(matrix[row][column] + “ ”);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();</a:t>
            </a:r>
          </a:p>
          <a:p>
            <a:r>
              <a:rPr lang="en-US" sz="1400" dirty="0">
                <a:latin typeface="Monaco"/>
                <a:cs typeface="Monaco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5800" y="1447800"/>
            <a:ext cx="3048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Output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34</a:t>
            </a: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24800" y="4069140"/>
            <a:ext cx="37338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Memory</a:t>
            </a:r>
          </a:p>
          <a:p>
            <a:pPr algn="ctr"/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row: 0</a:t>
            </a:r>
          </a:p>
          <a:p>
            <a:r>
              <a:rPr lang="en-US" sz="1600" dirty="0" smtClean="0">
                <a:latin typeface="Monaco"/>
                <a:cs typeface="Monaco"/>
              </a:rPr>
              <a:t>column: 0</a:t>
            </a:r>
          </a:p>
          <a:p>
            <a:r>
              <a:rPr lang="en-US" sz="1600" dirty="0" smtClean="0">
                <a:latin typeface="Monaco"/>
                <a:cs typeface="Monaco"/>
              </a:rPr>
              <a:t>column: 0</a:t>
            </a:r>
          </a:p>
          <a:p>
            <a:r>
              <a:rPr lang="en-US" sz="1600" dirty="0" smtClean="0">
                <a:latin typeface="Monaco"/>
                <a:cs typeface="Monaco"/>
              </a:rPr>
              <a:t>column: 0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01200" y="48006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20200" y="48006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79203" y="48006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01200" y="5029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20200" y="5029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79203" y="5029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01200" y="5300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20200" y="5300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79203" y="5300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20200" y="4538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39200" y="4538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0" y="1905000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30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63000" y="1905000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98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22003" y="1905000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37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36203" y="2252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05800" y="2252246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17203" y="2252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22003" y="2252246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82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36203" y="2557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6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82000" y="2557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17203" y="2557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7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22003" y="2557046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99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248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Initializing arrays with random values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192702" y="1958876"/>
            <a:ext cx="794189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[][] matrix = new 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[5][7];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for 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row = 0; row &lt; </a:t>
            </a:r>
            <a:r>
              <a:rPr lang="en-US" sz="1600" dirty="0" err="1" smtClean="0">
                <a:latin typeface="Monaco"/>
                <a:cs typeface="Monaco"/>
              </a:rPr>
              <a:t>matrix.length</a:t>
            </a:r>
            <a:r>
              <a:rPr lang="en-US" sz="1600" dirty="0" smtClean="0">
                <a:latin typeface="Monaco"/>
                <a:cs typeface="Monaco"/>
              </a:rPr>
              <a:t>; row++) </a:t>
            </a:r>
          </a:p>
          <a:p>
            <a:r>
              <a:rPr lang="en-US" sz="1600" dirty="0" smtClean="0">
                <a:latin typeface="Monaco"/>
                <a:cs typeface="Monaco"/>
              </a:rPr>
              <a:t>{</a:t>
            </a:r>
          </a:p>
          <a:p>
            <a:r>
              <a:rPr lang="en-US" sz="1600" dirty="0" smtClean="0">
                <a:latin typeface="Monaco"/>
                <a:cs typeface="Monaco"/>
              </a:rPr>
              <a:t>    for 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 column = 0; column &lt; matrix[row].length; column++)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{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    matrix[row][column] = (</a:t>
            </a:r>
            <a:r>
              <a:rPr lang="en-US" sz="1600" dirty="0" err="1" smtClean="0">
                <a:latin typeface="Monaco"/>
                <a:cs typeface="Monaco"/>
              </a:rPr>
              <a:t>int</a:t>
            </a:r>
            <a:r>
              <a:rPr lang="en-US" sz="1600" dirty="0" smtClean="0">
                <a:latin typeface="Monaco"/>
                <a:cs typeface="Monaco"/>
              </a:rPr>
              <a:t>)(</a:t>
            </a:r>
            <a:r>
              <a:rPr lang="en-US" sz="1600" dirty="0" err="1" smtClean="0">
                <a:latin typeface="Monaco"/>
                <a:cs typeface="Monaco"/>
              </a:rPr>
              <a:t>Math.random</a:t>
            </a:r>
            <a:r>
              <a:rPr lang="en-US" sz="1600" dirty="0" smtClean="0">
                <a:latin typeface="Monaco"/>
                <a:cs typeface="Monaco"/>
              </a:rPr>
              <a:t>() * 101); </a:t>
            </a:r>
          </a:p>
          <a:p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}</a:t>
            </a:r>
          </a:p>
          <a:p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80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822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Passing 2D Arrays to methods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passing a 2D array to a method, you</a:t>
            </a:r>
            <a:br>
              <a:rPr lang="en-US" sz="2400" dirty="0"/>
            </a:br>
            <a:r>
              <a:rPr lang="en-US" sz="2400" dirty="0"/>
              <a:t>pass the reference of the array.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You can pass a 2D array to a method the same way that you pass a 1D array.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 difference? An extra set of brackets in the method </a:t>
            </a:r>
            <a:r>
              <a:rPr lang="en-US" sz="2400" dirty="0" smtClean="0"/>
              <a:t>header.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0" y="304800"/>
            <a:ext cx="2476128" cy="20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873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2D Arrays are objects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35200" y="1651000"/>
            <a:ext cx="3492500" cy="232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4495800"/>
            <a:ext cx="8583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If you modify a 2D array in one place, everywhere else in your code</a:t>
            </a:r>
          </a:p>
          <a:p>
            <a:r>
              <a:rPr lang="en-US" sz="2400" dirty="0" smtClean="0">
                <a:latin typeface="Calibri"/>
                <a:cs typeface="Calibri"/>
              </a:rPr>
              <a:t>that uses that array can see the modification.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7200" y="1651000"/>
            <a:ext cx="3403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268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2D Arrays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3276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Have you used Excel?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/>
              <a:t>Data in a table can be represented using a 2D array.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Matrices = 2D arrays.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You have rows and columns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3733800"/>
            <a:ext cx="3289300" cy="246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1143000"/>
            <a:ext cx="36068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694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97663" y="980728"/>
            <a:ext cx="6783502" cy="5047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class Test2DArrays </a:t>
            </a:r>
          </a:p>
          <a:p>
            <a:r>
              <a:rPr lang="en-US" sz="1400" dirty="0" smtClean="0">
                <a:latin typeface="Monaco"/>
                <a:cs typeface="Monaco"/>
              </a:rPr>
              <a:t>{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[][] </a:t>
            </a:r>
            <a:r>
              <a:rPr lang="en-US" sz="1400" dirty="0" err="1" smtClean="0">
                <a:latin typeface="Monaco"/>
                <a:cs typeface="Monaco"/>
              </a:rPr>
              <a:t>testArray</a:t>
            </a:r>
            <a:r>
              <a:rPr lang="en-US" sz="1400" dirty="0" smtClean="0">
                <a:latin typeface="Monaco"/>
                <a:cs typeface="Monaco"/>
              </a:rPr>
              <a:t> = { {1, 3},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                  {4, 2},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                  {8, 5}};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print2DArray(</a:t>
            </a:r>
            <a:r>
              <a:rPr lang="en-US" sz="1400" dirty="0" err="1" smtClean="0">
                <a:solidFill>
                  <a:srgbClr val="FF0000"/>
                </a:solidFill>
                <a:latin typeface="Monaco"/>
                <a:cs typeface="Monaco"/>
              </a:rPr>
              <a:t>testArray</a:t>
            </a:r>
            <a:r>
              <a:rPr lang="en-US" sz="1400" dirty="0" smtClean="0">
                <a:latin typeface="Monaco"/>
                <a:cs typeface="Monaco"/>
              </a:rPr>
              <a:t>);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public static void print2DArray(</a:t>
            </a:r>
            <a:r>
              <a:rPr lang="en-US" sz="1400" dirty="0" err="1" smtClean="0">
                <a:solidFill>
                  <a:srgbClr val="FF0000"/>
                </a:solidFill>
                <a:latin typeface="Monaco"/>
                <a:cs typeface="Monaco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Monaco"/>
                <a:cs typeface="Monaco"/>
              </a:rPr>
              <a:t>[][] array</a:t>
            </a:r>
            <a:r>
              <a:rPr lang="en-US" sz="1400" dirty="0" smtClean="0">
                <a:latin typeface="Monaco"/>
                <a:cs typeface="Monaco"/>
              </a:rPr>
              <a:t>)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for (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row = 0; row &lt; </a:t>
            </a:r>
            <a:r>
              <a:rPr lang="en-US" sz="1400" dirty="0" err="1" smtClean="0">
                <a:latin typeface="Monaco"/>
                <a:cs typeface="Monaco"/>
              </a:rPr>
              <a:t>array.length</a:t>
            </a:r>
            <a:r>
              <a:rPr lang="en-US" sz="1400" dirty="0" smtClean="0">
                <a:latin typeface="Monaco"/>
                <a:cs typeface="Monaco"/>
              </a:rPr>
              <a:t>; row++)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for (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col = 0; col &lt; array[row].length; col++)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    </a:t>
            </a:r>
            <a:r>
              <a:rPr lang="en-US" sz="1400" dirty="0" err="1" smtClean="0">
                <a:latin typeface="Monaco"/>
                <a:cs typeface="Monaco"/>
              </a:rPr>
              <a:t>System.out.print</a:t>
            </a:r>
            <a:r>
              <a:rPr lang="en-US" sz="1400" dirty="0" smtClean="0">
                <a:latin typeface="Monaco"/>
                <a:cs typeface="Monaco"/>
              </a:rPr>
              <a:t>(array[row][col] + “ ”);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}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</a:t>
            </a:r>
            <a:r>
              <a:rPr lang="en-US" sz="1400" dirty="0" err="1" smtClean="0">
                <a:latin typeface="Monaco"/>
                <a:cs typeface="Monaco"/>
              </a:rPr>
              <a:t>System.out.println</a:t>
            </a:r>
            <a:r>
              <a:rPr lang="en-US" sz="1400" dirty="0" smtClean="0">
                <a:latin typeface="Monaco"/>
                <a:cs typeface="Monaco"/>
              </a:rPr>
              <a:t>();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5000" y="3810000"/>
            <a:ext cx="2339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aramond"/>
                <a:cs typeface="Garamond"/>
              </a:rPr>
              <a:t>The method header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88809" y="3581400"/>
            <a:ext cx="48965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5562600" y="3581400"/>
            <a:ext cx="4343401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50188" y="321733"/>
            <a:ext cx="2753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aramond"/>
                <a:cs typeface="Garamond"/>
              </a:rPr>
              <a:t>The method invocation</a:t>
            </a:r>
            <a:endParaRPr lang="en-US" sz="2200" dirty="0">
              <a:latin typeface="Garamond"/>
              <a:cs typeface="Garamond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19600" y="836712"/>
            <a:ext cx="3753785" cy="1906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515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114826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Write a method named </a:t>
            </a:r>
            <a:r>
              <a:rPr lang="en-US" dirty="0" err="1" smtClean="0">
                <a:latin typeface="Monaco"/>
                <a:cs typeface="Monaco"/>
              </a:rPr>
              <a:t>locateLargest</a:t>
            </a:r>
            <a:r>
              <a:rPr lang="en-US" sz="2200" dirty="0" smtClean="0">
                <a:latin typeface="Calibri"/>
                <a:cs typeface="Calibri"/>
              </a:rPr>
              <a:t> that returns the location of the largest element in a 2D </a:t>
            </a:r>
          </a:p>
          <a:p>
            <a:r>
              <a:rPr lang="en-US" sz="2200" dirty="0" smtClean="0">
                <a:latin typeface="Calibri"/>
                <a:cs typeface="Calibri"/>
              </a:rPr>
              <a:t>array. The return value is a 1D array that contains two elements. The first element is the row index </a:t>
            </a:r>
          </a:p>
          <a:p>
            <a:r>
              <a:rPr lang="en-US" sz="2200" dirty="0" smtClean="0">
                <a:latin typeface="Calibri"/>
                <a:cs typeface="Calibri"/>
              </a:rPr>
              <a:t>and the second element is the column index  at which the largest element in the 2D array occurs. 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9400" y="3059668"/>
            <a:ext cx="686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public static </a:t>
            </a:r>
            <a:r>
              <a:rPr lang="en-US" dirty="0" err="1" smtClean="0">
                <a:latin typeface="Lucida Console"/>
                <a:cs typeface="Lucida Console"/>
              </a:rPr>
              <a:t>int</a:t>
            </a:r>
            <a:r>
              <a:rPr lang="en-US" dirty="0" smtClean="0">
                <a:latin typeface="Lucida Console"/>
                <a:cs typeface="Lucida Console"/>
              </a:rPr>
              <a:t>[] </a:t>
            </a:r>
            <a:r>
              <a:rPr lang="en-US" dirty="0" err="1" smtClean="0">
                <a:latin typeface="Lucida Console"/>
                <a:cs typeface="Lucida Console"/>
              </a:rPr>
              <a:t>locateLargest</a:t>
            </a:r>
            <a:r>
              <a:rPr lang="en-US" dirty="0" smtClean="0">
                <a:latin typeface="Lucida Console"/>
                <a:cs typeface="Lucida Console"/>
              </a:rPr>
              <a:t>(</a:t>
            </a:r>
            <a:r>
              <a:rPr lang="en-US" dirty="0" err="1" smtClean="0">
                <a:latin typeface="Lucida Console"/>
                <a:cs typeface="Lucida Console"/>
              </a:rPr>
              <a:t>int</a:t>
            </a:r>
            <a:r>
              <a:rPr lang="en-US" dirty="0" smtClean="0">
                <a:latin typeface="Lucida Console"/>
                <a:cs typeface="Lucida Console"/>
              </a:rPr>
              <a:t>[][] array)</a:t>
            </a: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4955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228600"/>
            <a:ext cx="6989862" cy="6694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dirty="0" smtClean="0">
                <a:latin typeface="Monaco"/>
                <a:cs typeface="Monaco"/>
              </a:rPr>
              <a:t>public static void main(String[] </a:t>
            </a:r>
            <a:r>
              <a:rPr lang="en-US" sz="1300" dirty="0" err="1" smtClean="0">
                <a:latin typeface="Monaco"/>
                <a:cs typeface="Monaco"/>
              </a:rPr>
              <a:t>args</a:t>
            </a:r>
            <a:r>
              <a:rPr lang="en-US" sz="1300" dirty="0" smtClean="0">
                <a:latin typeface="Monaco"/>
                <a:cs typeface="Monaco"/>
              </a:rPr>
              <a:t>) </a:t>
            </a:r>
          </a:p>
          <a:p>
            <a:r>
              <a:rPr lang="en-US" sz="1300" dirty="0" smtClean="0">
                <a:latin typeface="Monaco"/>
                <a:cs typeface="Monaco"/>
              </a:rPr>
              <a:t>{</a:t>
            </a:r>
          </a:p>
          <a:p>
            <a:r>
              <a:rPr lang="en-US" sz="1300" dirty="0" smtClean="0">
                <a:latin typeface="Monaco"/>
                <a:cs typeface="Monaco"/>
              </a:rPr>
              <a:t>    </a:t>
            </a:r>
          </a:p>
          <a:p>
            <a:r>
              <a:rPr lang="en-US" sz="1300" dirty="0" smtClean="0">
                <a:latin typeface="Monaco"/>
                <a:cs typeface="Monaco"/>
              </a:rPr>
              <a:t>    </a:t>
            </a:r>
            <a:r>
              <a:rPr lang="en-US" sz="1300" dirty="0" err="1" smtClean="0">
                <a:latin typeface="Monaco"/>
                <a:cs typeface="Monaco"/>
              </a:rPr>
              <a:t>int</a:t>
            </a:r>
            <a:r>
              <a:rPr lang="en-US" sz="1300" dirty="0" smtClean="0">
                <a:latin typeface="Monaco"/>
                <a:cs typeface="Monaco"/>
              </a:rPr>
              <a:t>[][] </a:t>
            </a:r>
            <a:r>
              <a:rPr lang="en-US" sz="1300" dirty="0" err="1" smtClean="0">
                <a:latin typeface="Monaco"/>
                <a:cs typeface="Monaco"/>
              </a:rPr>
              <a:t>nums</a:t>
            </a:r>
            <a:r>
              <a:rPr lang="en-US" sz="1300" dirty="0" smtClean="0">
                <a:latin typeface="Monaco"/>
                <a:cs typeface="Monaco"/>
              </a:rPr>
              <a:t> = { {1, 3},</a:t>
            </a:r>
          </a:p>
          <a:p>
            <a:r>
              <a:rPr lang="en-US" sz="1300" dirty="0">
                <a:latin typeface="Monaco"/>
                <a:cs typeface="Monaco"/>
              </a:rPr>
              <a:t> </a:t>
            </a:r>
            <a:r>
              <a:rPr lang="en-US" sz="1300" dirty="0" smtClean="0">
                <a:latin typeface="Monaco"/>
                <a:cs typeface="Monaco"/>
              </a:rPr>
              <a:t>                    {4, 2},</a:t>
            </a:r>
          </a:p>
          <a:p>
            <a:r>
              <a:rPr lang="en-US" sz="1300" dirty="0">
                <a:latin typeface="Monaco"/>
                <a:cs typeface="Monaco"/>
              </a:rPr>
              <a:t> </a:t>
            </a:r>
            <a:r>
              <a:rPr lang="en-US" sz="1300" dirty="0" smtClean="0">
                <a:latin typeface="Monaco"/>
                <a:cs typeface="Monaco"/>
              </a:rPr>
              <a:t>                    {8, 5}</a:t>
            </a:r>
          </a:p>
          <a:p>
            <a:r>
              <a:rPr lang="en-US" sz="1300" dirty="0">
                <a:latin typeface="Monaco"/>
                <a:cs typeface="Monaco"/>
              </a:rPr>
              <a:t> </a:t>
            </a:r>
            <a:r>
              <a:rPr lang="en-US" sz="1300" dirty="0" smtClean="0">
                <a:latin typeface="Monaco"/>
                <a:cs typeface="Monaco"/>
              </a:rPr>
              <a:t>                  </a:t>
            </a:r>
            <a:r>
              <a:rPr lang="en-US" sz="1300" dirty="0">
                <a:latin typeface="Monaco"/>
                <a:cs typeface="Monaco"/>
              </a:rPr>
              <a:t> </a:t>
            </a:r>
            <a:r>
              <a:rPr lang="en-US" sz="1300" dirty="0" smtClean="0">
                <a:latin typeface="Monaco"/>
                <a:cs typeface="Monaco"/>
              </a:rPr>
              <a:t>};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 smtClean="0">
                <a:latin typeface="Monaco"/>
                <a:cs typeface="Monaco"/>
              </a:rPr>
              <a:t>    </a:t>
            </a:r>
            <a:r>
              <a:rPr lang="en-US" sz="1300" dirty="0" err="1" smtClean="0">
                <a:latin typeface="Monaco"/>
                <a:cs typeface="Monaco"/>
              </a:rPr>
              <a:t>int</a:t>
            </a:r>
            <a:r>
              <a:rPr lang="en-US" sz="1300" dirty="0" smtClean="0">
                <a:latin typeface="Monaco"/>
                <a:cs typeface="Monaco"/>
              </a:rPr>
              <a:t>[] loc = </a:t>
            </a:r>
            <a:r>
              <a:rPr lang="en-US" sz="1300" dirty="0" err="1" smtClean="0">
                <a:latin typeface="Monaco"/>
                <a:cs typeface="Monaco"/>
              </a:rPr>
              <a:t>locateLargest</a:t>
            </a:r>
            <a:r>
              <a:rPr lang="en-US" sz="1300" dirty="0" smtClean="0">
                <a:latin typeface="Monaco"/>
                <a:cs typeface="Monaco"/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  <a:latin typeface="Monaco"/>
                <a:cs typeface="Monaco"/>
              </a:rPr>
              <a:t>nums</a:t>
            </a:r>
            <a:r>
              <a:rPr lang="en-US" sz="1300" dirty="0" smtClean="0">
                <a:latin typeface="Monaco"/>
                <a:cs typeface="Monaco"/>
              </a:rPr>
              <a:t>);// were making an array, from the methods returned values</a:t>
            </a:r>
            <a:endParaRPr lang="en-US" sz="1300" dirty="0" smtClean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 </a:t>
            </a:r>
            <a:r>
              <a:rPr lang="en-US" sz="1300" dirty="0" smtClean="0">
                <a:latin typeface="Monaco"/>
                <a:cs typeface="Monaco"/>
              </a:rPr>
              <a:t>   </a:t>
            </a:r>
            <a:r>
              <a:rPr lang="en-US" sz="1300" dirty="0" err="1" smtClean="0">
                <a:latin typeface="Monaco"/>
                <a:cs typeface="Monaco"/>
              </a:rPr>
              <a:t>int</a:t>
            </a:r>
            <a:r>
              <a:rPr lang="en-US" sz="1300" dirty="0" smtClean="0">
                <a:latin typeface="Monaco"/>
                <a:cs typeface="Monaco"/>
              </a:rPr>
              <a:t> largest = </a:t>
            </a:r>
            <a:r>
              <a:rPr lang="en-US" sz="1300" dirty="0" err="1" smtClean="0">
                <a:latin typeface="Monaco"/>
                <a:cs typeface="Monaco"/>
              </a:rPr>
              <a:t>nums</a:t>
            </a:r>
            <a:r>
              <a:rPr lang="en-US" sz="1300" dirty="0" smtClean="0">
                <a:latin typeface="Monaco"/>
                <a:cs typeface="Monaco"/>
              </a:rPr>
              <a:t>[loc[0]][loc[1</a:t>
            </a:r>
            <a:r>
              <a:rPr lang="en-US" sz="1300" dirty="0" smtClean="0">
                <a:latin typeface="Monaco"/>
                <a:cs typeface="Monaco"/>
              </a:rPr>
              <a:t>]]; //</a:t>
            </a:r>
            <a:endParaRPr lang="en-US" sz="1300" dirty="0" smtClean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 </a:t>
            </a:r>
            <a:r>
              <a:rPr lang="en-US" sz="1300" dirty="0" smtClean="0">
                <a:latin typeface="Monaco"/>
                <a:cs typeface="Monaco"/>
              </a:rPr>
              <a:t>   </a:t>
            </a:r>
            <a:r>
              <a:rPr lang="en-US" sz="1300" dirty="0" err="1" smtClean="0">
                <a:latin typeface="Monaco"/>
                <a:cs typeface="Monaco"/>
              </a:rPr>
              <a:t>System.out.println</a:t>
            </a:r>
            <a:r>
              <a:rPr lang="en-US" sz="1300" dirty="0" smtClean="0">
                <a:latin typeface="Monaco"/>
                <a:cs typeface="Monaco"/>
              </a:rPr>
              <a:t>(largest);</a:t>
            </a:r>
            <a:endParaRPr lang="en-US" sz="1300" dirty="0">
              <a:latin typeface="Monaco"/>
              <a:cs typeface="Monaco"/>
            </a:endParaRPr>
          </a:p>
          <a:p>
            <a:r>
              <a:rPr lang="en-US" sz="1300" dirty="0" smtClean="0">
                <a:latin typeface="Monaco"/>
                <a:cs typeface="Monaco"/>
              </a:rPr>
              <a:t>}</a:t>
            </a:r>
          </a:p>
          <a:p>
            <a:endParaRPr lang="en-US" sz="1300" dirty="0" smtClean="0">
              <a:latin typeface="Monaco"/>
              <a:cs typeface="Monaco"/>
            </a:endParaRPr>
          </a:p>
          <a:p>
            <a:r>
              <a:rPr lang="en-US" sz="1300" dirty="0" smtClean="0">
                <a:latin typeface="Monaco"/>
                <a:cs typeface="Monaco"/>
              </a:rPr>
              <a:t>public static </a:t>
            </a:r>
            <a:r>
              <a:rPr lang="en-US" sz="1300" dirty="0" err="1" smtClean="0">
                <a:latin typeface="Monaco"/>
                <a:cs typeface="Monaco"/>
              </a:rPr>
              <a:t>int</a:t>
            </a:r>
            <a:r>
              <a:rPr lang="en-US" sz="1300" dirty="0" smtClean="0">
                <a:latin typeface="Monaco"/>
                <a:cs typeface="Monaco"/>
              </a:rPr>
              <a:t>[] </a:t>
            </a:r>
            <a:r>
              <a:rPr lang="en-US" sz="1300" dirty="0" err="1" smtClean="0">
                <a:latin typeface="Monaco"/>
                <a:cs typeface="Monaco"/>
              </a:rPr>
              <a:t>locateLargest</a:t>
            </a:r>
            <a:r>
              <a:rPr lang="en-US" sz="1300" dirty="0" smtClean="0">
                <a:latin typeface="Monaco"/>
                <a:cs typeface="Monaco"/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  <a:latin typeface="Monaco"/>
                <a:cs typeface="Monaco"/>
              </a:rPr>
              <a:t>int</a:t>
            </a:r>
            <a:r>
              <a:rPr lang="en-US" sz="1300" dirty="0" smtClean="0">
                <a:solidFill>
                  <a:schemeClr val="tx1"/>
                </a:solidFill>
                <a:latin typeface="Monaco"/>
                <a:cs typeface="Monaco"/>
              </a:rPr>
              <a:t>[][] array</a:t>
            </a:r>
            <a:r>
              <a:rPr lang="en-US" sz="1300" dirty="0" smtClean="0">
                <a:latin typeface="Monaco"/>
                <a:cs typeface="Monaco"/>
              </a:rPr>
              <a:t>) </a:t>
            </a:r>
          </a:p>
          <a:p>
            <a:r>
              <a:rPr lang="en-US" sz="1300" dirty="0" smtClean="0">
                <a:latin typeface="Monaco"/>
                <a:cs typeface="Monaco"/>
              </a:rPr>
              <a:t>{</a:t>
            </a:r>
          </a:p>
          <a:p>
            <a:r>
              <a:rPr lang="en-US" sz="1300" dirty="0" smtClean="0">
                <a:latin typeface="Monaco"/>
                <a:cs typeface="Monaco"/>
              </a:rPr>
              <a:t>    </a:t>
            </a:r>
            <a:r>
              <a:rPr lang="en-US" sz="1300" dirty="0" err="1" smtClean="0">
                <a:latin typeface="Monaco"/>
                <a:cs typeface="Monaco"/>
              </a:rPr>
              <a:t>int</a:t>
            </a:r>
            <a:r>
              <a:rPr lang="en-US" sz="1300" dirty="0" smtClean="0">
                <a:latin typeface="Monaco"/>
                <a:cs typeface="Monaco"/>
              </a:rPr>
              <a:t> </a:t>
            </a:r>
            <a:r>
              <a:rPr lang="en-US" sz="1300" dirty="0" err="1" smtClean="0">
                <a:latin typeface="Monaco"/>
                <a:cs typeface="Monaco"/>
              </a:rPr>
              <a:t>maxRow</a:t>
            </a:r>
            <a:r>
              <a:rPr lang="en-US" sz="1300" dirty="0" smtClean="0">
                <a:latin typeface="Monaco"/>
                <a:cs typeface="Monaco"/>
              </a:rPr>
              <a:t> = 0, </a:t>
            </a:r>
            <a:r>
              <a:rPr lang="en-US" sz="1300" dirty="0" err="1" smtClean="0">
                <a:latin typeface="Monaco"/>
                <a:cs typeface="Monaco"/>
              </a:rPr>
              <a:t>maxCol</a:t>
            </a:r>
            <a:r>
              <a:rPr lang="en-US" sz="1300" dirty="0" smtClean="0">
                <a:latin typeface="Monaco"/>
                <a:cs typeface="Monaco"/>
              </a:rPr>
              <a:t> = 0;</a:t>
            </a:r>
            <a:br>
              <a:rPr lang="en-US" sz="1300" dirty="0" smtClean="0">
                <a:latin typeface="Monaco"/>
                <a:cs typeface="Monaco"/>
              </a:rPr>
            </a:br>
            <a:endParaRPr lang="en-US" sz="1300" dirty="0" smtClean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 </a:t>
            </a:r>
            <a:r>
              <a:rPr lang="en-US" sz="1300" dirty="0" smtClean="0">
                <a:latin typeface="Monaco"/>
                <a:cs typeface="Monaco"/>
              </a:rPr>
              <a:t>   for (</a:t>
            </a:r>
            <a:r>
              <a:rPr lang="en-US" sz="1300" dirty="0" err="1" smtClean="0">
                <a:latin typeface="Monaco"/>
                <a:cs typeface="Monaco"/>
              </a:rPr>
              <a:t>int</a:t>
            </a:r>
            <a:r>
              <a:rPr lang="en-US" sz="1300" dirty="0" smtClean="0">
                <a:latin typeface="Monaco"/>
                <a:cs typeface="Monaco"/>
              </a:rPr>
              <a:t> row = 0; row &lt; </a:t>
            </a:r>
            <a:r>
              <a:rPr lang="en-US" sz="1300" dirty="0" err="1" smtClean="0">
                <a:latin typeface="Monaco"/>
                <a:cs typeface="Monaco"/>
              </a:rPr>
              <a:t>array.length</a:t>
            </a:r>
            <a:r>
              <a:rPr lang="en-US" sz="1300" dirty="0" smtClean="0">
                <a:latin typeface="Monaco"/>
                <a:cs typeface="Monaco"/>
              </a:rPr>
              <a:t>; row++) </a:t>
            </a:r>
          </a:p>
          <a:p>
            <a:r>
              <a:rPr lang="en-US" sz="1300" dirty="0">
                <a:latin typeface="Monaco"/>
                <a:cs typeface="Monaco"/>
              </a:rPr>
              <a:t> </a:t>
            </a:r>
            <a:r>
              <a:rPr lang="en-US" sz="1300" dirty="0" smtClean="0">
                <a:latin typeface="Monaco"/>
                <a:cs typeface="Monaco"/>
              </a:rPr>
              <a:t>   {</a:t>
            </a:r>
          </a:p>
          <a:p>
            <a:r>
              <a:rPr lang="en-US" sz="1300" dirty="0">
                <a:latin typeface="Monaco"/>
                <a:cs typeface="Monaco"/>
              </a:rPr>
              <a:t> </a:t>
            </a:r>
            <a:r>
              <a:rPr lang="en-US" sz="1300" dirty="0" smtClean="0">
                <a:latin typeface="Monaco"/>
                <a:cs typeface="Monaco"/>
              </a:rPr>
              <a:t>       for (</a:t>
            </a:r>
            <a:r>
              <a:rPr lang="en-US" sz="1300" dirty="0" err="1" smtClean="0">
                <a:latin typeface="Monaco"/>
                <a:cs typeface="Monaco"/>
              </a:rPr>
              <a:t>int</a:t>
            </a:r>
            <a:r>
              <a:rPr lang="en-US" sz="1300" dirty="0" smtClean="0">
                <a:latin typeface="Monaco"/>
                <a:cs typeface="Monaco"/>
              </a:rPr>
              <a:t> col = 0; col &lt; array[row].length; col++) </a:t>
            </a:r>
          </a:p>
          <a:p>
            <a:r>
              <a:rPr lang="en-US" sz="1300" dirty="0">
                <a:latin typeface="Monaco"/>
                <a:cs typeface="Monaco"/>
              </a:rPr>
              <a:t> </a:t>
            </a:r>
            <a:r>
              <a:rPr lang="en-US" sz="13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300" dirty="0">
                <a:latin typeface="Monaco"/>
                <a:cs typeface="Monaco"/>
              </a:rPr>
              <a:t> </a:t>
            </a:r>
            <a:r>
              <a:rPr lang="en-US" sz="1300" dirty="0" smtClean="0">
                <a:latin typeface="Monaco"/>
                <a:cs typeface="Monaco"/>
              </a:rPr>
              <a:t>           if (array[row][col] &gt; array[</a:t>
            </a:r>
            <a:r>
              <a:rPr lang="en-US" sz="1300" dirty="0" err="1" smtClean="0">
                <a:latin typeface="Monaco"/>
                <a:cs typeface="Monaco"/>
              </a:rPr>
              <a:t>maxRow</a:t>
            </a:r>
            <a:r>
              <a:rPr lang="en-US" sz="1300" dirty="0" smtClean="0">
                <a:latin typeface="Monaco"/>
                <a:cs typeface="Monaco"/>
              </a:rPr>
              <a:t>][</a:t>
            </a:r>
            <a:r>
              <a:rPr lang="en-US" sz="1300" dirty="0" err="1" smtClean="0">
                <a:latin typeface="Monaco"/>
                <a:cs typeface="Monaco"/>
              </a:rPr>
              <a:t>maxCol</a:t>
            </a:r>
            <a:r>
              <a:rPr lang="en-US" sz="1300" dirty="0" smtClean="0">
                <a:latin typeface="Monaco"/>
                <a:cs typeface="Monaco"/>
              </a:rPr>
              <a:t>]) </a:t>
            </a:r>
            <a:r>
              <a:rPr lang="en-US" sz="1300" dirty="0" smtClean="0">
                <a:latin typeface="Monaco"/>
                <a:cs typeface="Monaco"/>
              </a:rPr>
              <a:t>//checks </a:t>
            </a:r>
            <a:r>
              <a:rPr lang="en-US" sz="1300" dirty="0" err="1" smtClean="0">
                <a:latin typeface="Monaco"/>
                <a:cs typeface="Monaco"/>
              </a:rPr>
              <a:t>vs</a:t>
            </a:r>
            <a:r>
              <a:rPr lang="en-US" sz="1300" dirty="0" smtClean="0">
                <a:latin typeface="Monaco"/>
                <a:cs typeface="Monaco"/>
              </a:rPr>
              <a:t> every entry in the array</a:t>
            </a:r>
            <a:endParaRPr lang="en-US" sz="1300" dirty="0" smtClean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 </a:t>
            </a:r>
            <a:r>
              <a:rPr lang="en-US" sz="1300" dirty="0" smtClean="0">
                <a:latin typeface="Monaco"/>
                <a:cs typeface="Monaco"/>
              </a:rPr>
              <a:t>           </a:t>
            </a:r>
            <a:r>
              <a:rPr lang="en-US" sz="1300" dirty="0" smtClean="0">
                <a:latin typeface="Monaco"/>
                <a:cs typeface="Monaco"/>
              </a:rPr>
              <a:t>{</a:t>
            </a:r>
          </a:p>
          <a:p>
            <a:r>
              <a:rPr lang="en-US" sz="1300" dirty="0" smtClean="0">
                <a:latin typeface="Monaco"/>
                <a:cs typeface="Monaco"/>
              </a:rPr>
              <a:t>//when we find a value larger than the one we have, we make that be our</a:t>
            </a:r>
          </a:p>
          <a:p>
            <a:r>
              <a:rPr lang="en-US" sz="1300" dirty="0" smtClean="0">
                <a:latin typeface="Monaco"/>
                <a:cs typeface="Monaco"/>
              </a:rPr>
              <a:t>//new comparison point</a:t>
            </a:r>
            <a:endParaRPr lang="en-US" sz="1300" dirty="0" smtClean="0">
              <a:latin typeface="Monaco"/>
              <a:cs typeface="Monaco"/>
            </a:endParaRPr>
          </a:p>
          <a:p>
            <a:r>
              <a:rPr lang="en-US" sz="1300" dirty="0" smtClean="0">
                <a:latin typeface="Monaco"/>
                <a:cs typeface="Monaco"/>
              </a:rPr>
              <a:t>                </a:t>
            </a:r>
            <a:r>
              <a:rPr lang="en-US" sz="1300" dirty="0" err="1" smtClean="0">
                <a:latin typeface="Monaco"/>
                <a:cs typeface="Monaco"/>
              </a:rPr>
              <a:t>maxRow</a:t>
            </a:r>
            <a:r>
              <a:rPr lang="en-US" sz="1300" dirty="0" smtClean="0">
                <a:latin typeface="Monaco"/>
                <a:cs typeface="Monaco"/>
              </a:rPr>
              <a:t> = row;</a:t>
            </a:r>
            <a:br>
              <a:rPr lang="en-US" sz="1300" dirty="0" smtClean="0">
                <a:latin typeface="Monaco"/>
                <a:cs typeface="Monaco"/>
              </a:rPr>
            </a:br>
            <a:r>
              <a:rPr lang="en-US" sz="1300" dirty="0" smtClean="0">
                <a:latin typeface="Monaco"/>
                <a:cs typeface="Monaco"/>
              </a:rPr>
              <a:t>                </a:t>
            </a:r>
            <a:r>
              <a:rPr lang="en-US" sz="1300" dirty="0" err="1" smtClean="0">
                <a:latin typeface="Monaco"/>
                <a:cs typeface="Monaco"/>
              </a:rPr>
              <a:t>maxCol</a:t>
            </a:r>
            <a:r>
              <a:rPr lang="en-US" sz="1300" dirty="0" smtClean="0">
                <a:latin typeface="Monaco"/>
                <a:cs typeface="Monaco"/>
              </a:rPr>
              <a:t> = col;</a:t>
            </a:r>
          </a:p>
          <a:p>
            <a:r>
              <a:rPr lang="en-US" sz="1300" dirty="0">
                <a:latin typeface="Monaco"/>
                <a:cs typeface="Monaco"/>
              </a:rPr>
              <a:t> </a:t>
            </a:r>
            <a:r>
              <a:rPr lang="en-US" sz="1300" dirty="0" smtClean="0">
                <a:latin typeface="Monaco"/>
                <a:cs typeface="Monaco"/>
              </a:rPr>
              <a:t>            }       </a:t>
            </a:r>
          </a:p>
          <a:p>
            <a:r>
              <a:rPr lang="en-US" sz="1300" dirty="0">
                <a:latin typeface="Monaco"/>
                <a:cs typeface="Monaco"/>
              </a:rPr>
              <a:t> </a:t>
            </a:r>
            <a:r>
              <a:rPr lang="en-US" sz="13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300" dirty="0">
                <a:latin typeface="Monaco"/>
                <a:cs typeface="Monaco"/>
              </a:rPr>
              <a:t> </a:t>
            </a:r>
            <a:r>
              <a:rPr lang="en-US" sz="1300" dirty="0" smtClean="0">
                <a:latin typeface="Monaco"/>
                <a:cs typeface="Monaco"/>
              </a:rPr>
              <a:t>   }</a:t>
            </a:r>
          </a:p>
          <a:p>
            <a:r>
              <a:rPr lang="en-US" sz="1300" dirty="0" smtClean="0">
                <a:latin typeface="Monaco"/>
                <a:cs typeface="Monaco"/>
              </a:rPr>
              <a:t>    </a:t>
            </a:r>
            <a:r>
              <a:rPr lang="en-US" sz="1300" dirty="0" err="1" smtClean="0">
                <a:latin typeface="Monaco"/>
                <a:cs typeface="Monaco"/>
              </a:rPr>
              <a:t>int</a:t>
            </a:r>
            <a:r>
              <a:rPr lang="en-US" sz="1300" dirty="0">
                <a:latin typeface="Monaco"/>
                <a:cs typeface="Monaco"/>
              </a:rPr>
              <a:t>[] </a:t>
            </a:r>
            <a:r>
              <a:rPr lang="en-US" sz="1300" dirty="0" err="1">
                <a:latin typeface="Monaco"/>
                <a:cs typeface="Monaco"/>
              </a:rPr>
              <a:t>loc</a:t>
            </a:r>
            <a:r>
              <a:rPr lang="en-US" sz="1300" dirty="0">
                <a:latin typeface="Monaco"/>
                <a:cs typeface="Monaco"/>
              </a:rPr>
              <a:t> = {</a:t>
            </a:r>
            <a:r>
              <a:rPr lang="en-US" sz="1300" dirty="0" err="1">
                <a:latin typeface="Monaco"/>
                <a:cs typeface="Monaco"/>
              </a:rPr>
              <a:t>maxRow</a:t>
            </a:r>
            <a:r>
              <a:rPr lang="en-US" sz="1300" dirty="0">
                <a:latin typeface="Monaco"/>
                <a:cs typeface="Monaco"/>
              </a:rPr>
              <a:t>, </a:t>
            </a:r>
            <a:r>
              <a:rPr lang="en-US" sz="1300" dirty="0" err="1">
                <a:latin typeface="Monaco"/>
                <a:cs typeface="Monaco"/>
              </a:rPr>
              <a:t>maxCol</a:t>
            </a:r>
            <a:r>
              <a:rPr lang="en-US" sz="1300" dirty="0">
                <a:latin typeface="Monaco"/>
                <a:cs typeface="Monaco"/>
              </a:rPr>
              <a:t>};</a:t>
            </a:r>
          </a:p>
          <a:p>
            <a:r>
              <a:rPr lang="en-US" sz="1300" dirty="0" smtClean="0">
                <a:latin typeface="Monaco"/>
                <a:cs typeface="Monaco"/>
              </a:rPr>
              <a:t>    return </a:t>
            </a:r>
            <a:r>
              <a:rPr lang="en-US" sz="1300" dirty="0" err="1">
                <a:latin typeface="Monaco"/>
                <a:cs typeface="Monaco"/>
              </a:rPr>
              <a:t>loc</a:t>
            </a:r>
            <a:r>
              <a:rPr lang="en-US" sz="1300" dirty="0">
                <a:latin typeface="Monaco"/>
                <a:cs typeface="Monaco"/>
              </a:rPr>
              <a:t>; </a:t>
            </a:r>
          </a:p>
          <a:p>
            <a:r>
              <a:rPr lang="en-US" sz="1300" dirty="0" smtClean="0">
                <a:latin typeface="Monaco"/>
                <a:cs typeface="Monaco"/>
              </a:rPr>
              <a:t>}</a:t>
            </a:r>
            <a:endParaRPr lang="en-US" sz="13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436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81902" y="1447800"/>
            <a:ext cx="11318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/>
                <a:cs typeface="Calibri"/>
              </a:rPr>
              <a:t>Write a method named </a:t>
            </a:r>
            <a:r>
              <a:rPr lang="en-US" dirty="0" err="1">
                <a:latin typeface="Monaco"/>
                <a:cs typeface="Monaco"/>
              </a:rPr>
              <a:t>sumColumns</a:t>
            </a:r>
            <a:r>
              <a:rPr lang="en-US" sz="2200" dirty="0">
                <a:latin typeface="Calibri"/>
                <a:cs typeface="Calibri"/>
              </a:rPr>
              <a:t> that returns the sum of each of the </a:t>
            </a:r>
            <a:r>
              <a:rPr lang="en-US" sz="2200" dirty="0" smtClean="0">
                <a:latin typeface="Calibri"/>
                <a:cs typeface="Calibri"/>
              </a:rPr>
              <a:t>columns </a:t>
            </a:r>
            <a:r>
              <a:rPr lang="en-US" sz="2200" dirty="0">
                <a:latin typeface="Calibri"/>
                <a:cs typeface="Calibri"/>
              </a:rPr>
              <a:t>in a 2D array. </a:t>
            </a:r>
            <a:endParaRPr lang="en-US" sz="2200" dirty="0" smtClean="0">
              <a:latin typeface="Calibri"/>
              <a:cs typeface="Calibri"/>
            </a:endParaRPr>
          </a:p>
          <a:p>
            <a:r>
              <a:rPr lang="en-US" sz="2200" dirty="0" smtClean="0">
                <a:latin typeface="Calibri"/>
                <a:cs typeface="Calibri"/>
              </a:rPr>
              <a:t>The </a:t>
            </a:r>
            <a:r>
              <a:rPr lang="en-US" sz="2200" dirty="0">
                <a:latin typeface="Calibri"/>
                <a:cs typeface="Calibri"/>
              </a:rPr>
              <a:t>return value is a 1D array that contains as many </a:t>
            </a:r>
            <a:r>
              <a:rPr lang="en-US" sz="2200" dirty="0" smtClean="0">
                <a:latin typeface="Calibri"/>
                <a:cs typeface="Calibri"/>
              </a:rPr>
              <a:t>elements </a:t>
            </a:r>
            <a:r>
              <a:rPr lang="en-US" sz="2200" dirty="0">
                <a:latin typeface="Calibri"/>
                <a:cs typeface="Calibri"/>
              </a:rPr>
              <a:t>as there are columns.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2971800"/>
            <a:ext cx="641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public static 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[] </a:t>
            </a:r>
            <a:r>
              <a:rPr lang="en-US" dirty="0" err="1" smtClean="0">
                <a:latin typeface="Monaco"/>
                <a:cs typeface="Monaco"/>
              </a:rPr>
              <a:t>sumColumns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[][] array)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549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19400" y="152400"/>
            <a:ext cx="5889754" cy="6986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Monaco"/>
                <a:cs typeface="Monaco"/>
              </a:rPr>
              <a:t>public class </a:t>
            </a:r>
            <a:r>
              <a:rPr lang="en-US" sz="1400" dirty="0" err="1" smtClean="0">
                <a:latin typeface="Monaco"/>
                <a:cs typeface="Monaco"/>
              </a:rPr>
              <a:t>SumColumns</a:t>
            </a:r>
            <a:r>
              <a:rPr lang="en-US" sz="1400" dirty="0" smtClean="0">
                <a:latin typeface="Monaco"/>
                <a:cs typeface="Monaco"/>
              </a:rPr>
              <a:t> {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public static void main(String[] </a:t>
            </a:r>
            <a:r>
              <a:rPr lang="en-US" sz="1400" dirty="0" err="1" smtClean="0">
                <a:latin typeface="Monaco"/>
                <a:cs typeface="Monaco"/>
              </a:rPr>
              <a:t>args</a:t>
            </a:r>
            <a:r>
              <a:rPr lang="en-US" sz="1400" dirty="0" smtClean="0">
                <a:latin typeface="Monaco"/>
                <a:cs typeface="Monaco"/>
              </a:rPr>
              <a:t>)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</a:t>
            </a:r>
          </a:p>
          <a:p>
            <a:r>
              <a:rPr lang="en-US" sz="1400" dirty="0" smtClean="0">
                <a:latin typeface="Monaco"/>
                <a:cs typeface="Monaco"/>
              </a:rPr>
              <a:t> 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[][] </a:t>
            </a:r>
            <a:r>
              <a:rPr lang="en-US" sz="1400" dirty="0" err="1" smtClean="0">
                <a:latin typeface="Monaco"/>
                <a:cs typeface="Monaco"/>
              </a:rPr>
              <a:t>nums</a:t>
            </a:r>
            <a:r>
              <a:rPr lang="en-US" sz="1400" dirty="0" smtClean="0">
                <a:latin typeface="Monaco"/>
                <a:cs typeface="Monaco"/>
              </a:rPr>
              <a:t> = { {1, 3},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                  {4, 2},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                  {8, 5}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           };</a:t>
            </a:r>
          </a:p>
          <a:p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[] sums = </a:t>
            </a:r>
            <a:r>
              <a:rPr lang="en-US" sz="1400" dirty="0" err="1" smtClean="0">
                <a:latin typeface="Monaco"/>
                <a:cs typeface="Monaco"/>
              </a:rPr>
              <a:t>sumColumns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Monaco"/>
                <a:cs typeface="Monaco"/>
              </a:rPr>
              <a:t>nums</a:t>
            </a:r>
            <a:r>
              <a:rPr lang="en-US" sz="1400" dirty="0" smtClean="0">
                <a:latin typeface="Monaco"/>
                <a:cs typeface="Monaco"/>
              </a:rPr>
              <a:t>);//make an array from the method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for (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= 0;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 &lt; </a:t>
            </a:r>
            <a:r>
              <a:rPr lang="en-US" sz="1400" dirty="0" err="1" smtClean="0">
                <a:latin typeface="Monaco"/>
                <a:cs typeface="Monaco"/>
              </a:rPr>
              <a:t>sums.length</a:t>
            </a:r>
            <a:r>
              <a:rPr lang="en-US" sz="1400" dirty="0" smtClean="0">
                <a:latin typeface="Monaco"/>
                <a:cs typeface="Monaco"/>
              </a:rPr>
              <a:t>; 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++)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S.O.P(sums[</a:t>
            </a:r>
            <a:r>
              <a:rPr lang="en-US" sz="1400" dirty="0" err="1" smtClean="0">
                <a:latin typeface="Monaco"/>
                <a:cs typeface="Monaco"/>
              </a:rPr>
              <a:t>i</a:t>
            </a:r>
            <a:r>
              <a:rPr lang="en-US" sz="1400" dirty="0" smtClean="0">
                <a:latin typeface="Monaco"/>
                <a:cs typeface="Monaco"/>
              </a:rPr>
              <a:t>] + “ ”);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</a:p>
          <a:p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public static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[] </a:t>
            </a:r>
            <a:r>
              <a:rPr lang="en-US" sz="1400" dirty="0" err="1" smtClean="0">
                <a:latin typeface="Monaco"/>
                <a:cs typeface="Monaco"/>
              </a:rPr>
              <a:t>sumColumns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Monaco"/>
                <a:cs typeface="Monaco"/>
              </a:rPr>
              <a:t>int</a:t>
            </a:r>
            <a:r>
              <a:rPr lang="en-US" sz="1400" dirty="0" smtClean="0">
                <a:solidFill>
                  <a:schemeClr val="tx1"/>
                </a:solidFill>
                <a:latin typeface="Monaco"/>
                <a:cs typeface="Monaco"/>
              </a:rPr>
              <a:t>[][] array</a:t>
            </a:r>
            <a:r>
              <a:rPr lang="en-US" sz="1400" dirty="0" smtClean="0">
                <a:latin typeface="Monaco"/>
                <a:cs typeface="Monaco"/>
              </a:rPr>
              <a:t>)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{</a:t>
            </a:r>
          </a:p>
          <a:p>
            <a:r>
              <a:rPr lang="en-US" sz="1400" dirty="0" smtClean="0">
                <a:latin typeface="Monaco"/>
                <a:cs typeface="Monaco"/>
              </a:rPr>
              <a:t> 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[] sums = new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[array[0].length];   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for (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col = 0; col &lt; array[0].length; col++) </a:t>
            </a:r>
            <a:r>
              <a:rPr lang="en-US" sz="1400" dirty="0" smtClean="0">
                <a:latin typeface="Monaco"/>
                <a:cs typeface="Monaco"/>
              </a:rPr>
              <a:t>//this checks every </a:t>
            </a:r>
            <a:r>
              <a:rPr lang="en-US" sz="1400" dirty="0" err="1" smtClean="0">
                <a:latin typeface="Monaco"/>
                <a:cs typeface="Monaco"/>
              </a:rPr>
              <a:t>col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total = 0;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for (</a:t>
            </a:r>
            <a:r>
              <a:rPr lang="en-US" sz="1400" dirty="0" err="1" smtClean="0">
                <a:latin typeface="Monaco"/>
                <a:cs typeface="Monaco"/>
              </a:rPr>
              <a:t>int</a:t>
            </a:r>
            <a:r>
              <a:rPr lang="en-US" sz="1400" dirty="0" smtClean="0">
                <a:latin typeface="Monaco"/>
                <a:cs typeface="Monaco"/>
              </a:rPr>
              <a:t> row = 0; row &lt; </a:t>
            </a:r>
            <a:r>
              <a:rPr lang="en-US" sz="1400" dirty="0" err="1" smtClean="0">
                <a:latin typeface="Monaco"/>
                <a:cs typeface="Monaco"/>
              </a:rPr>
              <a:t>array.length</a:t>
            </a:r>
            <a:r>
              <a:rPr lang="en-US" sz="1400" dirty="0" smtClean="0">
                <a:latin typeface="Monaco"/>
                <a:cs typeface="Monaco"/>
              </a:rPr>
              <a:t>; row++) 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</a:t>
            </a:r>
            <a:r>
              <a:rPr lang="en-US" sz="1400" dirty="0" smtClean="0">
                <a:latin typeface="Monaco"/>
                <a:cs typeface="Monaco"/>
              </a:rPr>
              <a:t>{//row keeps changing</a:t>
            </a:r>
          </a:p>
          <a:p>
            <a:r>
              <a:rPr lang="en-US" sz="1400" dirty="0" smtClean="0">
                <a:latin typeface="Monaco"/>
                <a:cs typeface="Monaco"/>
              </a:rPr>
              <a:t>	//</a:t>
            </a:r>
            <a:r>
              <a:rPr lang="en-US" sz="1400" dirty="0" err="1" smtClean="0">
                <a:latin typeface="Monaco"/>
                <a:cs typeface="Monaco"/>
              </a:rPr>
              <a:t>col</a:t>
            </a:r>
            <a:r>
              <a:rPr lang="en-US" sz="1400" dirty="0" smtClean="0">
                <a:latin typeface="Monaco"/>
                <a:cs typeface="Monaco"/>
              </a:rPr>
              <a:t> stays the same in this loop</a:t>
            </a:r>
          </a:p>
          <a:p>
            <a:r>
              <a:rPr lang="en-US" sz="1400" dirty="0" smtClean="0">
                <a:latin typeface="Monaco"/>
                <a:cs typeface="Monaco"/>
              </a:rPr>
              <a:t>	</a:t>
            </a:r>
            <a:r>
              <a:rPr lang="en-US" sz="1400" dirty="0" smtClean="0">
                <a:latin typeface="Monaco"/>
                <a:cs typeface="Monaco"/>
              </a:rPr>
              <a:t>//giving us the value </a:t>
            </a:r>
            <a:r>
              <a:rPr lang="en-US" sz="1400" smtClean="0">
                <a:latin typeface="Monaco"/>
                <a:cs typeface="Monaco"/>
              </a:rPr>
              <a:t>we want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    total += array[row][col];</a:t>
            </a:r>
            <a:br>
              <a:rPr lang="en-US" sz="1400" dirty="0" smtClean="0">
                <a:latin typeface="Monaco"/>
                <a:cs typeface="Monaco"/>
              </a:rPr>
            </a:br>
            <a:r>
              <a:rPr lang="en-US" sz="1400" dirty="0" smtClean="0">
                <a:latin typeface="Monaco"/>
                <a:cs typeface="Monaco"/>
              </a:rPr>
              <a:t>            }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    sums[col] = total</a:t>
            </a:r>
            <a:r>
              <a:rPr lang="en-US" sz="1400" dirty="0" smtClean="0">
                <a:latin typeface="Monaco"/>
                <a:cs typeface="Monaco"/>
              </a:rPr>
              <a:t>;//</a:t>
            </a:r>
            <a:r>
              <a:rPr lang="en-US" sz="1400" dirty="0" err="1" smtClean="0">
                <a:latin typeface="Monaco"/>
                <a:cs typeface="Monaco"/>
              </a:rPr>
              <a:t>col</a:t>
            </a:r>
            <a:r>
              <a:rPr lang="en-US" sz="1400" dirty="0" smtClean="0">
                <a:latin typeface="Monaco"/>
                <a:cs typeface="Monaco"/>
              </a:rPr>
              <a:t> increments so we get total in every column</a:t>
            </a:r>
            <a:endParaRPr lang="en-US" sz="1400" dirty="0" smtClean="0">
              <a:latin typeface="Monaco"/>
              <a:cs typeface="Monaco"/>
            </a:endParaRP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400" dirty="0">
                <a:latin typeface="Monaco"/>
                <a:cs typeface="Monaco"/>
              </a:rPr>
              <a:t> </a:t>
            </a:r>
            <a:r>
              <a:rPr lang="en-US" sz="1400" dirty="0" smtClean="0">
                <a:latin typeface="Monaco"/>
                <a:cs typeface="Monaco"/>
              </a:rPr>
              <a:t>       return sums;</a:t>
            </a:r>
          </a:p>
          <a:p>
            <a:r>
              <a:rPr lang="en-US" sz="1400" dirty="0" smtClean="0">
                <a:latin typeface="Monaco"/>
                <a:cs typeface="Monaco"/>
              </a:rPr>
              <a:t>    }</a:t>
            </a:r>
            <a:endParaRPr lang="en-US" sz="1400" dirty="0">
              <a:latin typeface="Monaco"/>
              <a:cs typeface="Monaco"/>
            </a:endParaRPr>
          </a:p>
          <a:p>
            <a:r>
              <a:rPr lang="en-US" sz="1400" dirty="0" smtClean="0">
                <a:latin typeface="Monaco"/>
                <a:cs typeface="Monaco"/>
              </a:rPr>
              <a:t>}</a:t>
            </a:r>
            <a:endParaRPr lang="en-US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8063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1368" y="3886200"/>
            <a:ext cx="95450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That’s all for today - and that’s your last official lecture!!</a:t>
            </a:r>
          </a:p>
          <a:p>
            <a:pPr algn="ctr"/>
            <a:r>
              <a:rPr lang="en-US" sz="3200" dirty="0" smtClean="0"/>
              <a:t>You have your last quiz one week from </a:t>
            </a:r>
          </a:p>
          <a:p>
            <a:pPr algn="ctr"/>
            <a:r>
              <a:rPr lang="en-US" sz="3200" dirty="0" smtClean="0"/>
              <a:t>today (Monday, 12</a:t>
            </a:r>
            <a:r>
              <a:rPr lang="en-US" sz="3200" smtClean="0"/>
              <a:t>/01)</a:t>
            </a:r>
            <a:r>
              <a:rPr lang="en-US" sz="32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838200"/>
            <a:ext cx="32512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0" y="838200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030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/>
          <a:lstStyle/>
          <a:p>
            <a:r>
              <a:rPr lang="en-US" dirty="0" smtClean="0"/>
              <a:t>Declaring 2D Arrays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80068" y="2749188"/>
            <a:ext cx="352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elementType</a:t>
            </a:r>
            <a:r>
              <a:rPr lang="en-US" dirty="0" smtClean="0">
                <a:latin typeface="Monaco"/>
                <a:cs typeface="Monaco"/>
              </a:rPr>
              <a:t>[][] </a:t>
            </a:r>
            <a:r>
              <a:rPr lang="en-US" dirty="0" err="1" smtClean="0">
                <a:latin typeface="Monaco"/>
                <a:cs typeface="Monaco"/>
              </a:rPr>
              <a:t>varName</a:t>
            </a:r>
            <a:r>
              <a:rPr lang="en-US" dirty="0" smtClean="0">
                <a:latin typeface="Monaco"/>
                <a:cs typeface="Monaco"/>
              </a:rPr>
              <a:t>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1592759"/>
            <a:ext cx="2345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This should be </a:t>
            </a:r>
            <a:r>
              <a:rPr lang="en-US" sz="2200" dirty="0" err="1" smtClean="0">
                <a:latin typeface="Calibri"/>
                <a:cs typeface="Calibri"/>
              </a:rPr>
              <a:t>int</a:t>
            </a:r>
            <a:r>
              <a:rPr lang="en-US" sz="2200" dirty="0" smtClean="0">
                <a:latin typeface="Calibri"/>
                <a:cs typeface="Calibri"/>
              </a:rPr>
              <a:t>, </a:t>
            </a:r>
          </a:p>
          <a:p>
            <a:r>
              <a:rPr lang="en-US" sz="2200" dirty="0" smtClean="0">
                <a:latin typeface="Calibri"/>
                <a:cs typeface="Calibri"/>
              </a:rPr>
              <a:t>String, double, etc.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3683913"/>
            <a:ext cx="633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row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99883" y="3683913"/>
            <a:ext cx="10393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column</a:t>
            </a:r>
            <a:endParaRPr lang="en-US" sz="2200" dirty="0">
              <a:latin typeface="Calibri"/>
              <a:cs typeface="Calibri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20028" y="2110408"/>
            <a:ext cx="1368152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2"/>
          </p:cNvCxnSpPr>
          <p:nvPr/>
        </p:nvCxnSpPr>
        <p:spPr>
          <a:xfrm flipV="1">
            <a:off x="4940108" y="3118520"/>
            <a:ext cx="1401320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596292" y="3118520"/>
            <a:ext cx="1584176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80068" y="4405372"/>
            <a:ext cx="338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String[][] </a:t>
            </a:r>
            <a:r>
              <a:rPr lang="en-US" dirty="0" err="1" smtClean="0">
                <a:latin typeface="Monaco"/>
                <a:cs typeface="Monaco"/>
              </a:rPr>
              <a:t>stringTable</a:t>
            </a:r>
            <a:r>
              <a:rPr lang="en-US" dirty="0" smtClean="0">
                <a:latin typeface="Monaco"/>
                <a:cs typeface="Monaco"/>
              </a:rPr>
              <a:t>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80068" y="4837420"/>
            <a:ext cx="254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[][] </a:t>
            </a:r>
            <a:r>
              <a:rPr lang="en-US" dirty="0" err="1" smtClean="0">
                <a:latin typeface="Monaco"/>
                <a:cs typeface="Monaco"/>
              </a:rPr>
              <a:t>intTable</a:t>
            </a:r>
            <a:r>
              <a:rPr lang="en-US" dirty="0" smtClean="0">
                <a:latin typeface="Monaco"/>
                <a:cs typeface="Monaco"/>
              </a:rPr>
              <a:t>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80068" y="5269468"/>
            <a:ext cx="366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boolean</a:t>
            </a:r>
            <a:r>
              <a:rPr lang="en-US" dirty="0" smtClean="0">
                <a:latin typeface="Monaco"/>
                <a:cs typeface="Monaco"/>
              </a:rPr>
              <a:t>[][] </a:t>
            </a:r>
            <a:r>
              <a:rPr lang="en-US" dirty="0" err="1" smtClean="0">
                <a:latin typeface="Monaco"/>
                <a:cs typeface="Monaco"/>
              </a:rPr>
              <a:t>booleanTable</a:t>
            </a:r>
            <a:r>
              <a:rPr lang="en-US" dirty="0" smtClean="0">
                <a:latin typeface="Monaco"/>
                <a:cs typeface="Monaco"/>
              </a:rPr>
              <a:t>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15400" y="1600200"/>
            <a:ext cx="29978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This 2</a:t>
            </a:r>
            <a:r>
              <a:rPr lang="en-US" sz="2200" baseline="30000" dirty="0" smtClean="0">
                <a:latin typeface="Calibri"/>
                <a:cs typeface="Calibri"/>
              </a:rPr>
              <a:t>nd</a:t>
            </a:r>
            <a:r>
              <a:rPr lang="en-US" sz="2200" dirty="0" smtClean="0">
                <a:latin typeface="Calibri"/>
                <a:cs typeface="Calibri"/>
              </a:rPr>
              <a:t> set of brackets</a:t>
            </a:r>
            <a:br>
              <a:rPr lang="en-US" sz="2200" dirty="0" smtClean="0">
                <a:latin typeface="Calibri"/>
                <a:cs typeface="Calibri"/>
              </a:rPr>
            </a:br>
            <a:r>
              <a:rPr lang="en-US" sz="2200" dirty="0" smtClean="0">
                <a:latin typeface="Calibri"/>
                <a:cs typeface="Calibri"/>
              </a:rPr>
              <a:t>is the only big difference</a:t>
            </a:r>
            <a:br>
              <a:rPr lang="en-US" sz="2200" dirty="0" smtClean="0">
                <a:latin typeface="Calibri"/>
                <a:cs typeface="Calibri"/>
              </a:rPr>
            </a:br>
            <a:r>
              <a:rPr lang="en-US" sz="2200" dirty="0" smtClean="0">
                <a:latin typeface="Calibri"/>
                <a:cs typeface="Calibri"/>
              </a:rPr>
              <a:t>between 1D arrays and</a:t>
            </a:r>
            <a:br>
              <a:rPr lang="en-US" sz="2200" dirty="0" smtClean="0">
                <a:latin typeface="Calibri"/>
                <a:cs typeface="Calibri"/>
              </a:rPr>
            </a:br>
            <a:r>
              <a:rPr lang="en-US" sz="2200" dirty="0" smtClean="0">
                <a:latin typeface="Calibri"/>
                <a:cs typeface="Calibri"/>
              </a:rPr>
              <a:t>2D arrays</a:t>
            </a:r>
            <a:endParaRPr lang="en-US" sz="2200" dirty="0">
              <a:latin typeface="Calibri"/>
              <a:cs typeface="Calibri"/>
            </a:endParaRP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6705601" y="2323475"/>
            <a:ext cx="2209799" cy="4959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79573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Creating 2D Arrays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717258" y="2421831"/>
            <a:ext cx="811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elementType</a:t>
            </a:r>
            <a:r>
              <a:rPr lang="en-US" dirty="0" smtClean="0">
                <a:latin typeface="Monaco"/>
                <a:cs typeface="Monaco"/>
              </a:rPr>
              <a:t>[][] </a:t>
            </a:r>
            <a:r>
              <a:rPr lang="en-US" dirty="0" err="1" smtClean="0">
                <a:latin typeface="Monaco"/>
                <a:cs typeface="Monaco"/>
              </a:rPr>
              <a:t>varName</a:t>
            </a:r>
            <a:r>
              <a:rPr lang="en-US" dirty="0" smtClean="0">
                <a:latin typeface="Monaco"/>
                <a:cs typeface="Monaco"/>
              </a:rPr>
              <a:t> = new </a:t>
            </a:r>
            <a:r>
              <a:rPr lang="en-US" dirty="0" err="1" smtClean="0">
                <a:latin typeface="Monaco"/>
                <a:cs typeface="Monaco"/>
              </a:rPr>
              <a:t>elementType</a:t>
            </a:r>
            <a:r>
              <a:rPr lang="en-US" dirty="0" smtClean="0">
                <a:latin typeface="Monaco"/>
                <a:cs typeface="Monaco"/>
              </a:rPr>
              <a:t>[rows][columns];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73442" y="3573959"/>
            <a:ext cx="2484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The number of rows </a:t>
            </a:r>
          </a:p>
          <a:p>
            <a:r>
              <a:rPr lang="en-US" sz="2200" dirty="0" smtClean="0">
                <a:latin typeface="Calibri"/>
                <a:cs typeface="Calibri"/>
              </a:rPr>
              <a:t>that you want.</a:t>
            </a:r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4615504" y="2743200"/>
            <a:ext cx="2134248" cy="8307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53762" y="3573959"/>
            <a:ext cx="2887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The number of columns </a:t>
            </a:r>
          </a:p>
          <a:p>
            <a:r>
              <a:rPr lang="en-US" sz="2200" dirty="0" smtClean="0">
                <a:latin typeface="Calibri"/>
                <a:cs typeface="Calibri"/>
              </a:rPr>
              <a:t>that you want.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315200" y="2743200"/>
            <a:ext cx="445368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58420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1259468"/>
            <a:ext cx="3048000" cy="25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53997" y="4139788"/>
            <a:ext cx="560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double[][] tadpoles = new double[6][2];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95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5632" y="1169948"/>
            <a:ext cx="4196680" cy="24546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5397" y="4050268"/>
            <a:ext cx="560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double[][] </a:t>
            </a:r>
            <a:r>
              <a:rPr lang="en-US" dirty="0" err="1" smtClean="0">
                <a:latin typeface="Monaco"/>
                <a:cs typeface="Monaco"/>
              </a:rPr>
              <a:t>percents</a:t>
            </a:r>
            <a:r>
              <a:rPr lang="en-US" dirty="0" smtClean="0">
                <a:latin typeface="Monaco"/>
                <a:cs typeface="Monaco"/>
              </a:rPr>
              <a:t> = new double[4][3];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8343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9517" y="1165756"/>
            <a:ext cx="5729107" cy="2664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3974068"/>
            <a:ext cx="630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String[][] </a:t>
            </a:r>
            <a:r>
              <a:rPr lang="en-US" dirty="0" err="1" smtClean="0">
                <a:latin typeface="Monaco"/>
                <a:cs typeface="Monaco"/>
              </a:rPr>
              <a:t>employeeInfo</a:t>
            </a:r>
            <a:r>
              <a:rPr lang="en-US" dirty="0" smtClean="0">
                <a:latin typeface="Monaco"/>
                <a:cs typeface="Monaco"/>
              </a:rPr>
              <a:t> = new String[10][4];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793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92569091"/>
              </p:ext>
            </p:extLst>
          </p:nvPr>
        </p:nvGraphicFramePr>
        <p:xfrm>
          <a:off x="2971800" y="1447800"/>
          <a:ext cx="6096000" cy="22250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39706" y="4118580"/>
            <a:ext cx="449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[][] matrix = new 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[6][4];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682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0502708"/>
              </p:ext>
            </p:extLst>
          </p:nvPr>
        </p:nvGraphicFramePr>
        <p:xfrm>
          <a:off x="2908440" y="762000"/>
          <a:ext cx="6096000" cy="370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86162" y="1524000"/>
            <a:ext cx="37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[] array = new 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[4];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0" y="2590800"/>
            <a:ext cx="63244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1D arrays can be represented with 2D notation!</a:t>
            </a:r>
          </a:p>
          <a:p>
            <a:r>
              <a:rPr lang="en-US" sz="2200" dirty="0" smtClean="0">
                <a:latin typeface="Calibri"/>
                <a:cs typeface="Calibri"/>
              </a:rPr>
              <a:t>That’s because each row in a 2D array IS a 1D array </a:t>
            </a:r>
            <a:r>
              <a:rPr lang="en-US" sz="2200" dirty="0" smtClean="0">
                <a:latin typeface="Calibri"/>
                <a:cs typeface="Calibri"/>
                <a:sym typeface="Wingdings"/>
              </a:rPr>
              <a:t></a:t>
            </a:r>
            <a:endParaRPr lang="en-US" sz="22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3708995"/>
            <a:ext cx="2983756" cy="23870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9967" y="1981200"/>
            <a:ext cx="435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[][] array = new </a:t>
            </a:r>
            <a:r>
              <a:rPr lang="en-US" dirty="0" err="1" smtClean="0">
                <a:latin typeface="Monaco"/>
                <a:cs typeface="Monaco"/>
              </a:rPr>
              <a:t>int</a:t>
            </a:r>
            <a:r>
              <a:rPr lang="en-US" dirty="0" smtClean="0">
                <a:latin typeface="Monaco"/>
                <a:cs typeface="Monaco"/>
              </a:rPr>
              <a:t>[1][4];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1694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11596</TotalTime>
  <Words>1478</Words>
  <Application>Microsoft Office PowerPoint</Application>
  <PresentationFormat>Custom</PresentationFormat>
  <Paragraphs>352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Lecture 22: 2D Arrays</vt:lpstr>
      <vt:lpstr>2D Arrays</vt:lpstr>
      <vt:lpstr>Declaring 2D Arrays</vt:lpstr>
      <vt:lpstr>Creating 2D Arrays</vt:lpstr>
      <vt:lpstr>Slide 5</vt:lpstr>
      <vt:lpstr>Slide 6</vt:lpstr>
      <vt:lpstr>Slide 7</vt:lpstr>
      <vt:lpstr>Slide 8</vt:lpstr>
      <vt:lpstr>Slide 9</vt:lpstr>
      <vt:lpstr>Initializing 2D Arrays</vt:lpstr>
      <vt:lpstr>Initializing 2D Arrays: Shorthand</vt:lpstr>
      <vt:lpstr>Accessing elements in a 2D array</vt:lpstr>
      <vt:lpstr>Determining the row and column lengths</vt:lpstr>
      <vt:lpstr>Processing 2D Arrays</vt:lpstr>
      <vt:lpstr>Printing 2D Arrays</vt:lpstr>
      <vt:lpstr>Tracing through the previous example</vt:lpstr>
      <vt:lpstr>Example: Initializing arrays with random values</vt:lpstr>
      <vt:lpstr>Passing 2D Arrays to methods</vt:lpstr>
      <vt:lpstr>2D Arrays are objects</vt:lpstr>
      <vt:lpstr>Slide 20</vt:lpstr>
      <vt:lpstr>Example</vt:lpstr>
      <vt:lpstr>Slide 22</vt:lpstr>
      <vt:lpstr>Example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Claudiu</cp:lastModifiedBy>
  <cp:revision>1886</cp:revision>
  <cp:lastPrinted>2014-11-19T06:21:34Z</cp:lastPrinted>
  <dcterms:created xsi:type="dcterms:W3CDTF">2014-04-17T23:20:26Z</dcterms:created>
  <dcterms:modified xsi:type="dcterms:W3CDTF">2014-11-30T23:45:41Z</dcterms:modified>
</cp:coreProperties>
</file>