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7" r:id="rId3"/>
    <p:sldId id="329" r:id="rId4"/>
    <p:sldId id="328" r:id="rId5"/>
    <p:sldId id="330" r:id="rId6"/>
    <p:sldId id="354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1" r:id="rId16"/>
    <p:sldId id="339" r:id="rId17"/>
    <p:sldId id="340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2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968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9/3/14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9/3/14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5"/>
            <a:ext cx="9861727" cy="73536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Lecture 3: </a:t>
            </a:r>
            <a:r>
              <a:rPr lang="en-US" sz="4000" dirty="0"/>
              <a:t>Console Input, Identifiers, Variables, Assignments, Named Constants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67200"/>
            <a:ext cx="8534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2, Sections 2.1 - 2.8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Note: Because we have a lot of material to cover today, I will go over the homework on Monday. However, solutions will be posted online.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 Declarations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375048"/>
            <a:ext cx="8229600" cy="1368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You must ‘declare’ a variable before you can use it.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Tells Java what type of data the variable will hold.</a:t>
            </a:r>
            <a:br>
              <a:rPr lang="en-US" sz="2200" dirty="0" smtClean="0"/>
            </a:br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5395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 </a:t>
            </a:r>
            <a:r>
              <a:rPr lang="en-US" dirty="0">
                <a:latin typeface="Monaco"/>
                <a:cs typeface="Monaco"/>
              </a:rPr>
              <a:t>w</a:t>
            </a:r>
            <a:r>
              <a:rPr lang="en-US" dirty="0" smtClean="0">
                <a:latin typeface="Monaco"/>
                <a:cs typeface="Monaco"/>
              </a:rPr>
              <a:t>ord;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number;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double </a:t>
            </a:r>
            <a:r>
              <a:rPr lang="en-US" dirty="0" err="1" smtClean="0">
                <a:latin typeface="Monaco"/>
                <a:cs typeface="Monaco"/>
              </a:rPr>
              <a:t>numberTwo</a:t>
            </a:r>
            <a:r>
              <a:rPr lang="en-US" dirty="0" smtClean="0">
                <a:latin typeface="Monaco"/>
                <a:cs typeface="Monaco"/>
              </a:rPr>
              <a:t>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2895600"/>
            <a:ext cx="3771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word</a:t>
            </a:r>
            <a:r>
              <a:rPr lang="en-US" dirty="0" smtClean="0"/>
              <a:t> is a variable that can be used</a:t>
            </a:r>
          </a:p>
          <a:p>
            <a:r>
              <a:rPr lang="en-US" dirty="0" smtClean="0"/>
              <a:t>to store letters, words, sentences, etc.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9804" y="5486400"/>
            <a:ext cx="7847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When you declare a variable, you have to have a semi-colon at the end!!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Basically, any line in Java that doesn’t have braces (or braces immediately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following it) needs a semi-colon.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3581400"/>
            <a:ext cx="3771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number</a:t>
            </a:r>
            <a:r>
              <a:rPr lang="en-US" dirty="0" smtClean="0"/>
              <a:t> is a variable that can be used</a:t>
            </a:r>
          </a:p>
          <a:p>
            <a:r>
              <a:rPr lang="en-US" dirty="0" smtClean="0"/>
              <a:t>to store integers.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4230469"/>
            <a:ext cx="4198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numberTwo</a:t>
            </a:r>
            <a:r>
              <a:rPr lang="en-US" dirty="0" smtClean="0"/>
              <a:t> is a variable that can be used</a:t>
            </a:r>
          </a:p>
          <a:p>
            <a:r>
              <a:rPr lang="en-US" dirty="0" smtClean="0"/>
              <a:t>to store integers.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381000"/>
            <a:ext cx="2501900" cy="32512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133600" y="4495800"/>
            <a:ext cx="20574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5486400"/>
            <a:ext cx="2618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a variable name 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made of up two words,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convention is to capitalize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word.</a:t>
            </a:r>
          </a:p>
        </p:txBody>
      </p:sp>
    </p:spTree>
    <p:extLst>
      <p:ext uri="{BB962C8B-B14F-4D97-AF65-F5344CB8AC3E}">
        <p14:creationId xmlns:p14="http://schemas.microsoft.com/office/powerpoint/2010/main" val="21622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see variable declarations in a program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524000"/>
            <a:ext cx="600259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String word;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number;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double </a:t>
            </a:r>
            <a:r>
              <a:rPr lang="en-US" dirty="0" err="1" smtClean="0">
                <a:latin typeface="Monaco"/>
                <a:cs typeface="Monaco"/>
              </a:rPr>
              <a:t>numberTwo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495800"/>
            <a:ext cx="56078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Currently, these variables are just placeholders.</a:t>
            </a:r>
          </a:p>
          <a:p>
            <a:endParaRPr lang="en-US" sz="2000" dirty="0"/>
          </a:p>
          <a:p>
            <a:r>
              <a:rPr lang="en-US" sz="2000" dirty="0" smtClean="0"/>
              <a:t>You can think of them as empty boxes waiting for </a:t>
            </a:r>
            <a:br>
              <a:rPr lang="en-US" sz="2000" dirty="0" smtClean="0"/>
            </a:br>
            <a:r>
              <a:rPr lang="en-US" sz="2000" dirty="0" smtClean="0"/>
              <a:t>someone to put something in them.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Until we assign values to these variables, they are ...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4267200"/>
            <a:ext cx="3606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2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 Assignments</a:t>
            </a:r>
            <a:endParaRPr lang="en-US" sz="3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375048"/>
            <a:ext cx="8229600" cy="1368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An assignment statement designates a value for a variable.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Need to declare the variable before assigning a value to it.</a:t>
            </a:r>
            <a:br>
              <a:rPr lang="en-US" sz="2200" dirty="0" smtClean="0"/>
            </a:br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253954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 </a:t>
            </a:r>
            <a:r>
              <a:rPr lang="en-US" dirty="0">
                <a:latin typeface="Monaco"/>
                <a:cs typeface="Monaco"/>
              </a:rPr>
              <a:t>w</a:t>
            </a:r>
            <a:r>
              <a:rPr lang="en-US" dirty="0" smtClean="0">
                <a:latin typeface="Monaco"/>
                <a:cs typeface="Monaco"/>
              </a:rPr>
              <a:t>ord;</a:t>
            </a:r>
          </a:p>
          <a:p>
            <a:r>
              <a:rPr lang="en-US" dirty="0" smtClean="0">
                <a:latin typeface="Monaco"/>
                <a:cs typeface="Monaco"/>
              </a:rPr>
              <a:t>word = “Hello”;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number;</a:t>
            </a:r>
          </a:p>
          <a:p>
            <a:r>
              <a:rPr lang="en-US" dirty="0" smtClean="0">
                <a:latin typeface="Monaco"/>
                <a:cs typeface="Monaco"/>
              </a:rPr>
              <a:t>number = 3;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double </a:t>
            </a:r>
            <a:r>
              <a:rPr lang="en-US" dirty="0" err="1" smtClean="0">
                <a:latin typeface="Monaco"/>
                <a:cs typeface="Monaco"/>
              </a:rPr>
              <a:t>numberTwo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r>
              <a:rPr lang="en-US" dirty="0" err="1" smtClean="0">
                <a:latin typeface="Monaco"/>
                <a:cs typeface="Monaco"/>
              </a:rPr>
              <a:t>numberTwo</a:t>
            </a:r>
            <a:r>
              <a:rPr lang="en-US" dirty="0" smtClean="0">
                <a:latin typeface="Monaco"/>
                <a:cs typeface="Monaco"/>
              </a:rPr>
              <a:t> = 3.14;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2895600"/>
            <a:ext cx="345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word</a:t>
            </a:r>
            <a:r>
              <a:rPr lang="en-US" dirty="0" smtClean="0"/>
              <a:t> now holds a value of “Hello”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3429000"/>
            <a:ext cx="322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number</a:t>
            </a:r>
            <a:r>
              <a:rPr lang="en-US" dirty="0" smtClean="0"/>
              <a:t> now holds a value of 3.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3974068"/>
            <a:ext cx="393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numberTwo</a:t>
            </a:r>
            <a:r>
              <a:rPr lang="en-US" dirty="0" smtClean="0"/>
              <a:t> now holds a value of 3.14.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22183" y="4800600"/>
            <a:ext cx="6417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 Java, the equals sign is not used for equality. It is used for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assignment. Ex: number = 3 means “The integer variable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number is storing (or holding) a value of 3.”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676400" y="4419600"/>
            <a:ext cx="2345783" cy="8126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447800"/>
            <a:ext cx="285750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01200" y="35052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word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2280" y="14478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“Hello”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63200" y="1828800"/>
            <a:ext cx="0" cy="762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see variable assignments in a program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143000"/>
            <a:ext cx="600259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String word;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word = “Hello”;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(word);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3788"/>
            <a:ext cx="9829800" cy="2994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2694" y="44196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Hello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0" y="1828800"/>
            <a:ext cx="295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Prints out the value stored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 the variable word.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see variable declarations in a program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143000"/>
            <a:ext cx="600259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number;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number = 3;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(number);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3788"/>
            <a:ext cx="9829800" cy="2994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2694" y="4419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0" y="1828800"/>
            <a:ext cx="295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Prints out the value stored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 the variable number.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Error...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143000"/>
            <a:ext cx="60025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number = 3;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(number);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3788"/>
            <a:ext cx="9829800" cy="29947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72600" y="1676400"/>
            <a:ext cx="2657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You have to declare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it first!!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9643" y="4495800"/>
            <a:ext cx="6218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Monaco"/>
                <a:cs typeface="Monaco"/>
              </a:rPr>
              <a:t>MySecondProgram.java:5: error: cannot find symbol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number = 3;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287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Ugh, it’s so annoying to declare and assign in two lines.</a:t>
            </a:r>
            <a:endParaRPr lang="en-US" sz="3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375048"/>
            <a:ext cx="8229600" cy="1368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You can do it in one!</a:t>
            </a:r>
          </a:p>
          <a:p>
            <a:r>
              <a:rPr lang="en-US" sz="2200" dirty="0" smtClean="0"/>
              <a:t>But, you still need to declare the variable before assigning a value to it.</a:t>
            </a:r>
            <a:br>
              <a:rPr lang="en-US" sz="2200" dirty="0" smtClean="0"/>
            </a:br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2971800"/>
            <a:ext cx="35091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 word = “Hello”;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number = 3;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double </a:t>
            </a:r>
            <a:r>
              <a:rPr lang="en-US" dirty="0" err="1" smtClean="0">
                <a:latin typeface="Monaco"/>
                <a:cs typeface="Monaco"/>
              </a:rPr>
              <a:t>numberTwo</a:t>
            </a:r>
            <a:r>
              <a:rPr lang="en-US" dirty="0" smtClean="0">
                <a:latin typeface="Monaco"/>
                <a:cs typeface="Monaco"/>
              </a:rPr>
              <a:t> = 3.14;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2895600"/>
            <a:ext cx="345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word</a:t>
            </a:r>
            <a:r>
              <a:rPr lang="en-US" dirty="0" smtClean="0"/>
              <a:t> now holds a value of “Hello”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3429000"/>
            <a:ext cx="322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number</a:t>
            </a:r>
            <a:r>
              <a:rPr lang="en-US" dirty="0" smtClean="0"/>
              <a:t> now holds a value of 3.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3974068"/>
            <a:ext cx="393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numberTwo</a:t>
            </a:r>
            <a:r>
              <a:rPr lang="en-US" dirty="0" smtClean="0"/>
              <a:t> now holds a value of 3.14.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447800"/>
            <a:ext cx="285750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01200" y="35052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word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2280" y="144780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“Hello”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63200" y="1828800"/>
            <a:ext cx="0" cy="762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see one-line variable assignments in a program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273076"/>
            <a:ext cx="60025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String word = “Hello”;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(word);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3788"/>
            <a:ext cx="9829800" cy="2994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2694" y="44196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Hello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0" y="1828800"/>
            <a:ext cx="295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Prints out the value stored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 the variable word.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0" y="2644914"/>
            <a:ext cx="2459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If you forget the type,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you will get an error.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029200" y="2667000"/>
            <a:ext cx="4267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4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can declare multiple variables in the same line!</a:t>
            </a:r>
            <a:endParaRPr lang="en-US" sz="3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9753600" cy="8347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Caveat: They MUST be the same type (i.e. all String, all </a:t>
            </a:r>
            <a:r>
              <a:rPr lang="en-US" sz="2200" dirty="0" err="1" smtClean="0"/>
              <a:t>int</a:t>
            </a:r>
            <a:r>
              <a:rPr lang="en-US" sz="2200" dirty="0" smtClean="0"/>
              <a:t>, all double, </a:t>
            </a:r>
            <a:r>
              <a:rPr lang="en-US" sz="2200" dirty="0" err="1" smtClean="0"/>
              <a:t>etc</a:t>
            </a:r>
            <a:r>
              <a:rPr lang="en-US" sz="22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3255405"/>
            <a:ext cx="18469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, j, k;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938937"/>
            <a:ext cx="10157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j; </a:t>
            </a: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k;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0560" y="5024735"/>
            <a:ext cx="27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These are the same!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343400" y="3777137"/>
            <a:ext cx="13716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48400" y="3929537"/>
            <a:ext cx="15240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2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can assign multiple variables in the same line!</a:t>
            </a:r>
            <a:endParaRPr lang="en-US" sz="3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95400" y="1676400"/>
            <a:ext cx="9753600" cy="8347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Caveat: They MUST be the same type (i.e. all String, all </a:t>
            </a:r>
            <a:r>
              <a:rPr lang="en-US" sz="2200" dirty="0" err="1" smtClean="0"/>
              <a:t>int</a:t>
            </a:r>
            <a:r>
              <a:rPr lang="en-US" sz="2200" dirty="0" smtClean="0"/>
              <a:t>, all double, </a:t>
            </a:r>
            <a:r>
              <a:rPr lang="en-US" sz="2200" dirty="0" err="1" smtClean="0"/>
              <a:t>etc</a:t>
            </a:r>
            <a:r>
              <a:rPr lang="en-US" sz="22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3255405"/>
            <a:ext cx="2539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= 0, j 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3402" y="2819400"/>
            <a:ext cx="101579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= 0;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j; </a:t>
            </a:r>
          </a:p>
          <a:p>
            <a:r>
              <a:rPr lang="en-US" dirty="0" smtClean="0">
                <a:latin typeface="Monaco"/>
                <a:cs typeface="Monaco"/>
              </a:rPr>
              <a:t>j = 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0560" y="5024735"/>
            <a:ext cx="27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These are the same!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343400" y="3777137"/>
            <a:ext cx="13716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48400" y="3929537"/>
            <a:ext cx="15240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6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 of writing a basic program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447800"/>
            <a:ext cx="669519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(“Hello out there!”);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3788"/>
            <a:ext cx="9829800" cy="2994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643" y="4495800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Hello out there!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7745" y="990600"/>
            <a:ext cx="2648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If you want to print letters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or punctuation, they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have to be inside quotes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772400" y="1447800"/>
            <a:ext cx="19812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38202" y="2581870"/>
            <a:ext cx="182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Has to end with 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semicolon.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372600" y="2819400"/>
            <a:ext cx="914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7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Variables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1224677"/>
            <a:ext cx="683372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double radius = 1.0;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double area = radius * radius * 3.14159;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(area);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042153"/>
            <a:ext cx="9067800" cy="2762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2694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3.14159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0" y="1676400"/>
            <a:ext cx="20359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The value of the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calculation is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assigned to the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variable area.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425039"/>
            <a:ext cx="147532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u="sng" dirty="0" smtClean="0"/>
              <a:t>Memory</a:t>
            </a:r>
          </a:p>
          <a:p>
            <a:endParaRPr lang="en-US" dirty="0"/>
          </a:p>
          <a:p>
            <a:r>
              <a:rPr lang="en-US" dirty="0" smtClean="0"/>
              <a:t>radius: 1.0</a:t>
            </a:r>
          </a:p>
          <a:p>
            <a:r>
              <a:rPr lang="en-US" dirty="0" smtClean="0"/>
              <a:t>area: </a:t>
            </a:r>
            <a:r>
              <a:rPr lang="en-US" dirty="0" smtClean="0"/>
              <a:t>3.14159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happens if...?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1224677"/>
            <a:ext cx="600259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radius = 12.1;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10363200" cy="31572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4186535"/>
            <a:ext cx="895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MySecondProgram.java:5: error: incompatible types: possible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lossy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conversion from double to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/>
            </a:r>
            <a:br>
              <a:rPr lang="en-US" sz="1200" dirty="0">
                <a:latin typeface="Monaco"/>
                <a:cs typeface="Monaco"/>
              </a:rPr>
            </a:br>
            <a:r>
              <a:rPr lang="en-US" sz="1200" dirty="0" smtClean="0">
                <a:latin typeface="Monaco"/>
                <a:cs typeface="Monaco"/>
              </a:rPr>
              <a:t>          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radius = 12.2</a:t>
            </a:r>
            <a:r>
              <a:rPr lang="en-US" sz="1200" dirty="0" smtClean="0">
                <a:latin typeface="Monaco"/>
                <a:cs typeface="Monaco"/>
              </a:rPr>
              <a:t>;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0" y="1447800"/>
            <a:ext cx="2904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You can’t assign a decimal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to an integer variable. It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doesn’t know how to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convert the decimal</a:t>
            </a:r>
          </a:p>
        </p:txBody>
      </p:sp>
    </p:spTree>
    <p:extLst>
      <p:ext uri="{BB962C8B-B14F-4D97-AF65-F5344CB8AC3E}">
        <p14:creationId xmlns:p14="http://schemas.microsoft.com/office/powerpoint/2010/main" val="236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Named Constants</a:t>
            </a:r>
            <a:endParaRPr lang="en-US" sz="3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295400"/>
            <a:ext cx="9753600" cy="3505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 special type of variable.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You must have the word </a:t>
            </a:r>
            <a:r>
              <a:rPr lang="en-US" sz="1800" dirty="0" smtClean="0">
                <a:latin typeface="Monaco"/>
                <a:cs typeface="Monaco"/>
              </a:rPr>
              <a:t>final</a:t>
            </a:r>
            <a:r>
              <a:rPr lang="en-US" sz="2200" dirty="0" smtClean="0"/>
              <a:t> in front of the variable declaration.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1800" dirty="0" smtClean="0">
                <a:latin typeface="Monaco"/>
                <a:cs typeface="Monaco"/>
              </a:rPr>
              <a:t>final</a:t>
            </a:r>
            <a:r>
              <a:rPr lang="en-US" sz="2200" dirty="0" smtClean="0"/>
              <a:t> is a reserved word.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When you use the word </a:t>
            </a:r>
            <a:r>
              <a:rPr lang="en-US" sz="1800" dirty="0" smtClean="0">
                <a:latin typeface="Monaco"/>
                <a:cs typeface="Monaco"/>
              </a:rPr>
              <a:t>final</a:t>
            </a:r>
            <a:r>
              <a:rPr lang="en-US" sz="2200" dirty="0" smtClean="0"/>
              <a:t>, you can only assign a value to the variable ONCE.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 smtClean="0"/>
              <a:t>Constant variables names are all uppercase by convention.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5105400"/>
            <a:ext cx="37862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final double PI = 3.14159;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28600"/>
            <a:ext cx="2451100" cy="1835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6019800"/>
            <a:ext cx="45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need to tell Java what type the variable is.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0" y="6019800"/>
            <a:ext cx="235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need a semi-colon.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62400" y="5410200"/>
            <a:ext cx="1143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620000" y="5410200"/>
            <a:ext cx="2133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Named Constants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1224677"/>
            <a:ext cx="6141112" cy="2862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double radius = 1.0;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final double PI = 3.14159;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double area = radius * radius * PI;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(area);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267200"/>
            <a:ext cx="8153400" cy="2484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3694" y="4713309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3.14159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6400" y="1905000"/>
            <a:ext cx="20359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The value of the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calculation is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assigned to the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variable area.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2442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Remember, Java is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case-sensitive!! If you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use Pi instead of PI,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you will get an error!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067" y="2076271"/>
            <a:ext cx="147532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u="sng" dirty="0" smtClean="0"/>
              <a:t>Memory</a:t>
            </a:r>
          </a:p>
          <a:p>
            <a:endParaRPr lang="en-US" dirty="0"/>
          </a:p>
          <a:p>
            <a:r>
              <a:rPr lang="en-US" dirty="0" smtClean="0"/>
              <a:t>radius: 1.0</a:t>
            </a:r>
          </a:p>
          <a:p>
            <a:r>
              <a:rPr lang="en-US" dirty="0" smtClean="0"/>
              <a:t>PI: 3.14159</a:t>
            </a:r>
          </a:p>
          <a:p>
            <a:r>
              <a:rPr lang="en-US" dirty="0" smtClean="0"/>
              <a:t>area: </a:t>
            </a:r>
            <a:r>
              <a:rPr lang="en-US" dirty="0" smtClean="0"/>
              <a:t>3.14159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Benefits to using named constants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52600"/>
            <a:ext cx="10972800" cy="4068768"/>
          </a:xfrm>
        </p:spPr>
        <p:txBody>
          <a:bodyPr>
            <a:normAutofit/>
          </a:bodyPr>
          <a:lstStyle/>
          <a:p>
            <a:r>
              <a:rPr lang="en-US" sz="2400" dirty="0"/>
              <a:t>You don’t have to repeatedly type the same value if it is used multiple times.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/>
              <a:t>you have to change the constant value (e.g., from 3.14  to 3.14159 for PI ), you need to change it only in a single location in the </a:t>
            </a:r>
            <a:r>
              <a:rPr lang="en-US" sz="2400" dirty="0" smtClean="0"/>
              <a:t>code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descriptive name for a constant makes the program easy to read.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1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Input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7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know how to display information in the output window (i.e. console) using </a:t>
            </a:r>
            <a:r>
              <a:rPr lang="en-US" sz="2000" dirty="0" err="1" smtClean="0">
                <a:latin typeface="Monaco"/>
                <a:cs typeface="Monaco"/>
              </a:rPr>
              <a:t>System.out.println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What if we wanted to write a program that calculates the area of circle and we wanted to ask the person running the program what to use for the radius?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This is called “asking the user for input.”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need to have 3 special statements in order to do this:</a:t>
            </a:r>
            <a:br>
              <a:rPr lang="en-US" sz="2400" dirty="0" smtClean="0"/>
            </a:br>
            <a:r>
              <a:rPr lang="en-US" sz="2400" dirty="0" smtClean="0"/>
              <a:t>1. </a:t>
            </a:r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java.util.Scanner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br>
              <a:rPr lang="en-US" sz="2000" dirty="0" smtClean="0">
                <a:latin typeface="Monaco"/>
                <a:cs typeface="Monaco"/>
              </a:rPr>
            </a:br>
            <a:r>
              <a:rPr lang="en-US" sz="2400" dirty="0" smtClean="0"/>
              <a:t>2. </a:t>
            </a:r>
            <a:r>
              <a:rPr lang="en-US" sz="2000" dirty="0" smtClean="0">
                <a:latin typeface="Monaco"/>
                <a:cs typeface="Monaco"/>
              </a:rPr>
              <a:t>Scanner keyboard = new Scanner(</a:t>
            </a:r>
            <a:r>
              <a:rPr lang="en-US" sz="2000" dirty="0" err="1" smtClean="0">
                <a:latin typeface="Monaco"/>
                <a:cs typeface="Monaco"/>
              </a:rPr>
              <a:t>System.in</a:t>
            </a:r>
            <a:r>
              <a:rPr lang="en-US" sz="2000" dirty="0" smtClean="0">
                <a:latin typeface="Monaco"/>
                <a:cs typeface="Monaco"/>
              </a:rPr>
              <a:t>);</a:t>
            </a:r>
            <a:br>
              <a:rPr lang="en-US" sz="2000" dirty="0" smtClean="0">
                <a:latin typeface="Monaco"/>
                <a:cs typeface="Monaco"/>
              </a:rPr>
            </a:br>
            <a:r>
              <a:rPr lang="en-US" sz="2400" dirty="0" smtClean="0">
                <a:latin typeface="Calibri"/>
                <a:cs typeface="Calibri"/>
              </a:rPr>
              <a:t>3. </a:t>
            </a:r>
            <a:r>
              <a:rPr lang="en-US" sz="2400" dirty="0" err="1" smtClean="0">
                <a:latin typeface="Calibri"/>
                <a:cs typeface="Calibri"/>
              </a:rPr>
              <a:t>keyboard.</a:t>
            </a:r>
            <a:r>
              <a:rPr lang="en-US" sz="2000" dirty="0" err="1" smtClean="0">
                <a:latin typeface="Monaco"/>
                <a:cs typeface="Monaco"/>
              </a:rPr>
              <a:t>nextDouble</a:t>
            </a:r>
            <a:r>
              <a:rPr lang="en-US" sz="2000" dirty="0" smtClean="0">
                <a:latin typeface="Monaco"/>
                <a:cs typeface="Monaco"/>
              </a:rPr>
              <a:t>() or </a:t>
            </a:r>
            <a:r>
              <a:rPr lang="en-US" sz="2000" dirty="0" err="1" smtClean="0">
                <a:latin typeface="Monaco"/>
                <a:cs typeface="Monaco"/>
              </a:rPr>
              <a:t>keyboard.nextInt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br>
              <a:rPr lang="en-US" sz="2000" dirty="0" smtClean="0">
                <a:latin typeface="Monaco"/>
                <a:cs typeface="Monaco"/>
              </a:rPr>
            </a:br>
            <a:endParaRPr lang="en-US" sz="2000" dirty="0" smtClean="0">
              <a:latin typeface="Monaco"/>
              <a:cs typeface="Monaco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Where do these statements go in a program?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6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219200"/>
            <a:ext cx="8495986" cy="452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import 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java.util.Scanner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CalculateArea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 smtClean="0">
                <a:latin typeface="Monaco"/>
                <a:cs typeface="Monaco"/>
              </a:rPr>
              <a:t> 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Scanner keyboard = new Scanner(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System.in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double radius;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</a:t>
            </a:r>
            <a:r>
              <a:rPr lang="en-US" dirty="0" err="1" smtClean="0">
                <a:latin typeface="Monaco"/>
                <a:cs typeface="Monaco"/>
              </a:rPr>
              <a:t>System.out.print</a:t>
            </a:r>
            <a:r>
              <a:rPr lang="en-US" dirty="0" smtClean="0">
                <a:latin typeface="Monaco"/>
                <a:cs typeface="Monaco"/>
              </a:rPr>
              <a:t>(“Enter a number for the radius: ”);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radius = 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keyboard.nextDouble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();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       double area = radius * radius * 3.14159;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(area);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}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3722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MUST go above the program.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6096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304800"/>
            <a:ext cx="5812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tells the program to set up what’s needed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 order to be able understand what the user types in.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990600"/>
            <a:ext cx="3581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" y="3200400"/>
            <a:ext cx="17985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Declares a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variable named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radius.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43000" y="3581400"/>
            <a:ext cx="1905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67800" y="4168914"/>
            <a:ext cx="3085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Tell the user what you want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them to do.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6019800"/>
            <a:ext cx="7507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MUST match the type of variable that you’re assigning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it to. For a double use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nextDouble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sz="2000" dirty="0" smtClean="0">
                <a:solidFill>
                  <a:srgbClr val="FF0000"/>
                </a:solidFill>
              </a:rPr>
              <a:t>. For an integer use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nextInt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772400" y="4038600"/>
            <a:ext cx="1447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943600" y="4267200"/>
            <a:ext cx="1143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600200"/>
            <a:ext cx="2641600" cy="264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905000"/>
            <a:ext cx="2171700" cy="2070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533400"/>
            <a:ext cx="1166015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Did you notice that I used </a:t>
            </a:r>
            <a:r>
              <a:rPr lang="en-US" sz="2200" dirty="0" err="1" smtClean="0">
                <a:latin typeface="Monaco"/>
                <a:cs typeface="Monaco"/>
              </a:rPr>
              <a:t>System.out.print</a:t>
            </a:r>
            <a:r>
              <a:rPr lang="en-US" sz="2200" dirty="0" smtClean="0">
                <a:latin typeface="Monaco"/>
                <a:cs typeface="Monaco"/>
              </a:rPr>
              <a:t>()</a:t>
            </a:r>
            <a:r>
              <a:rPr lang="en-US" sz="2600" dirty="0" smtClean="0"/>
              <a:t> instead of </a:t>
            </a:r>
            <a:r>
              <a:rPr lang="en-US" sz="2200" dirty="0" err="1" smtClean="0">
                <a:latin typeface="Monaco"/>
                <a:cs typeface="Monaco"/>
              </a:rPr>
              <a:t>System.out.println</a:t>
            </a:r>
            <a:r>
              <a:rPr lang="en-US" sz="2200" dirty="0" smtClean="0">
                <a:latin typeface="Monaco"/>
                <a:cs typeface="Monaco"/>
              </a:rPr>
              <a:t>()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in the previous example?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95800"/>
            <a:ext cx="115907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System.out.print</a:t>
            </a:r>
            <a:r>
              <a:rPr lang="en-US" sz="2000" dirty="0" smtClean="0">
                <a:latin typeface="Monaco"/>
                <a:cs typeface="Monaco"/>
              </a:rPr>
              <a:t>():</a:t>
            </a:r>
            <a:r>
              <a:rPr lang="en-US" sz="2400" dirty="0" smtClean="0"/>
              <a:t> The cursor stays on the same line after it prints whatever is in the </a:t>
            </a:r>
          </a:p>
          <a:p>
            <a:r>
              <a:rPr lang="en-US" sz="2400" dirty="0" smtClean="0"/>
              <a:t>parentheses. This is great for getting input from the user.</a:t>
            </a:r>
          </a:p>
          <a:p>
            <a:endParaRPr lang="en-US" sz="2400" dirty="0"/>
          </a:p>
          <a:p>
            <a:r>
              <a:rPr lang="en-US" sz="2000" dirty="0" err="1" smtClean="0">
                <a:latin typeface="Monaco"/>
                <a:cs typeface="Monaco"/>
              </a:rPr>
              <a:t>System.out.println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>
                <a:latin typeface="Monaco"/>
                <a:cs typeface="Monaco"/>
              </a:rPr>
              <a:t>)</a:t>
            </a:r>
            <a:r>
              <a:rPr lang="en-US" sz="2400" dirty="0"/>
              <a:t>: The cursor </a:t>
            </a:r>
            <a:r>
              <a:rPr lang="en-US" sz="2400" dirty="0" smtClean="0"/>
              <a:t>goes to </a:t>
            </a:r>
            <a:r>
              <a:rPr lang="en-US" sz="2400"/>
              <a:t>the </a:t>
            </a:r>
            <a:r>
              <a:rPr lang="en-US" sz="2400" smtClean="0"/>
              <a:t>next </a:t>
            </a:r>
            <a:r>
              <a:rPr lang="en-US" sz="2400" dirty="0"/>
              <a:t>line after it prints whatever is in the </a:t>
            </a:r>
          </a:p>
          <a:p>
            <a:r>
              <a:rPr lang="en-US" sz="2400" dirty="0"/>
              <a:t>parentheses. This is great for </a:t>
            </a:r>
            <a:r>
              <a:rPr lang="en-US" sz="2400" dirty="0" smtClean="0"/>
              <a:t>printing out results.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74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Problem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219200"/>
            <a:ext cx="99929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Write a program that reads in the radius and length of a cylinder and </a:t>
            </a:r>
          </a:p>
          <a:p>
            <a:r>
              <a:rPr lang="en-US" sz="2400" dirty="0" smtClean="0"/>
              <a:t>computes the area and volume using the following formulas:</a:t>
            </a:r>
          </a:p>
          <a:p>
            <a:endParaRPr lang="en-US" sz="2400" dirty="0"/>
          </a:p>
          <a:p>
            <a:r>
              <a:rPr lang="en-US" sz="2400" dirty="0" smtClean="0"/>
              <a:t>			area = radius * radius * π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volume = area * length</a:t>
            </a:r>
            <a:br>
              <a:rPr lang="en-US" sz="2400" dirty="0" smtClean="0"/>
            </a:br>
            <a:r>
              <a:rPr lang="en-US" sz="2400" dirty="0" smtClean="0"/>
              <a:t>Output: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05400" y="1600200"/>
            <a:ext cx="365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3468" y="4953000"/>
            <a:ext cx="98283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This means that you need to ask the user for two input values: radius and length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This also means that you need to have two variables to store radius and length.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You are going to print out area and volume.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Therefore, you need to have a variable for area and a variable for volume.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1981200"/>
            <a:ext cx="3657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7400" y="3657600"/>
            <a:ext cx="69722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the radius and length of a cylinder: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5.5 12</a:t>
            </a:r>
            <a:r>
              <a:rPr lang="en-US" dirty="0" smtClean="0">
                <a:latin typeface="Monaco"/>
                <a:cs typeface="Monaco"/>
              </a:rPr>
              <a:t/>
            </a:r>
            <a:br>
              <a:rPr lang="en-US" dirty="0" smtClean="0">
                <a:latin typeface="Monaco"/>
                <a:cs typeface="Monaco"/>
              </a:rPr>
            </a:br>
            <a:r>
              <a:rPr lang="en-US" dirty="0" smtClean="0">
                <a:latin typeface="Monaco"/>
                <a:cs typeface="Monaco"/>
              </a:rPr>
              <a:t>The area is 95.0330975</a:t>
            </a:r>
            <a:br>
              <a:rPr lang="en-US" dirty="0" smtClean="0">
                <a:latin typeface="Monaco"/>
                <a:cs typeface="Monaco"/>
              </a:rPr>
            </a:br>
            <a:r>
              <a:rPr lang="en-US" dirty="0" smtClean="0">
                <a:latin typeface="Monaco"/>
                <a:cs typeface="Monaco"/>
              </a:rPr>
              <a:t>The volume is 1140.39717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694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04800"/>
            <a:ext cx="10158249" cy="6186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Monaco"/>
                <a:cs typeface="Monaco"/>
              </a:rPr>
              <a:t>import </a:t>
            </a:r>
            <a:r>
              <a:rPr lang="en-US" dirty="0" err="1" smtClean="0">
                <a:solidFill>
                  <a:schemeClr val="tx1"/>
                </a:solidFill>
                <a:latin typeface="Monaco"/>
                <a:cs typeface="Monaco"/>
              </a:rPr>
              <a:t>java.util.Scanner</a:t>
            </a:r>
            <a:r>
              <a:rPr lang="en-US" dirty="0" smtClean="0">
                <a:solidFill>
                  <a:schemeClr val="tx1"/>
                </a:solidFill>
                <a:latin typeface="Monaco"/>
                <a:cs typeface="Monaco"/>
              </a:rPr>
              <a:t>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CalculateArea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 smtClean="0">
                <a:latin typeface="Monaco"/>
                <a:cs typeface="Monaco"/>
              </a:rPr>
              <a:t> 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       Scanner keyboard = new Scanner(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System.in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double radius;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double length;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</a:t>
            </a:r>
            <a:r>
              <a:rPr lang="en-US" dirty="0" smtClean="0">
                <a:latin typeface="Monaco"/>
                <a:cs typeface="Monaco"/>
              </a:rPr>
              <a:t>(“Enter the radius and length of a cylinder: ”);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radius = </a:t>
            </a:r>
            <a:r>
              <a:rPr lang="en-US" dirty="0" err="1" smtClean="0">
                <a:latin typeface="Monaco"/>
                <a:cs typeface="Monaco"/>
              </a:rPr>
              <a:t>keyboard.nextDouble</a:t>
            </a:r>
            <a:r>
              <a:rPr lang="en-US" dirty="0" smtClean="0">
                <a:latin typeface="Monaco"/>
                <a:cs typeface="Monaco"/>
              </a:rPr>
              <a:t>();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length = </a:t>
            </a:r>
            <a:r>
              <a:rPr lang="en-US" dirty="0" err="1" smtClean="0">
                <a:latin typeface="Monaco"/>
                <a:cs typeface="Monaco"/>
              </a:rPr>
              <a:t>keyboard.nextDouble</a:t>
            </a:r>
            <a:r>
              <a:rPr lang="en-US" dirty="0" smtClean="0">
                <a:latin typeface="Monaco"/>
                <a:cs typeface="Monaco"/>
              </a:rPr>
              <a:t>();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       double area = radius * radius * 3.14159;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double volume = area * length;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(“The area is ” + area);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(“The volume is ” + volume); 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}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0734" y="4114800"/>
            <a:ext cx="3661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Combines the value stored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in area with the part in quotes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53200" y="4572000"/>
            <a:ext cx="2133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if you wanted to print out a number?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17610" y="1295400"/>
            <a:ext cx="60025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(“4”);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(4);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3788"/>
            <a:ext cx="9829800" cy="2994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643" y="44958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2694" y="48006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317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36791" y="4028182"/>
            <a:ext cx="5877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2, Sections 2.1 - 2.8.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33400"/>
            <a:ext cx="3886200" cy="31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if you wanted to print out the sum of two numbers?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17610" y="1295400"/>
            <a:ext cx="60025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(“5 + 4”);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(5 + 4);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3788"/>
            <a:ext cx="9829800" cy="2994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643" y="4495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 + 4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2694" y="48006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9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602" y="1143000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you use quotes,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whatever is inside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quotes gets printed out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exactly that way to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screen.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1200" y="1066800"/>
            <a:ext cx="24924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you want to actually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out the result of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doing a mathematical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operation, you don’t use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quotes.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2971800"/>
            <a:ext cx="1828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about this?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17610" y="1295400"/>
            <a:ext cx="600259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(hello);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3788"/>
            <a:ext cx="9829800" cy="2994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643" y="4495800"/>
            <a:ext cx="6218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Monaco"/>
                <a:cs typeface="Monaco"/>
              </a:rPr>
              <a:t>MySecondProgram.java:5: error: cannot find symbol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</a:t>
            </a:r>
            <a:r>
              <a:rPr lang="en-US" sz="1600" dirty="0" err="1">
                <a:latin typeface="Monaco"/>
                <a:cs typeface="Monaco"/>
              </a:rPr>
              <a:t>System.out.println</a:t>
            </a:r>
            <a:r>
              <a:rPr lang="en-US" sz="1600" dirty="0">
                <a:latin typeface="Monaco"/>
                <a:cs typeface="Monaco"/>
              </a:rPr>
              <a:t>(hello)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602" y="1143000"/>
            <a:ext cx="2485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Letters, words and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punctuation need to be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inside quotes, otherwise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you get an error.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1295400" y="2362200"/>
            <a:ext cx="4383278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Print out “My age is 100”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143000"/>
            <a:ext cx="72492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class </a:t>
            </a:r>
            <a:r>
              <a:rPr lang="en-US" dirty="0" err="1" smtClean="0">
                <a:latin typeface="Monaco"/>
                <a:cs typeface="Monaco"/>
              </a:rPr>
              <a:t>MySecondProgram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public static void main(String[] </a:t>
            </a:r>
            <a:r>
              <a:rPr lang="en-US" dirty="0" err="1" smtClean="0">
                <a:latin typeface="Monaco"/>
                <a:cs typeface="Monaco"/>
              </a:rPr>
              <a:t>args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(“My age is 100”);</a:t>
            </a:r>
          </a:p>
          <a:p>
            <a:r>
              <a:rPr lang="en-US" dirty="0" smtClean="0">
                <a:latin typeface="Monaco"/>
                <a:cs typeface="Monaco"/>
              </a:rPr>
              <a:t>        </a:t>
            </a:r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(“My age is ” + 10 * 10);</a:t>
            </a:r>
          </a:p>
          <a:p>
            <a:r>
              <a:rPr lang="en-US" dirty="0" smtClean="0">
                <a:latin typeface="Monaco"/>
                <a:cs typeface="Monaco"/>
              </a:rPr>
              <a:t>    }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57600"/>
            <a:ext cx="9829800" cy="2994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9643" y="4269612"/>
            <a:ext cx="1785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My age is 100</a:t>
            </a:r>
          </a:p>
          <a:p>
            <a:r>
              <a:rPr lang="en-US" sz="1600" dirty="0" smtClean="0">
                <a:latin typeface="Monaco"/>
                <a:cs typeface="Monaco"/>
              </a:rPr>
              <a:t>My age is 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9973" y="533400"/>
            <a:ext cx="2584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is not addition!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This is a way to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combine mathematical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operations and words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(or letters) when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printing output.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24800" y="1295400"/>
            <a:ext cx="18288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There is an exception to this rule...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10577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Rule</a:t>
            </a:r>
            <a:r>
              <a:rPr lang="en-US" sz="2200" dirty="0" smtClean="0"/>
              <a:t>: </a:t>
            </a:r>
            <a:r>
              <a:rPr lang="en-US" sz="2200" dirty="0"/>
              <a:t>Letters, words </a:t>
            </a:r>
            <a:r>
              <a:rPr lang="en-US" sz="2200" dirty="0" smtClean="0"/>
              <a:t>and punctuation </a:t>
            </a:r>
            <a:r>
              <a:rPr lang="en-US" sz="2200" dirty="0"/>
              <a:t>need to </a:t>
            </a:r>
            <a:r>
              <a:rPr lang="en-US" sz="2200" dirty="0" smtClean="0"/>
              <a:t>be inside </a:t>
            </a:r>
            <a:r>
              <a:rPr lang="en-US" sz="2200" dirty="0"/>
              <a:t>quotes, </a:t>
            </a:r>
            <a:r>
              <a:rPr lang="en-US" sz="2200" dirty="0" smtClean="0"/>
              <a:t>otherwise you </a:t>
            </a:r>
            <a:r>
              <a:rPr lang="en-US" sz="2200" dirty="0"/>
              <a:t>get an error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3390900" cy="339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08610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Variables are used to represent values that may be changed in the program.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Variable names (aka identifiers) should be lowercase (this is Java convention).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can use letters, digits, underscores (_) and dollar signs ($)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However, variable names MUST start with a letter, underscore or dollar sign. It CANNOT start with a digit.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 variable name cannot be a reserved word (public, class, static, void, true, false, etc.). See Appendix A for a list of reserved words.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 variable name can be any length.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1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Variable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MUST tell Java what kind of variable you are working with.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For today, we will use </a:t>
            </a:r>
            <a:r>
              <a:rPr lang="en-US" sz="2000" dirty="0" smtClean="0">
                <a:latin typeface="Monaco"/>
                <a:cs typeface="Monaco"/>
              </a:rPr>
              <a:t>String</a:t>
            </a:r>
            <a:r>
              <a:rPr lang="en-US" sz="2400" dirty="0" smtClean="0"/>
              <a:t>,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400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double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>
                <a:latin typeface="Monaco"/>
                <a:cs typeface="Monaco"/>
              </a:rPr>
              <a:t>String</a:t>
            </a:r>
            <a:r>
              <a:rPr lang="en-US" sz="2400" dirty="0" smtClean="0"/>
              <a:t>: This is for words and letters. You can make a String variable be one word, one letter, or as many as you want.  The letters, words and punctuation must go in quotes!!</a:t>
            </a:r>
            <a:br>
              <a:rPr lang="en-US" sz="2400" dirty="0" smtClean="0"/>
            </a:br>
            <a:r>
              <a:rPr lang="en-US" sz="2400" dirty="0" smtClean="0"/>
              <a:t>  </a:t>
            </a:r>
          </a:p>
          <a:p>
            <a:r>
              <a:rPr lang="en-US" sz="2000" dirty="0" err="1">
                <a:latin typeface="Monaco"/>
                <a:cs typeface="Monaco"/>
              </a:rPr>
              <a:t>int</a:t>
            </a:r>
            <a:r>
              <a:rPr lang="en-US" sz="2400" dirty="0" smtClean="0"/>
              <a:t>: This is for variables that are integers (2, 3, 4, 5, -1, -2, etc.).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>
                <a:latin typeface="Monaco"/>
                <a:cs typeface="Monaco"/>
              </a:rPr>
              <a:t>double</a:t>
            </a:r>
            <a:r>
              <a:rPr lang="en-US" sz="2400" dirty="0" smtClean="0"/>
              <a:t>: This is for variables that are decimals.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19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6234</TotalTime>
  <Words>1934</Words>
  <Application>Microsoft Macintosh PowerPoint</Application>
  <PresentationFormat>Custom</PresentationFormat>
  <Paragraphs>376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3: Console Input, Identifiers, Variables, Assignments, Named Constants</vt:lpstr>
      <vt:lpstr>Review of writing a basic program</vt:lpstr>
      <vt:lpstr>What if you wanted to print out a number?</vt:lpstr>
      <vt:lpstr>What if you wanted to print out the sum of two numbers?</vt:lpstr>
      <vt:lpstr>What about this?</vt:lpstr>
      <vt:lpstr>Print out “My age is 100”</vt:lpstr>
      <vt:lpstr>There is an exception to this rule...</vt:lpstr>
      <vt:lpstr>Variables</vt:lpstr>
      <vt:lpstr>More Variable Rules</vt:lpstr>
      <vt:lpstr>Variable Declarations</vt:lpstr>
      <vt:lpstr>Let’s see variable declarations in a program</vt:lpstr>
      <vt:lpstr>Variable Assignments</vt:lpstr>
      <vt:lpstr>Let’s see variable assignments in a program</vt:lpstr>
      <vt:lpstr>Let’s see variable declarations in a program</vt:lpstr>
      <vt:lpstr>An Error...</vt:lpstr>
      <vt:lpstr>Ugh, it’s so annoying to declare and assign in two lines.</vt:lpstr>
      <vt:lpstr>Let’s see one-line variable assignments in a program</vt:lpstr>
      <vt:lpstr>You can declare multiple variables in the same line!</vt:lpstr>
      <vt:lpstr>You can assign multiple variables in the same line!</vt:lpstr>
      <vt:lpstr>Using Variables</vt:lpstr>
      <vt:lpstr>What happens if...?</vt:lpstr>
      <vt:lpstr>Named Constants</vt:lpstr>
      <vt:lpstr>Using Named Constants</vt:lpstr>
      <vt:lpstr>Benefits to using named constants</vt:lpstr>
      <vt:lpstr>Input</vt:lpstr>
      <vt:lpstr>PowerPoint Presentation</vt:lpstr>
      <vt:lpstr>PowerPoint Presentation</vt:lpstr>
      <vt:lpstr>Example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379</cp:revision>
  <dcterms:created xsi:type="dcterms:W3CDTF">2014-04-17T23:20:26Z</dcterms:created>
  <dcterms:modified xsi:type="dcterms:W3CDTF">2014-09-03T21:40:57Z</dcterms:modified>
</cp:coreProperties>
</file>