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2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49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9/8/14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9/8/14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of the loss</a:t>
            </a:r>
            <a:r>
              <a:rPr lang="en-US" baseline="0" dirty="0" smtClean="0"/>
              <a:t> when converting a decimal to a integer, there should be a very good reason for doing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9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emf"/><Relationship Id="rId9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124200"/>
            <a:ext cx="9861727" cy="12191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Lecture 4: </a:t>
            </a:r>
            <a:r>
              <a:rPr lang="en-US" sz="3600" dirty="0"/>
              <a:t>Numeric Types, Evaluating Expressions, Assignment Operators, Increment and Decrement Operators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0600"/>
            <a:ext cx="85344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2, 2.9</a:t>
            </a:r>
            <a:r>
              <a:rPr lang="en-US" dirty="0">
                <a:solidFill>
                  <a:schemeClr val="tx1"/>
                </a:solidFill>
              </a:rPr>
              <a:t>, 2.11, 2.13 </a:t>
            </a:r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smtClean="0">
                <a:solidFill>
                  <a:schemeClr val="tx1"/>
                </a:solidFill>
              </a:rPr>
              <a:t>2.15, 2.17 - 2.18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Numeric Operators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47800"/>
            <a:ext cx="6172200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40" y="4572000"/>
            <a:ext cx="3411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remainder (aka mod</a:t>
            </a:r>
          </a:p>
          <a:p>
            <a:r>
              <a:rPr lang="en-US" sz="2400" dirty="0" smtClean="0"/>
              <a:t>for modulus) operator:  %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1021" y="5410200"/>
            <a:ext cx="518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Finds the remainder when you divide</a:t>
            </a:r>
          </a:p>
          <a:p>
            <a:r>
              <a:rPr lang="en-US" sz="2400" dirty="0" smtClean="0"/>
              <a:t>the first number by the second number.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572000"/>
            <a:ext cx="189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Ex: 20 % 3 = 2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97306"/>
              </p:ext>
            </p:extLst>
          </p:nvPr>
        </p:nvGraphicFramePr>
        <p:xfrm>
          <a:off x="9363371" y="4419600"/>
          <a:ext cx="990600" cy="192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431800" imgH="838200" progId="Equation.3">
                  <p:embed/>
                </p:oleObj>
              </mc:Choice>
              <mc:Fallback>
                <p:oleObj name="Equation" r:id="rId4" imgW="4318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3371" y="4419600"/>
                        <a:ext cx="990600" cy="192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9829800" y="57912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Remainder Examples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52229" y="1752600"/>
            <a:ext cx="154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Ex: -20 % 3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07413"/>
              </p:ext>
            </p:extLst>
          </p:nvPr>
        </p:nvGraphicFramePr>
        <p:xfrm>
          <a:off x="3706812" y="1419225"/>
          <a:ext cx="1398588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3" imgW="609600" imgH="863600" progId="Equation.3">
                  <p:embed/>
                </p:oleObj>
              </mc:Choice>
              <mc:Fallback>
                <p:oleObj name="Equation" r:id="rId3" imgW="6096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6812" y="1419225"/>
                        <a:ext cx="1398588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4419600" y="28194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4648200"/>
            <a:ext cx="154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Ex: </a:t>
            </a:r>
            <a:r>
              <a:rPr lang="en-US" sz="2400" dirty="0" smtClean="0"/>
              <a:t>20 </a:t>
            </a:r>
            <a:r>
              <a:rPr lang="en-US" sz="2400" dirty="0" smtClean="0"/>
              <a:t>% </a:t>
            </a:r>
            <a:r>
              <a:rPr lang="en-US" sz="2400" dirty="0" smtClean="0"/>
              <a:t>-3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01242"/>
              </p:ext>
            </p:extLst>
          </p:nvPr>
        </p:nvGraphicFramePr>
        <p:xfrm>
          <a:off x="3748088" y="4267200"/>
          <a:ext cx="13700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5" imgW="596900" imgH="863600" progId="Equation.3">
                  <p:embed/>
                </p:oleObj>
              </mc:Choice>
              <mc:Fallback>
                <p:oleObj name="Equation" r:id="rId5" imgW="5969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088" y="4267200"/>
                        <a:ext cx="1370012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91312" y="3429000"/>
            <a:ext cx="163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Ex: -20 % -3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11251"/>
              </p:ext>
            </p:extLst>
          </p:nvPr>
        </p:nvGraphicFramePr>
        <p:xfrm>
          <a:off x="8763000" y="3048000"/>
          <a:ext cx="1574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7" imgW="685800" imgH="863600" progId="Equation.3">
                  <p:embed/>
                </p:oleObj>
              </mc:Choice>
              <mc:Fallback>
                <p:oleObj name="Equation" r:id="rId7" imgW="6858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0" y="3048000"/>
                        <a:ext cx="1574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495800" y="56388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77400" y="44196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228600"/>
            <a:ext cx="2679700" cy="20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Division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24682" y="1066800"/>
            <a:ext cx="4709718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DivisionTest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num1 = 3/2;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(num1);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double num2 = 3/2;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(num2);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double num3 = 3.0/2;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(num3);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43400"/>
            <a:ext cx="8153400" cy="2484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4481" y="47668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481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4481" y="5376446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1.5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2050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you divide 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integer by another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integer, Java always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rounds down.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438400"/>
            <a:ext cx="249535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you divide 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integer by another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integer, Java always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rounds down. After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does the division, then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makes it a decimal.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1295400"/>
            <a:ext cx="2438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62200" y="2743200"/>
            <a:ext cx="2362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07580" y="2648714"/>
            <a:ext cx="2221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 long as one of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numbers is a decimal,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the result is 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decimal.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34200" y="3276600"/>
            <a:ext cx="2514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Division (cont.)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24682" y="1066800"/>
            <a:ext cx="4709718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DivisionTest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double num1 = 3/2.0;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(num1);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double num2 = 3.0/2.0;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(num2);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num3 = 3.0/2;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(num3);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43400"/>
            <a:ext cx="8153400" cy="2484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4481" y="4766846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1.5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481" y="5071646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1.5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66069" y="609600"/>
            <a:ext cx="2221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 long as one of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numbers is a decimal,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the result is 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decimal.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34199" y="1295400"/>
            <a:ext cx="2819401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76600" y="5486400"/>
            <a:ext cx="692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DivisionTest.java:9: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error: incompatible types: possible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lossy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conversion </a:t>
            </a:r>
            <a:endParaRPr lang="en-US" sz="1200" dirty="0" smtClean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from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double to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/>
            </a:r>
            <a:br>
              <a:rPr lang="en-US" sz="1200" dirty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num3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smtClean="0">
                <a:latin typeface="Monaco"/>
                <a:cs typeface="Monaco"/>
              </a:rPr>
              <a:t>3.0/2;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2270" y="2667000"/>
            <a:ext cx="2177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can’t assign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decimal to an integer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variable.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10400" y="3352800"/>
            <a:ext cx="28194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103530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Write a program that asks the user for an integer in seconds and then </a:t>
            </a:r>
          </a:p>
          <a:p>
            <a:r>
              <a:rPr lang="en-US" sz="2400" dirty="0" smtClean="0"/>
              <a:t>converts the value to minutes and prints the minutes with the remaining seconds.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2362200"/>
            <a:ext cx="7737231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4038600"/>
            <a:ext cx="535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convert seconds to minutes?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23099" y="4034135"/>
            <a:ext cx="5877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Divide the number of seconds by 60 (</a:t>
            </a:r>
            <a:r>
              <a:rPr lang="en-US" sz="2400" dirty="0" err="1" smtClean="0"/>
              <a:t>bc</a:t>
            </a:r>
            <a:r>
              <a:rPr lang="en-US" sz="2400" dirty="0" smtClean="0"/>
              <a:t> there</a:t>
            </a:r>
          </a:p>
          <a:p>
            <a:r>
              <a:rPr lang="en-US" sz="2400" dirty="0" smtClean="0"/>
              <a:t>are 60 seconds in a minute).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100935"/>
            <a:ext cx="519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get the remaining seconds?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33369" y="5105400"/>
            <a:ext cx="6003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the remainder operator! Take the number</a:t>
            </a:r>
          </a:p>
          <a:p>
            <a:r>
              <a:rPr lang="en-US" sz="2400" dirty="0" smtClean="0"/>
              <a:t>of seconds and use it with the remainder</a:t>
            </a:r>
          </a:p>
          <a:p>
            <a:r>
              <a:rPr lang="en-US" sz="2400" dirty="0" smtClean="0"/>
              <a:t>operator and 60 (seconds per minute), i.e.</a:t>
            </a:r>
          </a:p>
          <a:p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 err="1" smtClean="0"/>
              <a:t>secs</a:t>
            </a:r>
            <a:r>
              <a:rPr lang="en-US" sz="2400" dirty="0" smtClean="0"/>
              <a:t> % </a:t>
            </a:r>
            <a:r>
              <a:rPr lang="en-US" sz="2400" dirty="0" err="1" smtClean="0"/>
              <a:t>num</a:t>
            </a:r>
            <a:r>
              <a:rPr lang="en-US" sz="2400" dirty="0" smtClean="0"/>
              <a:t> minutes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02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143000"/>
            <a:ext cx="804963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import </a:t>
            </a:r>
            <a:r>
              <a:rPr lang="en-US" sz="1400" dirty="0" err="1" smtClean="0">
                <a:latin typeface="Monaco"/>
                <a:cs typeface="Monaco"/>
              </a:rPr>
              <a:t>java.util.Scanner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DisplayTime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Scanner keyboard = new Scanner(</a:t>
            </a:r>
            <a:r>
              <a:rPr lang="en-US" sz="1400" dirty="0" err="1" smtClean="0">
                <a:latin typeface="Monaco"/>
                <a:cs typeface="Monaco"/>
              </a:rPr>
              <a:t>System.in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seconds;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 smtClean="0">
                <a:latin typeface="Monaco"/>
                <a:cs typeface="Monaco"/>
              </a:rPr>
              <a:t>(“Enter an integer for seconds: 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seconds = </a:t>
            </a:r>
            <a:r>
              <a:rPr lang="en-US" sz="1400" dirty="0" err="1" smtClean="0">
                <a:latin typeface="Monaco"/>
                <a:cs typeface="Monaco"/>
              </a:rPr>
              <a:t>keyboard.nextInt</a:t>
            </a:r>
            <a:r>
              <a:rPr lang="en-US" sz="1400" dirty="0" smtClean="0">
                <a:latin typeface="Monaco"/>
                <a:cs typeface="Monaco"/>
              </a:rPr>
              <a:t>();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minutes = seconds/60;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remainingSecs</a:t>
            </a:r>
            <a:r>
              <a:rPr lang="en-US" sz="1400" dirty="0" smtClean="0">
                <a:latin typeface="Monaco"/>
                <a:cs typeface="Monaco"/>
              </a:rPr>
              <a:t> = seconds % 60;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(seconds + “seconds is ” + minutes +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    “ minutes and ” + </a:t>
            </a:r>
            <a:r>
              <a:rPr lang="en-US" sz="1400" dirty="0" err="1" smtClean="0">
                <a:latin typeface="Monaco"/>
                <a:cs typeface="Monaco"/>
              </a:rPr>
              <a:t>remainingSecs</a:t>
            </a:r>
            <a:r>
              <a:rPr lang="en-US" sz="1400" dirty="0" smtClean="0">
                <a:latin typeface="Monaco"/>
                <a:cs typeface="Monaco"/>
              </a:rPr>
              <a:t> + “ seconds”);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6251" y="1143000"/>
            <a:ext cx="200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this for input.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7093" y="2221468"/>
            <a:ext cx="200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this for input.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7093" y="2602468"/>
            <a:ext cx="293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Declare the variable for 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7093" y="2907268"/>
            <a:ext cx="226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Ask the user for input.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7093" y="3212068"/>
            <a:ext cx="301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the input and assign 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variable.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7093" y="3745468"/>
            <a:ext cx="274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the number of minutes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442" y="4050268"/>
            <a:ext cx="292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the number of remaining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math operations: Exponents!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2895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if you wanted to calculate the value of 4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4 * 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if you wanted to calculate the value of 4</a:t>
            </a:r>
            <a:r>
              <a:rPr lang="en-US" sz="2400" baseline="30000" dirty="0" smtClean="0"/>
              <a:t>25</a:t>
            </a:r>
            <a:r>
              <a:rPr lang="en-US" sz="2400" dirty="0" smtClean="0"/>
              <a:t> 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We have to use a special Java library.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267200"/>
            <a:ext cx="495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Math.pow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a,b</a:t>
            </a:r>
            <a:r>
              <a:rPr lang="en-US" sz="2000" dirty="0" smtClean="0">
                <a:latin typeface="Monaco"/>
                <a:cs typeface="Monaco"/>
              </a:rPr>
              <a:t>)</a:t>
            </a:r>
            <a:r>
              <a:rPr lang="en-US" sz="2400" dirty="0" smtClean="0"/>
              <a:t> is used to calculate </a:t>
            </a:r>
            <a:r>
              <a:rPr lang="en-US" sz="2000" dirty="0" err="1" smtClean="0">
                <a:latin typeface="Monaco"/>
                <a:cs typeface="Monaco"/>
              </a:rPr>
              <a:t>a</a:t>
            </a:r>
            <a:r>
              <a:rPr lang="en-US" sz="2000" baseline="30000" dirty="0" err="1" smtClean="0">
                <a:latin typeface="Monaco"/>
                <a:cs typeface="Monaco"/>
              </a:rPr>
              <a:t>b</a:t>
            </a:r>
            <a:endParaRPr lang="en-US" sz="2000" baseline="300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4872335"/>
            <a:ext cx="521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Math.pow</a:t>
            </a:r>
            <a:r>
              <a:rPr lang="en-US" sz="2000" dirty="0" smtClean="0">
                <a:latin typeface="Monaco"/>
                <a:cs typeface="Monaco"/>
              </a:rPr>
              <a:t>(4,25)</a:t>
            </a:r>
            <a:r>
              <a:rPr lang="en-US" sz="2400" dirty="0" smtClean="0"/>
              <a:t> is used to calculate </a:t>
            </a:r>
            <a:r>
              <a:rPr lang="en-US" sz="2000" dirty="0" smtClean="0">
                <a:latin typeface="Monaco"/>
                <a:cs typeface="Monaco"/>
              </a:rPr>
              <a:t>4</a:t>
            </a:r>
            <a:r>
              <a:rPr lang="en-US" sz="2000" baseline="30000" dirty="0" smtClean="0">
                <a:latin typeface="Monaco"/>
                <a:cs typeface="Monaco"/>
              </a:rPr>
              <a:t>25</a:t>
            </a:r>
            <a:endParaRPr lang="en-US" sz="2000" baseline="30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2961" y="5619690"/>
            <a:ext cx="449423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value = </a:t>
            </a:r>
            <a:r>
              <a:rPr lang="en-US" sz="2000" dirty="0" err="1" smtClean="0">
                <a:latin typeface="Monaco"/>
                <a:cs typeface="Monaco"/>
              </a:rPr>
              <a:t>Math.pow</a:t>
            </a:r>
            <a:r>
              <a:rPr lang="en-US" sz="2000" dirty="0" smtClean="0">
                <a:latin typeface="Monaco"/>
                <a:cs typeface="Monaco"/>
              </a:rPr>
              <a:t>(4,25);</a:t>
            </a:r>
            <a:endParaRPr lang="en-US" sz="2000" baseline="300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486400"/>
            <a:ext cx="265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 MUST be capitalized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9200" y="4648200"/>
            <a:ext cx="2057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Operator Precedence for Mathematical Expressions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828800"/>
            <a:ext cx="5787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</a:t>
            </a:r>
            <a:r>
              <a:rPr lang="en-US" sz="3200" dirty="0" smtClean="0"/>
              <a:t>lease </a:t>
            </a:r>
            <a:r>
              <a:rPr lang="en-US" sz="3200" b="1" dirty="0" smtClean="0"/>
              <a:t>E</a:t>
            </a:r>
            <a:r>
              <a:rPr lang="en-US" sz="3200" dirty="0" smtClean="0"/>
              <a:t>xcuse </a:t>
            </a:r>
            <a:r>
              <a:rPr lang="en-US" sz="3200" b="1" dirty="0" smtClean="0"/>
              <a:t>M</a:t>
            </a:r>
            <a:r>
              <a:rPr lang="en-US" sz="3200" dirty="0" smtClean="0"/>
              <a:t>y </a:t>
            </a:r>
            <a:r>
              <a:rPr lang="en-US" sz="3200" b="1" dirty="0" smtClean="0"/>
              <a:t>D</a:t>
            </a:r>
            <a:r>
              <a:rPr lang="en-US" sz="3200" dirty="0" smtClean="0"/>
              <a:t>ear </a:t>
            </a:r>
            <a:r>
              <a:rPr lang="en-US" sz="3200" b="1" dirty="0" smtClean="0"/>
              <a:t>A</a:t>
            </a:r>
            <a:r>
              <a:rPr lang="en-US" sz="3200" dirty="0" smtClean="0"/>
              <a:t>unt </a:t>
            </a:r>
            <a:r>
              <a:rPr lang="en-US" sz="3200" b="1" dirty="0" smtClean="0"/>
              <a:t>S</a:t>
            </a:r>
            <a:r>
              <a:rPr lang="en-US" sz="3200" dirty="0" smtClean="0"/>
              <a:t>ally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295400"/>
            <a:ext cx="2832100" cy="2121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219200"/>
            <a:ext cx="280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Lucida Calligraphy"/>
                <a:cs typeface="Lucida Calligraphy"/>
              </a:rPr>
              <a:t>My Dear Aunt Sally</a:t>
            </a:r>
            <a:endParaRPr lang="en-US" b="1" dirty="0">
              <a:solidFill>
                <a:schemeClr val="accent1"/>
              </a:solidFill>
              <a:latin typeface="Lucida Calligraphy"/>
              <a:cs typeface="Lucida Calligraph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3200400"/>
            <a:ext cx="1468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FF0000"/>
                </a:solidFill>
              </a:rPr>
              <a:t>arentheses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819400"/>
            <a:ext cx="12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Exponents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3657600"/>
            <a:ext cx="163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Multiplication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2819400"/>
            <a:ext cx="100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Division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0" y="335280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Addition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9448" y="2819400"/>
            <a:ext cx="1391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Subtraction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24400" y="2286000"/>
            <a:ext cx="533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24600" y="2286000"/>
            <a:ext cx="152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67600" y="2286000"/>
            <a:ext cx="304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82000" y="22860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</p:cNvCxnSpPr>
          <p:nvPr/>
        </p:nvCxnSpPr>
        <p:spPr>
          <a:xfrm flipH="1" flipV="1">
            <a:off x="9296401" y="2286000"/>
            <a:ext cx="384766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0134600" y="2286000"/>
            <a:ext cx="990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4552" y="4262735"/>
            <a:ext cx="276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value of: 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62422" y="4262735"/>
            <a:ext cx="168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+ 4 * 4 ÷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543800" y="4953000"/>
            <a:ext cx="207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said 14...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4267200"/>
            <a:ext cx="1638300" cy="208486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2406" y="4800600"/>
            <a:ext cx="4260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Read from left to right and do all</a:t>
            </a:r>
          </a:p>
          <a:p>
            <a:pPr algn="r"/>
            <a:r>
              <a:rPr lang="en-US" sz="2400" dirty="0" smtClean="0"/>
              <a:t> multiplication or division first: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62422" y="5177135"/>
            <a:ext cx="229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+ 16 ÷ 2 = 3 + 8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09469" y="5722203"/>
            <a:ext cx="353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Read from left to right and </a:t>
            </a:r>
          </a:p>
          <a:p>
            <a:pPr algn="r"/>
            <a:r>
              <a:rPr lang="en-US" sz="2400" dirty="0" smtClean="0"/>
              <a:t>do addition or subtraction: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62422" y="5939135"/>
            <a:ext cx="78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+ 8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373524" y="5939135"/>
            <a:ext cx="71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Another Example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41502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+ 4 * 4 + 5 * (4 + 3) - 1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47504" y="2514600"/>
            <a:ext cx="237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Parentheses first: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63002" y="2514600"/>
            <a:ext cx="2523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+ 4 * 4 + 5 * 7 - 1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967335"/>
            <a:ext cx="477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Multiplication/Division (left to right):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63002" y="2971800"/>
            <a:ext cx="193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+ 16 + 35 - 1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1882" y="3500735"/>
            <a:ext cx="299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Addition (left to right):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500735"/>
            <a:ext cx="8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54 - 1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1219" y="4034135"/>
            <a:ext cx="337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Subtraction (left to right):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0341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54433" y="5257800"/>
            <a:ext cx="10134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why it’s a good idea to use parentheses to make your mathematics clear.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8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Augmented Assignment Operators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99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operators +, -, *, /, and % can be combined with the assignment operator (=) to form augmented operators.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86100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</p:spPr>
        <p:txBody>
          <a:bodyPr/>
          <a:lstStyle/>
          <a:p>
            <a:r>
              <a:rPr lang="en-US" dirty="0" smtClean="0"/>
              <a:t>Homework #1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 these augmented operators do?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676400"/>
            <a:ext cx="26780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1;</a:t>
            </a:r>
          </a:p>
          <a:p>
            <a:r>
              <a:rPr lang="en-US" dirty="0" smtClean="0">
                <a:latin typeface="Monaco"/>
                <a:cs typeface="Monaco"/>
              </a:rPr>
              <a:t>count = count + 1;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676400"/>
            <a:ext cx="2514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Memory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count = 1     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8338" y="2710672"/>
            <a:ext cx="332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Takes the value stored in count.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Adds 1 to 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Re-assigns the new sum to count.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05200" y="22860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17166" y="22098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3212" y="2252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4343400"/>
            <a:ext cx="2123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1;</a:t>
            </a:r>
          </a:p>
          <a:p>
            <a:r>
              <a:rPr lang="en-US" dirty="0" smtClean="0">
                <a:latin typeface="Monaco"/>
                <a:cs typeface="Monaco"/>
              </a:rPr>
              <a:t>count += 1;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258270"/>
            <a:ext cx="2514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Memory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count = 1     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0010" y="478149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0" y="4800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9558" y="5325070"/>
            <a:ext cx="332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Takes the value stored in count.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Adds 1 to 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Re-assigns the new sum to count.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16420" y="4900398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1" grpId="0"/>
      <p:bldP spid="12" grpId="0" build="allAtOnce" animBg="1"/>
      <p:bldP spid="13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Examples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24226" y="1676400"/>
            <a:ext cx="3786238" cy="2077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4;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onaco"/>
                <a:cs typeface="Monaco"/>
              </a:rPr>
              <a:t>count -= 2;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onaco"/>
                <a:cs typeface="Monaco"/>
              </a:rPr>
              <a:t>count *= 5;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Monaco"/>
                <a:cs typeface="Monaco"/>
              </a:rPr>
              <a:t>count +</a:t>
            </a:r>
            <a:r>
              <a:rPr lang="en-US" smtClean="0">
                <a:latin typeface="Monaco"/>
                <a:cs typeface="Monaco"/>
              </a:rPr>
              <a:t>= </a:t>
            </a:r>
            <a:r>
              <a:rPr lang="en-US" smtClean="0">
                <a:latin typeface="Monaco"/>
                <a:cs typeface="Monaco"/>
              </a:rPr>
              <a:t>8;</a:t>
            </a:r>
            <a:endParaRPr lang="en-US" dirty="0" smtClean="0">
              <a:latin typeface="Monaco"/>
              <a:cs typeface="Monaco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Monaco"/>
                <a:cs typeface="Monaco"/>
              </a:rPr>
              <a:t>count /= 3;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(count);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1676400"/>
            <a:ext cx="3200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Memory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count = 4     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098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5800" y="2252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5800" y="22098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31403" y="22522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22098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1673" y="22522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1600" y="22098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2673" y="2252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91000"/>
            <a:ext cx="8153400" cy="24840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52800" y="4648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3048000"/>
            <a:ext cx="3874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In terms of operator precedence,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assignment operators happen after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everything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else.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4" grpId="0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Increment and Decrement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2666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are two shorthand operators that easily allow you to increase or decrease a</a:t>
            </a:r>
            <a:br>
              <a:rPr lang="en-US" sz="2400" dirty="0" smtClean="0"/>
            </a:br>
            <a:r>
              <a:rPr lang="en-US" sz="2400" dirty="0" smtClean="0"/>
              <a:t>variable by 1.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There are two types: postfix and prefix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only have to learn postfix increment and decrement operators.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82070"/>
            <a:ext cx="26780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1;</a:t>
            </a:r>
          </a:p>
          <a:p>
            <a:r>
              <a:rPr lang="en-US" dirty="0" smtClean="0">
                <a:latin typeface="Monaco"/>
                <a:cs typeface="Monaco"/>
              </a:rPr>
              <a:t>count = count + 1;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4182070"/>
            <a:ext cx="2514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Memory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count = 1     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0010" y="472440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67800" y="4724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5678269"/>
            <a:ext cx="2123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1;</a:t>
            </a:r>
          </a:p>
          <a:p>
            <a:r>
              <a:rPr lang="en-US" dirty="0" smtClean="0">
                <a:latin typeface="Monaco"/>
                <a:cs typeface="Monaco"/>
              </a:rPr>
              <a:t>count++;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2362200" y="4800600"/>
            <a:ext cx="381000" cy="83820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5029200"/>
            <a:ext cx="265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do the same things!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6336268"/>
            <a:ext cx="311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postfix increment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90800" y="61722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0" y="5562600"/>
            <a:ext cx="2123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count = 1;</a:t>
            </a:r>
          </a:p>
          <a:p>
            <a:r>
              <a:rPr lang="en-US" dirty="0" smtClean="0">
                <a:latin typeface="Monaco"/>
                <a:cs typeface="Monaco"/>
              </a:rPr>
              <a:t>count--;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6800" y="6400800"/>
            <a:ext cx="317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postfix decrement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839200" y="6096000"/>
            <a:ext cx="1676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/>
      <p:bldP spid="11" grpId="0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Numeric Type Conversions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752600"/>
            <a:ext cx="2252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do this?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676400"/>
            <a:ext cx="26780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dec</a:t>
            </a:r>
            <a:r>
              <a:rPr lang="en-US" dirty="0" smtClean="0">
                <a:latin typeface="Monaco"/>
                <a:cs typeface="Monaco"/>
              </a:rPr>
              <a:t> = 3.14;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dec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562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No! You can’t assign a double to an integer.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505200"/>
            <a:ext cx="531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I really, really, really wanted to??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1447800"/>
            <a:ext cx="285750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1400" y="4343400"/>
            <a:ext cx="2955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dec</a:t>
            </a:r>
            <a:r>
              <a:rPr lang="en-US" dirty="0" smtClean="0">
                <a:latin typeface="Monaco"/>
                <a:cs typeface="Monaco"/>
              </a:rPr>
              <a:t> = 3.14;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 = 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) </a:t>
            </a:r>
            <a:r>
              <a:rPr lang="en-US" dirty="0" err="1" smtClean="0">
                <a:latin typeface="Monaco"/>
                <a:cs typeface="Monaco"/>
              </a:rPr>
              <a:t>dec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5638800"/>
            <a:ext cx="38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called a numeric type conversion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19400" y="4953000"/>
            <a:ext cx="2438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5638800"/>
            <a:ext cx="439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MUST be in parentheses.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MUST match the type on the left hand side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86400" y="4953000"/>
            <a:ext cx="1524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4739" y="4863720"/>
            <a:ext cx="334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is also called type casting.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Errors: Undeclared/Unused Variables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362942" y="2325520"/>
            <a:ext cx="5171458" cy="1158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interestRate</a:t>
            </a:r>
            <a:r>
              <a:rPr lang="en-US" dirty="0" smtClean="0">
                <a:latin typeface="Monaco"/>
                <a:cs typeface="Monaco"/>
              </a:rPr>
              <a:t> = 0.05;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Monaco"/>
                <a:cs typeface="Monaco"/>
              </a:rPr>
              <a:t>double interest = </a:t>
            </a:r>
            <a:r>
              <a:rPr lang="en-US" dirty="0" err="1" smtClean="0">
                <a:latin typeface="Monaco"/>
                <a:cs typeface="Monaco"/>
              </a:rPr>
              <a:t>interestrate</a:t>
            </a:r>
            <a:r>
              <a:rPr lang="en-US" dirty="0" smtClean="0">
                <a:latin typeface="Monaco"/>
                <a:cs typeface="Monaco"/>
              </a:rPr>
              <a:t> * 45;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(interest);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447800"/>
            <a:ext cx="515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wrong with the following code?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9952" y="3886200"/>
            <a:ext cx="3872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variable has not been declared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or initialized. Capitalization matters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in Java!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81800" y="3048000"/>
            <a:ext cx="1295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3886200"/>
            <a:ext cx="390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variable has been declared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initialized, but never used.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2743200"/>
            <a:ext cx="19812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5144920"/>
            <a:ext cx="5171458" cy="1158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interestRate</a:t>
            </a:r>
            <a:r>
              <a:rPr lang="en-US" dirty="0" smtClean="0">
                <a:latin typeface="Monaco"/>
                <a:cs typeface="Monaco"/>
              </a:rPr>
              <a:t> = 0.05;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Monaco"/>
                <a:cs typeface="Monaco"/>
              </a:rPr>
              <a:t>double interest = </a:t>
            </a:r>
            <a:r>
              <a:rPr lang="en-US" dirty="0" err="1" smtClean="0">
                <a:latin typeface="Monaco"/>
                <a:cs typeface="Monaco"/>
              </a:rPr>
              <a:t>interestRate</a:t>
            </a:r>
            <a:r>
              <a:rPr lang="en-US" dirty="0" smtClean="0">
                <a:latin typeface="Monaco"/>
                <a:cs typeface="Monaco"/>
              </a:rPr>
              <a:t> * 45;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(interest);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851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Errors: Integer Overflow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000040" y="2209800"/>
            <a:ext cx="3924760" cy="4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value = 2147483647 + 1;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922" y="1447800"/>
            <a:ext cx="515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wrong with the following code?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048000"/>
            <a:ext cx="81889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The largest value that can be stored in a variable of type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is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2147483647. The number 2147483648 will be too large to be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stored in a value.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4495800"/>
            <a:ext cx="877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 a result, the actual value stored in the variable “overflows” and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starts at the largest negative value (-21477483648).</a:t>
            </a:r>
          </a:p>
        </p:txBody>
      </p:sp>
    </p:spTree>
    <p:extLst>
      <p:ext uri="{BB962C8B-B14F-4D97-AF65-F5344CB8AC3E}">
        <p14:creationId xmlns:p14="http://schemas.microsoft.com/office/powerpoint/2010/main" val="6396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Errors: Round-off Errors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819400"/>
            <a:ext cx="7664854" cy="4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(1.0 - 0.1 - 0.1 - 0.1 - 0.1 - 0.1);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600200"/>
            <a:ext cx="966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 round-off error is the difference between the calculated approximation</a:t>
            </a:r>
            <a:br>
              <a:rPr lang="en-US" sz="2400" dirty="0" smtClean="0"/>
            </a:br>
            <a:r>
              <a:rPr lang="en-US" sz="2400" dirty="0" smtClean="0"/>
              <a:t>of a number and its exact mathematical value.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4425" y="3657600"/>
            <a:ext cx="558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displays 0.5000000000000001, not 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2590800" cy="2287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4350603"/>
            <a:ext cx="814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Calculations involving floating-point numbers are approximated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because these numbers are not stored with complete accuracy.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405735"/>
            <a:ext cx="381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Integers are stored precisely.</a:t>
            </a:r>
          </a:p>
        </p:txBody>
      </p:sp>
    </p:spTree>
    <p:extLst>
      <p:ext uri="{BB962C8B-B14F-4D97-AF65-F5344CB8AC3E}">
        <p14:creationId xmlns:p14="http://schemas.microsoft.com/office/powerpoint/2010/main" val="23888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9335" y="4028182"/>
            <a:ext cx="9892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2, Sections 2.9, 2.11, 2.13 </a:t>
            </a:r>
            <a:r>
              <a:rPr lang="en-US" sz="3200" smtClean="0"/>
              <a:t>- 2.15, 2.17 - 2.18.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33400"/>
            <a:ext cx="3886200" cy="31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295400"/>
            <a:ext cx="1040451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class </a:t>
            </a:r>
          </a:p>
          <a:p>
            <a:r>
              <a:rPr lang="en-US" sz="1600" dirty="0" err="1">
                <a:latin typeface="Monaco"/>
                <a:cs typeface="Monaco"/>
              </a:rPr>
              <a:t>FixMyCodeStructure</a:t>
            </a:r>
            <a:r>
              <a:rPr lang="en-US" sz="1600" dirty="0">
                <a:latin typeface="Monaco"/>
                <a:cs typeface="Monaco"/>
              </a:rPr>
              <a:t>{public static void </a:t>
            </a:r>
          </a:p>
          <a:p>
            <a:r>
              <a:rPr lang="en-US" sz="1600" dirty="0">
                <a:latin typeface="Monaco"/>
                <a:cs typeface="Monaco"/>
              </a:rPr>
              <a:t>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){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("I hate trying to read");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("unformatted Java code."); </a:t>
            </a:r>
            <a:r>
              <a:rPr lang="en-US" sz="1600" dirty="0" err="1">
                <a:latin typeface="Monaco"/>
                <a:cs typeface="Monaco"/>
              </a:rPr>
              <a:t>System.out</a:t>
            </a:r>
            <a:r>
              <a:rPr lang="en-US" sz="1600" dirty="0">
                <a:latin typeface="Monaco"/>
                <a:cs typeface="Monaco"/>
              </a:rPr>
              <a:t>.</a:t>
            </a:r>
          </a:p>
          <a:p>
            <a:r>
              <a:rPr lang="en-US" sz="1600" dirty="0" err="1">
                <a:latin typeface="Monaco"/>
                <a:cs typeface="Monaco"/>
              </a:rPr>
              <a:t>println</a:t>
            </a:r>
            <a:r>
              <a:rPr lang="en-US" sz="1600" dirty="0">
                <a:latin typeface="Monaco"/>
                <a:cs typeface="Monaco"/>
              </a:rPr>
              <a:t>("Indentation and spacing");System.</a:t>
            </a:r>
          </a:p>
          <a:p>
            <a:r>
              <a:rPr lang="en-US" sz="1600" dirty="0" err="1">
                <a:latin typeface="Monaco"/>
                <a:cs typeface="Monaco"/>
              </a:rPr>
              <a:t>out.println</a:t>
            </a:r>
            <a:r>
              <a:rPr lang="en-US" sz="1600" dirty="0">
                <a:latin typeface="Monaco"/>
                <a:cs typeface="Monaco"/>
              </a:rPr>
              <a:t>("make me so very happy!");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3810000"/>
            <a:ext cx="683372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FixMyCodeStructure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</a:t>
            </a:r>
            <a:r>
              <a:rPr lang="en-US" sz="1600" dirty="0">
                <a:latin typeface="Monaco"/>
                <a:cs typeface="Monaco"/>
              </a:rPr>
              <a:t>static void </a:t>
            </a:r>
            <a:r>
              <a:rPr lang="en-US" sz="1600" dirty="0" smtClean="0">
                <a:latin typeface="Monaco"/>
                <a:cs typeface="Monaco"/>
              </a:rPr>
              <a:t>main</a:t>
            </a:r>
            <a:r>
              <a:rPr lang="en-US" sz="1600" dirty="0">
                <a:latin typeface="Monaco"/>
                <a:cs typeface="Monaco"/>
              </a:rPr>
              <a:t>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>
                <a:latin typeface="Monaco"/>
                <a:cs typeface="Monaco"/>
              </a:rPr>
              <a:t>"I hate trying to read")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("unformatted Java code.");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("Indentation and spacing")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("make me so very happy!");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#2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1040451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class </a:t>
            </a:r>
            <a:r>
              <a:rPr lang="en-US" sz="1600" dirty="0" err="1">
                <a:latin typeface="Monaco"/>
                <a:cs typeface="Monaco"/>
              </a:rPr>
              <a:t>SoManyErrors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 public static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("Being able to find errors in a program is challenging.");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("Can you find all of them?);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("12 divided by 3 is: ");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(12/3)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("10 divided by 2 is: ");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(10/.2);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("100 divided by 0 is: ");</a:t>
            </a:r>
          </a:p>
          <a:p>
            <a:r>
              <a:rPr lang="en-US" sz="1600" dirty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(10/0)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}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693009"/>
            <a:ext cx="41910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1775" y="5334000"/>
            <a:ext cx="4390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Syntax Error: Missing the word void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Syntax Error: Missing a closing quote.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Syntax Error: Missing a semi-colon.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455009"/>
            <a:ext cx="5791200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971800"/>
            <a:ext cx="5791200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37838" y="5334000"/>
            <a:ext cx="4968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0000"/>
                </a:solidFill>
              </a:rPr>
              <a:t>Logic Error: Should be 10/2 not 10/.2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0000"/>
                </a:solidFill>
              </a:rPr>
              <a:t>Runtime Error: You cannot divide by zero.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>
                <a:solidFill>
                  <a:srgbClr val="FF0000"/>
                </a:solidFill>
              </a:rPr>
              <a:t>Syntax Error: Missing a closing brace.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445609"/>
            <a:ext cx="3352800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902809"/>
            <a:ext cx="3352800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#3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54905" y="1371600"/>
            <a:ext cx="10022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new .java </a:t>
            </a:r>
            <a:r>
              <a:rPr lang="en-US" sz="2400" dirty="0" smtClean="0"/>
              <a:t>file </a:t>
            </a:r>
            <a:r>
              <a:rPr lang="en-US" sz="2400" dirty="0"/>
              <a:t>named </a:t>
            </a:r>
            <a:r>
              <a:rPr lang="en-US" sz="2400" dirty="0" err="1"/>
              <a:t>WelcomeTest</a:t>
            </a:r>
            <a:r>
              <a:rPr lang="en-US" sz="2400" dirty="0" smtClean="0"/>
              <a:t>. </a:t>
            </a:r>
            <a:r>
              <a:rPr lang="en-US" sz="2400" dirty="0"/>
              <a:t>Write a program that displays the </a:t>
            </a:r>
            <a:endParaRPr lang="en-US" sz="2400" dirty="0" smtClean="0"/>
          </a:p>
          <a:p>
            <a:r>
              <a:rPr lang="en-US" sz="2400" dirty="0" smtClean="0"/>
              <a:t>message “Welcome </a:t>
            </a:r>
            <a:r>
              <a:rPr lang="en-US" sz="2400" dirty="0"/>
              <a:t>to Programming I" </a:t>
            </a:r>
            <a:r>
              <a:rPr lang="en-US" sz="2400" dirty="0" smtClean="0"/>
              <a:t>five </a:t>
            </a:r>
            <a:r>
              <a:rPr lang="en-US" sz="2400" dirty="0"/>
              <a:t>times.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2880479"/>
            <a:ext cx="752633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>
                <a:latin typeface="Monaco"/>
                <a:cs typeface="Monaco"/>
              </a:rPr>
              <a:t>WelcomeTest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("Welcome to Programming I");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("Welcome to Programming I");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("Welcome to Programming I");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("Welcome to Programming I");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("Welcome to Programming I");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Numeric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has six numeric types.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compiler allocates memory space for each variable or constant according to its data type.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Each data type has a range of values.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learned about two numeric types last lecture: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400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double</a:t>
            </a:r>
            <a:br>
              <a:rPr lang="en-US" sz="2000" dirty="0" smtClean="0">
                <a:latin typeface="Monaco"/>
                <a:cs typeface="Monaco"/>
              </a:rPr>
            </a:b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: </a:t>
            </a:r>
            <a:r>
              <a:rPr lang="en-US" sz="2400" dirty="0" smtClean="0">
                <a:latin typeface="Calibri"/>
                <a:cs typeface="Calibri"/>
              </a:rPr>
              <a:t>-2147483648 to 2147483647, storage size of 32 bits</a:t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double: </a:t>
            </a:r>
            <a:r>
              <a:rPr lang="en-US" sz="2400" dirty="0" smtClean="0">
                <a:cs typeface="Calibri"/>
              </a:rPr>
              <a:t>-1.79E308 to -4.9E-324, 4.9E-324 to 1.79E308, storage size of 64 bits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2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6042" y="533400"/>
            <a:ext cx="6532558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real reason you can’t do this: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	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number = 3.14;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 double requires 64 bits of storage and an integer 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type only holds 32 bits!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20" y="152400"/>
            <a:ext cx="248878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7378700" cy="3632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0" y="3352800"/>
            <a:ext cx="34676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 fact, with all numeric data</a:t>
            </a:r>
            <a:br>
              <a:rPr lang="en-US" sz="2200" dirty="0" smtClean="0"/>
            </a:br>
            <a:r>
              <a:rPr lang="en-US" sz="2200" dirty="0" smtClean="0"/>
              <a:t>types, you cannot assign a</a:t>
            </a:r>
          </a:p>
          <a:p>
            <a:r>
              <a:rPr lang="en-US" sz="2200" dirty="0" smtClean="0"/>
              <a:t>bigger data type to a smaller</a:t>
            </a:r>
            <a:br>
              <a:rPr lang="en-US" sz="2200" dirty="0" smtClean="0"/>
            </a:br>
            <a:r>
              <a:rPr lang="en-US" sz="2200" dirty="0" smtClean="0"/>
              <a:t>data type.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458200" y="4954250"/>
            <a:ext cx="3416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However, you can assign a</a:t>
            </a:r>
          </a:p>
          <a:p>
            <a:r>
              <a:rPr lang="en-US" sz="2200" dirty="0" smtClean="0"/>
              <a:t>smaller data type to a larger</a:t>
            </a:r>
          </a:p>
          <a:p>
            <a:r>
              <a:rPr lang="en-US" sz="2200" dirty="0" smtClean="0"/>
              <a:t>data type.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70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Numeric Types and Input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9143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read in user input for each of these numeric types. But you have to match things up!!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70612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5379241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Scanner keyboard = new Scanner(</a:t>
            </a:r>
            <a:r>
              <a:rPr lang="en-US" sz="1500" dirty="0" err="1" smtClean="0">
                <a:latin typeface="Monaco"/>
                <a:cs typeface="Monaco"/>
              </a:rPr>
              <a:t>System.in</a:t>
            </a:r>
            <a:r>
              <a:rPr lang="en-US" sz="1500" dirty="0" smtClean="0">
                <a:latin typeface="Monaco"/>
                <a:cs typeface="Monaco"/>
              </a:rPr>
              <a:t>);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byte </a:t>
            </a:r>
            <a:r>
              <a:rPr lang="en-US" sz="1500" dirty="0" err="1" smtClean="0">
                <a:latin typeface="Monaco"/>
                <a:cs typeface="Monaco"/>
              </a:rPr>
              <a:t>myNumber</a:t>
            </a:r>
            <a:r>
              <a:rPr lang="en-US" sz="1500" dirty="0" smtClean="0">
                <a:latin typeface="Monaco"/>
                <a:cs typeface="Monaco"/>
              </a:rPr>
              <a:t>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System.out.print</a:t>
            </a:r>
            <a:r>
              <a:rPr lang="en-US" sz="1500" dirty="0" smtClean="0">
                <a:latin typeface="Monaco"/>
                <a:cs typeface="Monaco"/>
              </a:rPr>
              <a:t>(“Enter a number in binary”);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myNumber</a:t>
            </a:r>
            <a:r>
              <a:rPr lang="en-US" sz="1500" dirty="0" smtClean="0">
                <a:latin typeface="Monaco"/>
                <a:cs typeface="Monaco"/>
              </a:rPr>
              <a:t> = </a:t>
            </a:r>
            <a:r>
              <a:rPr lang="en-US" sz="1500" dirty="0" err="1" smtClean="0">
                <a:latin typeface="Monaco"/>
                <a:cs typeface="Monaco"/>
              </a:rPr>
              <a:t>keyboard.nextByte</a:t>
            </a:r>
            <a:r>
              <a:rPr lang="en-US" sz="1500" dirty="0" smtClean="0">
                <a:latin typeface="Monaco"/>
                <a:cs typeface="Monaco"/>
              </a:rPr>
              <a:t>();</a:t>
            </a:r>
            <a:endParaRPr lang="en-US" sz="15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105400"/>
            <a:ext cx="5379241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Scanner keyboard = new Scanner(</a:t>
            </a:r>
            <a:r>
              <a:rPr lang="en-US" sz="1500" dirty="0" err="1" smtClean="0">
                <a:latin typeface="Monaco"/>
                <a:cs typeface="Monaco"/>
              </a:rPr>
              <a:t>System.in</a:t>
            </a:r>
            <a:r>
              <a:rPr lang="en-US" sz="1500" dirty="0" smtClean="0">
                <a:latin typeface="Monaco"/>
                <a:cs typeface="Monaco"/>
              </a:rPr>
              <a:t>);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byte </a:t>
            </a:r>
            <a:r>
              <a:rPr lang="en-US" sz="1500" dirty="0" err="1" smtClean="0">
                <a:latin typeface="Monaco"/>
                <a:cs typeface="Monaco"/>
              </a:rPr>
              <a:t>myNumber</a:t>
            </a:r>
            <a:r>
              <a:rPr lang="en-US" sz="1500" dirty="0" smtClean="0">
                <a:latin typeface="Monaco"/>
                <a:cs typeface="Monaco"/>
              </a:rPr>
              <a:t>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System.out.print</a:t>
            </a:r>
            <a:r>
              <a:rPr lang="en-US" sz="1500" dirty="0" smtClean="0">
                <a:latin typeface="Monaco"/>
                <a:cs typeface="Monaco"/>
              </a:rPr>
              <a:t>(“Enter a number in binary”);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myNumber</a:t>
            </a:r>
            <a:r>
              <a:rPr lang="en-US" sz="1500" dirty="0" smtClean="0">
                <a:latin typeface="Monaco"/>
                <a:cs typeface="Monaco"/>
              </a:rPr>
              <a:t> = </a:t>
            </a:r>
            <a:r>
              <a:rPr lang="en-US" sz="1500" dirty="0" err="1" smtClean="0">
                <a:latin typeface="Monaco"/>
                <a:cs typeface="Monaco"/>
              </a:rPr>
              <a:t>keyboard.nextInt</a:t>
            </a:r>
            <a:r>
              <a:rPr lang="en-US" sz="1500" dirty="0" smtClean="0">
                <a:latin typeface="Monaco"/>
                <a:cs typeface="Monaco"/>
              </a:rPr>
              <a:t>();</a:t>
            </a:r>
            <a:endParaRPr lang="en-US" sz="1500" dirty="0">
              <a:latin typeface="Monaco"/>
              <a:cs typeface="Monaco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09600" y="4114800"/>
            <a:ext cx="838200" cy="838200"/>
          </a:xfrm>
          <a:prstGeom prst="smileyFace">
            <a:avLst/>
          </a:prstGeom>
          <a:solidFill>
            <a:srgbClr val="008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8763000" y="4267200"/>
            <a:ext cx="3581400" cy="1752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59959" y="1295400"/>
            <a:ext cx="514837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Scanner keyboard = new Scanner(</a:t>
            </a:r>
            <a:r>
              <a:rPr lang="en-US" sz="1500" dirty="0" err="1" smtClean="0">
                <a:latin typeface="Monaco"/>
                <a:cs typeface="Monaco"/>
              </a:rPr>
              <a:t>System.in</a:t>
            </a:r>
            <a:r>
              <a:rPr lang="en-US" sz="1500" dirty="0" smtClean="0">
                <a:latin typeface="Monaco"/>
                <a:cs typeface="Monaco"/>
              </a:rPr>
              <a:t>);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byte </a:t>
            </a:r>
            <a:r>
              <a:rPr lang="en-US" sz="1500" dirty="0" err="1" smtClean="0">
                <a:latin typeface="Monaco"/>
                <a:cs typeface="Monaco"/>
              </a:rPr>
              <a:t>byteNumber</a:t>
            </a:r>
            <a:r>
              <a:rPr lang="en-US" sz="1500" dirty="0" smtClean="0">
                <a:latin typeface="Monaco"/>
                <a:cs typeface="Monaco"/>
              </a:rPr>
              <a:t>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System.out.print</a:t>
            </a:r>
            <a:r>
              <a:rPr lang="en-US" sz="1500" dirty="0" smtClean="0">
                <a:latin typeface="Monaco"/>
                <a:cs typeface="Monaco"/>
              </a:rPr>
              <a:t>(“Enter a binary value: ”);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byteNumber</a:t>
            </a:r>
            <a:r>
              <a:rPr lang="en-US" sz="1500" dirty="0" smtClean="0">
                <a:latin typeface="Monaco"/>
                <a:cs typeface="Monaco"/>
              </a:rPr>
              <a:t> = </a:t>
            </a:r>
            <a:r>
              <a:rPr lang="en-US" sz="1500" dirty="0" err="1" smtClean="0">
                <a:latin typeface="Monaco"/>
                <a:cs typeface="Monaco"/>
              </a:rPr>
              <a:t>keyboard.nextByte</a:t>
            </a:r>
            <a:r>
              <a:rPr lang="en-US" sz="1500" dirty="0" smtClean="0">
                <a:latin typeface="Monaco"/>
                <a:cs typeface="Monaco"/>
              </a:rPr>
              <a:t>();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short </a:t>
            </a:r>
            <a:r>
              <a:rPr lang="en-US" sz="1500" dirty="0" err="1" smtClean="0">
                <a:latin typeface="Monaco"/>
                <a:cs typeface="Monaco"/>
              </a:rPr>
              <a:t>shortNumber</a:t>
            </a:r>
            <a:r>
              <a:rPr lang="en-US" sz="1500" dirty="0" smtClean="0">
                <a:latin typeface="Monaco"/>
                <a:cs typeface="Monaco"/>
              </a:rPr>
              <a:t>;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err="1">
                <a:latin typeface="Monaco"/>
                <a:cs typeface="Monaco"/>
              </a:rPr>
              <a:t>System.out.print</a:t>
            </a:r>
            <a:r>
              <a:rPr lang="en-US" sz="1500" dirty="0">
                <a:latin typeface="Monaco"/>
                <a:cs typeface="Monaco"/>
              </a:rPr>
              <a:t>(“Enter a </a:t>
            </a:r>
            <a:r>
              <a:rPr lang="en-US" sz="1500" dirty="0" smtClean="0">
                <a:latin typeface="Monaco"/>
                <a:cs typeface="Monaco"/>
              </a:rPr>
              <a:t>short value: ”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shortNumber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= </a:t>
            </a:r>
            <a:r>
              <a:rPr lang="en-US" sz="1500" dirty="0" err="1" smtClean="0">
                <a:latin typeface="Monaco"/>
                <a:cs typeface="Monaco"/>
              </a:rPr>
              <a:t>keyboard.nextShort</a:t>
            </a:r>
            <a:r>
              <a:rPr lang="en-US" sz="1500" dirty="0" smtClean="0">
                <a:latin typeface="Monaco"/>
                <a:cs typeface="Monaco"/>
              </a:rPr>
              <a:t>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long </a:t>
            </a:r>
            <a:r>
              <a:rPr lang="en-US" sz="1500" dirty="0" err="1" smtClean="0">
                <a:latin typeface="Monaco"/>
                <a:cs typeface="Monaco"/>
              </a:rPr>
              <a:t>longNumber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r>
              <a:rPr lang="en-US" sz="1500" dirty="0" err="1">
                <a:latin typeface="Monaco"/>
                <a:cs typeface="Monaco"/>
              </a:rPr>
              <a:t>System.out.print</a:t>
            </a:r>
            <a:r>
              <a:rPr lang="en-US" sz="1500" dirty="0">
                <a:latin typeface="Monaco"/>
                <a:cs typeface="Monaco"/>
              </a:rPr>
              <a:t>(“Enter a </a:t>
            </a:r>
            <a:r>
              <a:rPr lang="en-US" sz="1500" dirty="0" smtClean="0">
                <a:latin typeface="Monaco"/>
                <a:cs typeface="Monaco"/>
              </a:rPr>
              <a:t>long </a:t>
            </a:r>
            <a:r>
              <a:rPr lang="en-US" sz="1500" dirty="0">
                <a:latin typeface="Monaco"/>
                <a:cs typeface="Monaco"/>
              </a:rPr>
              <a:t>value: ”);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longNumber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= </a:t>
            </a:r>
            <a:r>
              <a:rPr lang="en-US" sz="1500" dirty="0" err="1" smtClean="0">
                <a:latin typeface="Monaco"/>
                <a:cs typeface="Monaco"/>
              </a:rPr>
              <a:t>keyboard.nextLong</a:t>
            </a:r>
            <a:r>
              <a:rPr lang="en-US" sz="1500" dirty="0" smtClean="0">
                <a:latin typeface="Monaco"/>
                <a:cs typeface="Monaco"/>
              </a:rPr>
              <a:t>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float </a:t>
            </a:r>
            <a:r>
              <a:rPr lang="en-US" sz="1500" dirty="0" err="1" smtClean="0">
                <a:latin typeface="Monaco"/>
                <a:cs typeface="Monaco"/>
              </a:rPr>
              <a:t>floatNumber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r>
              <a:rPr lang="en-US" sz="1500" dirty="0" err="1">
                <a:latin typeface="Monaco"/>
                <a:cs typeface="Monaco"/>
              </a:rPr>
              <a:t>System.out.print</a:t>
            </a:r>
            <a:r>
              <a:rPr lang="en-US" sz="1500" dirty="0">
                <a:latin typeface="Monaco"/>
                <a:cs typeface="Monaco"/>
              </a:rPr>
              <a:t>(“Enter a </a:t>
            </a:r>
            <a:r>
              <a:rPr lang="en-US" sz="1500" dirty="0" smtClean="0">
                <a:latin typeface="Monaco"/>
                <a:cs typeface="Monaco"/>
              </a:rPr>
              <a:t>float </a:t>
            </a:r>
            <a:r>
              <a:rPr lang="en-US" sz="1500" dirty="0">
                <a:latin typeface="Monaco"/>
                <a:cs typeface="Monaco"/>
              </a:rPr>
              <a:t>value: ”);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floatNumber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= </a:t>
            </a:r>
            <a:r>
              <a:rPr lang="en-US" sz="1500" dirty="0" err="1" smtClean="0">
                <a:latin typeface="Monaco"/>
                <a:cs typeface="Monaco"/>
              </a:rPr>
              <a:t>keyboard.nextFloat</a:t>
            </a:r>
            <a:r>
              <a:rPr lang="en-US" sz="1500" dirty="0" smtClean="0">
                <a:latin typeface="Monaco"/>
                <a:cs typeface="Monaco"/>
              </a:rPr>
              <a:t>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endParaRPr lang="en-US" sz="15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9800" y="304800"/>
            <a:ext cx="22148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only have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the keyboard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scanner once! 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you can use it 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many times as you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want.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600" y="914400"/>
            <a:ext cx="3124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6948</TotalTime>
  <Words>1952</Words>
  <Application>Microsoft Macintosh PowerPoint</Application>
  <PresentationFormat>Custom</PresentationFormat>
  <Paragraphs>357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Lecture 4: Numeric Types, Evaluating Expressions, Assignment Operators, Increment and Decrement Operators</vt:lpstr>
      <vt:lpstr>Homework #1 Review</vt:lpstr>
      <vt:lpstr>Problem #1</vt:lpstr>
      <vt:lpstr>Problem #2</vt:lpstr>
      <vt:lpstr>Problem #3</vt:lpstr>
      <vt:lpstr>Numeric Data Types</vt:lpstr>
      <vt:lpstr>PowerPoint Presentation</vt:lpstr>
      <vt:lpstr>Numeric Types and Input</vt:lpstr>
      <vt:lpstr>More Examples</vt:lpstr>
      <vt:lpstr>Numeric Operators</vt:lpstr>
      <vt:lpstr>More Remainder Examples</vt:lpstr>
      <vt:lpstr>Division</vt:lpstr>
      <vt:lpstr>Division (cont.)</vt:lpstr>
      <vt:lpstr>Example</vt:lpstr>
      <vt:lpstr>PowerPoint Presentation</vt:lpstr>
      <vt:lpstr>More math operations: Exponents!</vt:lpstr>
      <vt:lpstr>Operator Precedence for Mathematical Expressions</vt:lpstr>
      <vt:lpstr>Another Example</vt:lpstr>
      <vt:lpstr>Augmented Assignment Operators</vt:lpstr>
      <vt:lpstr>What do these augmented operators do?</vt:lpstr>
      <vt:lpstr>More Examples</vt:lpstr>
      <vt:lpstr>Increment and Decrement Operators</vt:lpstr>
      <vt:lpstr>Numeric Type Conversions</vt:lpstr>
      <vt:lpstr>Common Errors: Undeclared/Unused Variables</vt:lpstr>
      <vt:lpstr>Common Errors: Integer Overflow</vt:lpstr>
      <vt:lpstr>Common Errors: Round-off Errors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460</cp:revision>
  <dcterms:created xsi:type="dcterms:W3CDTF">2014-04-17T23:20:26Z</dcterms:created>
  <dcterms:modified xsi:type="dcterms:W3CDTF">2014-09-08T21:10:32Z</dcterms:modified>
</cp:coreProperties>
</file>