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7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984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9/10/14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9/10/14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124200"/>
            <a:ext cx="9861727" cy="1219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5: </a:t>
            </a:r>
            <a:r>
              <a:rPr lang="en-US" sz="3600" dirty="0" smtClean="0"/>
              <a:t>Boolean Data Types and if-statements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6482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Reading: Chapter 3, 3.1 - 3.4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066800"/>
            <a:ext cx="9906000" cy="4524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import </a:t>
            </a:r>
            <a:r>
              <a:rPr lang="en-US" dirty="0" err="1">
                <a:latin typeface="Monaco"/>
                <a:cs typeface="Monaco"/>
              </a:rPr>
              <a:t>java.util.Scanner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public class 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PoundsToKilogramsTwo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  public static void main(String[] </a:t>
            </a:r>
            <a:r>
              <a:rPr lang="en-US" dirty="0" err="1">
                <a:latin typeface="Monaco"/>
                <a:cs typeface="Monaco"/>
              </a:rPr>
              <a:t>args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  {</a:t>
            </a:r>
          </a:p>
          <a:p>
            <a:r>
              <a:rPr lang="en-US" dirty="0">
                <a:latin typeface="Monaco"/>
                <a:cs typeface="Monaco"/>
              </a:rPr>
              <a:t>      Scanner keyboard = new Scanner(</a:t>
            </a:r>
            <a:r>
              <a:rPr lang="en-US" dirty="0" err="1">
                <a:latin typeface="Monaco"/>
                <a:cs typeface="Monaco"/>
              </a:rPr>
              <a:t>System.in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</a:p>
          <a:p>
            <a:r>
              <a:rPr lang="en-US" dirty="0">
                <a:latin typeface="Monaco"/>
                <a:cs typeface="Monaco"/>
              </a:rPr>
              <a:t>      double pounds;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System.out.print</a:t>
            </a:r>
            <a:r>
              <a:rPr lang="en-US" dirty="0">
                <a:latin typeface="Monaco"/>
                <a:cs typeface="Monaco"/>
              </a:rPr>
              <a:t>("Enter a number in pounds: ");</a:t>
            </a:r>
          </a:p>
          <a:p>
            <a:r>
              <a:rPr lang="en-US" dirty="0">
                <a:latin typeface="Monaco"/>
                <a:cs typeface="Monaco"/>
              </a:rPr>
              <a:t>      pounds = </a:t>
            </a:r>
            <a:r>
              <a:rPr lang="en-US" dirty="0" err="1">
                <a:latin typeface="Monaco"/>
                <a:cs typeface="Monaco"/>
              </a:rPr>
              <a:t>keyboard.nextDouble</a:t>
            </a:r>
            <a:r>
              <a:rPr lang="en-US" dirty="0">
                <a:latin typeface="Monaco"/>
                <a:cs typeface="Monaco"/>
              </a:rPr>
              <a:t>();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</a:p>
          <a:p>
            <a:r>
              <a:rPr lang="en-US" dirty="0">
                <a:latin typeface="Monaco"/>
                <a:cs typeface="Monaco"/>
              </a:rPr>
              <a:t>      double kilograms = pounds * 0.454;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Monaco"/>
                <a:cs typeface="Monaco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("That is " + kilograms + " in kilograms.");</a:t>
            </a:r>
          </a:p>
          <a:p>
            <a:r>
              <a:rPr lang="en-US" dirty="0">
                <a:latin typeface="Monaco"/>
                <a:cs typeface="Monaco"/>
              </a:rPr>
              <a:t>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9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Quiz (Wed. 09</a:t>
            </a:r>
            <a:r>
              <a:rPr lang="en-US" sz="3600" smtClean="0"/>
              <a:t>/</a:t>
            </a:r>
            <a:r>
              <a:rPr lang="en-US" sz="3600" smtClean="0"/>
              <a:t>17/</a:t>
            </a:r>
            <a:r>
              <a:rPr lang="en-US" sz="3600" dirty="0" smtClean="0"/>
              <a:t>14)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Covers Chapters 1 - 2: One tracing problem and one coding problem.</a:t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r>
              <a:rPr lang="en-US" sz="2400" dirty="0" smtClean="0"/>
              <a:t>You will lose points if you forget semi-colons or braces or misspell keywords (i.e. </a:t>
            </a:r>
            <a:r>
              <a:rPr lang="en-US" sz="2000" dirty="0" smtClean="0">
                <a:latin typeface="Monaco"/>
                <a:cs typeface="Monaco"/>
              </a:rPr>
              <a:t>public static void main</a:t>
            </a:r>
            <a:r>
              <a:rPr lang="en-US" sz="2400" dirty="0" smtClean="0"/>
              <a:t>, </a:t>
            </a:r>
            <a:r>
              <a:rPr lang="en-US" sz="2400" dirty="0" err="1" smtClean="0"/>
              <a:t>etc</a:t>
            </a:r>
            <a:r>
              <a:rPr lang="en-US" sz="2400" dirty="0" smtClean="0"/>
              <a:t>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You will lose points if you forget to capitalize words that MUST be capitalized (like </a:t>
            </a:r>
            <a:r>
              <a:rPr lang="en-US" sz="2000" dirty="0" smtClean="0">
                <a:latin typeface="Monaco"/>
                <a:cs typeface="Monaco"/>
              </a:rPr>
              <a:t>String</a:t>
            </a:r>
            <a:r>
              <a:rPr lang="en-US" sz="2400" dirty="0" smtClean="0"/>
              <a:t>) or if you capitalize words that should not be capitalized (like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400" dirty="0" smtClean="0"/>
              <a:t> and </a:t>
            </a:r>
            <a:r>
              <a:rPr lang="en-US" sz="2000" dirty="0" smtClean="0">
                <a:latin typeface="Monaco"/>
                <a:cs typeface="Monaco"/>
              </a:rPr>
              <a:t>double</a:t>
            </a:r>
            <a:r>
              <a:rPr lang="en-US" sz="2400" dirty="0" smtClean="0"/>
              <a:t>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Order of operations, remainder operator, increment &amp; decrement, assignment operators, input and output and integer division.</a:t>
            </a:r>
          </a:p>
          <a:p>
            <a:endParaRPr lang="en-US" sz="2400" dirty="0"/>
          </a:p>
          <a:p>
            <a:r>
              <a:rPr lang="en-US" sz="2400" dirty="0" smtClean="0"/>
              <a:t>I will provide you with a practice quiz.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Today’s lecture will not be on the quiz (starting </a:t>
            </a:r>
            <a:r>
              <a:rPr lang="en-US" sz="2400" dirty="0" err="1" smtClean="0"/>
              <a:t>Chp</a:t>
            </a:r>
            <a:r>
              <a:rPr lang="en-US" sz="2400" dirty="0" smtClean="0"/>
              <a:t>. 3).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34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yes, you still have homework assigned today!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905000"/>
            <a:ext cx="2755900" cy="294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905000"/>
            <a:ext cx="2844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boolean</a:t>
            </a:r>
            <a:r>
              <a:rPr lang="en-US" sz="3600" dirty="0" smtClean="0"/>
              <a:t> Data Type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3047999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First, let’s review our other data types: </a:t>
            </a:r>
            <a:r>
              <a:rPr lang="en-US" sz="1800" dirty="0" smtClean="0">
                <a:latin typeface="Monaco"/>
                <a:cs typeface="Monaco"/>
              </a:rPr>
              <a:t>String, </a:t>
            </a:r>
            <a:r>
              <a:rPr lang="en-US" sz="1800" dirty="0" err="1" smtClean="0">
                <a:latin typeface="Monaco"/>
                <a:cs typeface="Monaco"/>
              </a:rPr>
              <a:t>int</a:t>
            </a:r>
            <a:r>
              <a:rPr lang="en-US" sz="1800" dirty="0" smtClean="0">
                <a:latin typeface="Monaco"/>
                <a:cs typeface="Monaco"/>
              </a:rPr>
              <a:t>, double, byte, short, long, float</a:t>
            </a:r>
            <a:br>
              <a:rPr lang="en-US" sz="1800" dirty="0" smtClean="0">
                <a:latin typeface="Monaco"/>
                <a:cs typeface="Monaco"/>
              </a:rPr>
            </a:br>
            <a:endParaRPr lang="en-US" sz="1800" dirty="0" smtClean="0">
              <a:latin typeface="Monaco"/>
              <a:cs typeface="Monaco"/>
            </a:endParaRPr>
          </a:p>
          <a:p>
            <a:r>
              <a:rPr lang="en-US" sz="1800" dirty="0" err="1" smtClean="0">
                <a:latin typeface="Monaco"/>
                <a:cs typeface="Monaco"/>
              </a:rPr>
              <a:t>boolean</a:t>
            </a:r>
            <a:r>
              <a:rPr lang="en-US" sz="2400" dirty="0" smtClean="0">
                <a:latin typeface="Calibri"/>
                <a:cs typeface="Calibri"/>
              </a:rPr>
              <a:t>: Declares that the variables associated with it can only have two values - true or false.</a:t>
            </a:r>
            <a:r>
              <a:rPr lang="en-US" sz="2400" dirty="0">
                <a:latin typeface="Calibri"/>
                <a:cs typeface="Calibri"/>
              </a:rPr>
              <a:t/>
            </a:r>
            <a:br>
              <a:rPr lang="en-US" sz="2400" dirty="0">
                <a:latin typeface="Calibri"/>
                <a:cs typeface="Calibri"/>
              </a:rPr>
            </a:br>
            <a:endParaRPr lang="en-US" sz="2400" dirty="0" smtClean="0">
              <a:latin typeface="Calibri"/>
              <a:cs typeface="Calibri"/>
            </a:endParaRPr>
          </a:p>
          <a:p>
            <a:r>
              <a:rPr lang="en-US" sz="1900" dirty="0" smtClean="0">
                <a:latin typeface="Monaco"/>
                <a:cs typeface="Monaco"/>
              </a:rPr>
              <a:t>true</a:t>
            </a:r>
            <a:r>
              <a:rPr lang="en-US" sz="2400" dirty="0" smtClean="0">
                <a:latin typeface="Calibri"/>
                <a:cs typeface="Calibri"/>
              </a:rPr>
              <a:t> and </a:t>
            </a:r>
            <a:r>
              <a:rPr lang="en-US" sz="1900" dirty="0" smtClean="0">
                <a:latin typeface="Monaco"/>
                <a:cs typeface="Monaco"/>
              </a:rPr>
              <a:t>false</a:t>
            </a:r>
            <a:r>
              <a:rPr lang="en-US" sz="2400" dirty="0" smtClean="0">
                <a:latin typeface="Calibri"/>
                <a:cs typeface="Calibri"/>
              </a:rPr>
              <a:t> are keywords in Java.</a:t>
            </a:r>
            <a:br>
              <a:rPr lang="en-US" sz="2400" dirty="0" smtClean="0">
                <a:latin typeface="Calibri"/>
                <a:cs typeface="Calibri"/>
              </a:rPr>
            </a:b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Named </a:t>
            </a:r>
            <a:r>
              <a:rPr lang="en-US" sz="2400" dirty="0" err="1" smtClean="0">
                <a:latin typeface="Calibri"/>
                <a:cs typeface="Calibri"/>
              </a:rPr>
              <a:t>boolean</a:t>
            </a:r>
            <a:r>
              <a:rPr lang="en-US" sz="2400" dirty="0" smtClean="0">
                <a:latin typeface="Calibri"/>
                <a:cs typeface="Calibri"/>
              </a:rPr>
              <a:t> after George Boole, an English mathematician, philosopher and logician.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4254500"/>
            <a:ext cx="3314700" cy="245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5181600"/>
            <a:ext cx="35091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boolean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lightsOn</a:t>
            </a:r>
            <a:r>
              <a:rPr lang="en-US" dirty="0" smtClean="0">
                <a:latin typeface="Monaco"/>
                <a:cs typeface="Monaco"/>
              </a:rPr>
              <a:t> = true;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7793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Boolean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Expressions that, when evaluated, result in having a value of true or false.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These expressions involve the use of relational operators (aka comparison operators).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971800"/>
            <a:ext cx="7620000" cy="362909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667000" y="3657600"/>
            <a:ext cx="1219200" cy="297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944463"/>
            <a:ext cx="5356154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public class </a:t>
            </a:r>
            <a:r>
              <a:rPr lang="en-US" sz="1600" dirty="0" err="1" smtClean="0">
                <a:latin typeface="Monaco"/>
                <a:cs typeface="Monaco"/>
              </a:rPr>
              <a:t>ComparisonOperators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x, y;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x = 4;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y = 9;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val</a:t>
            </a:r>
            <a:r>
              <a:rPr lang="en-US" sz="1600" dirty="0" smtClean="0">
                <a:latin typeface="Monaco"/>
                <a:cs typeface="Monaco"/>
              </a:rPr>
              <a:t> = y - x;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val</a:t>
            </a:r>
            <a:r>
              <a:rPr lang="en-US" sz="1600" dirty="0" smtClean="0">
                <a:latin typeface="Monaco"/>
                <a:cs typeface="Monaco"/>
              </a:rPr>
              <a:t> &gt; x);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boolean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isBigger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val</a:t>
            </a:r>
            <a:r>
              <a:rPr lang="en-US" sz="1600" dirty="0" smtClean="0">
                <a:latin typeface="Monaco"/>
                <a:cs typeface="Monaco"/>
              </a:rPr>
              <a:t> &gt; x;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isBigger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val</a:t>
            </a:r>
            <a:r>
              <a:rPr lang="en-US" sz="1600" dirty="0" smtClean="0">
                <a:latin typeface="Monaco"/>
                <a:cs typeface="Monaco"/>
              </a:rPr>
              <a:t>--;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y -= 4;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boolean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isEqual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val</a:t>
            </a:r>
            <a:r>
              <a:rPr lang="en-US" sz="1600" dirty="0" smtClean="0">
                <a:latin typeface="Monaco"/>
                <a:cs typeface="Monaco"/>
              </a:rPr>
              <a:t> == x;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isEqual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isEqual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val</a:t>
            </a:r>
            <a:r>
              <a:rPr lang="en-US" sz="1600" dirty="0" smtClean="0">
                <a:latin typeface="Monaco"/>
                <a:cs typeface="Monaco"/>
              </a:rPr>
              <a:t> == y;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isEqual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838200"/>
            <a:ext cx="358188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Memory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x: </a:t>
            </a:r>
          </a:p>
          <a:p>
            <a:r>
              <a:rPr lang="en-US" sz="1600" dirty="0" smtClean="0">
                <a:latin typeface="Monaco"/>
                <a:cs typeface="Monaco"/>
              </a:rPr>
              <a:t>y: 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val</a:t>
            </a:r>
            <a:r>
              <a:rPr lang="en-US" sz="1600" dirty="0" smtClean="0">
                <a:latin typeface="Monaco"/>
                <a:cs typeface="Monaco"/>
              </a:rPr>
              <a:t>: 5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isBigger</a:t>
            </a:r>
            <a:r>
              <a:rPr lang="en-US" sz="1600" dirty="0" smtClean="0">
                <a:latin typeface="Monaco"/>
                <a:cs typeface="Monaco"/>
              </a:rPr>
              <a:t>: true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isEqual</a:t>
            </a:r>
            <a:r>
              <a:rPr lang="en-US" sz="1600" dirty="0" smtClean="0">
                <a:latin typeface="Monaco"/>
                <a:cs typeface="Monaco"/>
              </a:rPr>
              <a:t>: true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4069140"/>
            <a:ext cx="4572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Monaco"/>
                <a:cs typeface="Monaco"/>
              </a:rPr>
              <a:t>Output Window</a:t>
            </a:r>
          </a:p>
          <a:p>
            <a:endParaRPr lang="en-US" sz="1600" u="sng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true</a:t>
            </a:r>
          </a:p>
          <a:p>
            <a:r>
              <a:rPr lang="en-US" sz="1600" dirty="0" smtClean="0">
                <a:latin typeface="Monaco"/>
                <a:cs typeface="Monaco"/>
              </a:rPr>
              <a:t>true</a:t>
            </a:r>
          </a:p>
          <a:p>
            <a:r>
              <a:rPr lang="en-US" sz="1600" dirty="0" smtClean="0">
                <a:latin typeface="Monaco"/>
                <a:cs typeface="Monaco"/>
              </a:rPr>
              <a:t>true</a:t>
            </a:r>
          </a:p>
          <a:p>
            <a:r>
              <a:rPr lang="en-US" sz="1600" dirty="0" smtClean="0">
                <a:latin typeface="Monaco"/>
                <a:cs typeface="Monaco"/>
              </a:rPr>
              <a:t>false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1400" y="13378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1400" y="1566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9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7769" y="1752600"/>
            <a:ext cx="399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92894" y="1795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1400" y="1524000"/>
            <a:ext cx="399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1566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63569" y="2236113"/>
            <a:ext cx="475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31094" y="22860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false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9795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3" grpId="1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if Statements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2362199"/>
          </a:xfrm>
        </p:spPr>
        <p:txBody>
          <a:bodyPr>
            <a:normAutofit/>
          </a:bodyPr>
          <a:lstStyle/>
          <a:p>
            <a:r>
              <a:rPr lang="en-US" sz="2400" dirty="0"/>
              <a:t>An if statement is a </a:t>
            </a:r>
            <a:r>
              <a:rPr lang="en-US" sz="2400" dirty="0" smtClean="0"/>
              <a:t>piece of code </a:t>
            </a:r>
            <a:r>
              <a:rPr lang="en-US" sz="2400" dirty="0"/>
              <a:t>that enables a program to specify alternative paths of execution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For a program to do anything interesting, it needs if-statements and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expressions </a:t>
            </a:r>
            <a:r>
              <a:rPr lang="en-US" sz="2400" dirty="0"/>
              <a:t>to control which bits of code to execute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05200"/>
            <a:ext cx="3048000" cy="3094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4343400"/>
            <a:ext cx="66992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if (</a:t>
            </a:r>
            <a:r>
              <a:rPr lang="en-US" i="1" dirty="0" err="1" smtClean="0">
                <a:latin typeface="Monaco"/>
                <a:cs typeface="Monaco"/>
              </a:rPr>
              <a:t>boolean</a:t>
            </a:r>
            <a:r>
              <a:rPr lang="en-US" i="1" dirty="0" smtClean="0">
                <a:latin typeface="Monaco"/>
                <a:cs typeface="Monaco"/>
              </a:rPr>
              <a:t>-expression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 smtClean="0">
                <a:latin typeface="Monaco"/>
                <a:cs typeface="Monaco"/>
              </a:rPr>
              <a:t>    // Do really cool stuff inside the if-block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}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3276600"/>
            <a:ext cx="2037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if</a:t>
            </a:r>
            <a:r>
              <a:rPr lang="en-US" dirty="0" smtClean="0">
                <a:solidFill>
                  <a:srgbClr val="FF0000"/>
                </a:solidFill>
              </a:rPr>
              <a:t> is a keyword. It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be lowercase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17446" y="3239869"/>
            <a:ext cx="322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expression must be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 parentheses.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5867400"/>
            <a:ext cx="157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Opening and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closing braces!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5867400"/>
            <a:ext cx="41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are the statements that get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executed if the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expression is true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05400" y="3886200"/>
            <a:ext cx="609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705600" y="3886200"/>
            <a:ext cx="1752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105400" y="5410200"/>
            <a:ext cx="4572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05400" y="4800600"/>
            <a:ext cx="457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924800" y="5257800"/>
            <a:ext cx="1295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944463"/>
            <a:ext cx="6764461" cy="4939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>
                <a:latin typeface="Monaco"/>
                <a:cs typeface="Monaco"/>
              </a:rPr>
              <a:t>public class </a:t>
            </a:r>
            <a:r>
              <a:rPr lang="en-US" sz="1500" dirty="0" err="1" smtClean="0">
                <a:latin typeface="Monaco"/>
                <a:cs typeface="Monaco"/>
              </a:rPr>
              <a:t>ComparisonOperators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{</a:t>
            </a: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public static void main(String[] </a:t>
            </a:r>
            <a:r>
              <a:rPr lang="en-US" sz="1500" dirty="0" err="1" smtClean="0">
                <a:latin typeface="Monaco"/>
                <a:cs typeface="Monaco"/>
              </a:rPr>
              <a:t>args</a:t>
            </a:r>
            <a:r>
              <a:rPr lang="en-US" sz="1500" dirty="0" smtClean="0">
                <a:latin typeface="Monaco"/>
                <a:cs typeface="Monaco"/>
              </a:rPr>
              <a:t>)</a:t>
            </a: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{</a:t>
            </a: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    </a:t>
            </a:r>
            <a:r>
              <a:rPr lang="en-US" sz="1500" dirty="0" err="1" smtClean="0">
                <a:latin typeface="Monaco"/>
                <a:cs typeface="Monaco"/>
              </a:rPr>
              <a:t>int</a:t>
            </a:r>
            <a:r>
              <a:rPr lang="en-US" sz="1500" dirty="0" smtClean="0">
                <a:latin typeface="Monaco"/>
                <a:cs typeface="Monaco"/>
              </a:rPr>
              <a:t> age = 67;</a:t>
            </a: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        if (age &gt;= 65)</a:t>
            </a: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        </a:t>
            </a:r>
            <a:r>
              <a:rPr lang="en-US" sz="1500" dirty="0" err="1" smtClean="0">
                <a:latin typeface="Monaco"/>
                <a:cs typeface="Monaco"/>
              </a:rPr>
              <a:t>System.out.println</a:t>
            </a:r>
            <a:r>
              <a:rPr lang="en-US" sz="1500" dirty="0" smtClean="0">
                <a:latin typeface="Monaco"/>
                <a:cs typeface="Monaco"/>
              </a:rPr>
              <a:t>(“Time to retire.”);</a:t>
            </a: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        </a:t>
            </a:r>
            <a:r>
              <a:rPr lang="en-US" sz="1500" dirty="0" err="1" smtClean="0">
                <a:latin typeface="Monaco"/>
                <a:cs typeface="Monaco"/>
              </a:rPr>
              <a:t>System.out.println</a:t>
            </a:r>
            <a:r>
              <a:rPr lang="en-US" sz="1500" dirty="0" smtClean="0">
                <a:latin typeface="Monaco"/>
                <a:cs typeface="Monaco"/>
              </a:rPr>
              <a:t>(“Go to Jamaica!);</a:t>
            </a:r>
            <a:br>
              <a:rPr lang="en-US" sz="1500" dirty="0" smtClean="0">
                <a:latin typeface="Monaco"/>
                <a:cs typeface="Monaco"/>
              </a:rPr>
            </a:br>
            <a:r>
              <a:rPr lang="en-US" sz="1500" dirty="0" smtClean="0">
                <a:latin typeface="Monaco"/>
                <a:cs typeface="Monaco"/>
              </a:rPr>
              <a:t>        }</a:t>
            </a: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        if (age &lt; 65)</a:t>
            </a: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    {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>
                <a:latin typeface="Monaco"/>
                <a:cs typeface="Monaco"/>
              </a:rPr>
              <a:t>            </a:t>
            </a:r>
            <a:r>
              <a:rPr lang="en-US" sz="1500" dirty="0" err="1">
                <a:latin typeface="Monaco"/>
                <a:cs typeface="Monaco"/>
              </a:rPr>
              <a:t>System.out.println</a:t>
            </a:r>
            <a:r>
              <a:rPr lang="en-US" sz="1500" dirty="0">
                <a:latin typeface="Monaco"/>
                <a:cs typeface="Monaco"/>
              </a:rPr>
              <a:t>(</a:t>
            </a:r>
            <a:r>
              <a:rPr lang="en-US" sz="1500" dirty="0" smtClean="0">
                <a:latin typeface="Monaco"/>
                <a:cs typeface="Monaco"/>
              </a:rPr>
              <a:t>“Keep working.</a:t>
            </a:r>
            <a:r>
              <a:rPr lang="en-US" sz="1500" dirty="0">
                <a:latin typeface="Monaco"/>
                <a:cs typeface="Monaco"/>
              </a:rPr>
              <a:t>”);</a:t>
            </a:r>
          </a:p>
          <a:p>
            <a:r>
              <a:rPr lang="en-US" sz="1500" dirty="0">
                <a:latin typeface="Monaco"/>
                <a:cs typeface="Monaco"/>
              </a:rPr>
              <a:t>            </a:t>
            </a:r>
            <a:r>
              <a:rPr lang="en-US" sz="1500" dirty="0" err="1">
                <a:latin typeface="Monaco"/>
                <a:cs typeface="Monaco"/>
              </a:rPr>
              <a:t>System.out.println</a:t>
            </a:r>
            <a:r>
              <a:rPr lang="en-US" sz="1500" dirty="0">
                <a:latin typeface="Monaco"/>
                <a:cs typeface="Monaco"/>
              </a:rPr>
              <a:t>(</a:t>
            </a:r>
            <a:r>
              <a:rPr lang="en-US" sz="1500" dirty="0" smtClean="0">
                <a:latin typeface="Monaco"/>
                <a:cs typeface="Monaco"/>
              </a:rPr>
              <a:t>“No vacation for you.”)</a:t>
            </a:r>
            <a:r>
              <a:rPr lang="en-US" sz="1500" dirty="0">
                <a:latin typeface="Monaco"/>
                <a:cs typeface="Monaco"/>
              </a:rPr>
              <a:t>;</a:t>
            </a:r>
            <a:br>
              <a:rPr lang="en-US" sz="1500" dirty="0">
                <a:latin typeface="Monaco"/>
                <a:cs typeface="Monaco"/>
              </a:rPr>
            </a:br>
            <a:r>
              <a:rPr lang="en-US" sz="1500" dirty="0">
                <a:latin typeface="Monaco"/>
                <a:cs typeface="Monaco"/>
              </a:rPr>
              <a:t>        </a:t>
            </a:r>
            <a:r>
              <a:rPr lang="en-US" sz="1500" dirty="0" smtClean="0">
                <a:latin typeface="Monaco"/>
                <a:cs typeface="Monaco"/>
              </a:rPr>
              <a:t>}</a:t>
            </a: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        </a:t>
            </a:r>
            <a:r>
              <a:rPr lang="en-US" sz="1500" dirty="0" err="1" smtClean="0">
                <a:latin typeface="Monaco"/>
                <a:cs typeface="Monaco"/>
              </a:rPr>
              <a:t>System.out.println</a:t>
            </a:r>
            <a:r>
              <a:rPr lang="en-US" sz="1500" dirty="0" smtClean="0">
                <a:latin typeface="Monaco"/>
                <a:cs typeface="Monaco"/>
              </a:rPr>
              <a:t>(“That’s how if-blocks work!”);</a:t>
            </a:r>
          </a:p>
          <a:p>
            <a:r>
              <a:rPr lang="en-US" sz="1500" dirty="0" smtClean="0">
                <a:latin typeface="Monaco"/>
                <a:cs typeface="Monaco"/>
              </a:rPr>
              <a:t>    }</a:t>
            </a:r>
          </a:p>
          <a:p>
            <a:r>
              <a:rPr lang="en-US" sz="1500" dirty="0">
                <a:latin typeface="Monaco"/>
                <a:cs typeface="Monac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800" y="1167824"/>
            <a:ext cx="358188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Memory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age: 67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4038600"/>
            <a:ext cx="45720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Monaco"/>
                <a:cs typeface="Monaco"/>
              </a:rPr>
              <a:t>Output Window</a:t>
            </a:r>
          </a:p>
          <a:p>
            <a:endParaRPr lang="en-US" sz="1600" u="sng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Time to retire.</a:t>
            </a:r>
          </a:p>
          <a:p>
            <a:r>
              <a:rPr lang="en-US" sz="1600" dirty="0" smtClean="0">
                <a:latin typeface="Monaco"/>
                <a:cs typeface="Monaco"/>
              </a:rPr>
              <a:t>Go to Jamaica!</a:t>
            </a:r>
          </a:p>
          <a:p>
            <a:r>
              <a:rPr lang="en-US" sz="1600" dirty="0" smtClean="0">
                <a:latin typeface="Monaco"/>
                <a:cs typeface="Monaco"/>
              </a:rPr>
              <a:t>That’s how if-blocks work!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98279" y="2927526"/>
            <a:ext cx="376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Look how beautiful the indentation is!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96000" y="3124200"/>
            <a:ext cx="1676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35323" y="1447800"/>
            <a:ext cx="1094707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</a:t>
            </a:r>
            <a:r>
              <a:rPr lang="en-US" sz="2400" dirty="0"/>
              <a:t>program that prompts the user to enter an integer. If the number is </a:t>
            </a:r>
            <a:r>
              <a:rPr lang="en-US" sz="2400" dirty="0" smtClean="0"/>
              <a:t>a multiple </a:t>
            </a:r>
            <a:br>
              <a:rPr lang="en-US" sz="2400" dirty="0" smtClean="0"/>
            </a:br>
            <a:r>
              <a:rPr lang="en-US" sz="2400" dirty="0" smtClean="0"/>
              <a:t>of </a:t>
            </a:r>
            <a:r>
              <a:rPr lang="en-US" sz="2400" dirty="0"/>
              <a:t>5 , the program displays </a:t>
            </a:r>
            <a:r>
              <a:rPr lang="en-US" sz="2400" dirty="0" smtClean="0"/>
              <a:t>“Divisible by 5”. </a:t>
            </a:r>
            <a:r>
              <a:rPr lang="en-US" sz="2400" dirty="0"/>
              <a:t>If the number is divisible by 2 , it </a:t>
            </a:r>
            <a:r>
              <a:rPr lang="en-US" sz="2400" dirty="0" smtClean="0"/>
              <a:t>displays</a:t>
            </a:r>
            <a:br>
              <a:rPr lang="en-US" sz="2400" dirty="0" smtClean="0"/>
            </a:br>
            <a:r>
              <a:rPr lang="en-US" sz="2400" dirty="0" smtClean="0"/>
              <a:t>“Divisible by 2”.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76998" y="3438681"/>
            <a:ext cx="29551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an integer: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32</a:t>
            </a:r>
          </a:p>
          <a:p>
            <a:r>
              <a:rPr lang="en-US" dirty="0" smtClean="0">
                <a:latin typeface="Monaco"/>
                <a:cs typeface="Monaco"/>
              </a:rPr>
              <a:t>Divisible by 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8694" y="3429000"/>
            <a:ext cx="29551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an integer: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35</a:t>
            </a:r>
          </a:p>
          <a:p>
            <a:r>
              <a:rPr lang="en-US" dirty="0" smtClean="0">
                <a:latin typeface="Monaco"/>
                <a:cs typeface="Monaco"/>
              </a:rPr>
              <a:t>Divisible by 5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0" y="3429000"/>
            <a:ext cx="295510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an integer: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30</a:t>
            </a:r>
          </a:p>
          <a:p>
            <a:r>
              <a:rPr lang="en-US" dirty="0" smtClean="0">
                <a:latin typeface="Monaco"/>
                <a:cs typeface="Monaco"/>
              </a:rPr>
              <a:t>Divisible by 5</a:t>
            </a:r>
          </a:p>
          <a:p>
            <a:r>
              <a:rPr lang="en-US" dirty="0" smtClean="0">
                <a:latin typeface="Monaco"/>
                <a:cs typeface="Monaco"/>
              </a:rPr>
              <a:t>Divisible by 2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864" y="4953000"/>
            <a:ext cx="662813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know if something is divisible by 2 or 5?</a:t>
            </a:r>
          </a:p>
          <a:p>
            <a:r>
              <a:rPr lang="en-US" sz="2400" dirty="0" smtClean="0"/>
              <a:t>If the </a:t>
            </a:r>
            <a:r>
              <a:rPr lang="en-US" sz="2400" b="1" dirty="0" smtClean="0"/>
              <a:t>remainder</a:t>
            </a:r>
            <a:r>
              <a:rPr lang="en-US" sz="2400" dirty="0" smtClean="0"/>
              <a:t> is 0.</a:t>
            </a:r>
          </a:p>
          <a:p>
            <a:r>
              <a:rPr lang="en-US" sz="2400" dirty="0" smtClean="0"/>
              <a:t>i.e. number % 5 == 0, number % 2 ==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0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609600"/>
            <a:ext cx="6341199" cy="575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import </a:t>
            </a:r>
            <a:r>
              <a:rPr lang="en-US" sz="1600" dirty="0" err="1" smtClean="0">
                <a:latin typeface="Monaco"/>
                <a:cs typeface="Monaco"/>
              </a:rPr>
              <a:t>java.util.Scanner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public class Divisible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Scanner keyboard = new Scanner(</a:t>
            </a:r>
            <a:r>
              <a:rPr lang="en-US" sz="1600" dirty="0" err="1" smtClean="0">
                <a:latin typeface="Monaco"/>
                <a:cs typeface="Monaco"/>
              </a:rPr>
              <a:t>System.in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cs typeface="Monaco"/>
              </a:rPr>
              <a:t>(“Enter an integer: 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keyboard.nextInt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if (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% 5 ==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(“Divisible by 5”);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if (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% 2 == 0)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(“Divisible by 2”);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32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667000"/>
            <a:ext cx="10972800" cy="1143000"/>
          </a:xfrm>
        </p:spPr>
        <p:txBody>
          <a:bodyPr/>
          <a:lstStyle/>
          <a:p>
            <a:r>
              <a:rPr lang="en-US" dirty="0" smtClean="0"/>
              <a:t>Homework #2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8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401" y="228600"/>
            <a:ext cx="6341199" cy="6494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import </a:t>
            </a:r>
            <a:r>
              <a:rPr lang="en-US" sz="1600" dirty="0" err="1" smtClean="0">
                <a:latin typeface="Monaco"/>
                <a:cs typeface="Monaco"/>
              </a:rPr>
              <a:t>java.util.Scanner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public class Divisible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Scanner keyboard = new Scanner(</a:t>
            </a:r>
            <a:r>
              <a:rPr lang="en-US" sz="1600" dirty="0" err="1" smtClean="0">
                <a:latin typeface="Monaco"/>
                <a:cs typeface="Monaco"/>
              </a:rPr>
              <a:t>System.in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cs typeface="Monaco"/>
              </a:rPr>
              <a:t>(“Enter an integer: 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keyboard.nextInt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</a:t>
            </a:r>
            <a:r>
              <a:rPr lang="en-US" sz="1600" dirty="0" err="1" smtClean="0">
                <a:latin typeface="Monaco"/>
                <a:cs typeface="Monaco"/>
              </a:rPr>
              <a:t>boolean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byFive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% 5 == 0;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boolean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byTwo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% 2 == 0;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if (</a:t>
            </a:r>
            <a:r>
              <a:rPr lang="en-US" sz="1600" dirty="0" err="1" smtClean="0">
                <a:latin typeface="Monaco"/>
                <a:cs typeface="Monaco"/>
              </a:rPr>
              <a:t>byFive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(“Divisible by 5”);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if (</a:t>
            </a:r>
            <a:r>
              <a:rPr lang="en-US" sz="1600" dirty="0" err="1" smtClean="0">
                <a:latin typeface="Monaco"/>
                <a:cs typeface="Monaco"/>
              </a:rPr>
              <a:t>byTwo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(“Divisible by 2”);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76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 sick of braces...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570982"/>
            <a:ext cx="523302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if (</a:t>
            </a:r>
            <a:r>
              <a:rPr lang="en-US" sz="1600" dirty="0" err="1">
                <a:latin typeface="Monaco"/>
                <a:cs typeface="Monaco"/>
              </a:rPr>
              <a:t>num</a:t>
            </a:r>
            <a:r>
              <a:rPr lang="en-US" sz="1600" dirty="0">
                <a:latin typeface="Monaco"/>
                <a:cs typeface="Monaco"/>
              </a:rPr>
              <a:t> % 5 == 0)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(“Divisible by 5”);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4177" y="3570982"/>
            <a:ext cx="5233023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if 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num</a:t>
            </a:r>
            <a:r>
              <a:rPr lang="en-US" sz="1600" dirty="0">
                <a:latin typeface="Monaco"/>
                <a:cs typeface="Monaco"/>
              </a:rPr>
              <a:t> % 5 == 0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(“Divisible by 5”)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1964758"/>
            <a:ext cx="6450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IF</a:t>
            </a:r>
            <a:r>
              <a:rPr lang="en-US" sz="2400" dirty="0" smtClean="0"/>
              <a:t> you only have </a:t>
            </a:r>
            <a:r>
              <a:rPr lang="en-US" sz="2400" b="1" dirty="0" smtClean="0"/>
              <a:t>one</a:t>
            </a:r>
            <a:r>
              <a:rPr lang="en-US" sz="2400" dirty="0" smtClean="0"/>
              <a:t> line inside your if-block, then</a:t>
            </a:r>
            <a:br>
              <a:rPr lang="en-US" sz="2400" dirty="0" smtClean="0"/>
            </a:br>
            <a:r>
              <a:rPr lang="en-US" sz="2400" dirty="0" smtClean="0"/>
              <a:t>you don’t have to use braces.</a:t>
            </a:r>
            <a:endParaRPr lang="en-US" sz="2400" dirty="0"/>
          </a:p>
        </p:txBody>
      </p:sp>
      <p:sp>
        <p:nvSpPr>
          <p:cNvPr id="6" name="Left-Right Arrow 5"/>
          <p:cNvSpPr/>
          <p:nvPr/>
        </p:nvSpPr>
        <p:spPr>
          <a:xfrm>
            <a:off x="5715000" y="4028182"/>
            <a:ext cx="838200" cy="30480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286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3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if I forget them with multiple statements?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5725546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age = 64;</a:t>
            </a:r>
          </a:p>
          <a:p>
            <a:r>
              <a:rPr lang="en-US" sz="1600" dirty="0" smtClean="0">
                <a:latin typeface="Monaco"/>
                <a:cs typeface="Monaco"/>
              </a:rPr>
              <a:t>if </a:t>
            </a:r>
            <a:r>
              <a:rPr lang="en-US" sz="1600" dirty="0">
                <a:latin typeface="Monaco"/>
                <a:cs typeface="Monaco"/>
              </a:rPr>
              <a:t>(age &gt;= 65)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(“Time to retire.”);</a:t>
            </a:r>
          </a:p>
          <a:p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(“Go to Jamaica!);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(“Done with the if-block”);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1905000"/>
            <a:ext cx="5725546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age = 64;</a:t>
            </a:r>
          </a:p>
          <a:p>
            <a:r>
              <a:rPr lang="en-US" sz="1600" dirty="0" smtClean="0">
                <a:latin typeface="Monaco"/>
                <a:cs typeface="Monaco"/>
              </a:rPr>
              <a:t>if </a:t>
            </a:r>
            <a:r>
              <a:rPr lang="en-US" sz="1600" dirty="0">
                <a:latin typeface="Monaco"/>
                <a:cs typeface="Monaco"/>
              </a:rPr>
              <a:t>(age &gt;= 65)</a:t>
            </a: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(“Time to retire.”);</a:t>
            </a:r>
          </a:p>
          <a:p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(“Go to Jamaica!);</a:t>
            </a:r>
            <a:br>
              <a:rPr lang="en-US" sz="1600" dirty="0">
                <a:latin typeface="Monaco"/>
                <a:cs typeface="Monaco"/>
              </a:rPr>
            </a:br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(“Done with the if-block”);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880" y="4236135"/>
            <a:ext cx="46823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>
                <a:latin typeface="Monaco"/>
                <a:cs typeface="Monaco"/>
              </a:rPr>
              <a:t>Output Window</a:t>
            </a:r>
          </a:p>
          <a:p>
            <a:endParaRPr lang="en-US" u="sng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Done with the if-block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4191000"/>
            <a:ext cx="46823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>
                <a:latin typeface="Monaco"/>
                <a:cs typeface="Monaco"/>
              </a:rPr>
              <a:t>Output Window</a:t>
            </a:r>
          </a:p>
          <a:p>
            <a:endParaRPr lang="en-US" u="sng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Go to Jamaica!</a:t>
            </a:r>
          </a:p>
          <a:p>
            <a:r>
              <a:rPr lang="en-US" dirty="0" smtClean="0">
                <a:latin typeface="Monaco"/>
                <a:cs typeface="Monaco"/>
              </a:rPr>
              <a:t>Done with the if-block!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5715000"/>
            <a:ext cx="7882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Java only associates the line immediately following the if with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the if-block. It thinks anything else is outside the if-block!!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5600" y="990600"/>
            <a:ext cx="6341199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import </a:t>
            </a:r>
            <a:r>
              <a:rPr lang="en-US" sz="1600" dirty="0" err="1" smtClean="0">
                <a:latin typeface="Monaco"/>
                <a:cs typeface="Monaco"/>
              </a:rPr>
              <a:t>java.util.Scanner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public class Divisible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Scanner keyboard = new Scanner(</a:t>
            </a:r>
            <a:r>
              <a:rPr lang="en-US" sz="1600" dirty="0" err="1" smtClean="0">
                <a:latin typeface="Monaco"/>
                <a:cs typeface="Monaco"/>
              </a:rPr>
              <a:t>System.in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cs typeface="Monaco"/>
              </a:rPr>
              <a:t>(“Enter an integer: 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keyboard.nextInt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if (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% 5 == 0)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(“Divisible by 5”);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if (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% 2 == 0)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(“Divisible by 2”);</a:t>
            </a: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Two-way if-else </a:t>
            </a:r>
            <a:r>
              <a:rPr lang="en-US" sz="3600" dirty="0"/>
              <a:t>s</a:t>
            </a:r>
            <a:r>
              <a:rPr lang="en-US" sz="3600" dirty="0" smtClean="0"/>
              <a:t>tatements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2819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one-way if </a:t>
            </a:r>
            <a:r>
              <a:rPr lang="en-US" sz="2400" dirty="0" smtClean="0"/>
              <a:t>statement </a:t>
            </a:r>
            <a:r>
              <a:rPr lang="en-US" sz="2400" dirty="0"/>
              <a:t>performs an action if the specified condition is </a:t>
            </a:r>
            <a:r>
              <a:rPr lang="en-US" sz="2400" dirty="0" smtClean="0"/>
              <a:t>true.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 If the </a:t>
            </a:r>
            <a:r>
              <a:rPr lang="en-US" sz="2400" dirty="0" smtClean="0"/>
              <a:t>condition is false, </a:t>
            </a:r>
            <a:r>
              <a:rPr lang="en-US" sz="2400" dirty="0"/>
              <a:t>nothing is done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 But what if you want to take alternative actions when the </a:t>
            </a:r>
            <a:r>
              <a:rPr lang="en-US" sz="2400" dirty="0" smtClean="0"/>
              <a:t>condition is </a:t>
            </a:r>
            <a:r>
              <a:rPr lang="en-US" sz="2400" dirty="0"/>
              <a:t>false 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You use a two-way if-else statement.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886200"/>
            <a:ext cx="6553200" cy="26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Two-way if-else syntax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31488" y="3025676"/>
            <a:ext cx="614111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if (</a:t>
            </a:r>
            <a:r>
              <a:rPr lang="en-US" i="1" dirty="0" err="1" smtClean="0">
                <a:latin typeface="Monaco"/>
                <a:cs typeface="Monaco"/>
              </a:rPr>
              <a:t>boolean</a:t>
            </a:r>
            <a:r>
              <a:rPr lang="en-US" i="1" dirty="0" smtClean="0">
                <a:latin typeface="Monaco"/>
                <a:cs typeface="Monaco"/>
              </a:rPr>
              <a:t>-expression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 smtClean="0">
                <a:latin typeface="Monaco"/>
                <a:cs typeface="Monaco"/>
              </a:rPr>
              <a:t>    // Do really cool stuff if its true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}</a:t>
            </a:r>
          </a:p>
          <a:p>
            <a:r>
              <a:rPr lang="en-US" dirty="0" smtClean="0">
                <a:latin typeface="Monaco"/>
                <a:cs typeface="Monaco"/>
              </a:rPr>
              <a:t>else</a:t>
            </a: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// Do different cool stuff if its false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882676"/>
            <a:ext cx="2037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if</a:t>
            </a:r>
            <a:r>
              <a:rPr lang="en-US" dirty="0" smtClean="0">
                <a:solidFill>
                  <a:srgbClr val="FF0000"/>
                </a:solidFill>
              </a:rPr>
              <a:t> is a keyword. It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be lowercase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1552162" y="2529007"/>
            <a:ext cx="1800638" cy="5728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254276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else</a:t>
            </a:r>
            <a:r>
              <a:rPr lang="en-US" dirty="0" smtClean="0">
                <a:solidFill>
                  <a:srgbClr val="FF0000"/>
                </a:solidFill>
              </a:rPr>
              <a:t> is a keyword. It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be lowercase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1530571" y="3900607"/>
            <a:ext cx="1746029" cy="4204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1752600"/>
            <a:ext cx="322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expression must be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 parentheses.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53000" y="2398931"/>
            <a:ext cx="1859954" cy="7252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5867400"/>
            <a:ext cx="2067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sets of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pening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and closing braces!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505200" y="5181600"/>
            <a:ext cx="2057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429000" y="4648200"/>
            <a:ext cx="21336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429000" y="4038600"/>
            <a:ext cx="21336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429000" y="3505200"/>
            <a:ext cx="2286000" cy="2590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0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058883"/>
            <a:ext cx="5448502" cy="397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Monaco"/>
                <a:cs typeface="Monaco"/>
              </a:rPr>
              <a:t>public class </a:t>
            </a:r>
            <a:r>
              <a:rPr lang="en-US" sz="1200" dirty="0" err="1" smtClean="0">
                <a:latin typeface="Monaco"/>
                <a:cs typeface="Monaco"/>
              </a:rPr>
              <a:t>ComparisonOperators</a:t>
            </a:r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r>
              <a:rPr lang="en-US" sz="1200" dirty="0" smtClean="0">
                <a:latin typeface="Monaco"/>
                <a:cs typeface="Monaco"/>
              </a:rPr>
              <a:t>    public static void main(String[] </a:t>
            </a:r>
            <a:r>
              <a:rPr lang="en-US" sz="1200" dirty="0" err="1" smtClean="0">
                <a:latin typeface="Monaco"/>
                <a:cs typeface="Monaco"/>
              </a:rPr>
              <a:t>args</a:t>
            </a:r>
            <a:r>
              <a:rPr lang="en-US" sz="1200" dirty="0" smtClean="0">
                <a:latin typeface="Monaco"/>
                <a:cs typeface="Monaco"/>
              </a:rPr>
              <a:t>)</a:t>
            </a:r>
          </a:p>
          <a:p>
            <a:r>
              <a:rPr lang="en-US" sz="1200" dirty="0" smtClean="0">
                <a:latin typeface="Monaco"/>
                <a:cs typeface="Monaco"/>
              </a:rPr>
              <a:t>    {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age = 67;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    if (age &gt;= 65)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{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 smtClean="0">
                <a:latin typeface="Monaco"/>
                <a:cs typeface="Monaco"/>
              </a:rPr>
              <a:t>(“Time to retire.”);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 smtClean="0">
                <a:latin typeface="Monaco"/>
                <a:cs typeface="Monaco"/>
              </a:rPr>
              <a:t>(“Go to Jamaica!);</a:t>
            </a:r>
            <a:br>
              <a:rPr lang="en-US" sz="1200" dirty="0" smtClean="0">
                <a:latin typeface="Monaco"/>
                <a:cs typeface="Monaco"/>
              </a:rPr>
            </a:br>
            <a:r>
              <a:rPr lang="en-US" sz="1200" dirty="0" smtClean="0">
                <a:latin typeface="Monaco"/>
                <a:cs typeface="Monaco"/>
              </a:rPr>
              <a:t>        }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    if (age &lt; 65)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{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 smtClean="0">
                <a:latin typeface="Monaco"/>
                <a:cs typeface="Monaco"/>
              </a:rPr>
              <a:t>(“Keep working.”);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 smtClean="0">
                <a:latin typeface="Monaco"/>
                <a:cs typeface="Monaco"/>
              </a:rPr>
              <a:t>(“No vacation for you.”);</a:t>
            </a:r>
            <a:br>
              <a:rPr lang="en-US" sz="1200" dirty="0" smtClean="0">
                <a:latin typeface="Monaco"/>
                <a:cs typeface="Monaco"/>
              </a:rPr>
            </a:br>
            <a:r>
              <a:rPr lang="en-US" sz="1200" dirty="0" smtClean="0">
                <a:latin typeface="Monaco"/>
                <a:cs typeface="Monaco"/>
              </a:rPr>
              <a:t>        }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 smtClean="0">
                <a:latin typeface="Monaco"/>
                <a:cs typeface="Monaco"/>
              </a:rPr>
              <a:t>(“That’s how if-blocks work!”);</a:t>
            </a:r>
          </a:p>
          <a:p>
            <a:r>
              <a:rPr lang="en-US" sz="1200" dirty="0" smtClean="0">
                <a:latin typeface="Monaco"/>
                <a:cs typeface="Monaco"/>
              </a:rPr>
              <a:t>    }</a:t>
            </a:r>
          </a:p>
          <a:p>
            <a:r>
              <a:rPr lang="en-US" sz="1200" dirty="0" smtClean="0">
                <a:latin typeface="Monaco"/>
                <a:cs typeface="Monaco"/>
              </a:rPr>
              <a:t>}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00" y="1167349"/>
            <a:ext cx="5448502" cy="3785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Monaco"/>
                <a:cs typeface="Monaco"/>
              </a:rPr>
              <a:t>public class </a:t>
            </a:r>
            <a:r>
              <a:rPr lang="en-US" sz="1200" dirty="0" err="1" smtClean="0">
                <a:latin typeface="Monaco"/>
                <a:cs typeface="Monaco"/>
              </a:rPr>
              <a:t>ComparisonOperators</a:t>
            </a:r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r>
              <a:rPr lang="en-US" sz="1200" dirty="0" smtClean="0">
                <a:latin typeface="Monaco"/>
                <a:cs typeface="Monaco"/>
              </a:rPr>
              <a:t>    public static void main(String[] </a:t>
            </a:r>
            <a:r>
              <a:rPr lang="en-US" sz="1200" dirty="0" err="1" smtClean="0">
                <a:latin typeface="Monaco"/>
                <a:cs typeface="Monaco"/>
              </a:rPr>
              <a:t>args</a:t>
            </a:r>
            <a:r>
              <a:rPr lang="en-US" sz="1200" dirty="0" smtClean="0">
                <a:latin typeface="Monaco"/>
                <a:cs typeface="Monaco"/>
              </a:rPr>
              <a:t>)</a:t>
            </a:r>
          </a:p>
          <a:p>
            <a:r>
              <a:rPr lang="en-US" sz="1200" dirty="0" smtClean="0">
                <a:latin typeface="Monaco"/>
                <a:cs typeface="Monaco"/>
              </a:rPr>
              <a:t>    {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age = 67;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    if (age &gt;= 65)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{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 smtClean="0">
                <a:latin typeface="Monaco"/>
                <a:cs typeface="Monaco"/>
              </a:rPr>
              <a:t>(“Time to retire.”);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 smtClean="0">
                <a:latin typeface="Monaco"/>
                <a:cs typeface="Monaco"/>
              </a:rPr>
              <a:t>(“Go to Jamaica!);</a:t>
            </a:r>
            <a:br>
              <a:rPr lang="en-US" sz="1200" dirty="0" smtClean="0">
                <a:latin typeface="Monaco"/>
                <a:cs typeface="Monaco"/>
              </a:rPr>
            </a:br>
            <a:r>
              <a:rPr lang="en-US" sz="1200" dirty="0" smtClean="0">
                <a:latin typeface="Monaco"/>
                <a:cs typeface="Monaco"/>
              </a:rPr>
              <a:t>        }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else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{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 smtClean="0">
                <a:latin typeface="Monaco"/>
                <a:cs typeface="Monaco"/>
              </a:rPr>
              <a:t>(“Keep working.”);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 smtClean="0">
                <a:latin typeface="Monaco"/>
                <a:cs typeface="Monaco"/>
              </a:rPr>
              <a:t>(“No vacation for you.”);</a:t>
            </a:r>
            <a:br>
              <a:rPr lang="en-US" sz="1200" dirty="0" smtClean="0">
                <a:latin typeface="Monaco"/>
                <a:cs typeface="Monaco"/>
              </a:rPr>
            </a:br>
            <a:r>
              <a:rPr lang="en-US" sz="1200" dirty="0" smtClean="0">
                <a:latin typeface="Monaco"/>
                <a:cs typeface="Monaco"/>
              </a:rPr>
              <a:t>        }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 smtClean="0">
                <a:latin typeface="Monaco"/>
                <a:cs typeface="Monaco"/>
              </a:rPr>
              <a:t>(“That’s how if-blocks work!”);</a:t>
            </a:r>
          </a:p>
          <a:p>
            <a:r>
              <a:rPr lang="en-US" sz="1200" dirty="0" smtClean="0">
                <a:latin typeface="Monaco"/>
                <a:cs typeface="Monaco"/>
              </a:rPr>
              <a:t>    }</a:t>
            </a:r>
          </a:p>
          <a:p>
            <a:r>
              <a:rPr lang="en-US" sz="1200" dirty="0" smtClean="0">
                <a:latin typeface="Monaco"/>
                <a:cs typeface="Monaco"/>
              </a:rPr>
              <a:t>}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4600" y="5417403"/>
            <a:ext cx="5544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Because either age is greater than or equal</a:t>
            </a:r>
            <a:br>
              <a:rPr lang="en-US" sz="2400" dirty="0" smtClean="0"/>
            </a:br>
            <a:r>
              <a:rPr lang="en-US" sz="2400" dirty="0" smtClean="0"/>
              <a:t>to 65....or it is less than 65.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617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Braces again...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23504" y="1447800"/>
            <a:ext cx="8768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IF</a:t>
            </a:r>
            <a:r>
              <a:rPr lang="en-US" sz="2400" dirty="0" smtClean="0"/>
              <a:t> you only have </a:t>
            </a:r>
            <a:r>
              <a:rPr lang="en-US" sz="2400" b="1" dirty="0" smtClean="0"/>
              <a:t>one</a:t>
            </a:r>
            <a:r>
              <a:rPr lang="en-US" sz="2400" dirty="0" smtClean="0"/>
              <a:t> line inside your if-block or your else-block, then</a:t>
            </a:r>
            <a:br>
              <a:rPr lang="en-US" sz="2400" dirty="0" smtClean="0"/>
            </a:br>
            <a:r>
              <a:rPr lang="en-US" sz="2400" dirty="0" smtClean="0"/>
              <a:t>you don’t have to use braces.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95600"/>
            <a:ext cx="535615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age = 67;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if </a:t>
            </a:r>
            <a:r>
              <a:rPr lang="en-US" sz="1600" dirty="0">
                <a:latin typeface="Monaco"/>
                <a:cs typeface="Monaco"/>
              </a:rPr>
              <a:t>(age &gt;= 65)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(“Time to retire.”);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else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(“Keep working.”);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3195697"/>
            <a:ext cx="5356154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age = 67;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if </a:t>
            </a:r>
            <a:r>
              <a:rPr lang="en-US" sz="1600" dirty="0">
                <a:latin typeface="Monaco"/>
                <a:cs typeface="Monaco"/>
              </a:rPr>
              <a:t>(age &gt;= 65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(“Time to retire.”)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else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(“Keep working.”)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274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if you forget the braces when you have multiple lines in a two-way if-else statement?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590800"/>
            <a:ext cx="535615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age = 67;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if </a:t>
            </a:r>
            <a:r>
              <a:rPr lang="en-US" sz="1600" dirty="0">
                <a:latin typeface="Monaco"/>
                <a:cs typeface="Monaco"/>
              </a:rPr>
              <a:t>(age &gt;= 65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(“Time to retire.”)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(“Go to Jamaica!”);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else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(“Keep working.”)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2568476"/>
            <a:ext cx="597180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age = </a:t>
            </a:r>
            <a:r>
              <a:rPr lang="en-US" sz="1600" dirty="0" smtClean="0">
                <a:latin typeface="Monaco"/>
                <a:cs typeface="Monaco"/>
              </a:rPr>
              <a:t>64;</a:t>
            </a:r>
            <a:endParaRPr lang="en-US" sz="1600" dirty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if </a:t>
            </a:r>
            <a:r>
              <a:rPr lang="en-US" sz="1600" dirty="0">
                <a:latin typeface="Monaco"/>
                <a:cs typeface="Monaco"/>
              </a:rPr>
              <a:t>(age &gt;= 65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(“Time to retire.”)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 smtClean="0">
                <a:latin typeface="Monaco"/>
                <a:cs typeface="Monaco"/>
              </a:rPr>
              <a:t>else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(“Keep working.”)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(“No vacation for you.”);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735" y="1905000"/>
            <a:ext cx="432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you forget them in the if-block: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2286000" y="5105400"/>
            <a:ext cx="3810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5943600"/>
            <a:ext cx="191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Syntax Error!!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3411" y="1900535"/>
            <a:ext cx="465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you forget them in the else-block: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8763000" y="5105400"/>
            <a:ext cx="3810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5943600"/>
            <a:ext cx="2058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Wrong output!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35323" y="1447800"/>
            <a:ext cx="10866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</a:t>
            </a:r>
            <a:r>
              <a:rPr lang="en-US" sz="2400" dirty="0"/>
              <a:t>program that prompts the user to enter an integer. If the number is </a:t>
            </a:r>
            <a:r>
              <a:rPr lang="en-US" sz="2400" dirty="0" smtClean="0"/>
              <a:t>even, </a:t>
            </a:r>
            <a:r>
              <a:rPr lang="en-US" sz="2400" dirty="0"/>
              <a:t>the </a:t>
            </a:r>
            <a:endParaRPr lang="en-US" sz="2400" dirty="0" smtClean="0"/>
          </a:p>
          <a:p>
            <a:r>
              <a:rPr lang="en-US" sz="2400" dirty="0" smtClean="0"/>
              <a:t>program </a:t>
            </a:r>
            <a:r>
              <a:rPr lang="en-US" sz="2400" dirty="0"/>
              <a:t>displays </a:t>
            </a:r>
            <a:r>
              <a:rPr lang="en-US" sz="2400" dirty="0" smtClean="0"/>
              <a:t>“Even Number”. </a:t>
            </a:r>
            <a:r>
              <a:rPr lang="en-US" sz="2400" dirty="0"/>
              <a:t>If the number is </a:t>
            </a:r>
            <a:r>
              <a:rPr lang="en-US" sz="2400" dirty="0" smtClean="0"/>
              <a:t>odd, </a:t>
            </a:r>
            <a:r>
              <a:rPr lang="en-US" sz="2400" dirty="0"/>
              <a:t>it </a:t>
            </a:r>
            <a:r>
              <a:rPr lang="en-US" sz="2400" dirty="0" smtClean="0"/>
              <a:t>displays “Odd Number”.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2676681"/>
            <a:ext cx="29551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an integer: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32</a:t>
            </a:r>
          </a:p>
          <a:p>
            <a:r>
              <a:rPr lang="en-US" dirty="0" smtClean="0">
                <a:latin typeface="Monaco"/>
                <a:cs typeface="Monaco"/>
              </a:rPr>
              <a:t>Even Number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4896" y="2667000"/>
            <a:ext cx="29551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an integer: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35</a:t>
            </a:r>
          </a:p>
          <a:p>
            <a:r>
              <a:rPr lang="en-US" dirty="0" smtClean="0">
                <a:latin typeface="Monaco"/>
                <a:cs typeface="Monaco"/>
              </a:rPr>
              <a:t>Odd Number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4038600"/>
            <a:ext cx="54454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know if something is even?</a:t>
            </a:r>
          </a:p>
          <a:p>
            <a:r>
              <a:rPr lang="en-US" sz="2400" dirty="0" smtClean="0"/>
              <a:t>If the </a:t>
            </a:r>
            <a:r>
              <a:rPr lang="en-US" sz="2400" b="1" dirty="0" smtClean="0"/>
              <a:t>remainder</a:t>
            </a:r>
            <a:r>
              <a:rPr lang="en-US" sz="2400" dirty="0" smtClean="0"/>
              <a:t> is 0 when we divide by 2.</a:t>
            </a:r>
          </a:p>
          <a:p>
            <a:r>
              <a:rPr lang="en-US" sz="2400" dirty="0" smtClean="0"/>
              <a:t>i.e. number % 2 == 0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it’s not even, then it MUST be odd.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561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#1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7510940" cy="3108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</a:t>
            </a:r>
            <a:r>
              <a:rPr lang="en-US" sz="1400" dirty="0">
                <a:latin typeface="Monaco"/>
                <a:cs typeface="Monaco"/>
              </a:rPr>
              <a:t>class </a:t>
            </a:r>
            <a:r>
              <a:rPr lang="en-US" sz="1400" dirty="0" err="1">
                <a:latin typeface="Monaco"/>
                <a:cs typeface="Monaco"/>
              </a:rPr>
              <a:t>TracingProblem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</a:t>
            </a:r>
            <a:r>
              <a:rPr lang="en-US" sz="1400" dirty="0">
                <a:latin typeface="Monaco"/>
                <a:cs typeface="Monaco"/>
              </a:rPr>
              <a:t>static void main(String[] </a:t>
            </a:r>
            <a:r>
              <a:rPr lang="en-US" sz="1400" dirty="0" err="1">
                <a:latin typeface="Monaco"/>
                <a:cs typeface="Monaco"/>
              </a:rPr>
              <a:t>args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("This is the beginning of the program!");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num1, num2, sum;</a:t>
            </a:r>
          </a:p>
          <a:p>
            <a:r>
              <a:rPr lang="is-IS" sz="1400" dirty="0" smtClean="0">
                <a:latin typeface="Monaco"/>
                <a:cs typeface="Monaco"/>
              </a:rPr>
              <a:t>        num1 </a:t>
            </a:r>
            <a:r>
              <a:rPr lang="is-IS" sz="1400" dirty="0">
                <a:latin typeface="Monaco"/>
                <a:cs typeface="Monaco"/>
              </a:rPr>
              <a:t>= 15;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("Number 1 is " + num1);</a:t>
            </a:r>
          </a:p>
          <a:p>
            <a:r>
              <a:rPr lang="is-IS" sz="1400" dirty="0" smtClean="0">
                <a:latin typeface="Monaco"/>
                <a:cs typeface="Monaco"/>
              </a:rPr>
              <a:t>        num2 </a:t>
            </a:r>
            <a:r>
              <a:rPr lang="is-IS" sz="1400" dirty="0">
                <a:latin typeface="Monaco"/>
                <a:cs typeface="Monaco"/>
              </a:rPr>
              <a:t>= 2938;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("Number 2 is " + num2);</a:t>
            </a:r>
          </a:p>
          <a:p>
            <a:r>
              <a:rPr lang="is-IS" sz="1400" dirty="0" smtClean="0">
                <a:latin typeface="Monaco"/>
                <a:cs typeface="Monaco"/>
              </a:rPr>
              <a:t>        sum </a:t>
            </a:r>
            <a:r>
              <a:rPr lang="is-IS" sz="1400" dirty="0">
                <a:latin typeface="Monaco"/>
                <a:cs typeface="Monaco"/>
              </a:rPr>
              <a:t>= num1 + num2;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("The sum is: ");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(sum);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....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4648200"/>
            <a:ext cx="509429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Monaco"/>
                <a:cs typeface="Monaco"/>
              </a:rPr>
              <a:t>Output Window</a:t>
            </a:r>
            <a:r>
              <a:rPr lang="en-US" sz="1600" dirty="0" smtClean="0">
                <a:latin typeface="Monaco"/>
                <a:cs typeface="Monaco"/>
              </a:rPr>
              <a:t>  </a:t>
            </a:r>
          </a:p>
          <a:p>
            <a:r>
              <a:rPr lang="en-US" sz="1600" dirty="0" smtClean="0">
                <a:latin typeface="Monaco"/>
                <a:cs typeface="Monaco"/>
              </a:rPr>
              <a:t>   </a:t>
            </a:r>
          </a:p>
          <a:p>
            <a:r>
              <a:rPr lang="en-US" sz="1600" dirty="0" smtClean="0">
                <a:latin typeface="Monaco"/>
                <a:cs typeface="Monaco"/>
              </a:rPr>
              <a:t>This is the beginning of the program!</a:t>
            </a:r>
          </a:p>
          <a:p>
            <a:r>
              <a:rPr lang="en-US" sz="1600" dirty="0" smtClean="0">
                <a:latin typeface="Monaco"/>
                <a:cs typeface="Monaco"/>
              </a:rPr>
              <a:t>Number 1 is 15</a:t>
            </a:r>
          </a:p>
          <a:p>
            <a:r>
              <a:rPr lang="en-US" sz="1600" dirty="0" smtClean="0">
                <a:latin typeface="Monaco"/>
                <a:cs typeface="Monaco"/>
              </a:rPr>
              <a:t>Number 2 is 2938</a:t>
            </a:r>
          </a:p>
          <a:p>
            <a:r>
              <a:rPr lang="en-US" sz="1600" dirty="0" smtClean="0">
                <a:latin typeface="Monaco"/>
                <a:cs typeface="Monaco"/>
              </a:rPr>
              <a:t>The sum is:</a:t>
            </a:r>
          </a:p>
          <a:p>
            <a:r>
              <a:rPr lang="en-US" sz="1600" dirty="0" smtClean="0">
                <a:latin typeface="Monaco"/>
                <a:cs typeface="Monaco"/>
              </a:rPr>
              <a:t>2938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3000" y="1219200"/>
            <a:ext cx="32004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Monaco"/>
                <a:cs typeface="Monaco"/>
              </a:rPr>
              <a:t>Memory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num1: 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num2:</a:t>
            </a:r>
          </a:p>
          <a:p>
            <a:r>
              <a:rPr lang="en-US" sz="1600" dirty="0" smtClean="0">
                <a:latin typeface="Monaco"/>
                <a:cs typeface="Monaco"/>
              </a:rPr>
              <a:t>sum: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8873" y="16764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8873" y="194744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2938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96400" y="2209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2953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971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4201" y="1143000"/>
            <a:ext cx="6341199" cy="4524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import </a:t>
            </a:r>
            <a:r>
              <a:rPr lang="en-US" sz="1600" dirty="0" err="1" smtClean="0">
                <a:latin typeface="Monaco"/>
                <a:cs typeface="Monaco"/>
              </a:rPr>
              <a:t>java.util.Scanner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public class </a:t>
            </a:r>
            <a:r>
              <a:rPr lang="en-US" sz="1600" dirty="0" err="1" smtClean="0">
                <a:latin typeface="Monaco"/>
                <a:cs typeface="Monaco"/>
              </a:rPr>
              <a:t>EvenOrOdd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public static void main(String[] </a:t>
            </a:r>
            <a:r>
              <a:rPr lang="en-US" sz="1600" dirty="0" err="1" smtClean="0">
                <a:latin typeface="Monaco"/>
                <a:cs typeface="Monaco"/>
              </a:rPr>
              <a:t>args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Scanner keyboard = new Scanner(</a:t>
            </a:r>
            <a:r>
              <a:rPr lang="en-US" sz="1600" dirty="0" err="1" smtClean="0">
                <a:latin typeface="Monaco"/>
                <a:cs typeface="Monaco"/>
              </a:rPr>
              <a:t>System.in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cs typeface="Monaco"/>
              </a:rPr>
              <a:t>(“Enter an integer: ”);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= </a:t>
            </a:r>
            <a:r>
              <a:rPr lang="en-US" sz="1600" dirty="0" err="1" smtClean="0">
                <a:latin typeface="Monaco"/>
                <a:cs typeface="Monaco"/>
              </a:rPr>
              <a:t>keyboard.nextInt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if (</a:t>
            </a:r>
            <a:r>
              <a:rPr lang="en-US" sz="1600" dirty="0" err="1" smtClean="0">
                <a:latin typeface="Monaco"/>
                <a:cs typeface="Monaco"/>
              </a:rPr>
              <a:t>num</a:t>
            </a:r>
            <a:r>
              <a:rPr lang="en-US" sz="1600" dirty="0" smtClean="0">
                <a:latin typeface="Monaco"/>
                <a:cs typeface="Monaco"/>
              </a:rPr>
              <a:t> % 2 == 0)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(“Even Number”);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    else</a:t>
            </a:r>
          </a:p>
          <a:p>
            <a:r>
              <a:rPr lang="en-US" sz="1600" dirty="0" smtClean="0">
                <a:latin typeface="Monaco"/>
                <a:cs typeface="Monaco"/>
              </a:rPr>
              <a:t>        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(“</a:t>
            </a:r>
            <a:r>
              <a:rPr lang="en-US" sz="1600" smtClean="0">
                <a:latin typeface="Monaco"/>
                <a:cs typeface="Monaco"/>
              </a:rPr>
              <a:t>Odd Number”</a:t>
            </a:r>
            <a:r>
              <a:rPr lang="en-US" sz="1600" dirty="0" smtClean="0">
                <a:latin typeface="Monaco"/>
                <a:cs typeface="Monaco"/>
              </a:rPr>
              <a:t>);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}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25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9497" y="4028182"/>
            <a:ext cx="64125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That’s all for today folks!</a:t>
            </a:r>
          </a:p>
          <a:p>
            <a:pPr algn="ctr"/>
            <a:r>
              <a:rPr lang="en-US" sz="3200" dirty="0" smtClean="0"/>
              <a:t>Read Chapter 3, Sections 3.1 - 3.4</a:t>
            </a:r>
            <a:br>
              <a:rPr lang="en-US" sz="3200" dirty="0" smtClean="0"/>
            </a:br>
            <a:r>
              <a:rPr lang="en-US" sz="3200" dirty="0" smtClean="0"/>
              <a:t>Your homework will be posted online</a:t>
            </a:r>
            <a:br>
              <a:rPr lang="en-US" sz="3200" dirty="0" smtClean="0"/>
            </a:br>
            <a:r>
              <a:rPr lang="en-US" sz="3200" dirty="0" smtClean="0"/>
              <a:t>and is due Wednesday, 09/</a:t>
            </a:r>
            <a:r>
              <a:rPr lang="en-US" sz="3200" dirty="0" smtClean="0"/>
              <a:t>17/</a:t>
            </a:r>
            <a:r>
              <a:rPr lang="en-US" sz="3200" dirty="0" smtClean="0"/>
              <a:t>14 by</a:t>
            </a:r>
            <a:br>
              <a:rPr lang="en-US" sz="3200" dirty="0" smtClean="0"/>
            </a:br>
            <a:r>
              <a:rPr lang="en-US" sz="3200" dirty="0" smtClean="0"/>
              <a:t>the beginning of class.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33400"/>
            <a:ext cx="3886200" cy="31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2400"/>
            <a:ext cx="1085086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....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("Look at this cool trick");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("Inside quotes, then a variable, inside quotes, then a variable.");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String </a:t>
            </a:r>
            <a:r>
              <a:rPr lang="en-US" sz="1400" dirty="0" err="1">
                <a:latin typeface="Monaco"/>
                <a:cs typeface="Monaco"/>
              </a:rPr>
              <a:t>herName</a:t>
            </a:r>
            <a:r>
              <a:rPr lang="en-US" sz="1400" dirty="0">
                <a:latin typeface="Monaco"/>
                <a:cs typeface="Monaco"/>
              </a:rPr>
              <a:t> = "Melinda";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String </a:t>
            </a:r>
            <a:r>
              <a:rPr lang="en-US" sz="1400" dirty="0" err="1">
                <a:latin typeface="Monaco"/>
                <a:cs typeface="Monaco"/>
              </a:rPr>
              <a:t>hisName</a:t>
            </a:r>
            <a:r>
              <a:rPr lang="en-US" sz="1400" dirty="0">
                <a:latin typeface="Monaco"/>
                <a:cs typeface="Monaco"/>
              </a:rPr>
              <a:t> = "John";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("His name is " + </a:t>
            </a:r>
            <a:r>
              <a:rPr lang="en-US" sz="1400" dirty="0" err="1">
                <a:latin typeface="Monaco"/>
                <a:cs typeface="Monaco"/>
              </a:rPr>
              <a:t>hisName</a:t>
            </a:r>
            <a:r>
              <a:rPr lang="en-US" sz="1400" dirty="0">
                <a:latin typeface="Monaco"/>
                <a:cs typeface="Monaco"/>
              </a:rPr>
              <a:t> + " and her name is " + </a:t>
            </a:r>
            <a:r>
              <a:rPr lang="en-US" sz="1400" dirty="0" err="1">
                <a:latin typeface="Monaco"/>
                <a:cs typeface="Monaco"/>
              </a:rPr>
              <a:t>herName</a:t>
            </a:r>
            <a:r>
              <a:rPr lang="en-US" sz="1400" dirty="0">
                <a:latin typeface="Monaco"/>
                <a:cs typeface="Monaco"/>
              </a:rPr>
              <a:t>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("If I'm not careful with spaces around the quotes, look what happens:");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("His name is" + </a:t>
            </a:r>
            <a:r>
              <a:rPr lang="en-US" sz="1400" dirty="0" err="1">
                <a:latin typeface="Monaco"/>
                <a:cs typeface="Monaco"/>
              </a:rPr>
              <a:t>hisName</a:t>
            </a:r>
            <a:r>
              <a:rPr lang="en-US" sz="1400" dirty="0">
                <a:latin typeface="Monaco"/>
                <a:cs typeface="Monaco"/>
              </a:rPr>
              <a:t> + "and her name is" + </a:t>
            </a:r>
            <a:r>
              <a:rPr lang="en-US" sz="1400" dirty="0" err="1">
                <a:latin typeface="Monaco"/>
                <a:cs typeface="Monaco"/>
              </a:rPr>
              <a:t>herName</a:t>
            </a:r>
            <a:r>
              <a:rPr lang="en-US" sz="1400" dirty="0">
                <a:latin typeface="Monaco"/>
                <a:cs typeface="Monaco"/>
              </a:rPr>
              <a:t>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("Once a variable is declared, it can be used anywhere after that.");</a:t>
            </a:r>
          </a:p>
          <a:p>
            <a:r>
              <a:rPr lang="is-IS" sz="1400" dirty="0" smtClean="0">
                <a:latin typeface="Monaco"/>
                <a:cs typeface="Monaco"/>
              </a:rPr>
              <a:t>        num2 </a:t>
            </a:r>
            <a:r>
              <a:rPr lang="is-IS" sz="1400" dirty="0">
                <a:latin typeface="Monaco"/>
                <a:cs typeface="Monaco"/>
              </a:rPr>
              <a:t>= 22;</a:t>
            </a:r>
          </a:p>
          <a:p>
            <a:r>
              <a:rPr lang="is-IS" sz="1400" dirty="0" smtClean="0">
                <a:latin typeface="Monaco"/>
                <a:cs typeface="Monaco"/>
              </a:rPr>
              <a:t>        sum </a:t>
            </a:r>
            <a:r>
              <a:rPr lang="is-IS" sz="1400" dirty="0">
                <a:latin typeface="Monaco"/>
                <a:cs typeface="Monaco"/>
              </a:rPr>
              <a:t>= num1 + num2;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("The sum is " + sum)</a:t>
            </a:r>
            <a:r>
              <a:rPr lang="en-US" sz="1400" dirty="0" smtClean="0">
                <a:latin typeface="Monaco"/>
                <a:cs typeface="Monaco"/>
              </a:rPr>
              <a:t>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4419600"/>
            <a:ext cx="8763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Monaco"/>
                <a:cs typeface="Monaco"/>
              </a:rPr>
              <a:t>Output Window (cont.)</a:t>
            </a:r>
            <a:r>
              <a:rPr lang="en-US" sz="1600" dirty="0" smtClean="0">
                <a:latin typeface="Monaco"/>
                <a:cs typeface="Monaco"/>
              </a:rPr>
              <a:t>  </a:t>
            </a:r>
          </a:p>
          <a:p>
            <a:r>
              <a:rPr lang="en-US" sz="1600" dirty="0" smtClean="0">
                <a:latin typeface="Monaco"/>
                <a:cs typeface="Monaco"/>
              </a:rPr>
              <a:t>   </a:t>
            </a:r>
          </a:p>
          <a:p>
            <a:r>
              <a:rPr lang="en-US" sz="1600" dirty="0" smtClean="0">
                <a:latin typeface="Monaco"/>
                <a:cs typeface="Monaco"/>
              </a:rPr>
              <a:t>Look at this cool trick</a:t>
            </a:r>
          </a:p>
          <a:p>
            <a:r>
              <a:rPr lang="en-US" sz="1600" dirty="0" smtClean="0">
                <a:latin typeface="Monaco"/>
                <a:cs typeface="Monaco"/>
              </a:rPr>
              <a:t>Inside quotes, then a variable, inside quotes, then a variable.</a:t>
            </a:r>
          </a:p>
          <a:p>
            <a:r>
              <a:rPr lang="en-US" sz="1600" dirty="0" smtClean="0">
                <a:latin typeface="Monaco"/>
                <a:cs typeface="Monaco"/>
              </a:rPr>
              <a:t>His name is John and her name is Melinda</a:t>
            </a:r>
          </a:p>
          <a:p>
            <a:r>
              <a:rPr lang="en-US" sz="1600" dirty="0" smtClean="0">
                <a:latin typeface="Monaco"/>
                <a:cs typeface="Monaco"/>
              </a:rPr>
              <a:t>If I’m not careful with spaces around the quotes, look what happens: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His name </a:t>
            </a:r>
            <a:r>
              <a:rPr lang="en-US" sz="1600" dirty="0" err="1" smtClean="0">
                <a:latin typeface="Monaco"/>
                <a:cs typeface="Monaco"/>
              </a:rPr>
              <a:t>isJohnand</a:t>
            </a:r>
            <a:r>
              <a:rPr lang="en-US" sz="1600" dirty="0" smtClean="0">
                <a:latin typeface="Monaco"/>
                <a:cs typeface="Monaco"/>
              </a:rPr>
              <a:t> her name </a:t>
            </a:r>
            <a:r>
              <a:rPr lang="en-US" sz="1600" dirty="0" err="1" smtClean="0">
                <a:latin typeface="Monaco"/>
                <a:cs typeface="Monaco"/>
              </a:rPr>
              <a:t>isMelinda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Once a variable is declared, it can be used anywhere after that.</a:t>
            </a:r>
          </a:p>
          <a:p>
            <a:r>
              <a:rPr lang="en-US" sz="1600" dirty="0" smtClean="0">
                <a:latin typeface="Monaco"/>
                <a:cs typeface="Monaco"/>
              </a:rPr>
              <a:t>The sum is 37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96400" y="4267200"/>
            <a:ext cx="25908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Monaco"/>
                <a:cs typeface="Monaco"/>
              </a:rPr>
              <a:t>Memory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num1: 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num2:</a:t>
            </a:r>
          </a:p>
          <a:p>
            <a:r>
              <a:rPr lang="en-US" sz="1600" dirty="0" smtClean="0">
                <a:latin typeface="Monaco"/>
                <a:cs typeface="Monaco"/>
              </a:rPr>
              <a:t>sum: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herName</a:t>
            </a:r>
            <a:r>
              <a:rPr lang="en-US" sz="1600" dirty="0" smtClean="0">
                <a:latin typeface="Monaco"/>
                <a:cs typeface="Monaco"/>
              </a:rPr>
              <a:t>: </a:t>
            </a:r>
          </a:p>
          <a:p>
            <a:r>
              <a:rPr lang="en-US" sz="1600" dirty="0" err="1" smtClean="0">
                <a:latin typeface="Monaco"/>
                <a:cs typeface="Monaco"/>
              </a:rPr>
              <a:t>hisName</a:t>
            </a:r>
            <a:r>
              <a:rPr lang="en-US" sz="1600" dirty="0" smtClean="0">
                <a:latin typeface="Monaco"/>
                <a:cs typeface="Monaco"/>
              </a:rPr>
              <a:t>: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32273" y="4729103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2273" y="5000149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2938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9800" y="5262503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2953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71811" y="5486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Melinda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3200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John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24211" y="49954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8400" y="49530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2000" b="1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9400" y="52578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37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8400" y="52386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2000" b="1" dirty="0">
              <a:solidFill>
                <a:srgbClr val="FF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7101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#2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5"/>
            <a:ext cx="10972800" cy="2362195"/>
          </a:xfrm>
        </p:spPr>
        <p:txBody>
          <a:bodyPr>
            <a:normAutofit/>
          </a:bodyPr>
          <a:lstStyle/>
          <a:p>
            <a:r>
              <a:rPr lang="en-US" sz="2400" dirty="0"/>
              <a:t>Create a new .java </a:t>
            </a:r>
            <a:r>
              <a:rPr lang="en-US" sz="2400" dirty="0" smtClean="0"/>
              <a:t>file </a:t>
            </a:r>
            <a:r>
              <a:rPr lang="en-US" sz="2400" dirty="0"/>
              <a:t>named </a:t>
            </a:r>
            <a:r>
              <a:rPr lang="en-US" sz="2400" dirty="0" err="1" smtClean="0"/>
              <a:t>WhatsYourAge.java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This program should ask the user for the age (in years)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The program should then print out their 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4165600"/>
            <a:ext cx="99314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609600"/>
            <a:ext cx="84582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import </a:t>
            </a:r>
            <a:r>
              <a:rPr lang="en-US" dirty="0" err="1">
                <a:latin typeface="Monaco"/>
                <a:cs typeface="Monaco"/>
              </a:rPr>
              <a:t>java.util.Scanner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public class </a:t>
            </a:r>
            <a:r>
              <a:rPr lang="en-US" dirty="0" err="1">
                <a:latin typeface="Monaco"/>
                <a:cs typeface="Monaco"/>
              </a:rPr>
              <a:t>WhatsYourAge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  public static void main(String[] </a:t>
            </a:r>
            <a:r>
              <a:rPr lang="en-US" dirty="0" err="1">
                <a:latin typeface="Monaco"/>
                <a:cs typeface="Monaco"/>
              </a:rPr>
              <a:t>args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  {</a:t>
            </a:r>
          </a:p>
          <a:p>
            <a:r>
              <a:rPr lang="en-US" dirty="0">
                <a:latin typeface="Monaco"/>
                <a:cs typeface="Monaco"/>
              </a:rPr>
              <a:t>      Scanner keyboard = </a:t>
            </a:r>
            <a:r>
              <a:rPr lang="en-US" dirty="0" smtClean="0">
                <a:latin typeface="Monaco"/>
                <a:cs typeface="Monaco"/>
              </a:rPr>
              <a:t>new Scanner</a:t>
            </a:r>
            <a:r>
              <a:rPr lang="en-US" dirty="0">
                <a:latin typeface="Monaco"/>
                <a:cs typeface="Monaco"/>
              </a:rPr>
              <a:t>(</a:t>
            </a:r>
            <a:r>
              <a:rPr lang="en-US" dirty="0" err="1">
                <a:latin typeface="Monaco"/>
                <a:cs typeface="Monaco"/>
              </a:rPr>
              <a:t>System.in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age;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System.out.print</a:t>
            </a:r>
            <a:r>
              <a:rPr lang="en-US" dirty="0">
                <a:latin typeface="Monaco"/>
                <a:cs typeface="Monaco"/>
              </a:rPr>
              <a:t>("What is your age in years? ");</a:t>
            </a:r>
          </a:p>
          <a:p>
            <a:r>
              <a:rPr lang="en-US" dirty="0">
                <a:latin typeface="Monaco"/>
                <a:cs typeface="Monaco"/>
              </a:rPr>
              <a:t>      age = </a:t>
            </a:r>
            <a:r>
              <a:rPr lang="en-US" dirty="0" err="1">
                <a:latin typeface="Monaco"/>
                <a:cs typeface="Monaco"/>
              </a:rPr>
              <a:t>keyboard.nextInt</a:t>
            </a:r>
            <a:r>
              <a:rPr lang="en-US" dirty="0">
                <a:latin typeface="Monaco"/>
                <a:cs typeface="Monaco"/>
              </a:rPr>
              <a:t>();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System.out.println</a:t>
            </a:r>
            <a:r>
              <a:rPr lang="en-US" dirty="0">
                <a:latin typeface="Monaco"/>
                <a:cs typeface="Monaco"/>
              </a:rPr>
              <a:t>("Your age is " + age);</a:t>
            </a:r>
          </a:p>
          <a:p>
            <a:r>
              <a:rPr lang="en-US" dirty="0">
                <a:latin typeface="Monaco"/>
                <a:cs typeface="Monaco"/>
              </a:rPr>
              <a:t>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4607" y="5486400"/>
            <a:ext cx="76944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If you’re feeling really confident, you could replace these two lines with:</a:t>
            </a:r>
          </a:p>
          <a:p>
            <a:pPr algn="ctr"/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age = </a:t>
            </a:r>
            <a:r>
              <a:rPr lang="en-US" dirty="0" err="1" smtClean="0">
                <a:latin typeface="Monaco"/>
                <a:cs typeface="Monaco"/>
              </a:rPr>
              <a:t>keyboard.nextInt</a:t>
            </a:r>
            <a:r>
              <a:rPr lang="en-US" dirty="0" smtClean="0">
                <a:latin typeface="Monaco"/>
                <a:cs typeface="Monaco"/>
              </a:rPr>
              <a:t>();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33800" y="3124200"/>
            <a:ext cx="2438400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581400" y="3657600"/>
            <a:ext cx="25908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#3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327659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Create a new .java </a:t>
            </a:r>
            <a:r>
              <a:rPr lang="en-US" sz="2400" dirty="0" smtClean="0"/>
              <a:t>file </a:t>
            </a:r>
            <a:r>
              <a:rPr lang="en-US" sz="2400" dirty="0"/>
              <a:t>named </a:t>
            </a:r>
            <a:r>
              <a:rPr lang="en-US" sz="2400" dirty="0" err="1" smtClean="0"/>
              <a:t>PoundsToKilograms.java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Write a program that converts pounds into kilograms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The program prompts the user to enter a number in pounds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The program then converts the number to kilograms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The program then displays the result.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800600"/>
            <a:ext cx="100330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066800"/>
            <a:ext cx="9220200" cy="4524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import </a:t>
            </a:r>
            <a:r>
              <a:rPr lang="en-US" dirty="0" err="1">
                <a:latin typeface="Monaco"/>
                <a:cs typeface="Monaco"/>
              </a:rPr>
              <a:t>java.util.Scanner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public class </a:t>
            </a:r>
            <a:r>
              <a:rPr lang="en-US" dirty="0" err="1">
                <a:latin typeface="Monaco"/>
                <a:cs typeface="Monaco"/>
              </a:rPr>
              <a:t>PoundsToKilograms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  public static void main(String[] </a:t>
            </a:r>
            <a:r>
              <a:rPr lang="en-US" dirty="0" err="1">
                <a:latin typeface="Monaco"/>
                <a:cs typeface="Monaco"/>
              </a:rPr>
              <a:t>args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  {</a:t>
            </a:r>
          </a:p>
          <a:p>
            <a:r>
              <a:rPr lang="en-US" dirty="0">
                <a:latin typeface="Monaco"/>
                <a:cs typeface="Monaco"/>
              </a:rPr>
              <a:t>      Scanner keyboard = new Scanner(</a:t>
            </a:r>
            <a:r>
              <a:rPr lang="en-US" dirty="0" err="1">
                <a:latin typeface="Monaco"/>
                <a:cs typeface="Monaco"/>
              </a:rPr>
              <a:t>System.in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</a:p>
          <a:p>
            <a:r>
              <a:rPr lang="en-US" dirty="0">
                <a:latin typeface="Monaco"/>
                <a:cs typeface="Monaco"/>
              </a:rPr>
              <a:t>      double pounds;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System.out.print</a:t>
            </a:r>
            <a:r>
              <a:rPr lang="en-US" dirty="0">
                <a:latin typeface="Monaco"/>
                <a:cs typeface="Monaco"/>
              </a:rPr>
              <a:t>("Enter a number in pounds: ");</a:t>
            </a:r>
          </a:p>
          <a:p>
            <a:r>
              <a:rPr lang="en-US" dirty="0">
                <a:latin typeface="Monaco"/>
                <a:cs typeface="Monaco"/>
              </a:rPr>
              <a:t>      pounds = </a:t>
            </a:r>
            <a:r>
              <a:rPr lang="en-US" dirty="0" err="1">
                <a:latin typeface="Monaco"/>
                <a:cs typeface="Monaco"/>
              </a:rPr>
              <a:t>keyboard.nextDouble</a:t>
            </a:r>
            <a:r>
              <a:rPr lang="en-US" dirty="0">
                <a:latin typeface="Monaco"/>
                <a:cs typeface="Monaco"/>
              </a:rPr>
              <a:t>();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</a:p>
          <a:p>
            <a:r>
              <a:rPr lang="en-US" dirty="0">
                <a:latin typeface="Monaco"/>
                <a:cs typeface="Monaco"/>
              </a:rPr>
              <a:t>      double kilograms = pounds * 0.454;</a:t>
            </a:r>
          </a:p>
          <a:p>
            <a:r>
              <a:rPr lang="en-US" dirty="0">
                <a:latin typeface="Monaco"/>
                <a:cs typeface="Monaco"/>
              </a:rPr>
              <a:t>      </a:t>
            </a:r>
            <a:r>
              <a:rPr lang="en-US" dirty="0" err="1">
                <a:latin typeface="Monaco"/>
                <a:cs typeface="Monaco"/>
              </a:rPr>
              <a:t>System.out.println</a:t>
            </a:r>
            <a:r>
              <a:rPr lang="en-US" dirty="0">
                <a:latin typeface="Monaco"/>
                <a:cs typeface="Monaco"/>
              </a:rPr>
              <a:t>("In kilograms, that is " + kilograms);</a:t>
            </a:r>
          </a:p>
          <a:p>
            <a:r>
              <a:rPr lang="en-US" dirty="0">
                <a:latin typeface="Monaco"/>
                <a:cs typeface="Monaco"/>
              </a:rPr>
              <a:t>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29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#4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Create a new .java </a:t>
            </a:r>
            <a:r>
              <a:rPr lang="en-US" sz="2400" dirty="0" smtClean="0"/>
              <a:t>file </a:t>
            </a:r>
            <a:r>
              <a:rPr lang="en-US" sz="2400" dirty="0"/>
              <a:t>named </a:t>
            </a:r>
            <a:r>
              <a:rPr lang="en-US" sz="2400" dirty="0" err="1" smtClean="0"/>
              <a:t>PoundsToKilogramsTwo.java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Copy your program from Problem #3 into this new .java </a:t>
            </a:r>
            <a:r>
              <a:rPr lang="en-US" sz="2400" dirty="0" smtClean="0"/>
              <a:t>file</a:t>
            </a:r>
            <a:r>
              <a:rPr lang="en-US" sz="2400" dirty="0"/>
              <a:t>. Make sure you change </a:t>
            </a:r>
            <a:r>
              <a:rPr lang="en-US" sz="2400" dirty="0" smtClean="0"/>
              <a:t>the class </a:t>
            </a:r>
            <a:r>
              <a:rPr lang="en-US" sz="2400" dirty="0"/>
              <a:t>name to be </a:t>
            </a:r>
            <a:r>
              <a:rPr lang="en-US" sz="2400" dirty="0" err="1"/>
              <a:t>PoundsToKilogramsTwo</a:t>
            </a:r>
            <a:r>
              <a:rPr lang="en-US" sz="2400" dirty="0" smtClean="0"/>
              <a:t>!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Modify your print statements to look like the new sample output below. You do not </a:t>
            </a:r>
            <a:r>
              <a:rPr lang="en-US" sz="2400" dirty="0" smtClean="0"/>
              <a:t>have to </a:t>
            </a:r>
            <a:r>
              <a:rPr lang="en-US" sz="2400" dirty="0"/>
              <a:t>change the calculations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3400"/>
            <a:ext cx="10579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6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8105</TotalTime>
  <Words>2225</Words>
  <Application>Microsoft Macintosh PowerPoint</Application>
  <PresentationFormat>Custom</PresentationFormat>
  <Paragraphs>474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Lecture 5: Boolean Data Types and if-statements</vt:lpstr>
      <vt:lpstr>Homework #2 Review</vt:lpstr>
      <vt:lpstr>Problem #1</vt:lpstr>
      <vt:lpstr>PowerPoint Presentation</vt:lpstr>
      <vt:lpstr>Problem #2</vt:lpstr>
      <vt:lpstr>PowerPoint Presentation</vt:lpstr>
      <vt:lpstr>Problem #3</vt:lpstr>
      <vt:lpstr>PowerPoint Presentation</vt:lpstr>
      <vt:lpstr>Problem #4</vt:lpstr>
      <vt:lpstr>PowerPoint Presentation</vt:lpstr>
      <vt:lpstr>The Quiz (Wed. 09/17/14)</vt:lpstr>
      <vt:lpstr>And yes, you still have homework assigned today!</vt:lpstr>
      <vt:lpstr>boolean Data Type</vt:lpstr>
      <vt:lpstr>Boolean Expressions</vt:lpstr>
      <vt:lpstr>PowerPoint Presentation</vt:lpstr>
      <vt:lpstr>if Statements</vt:lpstr>
      <vt:lpstr>PowerPoint Presentation</vt:lpstr>
      <vt:lpstr>Example</vt:lpstr>
      <vt:lpstr>PowerPoint Presentation</vt:lpstr>
      <vt:lpstr>PowerPoint Presentation</vt:lpstr>
      <vt:lpstr>So sick of braces...</vt:lpstr>
      <vt:lpstr>What if I forget them with multiple statements?</vt:lpstr>
      <vt:lpstr>PowerPoint Presentation</vt:lpstr>
      <vt:lpstr>Two-way if-else statements</vt:lpstr>
      <vt:lpstr>Two-way if-else syntax</vt:lpstr>
      <vt:lpstr>PowerPoint Presentation</vt:lpstr>
      <vt:lpstr>Braces again...</vt:lpstr>
      <vt:lpstr>What if you forget the braces when you have multiple lines in a two-way if-else statement?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569</cp:revision>
  <dcterms:created xsi:type="dcterms:W3CDTF">2014-04-17T23:20:26Z</dcterms:created>
  <dcterms:modified xsi:type="dcterms:W3CDTF">2014-09-10T21:16:05Z</dcterms:modified>
</cp:coreProperties>
</file>