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3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2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984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9/13/14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9/13/14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124200"/>
            <a:ext cx="9861727" cy="12191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Lecture </a:t>
            </a:r>
            <a:r>
              <a:rPr lang="en-US" sz="4000" dirty="0" smtClean="0"/>
              <a:t>6: </a:t>
            </a:r>
            <a:r>
              <a:rPr lang="en-US" sz="3600" dirty="0"/>
              <a:t>N</a:t>
            </a:r>
            <a:r>
              <a:rPr lang="en-US" sz="3600" dirty="0" smtClean="0"/>
              <a:t>ested if and Multi-way if-</a:t>
            </a:r>
            <a:r>
              <a:rPr lang="en-US" sz="3600" dirty="0"/>
              <a:t>else statements, Logical Operators, Operator Precedence 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482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3, </a:t>
            </a:r>
            <a:r>
              <a:rPr lang="en-US" dirty="0">
                <a:solidFill>
                  <a:schemeClr val="tx1"/>
                </a:solidFill>
              </a:rPr>
              <a:t>3.5 - 3.6, 3.8 - 3.12, 3.15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Multi-way if-else statements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if you want to test multiple conditions? Case 1, case 2, case 3, ... and so 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8715" y="2286000"/>
            <a:ext cx="547928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i="1" dirty="0" smtClean="0">
                <a:latin typeface="Monaco"/>
                <a:cs typeface="Monaco"/>
              </a:rPr>
              <a:t>boolean-expression-1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// Do stuff for case 1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else if</a:t>
            </a:r>
            <a:r>
              <a:rPr lang="en-US" sz="1600" dirty="0" smtClean="0">
                <a:latin typeface="Monaco"/>
                <a:cs typeface="Monaco"/>
              </a:rPr>
              <a:t> (</a:t>
            </a:r>
            <a:r>
              <a:rPr lang="en-US" sz="1600" i="1" dirty="0" smtClean="0">
                <a:latin typeface="Monaco"/>
                <a:cs typeface="Monaco"/>
              </a:rPr>
              <a:t>boolean-expression-2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// Do stuff for case 2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r>
              <a:rPr lang="en-US" sz="1600" dirty="0" smtClean="0">
                <a:latin typeface="Monaco"/>
                <a:cs typeface="Monaco"/>
              </a:rPr>
              <a:t>		</a:t>
            </a:r>
            <a:r>
              <a:rPr lang="en-US" sz="1600" b="1" dirty="0" smtClean="0">
                <a:latin typeface="Monaco"/>
                <a:cs typeface="Monaco"/>
              </a:rPr>
              <a:t>.</a:t>
            </a:r>
          </a:p>
          <a:p>
            <a:r>
              <a:rPr lang="en-US" sz="1600" b="1" dirty="0">
                <a:latin typeface="Monaco"/>
                <a:cs typeface="Monaco"/>
              </a:rPr>
              <a:t>	</a:t>
            </a:r>
            <a:r>
              <a:rPr lang="en-US" sz="1600" b="1" dirty="0" smtClean="0">
                <a:latin typeface="Monaco"/>
                <a:cs typeface="Monaco"/>
              </a:rPr>
              <a:t>	.</a:t>
            </a:r>
          </a:p>
          <a:p>
            <a:r>
              <a:rPr lang="en-US" sz="1600" b="1" dirty="0">
                <a:latin typeface="Monaco"/>
                <a:cs typeface="Monaco"/>
              </a:rPr>
              <a:t>	</a:t>
            </a:r>
            <a:r>
              <a:rPr lang="en-US" sz="1600" b="1" dirty="0" smtClean="0">
                <a:latin typeface="Monaco"/>
                <a:cs typeface="Monaco"/>
              </a:rPr>
              <a:t>	.</a:t>
            </a: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// If nothing else works, do stuff here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239" y="2133600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can have as many</a:t>
            </a:r>
            <a:br>
              <a:rPr lang="en-US" sz="2400" dirty="0" smtClean="0"/>
            </a:br>
            <a:r>
              <a:rPr lang="en-US" sz="2400" dirty="0" smtClean="0"/>
              <a:t>else ifs as you want.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0239" y="3131403"/>
            <a:ext cx="32783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Order matters! It starts</a:t>
            </a:r>
            <a:br>
              <a:rPr lang="en-US" sz="2400" dirty="0" smtClean="0"/>
            </a:br>
            <a:r>
              <a:rPr lang="en-US" sz="2400" dirty="0" smtClean="0"/>
              <a:t>with the first statement</a:t>
            </a:r>
            <a:br>
              <a:rPr lang="en-US" sz="2400" dirty="0" smtClean="0"/>
            </a:br>
            <a:r>
              <a:rPr lang="en-US" sz="2400" dirty="0" smtClean="0"/>
              <a:t>and checks to see if its</a:t>
            </a:r>
            <a:br>
              <a:rPr lang="en-US" sz="2400" dirty="0" smtClean="0"/>
            </a:br>
            <a:r>
              <a:rPr lang="en-US" sz="2400" dirty="0" smtClean="0"/>
              <a:t>true and then goes on to</a:t>
            </a:r>
            <a:br>
              <a:rPr lang="en-US" sz="2400" dirty="0" smtClean="0"/>
            </a:br>
            <a:r>
              <a:rPr lang="en-US" sz="2400" dirty="0" smtClean="0"/>
              <a:t>the next one and so on.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5769" y="5188803"/>
            <a:ext cx="374002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Once it finds one that is true</a:t>
            </a:r>
            <a:br>
              <a:rPr lang="en-US" sz="2400" dirty="0" smtClean="0"/>
            </a:br>
            <a:r>
              <a:rPr lang="en-US" sz="2400" dirty="0" smtClean="0"/>
              <a:t>it doesn’t check any of the</a:t>
            </a:r>
            <a:br>
              <a:rPr lang="en-US" sz="2400" dirty="0" smtClean="0"/>
            </a:br>
            <a:r>
              <a:rPr lang="en-US" sz="2400" dirty="0" smtClean="0"/>
              <a:t>others.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5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111045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code that will print out “A” if your score is greater than or equal to 90, “B” if your</a:t>
            </a:r>
            <a:br>
              <a:rPr lang="en-US" sz="2400" dirty="0" smtClean="0"/>
            </a:br>
            <a:r>
              <a:rPr lang="en-US" sz="2400" dirty="0" smtClean="0"/>
              <a:t>score is greater than or equal to 80 (but less than 90), and so on. Assume the variable</a:t>
            </a:r>
            <a:br>
              <a:rPr lang="en-US" sz="2400" dirty="0" smtClean="0"/>
            </a:br>
            <a:r>
              <a:rPr lang="en-US" sz="2400" dirty="0" smtClean="0"/>
              <a:t>score has already been created.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048000"/>
            <a:ext cx="3093628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if (score &gt;= 90)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S.O.P.L(“A”);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&gt;= 80)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S.O.P.L(“B”);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&gt;= 70)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S.O.P.L(“C”);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&gt;= 60)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S.O.P.L(“D”);</a:t>
            </a:r>
          </a:p>
          <a:p>
            <a:r>
              <a:rPr lang="en-US" dirty="0" smtClean="0">
                <a:latin typeface="Monaco"/>
                <a:cs typeface="Monaco"/>
              </a:rPr>
              <a:t>else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S.O.P.L(“F”);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3048000"/>
            <a:ext cx="212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 this one first.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593068"/>
            <a:ext cx="752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checks this one. We don’t have to check if it’s less than 90, because if we</a:t>
            </a:r>
            <a:br>
              <a:rPr lang="en-US" dirty="0" smtClean="0"/>
            </a:br>
            <a:r>
              <a:rPr lang="en-US" dirty="0" smtClean="0"/>
              <a:t>made it to this point, then the first case wasn’t true.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4154269"/>
            <a:ext cx="755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checks this one. We don’t have to check if it’s less than 90 or 80, because </a:t>
            </a:r>
            <a:br>
              <a:rPr lang="en-US" dirty="0" smtClean="0"/>
            </a:br>
            <a:r>
              <a:rPr lang="en-US" dirty="0" smtClean="0"/>
              <a:t>if we made it to this point, then the first two cases weren’t true.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4687669"/>
            <a:ext cx="7902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checks this one. We don’t have to check if it’s less than 90, 80 or 70, because </a:t>
            </a:r>
            <a:br>
              <a:rPr lang="en-US" dirty="0" smtClean="0"/>
            </a:br>
            <a:r>
              <a:rPr lang="en-US" dirty="0" smtClean="0"/>
              <a:t>if we made it to this point, then the first two cases weren’t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257800"/>
            <a:ext cx="467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none of the above were true, then we do this.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52800" y="32766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86200" y="3810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86200" y="43434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86200" y="48768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52800" y="54864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111045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code that will print out “A” if your score is greater than or equal to 90, “B” if your</a:t>
            </a:r>
            <a:br>
              <a:rPr lang="en-US" sz="2400" dirty="0" smtClean="0"/>
            </a:br>
            <a:r>
              <a:rPr lang="en-US" sz="2400" dirty="0" smtClean="0"/>
              <a:t>score is greater than or equal to 80 (but less than 90), and so on. Assume the variable</a:t>
            </a:r>
            <a:br>
              <a:rPr lang="en-US" sz="2400" dirty="0" smtClean="0"/>
            </a:br>
            <a:r>
              <a:rPr lang="en-US" sz="2400" dirty="0" smtClean="0"/>
              <a:t>score has already been created.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048000"/>
            <a:ext cx="2955106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if (score &lt; </a:t>
            </a:r>
            <a:r>
              <a:rPr lang="en-US" dirty="0">
                <a:latin typeface="Monaco"/>
                <a:cs typeface="Monaco"/>
              </a:rPr>
              <a:t>6</a:t>
            </a:r>
            <a:r>
              <a:rPr lang="en-US" dirty="0" smtClean="0">
                <a:latin typeface="Monaco"/>
                <a:cs typeface="Monaco"/>
              </a:rPr>
              <a:t>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S.O.P.L(“F”);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&lt; </a:t>
            </a:r>
            <a:r>
              <a:rPr lang="en-US" dirty="0">
                <a:latin typeface="Monaco"/>
                <a:cs typeface="Monaco"/>
              </a:rPr>
              <a:t>7</a:t>
            </a:r>
            <a:r>
              <a:rPr lang="en-US" dirty="0" smtClean="0">
                <a:latin typeface="Monaco"/>
                <a:cs typeface="Monaco"/>
              </a:rPr>
              <a:t>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S.O.P.L(“D”);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&lt; </a:t>
            </a:r>
            <a:r>
              <a:rPr lang="en-US" dirty="0">
                <a:latin typeface="Monaco"/>
                <a:cs typeface="Monaco"/>
              </a:rPr>
              <a:t>8</a:t>
            </a:r>
            <a:r>
              <a:rPr lang="en-US" dirty="0" smtClean="0">
                <a:latin typeface="Monaco"/>
                <a:cs typeface="Monaco"/>
              </a:rPr>
              <a:t>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S.O.P.L(“C”);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&lt; </a:t>
            </a:r>
            <a:r>
              <a:rPr lang="en-US" dirty="0">
                <a:latin typeface="Monaco"/>
                <a:cs typeface="Monaco"/>
              </a:rPr>
              <a:t>9</a:t>
            </a:r>
            <a:r>
              <a:rPr lang="en-US" dirty="0" smtClean="0">
                <a:latin typeface="Monaco"/>
                <a:cs typeface="Monaco"/>
              </a:rPr>
              <a:t>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S.O.P.L(“B”);</a:t>
            </a:r>
          </a:p>
          <a:p>
            <a:r>
              <a:rPr lang="en-US" dirty="0" smtClean="0">
                <a:latin typeface="Monaco"/>
                <a:cs typeface="Monaco"/>
              </a:rPr>
              <a:t>else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S.O.P.L(“A”);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3048000"/>
            <a:ext cx="212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 this one first.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593068"/>
            <a:ext cx="752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checks this one. We don’t have to check if it’s less than 90, because if we</a:t>
            </a:r>
            <a:br>
              <a:rPr lang="en-US" dirty="0" smtClean="0"/>
            </a:br>
            <a:r>
              <a:rPr lang="en-US" dirty="0" smtClean="0"/>
              <a:t>made it to this point, then the first case wasn’t true.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4154269"/>
            <a:ext cx="755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checks this one. We don’t have to check if it’s less than 90 or 80, because </a:t>
            </a:r>
            <a:br>
              <a:rPr lang="en-US" dirty="0" smtClean="0"/>
            </a:br>
            <a:r>
              <a:rPr lang="en-US" dirty="0" smtClean="0"/>
              <a:t>if we made it to this point, then the first two cases weren’t true.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4687669"/>
            <a:ext cx="7902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checks this one. We don’t have to check if it’s less than 90, 80 or 70, because </a:t>
            </a:r>
            <a:br>
              <a:rPr lang="en-US" dirty="0" smtClean="0"/>
            </a:br>
            <a:r>
              <a:rPr lang="en-US" dirty="0" smtClean="0"/>
              <a:t>if we made it to this point, then the first two cases weren’t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257800"/>
            <a:ext cx="467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none of the above were true, then we do this.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52800" y="32766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86200" y="3810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86200" y="43434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86200" y="48768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52800" y="54864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Quick Note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981200"/>
            <a:ext cx="3093628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if (score &gt;= 90)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S.O.P.L(“A”);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&gt;= 80)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S.O.P.L(“B”);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&gt;= 70)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S.O.P.L(“C”);</a:t>
            </a:r>
          </a:p>
          <a:p>
            <a:r>
              <a:rPr lang="en-US" dirty="0" smtClean="0">
                <a:latin typeface="Monaco"/>
                <a:cs typeface="Monaco"/>
              </a:rPr>
              <a:t>else if (score &gt;= 60)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S.O.P.L(“D”);</a:t>
            </a:r>
          </a:p>
          <a:p>
            <a:r>
              <a:rPr lang="en-US" dirty="0" smtClean="0">
                <a:latin typeface="Monaco"/>
                <a:cs typeface="Monaco"/>
              </a:rPr>
              <a:t>else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S.O.P.L(“F”);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7200" y="914400"/>
            <a:ext cx="3093628" cy="5632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if (score &gt;= 90)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S.O.P.L(“A”);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else if (score &gt;= 80)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S.O.P.L(“B”);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else if (score &gt;= 70)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S.O.P.L(“C”);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else if (score &gt;= 60)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S.O.P.L(“D”);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else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S.O.P.L(“F”);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4934374" y="2667000"/>
            <a:ext cx="2209800" cy="5334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0600" y="3505200"/>
            <a:ext cx="27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These are the same!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8174" y="4186535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one line rule</a:t>
            </a:r>
            <a:br>
              <a:rPr lang="en-US" sz="2400" dirty="0" smtClean="0"/>
            </a:br>
            <a:r>
              <a:rPr lang="en-US" sz="2400" dirty="0" smtClean="0"/>
              <a:t>applies here as well.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2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Errors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426111" y="1443335"/>
            <a:ext cx="5641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a semi-colon at the end of an if line.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323272"/>
            <a:ext cx="461737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(radius &gt; 0);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area = radius * radius * 3.14;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S.O.P.L(“The area is: “ + area);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5030" y="3323272"/>
            <a:ext cx="461737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(radius &gt; 0){ }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area = radius * radius * 3.14;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S.O.P.L(“The area is: “ + area);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2195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a logic error.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31179" y="2152710"/>
            <a:ext cx="883421" cy="1276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-Right Arrow 10"/>
          <p:cNvSpPr/>
          <p:nvPr/>
        </p:nvSpPr>
        <p:spPr>
          <a:xfrm>
            <a:off x="5410200" y="3733800"/>
            <a:ext cx="1219200" cy="4572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5105400"/>
            <a:ext cx="79778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you put a semi-colon at the end of an if line, it’s</a:t>
            </a:r>
            <a:br>
              <a:rPr lang="en-US" sz="2400" dirty="0" smtClean="0"/>
            </a:br>
            <a:r>
              <a:rPr lang="en-US" sz="2400" dirty="0" smtClean="0"/>
              <a:t>like you’re executing an empty block if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</a:t>
            </a:r>
            <a:br>
              <a:rPr lang="en-US" sz="2400" dirty="0" smtClean="0"/>
            </a:br>
            <a:r>
              <a:rPr lang="en-US" sz="2400" dirty="0" smtClean="0"/>
              <a:t>for the if statement is true.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1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 Errors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1290935"/>
            <a:ext cx="484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Redundant testing of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596824"/>
            <a:ext cx="3386063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dirty="0" err="1" smtClean="0">
                <a:latin typeface="Monaco"/>
                <a:cs typeface="Monaco"/>
              </a:rPr>
              <a:t>isEven</a:t>
            </a:r>
            <a:r>
              <a:rPr lang="en-US" sz="1600" dirty="0" smtClean="0">
                <a:latin typeface="Monaco"/>
                <a:cs typeface="Monaco"/>
              </a:rPr>
              <a:t> == true)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S.O.P.L(“It’s even!”);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7137" y="4520624"/>
            <a:ext cx="3386063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dirty="0" err="1" smtClean="0">
                <a:latin typeface="Monaco"/>
                <a:cs typeface="Monaco"/>
              </a:rPr>
              <a:t>isEven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   S.O.P.L(“It’s even!”);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5029200" y="4520624"/>
            <a:ext cx="1219200" cy="4572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228672"/>
            <a:ext cx="841157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evaluating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in the parentheses, you</a:t>
            </a:r>
            <a:br>
              <a:rPr lang="en-US" sz="2400" dirty="0" smtClean="0"/>
            </a:br>
            <a:r>
              <a:rPr lang="en-US" sz="2400" dirty="0" smtClean="0"/>
              <a:t>just need it to come out to be true or false. You don’t have to test</a:t>
            </a:r>
            <a:br>
              <a:rPr lang="en-US" sz="2400" dirty="0" smtClean="0"/>
            </a:br>
            <a:r>
              <a:rPr lang="en-US" sz="2400" dirty="0" smtClean="0"/>
              <a:t>it again to see if it’s true or false.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063424"/>
            <a:ext cx="1664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Redundant!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76200"/>
            <a:ext cx="28194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6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1" grpId="0" animBg="1"/>
      <p:bldP spid="1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372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 Errors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11711" y="1290935"/>
            <a:ext cx="544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Equality testing of floating point numbers.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27854" y="2209800"/>
            <a:ext cx="572554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double x = 1.0 - 0.1 - 0.1 - 0.1 - 0.1 - 0.1;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S.O.P.L(x == 0.5);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3429000"/>
            <a:ext cx="802169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case, x is not exactly 0.5. It is 0.5000000000000001. You</a:t>
            </a:r>
            <a:br>
              <a:rPr lang="en-US" sz="2400" dirty="0" smtClean="0"/>
            </a:br>
            <a:r>
              <a:rPr lang="en-US" sz="2400" dirty="0" smtClean="0"/>
              <a:t>cannot reliably test if two floating-point numbers are equal to</a:t>
            </a:r>
            <a:br>
              <a:rPr lang="en-US" sz="2400" dirty="0" smtClean="0"/>
            </a:br>
            <a:r>
              <a:rPr lang="en-US" sz="2400" dirty="0" smtClean="0"/>
              <a:t>each other because of round-off error.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0050"/>
            <a:ext cx="3365500" cy="2413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3600" y="4884003"/>
            <a:ext cx="572554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final double EPSILON = 1E-14;</a:t>
            </a:r>
          </a:p>
          <a:p>
            <a:r>
              <a:rPr lang="en-US" sz="1600" dirty="0" smtClean="0">
                <a:latin typeface="Monaco"/>
                <a:cs typeface="Monaco"/>
              </a:rPr>
              <a:t>double x = 1.0 - 0.1 - 0.1 - 0.1 - 0.1 - 0.1;</a:t>
            </a:r>
          </a:p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dirty="0" err="1" smtClean="0">
                <a:latin typeface="Monaco"/>
                <a:cs typeface="Monaco"/>
              </a:rPr>
              <a:t>Math.abs</a:t>
            </a:r>
            <a:r>
              <a:rPr lang="en-US" sz="1600" dirty="0" smtClean="0">
                <a:latin typeface="Monaco"/>
                <a:cs typeface="Monaco"/>
              </a:rPr>
              <a:t>(x - 0.5) &lt; EPSILON)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S.O.P.L(“x is approximately 0.5”);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8234" y="4835604"/>
            <a:ext cx="380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abs</a:t>
            </a:r>
            <a:r>
              <a:rPr lang="en-US" sz="2200" dirty="0" smtClean="0"/>
              <a:t> method in the </a:t>
            </a:r>
          </a:p>
          <a:p>
            <a:r>
              <a:rPr lang="en-US" sz="2200" dirty="0" smtClean="0"/>
              <a:t>Math</a:t>
            </a:r>
            <a:r>
              <a:rPr lang="en-US" sz="2200" dirty="0"/>
              <a:t> </a:t>
            </a:r>
            <a:r>
              <a:rPr lang="en-US" sz="2200" dirty="0" smtClean="0"/>
              <a:t>library to check if the two </a:t>
            </a:r>
            <a:br>
              <a:rPr lang="en-US" sz="2200" dirty="0" smtClean="0"/>
            </a:br>
            <a:r>
              <a:rPr lang="en-US" sz="2200" dirty="0" smtClean="0"/>
              <a:t>numbers</a:t>
            </a:r>
            <a:r>
              <a:rPr lang="en-US" sz="2200" dirty="0"/>
              <a:t> </a:t>
            </a:r>
            <a:r>
              <a:rPr lang="en-US" sz="2200" dirty="0" smtClean="0"/>
              <a:t>are really close.</a:t>
            </a:r>
          </a:p>
        </p:txBody>
      </p:sp>
    </p:spTree>
    <p:extLst>
      <p:ext uri="{BB962C8B-B14F-4D97-AF65-F5344CB8AC3E}">
        <p14:creationId xmlns:p14="http://schemas.microsoft.com/office/powerpoint/2010/main" val="41763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/>
      <p:bldP spid="13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Errors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1378803"/>
            <a:ext cx="6938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Dangling else ambiguity: In other words, which if does</a:t>
            </a:r>
            <a:br>
              <a:rPr lang="en-US" sz="2400" dirty="0" smtClean="0"/>
            </a:br>
            <a:r>
              <a:rPr lang="en-US" sz="2400" dirty="0" smtClean="0"/>
              <a:t>the else belong to when you don’t use braces??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60798" y="2743200"/>
            <a:ext cx="313980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= 1, j = 2, k = 3;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&gt; j)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if (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&gt; k)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S.O.P.L(“A”);</a:t>
            </a: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S.O.P.L(“B”);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5030" y="2743200"/>
            <a:ext cx="313980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1, j = 2, k = 3;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if (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&gt; j)</a:t>
            </a:r>
          </a:p>
          <a:p>
            <a:r>
              <a:rPr lang="en-US" sz="1600" dirty="0">
                <a:latin typeface="Monaco"/>
                <a:cs typeface="Monaco"/>
              </a:rPr>
              <a:t>    if (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&gt; k)</a:t>
            </a:r>
          </a:p>
          <a:p>
            <a:r>
              <a:rPr lang="en-US" sz="1600" dirty="0">
                <a:latin typeface="Monaco"/>
                <a:cs typeface="Monaco"/>
              </a:rPr>
              <a:t>        S.O.P.L(“A”);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smtClean="0">
                <a:latin typeface="Monaco"/>
                <a:cs typeface="Monaco"/>
              </a:rPr>
              <a:t>    S.O.P.L</a:t>
            </a:r>
            <a:r>
              <a:rPr lang="en-US" sz="1600" dirty="0">
                <a:latin typeface="Monaco"/>
                <a:cs typeface="Monaco"/>
              </a:rPr>
              <a:t>(“B”)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5257800" y="3505200"/>
            <a:ext cx="1219200" cy="4572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2200" y="5105400"/>
            <a:ext cx="80168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you don’t use braces, then the Java compiler matches up the</a:t>
            </a:r>
            <a:br>
              <a:rPr lang="en-US" sz="2400" dirty="0" smtClean="0"/>
            </a:br>
            <a:r>
              <a:rPr lang="en-US" sz="2400" dirty="0" smtClean="0"/>
              <a:t>else with the most recent if before it.  So, either use braces, or</a:t>
            </a:r>
            <a:br>
              <a:rPr lang="en-US" sz="2400" dirty="0" smtClean="0"/>
            </a:br>
            <a:r>
              <a:rPr lang="en-US" sz="2400" dirty="0" smtClean="0"/>
              <a:t>be VERY careful with your indentation.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4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 Pitfalls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7481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Forgetting to simplify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variable assignments.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961382"/>
            <a:ext cx="289354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((number % 2) ==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 err="1" smtClean="0">
                <a:latin typeface="Monaco"/>
                <a:cs typeface="Monaco"/>
              </a:rPr>
              <a:t>isEven</a:t>
            </a:r>
            <a:r>
              <a:rPr lang="en-US" sz="1600" dirty="0" smtClean="0">
                <a:latin typeface="Monaco"/>
                <a:cs typeface="Monaco"/>
              </a:rPr>
              <a:t> = true;</a:t>
            </a: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 err="1" smtClean="0">
                <a:latin typeface="Monaco"/>
                <a:cs typeface="Monaco"/>
              </a:rPr>
              <a:t>isEven</a:t>
            </a:r>
            <a:r>
              <a:rPr lang="en-US" sz="1600" dirty="0" smtClean="0">
                <a:latin typeface="Monaco"/>
                <a:cs typeface="Monaco"/>
              </a:rPr>
              <a:t> = false;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3308628"/>
            <a:ext cx="43711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isEven</a:t>
            </a:r>
            <a:r>
              <a:rPr lang="en-US" sz="1600" dirty="0" smtClean="0">
                <a:latin typeface="Monaco"/>
                <a:cs typeface="Monaco"/>
              </a:rPr>
              <a:t> = (number % 2) == 0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267200" y="3266182"/>
            <a:ext cx="1219200" cy="4572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4743272"/>
            <a:ext cx="84988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not an error, but why would you go through all that work to</a:t>
            </a:r>
            <a:br>
              <a:rPr lang="en-US" sz="2400" dirty="0" smtClean="0"/>
            </a:br>
            <a:r>
              <a:rPr lang="en-US" sz="2400" dirty="0" smtClean="0"/>
              <a:t>assign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variable if the result of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is</a:t>
            </a:r>
            <a:br>
              <a:rPr lang="en-US" sz="2400" dirty="0" smtClean="0"/>
            </a:br>
            <a:r>
              <a:rPr lang="en-US" sz="2400" dirty="0" smtClean="0"/>
              <a:t>true or false?!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52400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Logical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logical operators !, &amp;&amp;, and || can be used to create a compound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They are operators that are used to combine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721100"/>
            <a:ext cx="6400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of last lecture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815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boolean</a:t>
            </a:r>
            <a:r>
              <a:rPr lang="en-US" sz="2400" dirty="0" smtClean="0"/>
              <a:t> data type: Can only be true or false.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err="1" smtClean="0"/>
              <a:t>boolean</a:t>
            </a:r>
            <a:r>
              <a:rPr lang="en-US" sz="2400" dirty="0" smtClean="0"/>
              <a:t> expressions: Evaluate to true or false.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One-way if statements: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Two-way if-else statements: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447871"/>
            <a:ext cx="597180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i="1" dirty="0" err="1" smtClean="0">
                <a:latin typeface="Monaco"/>
                <a:cs typeface="Monaco"/>
              </a:rPr>
              <a:t>boolean</a:t>
            </a:r>
            <a:r>
              <a:rPr lang="en-US" sz="1600" i="1" dirty="0" smtClean="0">
                <a:latin typeface="Monaco"/>
                <a:cs typeface="Monaco"/>
              </a:rPr>
              <a:t>-expression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// Do really cool stuff inside the if-block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4648200"/>
            <a:ext cx="5602415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i="1" dirty="0" err="1" smtClean="0">
                <a:latin typeface="Monaco"/>
                <a:cs typeface="Monaco"/>
              </a:rPr>
              <a:t>boolean</a:t>
            </a:r>
            <a:r>
              <a:rPr lang="en-US" sz="1600" i="1" dirty="0" smtClean="0">
                <a:latin typeface="Monaco"/>
                <a:cs typeface="Monaco"/>
              </a:rPr>
              <a:t>-expression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// Do really cool stuff if </a:t>
            </a:r>
            <a:r>
              <a:rPr lang="en-US" sz="1600" dirty="0" smtClean="0">
                <a:latin typeface="Monaco"/>
                <a:cs typeface="Monaco"/>
              </a:rPr>
              <a:t>it’s </a:t>
            </a:r>
            <a:r>
              <a:rPr lang="en-US" sz="1600" dirty="0" smtClean="0">
                <a:latin typeface="Monaco"/>
                <a:cs typeface="Monaco"/>
              </a:rPr>
              <a:t>true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// Do different cool stuff if </a:t>
            </a:r>
            <a:r>
              <a:rPr lang="en-US" sz="1600" dirty="0" smtClean="0">
                <a:latin typeface="Monaco"/>
                <a:cs typeface="Monaco"/>
              </a:rPr>
              <a:t>it’s </a:t>
            </a:r>
            <a:r>
              <a:rPr lang="en-US" sz="1600" dirty="0" smtClean="0">
                <a:latin typeface="Monaco"/>
                <a:cs typeface="Monaco"/>
              </a:rPr>
              <a:t>false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8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not (!) operator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22097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the not operator is applied to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expression, it </a:t>
            </a:r>
            <a:br>
              <a:rPr lang="en-US" sz="2400" dirty="0" smtClean="0"/>
            </a:br>
            <a:r>
              <a:rPr lang="en-US" sz="2400" dirty="0" smtClean="0"/>
              <a:t>changes the evaluation of the expression to be the opposite.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 other words: true gets changed to false and false gets changed to true.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28600"/>
            <a:ext cx="2044700" cy="2357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772" y="4038600"/>
            <a:ext cx="30936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age = 24;</a:t>
            </a:r>
          </a:p>
          <a:p>
            <a:r>
              <a:rPr lang="en-US" dirty="0" smtClean="0">
                <a:latin typeface="Monaco"/>
                <a:cs typeface="Monaco"/>
              </a:rPr>
              <a:t>S.O.P.L(!(age &lt; 18));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age = 16;</a:t>
            </a:r>
          </a:p>
          <a:p>
            <a:r>
              <a:rPr lang="en-US" dirty="0" smtClean="0">
                <a:latin typeface="Monaco"/>
                <a:cs typeface="Monaco"/>
              </a:rPr>
              <a:t>S.O.P.L(!(age &lt; 18));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3886200"/>
            <a:ext cx="3210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age &lt; 18? false  </a:t>
            </a:r>
          </a:p>
          <a:p>
            <a:r>
              <a:rPr lang="en-US" sz="2400" dirty="0" smtClean="0"/>
              <a:t>Then !(age &lt; 18) is true.</a:t>
            </a:r>
          </a:p>
          <a:p>
            <a:endParaRPr lang="en-US" sz="2400" dirty="0"/>
          </a:p>
          <a:p>
            <a:r>
              <a:rPr lang="en-US" sz="2400" dirty="0" smtClean="0"/>
              <a:t>Is age &lt; 18? true</a:t>
            </a:r>
          </a:p>
          <a:p>
            <a:r>
              <a:rPr lang="en-US" sz="2400" dirty="0" smtClean="0"/>
              <a:t>Then !(age &lt; 18) is false.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and (&amp;&amp;) operator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22859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those of you who have taken (or are taking) CS-201, that’s the logical operator that looks like this: </a:t>
            </a:r>
            <a:r>
              <a:rPr lang="en-US" sz="1800" dirty="0" smtClean="0"/>
              <a:t>∧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that uses the &amp;&amp; operator is true only if whatever is on the left side of &amp;&amp; is true AND whatever is on the right side of &amp;&amp; is true.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276600"/>
            <a:ext cx="435315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x;</a:t>
            </a:r>
          </a:p>
          <a:p>
            <a:r>
              <a:rPr lang="en-US" dirty="0" err="1" smtClean="0">
                <a:latin typeface="Monaco"/>
                <a:cs typeface="Monaco"/>
              </a:rPr>
              <a:t>boolean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5;</a:t>
            </a:r>
          </a:p>
          <a:p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 = (x &gt; 0) &amp;&amp; (x &lt; 10);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-2;</a:t>
            </a:r>
          </a:p>
          <a:p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 = (x &gt; 0) &amp;&amp; (x &lt; 10);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13;</a:t>
            </a:r>
          </a:p>
          <a:p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 = (x &gt; 0) &amp;&amp; (x &lt; 10);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2112" y="3200400"/>
            <a:ext cx="30633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5 greater than 0? True.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713912" y="3200400"/>
            <a:ext cx="2792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5 less than 10? True.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708830" y="3581400"/>
            <a:ext cx="475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whole expression evaluates to true.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64440" y="4293513"/>
            <a:ext cx="3205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-2 greater than 0? False.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8866312" y="4293513"/>
            <a:ext cx="2878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-2 less than 10? True.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731158" y="4674513"/>
            <a:ext cx="4812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whole expression evaluates to false.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4482" y="5360313"/>
            <a:ext cx="3206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13 greater than 0? True.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26354" y="5360313"/>
            <a:ext cx="2991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13 less than 10? False.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5741313"/>
            <a:ext cx="4812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whole expression evaluates to false.</a:t>
            </a:r>
            <a:endParaRPr lang="en-US" sz="2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53000" y="3886200"/>
            <a:ext cx="838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53000" y="4800600"/>
            <a:ext cx="838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3000" y="5867400"/>
            <a:ext cx="838200" cy="367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or (||) operator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22859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those of you who have taken (or are taking) CS-201, that’s the logical operator that looks like this: </a:t>
            </a:r>
            <a:r>
              <a:rPr lang="en-US" sz="1800" dirty="0" smtClean="0"/>
              <a:t>∨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that uses the || operator is false when whatever is on the left side of || is false and whatever is on the right side of || is false.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276600"/>
            <a:ext cx="435315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x;</a:t>
            </a:r>
          </a:p>
          <a:p>
            <a:r>
              <a:rPr lang="en-US" dirty="0" err="1" smtClean="0">
                <a:latin typeface="Monaco"/>
                <a:cs typeface="Monaco"/>
              </a:rPr>
              <a:t>boolean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5;</a:t>
            </a:r>
          </a:p>
          <a:p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 = (x &lt; 0) || (x &gt; 10);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-2;</a:t>
            </a:r>
          </a:p>
          <a:p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 = (x &lt; 0) &amp;&amp; (x &gt; 10);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13;</a:t>
            </a:r>
          </a:p>
          <a:p>
            <a:r>
              <a:rPr lang="en-US" dirty="0" err="1" smtClean="0">
                <a:latin typeface="Monaco"/>
                <a:cs typeface="Monaco"/>
              </a:rPr>
              <a:t>inRange</a:t>
            </a:r>
            <a:r>
              <a:rPr lang="en-US" dirty="0" smtClean="0">
                <a:latin typeface="Monaco"/>
                <a:cs typeface="Monaco"/>
              </a:rPr>
              <a:t> = (x &lt; 0) &amp;&amp; (x &gt; 10);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2112" y="3200400"/>
            <a:ext cx="2705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5 less than 0? False.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0" y="3200400"/>
            <a:ext cx="3262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5 greater than 10? False.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708830" y="3581400"/>
            <a:ext cx="4812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whole expression evaluates to false.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64440" y="4293513"/>
            <a:ext cx="2735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-2 less than 0? True.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293513"/>
            <a:ext cx="33485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-2 greater than 10? False.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731158" y="4674513"/>
            <a:ext cx="475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whole expression evaluates to true.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4482" y="5360313"/>
            <a:ext cx="284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13 less than 0? False.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591327" y="5360313"/>
            <a:ext cx="3349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13 greater than 10? True.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5741313"/>
            <a:ext cx="475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whole expression evaluates to true.</a:t>
            </a:r>
            <a:endParaRPr lang="en-US" sz="2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53000" y="3886200"/>
            <a:ext cx="838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53000" y="4800600"/>
            <a:ext cx="838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3000" y="5867400"/>
            <a:ext cx="838200" cy="367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(&amp;&amp;) and Or (||) are opposites!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33600"/>
            <a:ext cx="3378200" cy="241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256" y="2057400"/>
            <a:ext cx="40431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Needs a true on each side to </a:t>
            </a:r>
            <a:br>
              <a:rPr lang="en-US" sz="2400" dirty="0" smtClean="0"/>
            </a:br>
            <a:r>
              <a:rPr lang="en-US" sz="2400" dirty="0" smtClean="0"/>
              <a:t>be true.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If either side is false, then the</a:t>
            </a:r>
            <a:br>
              <a:rPr lang="en-US" sz="2400" dirty="0" smtClean="0"/>
            </a:br>
            <a:r>
              <a:rPr lang="en-US" sz="2400" dirty="0" smtClean="0"/>
              <a:t>whole thing is false.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48856" y="2057400"/>
            <a:ext cx="40431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Needs a false on each side to </a:t>
            </a:r>
            <a:br>
              <a:rPr lang="en-US" sz="2400" dirty="0" smtClean="0"/>
            </a:br>
            <a:r>
              <a:rPr lang="en-US" sz="2400" dirty="0" smtClean="0"/>
              <a:t>be false.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If either side is true, then the</a:t>
            </a:r>
            <a:br>
              <a:rPr lang="en-US" sz="2400" dirty="0" smtClean="0"/>
            </a:br>
            <a:r>
              <a:rPr lang="en-US" sz="2400" dirty="0" smtClean="0"/>
              <a:t>whole thing is true.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4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Operator Precedence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371600"/>
            <a:ext cx="8293100" cy="522158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946900" y="2438400"/>
            <a:ext cx="15240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56100" y="5105400"/>
            <a:ext cx="15240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300" y="1752600"/>
            <a:ext cx="19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hings you do first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300" y="6019800"/>
            <a:ext cx="186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hings you do last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Let’s write a program together using all the things we learned today!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219200"/>
            <a:ext cx="3289300" cy="246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828800"/>
            <a:ext cx="7837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to enter a number. If the </a:t>
            </a:r>
            <a:br>
              <a:rPr lang="en-US" sz="2400" dirty="0" smtClean="0"/>
            </a:br>
            <a:r>
              <a:rPr lang="en-US" sz="2400" dirty="0" smtClean="0"/>
              <a:t>number is divisible by 2 and 3, it should print out that it is </a:t>
            </a:r>
            <a:br>
              <a:rPr lang="en-US" sz="2400" dirty="0" smtClean="0"/>
            </a:br>
            <a:r>
              <a:rPr lang="en-US" sz="2400" dirty="0" smtClean="0"/>
              <a:t>divisible by both. If the number is divisible by 2 or 3, it should</a:t>
            </a:r>
            <a:br>
              <a:rPr lang="en-US" sz="2400" dirty="0" smtClean="0"/>
            </a:br>
            <a:r>
              <a:rPr lang="en-US" sz="2400" dirty="0" smtClean="0"/>
              <a:t>print out that it’s divisible by one or the other. If the number</a:t>
            </a:r>
            <a:br>
              <a:rPr lang="en-US" sz="2400" dirty="0" smtClean="0"/>
            </a:br>
            <a:r>
              <a:rPr lang="en-US" sz="2400" dirty="0" smtClean="0"/>
              <a:t>is not divisible by 2 or 3, then it should print that out.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7758" y="4267200"/>
            <a:ext cx="37862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number: 12</a:t>
            </a:r>
          </a:p>
          <a:p>
            <a:r>
              <a:rPr lang="en-US" dirty="0" smtClean="0">
                <a:latin typeface="Monaco"/>
                <a:cs typeface="Monaco"/>
              </a:rPr>
              <a:t>12 is divisible by 2 and 3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2596" y="4267200"/>
            <a:ext cx="36477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number: 15</a:t>
            </a:r>
          </a:p>
          <a:p>
            <a:r>
              <a:rPr lang="en-US" dirty="0" smtClean="0">
                <a:latin typeface="Monaco"/>
                <a:cs typeface="Monaco"/>
              </a:rPr>
              <a:t>15 is divisible by 2 or 3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410200"/>
            <a:ext cx="42018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 number: 23</a:t>
            </a:r>
          </a:p>
          <a:p>
            <a:r>
              <a:rPr lang="en-US" dirty="0" smtClean="0">
                <a:latin typeface="Monaco"/>
                <a:cs typeface="Monaco"/>
              </a:rPr>
              <a:t>23 is not divisible by 2 or 3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691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838200"/>
            <a:ext cx="7203114" cy="501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Divisible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S.O.P(“Enter a number: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keyboard.nextInt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2 == 0) &amp;&amp; 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3 == 0))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+ “ is divisible by 2 and 3”);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 if (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% 2 == 0) &amp;&amp; (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% 3 == 0</a:t>
            </a:r>
            <a:r>
              <a:rPr lang="en-US" sz="1600" dirty="0" smtClean="0">
                <a:latin typeface="Monaco"/>
                <a:cs typeface="Monaco"/>
              </a:rPr>
              <a:t>))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+ “ is divisible by 2 </a:t>
            </a:r>
            <a:r>
              <a:rPr lang="en-US" sz="1600" dirty="0" smtClean="0">
                <a:latin typeface="Monaco"/>
                <a:cs typeface="Monaco"/>
              </a:rPr>
              <a:t>or </a:t>
            </a:r>
            <a:r>
              <a:rPr lang="en-US" sz="1600" dirty="0">
                <a:latin typeface="Monaco"/>
                <a:cs typeface="Monaco"/>
              </a:rPr>
              <a:t>3”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+ “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not divisible by 2 or 3”);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013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5021" y="3389055"/>
            <a:ext cx="95691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3, Sections </a:t>
            </a:r>
            <a:r>
              <a:rPr lang="en-US" sz="3200" dirty="0" smtClean="0"/>
              <a:t>3.5 - 3.6, 3.8 - 3.12, 3.15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programming lab will be posted on Wednesday and is</a:t>
            </a:r>
          </a:p>
          <a:p>
            <a:pPr algn="ctr"/>
            <a:r>
              <a:rPr lang="en-US" sz="3200" dirty="0" smtClean="0"/>
              <a:t>due Monday, September 29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. You MUST work in groups</a:t>
            </a:r>
          </a:p>
          <a:p>
            <a:pPr algn="ctr"/>
            <a:r>
              <a:rPr lang="en-US" sz="3200" dirty="0" smtClean="0"/>
              <a:t>of 2 or 3.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914400"/>
            <a:ext cx="4432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Nested if statements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72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if statement or if-else statement can be placed inside </a:t>
            </a:r>
            <a:br>
              <a:rPr lang="en-US" sz="2400" dirty="0" smtClean="0"/>
            </a:br>
            <a:r>
              <a:rPr lang="en-US" sz="2400" dirty="0" smtClean="0"/>
              <a:t>another if statement to form a nested if statement.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By convention, the “inside” if statement is indented to indicate that it’s inside the first one.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Why do this? </a:t>
            </a:r>
            <a:br>
              <a:rPr lang="en-US" sz="2400" dirty="0" smtClean="0"/>
            </a:br>
            <a:r>
              <a:rPr lang="en-US" sz="2400" dirty="0" smtClean="0"/>
              <a:t>Sometimes, you only want to do something if more than one condition is true.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28600"/>
            <a:ext cx="30480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876800"/>
            <a:ext cx="2438400" cy="1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74638"/>
            <a:ext cx="9372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033609" y="1600200"/>
            <a:ext cx="6710591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x = 4;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y = -2;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if (x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if (y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S.O.P.L(“Both x and y are positive.”);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S.O.P.L(“x and y have different signs.”);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81000"/>
            <a:ext cx="2574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S.O.P.L is an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abbreviation for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. It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is NOT actual Java code!!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4724400" y="3200400"/>
            <a:ext cx="228600" cy="1828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632537"/>
            <a:ext cx="308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whole if-else block is</a:t>
            </a:r>
            <a:br>
              <a:rPr lang="en-US" sz="2000" dirty="0" smtClean="0"/>
            </a:br>
            <a:r>
              <a:rPr lang="en-US" sz="2000" dirty="0" smtClean="0"/>
              <a:t>indented because it is</a:t>
            </a:r>
            <a:br>
              <a:rPr lang="en-US" sz="2000" dirty="0" smtClean="0"/>
            </a:br>
            <a:r>
              <a:rPr lang="en-US" sz="2000" dirty="0" smtClean="0"/>
              <a:t>inside the first if-statement. 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19400" y="4114800"/>
            <a:ext cx="1752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4851737"/>
            <a:ext cx="2601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whole if-else block </a:t>
            </a:r>
          </a:p>
          <a:p>
            <a:r>
              <a:rPr lang="en-US" sz="2000" dirty="0" smtClean="0"/>
              <a:t>ONLY gets executed if</a:t>
            </a:r>
          </a:p>
          <a:p>
            <a:r>
              <a:rPr lang="en-US" sz="2000" dirty="0" smtClean="0"/>
              <a:t>x &gt; 0 evaluates to true.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72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0490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the output in this example?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371600"/>
            <a:ext cx="6710591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x = -4;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y = -2;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if (x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if (y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S.O.P.L(“Both x and y are positive.”);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S.O.P.L(“x and y have different signs.”);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5638800"/>
            <a:ext cx="215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NOTHING!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9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0838"/>
            <a:ext cx="110490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Remember the rule about only having one line after an if when you don’t use braces?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870770"/>
            <a:ext cx="671059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x = 4;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y = -2;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if (x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if (y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S.O.P.L(“Both x and y are positive.”);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S.O.P.L(“x and y have different signs.”);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83603"/>
            <a:ext cx="3345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WILL compile! And it</a:t>
            </a:r>
            <a:br>
              <a:rPr lang="en-US" sz="2400" dirty="0" smtClean="0"/>
            </a:br>
            <a:r>
              <a:rPr lang="en-US" sz="2400" dirty="0" smtClean="0"/>
              <a:t>WILL be correct!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15240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4426803"/>
            <a:ext cx="3299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 views if statements</a:t>
            </a:r>
            <a:br>
              <a:rPr lang="en-US" sz="2400" dirty="0" smtClean="0"/>
            </a:br>
            <a:r>
              <a:rPr lang="en-US" sz="2400" dirty="0" smtClean="0"/>
              <a:t>and if-else statements as </a:t>
            </a:r>
            <a:br>
              <a:rPr lang="en-US" sz="2400" dirty="0" smtClean="0"/>
            </a:br>
            <a:r>
              <a:rPr lang="en-US" sz="2400" dirty="0" smtClean="0"/>
              <a:t>being one line because</a:t>
            </a:r>
            <a:br>
              <a:rPr lang="en-US" sz="2400" dirty="0" smtClean="0"/>
            </a:br>
            <a:r>
              <a:rPr lang="en-US" sz="2400" dirty="0" smtClean="0"/>
              <a:t>they are blocks.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4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110490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this?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524000"/>
            <a:ext cx="671059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x = -4;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y = -2;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if (x &gt; 0)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S.O.P.L(“Inside the if!”);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if (y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S.O.P.L(“Both x and y are positive.”);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S.O.P.L(“x and y have different signs.”);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332134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WILL compile! But it</a:t>
            </a:r>
            <a:br>
              <a:rPr lang="en-US" sz="2400" dirty="0" smtClean="0"/>
            </a:br>
            <a:r>
              <a:rPr lang="en-US" sz="2400" dirty="0" smtClean="0"/>
              <a:t>will give you the WRONG</a:t>
            </a:r>
            <a:br>
              <a:rPr lang="en-US" sz="2400" dirty="0" smtClean="0"/>
            </a:br>
            <a:r>
              <a:rPr lang="en-US" sz="2400" dirty="0" smtClean="0"/>
              <a:t>output!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667000"/>
            <a:ext cx="343495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associates the print</a:t>
            </a:r>
            <a:br>
              <a:rPr lang="en-US" sz="2400" dirty="0" smtClean="0"/>
            </a:br>
            <a:r>
              <a:rPr lang="en-US" sz="2400" dirty="0" smtClean="0"/>
              <a:t>statement with the if, but </a:t>
            </a:r>
            <a:br>
              <a:rPr lang="en-US" sz="2400" dirty="0" smtClean="0"/>
            </a:br>
            <a:r>
              <a:rPr lang="en-US" sz="2400" dirty="0" smtClean="0"/>
              <a:t>not the if-else block.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419600"/>
            <a:ext cx="375545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x and y have different signs.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62600" y="3200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62600" y="3429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3886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4114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62600" y="44196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5626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019800" y="4648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19800" y="36576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110490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this?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524000"/>
            <a:ext cx="671059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x = -4;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y = -2;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if (x &gt; 0)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if (y &gt;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S.O.P.L(“Both x and y are positive.”);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S.O.P.L(“x and y have different signs.”);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S.O.P.L(“Inside the if!”);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332134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WILL compile! But it</a:t>
            </a:r>
            <a:br>
              <a:rPr lang="en-US" sz="2400" dirty="0" smtClean="0"/>
            </a:br>
            <a:r>
              <a:rPr lang="en-US" sz="2400" dirty="0" smtClean="0"/>
              <a:t>will give you the WRONG</a:t>
            </a:r>
            <a:br>
              <a:rPr lang="en-US" sz="2400" dirty="0" smtClean="0"/>
            </a:br>
            <a:r>
              <a:rPr lang="en-US" sz="2400" dirty="0" smtClean="0"/>
              <a:t>output!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667000"/>
            <a:ext cx="32114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associates the if-else </a:t>
            </a:r>
            <a:br>
              <a:rPr lang="en-US" sz="2400" dirty="0" smtClean="0"/>
            </a:br>
            <a:r>
              <a:rPr lang="en-US" sz="2400" dirty="0" smtClean="0"/>
              <a:t>block with the if, but </a:t>
            </a:r>
            <a:br>
              <a:rPr lang="en-US" sz="2400" dirty="0" smtClean="0"/>
            </a:br>
            <a:r>
              <a:rPr lang="en-US" sz="2400" dirty="0" smtClean="0"/>
              <a:t>not the print statement.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419600"/>
            <a:ext cx="3429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Inside the if!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86400" y="4876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110490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this?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524000"/>
            <a:ext cx="6710591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x = 4;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y = -2;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if (x &gt; 0)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if (y &gt; 0)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S.O.P.L(“Both x and y are positive.”);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else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S.O.P.L(“x and y have different signs.”);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332134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WILL compile! And it</a:t>
            </a:r>
            <a:br>
              <a:rPr lang="en-US" sz="2400" dirty="0" smtClean="0"/>
            </a:br>
            <a:r>
              <a:rPr lang="en-US" sz="2400" dirty="0" smtClean="0"/>
              <a:t>will give you the correct</a:t>
            </a:r>
            <a:br>
              <a:rPr lang="en-US" sz="2400" dirty="0" smtClean="0"/>
            </a:br>
            <a:r>
              <a:rPr lang="en-US" sz="2400" dirty="0" smtClean="0"/>
              <a:t>output!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667000"/>
            <a:ext cx="35363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if-else is following the</a:t>
            </a:r>
            <a:br>
              <a:rPr lang="en-US" sz="2400" dirty="0" smtClean="0"/>
            </a:br>
            <a:r>
              <a:rPr lang="en-US" sz="2400" dirty="0" smtClean="0"/>
              <a:t>one line rule and because</a:t>
            </a:r>
            <a:br>
              <a:rPr lang="en-US" sz="2400" dirty="0" smtClean="0"/>
            </a:br>
            <a:r>
              <a:rPr lang="en-US" sz="2400" dirty="0" smtClean="0"/>
              <a:t>the if-else block is like one</a:t>
            </a:r>
            <a:br>
              <a:rPr lang="en-US" sz="2400" dirty="0" smtClean="0"/>
            </a:br>
            <a:r>
              <a:rPr lang="en-US" sz="2400" dirty="0" smtClean="0"/>
              <a:t>line to the Java compiler, </a:t>
            </a:r>
            <a:br>
              <a:rPr lang="en-US" sz="2400" dirty="0" smtClean="0"/>
            </a:br>
            <a:r>
              <a:rPr lang="en-US" sz="2400" dirty="0" smtClean="0"/>
              <a:t>then the first if is following</a:t>
            </a:r>
            <a:br>
              <a:rPr lang="en-US" sz="2400" dirty="0" smtClean="0"/>
            </a:br>
            <a:r>
              <a:rPr lang="en-US" sz="2400" dirty="0" smtClean="0"/>
              <a:t>the rule.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5171182"/>
            <a:ext cx="4038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x and y have different signs.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637" y="4770783"/>
            <a:ext cx="615099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Remember: The Java compiler views an  if block </a:t>
            </a:r>
            <a:br>
              <a:rPr lang="en-US" sz="2400" dirty="0" smtClean="0"/>
            </a:br>
            <a:r>
              <a:rPr lang="en-US" sz="2400" dirty="0" smtClean="0"/>
              <a:t>or an if-else block as one line. You just have to</a:t>
            </a:r>
            <a:br>
              <a:rPr lang="en-US" sz="2400" dirty="0" smtClean="0"/>
            </a:br>
            <a:r>
              <a:rPr lang="en-US" sz="2400" dirty="0" smtClean="0"/>
              <a:t>remember to follow the one line rule.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7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8312</TotalTime>
  <Words>2412</Words>
  <Application>Microsoft Macintosh PowerPoint</Application>
  <PresentationFormat>Custom</PresentationFormat>
  <Paragraphs>382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6: Nested if and Multi-way if-else statements, Logical Operators, Operator Precedence </vt:lpstr>
      <vt:lpstr>Review of last lecture</vt:lpstr>
      <vt:lpstr>Nested if statements</vt:lpstr>
      <vt:lpstr>Example</vt:lpstr>
      <vt:lpstr>What is the output in this example?</vt:lpstr>
      <vt:lpstr>Remember the rule about only having one line after an if when you don’t use braces?</vt:lpstr>
      <vt:lpstr>What about this?</vt:lpstr>
      <vt:lpstr>What about this?</vt:lpstr>
      <vt:lpstr>What about this?</vt:lpstr>
      <vt:lpstr>Multi-way if-else statements</vt:lpstr>
      <vt:lpstr>Example</vt:lpstr>
      <vt:lpstr>Example</vt:lpstr>
      <vt:lpstr>Quick Note</vt:lpstr>
      <vt:lpstr>Common Errors</vt:lpstr>
      <vt:lpstr>Common Errors</vt:lpstr>
      <vt:lpstr>Common Errors</vt:lpstr>
      <vt:lpstr>Common Errors</vt:lpstr>
      <vt:lpstr>Common Pitfalls</vt:lpstr>
      <vt:lpstr>Logical Operators</vt:lpstr>
      <vt:lpstr>The not (!) operator</vt:lpstr>
      <vt:lpstr>The and (&amp;&amp;) operator</vt:lpstr>
      <vt:lpstr>The or (||) operator</vt:lpstr>
      <vt:lpstr>And (&amp;&amp;) and Or (||) are opposites!</vt:lpstr>
      <vt:lpstr>Operator Precedence</vt:lpstr>
      <vt:lpstr>Let’s write a program together using all the things we learned today!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671</cp:revision>
  <dcterms:created xsi:type="dcterms:W3CDTF">2014-04-17T23:20:26Z</dcterms:created>
  <dcterms:modified xsi:type="dcterms:W3CDTF">2014-09-14T00:05:18Z</dcterms:modified>
</cp:coreProperties>
</file>