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6" r:id="rId10"/>
    <p:sldId id="334" r:id="rId11"/>
    <p:sldId id="33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760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9/17/14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9/17/14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124200"/>
            <a:ext cx="9861727" cy="12191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Lecture 7: </a:t>
            </a:r>
            <a:r>
              <a:rPr lang="en-US" sz="3600" dirty="0" smtClean="0"/>
              <a:t>Homework #3 Review, Generating Random Numbers 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3, 3.7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79741" y="1371600"/>
            <a:ext cx="946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generates a random number between 0 and 100 </a:t>
            </a:r>
          </a:p>
          <a:p>
            <a:r>
              <a:rPr lang="en-US" sz="2400" dirty="0" smtClean="0"/>
              <a:t>and then asks the user to guess the number. See the sample output below.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514600"/>
            <a:ext cx="72031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Guess the number! Choose from integers between 0 and 100: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3886200"/>
            <a:ext cx="203162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That’s correct!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2366" y="5181600"/>
            <a:ext cx="166223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Nope, sorry!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9741" y="3195935"/>
            <a:ext cx="81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user guessed the right number, then output the following: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61634" y="4415135"/>
            <a:ext cx="883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the user did not guess the right number, then output the following: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897" y="1066800"/>
            <a:ext cx="10773903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import </a:t>
            </a:r>
            <a:r>
              <a:rPr lang="en-US" sz="1600" dirty="0" err="1">
                <a:latin typeface="Monaco"/>
                <a:cs typeface="Monaco"/>
              </a:rPr>
              <a:t>java.util.Scanner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public class </a:t>
            </a:r>
            <a:r>
              <a:rPr lang="en-US" sz="1600" dirty="0" err="1">
                <a:latin typeface="Monaco"/>
                <a:cs typeface="Monaco"/>
              </a:rPr>
              <a:t>GuessNumber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public static void main(String[] </a:t>
            </a:r>
            <a:r>
              <a:rPr lang="en-US" sz="1600" dirty="0" err="1">
                <a:latin typeface="Monaco"/>
                <a:cs typeface="Monaco"/>
              </a:rPr>
              <a:t>args</a:t>
            </a:r>
            <a:r>
              <a:rPr lang="en-US" sz="1600" dirty="0">
                <a:latin typeface="Monaco"/>
                <a:cs typeface="Monaco"/>
              </a:rPr>
              <a:t>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Scanner </a:t>
            </a:r>
            <a:r>
              <a:rPr lang="en-US" sz="1600" dirty="0">
                <a:latin typeface="Monaco"/>
                <a:cs typeface="Monaco"/>
              </a:rPr>
              <a:t>keyboard = new Scanner(</a:t>
            </a:r>
            <a:r>
              <a:rPr lang="en-US" sz="1600" dirty="0" err="1">
                <a:latin typeface="Monaco"/>
                <a:cs typeface="Monaco"/>
              </a:rPr>
              <a:t>System.in</a:t>
            </a:r>
            <a:r>
              <a:rPr lang="en-US" sz="1600" dirty="0">
                <a:latin typeface="Monaco"/>
                <a:cs typeface="Monaco"/>
              </a:rPr>
              <a:t>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randNum</a:t>
            </a:r>
            <a:r>
              <a:rPr lang="en-US" sz="1600" dirty="0">
                <a:latin typeface="Monaco"/>
                <a:cs typeface="Monaco"/>
              </a:rPr>
              <a:t> = (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) (</a:t>
            </a:r>
            <a:r>
              <a:rPr lang="en-US" sz="1600" dirty="0" smtClean="0">
                <a:latin typeface="Monaco"/>
                <a:cs typeface="Monaco"/>
              </a:rPr>
              <a:t>101 </a:t>
            </a:r>
            <a:r>
              <a:rPr lang="en-US" sz="1600" dirty="0">
                <a:latin typeface="Monaco"/>
                <a:cs typeface="Monaco"/>
              </a:rPr>
              <a:t>* </a:t>
            </a:r>
            <a:r>
              <a:rPr lang="en-US" sz="1600" dirty="0" err="1">
                <a:latin typeface="Monaco"/>
                <a:cs typeface="Monaco"/>
              </a:rPr>
              <a:t>Math.random</a:t>
            </a:r>
            <a:r>
              <a:rPr lang="en-US" sz="1600" dirty="0">
                <a:latin typeface="Monaco"/>
                <a:cs typeface="Monaco"/>
              </a:rPr>
              <a:t>())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guess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>
                <a:latin typeface="Monaco"/>
                <a:cs typeface="Monaco"/>
              </a:rPr>
              <a:t>("Guess the number! Choose from integers between 0 and 100: ")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guess </a:t>
            </a:r>
            <a:r>
              <a:rPr lang="en-US" sz="1600" dirty="0">
                <a:latin typeface="Monaco"/>
                <a:cs typeface="Monaco"/>
              </a:rPr>
              <a:t>= </a:t>
            </a:r>
            <a:r>
              <a:rPr lang="en-US" sz="1600" dirty="0" err="1">
                <a:latin typeface="Monaco"/>
                <a:cs typeface="Monaco"/>
              </a:rPr>
              <a:t>keyboard.nextInt</a:t>
            </a:r>
            <a:r>
              <a:rPr lang="en-US" sz="1600" dirty="0">
                <a:latin typeface="Monaco"/>
                <a:cs typeface="Monaco"/>
              </a:rPr>
              <a:t>();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if </a:t>
            </a:r>
            <a:r>
              <a:rPr lang="en-US" sz="1600" dirty="0">
                <a:latin typeface="Monaco"/>
                <a:cs typeface="Monaco"/>
              </a:rPr>
              <a:t>(guess == </a:t>
            </a:r>
            <a:r>
              <a:rPr lang="en-US" sz="1600" dirty="0" err="1">
                <a:latin typeface="Monaco"/>
                <a:cs typeface="Monaco"/>
              </a:rPr>
              <a:t>randNum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("That's correct")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("Nope, Sorry! ");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}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8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5021" y="3693855"/>
            <a:ext cx="95691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3, Sections 3.7</a:t>
            </a:r>
            <a:br>
              <a:rPr lang="en-US" sz="3200" dirty="0" smtClean="0"/>
            </a:br>
            <a:r>
              <a:rPr lang="en-US" sz="3200" dirty="0" smtClean="0"/>
              <a:t>A programming lab will be posted today and is</a:t>
            </a:r>
          </a:p>
          <a:p>
            <a:pPr algn="ctr"/>
            <a:r>
              <a:rPr lang="en-US" sz="3200" dirty="0" smtClean="0"/>
              <a:t>due Monday, September 29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 You MUST work in groups</a:t>
            </a:r>
          </a:p>
          <a:p>
            <a:pPr algn="ctr"/>
            <a:r>
              <a:rPr lang="en-US" sz="3200" dirty="0" smtClean="0"/>
              <a:t>of 2 or 3.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"/>
            <a:ext cx="2641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#3 Review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6218069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Monaco"/>
                <a:cs typeface="Monaco"/>
              </a:rPr>
              <a:t>int</a:t>
            </a:r>
            <a:r>
              <a:rPr lang="fr-FR" sz="1400" dirty="0" smtClean="0">
                <a:latin typeface="Monaco"/>
                <a:cs typeface="Monaco"/>
              </a:rPr>
              <a:t> </a:t>
            </a:r>
            <a:r>
              <a:rPr lang="fr-FR" sz="1400" dirty="0">
                <a:latin typeface="Monaco"/>
                <a:cs typeface="Monaco"/>
              </a:rPr>
              <a:t>x, y, z;</a:t>
            </a:r>
          </a:p>
          <a:p>
            <a:r>
              <a:rPr lang="fr-FR" sz="1400" dirty="0" smtClean="0">
                <a:latin typeface="Monaco"/>
                <a:cs typeface="Monaco"/>
              </a:rPr>
              <a:t>x </a:t>
            </a:r>
            <a:r>
              <a:rPr lang="fr-FR" sz="1400" dirty="0">
                <a:latin typeface="Monaco"/>
                <a:cs typeface="Monaco"/>
              </a:rPr>
              <a:t>= 25;</a:t>
            </a:r>
          </a:p>
          <a:p>
            <a:r>
              <a:rPr lang="fr-FR" sz="1400" dirty="0" smtClean="0">
                <a:latin typeface="Monaco"/>
                <a:cs typeface="Monaco"/>
              </a:rPr>
              <a:t>y </a:t>
            </a:r>
            <a:r>
              <a:rPr lang="fr-FR" sz="1400" dirty="0">
                <a:latin typeface="Monaco"/>
                <a:cs typeface="Monaco"/>
              </a:rPr>
              <a:t>= 7;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z </a:t>
            </a:r>
            <a:r>
              <a:rPr lang="es-ES_tradnl" sz="1400" dirty="0">
                <a:latin typeface="Monaco"/>
                <a:cs typeface="Monaco"/>
              </a:rPr>
              <a:t>= x % y;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x</a:t>
            </a:r>
            <a:r>
              <a:rPr lang="es-ES_tradnl" sz="1400" dirty="0">
                <a:latin typeface="Monaco"/>
                <a:cs typeface="Monaco"/>
              </a:rPr>
              <a:t>++;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y</a:t>
            </a:r>
            <a:r>
              <a:rPr lang="es-ES_tradnl" sz="1400" dirty="0">
                <a:latin typeface="Monaco"/>
                <a:cs typeface="Monaco"/>
              </a:rPr>
              <a:t>--;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S.O.P.L(</a:t>
            </a:r>
            <a:r>
              <a:rPr lang="es-ES_tradnl" sz="1400" dirty="0">
                <a:latin typeface="Monaco"/>
                <a:cs typeface="Monaco"/>
              </a:rPr>
              <a:t>"x </a:t>
            </a:r>
            <a:r>
              <a:rPr lang="es-ES_tradnl" sz="1400" dirty="0" err="1">
                <a:latin typeface="Monaco"/>
                <a:cs typeface="Monaco"/>
              </a:rPr>
              <a:t>is</a:t>
            </a:r>
            <a:r>
              <a:rPr lang="es-ES_tradnl" sz="1400" dirty="0">
                <a:latin typeface="Monaco"/>
                <a:cs typeface="Monaco"/>
              </a:rPr>
              <a:t>: " + x + ", y </a:t>
            </a:r>
            <a:r>
              <a:rPr lang="es-ES_tradnl" sz="1400" dirty="0" err="1">
                <a:latin typeface="Monaco"/>
                <a:cs typeface="Monaco"/>
              </a:rPr>
              <a:t>is</a:t>
            </a:r>
            <a:r>
              <a:rPr lang="es-ES_tradnl" sz="1400" dirty="0">
                <a:latin typeface="Monaco"/>
                <a:cs typeface="Monaco"/>
              </a:rPr>
              <a:t>: " + y + ", z </a:t>
            </a:r>
            <a:r>
              <a:rPr lang="es-ES_tradnl" sz="1400" dirty="0" err="1">
                <a:latin typeface="Monaco"/>
                <a:cs typeface="Monaco"/>
              </a:rPr>
              <a:t>is</a:t>
            </a:r>
            <a:r>
              <a:rPr lang="es-ES_tradnl" sz="1400" dirty="0">
                <a:latin typeface="Monaco"/>
                <a:cs typeface="Monaco"/>
              </a:rPr>
              <a:t>: " + z);</a:t>
            </a:r>
          </a:p>
          <a:p>
            <a:r>
              <a:rPr lang="fr-FR" sz="1400" dirty="0" smtClean="0">
                <a:latin typeface="Monaco"/>
                <a:cs typeface="Monaco"/>
              </a:rPr>
              <a:t>if </a:t>
            </a:r>
            <a:r>
              <a:rPr lang="fr-FR" sz="1400" dirty="0">
                <a:latin typeface="Monaco"/>
                <a:cs typeface="Monaco"/>
              </a:rPr>
              <a:t>(x % 2 == 0)</a:t>
            </a:r>
          </a:p>
          <a:p>
            <a:r>
              <a:rPr lang="fr-FR" sz="1400" dirty="0" smtClean="0">
                <a:latin typeface="Monaco"/>
                <a:cs typeface="Monaco"/>
              </a:rPr>
              <a:t>    S.O.P.L(</a:t>
            </a:r>
            <a:r>
              <a:rPr lang="fr-FR" sz="1400" dirty="0">
                <a:latin typeface="Monaco"/>
                <a:cs typeface="Monaco"/>
              </a:rPr>
              <a:t>"x </a:t>
            </a:r>
            <a:r>
              <a:rPr lang="fr-FR" sz="1400" dirty="0" err="1">
                <a:latin typeface="Monaco"/>
                <a:cs typeface="Monaco"/>
              </a:rPr>
              <a:t>is</a:t>
            </a:r>
            <a:r>
              <a:rPr lang="fr-FR" sz="1400" dirty="0">
                <a:latin typeface="Monaco"/>
                <a:cs typeface="Monaco"/>
              </a:rPr>
              <a:t> </a:t>
            </a:r>
            <a:r>
              <a:rPr lang="fr-FR" sz="1400" dirty="0" err="1">
                <a:latin typeface="Monaco"/>
                <a:cs typeface="Monaco"/>
              </a:rPr>
              <a:t>even</a:t>
            </a:r>
            <a:r>
              <a:rPr lang="fr-FR" sz="1400" dirty="0">
                <a:latin typeface="Monaco"/>
                <a:cs typeface="Monaco"/>
              </a:rPr>
              <a:t>");</a:t>
            </a:r>
          </a:p>
          <a:p>
            <a:r>
              <a:rPr lang="fr-FR" sz="1400" dirty="0" err="1" smtClean="0">
                <a:latin typeface="Monaco"/>
                <a:cs typeface="Monaco"/>
              </a:rPr>
              <a:t>else</a:t>
            </a:r>
            <a:endParaRPr lang="fr-FR" sz="1400" dirty="0">
              <a:latin typeface="Monaco"/>
              <a:cs typeface="Monaco"/>
            </a:endParaRPr>
          </a:p>
          <a:p>
            <a:r>
              <a:rPr lang="fr-FR" sz="1400" dirty="0" smtClean="0">
                <a:latin typeface="Monaco"/>
                <a:cs typeface="Monaco"/>
              </a:rPr>
              <a:t>    S.O.P.L(</a:t>
            </a:r>
            <a:r>
              <a:rPr lang="fr-FR" sz="1400" dirty="0">
                <a:latin typeface="Monaco"/>
                <a:cs typeface="Monaco"/>
              </a:rPr>
              <a:t>"x </a:t>
            </a:r>
            <a:r>
              <a:rPr lang="fr-FR" sz="1400" dirty="0" err="1">
                <a:latin typeface="Monaco"/>
                <a:cs typeface="Monaco"/>
              </a:rPr>
              <a:t>is</a:t>
            </a:r>
            <a:r>
              <a:rPr lang="fr-FR" sz="1400" dirty="0">
                <a:latin typeface="Monaco"/>
                <a:cs typeface="Monaco"/>
              </a:rPr>
              <a:t> </a:t>
            </a:r>
            <a:r>
              <a:rPr lang="fr-FR" sz="1400" dirty="0" err="1">
                <a:latin typeface="Monaco"/>
                <a:cs typeface="Monaco"/>
              </a:rPr>
              <a:t>odd</a:t>
            </a:r>
            <a:r>
              <a:rPr lang="fr-FR" sz="1400" dirty="0">
                <a:latin typeface="Monaco"/>
                <a:cs typeface="Monaco"/>
              </a:rPr>
              <a:t>")</a:t>
            </a:r>
            <a:r>
              <a:rPr lang="fr-FR" sz="1400" dirty="0" smtClean="0">
                <a:latin typeface="Monaco"/>
                <a:cs typeface="Monaco"/>
              </a:rPr>
              <a:t>;</a:t>
            </a:r>
          </a:p>
          <a:p>
            <a:endParaRPr lang="fr-FR" sz="1400" dirty="0" smtClean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boolean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isGreater</a:t>
            </a:r>
            <a:r>
              <a:rPr lang="en-US" sz="1400" dirty="0">
                <a:latin typeface="Monaco"/>
                <a:cs typeface="Monaco"/>
              </a:rPr>
              <a:t> = z &gt; y;</a:t>
            </a:r>
          </a:p>
          <a:p>
            <a:r>
              <a:rPr lang="en-US" sz="1400" dirty="0" smtClean="0">
                <a:latin typeface="Monaco"/>
                <a:cs typeface="Monaco"/>
              </a:rPr>
              <a:t>if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isGreater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s-ES_tradnl" sz="1400" dirty="0" smtClean="0">
                <a:latin typeface="Monaco"/>
                <a:cs typeface="Monaco"/>
              </a:rPr>
              <a:t>    z </a:t>
            </a:r>
            <a:r>
              <a:rPr lang="es-ES_tradnl" sz="1400" dirty="0">
                <a:latin typeface="Monaco"/>
                <a:cs typeface="Monaco"/>
              </a:rPr>
              <a:t>/= y;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    S.O.P.L(</a:t>
            </a:r>
            <a:r>
              <a:rPr lang="es-ES_tradnl" sz="1400" dirty="0">
                <a:latin typeface="Monaco"/>
                <a:cs typeface="Monaco"/>
              </a:rPr>
              <a:t>"z </a:t>
            </a:r>
            <a:r>
              <a:rPr lang="es-ES_tradnl" sz="1400" dirty="0" err="1">
                <a:latin typeface="Monaco"/>
                <a:cs typeface="Monaco"/>
              </a:rPr>
              <a:t>is</a:t>
            </a:r>
            <a:r>
              <a:rPr lang="es-ES_tradnl" sz="1400" dirty="0">
                <a:latin typeface="Monaco"/>
                <a:cs typeface="Monaco"/>
              </a:rPr>
              <a:t>: " + z);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}</a:t>
            </a:r>
            <a:endParaRPr lang="es-ES_tradnl" sz="1400" dirty="0">
              <a:latin typeface="Monaco"/>
              <a:cs typeface="Monaco"/>
            </a:endParaRPr>
          </a:p>
          <a:p>
            <a:r>
              <a:rPr lang="es-ES_tradnl" sz="1400" dirty="0" err="1" smtClean="0">
                <a:latin typeface="Monaco"/>
                <a:cs typeface="Monaco"/>
              </a:rPr>
              <a:t>else</a:t>
            </a:r>
            <a:endParaRPr lang="es-ES_tradnl" sz="1400" dirty="0">
              <a:latin typeface="Monaco"/>
              <a:cs typeface="Monaco"/>
            </a:endParaRPr>
          </a:p>
          <a:p>
            <a:r>
              <a:rPr lang="es-ES_tradnl" sz="1400" dirty="0" smtClean="0">
                <a:latin typeface="Monaco"/>
                <a:cs typeface="Monaco"/>
              </a:rPr>
              <a:t>{</a:t>
            </a:r>
            <a:endParaRPr lang="es-ES_tradnl" sz="1400" dirty="0">
              <a:latin typeface="Monaco"/>
              <a:cs typeface="Monaco"/>
            </a:endParaRPr>
          </a:p>
          <a:p>
            <a:r>
              <a:rPr lang="es-ES_tradnl" sz="1400" dirty="0" smtClean="0">
                <a:latin typeface="Monaco"/>
                <a:cs typeface="Monaco"/>
              </a:rPr>
              <a:t>    z </a:t>
            </a:r>
            <a:r>
              <a:rPr lang="es-ES_tradnl" sz="1400" dirty="0">
                <a:latin typeface="Monaco"/>
                <a:cs typeface="Monaco"/>
              </a:rPr>
              <a:t>*= y;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    S.O.P.L(</a:t>
            </a:r>
            <a:r>
              <a:rPr lang="es-ES_tradnl" sz="1400" dirty="0">
                <a:latin typeface="Monaco"/>
                <a:cs typeface="Monaco"/>
              </a:rPr>
              <a:t>"z </a:t>
            </a:r>
            <a:r>
              <a:rPr lang="es-ES_tradnl" sz="1400" dirty="0" err="1">
                <a:latin typeface="Monaco"/>
                <a:cs typeface="Monaco"/>
              </a:rPr>
              <a:t>is</a:t>
            </a:r>
            <a:r>
              <a:rPr lang="es-ES_tradnl" sz="1400" dirty="0">
                <a:latin typeface="Monaco"/>
                <a:cs typeface="Monaco"/>
              </a:rPr>
              <a:t>: " + z);</a:t>
            </a:r>
          </a:p>
          <a:p>
            <a:r>
              <a:rPr lang="es-ES_tradnl" sz="1400" dirty="0" smtClean="0">
                <a:latin typeface="Monaco"/>
                <a:cs typeface="Monaco"/>
              </a:rPr>
              <a:t>}</a:t>
            </a:r>
            <a:endParaRPr lang="es-ES_tradnl" sz="14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2400" y="1954649"/>
            <a:ext cx="309685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Output Window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x is 26, y is 6, z is 4</a:t>
            </a:r>
          </a:p>
          <a:p>
            <a:r>
              <a:rPr lang="en-US" sz="1400" dirty="0" smtClean="0">
                <a:latin typeface="Monaco"/>
                <a:cs typeface="Monaco"/>
              </a:rPr>
              <a:t>x is even</a:t>
            </a:r>
          </a:p>
          <a:p>
            <a:r>
              <a:rPr lang="en-US" sz="1400" dirty="0" smtClean="0">
                <a:latin typeface="Monaco"/>
                <a:cs typeface="Monaco"/>
              </a:rPr>
              <a:t>z is 24</a:t>
            </a: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4572000"/>
            <a:ext cx="309685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Memory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x:</a:t>
            </a:r>
          </a:p>
          <a:p>
            <a:r>
              <a:rPr lang="en-US" sz="1400" dirty="0" smtClean="0">
                <a:latin typeface="Monaco"/>
                <a:cs typeface="Monaco"/>
              </a:rPr>
              <a:t>y:</a:t>
            </a:r>
          </a:p>
          <a:p>
            <a:r>
              <a:rPr lang="en-US" sz="1400" dirty="0" smtClean="0">
                <a:latin typeface="Monaco"/>
                <a:cs typeface="Monaco"/>
              </a:rPr>
              <a:t>z: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isGreater</a:t>
            </a:r>
            <a:r>
              <a:rPr lang="en-US" sz="1400" dirty="0" smtClean="0">
                <a:latin typeface="Monaco"/>
                <a:cs typeface="Monaco"/>
              </a:rPr>
              <a:t>: </a:t>
            </a: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4953000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25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51816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0" y="5410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4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8200" y="4953000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26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00" y="51816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6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3995" y="5635823"/>
            <a:ext cx="723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false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0595" y="5410200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24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4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#3 Review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295400"/>
            <a:ext cx="9474200" cy="295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72000"/>
            <a:ext cx="9969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533400"/>
            <a:ext cx="10435294" cy="5909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java.util.Scanner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>
                <a:latin typeface="Monaco"/>
                <a:cs typeface="Monaco"/>
              </a:rPr>
              <a:t>IsDivisible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Scanner keyboard = new Scanner(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dividend, divisor;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("Please enter the dividend: ");</a:t>
            </a:r>
          </a:p>
          <a:p>
            <a:r>
              <a:rPr lang="en-US" dirty="0">
                <a:latin typeface="Monaco"/>
                <a:cs typeface="Monaco"/>
              </a:rPr>
              <a:t>      dividend = </a:t>
            </a:r>
            <a:r>
              <a:rPr lang="en-US" dirty="0" err="1">
                <a:latin typeface="Monaco"/>
                <a:cs typeface="Monaco"/>
              </a:rPr>
              <a:t>keyboard.nextInt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("Please enter the divisor: ");</a:t>
            </a:r>
          </a:p>
          <a:p>
            <a:r>
              <a:rPr lang="en-US" dirty="0">
                <a:latin typeface="Monaco"/>
                <a:cs typeface="Monaco"/>
              </a:rPr>
              <a:t>      divisor = </a:t>
            </a:r>
            <a:r>
              <a:rPr lang="en-US" dirty="0" err="1">
                <a:latin typeface="Monaco"/>
                <a:cs typeface="Monaco"/>
              </a:rPr>
              <a:t>keyboard.nextInt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if (dividend % divisor == 0)</a:t>
            </a:r>
          </a:p>
          <a:p>
            <a:r>
              <a:rPr lang="en-US" dirty="0">
                <a:latin typeface="Monaco"/>
                <a:cs typeface="Monaco"/>
              </a:rPr>
              <a:t>   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(dividend + " is divisible by " + divisor);</a:t>
            </a:r>
          </a:p>
          <a:p>
            <a:r>
              <a:rPr lang="en-US" dirty="0">
                <a:latin typeface="Monaco"/>
                <a:cs typeface="Monaco"/>
              </a:rPr>
              <a:t>      else</a:t>
            </a:r>
          </a:p>
          <a:p>
            <a:r>
              <a:rPr lang="en-US" dirty="0">
                <a:latin typeface="Monaco"/>
                <a:cs typeface="Monaco"/>
              </a:rPr>
              <a:t>   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(dividend + " is not divisible by " + divisor);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#3 Review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066800"/>
            <a:ext cx="95377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95800"/>
            <a:ext cx="9182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381000"/>
            <a:ext cx="8077200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import </a:t>
            </a:r>
            <a:r>
              <a:rPr lang="en-US" sz="1400" dirty="0" err="1">
                <a:latin typeface="Monaco"/>
                <a:cs typeface="Monaco"/>
              </a:rPr>
              <a:t>java.util.Scanner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public class Quadrilateral</a:t>
            </a:r>
          </a:p>
          <a:p>
            <a:r>
              <a:rPr lang="en-US" sz="1400" dirty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  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     Scanner keyboard = new Scanner(</a:t>
            </a:r>
            <a:r>
              <a:rPr lang="en-US" sz="1400" dirty="0" err="1">
                <a:latin typeface="Monaco"/>
                <a:cs typeface="Monaco"/>
              </a:rPr>
              <a:t>System.in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r>
              <a:rPr lang="en-US" sz="1400" dirty="0">
                <a:latin typeface="Monaco"/>
                <a:cs typeface="Monaco"/>
              </a:rPr>
              <a:t>      double length, width;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  <a:r>
              <a:rPr lang="en-US" sz="1400" dirty="0" err="1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("Enter the length: ");</a:t>
            </a:r>
          </a:p>
          <a:p>
            <a:r>
              <a:rPr lang="en-US" sz="1400" dirty="0">
                <a:latin typeface="Monaco"/>
                <a:cs typeface="Monaco"/>
              </a:rPr>
              <a:t>      length = </a:t>
            </a:r>
            <a:r>
              <a:rPr lang="en-US" sz="1400" dirty="0" err="1">
                <a:latin typeface="Monaco"/>
                <a:cs typeface="Monaco"/>
              </a:rPr>
              <a:t>keyboard.nextDouble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  <a:r>
              <a:rPr lang="en-US" sz="1400" dirty="0" err="1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("Enter the width: ");</a:t>
            </a:r>
          </a:p>
          <a:p>
            <a:r>
              <a:rPr lang="en-US" sz="1400" dirty="0">
                <a:latin typeface="Monaco"/>
                <a:cs typeface="Monaco"/>
              </a:rPr>
              <a:t>      width  = </a:t>
            </a:r>
            <a:r>
              <a:rPr lang="en-US" sz="1400" dirty="0" err="1">
                <a:latin typeface="Monaco"/>
                <a:cs typeface="Monaco"/>
              </a:rPr>
              <a:t>keyboard.nextDouble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</a:p>
          <a:p>
            <a:r>
              <a:rPr lang="en-US" sz="1400" dirty="0">
                <a:latin typeface="Monaco"/>
                <a:cs typeface="Monaco"/>
              </a:rPr>
              <a:t>      if (width == length)</a:t>
            </a:r>
          </a:p>
          <a:p>
            <a:r>
              <a:rPr lang="en-US" sz="1400" dirty="0">
                <a:latin typeface="Monaco"/>
                <a:cs typeface="Monaco"/>
              </a:rPr>
              <a:t> 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("It's a square!");</a:t>
            </a:r>
          </a:p>
          <a:p>
            <a:r>
              <a:rPr lang="en-US" sz="1400" dirty="0">
                <a:latin typeface="Monaco"/>
                <a:cs typeface="Monaco"/>
              </a:rPr>
              <a:t>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("It's a rectangle!");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</a:p>
          <a:p>
            <a:r>
              <a:rPr lang="en-US" sz="1400" dirty="0">
                <a:latin typeface="Monaco"/>
                <a:cs typeface="Monaco"/>
              </a:rPr>
              <a:t>      width++;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width is now " + width);</a:t>
            </a:r>
          </a:p>
          <a:p>
            <a:r>
              <a:rPr lang="en-US" sz="1400" dirty="0">
                <a:latin typeface="Monaco"/>
                <a:cs typeface="Monaco"/>
              </a:rPr>
              <a:t>      </a:t>
            </a:r>
          </a:p>
          <a:p>
            <a:r>
              <a:rPr lang="en-US" sz="1400" dirty="0">
                <a:latin typeface="Monaco"/>
                <a:cs typeface="Monaco"/>
              </a:rPr>
              <a:t>      if (width == length)</a:t>
            </a:r>
          </a:p>
          <a:p>
            <a:r>
              <a:rPr lang="en-US" sz="1400" dirty="0">
                <a:latin typeface="Monaco"/>
                <a:cs typeface="Monaco"/>
              </a:rPr>
              <a:t> 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("It's a square!");</a:t>
            </a:r>
          </a:p>
          <a:p>
            <a:r>
              <a:rPr lang="en-US" sz="1400" dirty="0">
                <a:latin typeface="Monaco"/>
                <a:cs typeface="Monaco"/>
              </a:rPr>
              <a:t>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("It's a rectangle!");</a:t>
            </a:r>
          </a:p>
          <a:p>
            <a:r>
              <a:rPr lang="en-US" sz="1400" dirty="0">
                <a:latin typeface="Monaco"/>
                <a:cs typeface="Monaco"/>
              </a:rPr>
              <a:t>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8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Generating Random Numbers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970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would you want to generate random numbers in a computer program?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9581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Computers generate random numbers for everything from cryptography to </a:t>
            </a:r>
            <a:br>
              <a:rPr lang="en-US" sz="2400" dirty="0" smtClean="0"/>
            </a:br>
            <a:r>
              <a:rPr lang="en-US" sz="2400" dirty="0" smtClean="0"/>
              <a:t>video games and gambling.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436203"/>
            <a:ext cx="8030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generate random numbers in Java?</a:t>
            </a:r>
          </a:p>
          <a:p>
            <a:r>
              <a:rPr lang="en-US" sz="2400" dirty="0" smtClean="0"/>
              <a:t>Use the </a:t>
            </a:r>
            <a:r>
              <a:rPr lang="en-US" sz="2000" dirty="0" smtClean="0">
                <a:latin typeface="Monaco"/>
                <a:cs typeface="Monaco"/>
              </a:rPr>
              <a:t>Math</a:t>
            </a:r>
            <a:r>
              <a:rPr lang="en-US" sz="2400" dirty="0" smtClean="0"/>
              <a:t> library (the same library that we used for </a:t>
            </a:r>
            <a:r>
              <a:rPr lang="en-US" sz="2000" dirty="0" err="1" smtClean="0">
                <a:latin typeface="Monaco"/>
                <a:cs typeface="Monaco"/>
              </a:rPr>
              <a:t>pow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91548" y="4800600"/>
            <a:ext cx="19854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0483" y="5562600"/>
            <a:ext cx="947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a random double greater than or equal to 0.0 and less than 1.0.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3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That’s kind of a small range for random numbers...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600200"/>
            <a:ext cx="2678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10 * </a:t>
            </a:r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6683" y="2438400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a random number greater than or equal to 0.0 and less than 9.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8463" y="3195935"/>
            <a:ext cx="512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I want the values 0 through 10?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114800"/>
            <a:ext cx="2678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11 * </a:t>
            </a:r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095" y="5024735"/>
            <a:ext cx="8346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So, you always have to multiply by 1 more than the upper limit of </a:t>
            </a:r>
            <a:br>
              <a:rPr lang="en-US" sz="2400" dirty="0" smtClean="0"/>
            </a:br>
            <a:r>
              <a:rPr lang="en-US" sz="2400" dirty="0" smtClean="0"/>
              <a:t>the range that you want.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79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That’s not all...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600200"/>
            <a:ext cx="26780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10 * </a:t>
            </a:r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6863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generates a double. But we want integers - why?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2819400"/>
            <a:ext cx="79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Because we can’t do comparisons with floating-point numbers.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669268"/>
            <a:ext cx="3786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) (10 * </a:t>
            </a:r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6158" y="4338935"/>
            <a:ext cx="769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one of the few good reasons to do a type conversion!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269468"/>
            <a:ext cx="51714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 = 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) (10 * </a:t>
            </a:r>
            <a:r>
              <a:rPr lang="en-US" dirty="0" err="1" smtClean="0">
                <a:latin typeface="Monaco"/>
                <a:cs typeface="Monaco"/>
              </a:rPr>
              <a:t>Math.random</a:t>
            </a:r>
            <a:r>
              <a:rPr lang="en-US" dirty="0" smtClean="0">
                <a:latin typeface="Monaco"/>
                <a:cs typeface="Monaco"/>
              </a:rPr>
              <a:t>())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628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</TotalTime>
  <Words>780</Words>
  <Application>Microsoft Macintosh PowerPoint</Application>
  <PresentationFormat>Custom</PresentationFormat>
  <Paragraphs>138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7: Homework #3 Review, Generating Random Numbers </vt:lpstr>
      <vt:lpstr>Homework #3 Review</vt:lpstr>
      <vt:lpstr>Homework #3 Review</vt:lpstr>
      <vt:lpstr>PowerPoint Presentation</vt:lpstr>
      <vt:lpstr>Homework #3 Review</vt:lpstr>
      <vt:lpstr>PowerPoint Presentation</vt:lpstr>
      <vt:lpstr>Generating Random Numbers</vt:lpstr>
      <vt:lpstr>That’s kind of a small range for random numbers...</vt:lpstr>
      <vt:lpstr>That’s not all...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699</cp:revision>
  <dcterms:created xsi:type="dcterms:W3CDTF">2014-04-17T23:20:26Z</dcterms:created>
  <dcterms:modified xsi:type="dcterms:W3CDTF">2014-09-17T20:32:42Z</dcterms:modified>
</cp:coreProperties>
</file>