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27" r:id="rId3"/>
    <p:sldId id="329" r:id="rId4"/>
    <p:sldId id="328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2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6" autoAdjust="0"/>
  </p:normalViewPr>
  <p:slideViewPr>
    <p:cSldViewPr>
      <p:cViewPr>
        <p:scale>
          <a:sx n="82" d="100"/>
          <a:sy n="82" d="100"/>
        </p:scale>
        <p:origin x="-720" y="-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9/22/14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9/22/14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4873" y="3276601"/>
            <a:ext cx="9861727" cy="1219199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Lecture 8: Mathematical Functions, Characters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Reading: Chapter 4, 4.1 - 4.3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Character Data Type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1676399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A 16-bit Unicode character takes two bytes.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Preceded by \u and followed by 4 hexadecimal digits that run from \u0000 to \</a:t>
            </a:r>
            <a:r>
              <a:rPr lang="en-US" sz="2400" dirty="0" err="1" smtClean="0"/>
              <a:t>uFFFF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43200"/>
            <a:ext cx="9169400" cy="152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00" y="4572000"/>
            <a:ext cx="295510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char letter = ‘A’;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0952" y="4572000"/>
            <a:ext cx="2470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char</a:t>
            </a:r>
            <a:r>
              <a:rPr lang="en-US" sz="2000" dirty="0" smtClean="0"/>
              <a:t> is the data type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05200" y="4800600"/>
            <a:ext cx="91440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9600" y="5314890"/>
            <a:ext cx="372467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char letter = ‘\u0041’;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0600" y="5257800"/>
            <a:ext cx="316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Assigns the letter A to the</a:t>
            </a:r>
            <a:br>
              <a:rPr lang="en-US" sz="2000" dirty="0" smtClean="0">
                <a:latin typeface="Calibri"/>
                <a:cs typeface="Calibri"/>
              </a:rPr>
            </a:br>
            <a:r>
              <a:rPr lang="en-US" sz="2000" dirty="0" smtClean="0">
                <a:latin typeface="Calibri"/>
                <a:cs typeface="Calibri"/>
              </a:rPr>
              <a:t>variable letter using Unicode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49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Comparing Characters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251459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Two characters can be compared using the relational operators just like comparing two </a:t>
            </a:r>
            <a:r>
              <a:rPr lang="en-US" sz="2400" dirty="0" smtClean="0">
                <a:solidFill>
                  <a:srgbClr val="000000"/>
                </a:solidFill>
              </a:rPr>
              <a:t>numbers.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When you compare two characters, the Unicode values are compared.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order is 0 - 9, A - Z, a - z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What about the number 10? That’s not a single character!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114800"/>
            <a:ext cx="281658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S.O.P.L(‘a’ &lt; ‘b’);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S.O.P.L(‘a’ &lt; </a:t>
            </a:r>
            <a:r>
              <a:rPr lang="en-US" dirty="0" smtClean="0">
                <a:latin typeface="Monaco"/>
                <a:cs typeface="Monaco"/>
              </a:rPr>
              <a:t>‘A’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S.O.P.L(</a:t>
            </a:r>
            <a:r>
              <a:rPr lang="en-US" dirty="0" smtClean="0">
                <a:latin typeface="Monaco"/>
                <a:cs typeface="Monaco"/>
              </a:rPr>
              <a:t>‘1’ </a:t>
            </a:r>
            <a:r>
              <a:rPr lang="en-US" dirty="0">
                <a:latin typeface="Monaco"/>
                <a:cs typeface="Monaco"/>
              </a:rPr>
              <a:t>&lt; </a:t>
            </a:r>
            <a:r>
              <a:rPr lang="en-US" dirty="0" smtClean="0">
                <a:latin typeface="Monaco"/>
                <a:cs typeface="Monaco"/>
              </a:rPr>
              <a:t>‘8’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4293513"/>
            <a:ext cx="6719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True.  Unicode for ‘a’ (97) is less than Unicode for ‘b’ (98)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4876800"/>
            <a:ext cx="7204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False.  Unicode for ‘a’ (97) is greater than Unicode for ‘A’ (65)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5436513"/>
            <a:ext cx="67222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True.  Unicode for ‘1’ (49) is less than Unicode for ‘8’ (56)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9018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038600"/>
            <a:ext cx="3797300" cy="2133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984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compare characters?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1981200"/>
            <a:ext cx="558702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(letter &gt;= ‘A’ &amp;&amp; letter &lt;= ‘Z’)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S.O.P.L(letter + “ is uppercase.”);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if (letter &gt;= </a:t>
            </a:r>
            <a:r>
              <a:rPr lang="en-US" dirty="0" smtClean="0">
                <a:latin typeface="Monaco"/>
                <a:cs typeface="Monaco"/>
              </a:rPr>
              <a:t>‘a’ </a:t>
            </a:r>
            <a:r>
              <a:rPr lang="en-US" dirty="0">
                <a:latin typeface="Monaco"/>
                <a:cs typeface="Monaco"/>
              </a:rPr>
              <a:t>&amp;&amp; letter &lt;= </a:t>
            </a:r>
            <a:r>
              <a:rPr lang="en-US" dirty="0" smtClean="0">
                <a:latin typeface="Monaco"/>
                <a:cs typeface="Monaco"/>
              </a:rPr>
              <a:t>‘z’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   S.O.P.L(letter + “ is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r>
              <a:rPr lang="en-US" dirty="0">
                <a:latin typeface="Monaco"/>
                <a:cs typeface="Monaco"/>
              </a:rPr>
              <a:t>.”);</a:t>
            </a:r>
          </a:p>
          <a:p>
            <a:r>
              <a:rPr lang="en-US" dirty="0">
                <a:latin typeface="Monaco"/>
                <a:cs typeface="Monaco"/>
              </a:rPr>
              <a:t>if (letter &gt;= </a:t>
            </a:r>
            <a:r>
              <a:rPr lang="en-US" dirty="0" smtClean="0">
                <a:latin typeface="Monaco"/>
                <a:cs typeface="Monaco"/>
              </a:rPr>
              <a:t>‘0’ </a:t>
            </a:r>
            <a:r>
              <a:rPr lang="en-US" dirty="0">
                <a:latin typeface="Monaco"/>
                <a:cs typeface="Monaco"/>
              </a:rPr>
              <a:t>&amp;&amp; letter &lt;= </a:t>
            </a:r>
            <a:r>
              <a:rPr lang="en-US" dirty="0" smtClean="0">
                <a:latin typeface="Monaco"/>
                <a:cs typeface="Monaco"/>
              </a:rPr>
              <a:t>‘9’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   S.O.P.L(letter + “ is </a:t>
            </a:r>
            <a:r>
              <a:rPr lang="en-US" dirty="0" smtClean="0">
                <a:latin typeface="Monaco"/>
                <a:cs typeface="Monaco"/>
              </a:rPr>
              <a:t>numeric.</a:t>
            </a:r>
            <a:r>
              <a:rPr lang="en-US" dirty="0">
                <a:latin typeface="Monaco"/>
                <a:cs typeface="Monaco"/>
              </a:rPr>
              <a:t>”);</a:t>
            </a: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3231" y="990600"/>
            <a:ext cx="6405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Assume that the variable letter has been declared</a:t>
            </a:r>
            <a:br>
              <a:rPr lang="en-US" sz="2400" dirty="0" smtClean="0"/>
            </a:br>
            <a:r>
              <a:rPr lang="en-US" sz="2400" dirty="0" smtClean="0"/>
              <a:t>and has a value assigned to it.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10728">
            <a:off x="8229600" y="3429000"/>
            <a:ext cx="3505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0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Character Class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79500"/>
            <a:ext cx="9702182" cy="2959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6394" y="4466272"/>
            <a:ext cx="988120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S.O.P.L(“Character 6 is a digit: ” + </a:t>
            </a:r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Character.</a:t>
            </a:r>
            <a:r>
              <a:rPr lang="en-US" dirty="0" err="1" smtClean="0">
                <a:latin typeface="Monaco"/>
                <a:cs typeface="Monaco"/>
              </a:rPr>
              <a:t>isDigit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‘6’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)</a:t>
            </a:r>
            <a:r>
              <a:rPr lang="en-US" dirty="0" smtClean="0">
                <a:latin typeface="Monaco"/>
                <a:cs typeface="Monaco"/>
              </a:rPr>
              <a:t>);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S.O.P.L(“Character a </a:t>
            </a:r>
            <a:r>
              <a:rPr lang="en-US" dirty="0" smtClean="0">
                <a:latin typeface="Monaco"/>
                <a:cs typeface="Monaco"/>
              </a:rPr>
              <a:t>is lower case: </a:t>
            </a:r>
            <a:r>
              <a:rPr lang="en-US" dirty="0">
                <a:latin typeface="Monaco"/>
                <a:cs typeface="Monaco"/>
              </a:rPr>
              <a:t>” + </a:t>
            </a:r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Character.</a:t>
            </a:r>
            <a:r>
              <a:rPr lang="en-US" dirty="0" err="1" smtClean="0">
                <a:latin typeface="Monaco"/>
                <a:cs typeface="Monaco"/>
              </a:rPr>
              <a:t>isLowerCase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‘a’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)</a:t>
            </a:r>
            <a:r>
              <a:rPr lang="en-US" dirty="0" smtClean="0">
                <a:latin typeface="Monaco"/>
                <a:cs typeface="Monaco"/>
              </a:rPr>
              <a:t>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S.O.P.L(“Character </a:t>
            </a:r>
            <a:r>
              <a:rPr lang="en-US" dirty="0" smtClean="0">
                <a:latin typeface="Monaco"/>
                <a:cs typeface="Monaco"/>
              </a:rPr>
              <a:t>A </a:t>
            </a:r>
            <a:r>
              <a:rPr lang="en-US" dirty="0">
                <a:latin typeface="Monaco"/>
                <a:cs typeface="Monaco"/>
              </a:rPr>
              <a:t>is </a:t>
            </a:r>
            <a:r>
              <a:rPr lang="en-US" dirty="0" smtClean="0">
                <a:latin typeface="Monaco"/>
                <a:cs typeface="Monaco"/>
              </a:rPr>
              <a:t>upper </a:t>
            </a:r>
            <a:r>
              <a:rPr lang="en-US" dirty="0">
                <a:latin typeface="Monaco"/>
                <a:cs typeface="Monaco"/>
              </a:rPr>
              <a:t>case: ” + </a:t>
            </a:r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Character.</a:t>
            </a:r>
            <a:r>
              <a:rPr lang="en-US" dirty="0" err="1" smtClean="0">
                <a:latin typeface="Monaco"/>
                <a:cs typeface="Monaco"/>
              </a:rPr>
              <a:t>isUpperCase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‘A’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218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7770" y="762000"/>
            <a:ext cx="863450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char letter = ‘a’;</a:t>
            </a:r>
          </a:p>
          <a:p>
            <a:r>
              <a:rPr lang="en-US" dirty="0" smtClean="0">
                <a:latin typeface="Monaco"/>
                <a:cs typeface="Monaco"/>
              </a:rPr>
              <a:t>char upper = </a:t>
            </a:r>
            <a:r>
              <a:rPr lang="en-US" dirty="0" err="1" smtClean="0">
                <a:latin typeface="Monaco"/>
                <a:cs typeface="Monaco"/>
              </a:rPr>
              <a:t>Character.toUpperCase</a:t>
            </a:r>
            <a:r>
              <a:rPr lang="en-US" dirty="0" smtClean="0">
                <a:latin typeface="Monaco"/>
                <a:cs typeface="Monaco"/>
              </a:rPr>
              <a:t>(letter);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S.O.P.L(“The letter ” + letter + “ capitalized is “ + upper);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2609732"/>
            <a:ext cx="420180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Monaco"/>
                <a:cs typeface="Monaco"/>
              </a:rPr>
              <a:t>Output Window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The letter a capitalized is A</a:t>
            </a:r>
            <a:endParaRPr lang="en-US" dirty="0">
              <a:latin typeface="Monaco"/>
              <a:cs typeface="Monac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3200400"/>
            <a:ext cx="3327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5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8610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Escape Sequences for Special Characters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437" y="152400"/>
            <a:ext cx="2514963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1447800"/>
            <a:ext cx="731702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if you wanted to print out the following statement: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He said “Good morning!”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971800"/>
            <a:ext cx="50329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S.O.P.L(“He said “Good morning!””);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0" y="2895600"/>
            <a:ext cx="2020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Compile error!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852" y="3776008"/>
            <a:ext cx="99437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compiler thinks the second quotation character is the end of the string.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It does not know what to do with the rest of the characters.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have to “escape” certain special characters when printing.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55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04800"/>
            <a:ext cx="9486900" cy="2921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1800" y="3657600"/>
            <a:ext cx="50329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S.O.P.L(“He said “Good morning!””);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4888468"/>
            <a:ext cx="53099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S.O.P.L(“He said \“Good morning!\””);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94904" y="3581400"/>
            <a:ext cx="1134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Wrong!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94904" y="4796135"/>
            <a:ext cx="93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Right!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257800" y="4114800"/>
            <a:ext cx="457200" cy="685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if...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992868"/>
            <a:ext cx="281658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S.O.P.L(‘a’);</a:t>
            </a:r>
          </a:p>
          <a:p>
            <a:r>
              <a:rPr lang="en-US" dirty="0" smtClean="0">
                <a:latin typeface="Monaco"/>
                <a:cs typeface="Monaco"/>
              </a:rPr>
              <a:t>S.O.P.L(‘b’);</a:t>
            </a:r>
          </a:p>
          <a:p>
            <a:r>
              <a:rPr lang="en-US" dirty="0" smtClean="0">
                <a:latin typeface="Monaco"/>
                <a:cs typeface="Monaco"/>
              </a:rPr>
              <a:t>S.O.P.L(‘a’ + ‘b’);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2600" y="1981200"/>
            <a:ext cx="200567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Output Window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</a:t>
            </a:r>
          </a:p>
          <a:p>
            <a:r>
              <a:rPr lang="en-US" dirty="0">
                <a:latin typeface="Monaco"/>
                <a:cs typeface="Monaco"/>
              </a:rPr>
              <a:t>b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195</a:t>
            </a:r>
            <a:endParaRPr lang="en-US" dirty="0">
              <a:latin typeface="Monaco"/>
              <a:cs typeface="Monac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1828800"/>
            <a:ext cx="2298700" cy="3543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4267200"/>
            <a:ext cx="711595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you use the + operator with character data types</a:t>
            </a:r>
            <a:br>
              <a:rPr lang="en-US" sz="2400" dirty="0" smtClean="0"/>
            </a:br>
            <a:r>
              <a:rPr lang="en-US" sz="2400" dirty="0" smtClean="0"/>
              <a:t>it returns the decimal code (which it gets from the </a:t>
            </a:r>
            <a:br>
              <a:rPr lang="en-US" sz="2400" dirty="0" smtClean="0"/>
            </a:br>
            <a:r>
              <a:rPr lang="en-US" sz="2400" dirty="0" smtClean="0"/>
              <a:t>hexadecimal code) and adds them together.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380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No, you do not have to memorize all the decimal values for the characters!!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2070100"/>
            <a:ext cx="29845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4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Quiz #1 Review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84041"/>
            <a:ext cx="5725546" cy="5016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public class Quiz1a</a:t>
            </a:r>
          </a:p>
          <a:p>
            <a:r>
              <a:rPr lang="en-US" sz="1600" dirty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   public static void main(String[] </a:t>
            </a:r>
            <a:r>
              <a:rPr lang="en-US" sz="1600" dirty="0" err="1">
                <a:latin typeface="Monaco"/>
                <a:cs typeface="Monaco"/>
              </a:rPr>
              <a:t>args</a:t>
            </a:r>
            <a:r>
              <a:rPr lang="en-US" sz="1600" dirty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   {</a:t>
            </a:r>
          </a:p>
          <a:p>
            <a:r>
              <a:rPr lang="en-US" sz="1600" dirty="0">
                <a:latin typeface="Monaco"/>
                <a:cs typeface="Monaco"/>
              </a:rPr>
              <a:t>        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a, b;</a:t>
            </a:r>
          </a:p>
          <a:p>
            <a:r>
              <a:rPr lang="en-US" sz="1600" dirty="0">
                <a:latin typeface="Monaco"/>
                <a:cs typeface="Monaco"/>
              </a:rPr>
              <a:t>        a = -5;</a:t>
            </a:r>
          </a:p>
          <a:p>
            <a:r>
              <a:rPr lang="en-US" sz="1600" dirty="0">
                <a:latin typeface="Monaco"/>
                <a:cs typeface="Monaco"/>
              </a:rPr>
              <a:t>        b = 2;</a:t>
            </a:r>
          </a:p>
          <a:p>
            <a:r>
              <a:rPr lang="en-US" sz="1600" dirty="0">
                <a:latin typeface="Monaco"/>
                <a:cs typeface="Monaco"/>
              </a:rPr>
              <a:t>        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div = a / 2;</a:t>
            </a:r>
          </a:p>
          <a:p>
            <a:r>
              <a:rPr lang="en-US" sz="1600" dirty="0">
                <a:latin typeface="Monaco"/>
                <a:cs typeface="Monaco"/>
              </a:rPr>
              <a:t>        </a:t>
            </a:r>
            <a:r>
              <a:rPr lang="en-US" sz="1600" dirty="0" err="1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("div is: " + div);</a:t>
            </a:r>
          </a:p>
          <a:p>
            <a:r>
              <a:rPr lang="en-US" sz="1600" dirty="0">
                <a:latin typeface="Monaco"/>
                <a:cs typeface="Monaco"/>
              </a:rPr>
              <a:t>        a *= div;</a:t>
            </a:r>
          </a:p>
          <a:p>
            <a:r>
              <a:rPr lang="en-US" sz="1600" dirty="0">
                <a:latin typeface="Monaco"/>
                <a:cs typeface="Monaco"/>
              </a:rPr>
              <a:t>        b++;</a:t>
            </a:r>
          </a:p>
          <a:p>
            <a:r>
              <a:rPr lang="en-US" sz="1600" dirty="0">
                <a:latin typeface="Monaco"/>
                <a:cs typeface="Monaco"/>
              </a:rPr>
              <a:t>        </a:t>
            </a:r>
            <a:r>
              <a:rPr lang="en-US" sz="1600" dirty="0" err="1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("a is: " + a);</a:t>
            </a:r>
          </a:p>
          <a:p>
            <a:r>
              <a:rPr lang="en-US" sz="1600" dirty="0">
                <a:latin typeface="Monaco"/>
                <a:cs typeface="Monaco"/>
              </a:rPr>
              <a:t>        </a:t>
            </a:r>
            <a:r>
              <a:rPr lang="en-US" sz="1600" dirty="0" err="1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("b is: " + b);</a:t>
            </a:r>
          </a:p>
          <a:p>
            <a:r>
              <a:rPr lang="en-US" sz="1600" dirty="0">
                <a:latin typeface="Monaco"/>
                <a:cs typeface="Monaco"/>
              </a:rPr>
              <a:t>        double c = a % b;</a:t>
            </a:r>
          </a:p>
          <a:p>
            <a:r>
              <a:rPr lang="en-US" sz="1600" dirty="0">
                <a:latin typeface="Monaco"/>
                <a:cs typeface="Monaco"/>
              </a:rPr>
              <a:t>        </a:t>
            </a:r>
            <a:r>
              <a:rPr lang="en-US" sz="1600" dirty="0" err="1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("c is: " + c);</a:t>
            </a:r>
          </a:p>
          <a:p>
            <a:r>
              <a:rPr lang="en-US" sz="1600" dirty="0">
                <a:latin typeface="Monaco"/>
                <a:cs typeface="Monaco"/>
              </a:rPr>
              <a:t>        double </a:t>
            </a:r>
            <a:r>
              <a:rPr lang="en-US" sz="1600" dirty="0" err="1">
                <a:latin typeface="Monaco"/>
                <a:cs typeface="Monaco"/>
              </a:rPr>
              <a:t>num</a:t>
            </a:r>
            <a:r>
              <a:rPr lang="en-US" sz="1600" dirty="0">
                <a:latin typeface="Monaco"/>
                <a:cs typeface="Monaco"/>
              </a:rPr>
              <a:t> = 3.0; </a:t>
            </a:r>
          </a:p>
          <a:p>
            <a:r>
              <a:rPr lang="en-US" sz="1600" dirty="0">
                <a:latin typeface="Monaco"/>
                <a:cs typeface="Monaco"/>
              </a:rPr>
              <a:t>        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val</a:t>
            </a:r>
            <a:r>
              <a:rPr lang="en-US" sz="1600" dirty="0">
                <a:latin typeface="Monaco"/>
                <a:cs typeface="Monaco"/>
              </a:rPr>
              <a:t> = 2;</a:t>
            </a:r>
          </a:p>
          <a:p>
            <a:r>
              <a:rPr lang="en-US" sz="1600" dirty="0">
                <a:latin typeface="Monaco"/>
                <a:cs typeface="Monaco"/>
              </a:rPr>
              <a:t>        </a:t>
            </a:r>
            <a:r>
              <a:rPr lang="en-US" sz="1600" dirty="0" err="1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num</a:t>
            </a:r>
            <a:r>
              <a:rPr lang="en-US" sz="1600" dirty="0">
                <a:latin typeface="Monaco"/>
                <a:cs typeface="Monaco"/>
              </a:rPr>
              <a:t> / </a:t>
            </a:r>
            <a:r>
              <a:rPr lang="en-US" sz="1600" dirty="0" err="1">
                <a:latin typeface="Monaco"/>
                <a:cs typeface="Monaco"/>
              </a:rPr>
              <a:t>val</a:t>
            </a:r>
            <a:r>
              <a:rPr lang="en-US" sz="1600" dirty="0">
                <a:latin typeface="Monaco"/>
                <a:cs typeface="Monaco"/>
              </a:rPr>
              <a:t>);      </a:t>
            </a:r>
          </a:p>
          <a:p>
            <a:r>
              <a:rPr lang="en-US" sz="1600" dirty="0">
                <a:latin typeface="Monaco"/>
                <a:cs typeface="Monaco"/>
              </a:rPr>
              <a:t>    }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48116" y="1399163"/>
            <a:ext cx="2743684" cy="1877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Output Window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div is: -2</a:t>
            </a:r>
          </a:p>
          <a:p>
            <a:r>
              <a:rPr lang="en-US" sz="1600" dirty="0">
                <a:latin typeface="Monaco"/>
                <a:cs typeface="Monaco"/>
              </a:rPr>
              <a:t>a is: 10</a:t>
            </a:r>
          </a:p>
          <a:p>
            <a:r>
              <a:rPr lang="en-US" sz="1600" dirty="0">
                <a:latin typeface="Monaco"/>
                <a:cs typeface="Monaco"/>
              </a:rPr>
              <a:t>b is: 3</a:t>
            </a:r>
          </a:p>
          <a:p>
            <a:r>
              <a:rPr lang="en-US" sz="1600" dirty="0">
                <a:latin typeface="Monaco"/>
                <a:cs typeface="Monaco"/>
              </a:rPr>
              <a:t>c is: 1.0</a:t>
            </a:r>
          </a:p>
          <a:p>
            <a:r>
              <a:rPr lang="en-US" sz="1600" dirty="0">
                <a:latin typeface="Monaco"/>
                <a:cs typeface="Monaco"/>
              </a:rPr>
              <a:t>1.5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600" y="4338697"/>
            <a:ext cx="27432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Memory</a:t>
            </a:r>
          </a:p>
          <a:p>
            <a:pPr algn="ctr"/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a:</a:t>
            </a:r>
          </a:p>
          <a:p>
            <a:r>
              <a:rPr lang="en-US" sz="1600" dirty="0" smtClean="0">
                <a:latin typeface="Monaco"/>
                <a:cs typeface="Monaco"/>
              </a:rPr>
              <a:t>b:</a:t>
            </a:r>
          </a:p>
          <a:p>
            <a:r>
              <a:rPr lang="en-US" sz="1600" dirty="0" smtClean="0">
                <a:latin typeface="Monaco"/>
                <a:cs typeface="Monaco"/>
              </a:rPr>
              <a:t>div:</a:t>
            </a:r>
          </a:p>
          <a:p>
            <a:r>
              <a:rPr lang="en-US" sz="1600" dirty="0" smtClean="0">
                <a:latin typeface="Monaco"/>
                <a:cs typeface="Monaco"/>
              </a:rPr>
              <a:t>c:</a:t>
            </a:r>
          </a:p>
          <a:p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:</a:t>
            </a:r>
          </a:p>
          <a:p>
            <a:r>
              <a:rPr lang="en-US" sz="1600" dirty="0" err="1" smtClean="0">
                <a:latin typeface="Monaco"/>
                <a:cs typeface="Monaco"/>
              </a:rPr>
              <a:t>val</a:t>
            </a:r>
            <a:r>
              <a:rPr lang="en-US" sz="1600" dirty="0" smtClean="0">
                <a:latin typeface="Monaco"/>
                <a:cs typeface="Monaco"/>
              </a:rPr>
              <a:t>: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7200" y="4843046"/>
            <a:ext cx="40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-5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0403" y="5102423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/>
                <a:cs typeface="Monaco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0" y="5331023"/>
            <a:ext cx="40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-2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39055" y="4843046"/>
            <a:ext cx="40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10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0595" y="5102423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3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29600" y="5562600"/>
            <a:ext cx="507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1.0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0" y="5791200"/>
            <a:ext cx="507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/>
                <a:cs typeface="Monaco"/>
              </a:rPr>
              <a:t>3</a:t>
            </a:r>
            <a:r>
              <a:rPr lang="en-US" sz="1400" dirty="0" smtClean="0">
                <a:latin typeface="Monaco"/>
                <a:cs typeface="Monaco"/>
              </a:rPr>
              <a:t>.0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0" y="6093023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2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04229" y="5029200"/>
            <a:ext cx="3539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Monaco"/>
                <a:cs typeface="Monaco"/>
              </a:rPr>
              <a:t>\</a:t>
            </a:r>
            <a:endParaRPr lang="en-US" sz="22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80429" y="4800600"/>
            <a:ext cx="3539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Monaco"/>
                <a:cs typeface="Monaco"/>
              </a:rPr>
              <a:t>\</a:t>
            </a:r>
            <a:endParaRPr lang="en-US" sz="22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562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000" dirty="0" smtClean="0">
                <a:latin typeface="Monaco"/>
                <a:cs typeface="Monaco"/>
              </a:rPr>
              <a:t>Math</a:t>
            </a:r>
            <a:r>
              <a:rPr lang="en-US" sz="3600" dirty="0" smtClean="0"/>
              <a:t> 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2133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Java provides many useful methods in the </a:t>
            </a:r>
            <a:r>
              <a:rPr lang="en-US" sz="2000" dirty="0" smtClean="0">
                <a:latin typeface="Monaco"/>
                <a:cs typeface="Monaco"/>
              </a:rPr>
              <a:t>Math</a:t>
            </a:r>
            <a:r>
              <a:rPr lang="en-US" sz="2400" dirty="0" smtClean="0"/>
              <a:t> class for performing common mathematical functions.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There are also several very useful constants available in the </a:t>
            </a:r>
            <a:r>
              <a:rPr lang="en-US" sz="2000" dirty="0">
                <a:latin typeface="Monaco"/>
                <a:cs typeface="Monaco"/>
              </a:rPr>
              <a:t>Math</a:t>
            </a:r>
            <a:r>
              <a:rPr lang="en-US" sz="2400" dirty="0" smtClean="0"/>
              <a:t> class.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352800"/>
            <a:ext cx="3327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352800"/>
            <a:ext cx="34163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2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Quiz #1 Review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23175" y="1295400"/>
            <a:ext cx="107592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Write a program that asks the user to enter their height in inches. The program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should then convert </a:t>
            </a:r>
            <a:r>
              <a:rPr lang="en-US" sz="2400" dirty="0"/>
              <a:t>the inches to feet and print out the number of feet and the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remaining </a:t>
            </a:r>
            <a:r>
              <a:rPr lang="en-US" sz="2400" dirty="0"/>
              <a:t>inches (Note: 1 foot </a:t>
            </a:r>
            <a:r>
              <a:rPr lang="en-US" sz="2400" dirty="0" smtClean="0"/>
              <a:t>= 12 </a:t>
            </a:r>
            <a:r>
              <a:rPr lang="en-US" sz="2400" dirty="0"/>
              <a:t>inches). The program structure has been created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for </a:t>
            </a:r>
            <a:r>
              <a:rPr lang="en-US" sz="2400" dirty="0"/>
              <a:t>you. Two sample runs have been provided.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403600"/>
            <a:ext cx="102489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2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055906"/>
            <a:ext cx="10296772" cy="480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import </a:t>
            </a:r>
            <a:r>
              <a:rPr lang="en-US" dirty="0" err="1">
                <a:latin typeface="Monaco"/>
                <a:cs typeface="Monaco"/>
              </a:rPr>
              <a:t>java.util.Scanner</a:t>
            </a:r>
            <a:r>
              <a:rPr lang="en-US" dirty="0">
                <a:latin typeface="Monaco"/>
                <a:cs typeface="Monaco"/>
              </a:rPr>
              <a:t>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public class </a:t>
            </a:r>
            <a:r>
              <a:rPr lang="en-US" dirty="0" err="1">
                <a:latin typeface="Monaco"/>
                <a:cs typeface="Monaco"/>
              </a:rPr>
              <a:t>HeightInInches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  public static void main(String[] </a:t>
            </a:r>
            <a:r>
              <a:rPr lang="en-US" dirty="0" err="1">
                <a:latin typeface="Monaco"/>
                <a:cs typeface="Monaco"/>
              </a:rPr>
              <a:t>args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  {</a:t>
            </a:r>
          </a:p>
          <a:p>
            <a:r>
              <a:rPr lang="en-US" dirty="0">
                <a:latin typeface="Monaco"/>
                <a:cs typeface="Monaco"/>
              </a:rPr>
              <a:t>      Scanner keyboard = new Scanner(</a:t>
            </a:r>
            <a:r>
              <a:rPr lang="en-US" dirty="0" err="1">
                <a:latin typeface="Monaco"/>
                <a:cs typeface="Monaco"/>
              </a:rPr>
              <a:t>System.in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height;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smtClean="0">
                <a:latin typeface="Monaco"/>
                <a:cs typeface="Monaco"/>
              </a:rPr>
              <a:t>S.O.P(</a:t>
            </a:r>
            <a:r>
              <a:rPr lang="en-US" dirty="0">
                <a:latin typeface="Monaco"/>
                <a:cs typeface="Monaco"/>
              </a:rPr>
              <a:t>"Enter your height in inches: "); </a:t>
            </a:r>
          </a:p>
          <a:p>
            <a:r>
              <a:rPr lang="en-US" dirty="0">
                <a:latin typeface="Monaco"/>
                <a:cs typeface="Monaco"/>
              </a:rPr>
              <a:t>      height = </a:t>
            </a:r>
            <a:r>
              <a:rPr lang="en-US" dirty="0" err="1">
                <a:latin typeface="Monaco"/>
                <a:cs typeface="Monaco"/>
              </a:rPr>
              <a:t>keyboard.nextInt</a:t>
            </a:r>
            <a:r>
              <a:rPr lang="en-US" dirty="0">
                <a:latin typeface="Monaco"/>
                <a:cs typeface="Monaco"/>
              </a:rPr>
              <a:t>();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feet = height/12;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remaining = height % 12;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smtClean="0">
                <a:latin typeface="Monaco"/>
                <a:cs typeface="Monaco"/>
              </a:rPr>
              <a:t>S.O.P.L(</a:t>
            </a:r>
            <a:r>
              <a:rPr lang="en-US" dirty="0">
                <a:latin typeface="Monaco"/>
                <a:cs typeface="Monaco"/>
              </a:rPr>
              <a:t>"That is " + feet + " feet and " + remaining + " inches."); </a:t>
            </a:r>
          </a:p>
          <a:p>
            <a:r>
              <a:rPr lang="en-US" dirty="0">
                <a:latin typeface="Monaco"/>
                <a:cs typeface="Monaco"/>
              </a:rPr>
              <a:t>   }</a:t>
            </a:r>
          </a:p>
          <a:p>
            <a:r>
              <a:rPr lang="en-US" dirty="0">
                <a:latin typeface="Monaco"/>
                <a:cs typeface="Monaco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9467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10972800" cy="1858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quizzes and their solutions are posted online. Practice with them!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303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72442" y="4180582"/>
            <a:ext cx="5774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That’s all for today folks!</a:t>
            </a:r>
          </a:p>
          <a:p>
            <a:pPr algn="ctr"/>
            <a:r>
              <a:rPr lang="en-US" sz="3200" dirty="0" smtClean="0"/>
              <a:t>Read Chapter 4, Sections 4.1 - 4.3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0" y="10414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8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Constants from the </a:t>
            </a:r>
            <a:r>
              <a:rPr lang="en-US" sz="3000" dirty="0" smtClean="0">
                <a:latin typeface="Monaco"/>
                <a:cs typeface="Monaco"/>
              </a:rPr>
              <a:t>Math</a:t>
            </a:r>
            <a:r>
              <a:rPr lang="en-US" sz="3600" dirty="0" smtClean="0"/>
              <a:t> 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10972800" cy="23621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Two constants: One for the value of pi and the other for the value of </a:t>
            </a:r>
            <a:r>
              <a:rPr lang="en-US" sz="2400" i="1" dirty="0" smtClean="0"/>
              <a:t>e</a:t>
            </a:r>
            <a:r>
              <a:rPr lang="en-US" sz="2400" dirty="0" smtClean="0"/>
              <a:t> (the base of the natural logarithm).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Both are doubles.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No parentheses come after the constants.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47163" y="4186535"/>
            <a:ext cx="1369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Monaco"/>
                <a:cs typeface="Monaco"/>
              </a:rPr>
              <a:t>Math.PI</a:t>
            </a:r>
            <a:endParaRPr lang="en-US" sz="2200" dirty="0">
              <a:latin typeface="Monaco"/>
              <a:cs typeface="Monaco"/>
            </a:endParaRP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3032063" y="4617422"/>
            <a:ext cx="900" cy="7121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99765" y="5405735"/>
            <a:ext cx="3538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3.14159265358979323846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0163" y="4186535"/>
            <a:ext cx="1200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Monaco"/>
                <a:cs typeface="Monaco"/>
              </a:rPr>
              <a:t>Math.E</a:t>
            </a:r>
            <a:endParaRPr lang="en-US" sz="2200" dirty="0">
              <a:latin typeface="Monaco"/>
              <a:cs typeface="Monaco"/>
            </a:endParaRP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7900410" y="4617422"/>
            <a:ext cx="9353" cy="7121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38163" y="5405735"/>
            <a:ext cx="27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2.718281828459045</a:t>
            </a:r>
          </a:p>
        </p:txBody>
      </p:sp>
    </p:spTree>
    <p:extLst>
      <p:ext uri="{BB962C8B-B14F-4D97-AF65-F5344CB8AC3E}">
        <p14:creationId xmlns:p14="http://schemas.microsoft.com/office/powerpoint/2010/main" val="113390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Exponent Methods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66000" cy="2552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0800" y="4114800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Math.</a:t>
            </a:r>
            <a:r>
              <a:rPr lang="en-US" dirty="0" err="1" smtClean="0">
                <a:latin typeface="Monaco"/>
                <a:cs typeface="Monaco"/>
              </a:rPr>
              <a:t>exp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)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0" y="4953000"/>
            <a:ext cx="20160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returns 2.71828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4495800"/>
            <a:ext cx="420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e</a:t>
            </a:r>
            <a:r>
              <a:rPr lang="en-US" sz="2200" baseline="30000" dirty="0" smtClean="0"/>
              <a:t>1</a:t>
            </a:r>
            <a:endParaRPr lang="en-US" sz="22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5146778" y="4114800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Math.</a:t>
            </a:r>
            <a:r>
              <a:rPr lang="en-US" dirty="0" err="1" smtClean="0">
                <a:latin typeface="Monaco"/>
                <a:cs typeface="Monaco"/>
              </a:rPr>
              <a:t>sqrt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4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)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6778" y="4953000"/>
            <a:ext cx="1444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returns 2.0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6778" y="4495800"/>
            <a:ext cx="468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√4</a:t>
            </a:r>
            <a:endParaRPr lang="en-US" sz="2200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7601870" y="411480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Math.</a:t>
            </a:r>
            <a:r>
              <a:rPr lang="en-US" dirty="0" err="1" smtClean="0">
                <a:latin typeface="Monaco"/>
                <a:cs typeface="Monaco"/>
              </a:rPr>
              <a:t>pow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2, 3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)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1870" y="4953000"/>
            <a:ext cx="1444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returns 8.0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1870" y="4495800"/>
            <a:ext cx="422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2</a:t>
            </a:r>
            <a:r>
              <a:rPr lang="en-US" sz="2200" baseline="30000" dirty="0" smtClean="0"/>
              <a:t>3</a:t>
            </a:r>
            <a:endParaRPr lang="en-US" sz="2200" baseline="30000" dirty="0"/>
          </a:p>
        </p:txBody>
      </p:sp>
    </p:spTree>
    <p:extLst>
      <p:ext uri="{BB962C8B-B14F-4D97-AF65-F5344CB8AC3E}">
        <p14:creationId xmlns:p14="http://schemas.microsoft.com/office/powerpoint/2010/main" val="24914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Rounding Methods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11544300" cy="195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381000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Math.</a:t>
            </a:r>
            <a:r>
              <a:rPr lang="en-US" dirty="0" err="1" smtClean="0">
                <a:latin typeface="Monaco"/>
                <a:cs typeface="Monaco"/>
              </a:rPr>
              <a:t>ceil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2.8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)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4267200"/>
            <a:ext cx="1444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returns 3.0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903113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Math.</a:t>
            </a:r>
            <a:r>
              <a:rPr lang="en-US" dirty="0" err="1" smtClean="0">
                <a:latin typeface="Monaco"/>
                <a:cs typeface="Monaco"/>
              </a:rPr>
              <a:t>ceil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2.1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)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5360313"/>
            <a:ext cx="1444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returns 3.0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3810000"/>
            <a:ext cx="226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Math.</a:t>
            </a:r>
            <a:r>
              <a:rPr lang="en-US" dirty="0" err="1" smtClean="0">
                <a:latin typeface="Monaco"/>
                <a:cs typeface="Monaco"/>
              </a:rPr>
              <a:t>floor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2.1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)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4267200"/>
            <a:ext cx="1444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returns 2.0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4903113"/>
            <a:ext cx="226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Math.</a:t>
            </a:r>
            <a:r>
              <a:rPr lang="en-US" dirty="0" err="1" smtClean="0">
                <a:latin typeface="Monaco"/>
                <a:cs typeface="Monaco"/>
              </a:rPr>
              <a:t>floor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2.8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)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9000" y="5360313"/>
            <a:ext cx="1444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returns 2.0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6271904" y="381000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Math.</a:t>
            </a:r>
            <a:r>
              <a:rPr lang="en-US" dirty="0" err="1" smtClean="0">
                <a:latin typeface="Monaco"/>
                <a:cs typeface="Monaco"/>
              </a:rPr>
              <a:t>rint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2.9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)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1904" y="4267200"/>
            <a:ext cx="1444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returns 3.0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6248400" y="4903113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Math.</a:t>
            </a:r>
            <a:r>
              <a:rPr lang="en-US" dirty="0" err="1" smtClean="0">
                <a:latin typeface="Monaco"/>
                <a:cs typeface="Monaco"/>
              </a:rPr>
              <a:t>rint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2.1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)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8400" y="5360313"/>
            <a:ext cx="1444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returns 2.0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9001226" y="3810000"/>
            <a:ext cx="226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Math.</a:t>
            </a:r>
            <a:r>
              <a:rPr lang="en-US" dirty="0" err="1" smtClean="0">
                <a:latin typeface="Monaco"/>
                <a:cs typeface="Monaco"/>
              </a:rPr>
              <a:t>round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2.6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)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01226" y="4267200"/>
            <a:ext cx="1229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returns 3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8977722" y="4903113"/>
            <a:ext cx="226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Math.</a:t>
            </a:r>
            <a:r>
              <a:rPr lang="en-US" dirty="0" err="1" smtClean="0">
                <a:latin typeface="Monaco"/>
                <a:cs typeface="Monaco"/>
              </a:rPr>
              <a:t>round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2.1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)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77722" y="5360313"/>
            <a:ext cx="1229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returns 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3328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min, max and abs Methods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7640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Math.</a:t>
            </a:r>
            <a:r>
              <a:rPr lang="en-US" dirty="0" err="1" smtClean="0">
                <a:latin typeface="Monaco"/>
                <a:cs typeface="Monaco"/>
              </a:rPr>
              <a:t>min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2, 5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)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769513"/>
            <a:ext cx="1229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returns 2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057400"/>
            <a:ext cx="2698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Finds the minimum of </a:t>
            </a:r>
            <a:br>
              <a:rPr lang="en-US" sz="2200" dirty="0" smtClean="0"/>
            </a:br>
            <a:r>
              <a:rPr lang="en-US" sz="2200" dirty="0" smtClean="0"/>
              <a:t>two numbers</a:t>
            </a:r>
            <a:endParaRPr lang="en-US" sz="2200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581400"/>
            <a:ext cx="267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Math.</a:t>
            </a:r>
            <a:r>
              <a:rPr lang="en-US" dirty="0" err="1" smtClean="0">
                <a:latin typeface="Monaco"/>
                <a:cs typeface="Monaco"/>
              </a:rPr>
              <a:t>min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2.1, 1.9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)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4674513"/>
            <a:ext cx="1444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returns 1.9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3962400"/>
            <a:ext cx="2698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Finds the minimum of </a:t>
            </a:r>
            <a:br>
              <a:rPr lang="en-US" sz="2200" dirty="0" smtClean="0"/>
            </a:br>
            <a:r>
              <a:rPr lang="en-US" sz="2200" dirty="0" smtClean="0"/>
              <a:t>two numbers</a:t>
            </a:r>
            <a:endParaRPr lang="en-US" sz="22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167640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Math.</a:t>
            </a:r>
            <a:r>
              <a:rPr lang="en-US" dirty="0" err="1" smtClean="0">
                <a:latin typeface="Monaco"/>
                <a:cs typeface="Monaco"/>
              </a:rPr>
              <a:t>max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2, 5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)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2769513"/>
            <a:ext cx="1229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returns 5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2057400"/>
            <a:ext cx="2749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Finds the maximum of </a:t>
            </a:r>
            <a:br>
              <a:rPr lang="en-US" sz="2200" dirty="0" smtClean="0"/>
            </a:br>
            <a:r>
              <a:rPr lang="en-US" sz="2200" dirty="0" smtClean="0"/>
              <a:t>two numbers</a:t>
            </a:r>
            <a:endParaRPr lang="en-US" sz="2200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3581400"/>
            <a:ext cx="267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Monaco"/>
                <a:cs typeface="Monaco"/>
              </a:rPr>
              <a:t>Math.</a:t>
            </a:r>
            <a:r>
              <a:rPr lang="en-US" smtClean="0">
                <a:latin typeface="Monaco"/>
                <a:cs typeface="Monaco"/>
              </a:rPr>
              <a:t>max</a:t>
            </a:r>
            <a:r>
              <a:rPr lang="en-US" smtClean="0">
                <a:solidFill>
                  <a:srgbClr val="FF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2.1, 1.9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)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5800" y="4674513"/>
            <a:ext cx="1444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returns 2.1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95800" y="3962400"/>
            <a:ext cx="2749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Finds the maximum of </a:t>
            </a:r>
            <a:br>
              <a:rPr lang="en-US" sz="2200" dirty="0" smtClean="0"/>
            </a:br>
            <a:r>
              <a:rPr lang="en-US" sz="2200" dirty="0" smtClean="0"/>
              <a:t>two numbers</a:t>
            </a:r>
            <a:endParaRPr lang="en-US" sz="2200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8299529" y="1676400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Math.</a:t>
            </a:r>
            <a:r>
              <a:rPr lang="en-US" dirty="0" err="1" smtClean="0">
                <a:latin typeface="Monaco"/>
                <a:cs typeface="Monaco"/>
              </a:rPr>
              <a:t>abs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-4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)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99529" y="2769513"/>
            <a:ext cx="1229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returns 4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8299529" y="2057400"/>
            <a:ext cx="296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Finds the absolute value </a:t>
            </a:r>
            <a:br>
              <a:rPr lang="en-US" sz="2200" dirty="0" smtClean="0"/>
            </a:br>
            <a:r>
              <a:rPr lang="en-US" sz="2200" dirty="0" smtClean="0"/>
              <a:t>of a number</a:t>
            </a:r>
            <a:endParaRPr lang="en-US" sz="2200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8305800" y="358140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Math.</a:t>
            </a:r>
            <a:r>
              <a:rPr lang="en-US" dirty="0" err="1" smtClean="0">
                <a:latin typeface="Monaco"/>
                <a:cs typeface="Monaco"/>
              </a:rPr>
              <a:t>abs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-4.3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)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05800" y="4674513"/>
            <a:ext cx="1444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returns 4.3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8305800" y="3962400"/>
            <a:ext cx="296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Finds the absolute value </a:t>
            </a:r>
            <a:br>
              <a:rPr lang="en-US" sz="2200" dirty="0" smtClean="0"/>
            </a:br>
            <a:r>
              <a:rPr lang="en-US" sz="2200" dirty="0" smtClean="0"/>
              <a:t>of a number</a:t>
            </a:r>
            <a:endParaRPr lang="en-US" sz="2200" baseline="30000" dirty="0"/>
          </a:p>
        </p:txBody>
      </p:sp>
    </p:spTree>
    <p:extLst>
      <p:ext uri="{BB962C8B-B14F-4D97-AF65-F5344CB8AC3E}">
        <p14:creationId xmlns:p14="http://schemas.microsoft.com/office/powerpoint/2010/main" val="289263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066800"/>
            <a:ext cx="10010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a program that asks the user to enter two points and then computes the </a:t>
            </a:r>
            <a:br>
              <a:rPr lang="en-US" sz="2400" dirty="0" smtClean="0"/>
            </a:br>
            <a:r>
              <a:rPr lang="en-US" sz="2400" dirty="0" smtClean="0"/>
              <a:t>distance between them.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2281535"/>
            <a:ext cx="1455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distance = </a:t>
            </a: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045946"/>
              </p:ext>
            </p:extLst>
          </p:nvPr>
        </p:nvGraphicFramePr>
        <p:xfrm>
          <a:off x="3581400" y="2209800"/>
          <a:ext cx="312845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3" imgW="1460500" imgH="279400" progId="Equation.3">
                  <p:embed/>
                </p:oleObj>
              </mc:Choice>
              <mc:Fallback>
                <p:oleObj name="Equation" r:id="rId3" imgW="1460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2209800"/>
                        <a:ext cx="3128455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95400" y="3733800"/>
            <a:ext cx="295510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Enter x1: 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1</a:t>
            </a:r>
          </a:p>
          <a:p>
            <a:r>
              <a:rPr lang="en-US" dirty="0" smtClean="0">
                <a:latin typeface="Monaco"/>
                <a:cs typeface="Monaco"/>
              </a:rPr>
              <a:t>Enter y1: 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2</a:t>
            </a:r>
          </a:p>
          <a:p>
            <a:r>
              <a:rPr lang="en-US" dirty="0" smtClean="0">
                <a:latin typeface="Monaco"/>
                <a:cs typeface="Monaco"/>
              </a:rPr>
              <a:t>Enter x2: 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4</a:t>
            </a:r>
            <a:endParaRPr lang="en-US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Enter y2: 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6</a:t>
            </a:r>
          </a:p>
          <a:p>
            <a:r>
              <a:rPr lang="en-US" dirty="0" smtClean="0">
                <a:solidFill>
                  <a:schemeClr val="tx1"/>
                </a:solidFill>
                <a:latin typeface="Monaco"/>
                <a:cs typeface="Monaco"/>
              </a:rPr>
              <a:t>The distance is 5.0.</a:t>
            </a:r>
            <a:endParaRPr lang="en-US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3733800"/>
            <a:ext cx="61003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are going to have to use two methods from</a:t>
            </a:r>
            <a:br>
              <a:rPr lang="en-US" sz="2400" dirty="0" smtClean="0"/>
            </a:br>
            <a:r>
              <a:rPr lang="en-US" sz="2400" dirty="0" smtClean="0"/>
              <a:t>the </a:t>
            </a:r>
            <a:r>
              <a:rPr lang="en-US" sz="2000" dirty="0" smtClean="0">
                <a:latin typeface="Monaco"/>
                <a:cs typeface="Monaco"/>
              </a:rPr>
              <a:t>Math</a:t>
            </a:r>
            <a:r>
              <a:rPr lang="en-US" sz="2400" dirty="0" smtClean="0"/>
              <a:t> class. What are they?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000" dirty="0" err="1" smtClean="0">
                <a:latin typeface="Monaco"/>
                <a:cs typeface="Monaco"/>
              </a:rPr>
              <a:t>sqrt</a:t>
            </a:r>
            <a:r>
              <a:rPr lang="en-US" sz="2400" dirty="0" smtClean="0"/>
              <a:t> and </a:t>
            </a:r>
            <a:r>
              <a:rPr lang="en-US" sz="2000" dirty="0" err="1" smtClean="0">
                <a:latin typeface="Monaco"/>
                <a:cs typeface="Monaco"/>
              </a:rPr>
              <a:t>pow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9544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5600" y="304800"/>
            <a:ext cx="7079983" cy="5909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import </a:t>
            </a:r>
            <a:r>
              <a:rPr lang="en-US" sz="1400" dirty="0" err="1" smtClean="0">
                <a:latin typeface="Monaco"/>
                <a:cs typeface="Monaco"/>
              </a:rPr>
              <a:t>java.util.Scanner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public class Distance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r>
              <a:rPr lang="en-US" sz="1400" dirty="0" smtClean="0">
                <a:latin typeface="Monaco"/>
                <a:cs typeface="Monaco"/>
              </a:rPr>
              <a:t> 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Scanner keyboard = new Scanner(</a:t>
            </a:r>
            <a:r>
              <a:rPr lang="en-US" sz="1400" dirty="0" err="1" smtClean="0">
                <a:latin typeface="Monaco"/>
                <a:cs typeface="Monaco"/>
              </a:rPr>
              <a:t>System.in</a:t>
            </a:r>
            <a:r>
              <a:rPr lang="en-US" sz="1400" dirty="0" smtClean="0">
                <a:latin typeface="Monaco"/>
                <a:cs typeface="Monaco"/>
              </a:rPr>
              <a:t>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double x1, y1, x2, y2;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S.O.P(“Enter x1: ”);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x1 = </a:t>
            </a:r>
            <a:r>
              <a:rPr lang="en-US" sz="1400" dirty="0" err="1" smtClean="0">
                <a:latin typeface="Monaco"/>
                <a:cs typeface="Monaco"/>
              </a:rPr>
              <a:t>keyboard.nextDouble</a:t>
            </a:r>
            <a:r>
              <a:rPr lang="en-US" sz="1400" dirty="0" smtClean="0">
                <a:latin typeface="Monaco"/>
                <a:cs typeface="Monaco"/>
              </a:rPr>
              <a:t>();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S.O.P(“Enter x2: ”);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x2 </a:t>
            </a:r>
            <a:r>
              <a:rPr lang="en-US" sz="1400" dirty="0">
                <a:latin typeface="Monaco"/>
                <a:cs typeface="Monaco"/>
              </a:rPr>
              <a:t>= </a:t>
            </a:r>
            <a:r>
              <a:rPr lang="en-US" sz="1400" dirty="0" err="1">
                <a:latin typeface="Monaco"/>
                <a:cs typeface="Monaco"/>
              </a:rPr>
              <a:t>keyboard.nextDouble</a:t>
            </a:r>
            <a:r>
              <a:rPr lang="en-US" sz="1400" dirty="0">
                <a:latin typeface="Monaco"/>
                <a:cs typeface="Monaco"/>
              </a:rPr>
              <a:t>()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S.O.P</a:t>
            </a:r>
            <a:r>
              <a:rPr lang="en-US" sz="1400" dirty="0">
                <a:latin typeface="Monaco"/>
                <a:cs typeface="Monaco"/>
              </a:rPr>
              <a:t>(“Enter x1: ”);</a:t>
            </a:r>
          </a:p>
          <a:p>
            <a:r>
              <a:rPr lang="en-US" sz="1400" dirty="0">
                <a:latin typeface="Monaco"/>
                <a:cs typeface="Monaco"/>
              </a:rPr>
              <a:t>        y</a:t>
            </a:r>
            <a:r>
              <a:rPr lang="en-US" sz="1400" dirty="0" smtClean="0">
                <a:latin typeface="Monaco"/>
                <a:cs typeface="Monaco"/>
              </a:rPr>
              <a:t>1 </a:t>
            </a:r>
            <a:r>
              <a:rPr lang="en-US" sz="1400" dirty="0">
                <a:latin typeface="Monaco"/>
                <a:cs typeface="Monaco"/>
              </a:rPr>
              <a:t>= </a:t>
            </a:r>
            <a:r>
              <a:rPr lang="en-US" sz="1400" dirty="0" err="1">
                <a:latin typeface="Monaco"/>
                <a:cs typeface="Monaco"/>
              </a:rPr>
              <a:t>keyboard.nextDouble</a:t>
            </a:r>
            <a:r>
              <a:rPr lang="en-US" sz="1400" dirty="0">
                <a:latin typeface="Monaco"/>
                <a:cs typeface="Monaco"/>
              </a:rPr>
              <a:t>();</a:t>
            </a:r>
          </a:p>
          <a:p>
            <a:r>
              <a:rPr lang="en-US" sz="1400" dirty="0">
                <a:latin typeface="Monaco"/>
                <a:cs typeface="Monaco"/>
              </a:rPr>
              <a:t>        S.O.P(“Enter x2: ”);</a:t>
            </a: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smtClean="0">
                <a:latin typeface="Monaco"/>
                <a:cs typeface="Monaco"/>
              </a:rPr>
              <a:t>y2 </a:t>
            </a:r>
            <a:r>
              <a:rPr lang="en-US" sz="1400" dirty="0">
                <a:latin typeface="Monaco"/>
                <a:cs typeface="Monaco"/>
              </a:rPr>
              <a:t>= </a:t>
            </a:r>
            <a:r>
              <a:rPr lang="en-US" sz="1400" dirty="0" err="1">
                <a:latin typeface="Monaco"/>
                <a:cs typeface="Monaco"/>
              </a:rPr>
              <a:t>keyboard.nextDouble</a:t>
            </a:r>
            <a:r>
              <a:rPr lang="en-US" sz="1400" dirty="0">
                <a:latin typeface="Monaco"/>
                <a:cs typeface="Monaco"/>
              </a:rPr>
              <a:t>()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double </a:t>
            </a:r>
            <a:r>
              <a:rPr lang="en-US" sz="1400" dirty="0" err="1" smtClean="0">
                <a:latin typeface="Monaco"/>
                <a:cs typeface="Monaco"/>
              </a:rPr>
              <a:t>diffx</a:t>
            </a:r>
            <a:r>
              <a:rPr lang="en-US" sz="1400" dirty="0" smtClean="0">
                <a:latin typeface="Monaco"/>
                <a:cs typeface="Monaco"/>
              </a:rPr>
              <a:t> = x2 - x1;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double </a:t>
            </a:r>
            <a:r>
              <a:rPr lang="en-US" sz="1400" dirty="0" err="1" smtClean="0">
                <a:latin typeface="Monaco"/>
                <a:cs typeface="Monaco"/>
              </a:rPr>
              <a:t>diffy</a:t>
            </a:r>
            <a:r>
              <a:rPr lang="en-US" sz="1400" dirty="0" smtClean="0">
                <a:latin typeface="Monaco"/>
                <a:cs typeface="Monaco"/>
              </a:rPr>
              <a:t> = y2 - y1;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double inside = </a:t>
            </a:r>
            <a:r>
              <a:rPr lang="en-US" sz="1400" dirty="0" err="1" smtClean="0">
                <a:latin typeface="Monaco"/>
                <a:cs typeface="Monaco"/>
              </a:rPr>
              <a:t>Math.pow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diffx</a:t>
            </a:r>
            <a:r>
              <a:rPr lang="en-US" sz="1400" dirty="0" smtClean="0">
                <a:latin typeface="Monaco"/>
                <a:cs typeface="Monaco"/>
              </a:rPr>
              <a:t>, 2) + </a:t>
            </a:r>
            <a:r>
              <a:rPr lang="en-US" sz="1400" dirty="0" err="1" smtClean="0">
                <a:latin typeface="Monaco"/>
                <a:cs typeface="Monaco"/>
              </a:rPr>
              <a:t>Math.pow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diffy</a:t>
            </a:r>
            <a:r>
              <a:rPr lang="en-US" sz="1400" dirty="0" smtClean="0">
                <a:latin typeface="Monaco"/>
                <a:cs typeface="Monaco"/>
              </a:rPr>
              <a:t>, 2);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double distance = </a:t>
            </a:r>
            <a:r>
              <a:rPr lang="en-US" sz="1400" dirty="0" err="1" smtClean="0">
                <a:latin typeface="Monaco"/>
                <a:cs typeface="Monaco"/>
              </a:rPr>
              <a:t>Math.sqrt</a:t>
            </a:r>
            <a:r>
              <a:rPr lang="en-US" sz="1400" dirty="0" smtClean="0">
                <a:latin typeface="Monaco"/>
                <a:cs typeface="Monaco"/>
              </a:rPr>
              <a:t>(inside);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S.O.P.L(“The distance is ” + distance + “.”);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1053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Character Data Type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2832"/>
            <a:ext cx="10972800" cy="490696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 character data type represents a single character.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Computers use binary numbers (0’s and 1’s) to store character data types.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Mapping a character to its binary representation is called encoding.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Java uses Unicode, an encoding scheme.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Unicode was originally designed as a 16-bit character encoding. However, it turned out that the 65,536 characters possible using 16-bit encoding was not sufficient.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It’s been extended to allow up to 1,112,064 characters.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characters that go beyond the original 16-bit limit are called supplementary characters.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654" y="152400"/>
            <a:ext cx="210414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0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8626</TotalTime>
  <Words>1269</Words>
  <Application>Microsoft Macintosh PowerPoint</Application>
  <PresentationFormat>Custom</PresentationFormat>
  <Paragraphs>238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Lecture 8: Mathematical Functions, Characters</vt:lpstr>
      <vt:lpstr>The Math Class</vt:lpstr>
      <vt:lpstr>Constants from the Math class</vt:lpstr>
      <vt:lpstr>Exponent Methods</vt:lpstr>
      <vt:lpstr>Rounding Methods</vt:lpstr>
      <vt:lpstr>min, max and abs Methods</vt:lpstr>
      <vt:lpstr>Example</vt:lpstr>
      <vt:lpstr>PowerPoint Presentation</vt:lpstr>
      <vt:lpstr>Character Data Type</vt:lpstr>
      <vt:lpstr>Character Data Type</vt:lpstr>
      <vt:lpstr>Comparing Characters</vt:lpstr>
      <vt:lpstr>Why compare characters?</vt:lpstr>
      <vt:lpstr>The Character Class</vt:lpstr>
      <vt:lpstr>PowerPoint Presentation</vt:lpstr>
      <vt:lpstr>Escape Sequences for Special Characters</vt:lpstr>
      <vt:lpstr>PowerPoint Presentation</vt:lpstr>
      <vt:lpstr>What if...</vt:lpstr>
      <vt:lpstr>No, you do not have to memorize all the decimal values for the characters!!</vt:lpstr>
      <vt:lpstr>Quiz #1 Review</vt:lpstr>
      <vt:lpstr>Quiz #1 Review</vt:lpstr>
      <vt:lpstr>PowerPoint Presentation</vt:lpstr>
      <vt:lpstr>The quizzes and their solutions are posted online. Practice with them!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817</cp:revision>
  <dcterms:created xsi:type="dcterms:W3CDTF">2014-04-17T23:20:26Z</dcterms:created>
  <dcterms:modified xsi:type="dcterms:W3CDTF">2014-09-23T01:05:35Z</dcterms:modified>
</cp:coreProperties>
</file>