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9"/>
  </p:notesMasterIdLst>
  <p:handoutMasterIdLst>
    <p:handoutMasterId r:id="rId20"/>
  </p:handoutMasterIdLst>
  <p:sldIdLst>
    <p:sldId id="25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40" r:id="rId15"/>
    <p:sldId id="341" r:id="rId16"/>
    <p:sldId id="339" r:id="rId17"/>
    <p:sldId id="32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56" autoAdjust="0"/>
  </p:normalViewPr>
  <p:slideViewPr>
    <p:cSldViewPr>
      <p:cViewPr>
        <p:scale>
          <a:sx n="82" d="100"/>
          <a:sy n="82" d="100"/>
        </p:scale>
        <p:origin x="-1024" y="-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9/23/14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9/23/14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53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Charr</a:t>
            </a:r>
            <a:r>
              <a:rPr lang="en-US" dirty="0" smtClean="0"/>
              <a:t> race from </a:t>
            </a:r>
            <a:r>
              <a:rPr lang="en-US" dirty="0" err="1" smtClean="0"/>
              <a:t>Golarion</a:t>
            </a:r>
            <a:r>
              <a:rPr lang="en-US" dirty="0" smtClean="0"/>
              <a:t> in the Pathfinder game.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74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of these like print and </a:t>
            </a:r>
            <a:r>
              <a:rPr lang="en-US" dirty="0" err="1" smtClean="0"/>
              <a:t>println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6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0" y="3075711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0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8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8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41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1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2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3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2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7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716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65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4873" y="3276601"/>
            <a:ext cx="9861727" cy="1219199"/>
          </a:xfrm>
        </p:spPr>
        <p:txBody>
          <a:bodyPr>
            <a:normAutofit/>
          </a:bodyPr>
          <a:lstStyle/>
          <a:p>
            <a:r>
              <a:rPr lang="en-US" sz="4000" smtClean="0"/>
              <a:t>Lecture </a:t>
            </a:r>
            <a:r>
              <a:rPr lang="en-US" sz="4000" smtClean="0"/>
              <a:t>9: </a:t>
            </a:r>
            <a:r>
              <a:rPr lang="en-US" sz="4000" dirty="0" smtClean="0"/>
              <a:t>Strings</a:t>
            </a:r>
            <a:endParaRPr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72000"/>
            <a:ext cx="8534400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Reading: Chapter 4, 4.4 - 4.5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What if you wanted to convert a whole String to upper or lower case?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514600" y="1752600"/>
            <a:ext cx="70280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Character class has two methods that will do this.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But going character by character is TEDIOUS.</a:t>
            </a:r>
          </a:p>
          <a:p>
            <a:endParaRPr lang="en-US" sz="2400" dirty="0"/>
          </a:p>
          <a:p>
            <a:r>
              <a:rPr lang="en-US" sz="2400" dirty="0" smtClean="0"/>
              <a:t>The String class has two methods that will do this. Yay!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032923" y="4343400"/>
            <a:ext cx="392476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String </a:t>
            </a:r>
            <a:r>
              <a:rPr lang="en-US" dirty="0" err="1" smtClean="0">
                <a:latin typeface="Monaco"/>
                <a:cs typeface="Monaco"/>
              </a:rPr>
              <a:t>msg</a:t>
            </a:r>
            <a:r>
              <a:rPr lang="en-US" dirty="0" smtClean="0">
                <a:latin typeface="Monaco"/>
                <a:cs typeface="Monaco"/>
              </a:rPr>
              <a:t> = “Welcome”;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S.O.P.L(</a:t>
            </a:r>
            <a:r>
              <a:rPr lang="en-US" dirty="0" err="1" smtClean="0">
                <a:latin typeface="Monaco"/>
                <a:cs typeface="Monaco"/>
              </a:rPr>
              <a:t>msg.toUpperCase</a:t>
            </a:r>
            <a:r>
              <a:rPr lang="en-US" dirty="0" smtClean="0">
                <a:latin typeface="Monaco"/>
                <a:cs typeface="Monaco"/>
              </a:rPr>
              <a:t>());</a:t>
            </a:r>
          </a:p>
          <a:p>
            <a:r>
              <a:rPr lang="en-US" dirty="0" smtClean="0">
                <a:latin typeface="Monaco"/>
                <a:cs typeface="Monaco"/>
              </a:rPr>
              <a:t>S.O.P.L(</a:t>
            </a:r>
            <a:r>
              <a:rPr lang="en-US" dirty="0" err="1" smtClean="0">
                <a:latin typeface="Monaco"/>
                <a:cs typeface="Monaco"/>
              </a:rPr>
              <a:t>msg.toLowerCase</a:t>
            </a:r>
            <a:r>
              <a:rPr lang="en-US" dirty="0" smtClean="0">
                <a:latin typeface="Monaco"/>
                <a:cs typeface="Monaco"/>
              </a:rPr>
              <a:t>());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7923" y="4343400"/>
            <a:ext cx="200567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Output Window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WELCOME</a:t>
            </a:r>
          </a:p>
          <a:p>
            <a:r>
              <a:rPr lang="en-US" dirty="0" smtClean="0">
                <a:latin typeface="Monaco"/>
                <a:cs typeface="Monaco"/>
              </a:rPr>
              <a:t>welcome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872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Reading String Input from the Console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87679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There are two methods you can use with Scanner (i.e. your keyboard variable) that can read in input as a String.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000" dirty="0" smtClean="0">
                <a:latin typeface="Monaco"/>
                <a:cs typeface="Monaco"/>
              </a:rPr>
              <a:t>next()</a:t>
            </a:r>
            <a:r>
              <a:rPr lang="en-US" sz="2400" dirty="0" smtClean="0"/>
              <a:t>: </a:t>
            </a:r>
            <a:r>
              <a:rPr lang="en-US" sz="2400" dirty="0"/>
              <a:t>R</a:t>
            </a:r>
            <a:r>
              <a:rPr lang="en-US" sz="2400" dirty="0" smtClean="0"/>
              <a:t>eads input until it encounters whitespace (i.e. a space). Then, the cursor hangs out on that line. It does not go to the next line. This is good for reading one word.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000" dirty="0" err="1" smtClean="0">
                <a:latin typeface="Monaco"/>
                <a:cs typeface="Monaco"/>
              </a:rPr>
              <a:t>nextLine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r>
              <a:rPr lang="en-US" sz="2400" dirty="0" smtClean="0"/>
              <a:t>: Reads input until it encounters the end of a line (which is indicated by a special character that you don’t see). Then the cursor goes to the next line.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There is NO method available to read in a single character. If you read in one character, it must still be stored as a string because </a:t>
            </a:r>
            <a:r>
              <a:rPr lang="en-US" sz="2000" dirty="0">
                <a:latin typeface="Monaco"/>
                <a:cs typeface="Monaco"/>
              </a:rPr>
              <a:t>next()</a:t>
            </a:r>
            <a:r>
              <a:rPr lang="en-US" sz="2400" dirty="0" smtClean="0"/>
              <a:t> and </a:t>
            </a:r>
            <a:r>
              <a:rPr lang="en-US" sz="2000" dirty="0" err="1">
                <a:latin typeface="Monaco"/>
                <a:cs typeface="Monaco"/>
              </a:rPr>
              <a:t>nextLine</a:t>
            </a:r>
            <a:r>
              <a:rPr lang="en-US" sz="2000" dirty="0">
                <a:latin typeface="Monaco"/>
                <a:cs typeface="Monaco"/>
              </a:rPr>
              <a:t>()</a:t>
            </a:r>
            <a:r>
              <a:rPr lang="en-US" sz="2400" dirty="0" smtClean="0"/>
              <a:t> read input as strings.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34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027483" y="1524000"/>
            <a:ext cx="535615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Scanner keyboard = new Scanner(</a:t>
            </a:r>
            <a:r>
              <a:rPr lang="en-US" sz="1600" dirty="0" err="1" smtClean="0">
                <a:latin typeface="Monaco"/>
                <a:cs typeface="Monaco"/>
              </a:rPr>
              <a:t>System.in</a:t>
            </a:r>
            <a:r>
              <a:rPr lang="en-US" sz="1600" dirty="0" smtClean="0">
                <a:latin typeface="Monaco"/>
                <a:cs typeface="Monaco"/>
              </a:rPr>
              <a:t>);</a:t>
            </a:r>
          </a:p>
          <a:p>
            <a:r>
              <a:rPr lang="en-US" sz="1600" dirty="0" smtClean="0">
                <a:latin typeface="Monaco"/>
                <a:cs typeface="Monaco"/>
              </a:rPr>
              <a:t>String s1, s2;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S.O.P(“Enter a message: “);</a:t>
            </a:r>
          </a:p>
          <a:p>
            <a:r>
              <a:rPr lang="en-US" sz="1600" dirty="0" smtClean="0">
                <a:latin typeface="Monaco"/>
                <a:cs typeface="Monaco"/>
              </a:rPr>
              <a:t>s1 = </a:t>
            </a:r>
            <a:r>
              <a:rPr lang="en-US" sz="1600" dirty="0" err="1" smtClean="0">
                <a:latin typeface="Monaco"/>
                <a:cs typeface="Monaco"/>
              </a:rPr>
              <a:t>keyboard.next</a:t>
            </a:r>
            <a:r>
              <a:rPr lang="en-US" sz="1600" dirty="0" smtClean="0">
                <a:latin typeface="Monaco"/>
                <a:cs typeface="Monaco"/>
              </a:rPr>
              <a:t>();</a:t>
            </a:r>
          </a:p>
          <a:p>
            <a:r>
              <a:rPr lang="en-US" sz="1600" dirty="0" smtClean="0">
                <a:latin typeface="Monaco"/>
                <a:cs typeface="Monaco"/>
              </a:rPr>
              <a:t>s2 = </a:t>
            </a:r>
            <a:r>
              <a:rPr lang="en-US" sz="1600" dirty="0" err="1" smtClean="0">
                <a:latin typeface="Monaco"/>
                <a:cs typeface="Monaco"/>
              </a:rPr>
              <a:t>keyboard.next</a:t>
            </a:r>
            <a:r>
              <a:rPr lang="en-US" sz="1600" dirty="0" smtClean="0">
                <a:latin typeface="Monaco"/>
                <a:cs typeface="Monaco"/>
              </a:rPr>
              <a:t>();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S.O.P.L(“s1 is “ + s1);</a:t>
            </a:r>
          </a:p>
          <a:p>
            <a:r>
              <a:rPr lang="en-US" sz="1600" dirty="0" smtClean="0">
                <a:latin typeface="Monaco"/>
                <a:cs typeface="Monaco"/>
              </a:rPr>
              <a:t>S.O.P.L(“s2 is “ + s2);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5329" y="4114800"/>
            <a:ext cx="5356154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Scanner keyboard = new Scanner(</a:t>
            </a:r>
            <a:r>
              <a:rPr lang="en-US" sz="1600" dirty="0" err="1" smtClean="0">
                <a:latin typeface="Monaco"/>
                <a:cs typeface="Monaco"/>
              </a:rPr>
              <a:t>System.in</a:t>
            </a:r>
            <a:r>
              <a:rPr lang="en-US" sz="1600" dirty="0" smtClean="0">
                <a:latin typeface="Monaco"/>
                <a:cs typeface="Monaco"/>
              </a:rPr>
              <a:t>);</a:t>
            </a:r>
          </a:p>
          <a:p>
            <a:r>
              <a:rPr lang="en-US" sz="1600" dirty="0" smtClean="0">
                <a:latin typeface="Monaco"/>
                <a:cs typeface="Monaco"/>
              </a:rPr>
              <a:t>String s1;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S.O.P(“Enter a message: “);</a:t>
            </a:r>
          </a:p>
          <a:p>
            <a:r>
              <a:rPr lang="en-US" sz="1600" dirty="0" smtClean="0">
                <a:latin typeface="Monaco"/>
                <a:cs typeface="Monaco"/>
              </a:rPr>
              <a:t>s1 = </a:t>
            </a:r>
            <a:r>
              <a:rPr lang="en-US" sz="1600" dirty="0" err="1" smtClean="0">
                <a:latin typeface="Monaco"/>
                <a:cs typeface="Monaco"/>
              </a:rPr>
              <a:t>keyboard.nextLine</a:t>
            </a:r>
            <a:r>
              <a:rPr lang="en-US" sz="1600" dirty="0" smtClean="0">
                <a:latin typeface="Monaco"/>
                <a:cs typeface="Monaco"/>
              </a:rPr>
              <a:t>();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S.O.P.L(“s1 is “ + s1);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75883" y="1953161"/>
            <a:ext cx="4001717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Output Window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Enter a message: Happy Birthday</a:t>
            </a:r>
          </a:p>
          <a:p>
            <a:r>
              <a:rPr lang="en-US" sz="1600" dirty="0" smtClean="0">
                <a:latin typeface="Monaco"/>
                <a:cs typeface="Monaco"/>
              </a:rPr>
              <a:t>s1 is Happy</a:t>
            </a:r>
          </a:p>
          <a:p>
            <a:r>
              <a:rPr lang="en-US" sz="1600" dirty="0" smtClean="0">
                <a:latin typeface="Monaco"/>
                <a:cs typeface="Monaco"/>
              </a:rPr>
              <a:t>s2 is Birthday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52083" y="4485382"/>
            <a:ext cx="4001717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Output Window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Enter a message: Happy Birthday</a:t>
            </a:r>
          </a:p>
          <a:p>
            <a:r>
              <a:rPr lang="en-US" sz="1600" dirty="0" smtClean="0">
                <a:latin typeface="Monaco"/>
                <a:cs typeface="Monaco"/>
              </a:rPr>
              <a:t>s1 is Happy Birthday</a:t>
            </a:r>
          </a:p>
        </p:txBody>
      </p:sp>
    </p:spTree>
    <p:extLst>
      <p:ext uri="{BB962C8B-B14F-4D97-AF65-F5344CB8AC3E}">
        <p14:creationId xmlns:p14="http://schemas.microsoft.com/office/powerpoint/2010/main" val="352366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What if you want to get a character as input and store it as a character type??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005329" y="2362200"/>
            <a:ext cx="5356154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Scanner keyboard = new Scanner(</a:t>
            </a:r>
            <a:r>
              <a:rPr lang="en-US" sz="1600" dirty="0" err="1" smtClean="0">
                <a:latin typeface="Monaco"/>
                <a:cs typeface="Monaco"/>
              </a:rPr>
              <a:t>System.in</a:t>
            </a:r>
            <a:r>
              <a:rPr lang="en-US" sz="1600" dirty="0" smtClean="0">
                <a:latin typeface="Monaco"/>
                <a:cs typeface="Monaco"/>
              </a:rPr>
              <a:t>);</a:t>
            </a:r>
          </a:p>
          <a:p>
            <a:r>
              <a:rPr lang="en-US" sz="1600" dirty="0" smtClean="0">
                <a:latin typeface="Monaco"/>
                <a:cs typeface="Monaco"/>
              </a:rPr>
              <a:t>String s1;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S.O.P(“Enter a message: “);</a:t>
            </a:r>
          </a:p>
          <a:p>
            <a:r>
              <a:rPr lang="en-US" sz="1600" dirty="0" smtClean="0">
                <a:latin typeface="Monaco"/>
                <a:cs typeface="Monaco"/>
              </a:rPr>
              <a:t>s1 = </a:t>
            </a:r>
            <a:r>
              <a:rPr lang="en-US" sz="1600" dirty="0" err="1" smtClean="0">
                <a:latin typeface="Monaco"/>
                <a:cs typeface="Monaco"/>
              </a:rPr>
              <a:t>keyboard.nextLine</a:t>
            </a:r>
            <a:r>
              <a:rPr lang="en-US" sz="1600" dirty="0" smtClean="0">
                <a:latin typeface="Monaco"/>
                <a:cs typeface="Monaco"/>
              </a:rPr>
              <a:t>();</a:t>
            </a:r>
          </a:p>
          <a:p>
            <a:r>
              <a:rPr lang="en-US" sz="1600" dirty="0" smtClean="0">
                <a:latin typeface="Monaco"/>
                <a:cs typeface="Monaco"/>
              </a:rPr>
              <a:t>char letter = s1.charAt(0);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S.O.P.L(“character is “ + letter);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68321" y="2732782"/>
            <a:ext cx="2401018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Output Window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Enter a message: A</a:t>
            </a:r>
          </a:p>
          <a:p>
            <a:r>
              <a:rPr lang="en-US" sz="1600" dirty="0" smtClean="0">
                <a:latin typeface="Monaco"/>
                <a:cs typeface="Monaco"/>
              </a:rPr>
              <a:t>character is A</a:t>
            </a:r>
          </a:p>
        </p:txBody>
      </p:sp>
    </p:spTree>
    <p:extLst>
      <p:ext uri="{BB962C8B-B14F-4D97-AF65-F5344CB8AC3E}">
        <p14:creationId xmlns:p14="http://schemas.microsoft.com/office/powerpoint/2010/main" val="97414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Getting a portion of a String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83076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substring is a portion of a String.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You need to know the starting and ending indices of the portion that you want to isolate.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 substring method needs two parameters. 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 first one is the index that you’re going to start at.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 second one is 1 + index that you want to end at.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568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33966"/>
              </p:ext>
            </p:extLst>
          </p:nvPr>
        </p:nvGraphicFramePr>
        <p:xfrm>
          <a:off x="2057400" y="2819400"/>
          <a:ext cx="8127994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321667"/>
              </p:ext>
            </p:extLst>
          </p:nvPr>
        </p:nvGraphicFramePr>
        <p:xfrm>
          <a:off x="2057400" y="3429000"/>
          <a:ext cx="8127994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05000" y="1295400"/>
            <a:ext cx="480206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Assume that you have the following:</a:t>
            </a:r>
          </a:p>
          <a:p>
            <a:r>
              <a:rPr lang="en-US" sz="2400" dirty="0" smtClean="0"/>
              <a:t> </a:t>
            </a:r>
          </a:p>
          <a:p>
            <a:r>
              <a:rPr lang="en-US" sz="2000" dirty="0" smtClean="0">
                <a:latin typeface="Monaco"/>
                <a:cs typeface="Monaco"/>
              </a:rPr>
              <a:t>String </a:t>
            </a:r>
            <a:r>
              <a:rPr lang="en-US" sz="2000" dirty="0" err="1" smtClean="0">
                <a:latin typeface="Monaco"/>
                <a:cs typeface="Monaco"/>
              </a:rPr>
              <a:t>msg</a:t>
            </a:r>
            <a:r>
              <a:rPr lang="en-US" sz="2000" dirty="0" smtClean="0">
                <a:latin typeface="Monaco"/>
                <a:cs typeface="Monaco"/>
              </a:rPr>
              <a:t> = “Happy Birthday”;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43800" y="1295400"/>
            <a:ext cx="3843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Isolate the word “Birth” from</a:t>
            </a:r>
            <a:br>
              <a:rPr lang="en-US" sz="2400" dirty="0" smtClean="0"/>
            </a:br>
            <a:r>
              <a:rPr lang="en-US" sz="2400" dirty="0" smtClean="0"/>
              <a:t>the String.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7400" y="4419600"/>
            <a:ext cx="35170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the index of B?</a:t>
            </a:r>
          </a:p>
          <a:p>
            <a:r>
              <a:rPr lang="en-US" sz="2400" dirty="0" smtClean="0"/>
              <a:t>6</a:t>
            </a:r>
          </a:p>
          <a:p>
            <a:endParaRPr lang="en-US" sz="2400" dirty="0"/>
          </a:p>
          <a:p>
            <a:r>
              <a:rPr lang="en-US" sz="2400" dirty="0" smtClean="0"/>
              <a:t>What is 1 + the index of h?</a:t>
            </a:r>
          </a:p>
          <a:p>
            <a:r>
              <a:rPr lang="en-US" sz="2400" dirty="0" smtClean="0"/>
              <a:t>10 + 1 = 11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860662" y="4863720"/>
            <a:ext cx="43403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S.O.P.L(</a:t>
            </a:r>
            <a:r>
              <a:rPr lang="en-US" dirty="0" err="1" smtClean="0">
                <a:latin typeface="Monaco"/>
                <a:cs typeface="Monaco"/>
              </a:rPr>
              <a:t>msg.substring</a:t>
            </a:r>
            <a:r>
              <a:rPr lang="en-US" dirty="0" smtClean="0">
                <a:latin typeface="Monaco"/>
                <a:cs typeface="Monaco"/>
              </a:rPr>
              <a:t>(6, 11));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9244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Note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9905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do not have to know Sections 4.47, 4.4.9 and 4.4.10 in your book (comparing strings, converting strings, finding a character in a substring.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200400"/>
            <a:ext cx="26416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9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72442" y="4180582"/>
            <a:ext cx="57743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That’s all for today folks!</a:t>
            </a:r>
          </a:p>
          <a:p>
            <a:pPr algn="ctr"/>
            <a:r>
              <a:rPr lang="en-US" sz="3200" dirty="0" smtClean="0"/>
              <a:t>Read Chapter 4, Sections </a:t>
            </a:r>
            <a:r>
              <a:rPr lang="en-US" sz="3200" dirty="0" smtClean="0"/>
              <a:t>4.4 </a:t>
            </a:r>
            <a:r>
              <a:rPr lang="en-US" sz="3200" dirty="0" smtClean="0"/>
              <a:t>- </a:t>
            </a:r>
            <a:r>
              <a:rPr lang="en-US" sz="3200" dirty="0" smtClean="0"/>
              <a:t>4.5</a:t>
            </a:r>
            <a:endParaRPr lang="en-US" sz="3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8382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8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String Type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75456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You’ve already been using it!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Uses the reserved word </a:t>
            </a:r>
            <a:r>
              <a:rPr lang="en-US" sz="2000" dirty="0" smtClean="0">
                <a:latin typeface="Monaco"/>
                <a:cs typeface="Monaco"/>
              </a:rPr>
              <a:t>String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Whatever you assign to a </a:t>
            </a:r>
            <a:r>
              <a:rPr lang="en-US" sz="2000" dirty="0" smtClean="0">
                <a:latin typeface="Monaco"/>
                <a:cs typeface="Monaco"/>
              </a:rPr>
              <a:t>String</a:t>
            </a:r>
            <a:r>
              <a:rPr lang="en-US" sz="2400" dirty="0" smtClean="0"/>
              <a:t> variable must be enclosed in quotes.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Unlike </a:t>
            </a:r>
            <a:r>
              <a:rPr lang="en-US" sz="2000" dirty="0" smtClean="0">
                <a:latin typeface="Monaco"/>
                <a:cs typeface="Monaco"/>
              </a:rPr>
              <a:t>char</a:t>
            </a:r>
            <a:r>
              <a:rPr lang="en-US" sz="2400" dirty="0" smtClean="0"/>
              <a:t>, </a:t>
            </a:r>
            <a:r>
              <a:rPr lang="en-US" sz="2000" dirty="0" smtClean="0">
                <a:latin typeface="Monaco"/>
                <a:cs typeface="Monaco"/>
              </a:rPr>
              <a:t>double</a:t>
            </a:r>
            <a:r>
              <a:rPr lang="en-US" sz="2400" dirty="0" smtClean="0"/>
              <a:t>, 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400" dirty="0" smtClean="0"/>
              <a:t>, </a:t>
            </a:r>
            <a:r>
              <a:rPr lang="en-US" sz="2000" dirty="0" smtClean="0">
                <a:latin typeface="Monaco"/>
                <a:cs typeface="Monaco"/>
              </a:rPr>
              <a:t>float</a:t>
            </a:r>
            <a:r>
              <a:rPr lang="en-US" sz="2400" dirty="0" smtClean="0"/>
              <a:t>, </a:t>
            </a:r>
            <a:r>
              <a:rPr lang="en-US" sz="2000" dirty="0" smtClean="0">
                <a:latin typeface="Monaco"/>
                <a:cs typeface="Monaco"/>
              </a:rPr>
              <a:t>byte</a:t>
            </a:r>
            <a:r>
              <a:rPr lang="en-US" sz="2400" dirty="0" smtClean="0"/>
              <a:t>, </a:t>
            </a:r>
            <a:r>
              <a:rPr lang="en-US" sz="2000" dirty="0" smtClean="0">
                <a:latin typeface="Monaco"/>
                <a:cs typeface="Monaco"/>
              </a:rPr>
              <a:t>short</a:t>
            </a:r>
            <a:r>
              <a:rPr lang="en-US" sz="2400" dirty="0" smtClean="0"/>
              <a:t>, and </a:t>
            </a:r>
            <a:r>
              <a:rPr lang="en-US" sz="2000" dirty="0" smtClean="0">
                <a:latin typeface="Monaco"/>
                <a:cs typeface="Monaco"/>
              </a:rPr>
              <a:t>long</a:t>
            </a:r>
            <a:r>
              <a:rPr lang="en-US" sz="2400" dirty="0" smtClean="0"/>
              <a:t>, </a:t>
            </a:r>
            <a:r>
              <a:rPr lang="en-US" sz="2000" dirty="0" smtClean="0">
                <a:latin typeface="Monaco"/>
                <a:cs typeface="Monaco"/>
              </a:rPr>
              <a:t>String</a:t>
            </a:r>
            <a:r>
              <a:rPr lang="en-US" sz="2400" dirty="0" smtClean="0"/>
              <a:t> is not a primitive type. 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000" dirty="0" smtClean="0">
                <a:latin typeface="Monaco"/>
                <a:cs typeface="Monaco"/>
              </a:rPr>
              <a:t>String</a:t>
            </a:r>
            <a:r>
              <a:rPr lang="en-US" sz="2400" dirty="0" smtClean="0"/>
              <a:t> is a class in the Java library (like </a:t>
            </a:r>
            <a:r>
              <a:rPr lang="en-US" sz="2000" dirty="0" smtClean="0">
                <a:latin typeface="Monaco"/>
                <a:cs typeface="Monaco"/>
              </a:rPr>
              <a:t>Math</a:t>
            </a:r>
            <a:r>
              <a:rPr lang="en-US" sz="2400" dirty="0" smtClean="0"/>
              <a:t>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0" y="1524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4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6962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String is a class ... so what?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10972800" cy="2667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means that there are methods that you can </a:t>
            </a:r>
            <a:br>
              <a:rPr lang="en-US" sz="2400" dirty="0" smtClean="0"/>
            </a:br>
            <a:r>
              <a:rPr lang="en-US" sz="2400" dirty="0" smtClean="0"/>
              <a:t>use to manipulate the text.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These methods are similar to the ones you use with </a:t>
            </a:r>
            <a:br>
              <a:rPr lang="en-US" sz="2400" dirty="0" smtClean="0"/>
            </a:br>
            <a:r>
              <a:rPr lang="en-US" sz="2400" dirty="0" smtClean="0"/>
              <a:t>the </a:t>
            </a:r>
            <a:r>
              <a:rPr lang="en-US" sz="2000" dirty="0" smtClean="0">
                <a:latin typeface="Monaco"/>
                <a:cs typeface="Monaco"/>
              </a:rPr>
              <a:t>Character</a:t>
            </a:r>
            <a:r>
              <a:rPr lang="en-US" sz="2400" dirty="0" smtClean="0"/>
              <a:t> or </a:t>
            </a:r>
            <a:r>
              <a:rPr lang="en-US" sz="2000" dirty="0" smtClean="0">
                <a:latin typeface="Monaco"/>
                <a:cs typeface="Monaco"/>
              </a:rPr>
              <a:t>Math</a:t>
            </a:r>
            <a:r>
              <a:rPr lang="en-US" sz="2400" dirty="0" smtClean="0"/>
              <a:t> class.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304800"/>
            <a:ext cx="3810000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810000"/>
            <a:ext cx="84963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0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String Length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252176" y="3505200"/>
            <a:ext cx="586406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String message = “Happy Birthday”;</a:t>
            </a:r>
            <a:br>
              <a:rPr lang="en-US" dirty="0" smtClean="0">
                <a:latin typeface="Monaco"/>
                <a:cs typeface="Monaco"/>
              </a:rPr>
            </a:br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err="1" smtClean="0">
                <a:latin typeface="Monaco"/>
                <a:cs typeface="Monaco"/>
              </a:rPr>
              <a:t>totalCharacters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latin typeface="Monaco"/>
                <a:cs typeface="Monaco"/>
              </a:rPr>
              <a:t>message</a:t>
            </a:r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.length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()</a:t>
            </a:r>
            <a:r>
              <a:rPr lang="en-US" dirty="0" smtClean="0">
                <a:latin typeface="Monaco"/>
                <a:cs typeface="Monaco"/>
              </a:rPr>
              <a:t>;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S.O.P.L(“Length is: ” + </a:t>
            </a:r>
            <a:r>
              <a:rPr lang="en-US" dirty="0" err="1" smtClean="0">
                <a:latin typeface="Monaco"/>
                <a:cs typeface="Monaco"/>
              </a:rPr>
              <a:t>totalCharacters</a:t>
            </a:r>
            <a:r>
              <a:rPr lang="en-US" dirty="0" smtClean="0">
                <a:latin typeface="Monaco"/>
                <a:cs typeface="Monaco"/>
              </a:rPr>
              <a:t>);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1447800"/>
            <a:ext cx="103925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With the </a:t>
            </a:r>
            <a:r>
              <a:rPr lang="en-US" sz="2000" dirty="0" smtClean="0">
                <a:latin typeface="Monaco"/>
                <a:cs typeface="Monaco"/>
              </a:rPr>
              <a:t>Character</a:t>
            </a:r>
            <a:r>
              <a:rPr lang="en-US" sz="2400" dirty="0" smtClean="0"/>
              <a:t> and </a:t>
            </a:r>
            <a:r>
              <a:rPr lang="en-US" sz="2000" dirty="0" smtClean="0">
                <a:latin typeface="Monaco"/>
                <a:cs typeface="Monaco"/>
              </a:rPr>
              <a:t>Math</a:t>
            </a:r>
            <a:r>
              <a:rPr lang="en-US" sz="2400" dirty="0" smtClean="0"/>
              <a:t> classes, we used </a:t>
            </a:r>
            <a:r>
              <a:rPr lang="en-US" sz="2000" dirty="0" err="1" smtClean="0">
                <a:latin typeface="Monaco"/>
                <a:cs typeface="Monaco"/>
              </a:rPr>
              <a:t>Character.isDigit</a:t>
            </a:r>
            <a:r>
              <a:rPr lang="en-US" sz="2000" dirty="0" smtClean="0">
                <a:latin typeface="Monaco"/>
                <a:cs typeface="Monaco"/>
              </a:rPr>
              <a:t>(‘a’)</a:t>
            </a:r>
            <a:r>
              <a:rPr lang="en-US" sz="2400" dirty="0" smtClean="0"/>
              <a:t> or </a:t>
            </a:r>
            <a:br>
              <a:rPr lang="en-US" sz="2400" dirty="0" smtClean="0"/>
            </a:br>
            <a:r>
              <a:rPr lang="en-US" sz="2000" dirty="0" err="1" smtClean="0">
                <a:latin typeface="Monaco"/>
                <a:cs typeface="Monaco"/>
              </a:rPr>
              <a:t>Math.pow</a:t>
            </a:r>
            <a:r>
              <a:rPr lang="en-US" sz="2000" dirty="0" smtClean="0">
                <a:latin typeface="Monaco"/>
                <a:cs typeface="Monaco"/>
              </a:rPr>
              <a:t>(2,3</a:t>
            </a:r>
            <a:r>
              <a:rPr lang="en-US" sz="2000" dirty="0" smtClean="0">
                <a:latin typeface="Monaco"/>
                <a:cs typeface="Monaco"/>
              </a:rPr>
              <a:t>) </a:t>
            </a:r>
            <a:r>
              <a:rPr lang="en-US" sz="2400" dirty="0" smtClean="0">
                <a:latin typeface="Calibri"/>
                <a:cs typeface="Calibri"/>
              </a:rPr>
              <a:t>and we used the name of the class</a:t>
            </a:r>
            <a:r>
              <a:rPr lang="en-US" sz="2400" dirty="0" smtClean="0"/>
              <a:t>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With </a:t>
            </a:r>
            <a:r>
              <a:rPr lang="en-US" sz="2000" dirty="0" smtClean="0">
                <a:latin typeface="Monaco"/>
                <a:cs typeface="Monaco"/>
              </a:rPr>
              <a:t>Strings</a:t>
            </a:r>
            <a:r>
              <a:rPr lang="en-US" sz="2400" dirty="0" smtClean="0"/>
              <a:t>, we apply the method directly to the </a:t>
            </a:r>
            <a:r>
              <a:rPr lang="en-US" sz="2000" dirty="0" smtClean="0">
                <a:latin typeface="Monaco"/>
                <a:cs typeface="Monaco"/>
              </a:rPr>
              <a:t>String</a:t>
            </a:r>
            <a:r>
              <a:rPr lang="en-US" sz="2400" dirty="0" smtClean="0"/>
              <a:t> variable with a dot.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140741" y="5029200"/>
            <a:ext cx="6079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many characters are in “Happy Birthday”?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62400" y="5558135"/>
            <a:ext cx="49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62600" y="5562600"/>
            <a:ext cx="2957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space is a character.</a:t>
            </a:r>
          </a:p>
        </p:txBody>
      </p:sp>
    </p:spTree>
    <p:extLst>
      <p:ext uri="{BB962C8B-B14F-4D97-AF65-F5344CB8AC3E}">
        <p14:creationId xmlns:p14="http://schemas.microsoft.com/office/powerpoint/2010/main" val="31502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</a:t>
            </a:r>
            <a:r>
              <a:rPr lang="en-US" sz="3200" dirty="0" err="1" smtClean="0">
                <a:latin typeface="Monaco"/>
                <a:cs typeface="Monaco"/>
              </a:rPr>
              <a:t>charAt</a:t>
            </a:r>
            <a:r>
              <a:rPr lang="en-US" sz="3600" dirty="0" smtClean="0"/>
              <a:t> method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83076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if you want a particular character from a String, like the </a:t>
            </a:r>
            <a:br>
              <a:rPr lang="en-US" sz="2400" dirty="0" smtClean="0"/>
            </a:br>
            <a:r>
              <a:rPr lang="en-US" sz="2400" dirty="0" smtClean="0"/>
              <a:t>first or last character in the String?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Use </a:t>
            </a:r>
            <a:r>
              <a:rPr lang="en-US" sz="2000" dirty="0" err="1" smtClean="0">
                <a:latin typeface="Monaco"/>
                <a:cs typeface="Monaco"/>
              </a:rPr>
              <a:t>charAt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Use it like you do with the length method by applying it directly to a variable after a dot.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000" dirty="0" err="1" smtClean="0">
                <a:latin typeface="Monaco"/>
                <a:cs typeface="Monaco"/>
              </a:rPr>
              <a:t>charAt</a:t>
            </a:r>
            <a:r>
              <a:rPr lang="en-US" sz="2400" dirty="0" smtClean="0"/>
              <a:t> requires a value inside the parentheses (called a parameter).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This value is the location of the character that you want (aka the index).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152400"/>
            <a:ext cx="26162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9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do you specify the location in a string?</a:t>
            </a:r>
            <a:endParaRPr lang="en-US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388726"/>
              </p:ext>
            </p:extLst>
          </p:nvPr>
        </p:nvGraphicFramePr>
        <p:xfrm>
          <a:off x="2057400" y="1981200"/>
          <a:ext cx="8127994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510355"/>
              </p:ext>
            </p:extLst>
          </p:nvPr>
        </p:nvGraphicFramePr>
        <p:xfrm>
          <a:off x="2057400" y="2590800"/>
          <a:ext cx="8127994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81200" y="3581400"/>
            <a:ext cx="90473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Java starts counting positions at 0.</a:t>
            </a:r>
          </a:p>
          <a:p>
            <a:endParaRPr lang="en-US" sz="2400" dirty="0"/>
          </a:p>
          <a:p>
            <a:r>
              <a:rPr lang="en-US" sz="2400" dirty="0" smtClean="0"/>
              <a:t>The first position is 0.</a:t>
            </a:r>
          </a:p>
          <a:p>
            <a:endParaRPr lang="en-US" sz="2400" dirty="0"/>
          </a:p>
          <a:p>
            <a:r>
              <a:rPr lang="en-US" sz="2400" dirty="0" smtClean="0"/>
              <a:t>The last position is equal to the total number of characters (the length)</a:t>
            </a:r>
          </a:p>
          <a:p>
            <a:r>
              <a:rPr lang="en-US" sz="2400" dirty="0" smtClean="0"/>
              <a:t>minus 1 (length - 1).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42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248109"/>
              </p:ext>
            </p:extLst>
          </p:nvPr>
        </p:nvGraphicFramePr>
        <p:xfrm>
          <a:off x="2057400" y="1447800"/>
          <a:ext cx="8127994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421489"/>
              </p:ext>
            </p:extLst>
          </p:nvPr>
        </p:nvGraphicFramePr>
        <p:xfrm>
          <a:off x="2057400" y="2057400"/>
          <a:ext cx="8127994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42376" y="3276600"/>
            <a:ext cx="5587024" cy="2862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String message = “Happy Birthday”;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System.out.println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err="1" smtClean="0">
                <a:latin typeface="Monaco"/>
                <a:cs typeface="Monaco"/>
              </a:rPr>
              <a:t>message.charAt</a:t>
            </a:r>
            <a:r>
              <a:rPr lang="en-US" dirty="0" smtClean="0">
                <a:latin typeface="Monaco"/>
                <a:cs typeface="Monaco"/>
              </a:rPr>
              <a:t>(0));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err="1">
                <a:latin typeface="Monaco"/>
                <a:cs typeface="Monaco"/>
              </a:rPr>
              <a:t>System.out.println</a:t>
            </a:r>
            <a:r>
              <a:rPr lang="en-US" dirty="0">
                <a:latin typeface="Monaco"/>
                <a:cs typeface="Monaco"/>
              </a:rPr>
              <a:t>(</a:t>
            </a:r>
            <a:r>
              <a:rPr lang="en-US" dirty="0" err="1">
                <a:latin typeface="Monaco"/>
                <a:cs typeface="Monaco"/>
              </a:rPr>
              <a:t>message.charAt</a:t>
            </a:r>
            <a:r>
              <a:rPr lang="en-US" dirty="0" smtClean="0">
                <a:latin typeface="Monaco"/>
                <a:cs typeface="Monaco"/>
              </a:rPr>
              <a:t>(13)</a:t>
            </a:r>
            <a:r>
              <a:rPr lang="en-US" dirty="0">
                <a:latin typeface="Monaco"/>
                <a:cs typeface="Monaco"/>
              </a:rPr>
              <a:t>);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err="1">
                <a:latin typeface="Monaco"/>
                <a:cs typeface="Monaco"/>
              </a:rPr>
              <a:t>System.out.println</a:t>
            </a:r>
            <a:r>
              <a:rPr lang="en-US" dirty="0">
                <a:latin typeface="Monaco"/>
                <a:cs typeface="Monaco"/>
              </a:rPr>
              <a:t>(</a:t>
            </a:r>
            <a:r>
              <a:rPr lang="en-US" dirty="0" err="1">
                <a:latin typeface="Monaco"/>
                <a:cs typeface="Monaco"/>
              </a:rPr>
              <a:t>message.charAt</a:t>
            </a:r>
            <a:r>
              <a:rPr lang="en-US" dirty="0" smtClean="0">
                <a:latin typeface="Monaco"/>
                <a:cs typeface="Monaco"/>
              </a:rPr>
              <a:t>(5)</a:t>
            </a:r>
            <a:r>
              <a:rPr lang="en-US" dirty="0">
                <a:latin typeface="Monaco"/>
                <a:cs typeface="Monaco"/>
              </a:rPr>
              <a:t>);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err="1">
                <a:latin typeface="Monaco"/>
                <a:cs typeface="Monaco"/>
              </a:rPr>
              <a:t>System.out.println</a:t>
            </a:r>
            <a:r>
              <a:rPr lang="en-US" dirty="0">
                <a:latin typeface="Monaco"/>
                <a:cs typeface="Monaco"/>
              </a:rPr>
              <a:t>(</a:t>
            </a:r>
            <a:r>
              <a:rPr lang="en-US" dirty="0" err="1">
                <a:latin typeface="Monaco"/>
                <a:cs typeface="Monaco"/>
              </a:rPr>
              <a:t>message.charAt</a:t>
            </a:r>
            <a:r>
              <a:rPr lang="en-US" dirty="0" smtClean="0">
                <a:latin typeface="Monaco"/>
                <a:cs typeface="Monaco"/>
              </a:rPr>
              <a:t>(8)</a:t>
            </a:r>
            <a:r>
              <a:rPr lang="en-US" dirty="0">
                <a:latin typeface="Monaco"/>
                <a:cs typeface="Monaco"/>
              </a:rPr>
              <a:t>);</a:t>
            </a:r>
          </a:p>
          <a:p>
            <a:endParaRPr lang="en-US" dirty="0">
              <a:latin typeface="Monaco"/>
              <a:cs typeface="Monac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46012" y="3276600"/>
            <a:ext cx="2005677" cy="1754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Output Window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H</a:t>
            </a:r>
          </a:p>
          <a:p>
            <a:r>
              <a:rPr lang="en-US" dirty="0" smtClean="0">
                <a:latin typeface="Monaco"/>
                <a:cs typeface="Monaco"/>
              </a:rPr>
              <a:t>y</a:t>
            </a:r>
          </a:p>
          <a:p>
            <a:r>
              <a:rPr lang="en-US" dirty="0" smtClean="0">
                <a:latin typeface="Monaco"/>
                <a:cs typeface="Monaco"/>
              </a:rPr>
              <a:t> 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03035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8392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Concatenating Strings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83076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can join two strings together using the </a:t>
            </a:r>
            <a:r>
              <a:rPr lang="en-US" sz="2000" dirty="0" err="1" smtClean="0">
                <a:latin typeface="Monaco"/>
                <a:cs typeface="Monaco"/>
              </a:rPr>
              <a:t>concat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method.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However, programmers used this so much that they</a:t>
            </a:r>
            <a:br>
              <a:rPr lang="en-US" sz="2400" dirty="0" smtClean="0"/>
            </a:br>
            <a:r>
              <a:rPr lang="en-US" sz="2400" dirty="0" smtClean="0"/>
              <a:t>got tired of typing </a:t>
            </a:r>
            <a:r>
              <a:rPr lang="en-US" sz="2000" dirty="0" err="1" smtClean="0">
                <a:latin typeface="Monaco"/>
                <a:cs typeface="Monaco"/>
              </a:rPr>
              <a:t>concat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So, the plus operator will concatenate (join) two strings together.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228600"/>
            <a:ext cx="3314700" cy="27077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4264660"/>
            <a:ext cx="4191000" cy="235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9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850078"/>
            <a:ext cx="337067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String m1 = “Happy “;</a:t>
            </a:r>
          </a:p>
          <a:p>
            <a:r>
              <a:rPr lang="en-US" dirty="0" smtClean="0">
                <a:latin typeface="Monaco"/>
                <a:cs typeface="Monaco"/>
              </a:rPr>
              <a:t>String m2 = “Birthday”;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S.O.P.L(m1.concat(m2));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0400" y="2819400"/>
            <a:ext cx="337067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String m1 = “Happy “;</a:t>
            </a:r>
          </a:p>
          <a:p>
            <a:r>
              <a:rPr lang="en-US" dirty="0" smtClean="0">
                <a:latin typeface="Monaco"/>
                <a:cs typeface="Monaco"/>
              </a:rPr>
              <a:t>String m2 = “Birthday”;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S.O.P.L(m1 + m2);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34026" y="4724400"/>
            <a:ext cx="212397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Output Window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Happy Birthday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19400" y="1519535"/>
            <a:ext cx="6472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Which one would you rather type over and over??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228600"/>
            <a:ext cx="23241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8716</TotalTime>
  <Words>759</Words>
  <Application>Microsoft Macintosh PowerPoint</Application>
  <PresentationFormat>Custom</PresentationFormat>
  <Paragraphs>230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Lecture 9: Strings</vt:lpstr>
      <vt:lpstr>The String Type</vt:lpstr>
      <vt:lpstr>String is a class ... so what?</vt:lpstr>
      <vt:lpstr>String Length</vt:lpstr>
      <vt:lpstr>The charAt method</vt:lpstr>
      <vt:lpstr>How do you specify the location in a string?</vt:lpstr>
      <vt:lpstr>Example</vt:lpstr>
      <vt:lpstr>Concatenating Strings</vt:lpstr>
      <vt:lpstr>Example</vt:lpstr>
      <vt:lpstr>What if you wanted to convert a whole String to upper or lower case?</vt:lpstr>
      <vt:lpstr>Reading String Input from the Console</vt:lpstr>
      <vt:lpstr>Examples</vt:lpstr>
      <vt:lpstr>What if you want to get a character as input and store it as a character type??</vt:lpstr>
      <vt:lpstr>Getting a portion of a String</vt:lpstr>
      <vt:lpstr>Example</vt:lpstr>
      <vt:lpstr>Note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Rachel Trana</cp:lastModifiedBy>
  <cp:revision>880</cp:revision>
  <dcterms:created xsi:type="dcterms:W3CDTF">2014-04-17T23:20:26Z</dcterms:created>
  <dcterms:modified xsi:type="dcterms:W3CDTF">2014-09-24T04:21:02Z</dcterms:modified>
</cp:coreProperties>
</file>