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58" r:id="rId16"/>
    <p:sldId id="342" r:id="rId17"/>
    <p:sldId id="343" r:id="rId18"/>
    <p:sldId id="346" r:id="rId19"/>
    <p:sldId id="344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7" r:id="rId31"/>
    <p:sldId id="356" r:id="rId32"/>
    <p:sldId id="359" r:id="rId33"/>
    <p:sldId id="360" r:id="rId34"/>
    <p:sldId id="361" r:id="rId35"/>
    <p:sldId id="362" r:id="rId36"/>
    <p:sldId id="364" r:id="rId37"/>
    <p:sldId id="363" r:id="rId38"/>
    <p:sldId id="365" r:id="rId39"/>
    <p:sldId id="366" r:id="rId40"/>
    <p:sldId id="367" r:id="rId41"/>
    <p:sldId id="368" r:id="rId42"/>
    <p:sldId id="369" r:id="rId43"/>
    <p:sldId id="3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19" autoAdjust="0"/>
  </p:normalViewPr>
  <p:slideViewPr>
    <p:cSldViewPr>
      <p:cViewPr>
        <p:scale>
          <a:sx n="82" d="100"/>
          <a:sy n="82" d="100"/>
        </p:scale>
        <p:origin x="-88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86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10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Inheritance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11, Sections 11.1 - 11.6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124200"/>
            <a:ext cx="4356100" cy="344289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609600"/>
            <a:ext cx="4165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78862" y="642937"/>
            <a:ext cx="1490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subclasses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5078412" y="944562"/>
            <a:ext cx="3600450" cy="128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94762" y="3811587"/>
            <a:ext cx="1490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subclasses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5791200" y="4113212"/>
            <a:ext cx="3103562" cy="306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7237412" y="1003300"/>
            <a:ext cx="1441450" cy="12239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7848600" y="4170362"/>
            <a:ext cx="1046162" cy="11636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8077200" y="4170362"/>
            <a:ext cx="817562" cy="249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7696200" y="4114800"/>
            <a:ext cx="1219200" cy="1981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5943600" y="4191000"/>
            <a:ext cx="29718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56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Extends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0667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charset="0"/>
              </a:rPr>
              <a:t>When one class inherits from another, we say that the subclass </a:t>
            </a:r>
            <a:r>
              <a:rPr lang="en-US" sz="2400" b="1" dirty="0">
                <a:latin typeface="Calibri" charset="0"/>
              </a:rPr>
              <a:t>extends</a:t>
            </a:r>
            <a:r>
              <a:rPr lang="en-US" sz="2400" dirty="0">
                <a:latin typeface="Calibri" charset="0"/>
              </a:rPr>
              <a:t> the superclass</a:t>
            </a:r>
            <a:r>
              <a:rPr lang="en-US" sz="2400" dirty="0" smtClean="0">
                <a:latin typeface="Calibri" charset="0"/>
              </a:rPr>
              <a:t>.</a:t>
            </a:r>
            <a:endParaRPr lang="en-US" sz="24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20938"/>
            <a:ext cx="474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10400" y="2924175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1. Mountain Bike </a:t>
            </a:r>
            <a:r>
              <a:rPr lang="en-US" sz="2400" b="0" dirty="0" smtClean="0">
                <a:solidFill>
                  <a:srgbClr val="FF0000"/>
                </a:solidFill>
                <a:latin typeface="Calibri"/>
                <a:cs typeface="Calibri"/>
              </a:rPr>
              <a:t>extends Bicycle</a:t>
            </a:r>
            <a:endParaRPr lang="en-US" sz="24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10400" y="3822700"/>
            <a:ext cx="4020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2. Road Bike </a:t>
            </a:r>
            <a:r>
              <a:rPr lang="en-US" sz="2400" b="0" dirty="0" smtClean="0">
                <a:solidFill>
                  <a:srgbClr val="FF0000"/>
                </a:solidFill>
                <a:latin typeface="Calibri"/>
                <a:cs typeface="Calibri"/>
              </a:rPr>
              <a:t>extends Bicycle</a:t>
            </a:r>
            <a:endParaRPr lang="en-US" sz="24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10400" y="4686300"/>
            <a:ext cx="4570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3. Tandem Bike </a:t>
            </a:r>
            <a:r>
              <a:rPr lang="en-US" sz="2400" b="0" dirty="0" smtClean="0">
                <a:solidFill>
                  <a:srgbClr val="FF0000"/>
                </a:solidFill>
                <a:latin typeface="Calibri"/>
                <a:cs typeface="Calibri"/>
              </a:rPr>
              <a:t>extends Bicycle</a:t>
            </a:r>
            <a:endParaRPr lang="en-US" sz="24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2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IS-A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838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charset="0"/>
              </a:rPr>
              <a:t>If you want to know if one class should extend another class, you use the IS-A test</a:t>
            </a:r>
            <a:r>
              <a:rPr lang="en-US" sz="2400" dirty="0" smtClean="0">
                <a:latin typeface="Calibri" charset="0"/>
              </a:rPr>
              <a:t>.</a:t>
            </a:r>
            <a:endParaRPr lang="en-US" sz="24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420938"/>
            <a:ext cx="474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40475" y="2924175"/>
            <a:ext cx="486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1. Mountain Bike IS-</a:t>
            </a:r>
            <a:r>
              <a:rPr lang="en-US" sz="2400" b="0" dirty="0" smtClean="0">
                <a:solidFill>
                  <a:srgbClr val="FF0000"/>
                </a:solidFill>
                <a:latin typeface="Calibri"/>
                <a:cs typeface="Calibri"/>
              </a:rPr>
              <a:t>A Bicycle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- yup!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78575" y="3822700"/>
            <a:ext cx="4015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2. Road Bike IS-</a:t>
            </a:r>
            <a:r>
              <a:rPr lang="en-US" sz="2400" b="0" dirty="0" smtClean="0">
                <a:solidFill>
                  <a:srgbClr val="FF0000"/>
                </a:solidFill>
                <a:latin typeface="Calibri"/>
                <a:cs typeface="Calibri"/>
              </a:rPr>
              <a:t>A Bicycle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- yup!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00800" y="4686300"/>
            <a:ext cx="4396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3. Tandem Bike IS-</a:t>
            </a:r>
            <a:r>
              <a:rPr lang="en-US" sz="2400" b="0" dirty="0" smtClean="0">
                <a:solidFill>
                  <a:srgbClr val="FF0000"/>
                </a:solidFill>
                <a:latin typeface="Calibri"/>
                <a:cs typeface="Calibri"/>
              </a:rPr>
              <a:t>A Bicycle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- yup!</a:t>
            </a:r>
          </a:p>
        </p:txBody>
      </p:sp>
    </p:spTree>
    <p:extLst>
      <p:ext uri="{BB962C8B-B14F-4D97-AF65-F5344CB8AC3E}">
        <p14:creationId xmlns:p14="http://schemas.microsoft.com/office/powerpoint/2010/main" val="15883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Bathroom and Tub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6477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charset="0"/>
              </a:rPr>
              <a:t>Does it make sense to say that a Bathroom IS-A Tub?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Does it make sense to say that a Tub IS-A </a:t>
            </a:r>
            <a:r>
              <a:rPr lang="en-US" sz="2400" dirty="0" smtClean="0">
                <a:latin typeface="Calibri" charset="0"/>
              </a:rPr>
              <a:t>Bathroom</a:t>
            </a:r>
            <a:r>
              <a:rPr lang="en-US" sz="2400" dirty="0">
                <a:latin typeface="Calibri" charset="0"/>
              </a:rPr>
              <a:t>?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No! A Bathroom HAS-A Tub!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This is the difference between aggregation/composition and inheritance!</a:t>
            </a:r>
            <a:endParaRPr lang="en-US" sz="24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87211"/>
            <a:ext cx="3962400" cy="48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HAS-A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</a:rPr>
              <a:t>If two things are related, but the IS-A case </a:t>
            </a:r>
            <a:r>
              <a:rPr lang="en-US" sz="2400" dirty="0" smtClean="0">
                <a:latin typeface="Calibri" charset="0"/>
              </a:rPr>
              <a:t>does not </a:t>
            </a:r>
            <a:r>
              <a:rPr lang="en-US" sz="2400" dirty="0">
                <a:latin typeface="Calibri" charset="0"/>
              </a:rPr>
              <a:t>apply and you think that the two things are related, you can use the HAS-A test.</a:t>
            </a: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If one thing HAS another thing, then the second thing is an instance variable</a:t>
            </a:r>
            <a:r>
              <a:rPr lang="en-US" sz="2400" dirty="0" smtClean="0">
                <a:latin typeface="Calibri" charset="0"/>
              </a:rPr>
              <a:t>!</a:t>
            </a:r>
            <a:endParaRPr lang="en-US" sz="2400" dirty="0" smtClean="0"/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Remember, this is composition and aggregation (Chapter 10).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IS-A </a:t>
            </a:r>
            <a:r>
              <a:rPr lang="en-US" sz="3600" dirty="0" err="1" smtClean="0"/>
              <a:t>vs</a:t>
            </a:r>
            <a:r>
              <a:rPr lang="en-US" sz="3600" dirty="0" smtClean="0"/>
              <a:t> HAS-A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495800"/>
            <a:ext cx="1681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Daniel Craig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905780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Actor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2426207" cy="2438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133601"/>
            <a:ext cx="3110021" cy="20573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53600" y="4338935"/>
            <a:ext cx="97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Movie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29400" y="32004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3200400"/>
            <a:ext cx="1524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2738735"/>
            <a:ext cx="6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IS-A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743200"/>
            <a:ext cx="96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HAS-A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8280" y="3352800"/>
            <a:ext cx="210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(Instance variable)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3257490"/>
            <a:ext cx="30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58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Let's talk code...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3425" y="1489075"/>
            <a:ext cx="711076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public class Doctor 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private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worksAtHospital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treatsPatient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("Are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you feeling ok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?")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425" y="4191000"/>
            <a:ext cx="683372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public class Surgeon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Doctor 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operates() 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("Time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to go under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!")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74919" y="4429542"/>
            <a:ext cx="383608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b="0" dirty="0">
                <a:latin typeface="Calibri"/>
                <a:cs typeface="Calibri"/>
              </a:rPr>
              <a:t>You must have the </a:t>
            </a:r>
            <a:r>
              <a:rPr lang="en-US" sz="2000" b="1" dirty="0">
                <a:latin typeface="Courier New"/>
                <a:cs typeface="Courier New"/>
              </a:rPr>
              <a:t>extends</a:t>
            </a:r>
          </a:p>
          <a:p>
            <a:r>
              <a:rPr lang="en-US" sz="2200" b="0" dirty="0">
                <a:latin typeface="Calibri"/>
                <a:cs typeface="Calibri"/>
              </a:rPr>
              <a:t>keyword. </a:t>
            </a:r>
            <a:endParaRPr lang="en-US" sz="2200" b="0" dirty="0" smtClean="0">
              <a:latin typeface="Calibri"/>
              <a:cs typeface="Calibri"/>
            </a:endParaRPr>
          </a:p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200" b="0" dirty="0" smtClean="0">
                <a:latin typeface="Calibri"/>
                <a:cs typeface="Calibri"/>
              </a:rPr>
              <a:t>Remember</a:t>
            </a:r>
            <a:r>
              <a:rPr lang="en-US" sz="2200" b="0" dirty="0">
                <a:latin typeface="Calibri"/>
                <a:cs typeface="Calibri"/>
              </a:rPr>
              <a:t>: Surgeon</a:t>
            </a:r>
          </a:p>
          <a:p>
            <a:r>
              <a:rPr lang="en-US" sz="2200" b="1" dirty="0">
                <a:latin typeface="Calibri"/>
                <a:cs typeface="Calibri"/>
              </a:rPr>
              <a:t>IS-A</a:t>
            </a:r>
            <a:r>
              <a:rPr lang="en-US" sz="2200" b="0" dirty="0">
                <a:latin typeface="Calibri"/>
                <a:cs typeface="Calibri"/>
              </a:rPr>
              <a:t> Doctor. Therefore, Surgeon</a:t>
            </a:r>
          </a:p>
          <a:p>
            <a:r>
              <a:rPr lang="en-US" sz="2000" b="1" dirty="0">
                <a:latin typeface="Courier New"/>
                <a:cs typeface="Courier New"/>
              </a:rPr>
              <a:t>extends</a:t>
            </a:r>
            <a:r>
              <a:rPr lang="en-US" sz="2200" b="0" dirty="0">
                <a:latin typeface="Calibri"/>
                <a:cs typeface="Calibri"/>
              </a:rPr>
              <a:t> Doctor.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19600" y="4572001"/>
            <a:ext cx="3505200" cy="228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Ok...How do you use those classes?</a:t>
            </a:r>
            <a:endParaRPr lang="en-US" sz="3600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1905000"/>
            <a:ext cx="5892800" cy="353943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DoctorsInAction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Doctor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doc1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new Doctor();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("Doc1: ")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doc1.treatsPatient(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Surgeon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doc2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 new Surgeon();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("Doc2: ")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doc2.operates();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doc2.treatsPatient(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3810000" cy="21336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038600" y="2438400"/>
            <a:ext cx="3581400" cy="2362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4228" y="4267200"/>
            <a:ext cx="52191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 subclass "inherits" or gets all of the </a:t>
            </a:r>
            <a:r>
              <a:rPr lang="en-US" sz="2200" b="1" dirty="0" smtClean="0"/>
              <a:t>public</a:t>
            </a:r>
          </a:p>
          <a:p>
            <a:r>
              <a:rPr lang="en-US" sz="2200" dirty="0" smtClean="0"/>
              <a:t>methods and instance variables of the </a:t>
            </a:r>
            <a:br>
              <a:rPr lang="en-US" sz="2200" dirty="0" smtClean="0"/>
            </a:br>
            <a:r>
              <a:rPr lang="en-US" sz="2200" dirty="0" smtClean="0"/>
              <a:t>superclass - without you having to rewrite </a:t>
            </a:r>
            <a:br>
              <a:rPr lang="en-US" sz="2200" dirty="0" smtClean="0"/>
            </a:br>
            <a:r>
              <a:rPr lang="en-US" sz="2200" dirty="0" smtClean="0"/>
              <a:t>them!!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24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9118"/>
            <a:ext cx="557163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public class Doctor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private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worksAtHospital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treatsPatient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("Are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you feeling ok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?")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80962"/>
            <a:ext cx="5356154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public class Surgeon extends Doctor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operates()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("Time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to go under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!")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673256"/>
            <a:ext cx="5029200" cy="310854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DoctorsInAction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public static void main(String[]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Doctor doc1 = new Doctor();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("Doc1: ");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doc1.treatsPatient();</a:t>
            </a:r>
          </a:p>
          <a:p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Surgeon doc2 = new Surgeon();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("Doc2: ")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doc2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.treatsPatient();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doc2.operates()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5046" y="604093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endParaRPr lang="en-US" sz="2000" b="1" u="sng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29246" y="60960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0000"/>
                </a:solidFill>
                <a:latin typeface="Courier New"/>
                <a:cs typeface="Courier New"/>
              </a:rPr>
              <a:t>Heap</a:t>
            </a:r>
            <a:endParaRPr lang="en-US" sz="2000" b="1" u="sng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7792" y="1295400"/>
            <a:ext cx="2906364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worksAtHospital</a:t>
            </a:r>
            <a:r>
              <a:rPr lang="en-US" sz="1600" b="1" dirty="0" smtClean="0">
                <a:latin typeface="Courier New"/>
                <a:cs typeface="Courier New"/>
              </a:rPr>
              <a:t>: false</a:t>
            </a:r>
          </a:p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treatsPatient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2811" y="141404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doc1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7772400" y="1587788"/>
            <a:ext cx="1185392" cy="12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60913" y="35052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latin typeface="Courier New"/>
                <a:cs typeface="Courier New"/>
              </a:rPr>
              <a:t>Output</a:t>
            </a:r>
            <a:endParaRPr lang="en-US" b="1" u="sng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4012049"/>
            <a:ext cx="261271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Doc1: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Are you feeling ok?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Doc2: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Are you feeling ok?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Time to go under!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1600" y="2362200"/>
            <a:ext cx="2031626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treatsPatient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operates()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4200" y="248084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doc2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72400" y="2667000"/>
            <a:ext cx="1185392" cy="12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it again!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1492250"/>
            <a:ext cx="634119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public class Doctor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private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worksAtHospital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treatsPatient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("Are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you feeling ok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?")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0" y="4702175"/>
            <a:ext cx="4398962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public class Surgeon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Doctor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operates()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S.O.P.L("Time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to go under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!")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H="1">
            <a:off x="4279900" y="3621088"/>
            <a:ext cx="1150937" cy="1081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22962" y="4692650"/>
            <a:ext cx="4749800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public class Pediatrician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Doctor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   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helpsKids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S.O.P.L("I help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kids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!")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503862" y="3621088"/>
            <a:ext cx="1727200" cy="10080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63000" y="4038600"/>
            <a:ext cx="2293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Calibri"/>
                <a:cs typeface="Calibri"/>
              </a:rPr>
              <a:t>Two subclasses!!</a:t>
            </a:r>
          </a:p>
        </p:txBody>
      </p:sp>
    </p:spTree>
    <p:extLst>
      <p:ext uri="{BB962C8B-B14F-4D97-AF65-F5344CB8AC3E}">
        <p14:creationId xmlns:p14="http://schemas.microsoft.com/office/powerpoint/2010/main" val="17821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2"/>
            <a:ext cx="10972800" cy="4602168"/>
          </a:xfrm>
        </p:spPr>
        <p:txBody>
          <a:bodyPr>
            <a:normAutofit/>
          </a:bodyPr>
          <a:lstStyle/>
          <a:p>
            <a:r>
              <a:rPr lang="en-US" sz="2400" dirty="0"/>
              <a:t>Plan your programs with the future in mind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If there were a way to write Java code so that you could take more vacations, how much would it be worth to you?</a:t>
            </a:r>
          </a:p>
          <a:p>
            <a:endParaRPr lang="en-US" sz="2400" dirty="0"/>
          </a:p>
          <a:p>
            <a:r>
              <a:rPr lang="en-US" sz="2400" dirty="0" smtClean="0"/>
              <a:t>What if you could write code that someone else could extend/modify, </a:t>
            </a:r>
            <a:r>
              <a:rPr lang="en-US" sz="2400" b="1" dirty="0" smtClean="0"/>
              <a:t>easily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And if you could write code that was flexible, for those pesky last-minute spec changes, would that be something you're interested in?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152400"/>
            <a:ext cx="2743200" cy="21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Ok...and how do I use the classes?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172193" y="1447800"/>
            <a:ext cx="5971807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MoreDoctorsInAction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static void main(String[]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Doctor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doc1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new Doctor();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("Doc1: ");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doc1.treatsPatient(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Surgeon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doc2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new Surgeon();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("Doc2: ")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doc2.treatsPatient(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doc2.operates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Pediatrician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doc3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new Pediatrician();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("Doc3: ")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doc3.treatsPatient(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doc3.helpsKids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1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don't you get with inheritance?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/>
              <a:t>Private instance variables or methods. But you can use any available public getters and setters to access them.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Multiple inheritance - using extends for multiple classes (A extends </a:t>
            </a:r>
            <a:r>
              <a:rPr lang="en-US" sz="2400" dirty="0" smtClean="0"/>
              <a:t>B and C</a:t>
            </a:r>
            <a:r>
              <a:rPr lang="en-US" sz="2400" dirty="0"/>
              <a:t>). Java does not allow this. Some languages do.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Constructors. </a:t>
            </a:r>
            <a:r>
              <a:rPr lang="en-US" sz="2400" dirty="0" smtClean="0"/>
              <a:t>Sadness…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733800"/>
            <a:ext cx="2984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Constructors and the </a:t>
            </a:r>
            <a:r>
              <a:rPr lang="en-US" sz="3200" b="1" dirty="0" smtClean="0">
                <a:latin typeface="Courier New"/>
                <a:cs typeface="Courier New"/>
              </a:rPr>
              <a:t>super</a:t>
            </a:r>
            <a:r>
              <a:rPr lang="en-US" sz="3600" dirty="0" smtClean="0"/>
              <a:t> keyword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Constructors are </a:t>
            </a:r>
            <a:r>
              <a:rPr lang="en-US" sz="2400" b="1" dirty="0" smtClean="0"/>
              <a:t>not</a:t>
            </a:r>
            <a:r>
              <a:rPr lang="en-US" sz="2400" dirty="0" smtClean="0"/>
              <a:t> inherited.</a:t>
            </a:r>
          </a:p>
          <a:p>
            <a:endParaRPr lang="en-US" sz="2400" dirty="0"/>
          </a:p>
          <a:p>
            <a:r>
              <a:rPr lang="en-US" sz="2400" dirty="0" smtClean="0"/>
              <a:t>They are invoked (i.e. called).</a:t>
            </a:r>
          </a:p>
          <a:p>
            <a:endParaRPr lang="en-US" sz="2400" dirty="0"/>
          </a:p>
          <a:p>
            <a:r>
              <a:rPr lang="en-US" altLang="en-US" sz="2400" dirty="0">
                <a:latin typeface="Calibri"/>
                <a:cs typeface="Calibri"/>
              </a:rPr>
              <a:t>They can only be invoked from the subclasses' constructors, </a:t>
            </a:r>
            <a:r>
              <a:rPr lang="en-US" altLang="en-US" sz="2400" dirty="0" smtClean="0">
                <a:latin typeface="Calibri"/>
                <a:cs typeface="Calibri"/>
              </a:rPr>
              <a:t/>
            </a:r>
            <a:br>
              <a:rPr lang="en-US" altLang="en-US" sz="2400" dirty="0" smtClean="0">
                <a:latin typeface="Calibri"/>
                <a:cs typeface="Calibri"/>
              </a:rPr>
            </a:br>
            <a:r>
              <a:rPr lang="en-US" altLang="en-US" sz="2400" dirty="0" smtClean="0">
                <a:latin typeface="Calibri"/>
                <a:cs typeface="Calibri"/>
              </a:rPr>
              <a:t>using </a:t>
            </a:r>
            <a:r>
              <a:rPr lang="en-US" altLang="en-US" sz="2400" dirty="0">
                <a:latin typeface="Calibri"/>
                <a:cs typeface="Calibri"/>
              </a:rPr>
              <a:t>the keyword </a:t>
            </a:r>
            <a:r>
              <a:rPr lang="en-US" altLang="en-US" sz="2200" b="1" dirty="0" smtClean="0">
                <a:latin typeface="Courier New"/>
                <a:cs typeface="Courier New"/>
              </a:rPr>
              <a:t>super.</a:t>
            </a:r>
            <a:endParaRPr lang="en-US" altLang="en-US" sz="2200" b="1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0" y="1447800"/>
            <a:ext cx="26888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200" b="1" dirty="0" smtClean="0">
                <a:latin typeface="Courier New"/>
                <a:cs typeface="Courier New"/>
              </a:rPr>
              <a:t>super</a:t>
            </a:r>
            <a:r>
              <a:rPr lang="en-US" sz="3600" dirty="0" smtClean="0"/>
              <a:t> keyword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keyword </a:t>
            </a:r>
            <a:r>
              <a:rPr lang="en-US" sz="2200" b="1" dirty="0">
                <a:latin typeface="Courier New"/>
                <a:cs typeface="Courier New"/>
              </a:rPr>
              <a:t>super</a:t>
            </a:r>
            <a:r>
              <a:rPr lang="en-US" sz="2400" dirty="0"/>
              <a:t> refers to the superclass of the class in which </a:t>
            </a:r>
            <a:r>
              <a:rPr lang="en-US" sz="2200" b="1" dirty="0">
                <a:latin typeface="Courier New"/>
                <a:cs typeface="Courier New"/>
              </a:rPr>
              <a:t>super</a:t>
            </a:r>
            <a:r>
              <a:rPr lang="en-US" sz="2400" dirty="0"/>
              <a:t> appears.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It can be used in </a:t>
            </a:r>
            <a:r>
              <a:rPr lang="en-US" sz="2400" b="1" dirty="0"/>
              <a:t>two</a:t>
            </a:r>
            <a:r>
              <a:rPr lang="en-US" sz="2400" dirty="0"/>
              <a:t> ways:</a:t>
            </a:r>
            <a:br>
              <a:rPr lang="en-US" sz="2400" dirty="0"/>
            </a:br>
            <a:r>
              <a:rPr lang="en-US" sz="2400" dirty="0"/>
              <a:t>- To call a superclass constructor</a:t>
            </a:r>
            <a:br>
              <a:rPr lang="en-US" sz="2400" dirty="0"/>
            </a:br>
            <a:r>
              <a:rPr lang="en-US" sz="2400" dirty="0"/>
              <a:t>- To call a superclass method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statement </a:t>
            </a:r>
            <a:r>
              <a:rPr lang="en-US" sz="2200" b="1" dirty="0">
                <a:latin typeface="Courier New"/>
                <a:cs typeface="Courier New"/>
              </a:rPr>
              <a:t>super()</a:t>
            </a:r>
            <a:r>
              <a:rPr lang="en-US" sz="2400" dirty="0"/>
              <a:t> </a:t>
            </a:r>
            <a:r>
              <a:rPr lang="en-US" sz="2400" dirty="0" smtClean="0"/>
              <a:t>calls </a:t>
            </a:r>
            <a:r>
              <a:rPr lang="en-US" sz="2400" dirty="0"/>
              <a:t>the default, no-argument constructor of its superclass.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statement </a:t>
            </a:r>
            <a:r>
              <a:rPr lang="en-US" sz="2200" b="1" dirty="0">
                <a:latin typeface="Courier New"/>
                <a:cs typeface="Courier New"/>
              </a:rPr>
              <a:t>super(arguments)</a:t>
            </a:r>
            <a:r>
              <a:rPr lang="en-US" sz="2400" dirty="0"/>
              <a:t> </a:t>
            </a:r>
            <a:r>
              <a:rPr lang="en-US" sz="2400" dirty="0" smtClean="0"/>
              <a:t>calls </a:t>
            </a:r>
            <a:r>
              <a:rPr lang="en-US" sz="2400" dirty="0"/>
              <a:t>the superclass constructor that matches the arguments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>
                <a:cs typeface="Times New Roman" charset="0"/>
              </a:rPr>
              <a:t>If </a:t>
            </a:r>
            <a:r>
              <a:rPr lang="en-US" sz="2400" dirty="0">
                <a:cs typeface="Times New Roman" charset="0"/>
              </a:rPr>
              <a:t>the keyword </a:t>
            </a:r>
            <a:r>
              <a:rPr lang="en-US" sz="2200" b="1" dirty="0">
                <a:latin typeface="Courier New"/>
                <a:cs typeface="Courier New"/>
              </a:rPr>
              <a:t>super</a:t>
            </a:r>
            <a:r>
              <a:rPr lang="en-US" sz="2400" dirty="0">
                <a:cs typeface="Times New Roman" charset="0"/>
              </a:rPr>
              <a:t> is not explicitly </a:t>
            </a:r>
            <a:r>
              <a:rPr lang="en-US" sz="2400" dirty="0" smtClean="0">
                <a:cs typeface="Times New Roman" charset="0"/>
              </a:rPr>
              <a:t>used</a:t>
            </a:r>
            <a:r>
              <a:rPr lang="en-US" sz="2400" dirty="0">
                <a:cs typeface="Times New Roman" charset="0"/>
              </a:rPr>
              <a:t>, the superclass's no-</a:t>
            </a:r>
            <a:r>
              <a:rPr lang="en-US" sz="2400" dirty="0" err="1">
                <a:cs typeface="Times New Roman" charset="0"/>
              </a:rPr>
              <a:t>arg</a:t>
            </a:r>
            <a:r>
              <a:rPr lang="en-US" sz="2400" dirty="0">
                <a:cs typeface="Times New Roman" charset="0"/>
              </a:rPr>
              <a:t> constructor is </a:t>
            </a:r>
            <a:r>
              <a:rPr lang="en-US" sz="2400" dirty="0" smtClean="0">
                <a:cs typeface="Times New Roman" charset="0"/>
              </a:rPr>
              <a:t>automatically invoked (Remember: If you cannot afford a lawyer, one will be provided for you...).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0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superclass's constructor is </a:t>
            </a:r>
            <a:r>
              <a:rPr lang="en-US" sz="3600" b="1" dirty="0" smtClean="0"/>
              <a:t>always</a:t>
            </a:r>
            <a:r>
              <a:rPr lang="en-US" sz="3600" dirty="0" smtClean="0"/>
              <a:t> called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904995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charset="0"/>
              </a:rPr>
              <a:t>A constructor may </a:t>
            </a:r>
            <a:r>
              <a:rPr lang="en-US" sz="2400" dirty="0" smtClean="0">
                <a:cs typeface="Times New Roman" charset="0"/>
              </a:rPr>
              <a:t>call </a:t>
            </a:r>
            <a:r>
              <a:rPr lang="en-US" sz="2400" dirty="0">
                <a:cs typeface="Times New Roman" charset="0"/>
              </a:rPr>
              <a:t>an overloaded constructor or its superclass’s constructor. </a:t>
            </a:r>
            <a:endParaRPr lang="en-US" sz="2400" dirty="0" smtClean="0">
              <a:cs typeface="Times New Roman" charset="0"/>
            </a:endParaRPr>
          </a:p>
          <a:p>
            <a:endParaRPr lang="en-US" sz="2400" dirty="0">
              <a:cs typeface="Times New Roman" charset="0"/>
            </a:endParaRPr>
          </a:p>
          <a:p>
            <a:r>
              <a:rPr lang="en-US" sz="2400" dirty="0" smtClean="0">
                <a:cs typeface="Times New Roman" charset="0"/>
              </a:rPr>
              <a:t>If no constructor is explicitly called, </a:t>
            </a:r>
            <a:r>
              <a:rPr lang="en-US" sz="2400" dirty="0">
                <a:cs typeface="Times New Roman" charset="0"/>
              </a:rPr>
              <a:t>the compiler puts </a:t>
            </a:r>
            <a:r>
              <a:rPr lang="en-US" sz="2200" b="1" dirty="0">
                <a:latin typeface="Courier New"/>
                <a:cs typeface="Courier New"/>
              </a:rPr>
              <a:t>super()</a:t>
            </a:r>
            <a:r>
              <a:rPr lang="en-US" sz="2400" dirty="0">
                <a:cs typeface="Times New Roman" charset="0"/>
              </a:rPr>
              <a:t> as the first statement in the constructor</a:t>
            </a:r>
            <a:r>
              <a:rPr lang="en-US" sz="2400" dirty="0" smtClean="0">
                <a:cs typeface="Times New Roman" charset="0"/>
              </a:rPr>
              <a:t>.</a:t>
            </a:r>
            <a:endParaRPr lang="en-US" sz="2000" dirty="0">
              <a:cs typeface="Times New Roman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276600"/>
            <a:ext cx="2895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A()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276600"/>
            <a:ext cx="2895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A()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super();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971871"/>
            <a:ext cx="2895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A(double d)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4971871"/>
            <a:ext cx="2895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A(double d)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super();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886200"/>
            <a:ext cx="1524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5562600"/>
            <a:ext cx="1524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89318"/>
            <a:ext cx="560241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Fruit()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("Fruit default"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10000"/>
            <a:ext cx="560241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smtClean="0">
                <a:latin typeface="Courier New"/>
                <a:cs typeface="Courier New"/>
              </a:rPr>
              <a:t>Apple extends Fruit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Apple()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super();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("Apple default");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0" y="3819942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Courier New"/>
                <a:cs typeface="Courier New"/>
              </a:rPr>
              <a:t>super()</a:t>
            </a:r>
            <a:r>
              <a:rPr lang="en-US" sz="2200" dirty="0" smtClean="0"/>
              <a:t> </a:t>
            </a:r>
            <a:r>
              <a:rPr lang="en-US" sz="2200" b="1" dirty="0" smtClean="0"/>
              <a:t>must</a:t>
            </a:r>
            <a:r>
              <a:rPr lang="en-US" sz="2200" dirty="0" smtClean="0"/>
              <a:t> be the first thing that happens in the child class constructor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Otherwise, Java adds it for you as the first line!</a:t>
            </a:r>
            <a:endParaRPr lang="en-US" sz="22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09800" y="2514600"/>
            <a:ext cx="3048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28600"/>
            <a:ext cx="560241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Fruit()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("Fruit default"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871" y="2133600"/>
            <a:ext cx="560241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smtClean="0">
                <a:latin typeface="Courier New"/>
                <a:cs typeface="Courier New"/>
              </a:rPr>
              <a:t>Apple extends Fruit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Apple()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super();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("Apple default");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533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endParaRPr lang="en-US" b="1" u="sng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533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latin typeface="Courier New"/>
                <a:cs typeface="Courier New"/>
              </a:rPr>
              <a:t>Heap</a:t>
            </a:r>
            <a:endParaRPr lang="en-US" b="1" u="sng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10800" y="1399401"/>
            <a:ext cx="806560" cy="353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3395" y="13378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f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534400" y="1524000"/>
            <a:ext cx="1524000" cy="14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14002" y="37338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latin typeface="Courier New"/>
                <a:cs typeface="Courier New"/>
              </a:rPr>
              <a:t>Output</a:t>
            </a:r>
            <a:endParaRPr lang="en-US" b="1" u="sng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4267200"/>
            <a:ext cx="2667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Fruit default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Fruit default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Apple default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871" y="4343400"/>
            <a:ext cx="535615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err="1" smtClean="0">
                <a:latin typeface="Courier New"/>
                <a:cs typeface="Courier New"/>
              </a:rPr>
              <a:t>FruitTest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Fruit f = new Fruit();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Apple a = new Apple();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4600" y="1140023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(Fruit)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98405" y="2313801"/>
            <a:ext cx="806560" cy="353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000" y="2252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a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22005" y="2438400"/>
            <a:ext cx="1524000" cy="14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22205" y="2054423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(Apple)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20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/>
      <p:bldP spid="20" grpId="0" animBg="1"/>
      <p:bldP spid="21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300808"/>
            <a:ext cx="6218069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Fruit()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("Fruit default"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Fruit(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numFruit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("Fruit: " + </a:t>
            </a:r>
            <a:r>
              <a:rPr lang="en-US" sz="1600" b="1" dirty="0" err="1" smtClean="0">
                <a:latin typeface="Courier New"/>
                <a:cs typeface="Courier New"/>
              </a:rPr>
              <a:t>numFruit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724400"/>
            <a:ext cx="4124847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smtClean="0">
                <a:latin typeface="Courier New"/>
                <a:cs typeface="Courier New"/>
              </a:rPr>
              <a:t>Apple extends Fruit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Apple()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super(4);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14800" y="3276600"/>
            <a:ext cx="12192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5257800"/>
            <a:ext cx="2171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bri"/>
                <a:cs typeface="Calibri"/>
              </a:rPr>
              <a:t>Matchy-matchy</a:t>
            </a:r>
            <a:r>
              <a:rPr lang="en-US" sz="2200" dirty="0" smtClean="0">
                <a:latin typeface="Calibri"/>
                <a:cs typeface="Calibri"/>
              </a:rPr>
              <a:t>!!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4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happens now?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1371600"/>
            <a:ext cx="240101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latin typeface="Courier New"/>
                <a:cs typeface="Courier New"/>
              </a:rPr>
              <a:t>public class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5173" y="2743200"/>
            <a:ext cx="412484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latin typeface="Courier New"/>
                <a:cs typeface="Courier New"/>
              </a:rPr>
              <a:t>public class Apple extends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4600" y="4419600"/>
            <a:ext cx="817403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sz="2200" b="0" dirty="0">
                <a:solidFill>
                  <a:srgbClr val="000000"/>
                </a:solidFill>
                <a:latin typeface="Calibri"/>
                <a:cs typeface="Calibri"/>
              </a:rPr>
              <a:t>Remember, when you </a:t>
            </a: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don't </a:t>
            </a:r>
            <a:r>
              <a:rPr lang="en-US" sz="2200" b="0" dirty="0">
                <a:solidFill>
                  <a:srgbClr val="000000"/>
                </a:solidFill>
                <a:latin typeface="Calibri"/>
                <a:cs typeface="Calibri"/>
              </a:rPr>
              <a:t>define a constructor, Java </a:t>
            </a: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  <a:b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one </a:t>
            </a:r>
            <a:r>
              <a:rPr lang="en-US" sz="2200" b="0" dirty="0">
                <a:solidFill>
                  <a:srgbClr val="000000"/>
                </a:solidFill>
                <a:latin typeface="Calibri"/>
                <a:cs typeface="Calibri"/>
              </a:rPr>
              <a:t>for you - a default, </a:t>
            </a: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no-</a:t>
            </a:r>
            <a:r>
              <a:rPr lang="en-US" sz="2200" b="0" dirty="0" err="1" smtClean="0">
                <a:solidFill>
                  <a:srgbClr val="000000"/>
                </a:solidFill>
                <a:latin typeface="Calibri"/>
                <a:cs typeface="Calibri"/>
              </a:rPr>
              <a:t>arg</a:t>
            </a: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 constructor.</a:t>
            </a:r>
          </a:p>
          <a:p>
            <a:pPr marL="342900" indent="-342900" eaLnBrk="1" hangingPunct="1">
              <a:buFont typeface="Arial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When you don't call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super()</a:t>
            </a: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 explicitly, Java calls it for you as the</a:t>
            </a:r>
            <a:b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alibri"/>
                <a:cs typeface="Calibri"/>
              </a:rPr>
              <a:t>first line of the child class constructor.</a:t>
            </a:r>
            <a:endParaRPr lang="en-US" sz="22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9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What happens here?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55918"/>
            <a:ext cx="621806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Fruit(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numFruit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("Fruit: " + </a:t>
            </a:r>
            <a:r>
              <a:rPr lang="en-US" sz="1600" b="1" dirty="0" err="1" smtClean="0">
                <a:latin typeface="Courier New"/>
                <a:cs typeface="Courier New"/>
              </a:rPr>
              <a:t>numFruit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65718"/>
            <a:ext cx="4124847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smtClean="0">
                <a:latin typeface="Courier New"/>
                <a:cs typeface="Courier New"/>
              </a:rPr>
              <a:t>Apple extends Fruit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Apple()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3352800"/>
            <a:ext cx="67505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Since </a:t>
            </a:r>
            <a:r>
              <a:rPr lang="en-US" sz="2000" b="1" dirty="0" smtClean="0">
                <a:latin typeface="Courier New"/>
                <a:cs typeface="Courier New"/>
              </a:rPr>
              <a:t>super()</a:t>
            </a:r>
            <a:r>
              <a:rPr lang="en-US" sz="2200" dirty="0" smtClean="0"/>
              <a:t> is not explicitly called in the subclass,</a:t>
            </a:r>
            <a:br>
              <a:rPr lang="en-US" sz="2200" dirty="0" smtClean="0"/>
            </a:br>
            <a:r>
              <a:rPr lang="en-US" sz="2200" dirty="0" smtClean="0"/>
              <a:t>Java adds </a:t>
            </a:r>
            <a:r>
              <a:rPr lang="en-US" sz="2000" b="1" dirty="0" smtClean="0">
                <a:latin typeface="Courier New"/>
                <a:cs typeface="Courier New"/>
              </a:rPr>
              <a:t>super()</a:t>
            </a:r>
            <a:r>
              <a:rPr lang="en-US" sz="2200" dirty="0" smtClean="0"/>
              <a:t> for you and calls the default, no-</a:t>
            </a:r>
            <a:br>
              <a:rPr lang="en-US" sz="2200" dirty="0" smtClean="0"/>
            </a:br>
            <a:r>
              <a:rPr lang="en-US" sz="2200" dirty="0" err="1" smtClean="0"/>
              <a:t>arg</a:t>
            </a:r>
            <a:r>
              <a:rPr lang="en-US" sz="2200" dirty="0" smtClean="0"/>
              <a:t> constructor.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The superclass does not have a default, no-</a:t>
            </a:r>
            <a:r>
              <a:rPr lang="en-US" sz="2200" dirty="0" err="1" smtClean="0"/>
              <a:t>arg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constructor. 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Java will not provide one because another constructor </a:t>
            </a:r>
            <a:br>
              <a:rPr lang="en-US" sz="2200" dirty="0" smtClean="0"/>
            </a:br>
            <a:r>
              <a:rPr lang="en-US" sz="2200" dirty="0" smtClean="0"/>
              <a:t>was already created.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81000"/>
            <a:ext cx="294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Inheritance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Suppose you </a:t>
            </a:r>
            <a:r>
              <a:rPr lang="en-US" sz="2400" dirty="0" smtClean="0">
                <a:latin typeface="Calibri"/>
                <a:cs typeface="Calibri"/>
              </a:rPr>
              <a:t>want to create/define </a:t>
            </a:r>
            <a:r>
              <a:rPr lang="en-US" sz="2400" dirty="0">
                <a:latin typeface="Calibri"/>
                <a:cs typeface="Calibri"/>
              </a:rPr>
              <a:t>classes </a:t>
            </a:r>
            <a:r>
              <a:rPr lang="en-US" sz="2400" dirty="0" smtClean="0">
                <a:latin typeface="Calibri"/>
                <a:cs typeface="Calibri"/>
              </a:rPr>
              <a:t>in order to </a:t>
            </a:r>
            <a:r>
              <a:rPr lang="en-US" sz="2400" dirty="0">
                <a:latin typeface="Calibri"/>
                <a:cs typeface="Calibri"/>
              </a:rPr>
              <a:t>model circles, rectangles, and triangles. 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These </a:t>
            </a:r>
            <a:r>
              <a:rPr lang="en-US" sz="2400" dirty="0">
                <a:latin typeface="Calibri"/>
                <a:cs typeface="Calibri"/>
              </a:rPr>
              <a:t>classes have many common features. 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What </a:t>
            </a:r>
            <a:r>
              <a:rPr lang="en-US" sz="2400" dirty="0">
                <a:latin typeface="Calibri"/>
                <a:cs typeface="Calibri"/>
              </a:rPr>
              <a:t>is the best way to design these classes so to avoid redundancy? 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answer is to use inheritance. 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6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Another Example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387858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Fruit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private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>
                <a:latin typeface="Courier New"/>
                <a:cs typeface="Courier New"/>
              </a:rPr>
              <a:t>Fruit(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numFruit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this.n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numFruit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031" y="3886200"/>
            <a:ext cx="449423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</a:t>
            </a:r>
            <a:r>
              <a:rPr lang="en-US" sz="1600" b="1" dirty="0" smtClean="0">
                <a:latin typeface="Courier New"/>
                <a:cs typeface="Courier New"/>
              </a:rPr>
              <a:t>Apple extends Fruit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smtClean="0">
                <a:latin typeface="Courier New"/>
                <a:cs typeface="Courier New"/>
              </a:rPr>
              <a:t> private String </a:t>
            </a:r>
            <a:r>
              <a:rPr lang="en-US" sz="1600" b="1" dirty="0" smtClean="0">
                <a:latin typeface="Courier New"/>
                <a:cs typeface="Courier New"/>
              </a:rPr>
              <a:t>color;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Apple(String c,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super(</a:t>
            </a:r>
            <a:r>
              <a:rPr lang="en-US" sz="1600" b="1" dirty="0" err="1" smtClean="0">
                <a:latin typeface="Courier New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this.color</a:t>
            </a:r>
            <a:r>
              <a:rPr lang="en-US" sz="1600" b="1" dirty="0" smtClean="0">
                <a:latin typeface="Courier New"/>
                <a:cs typeface="Courier New"/>
              </a:rPr>
              <a:t> = c;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524000"/>
            <a:ext cx="562205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Calling the constructor sets the instance</a:t>
            </a:r>
            <a:br>
              <a:rPr lang="en-US" sz="2200" dirty="0" smtClean="0"/>
            </a:br>
            <a:r>
              <a:rPr lang="en-US" sz="2200" dirty="0" smtClean="0"/>
              <a:t>variable in the superclass.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If you have a public getter, your subclass can</a:t>
            </a:r>
            <a:br>
              <a:rPr lang="en-US" sz="2200" dirty="0" smtClean="0"/>
            </a:br>
            <a:r>
              <a:rPr lang="en-US" sz="2200" dirty="0" smtClean="0"/>
              <a:t>get the value of the instance variable!!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981200"/>
            <a:ext cx="3657600" cy="320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cs typeface="Times New Roman" charset="0"/>
              </a:rPr>
              <a:t>You must use the keyword </a:t>
            </a:r>
            <a:r>
              <a:rPr lang="en-US" sz="2200" b="1" dirty="0" smtClean="0">
                <a:latin typeface="Courier New"/>
                <a:cs typeface="Courier New"/>
              </a:rPr>
              <a:t>super()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to call the superclass constructor. </a:t>
            </a:r>
            <a:endParaRPr lang="en-US" sz="2400" dirty="0" smtClean="0">
              <a:cs typeface="Times New Roman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cs typeface="Times New Roman" charset="0"/>
              </a:rPr>
              <a:t>Calling </a:t>
            </a:r>
            <a:r>
              <a:rPr lang="en-US" sz="2400" dirty="0">
                <a:cs typeface="Times New Roman" charset="0"/>
              </a:rPr>
              <a:t>a superclass constructor’s name in a subclass causes a </a:t>
            </a:r>
            <a:r>
              <a:rPr lang="en-US" sz="2400" dirty="0" smtClean="0">
                <a:cs typeface="Times New Roman" charset="0"/>
              </a:rPr>
              <a:t/>
            </a:r>
            <a:br>
              <a:rPr lang="en-US" sz="2400" dirty="0" smtClean="0">
                <a:cs typeface="Times New Roman" charset="0"/>
              </a:rPr>
            </a:br>
            <a:r>
              <a:rPr lang="en-US" sz="2400" dirty="0" smtClean="0">
                <a:cs typeface="Times New Roman" charset="0"/>
              </a:rPr>
              <a:t>syntax </a:t>
            </a:r>
            <a:r>
              <a:rPr lang="en-US" sz="2400" dirty="0">
                <a:cs typeface="Times New Roman" charset="0"/>
              </a:rPr>
              <a:t>error. </a:t>
            </a:r>
          </a:p>
          <a:p>
            <a:pPr>
              <a:spcBef>
                <a:spcPct val="50000"/>
              </a:spcBef>
            </a:pPr>
            <a:endParaRPr lang="en-US" sz="2400" dirty="0" smtClean="0"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cs typeface="Times New Roman" charset="0"/>
              </a:rPr>
              <a:t>Java </a:t>
            </a:r>
            <a:r>
              <a:rPr lang="en-US" sz="2400" dirty="0">
                <a:cs typeface="Times New Roman" charset="0"/>
              </a:rPr>
              <a:t>requires that the statement that uses the keyword </a:t>
            </a:r>
            <a:r>
              <a:rPr lang="en-US" sz="2200" b="1" dirty="0" smtClean="0">
                <a:latin typeface="Courier New"/>
                <a:cs typeface="Courier New"/>
              </a:rPr>
              <a:t>super()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appear first in the constructor.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0" y="304800"/>
            <a:ext cx="1968500" cy="25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Constructor chaining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143000"/>
            <a:ext cx="427876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Person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Person()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   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("Person");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560" y="3113544"/>
            <a:ext cx="5356154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Employee extends Person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Employee()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this("Call other Employee constructor");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("Employee");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Employee(String s)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(s);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7300" y="1143000"/>
            <a:ext cx="43865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Faculty extends Employee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Faculty()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("Faculty");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300" y="3123962"/>
            <a:ext cx="470971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TestFaculty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Faculty f = new Faculty();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953000"/>
            <a:ext cx="47244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Person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Call other employee constructor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Employee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Faculty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6172200"/>
            <a:ext cx="808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calls the constructor in that class with the specified arguments.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Calling superclass methods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keyword </a:t>
            </a:r>
            <a:r>
              <a:rPr lang="en-US" sz="2200" b="1" dirty="0" smtClean="0">
                <a:latin typeface="Courier New"/>
                <a:cs typeface="Courier New"/>
              </a:rPr>
              <a:t>super</a:t>
            </a:r>
            <a:r>
              <a:rPr lang="en-US" sz="2400" dirty="0" smtClean="0"/>
              <a:t> can also be used to reference a method in the subclass other than the constructor in the superclass.</a:t>
            </a:r>
          </a:p>
          <a:p>
            <a:endParaRPr lang="en-US" sz="2400" dirty="0"/>
          </a:p>
          <a:p>
            <a:r>
              <a:rPr lang="en-US" sz="2400" dirty="0" smtClean="0"/>
              <a:t>Syntax: </a:t>
            </a:r>
            <a:r>
              <a:rPr lang="en-US" sz="2200" b="1" dirty="0" err="1" smtClean="0">
                <a:latin typeface="Courier New"/>
                <a:cs typeface="Courier New"/>
              </a:rPr>
              <a:t>super.method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200" i="1" dirty="0" smtClean="0">
                <a:latin typeface="Calibri (Body)"/>
                <a:cs typeface="Calibri (Body)"/>
              </a:rPr>
              <a:t>parameters</a:t>
            </a:r>
            <a:r>
              <a:rPr lang="en-US" sz="2200" b="1" dirty="0" smtClean="0">
                <a:latin typeface="Courier New"/>
                <a:cs typeface="Courier New"/>
              </a:rPr>
              <a:t>)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super()</a:t>
            </a:r>
            <a:r>
              <a:rPr lang="en-US" sz="2400" b="1" dirty="0" smtClean="0"/>
              <a:t>;</a:t>
            </a:r>
            <a:r>
              <a:rPr lang="en-US" sz="2400" dirty="0" smtClean="0"/>
              <a:t>    or    </a:t>
            </a:r>
            <a:r>
              <a:rPr lang="en-US" sz="2200" b="1" dirty="0" smtClean="0">
                <a:latin typeface="Courier New"/>
                <a:cs typeface="Courier New"/>
              </a:rPr>
              <a:t>super</a:t>
            </a:r>
            <a:r>
              <a:rPr lang="en-US" sz="2400" b="1" dirty="0" smtClean="0"/>
              <a:t>(</a:t>
            </a:r>
            <a:r>
              <a:rPr lang="en-US" sz="2400" i="1" dirty="0" smtClean="0"/>
              <a:t>parameters</a:t>
            </a:r>
            <a:r>
              <a:rPr lang="en-US" sz="2400" b="1" dirty="0" smtClean="0"/>
              <a:t>);</a:t>
            </a:r>
            <a:r>
              <a:rPr lang="en-US" sz="2400" dirty="0" smtClean="0"/>
              <a:t>	// constructor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b="1" dirty="0" err="1" smtClean="0">
                <a:latin typeface="Courier New"/>
                <a:cs typeface="Courier New"/>
              </a:rPr>
              <a:t>super.method</a:t>
            </a:r>
            <a:r>
              <a:rPr lang="en-US" sz="2200" b="1" dirty="0" smtClean="0">
                <a:latin typeface="Courier New"/>
                <a:cs typeface="Courier New"/>
              </a:rPr>
              <a:t>();</a:t>
            </a:r>
            <a:r>
              <a:rPr lang="en-US" sz="2400" dirty="0" smtClean="0"/>
              <a:t>   or   </a:t>
            </a:r>
            <a:r>
              <a:rPr lang="en-US" sz="2200" b="1" dirty="0" err="1" smtClean="0">
                <a:latin typeface="Courier New"/>
                <a:cs typeface="Courier New"/>
              </a:rPr>
              <a:t>super.method</a:t>
            </a:r>
            <a:r>
              <a:rPr lang="en-US" sz="22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/>
              <a:t>parameters</a:t>
            </a:r>
            <a:r>
              <a:rPr lang="en-US" sz="2200" b="1" dirty="0" smtClean="0">
                <a:latin typeface="Courier New"/>
                <a:cs typeface="Courier New"/>
              </a:rPr>
              <a:t>);</a:t>
            </a:r>
            <a:r>
              <a:rPr lang="en-US" sz="2400" dirty="0" smtClean="0"/>
              <a:t>		//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5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I remember which one is which???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78490" y="1600200"/>
            <a:ext cx="68275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(Body)"/>
                <a:cs typeface="Calibri (Body)"/>
              </a:rPr>
              <a:t>Super-dot: Calls superclass method</a:t>
            </a:r>
          </a:p>
          <a:p>
            <a:endParaRPr lang="en-US" sz="2400" dirty="0">
              <a:latin typeface="Calibri (Body)"/>
              <a:cs typeface="Calibri (Body)"/>
            </a:endParaRPr>
          </a:p>
          <a:p>
            <a:r>
              <a:rPr lang="en-US" sz="2400" dirty="0" smtClean="0">
                <a:latin typeface="Calibri (Body)"/>
                <a:cs typeface="Calibri (Body)"/>
              </a:rPr>
              <a:t>Super-parentheses: Calls superclass constructor</a:t>
            </a:r>
            <a:endParaRPr lang="en-US" sz="2400" dirty="0">
              <a:latin typeface="Calibri (Body)"/>
              <a:cs typeface="Calibri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327660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429000"/>
            <a:ext cx="3086100" cy="2628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8506" y="5257800"/>
            <a:ext cx="1200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methods</a:t>
            </a: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1676400" y="3733800"/>
            <a:ext cx="2209800" cy="2209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39200" y="4038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4817457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Animal(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("Animal: " + n);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sleep()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("ZZZZZZZZ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</a:t>
            </a:r>
            <a:r>
              <a:rPr lang="en-US" sz="1400" b="1" dirty="0" err="1" smtClean="0">
                <a:latin typeface="Courier New"/>
                <a:cs typeface="Courier New"/>
              </a:rPr>
              <a:t>Groowwwwwl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3524585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Cat extends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Cat()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super(4);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printInfo</a:t>
            </a:r>
            <a:r>
              <a:rPr lang="en-US" sz="14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super.sleep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super.makeNoise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52400"/>
            <a:ext cx="470971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Test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Cat c = new Cat();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c.printInfo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c.sleep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c.makeNoise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3429000"/>
            <a:ext cx="47244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Animal: 4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ZZZZZZZZ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Groowwwwwl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ZZZZZZZZ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Groowwwwwl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0" y="28956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endParaRPr lang="en-US" b="1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7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is my cat growling? This does not make sense...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0"/>
            <a:ext cx="49276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Overriding Methods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Sometimes it is necessary for a subclass to modify the implementation of a method defined in the superclass.</a:t>
            </a:r>
          </a:p>
          <a:p>
            <a:endParaRPr lang="en-US" sz="2400" dirty="0"/>
          </a:p>
          <a:p>
            <a:r>
              <a:rPr lang="en-US" sz="2400" dirty="0" smtClean="0"/>
              <a:t>Overriding </a:t>
            </a:r>
            <a:r>
              <a:rPr lang="en-US" sz="2400" dirty="0"/>
              <a:t>a method </a:t>
            </a:r>
            <a:r>
              <a:rPr lang="en-US" sz="2400" dirty="0" smtClean="0"/>
              <a:t>is the process of redefining the method </a:t>
            </a:r>
            <a:r>
              <a:rPr lang="en-US" sz="2400" dirty="0"/>
              <a:t>in a subclass.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 avoid mistakes, you can use a special Java syntax, called override </a:t>
            </a:r>
            <a:r>
              <a:rPr lang="en-US" sz="2400" dirty="0" smtClean="0"/>
              <a:t>annotation. </a:t>
            </a:r>
            <a:r>
              <a:rPr lang="en-US" sz="2400" dirty="0"/>
              <a:t>Place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cs typeface="Courier New"/>
              </a:rPr>
              <a:t>@Override</a:t>
            </a:r>
            <a:r>
              <a:rPr lang="en-US" sz="2400" b="1" dirty="0"/>
              <a:t> </a:t>
            </a:r>
            <a:r>
              <a:rPr lang="en-US" sz="2400" dirty="0"/>
              <a:t>before the method in the subclass.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This annotation specifies that the following </a:t>
            </a:r>
            <a:r>
              <a:rPr lang="en-US" sz="2400" dirty="0"/>
              <a:t>method is required to override a method in the superclass.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a method with this annotation does not override its superclass’s method, the compiler will report an error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8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3000" y="381000"/>
            <a:ext cx="4817457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Animal(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("Animal: " + n);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sleep()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("ZZZZZZZZ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</a:t>
            </a:r>
            <a:r>
              <a:rPr lang="en-US" sz="1400" b="1" dirty="0" err="1" smtClean="0">
                <a:latin typeface="Courier New"/>
                <a:cs typeface="Courier New"/>
              </a:rPr>
              <a:t>Groowwwwwl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381000"/>
            <a:ext cx="3955543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Cat extends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Cat()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super(4);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printInfo</a:t>
            </a:r>
            <a:r>
              <a:rPr lang="en-US" sz="14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super.sleep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("Meow");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0" y="5284113"/>
            <a:ext cx="2897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@Override</a:t>
            </a:r>
            <a:r>
              <a:rPr lang="en-US" sz="2200" dirty="0" smtClean="0">
                <a:solidFill>
                  <a:srgbClr val="000000"/>
                </a:solidFill>
              </a:rPr>
              <a:t> annotation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4573137" y="3352801"/>
            <a:ext cx="2361063" cy="19313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5638800"/>
            <a:ext cx="436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Must have the same method header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 as the superclass method.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696200" y="3581400"/>
            <a:ext cx="914400" cy="2057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not confuse overriding with overloading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3390"/>
              </p:ext>
            </p:extLst>
          </p:nvPr>
        </p:nvGraphicFramePr>
        <p:xfrm>
          <a:off x="2895600" y="1828800"/>
          <a:ext cx="6552728" cy="337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76364"/>
                <a:gridCol w="3276364"/>
              </a:tblGrid>
              <a:tr h="5117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aramond"/>
                          <a:cs typeface="Garamond"/>
                        </a:rPr>
                        <a:t>Overriding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aramond"/>
                          <a:cs typeface="Garamond"/>
                        </a:rPr>
                        <a:t>Overloading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</a:tr>
              <a:tr h="28658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Overridden methods are in different classes related by inheritance.</a:t>
                      </a:r>
                      <a:b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Overridden methods have the same parameter list, name and return type</a:t>
                      </a:r>
                      <a:endParaRPr lang="en-US" dirty="0">
                        <a:solidFill>
                          <a:schemeClr val="tx1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Overloaded methods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either in the same class or different classes related by inheritance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Overloaded methods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the same name but a different parameter list.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6248400" cy="4419595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smtClean="0"/>
              <a:t>bicycle </a:t>
            </a:r>
            <a:r>
              <a:rPr lang="en-US" sz="2400" dirty="0"/>
              <a:t>is a general term for any </a:t>
            </a:r>
            <a:r>
              <a:rPr lang="en-US" sz="2400" dirty="0" smtClean="0"/>
              <a:t>kind of bicycle. </a:t>
            </a:r>
          </a:p>
          <a:p>
            <a:endParaRPr lang="en-US" sz="2400" dirty="0"/>
          </a:p>
          <a:p>
            <a:r>
              <a:rPr lang="en-US" sz="2400" dirty="0" smtClean="0"/>
              <a:t>Mountain </a:t>
            </a:r>
            <a:r>
              <a:rPr lang="en-US" sz="2400" dirty="0"/>
              <a:t>bikes, road bikes and tandem bikes are all types of a </a:t>
            </a:r>
            <a:r>
              <a:rPr lang="en-US" sz="2400" dirty="0" smtClean="0"/>
              <a:t>bicycle. </a:t>
            </a:r>
          </a:p>
          <a:p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have certain things in common with each other. And certain things that are different.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76400"/>
            <a:ext cx="4279900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2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400" b="1" dirty="0" smtClean="0">
                <a:latin typeface="Courier New"/>
                <a:cs typeface="Courier New"/>
              </a:rPr>
              <a:t>Object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class in Java, including the ones that you create, are descended from the </a:t>
            </a:r>
            <a:r>
              <a:rPr lang="en-US" sz="2200" b="1" dirty="0" smtClean="0">
                <a:latin typeface="Courier New"/>
                <a:cs typeface="Courier New"/>
              </a:rPr>
              <a:t>Object</a:t>
            </a:r>
            <a:r>
              <a:rPr lang="en-US" sz="2400" dirty="0" smtClean="0"/>
              <a:t> class.</a:t>
            </a:r>
          </a:p>
          <a:p>
            <a:endParaRPr lang="en-US" sz="2400" dirty="0"/>
          </a:p>
          <a:p>
            <a:r>
              <a:rPr lang="en-US" sz="2400" dirty="0" smtClean="0"/>
              <a:t>All classes (including user-defined classes) implicitly extend the </a:t>
            </a:r>
            <a:r>
              <a:rPr lang="en-US" sz="2200" b="1" dirty="0" smtClean="0">
                <a:latin typeface="Courier New"/>
                <a:cs typeface="Courier New"/>
              </a:rPr>
              <a:t>Object</a:t>
            </a:r>
            <a:r>
              <a:rPr lang="en-US" sz="2400" dirty="0" smtClean="0"/>
              <a:t> class (you just don't see the </a:t>
            </a:r>
            <a:r>
              <a:rPr lang="en-US" sz="2200" b="1" dirty="0" smtClean="0">
                <a:latin typeface="Courier New"/>
                <a:cs typeface="Courier New"/>
              </a:rPr>
              <a:t>extends</a:t>
            </a:r>
            <a:r>
              <a:rPr lang="en-US" sz="2400" dirty="0" smtClean="0"/>
              <a:t> keyword).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Object</a:t>
            </a:r>
            <a:r>
              <a:rPr lang="en-US" sz="2400" dirty="0" smtClean="0"/>
              <a:t> class has 11 methods.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equals()</a:t>
            </a:r>
            <a:r>
              <a:rPr lang="en-US" sz="2400" dirty="0" smtClean="0"/>
              <a:t> method and the </a:t>
            </a:r>
            <a:r>
              <a:rPr lang="en-US" sz="2200" b="1" dirty="0" err="1" smtClean="0">
                <a:latin typeface="Courier New"/>
                <a:cs typeface="Courier New"/>
              </a:rPr>
              <a:t>toString</a:t>
            </a:r>
            <a:r>
              <a:rPr lang="en-US" sz="22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 methods are commonly overridden in many subclasses to create functionality specific to that class.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7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is </a:t>
            </a:r>
            <a:r>
              <a:rPr lang="en-US" sz="3400" b="1" dirty="0" err="1" smtClean="0">
                <a:latin typeface="Courier New"/>
                <a:cs typeface="Courier New"/>
              </a:rPr>
              <a:t>toString</a:t>
            </a:r>
            <a:r>
              <a:rPr lang="en-US" sz="3400" b="1" dirty="0" smtClean="0">
                <a:latin typeface="Courier New"/>
                <a:cs typeface="Courier New"/>
              </a:rPr>
              <a:t>()</a:t>
            </a:r>
            <a:r>
              <a:rPr lang="en-US" sz="3600" dirty="0" smtClean="0"/>
              <a:t> defined in the </a:t>
            </a:r>
            <a:r>
              <a:rPr lang="en-US" sz="3400" b="1" dirty="0" smtClean="0">
                <a:latin typeface="Courier New"/>
                <a:cs typeface="Courier New"/>
              </a:rPr>
              <a:t>Object</a:t>
            </a:r>
            <a:r>
              <a:rPr lang="en-US" sz="3600" dirty="0" smtClean="0"/>
              <a:t> class?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94126" y="2286000"/>
            <a:ext cx="905007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</a:t>
            </a:r>
            <a:r>
              <a:rPr lang="en-US" sz="1600" b="1" dirty="0" smtClean="0">
                <a:latin typeface="Courier New"/>
                <a:cs typeface="Courier New"/>
              </a:rPr>
              <a:t>String </a:t>
            </a:r>
            <a:r>
              <a:rPr lang="en-US" sz="1600" b="1" dirty="0" err="1" smtClean="0">
                <a:latin typeface="Courier New"/>
                <a:cs typeface="Courier New"/>
              </a:rPr>
              <a:t>toString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return </a:t>
            </a:r>
            <a:r>
              <a:rPr lang="en-US" sz="1600" b="1" dirty="0" err="1" smtClean="0">
                <a:latin typeface="Courier New"/>
                <a:cs typeface="Courier New"/>
              </a:rPr>
              <a:t>getClass</a:t>
            </a:r>
            <a:r>
              <a:rPr lang="en-US" sz="1600" b="1" dirty="0">
                <a:latin typeface="Courier New"/>
                <a:cs typeface="Courier New"/>
              </a:rPr>
              <a:t>().</a:t>
            </a:r>
            <a:r>
              <a:rPr lang="en-US" sz="1600" b="1" dirty="0" err="1">
                <a:latin typeface="Courier New"/>
                <a:cs typeface="Courier New"/>
              </a:rPr>
              <a:t>getName</a:t>
            </a:r>
            <a:r>
              <a:rPr lang="en-US" sz="1600" b="1" dirty="0">
                <a:latin typeface="Courier New"/>
                <a:cs typeface="Courier New"/>
              </a:rPr>
              <a:t>() + '@' + </a:t>
            </a:r>
            <a:r>
              <a:rPr lang="en-US" sz="1600" b="1" dirty="0" err="1">
                <a:latin typeface="Courier New"/>
                <a:cs typeface="Courier New"/>
              </a:rPr>
              <a:t>Integer.toHexString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hashCode</a:t>
            </a:r>
            <a:r>
              <a:rPr lang="en-US" sz="1600" b="1" dirty="0">
                <a:latin typeface="Courier New"/>
                <a:cs typeface="Courier New"/>
              </a:rPr>
              <a:t>()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47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Overriding the </a:t>
            </a:r>
            <a:r>
              <a:rPr lang="en-US" sz="3200" b="1" dirty="0" err="1" smtClean="0">
                <a:latin typeface="Courier New"/>
                <a:cs typeface="Courier New"/>
              </a:rPr>
              <a:t>toString</a:t>
            </a:r>
            <a:r>
              <a:rPr lang="en-US" sz="3200" b="1" dirty="0" smtClean="0">
                <a:latin typeface="Courier New"/>
                <a:cs typeface="Courier New"/>
              </a:rPr>
              <a:t>()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76400"/>
            <a:ext cx="412484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Frog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String </a:t>
            </a:r>
            <a:r>
              <a:rPr lang="en-US" sz="1600" b="1" dirty="0" err="1" smtClean="0">
                <a:latin typeface="Courier New"/>
                <a:cs typeface="Courier New"/>
              </a:rPr>
              <a:t>toString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return "This is a frog";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1752600"/>
            <a:ext cx="5440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You do not have to explicitly extend </a:t>
            </a:r>
            <a:r>
              <a:rPr lang="en-US" sz="2000" b="1" dirty="0" smtClean="0">
                <a:latin typeface="Courier New"/>
                <a:cs typeface="Courier New"/>
              </a:rPr>
              <a:t>Object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Java does this for you implicitly.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581400" y="1905000"/>
            <a:ext cx="2667000" cy="2323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4031159"/>
            <a:ext cx="5659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Same method header as the method</a:t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000" b="1" dirty="0" smtClean="0">
                <a:latin typeface="Courier New"/>
                <a:cs typeface="Courier New"/>
              </a:rPr>
              <a:t>Object</a:t>
            </a:r>
            <a:r>
              <a:rPr lang="en-US" sz="2200" dirty="0" smtClean="0"/>
              <a:t> and the </a:t>
            </a:r>
            <a:r>
              <a:rPr lang="en-US" sz="2000" b="1" dirty="0" smtClean="0">
                <a:latin typeface="Courier New"/>
                <a:cs typeface="Courier New"/>
              </a:rPr>
              <a:t>@Override</a:t>
            </a:r>
            <a:r>
              <a:rPr lang="en-US" sz="2200" dirty="0" smtClean="0"/>
              <a:t> annotation.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276600" y="2667002"/>
            <a:ext cx="2133600" cy="17488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5334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24000"/>
            <a:ext cx="34290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5334000"/>
            <a:ext cx="6850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Homework #6 is due Thursday, 03/03/16 at 9:00 a.m.</a:t>
            </a:r>
          </a:p>
          <a:p>
            <a:pPr algn="ctr"/>
            <a:r>
              <a:rPr lang="en-US" sz="2400" dirty="0" smtClean="0"/>
              <a:t>Read your book!!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6248400" cy="4419595"/>
          </a:xfrm>
        </p:spPr>
        <p:txBody>
          <a:bodyPr>
            <a:normAutofit/>
          </a:bodyPr>
          <a:lstStyle/>
          <a:p>
            <a:r>
              <a:rPr lang="en-US" sz="2400" dirty="0"/>
              <a:t>A dog and cat are types of animals.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have certain properties in common and behaviors in common.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And </a:t>
            </a:r>
            <a:r>
              <a:rPr lang="en-US" sz="2400" dirty="0"/>
              <a:t>other behaviors and properties that are different.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22500"/>
            <a:ext cx="4165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 another example...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486400" cy="441959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riangles </a:t>
            </a:r>
            <a:r>
              <a:rPr lang="en-US" sz="2400" dirty="0"/>
              <a:t>and rectangles are </a:t>
            </a:r>
            <a:r>
              <a:rPr lang="en-US" sz="2400" dirty="0" smtClean="0"/>
              <a:t>both </a:t>
            </a:r>
            <a:r>
              <a:rPr lang="en-US" sz="2400" dirty="0"/>
              <a:t>shapes.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 find </a:t>
            </a:r>
            <a:r>
              <a:rPr lang="en-US" sz="2400" dirty="0" smtClean="0"/>
              <a:t>the area </a:t>
            </a:r>
            <a:r>
              <a:rPr lang="en-US" sz="2400" dirty="0"/>
              <a:t>for </a:t>
            </a:r>
            <a:r>
              <a:rPr lang="en-US" sz="2400" dirty="0" smtClean="0"/>
              <a:t>both </a:t>
            </a:r>
            <a:r>
              <a:rPr lang="en-US" sz="2400" dirty="0"/>
              <a:t>of them, but you have to do it different ways.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00200"/>
            <a:ext cx="5270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Superclass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5"/>
            <a:ext cx="10972800" cy="114299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charset="0"/>
              </a:rPr>
              <a:t>The most general class. The superclass is the class that is created first. Also called the </a:t>
            </a:r>
            <a:r>
              <a:rPr lang="en-US" sz="2400" b="1" dirty="0">
                <a:latin typeface="Calibri" charset="0"/>
              </a:rPr>
              <a:t>base class</a:t>
            </a:r>
            <a:r>
              <a:rPr lang="en-US" sz="2400" dirty="0">
                <a:latin typeface="Calibri" charset="0"/>
              </a:rPr>
              <a:t> or the </a:t>
            </a:r>
            <a:r>
              <a:rPr lang="en-US" sz="2400" b="1" dirty="0">
                <a:latin typeface="Calibri" charset="0"/>
              </a:rPr>
              <a:t>parent class</a:t>
            </a:r>
            <a:r>
              <a:rPr lang="en-US" sz="2400" b="1" dirty="0" smtClean="0">
                <a:latin typeface="Calibri" charset="0"/>
              </a:rPr>
              <a:t>.</a:t>
            </a:r>
            <a:endParaRPr lang="en-US" sz="2400" b="1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4314825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75688" y="2705100"/>
            <a:ext cx="1370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superclass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6731000" y="3008313"/>
            <a:ext cx="1944688" cy="571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41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124200"/>
            <a:ext cx="4356100" cy="344289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533400"/>
            <a:ext cx="4165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764587" y="566737"/>
            <a:ext cx="1370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b="0" dirty="0">
                <a:solidFill>
                  <a:srgbClr val="FF0000"/>
                </a:solidFill>
                <a:latin typeface="Calibri"/>
                <a:cs typeface="Calibri"/>
              </a:rPr>
              <a:t>superclass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6819900" y="868362"/>
            <a:ext cx="1944687" cy="587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980487" y="3735387"/>
            <a:ext cx="1370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b="0" dirty="0">
                <a:solidFill>
                  <a:srgbClr val="FF0000"/>
                </a:solidFill>
                <a:latin typeface="Calibri"/>
                <a:cs typeface="Calibri"/>
              </a:rPr>
              <a:t>superclass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 flipV="1">
            <a:off x="6629400" y="3505200"/>
            <a:ext cx="2351088" cy="5318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202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Subclass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219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charset="0"/>
              </a:rPr>
              <a:t>A specialized class. The subclass is derived (or based on) the superclass. Also called the derived class, the child class, and the extended class</a:t>
            </a:r>
            <a:r>
              <a:rPr lang="en-US" sz="2400" dirty="0" smtClean="0">
                <a:latin typeface="Calibri" charset="0"/>
              </a:rPr>
              <a:t>.</a:t>
            </a:r>
            <a:endParaRPr lang="en-US" sz="24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14600"/>
            <a:ext cx="474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17012" y="3676650"/>
            <a:ext cx="1490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subclasses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4364037" y="3979862"/>
            <a:ext cx="4752975" cy="10652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5805487" y="4037012"/>
            <a:ext cx="3311525" cy="1079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>
            <a:off x="7461250" y="4037012"/>
            <a:ext cx="1727200" cy="11509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40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31186</TotalTime>
  <Words>2393</Words>
  <Application>Microsoft Macintosh PowerPoint</Application>
  <PresentationFormat>Custom</PresentationFormat>
  <Paragraphs>557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Lecture 10</vt:lpstr>
      <vt:lpstr>Motivation</vt:lpstr>
      <vt:lpstr>Inheritance</vt:lpstr>
      <vt:lpstr>Example</vt:lpstr>
      <vt:lpstr>Example</vt:lpstr>
      <vt:lpstr>And another example...</vt:lpstr>
      <vt:lpstr>Superclass</vt:lpstr>
      <vt:lpstr>PowerPoint Presentation</vt:lpstr>
      <vt:lpstr>Subclass</vt:lpstr>
      <vt:lpstr>PowerPoint Presentation</vt:lpstr>
      <vt:lpstr>Extends</vt:lpstr>
      <vt:lpstr>The IS-A Test</vt:lpstr>
      <vt:lpstr>Bathroom and Tub Example</vt:lpstr>
      <vt:lpstr>The HAS-A Test</vt:lpstr>
      <vt:lpstr>IS-A vs HAS-A</vt:lpstr>
      <vt:lpstr>Let's talk code...</vt:lpstr>
      <vt:lpstr>Ok...How do you use those classes?</vt:lpstr>
      <vt:lpstr>PowerPoint Presentation</vt:lpstr>
      <vt:lpstr>Do it again!</vt:lpstr>
      <vt:lpstr>Ok...and how do I use the classes?</vt:lpstr>
      <vt:lpstr>What don't you get with inheritance?</vt:lpstr>
      <vt:lpstr>Constructors and the super keyword</vt:lpstr>
      <vt:lpstr>The super keyword</vt:lpstr>
      <vt:lpstr>A superclass's constructor is always called</vt:lpstr>
      <vt:lpstr>Example</vt:lpstr>
      <vt:lpstr>PowerPoint Presentation</vt:lpstr>
      <vt:lpstr>Example</vt:lpstr>
      <vt:lpstr>What happens now?</vt:lpstr>
      <vt:lpstr>What happens here?</vt:lpstr>
      <vt:lpstr>Another Example</vt:lpstr>
      <vt:lpstr>Caution</vt:lpstr>
      <vt:lpstr>Constructor chaining</vt:lpstr>
      <vt:lpstr>Calling superclass methods</vt:lpstr>
      <vt:lpstr>How do I remember which one is which???</vt:lpstr>
      <vt:lpstr>PowerPoint Presentation</vt:lpstr>
      <vt:lpstr>Why is my cat growling? This does not make sense...</vt:lpstr>
      <vt:lpstr>Overriding Methods</vt:lpstr>
      <vt:lpstr>PowerPoint Presentation</vt:lpstr>
      <vt:lpstr>Do not confuse overriding with overloading</vt:lpstr>
      <vt:lpstr>The Object class</vt:lpstr>
      <vt:lpstr>How is toString() defined in the Object class?</vt:lpstr>
      <vt:lpstr>Overriding the toString() method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1585</cp:revision>
  <cp:lastPrinted>2016-02-28T19:38:52Z</cp:lastPrinted>
  <dcterms:created xsi:type="dcterms:W3CDTF">2014-04-17T23:20:26Z</dcterms:created>
  <dcterms:modified xsi:type="dcterms:W3CDTF">2016-03-01T23:57:22Z</dcterms:modified>
</cp:coreProperties>
</file>