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70" r:id="rId19"/>
    <p:sldId id="371" r:id="rId20"/>
    <p:sldId id="372" r:id="rId21"/>
    <p:sldId id="355" r:id="rId22"/>
    <p:sldId id="356" r:id="rId23"/>
    <p:sldId id="357" r:id="rId24"/>
    <p:sldId id="361" r:id="rId25"/>
    <p:sldId id="358" r:id="rId26"/>
    <p:sldId id="368" r:id="rId27"/>
    <p:sldId id="369" r:id="rId28"/>
    <p:sldId id="32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538" autoAdjust="0"/>
  </p:normalViewPr>
  <p:slideViewPr>
    <p:cSldViewPr>
      <p:cViewPr>
        <p:scale>
          <a:sx n="82" d="100"/>
          <a:sy n="82" d="100"/>
        </p:scale>
        <p:origin x="-9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3/3/16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3/3/16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Java</a:t>
            </a:r>
            <a:r>
              <a:rPr lang="en-US" baseline="0" dirty="0" smtClean="0"/>
              <a:t> data structures (like the contains method from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) implement the equals method. </a:t>
            </a:r>
          </a:p>
          <a:p>
            <a:r>
              <a:rPr lang="en-US" baseline="0" dirty="0" smtClean="0"/>
              <a:t>If you have overloaded the equals for your object hanging out in the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 and didn't override, then the object equals method will be used - not your overloaded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632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4" y="3227034"/>
            <a:ext cx="9861727" cy="111636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11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572000"/>
            <a:ext cx="853440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Topics: Polymorphism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Chapter 11, Sections 11.7 - 11.10 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09600"/>
            <a:ext cx="8521700" cy="468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5715000"/>
            <a:ext cx="8939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. . . as long as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Dog extends Animal</a:t>
            </a:r>
            <a:r>
              <a:rPr lang="en-US" sz="2400" dirty="0" smtClean="0">
                <a:solidFill>
                  <a:srgbClr val="000000"/>
                </a:solidFill>
              </a:rPr>
              <a:t> or extends another class that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ultimately extends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4267200"/>
            <a:ext cx="1971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Declared Type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52600" y="2057400"/>
            <a:ext cx="762000" cy="22860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9400" y="3200400"/>
            <a:ext cx="164946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</a:t>
            </a:r>
            <a:r>
              <a:rPr lang="en-US" sz="2400" dirty="0" smtClean="0">
                <a:solidFill>
                  <a:srgbClr val="000000"/>
                </a:solidFill>
              </a:rPr>
              <a:t>ctual </a:t>
            </a:r>
            <a:r>
              <a:rPr lang="en-US" sz="2400" dirty="0">
                <a:solidFill>
                  <a:srgbClr val="000000"/>
                </a:solidFill>
              </a:rPr>
              <a:t>T</a:t>
            </a:r>
            <a:r>
              <a:rPr lang="en-US" sz="2400" dirty="0" smtClean="0">
                <a:solidFill>
                  <a:srgbClr val="000000"/>
                </a:solidFill>
              </a:rPr>
              <a:t>ype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410200" y="2057400"/>
            <a:ext cx="6019800" cy="12236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81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556792"/>
            <a:ext cx="2324100" cy="350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976" y="2420888"/>
            <a:ext cx="31877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4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27576" y="411560"/>
            <a:ext cx="1800200" cy="2376264"/>
            <a:chOff x="1475656" y="1484784"/>
            <a:chExt cx="2304256" cy="2808312"/>
          </a:xfrm>
        </p:grpSpPr>
        <p:sp>
          <p:nvSpPr>
            <p:cNvPr id="3" name="Rectangle 2"/>
            <p:cNvSpPr/>
            <p:nvPr/>
          </p:nvSpPr>
          <p:spPr>
            <a:xfrm>
              <a:off x="1475656" y="1484784"/>
              <a:ext cx="2304256" cy="2808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rgbClr val="000000"/>
                </a:solidFill>
                <a:latin typeface="Courier New"/>
                <a:cs typeface="Courier New"/>
              </a:endParaRPr>
            </a:p>
            <a:p>
              <a:pPr algn="ctr"/>
              <a:r>
                <a:rPr lang="en-US" b="1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makeNoise</a:t>
              </a:r>
              <a:r>
                <a:rPr lang="en-US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()</a:t>
              </a:r>
            </a:p>
            <a:p>
              <a:pPr algn="ctr"/>
              <a:r>
                <a:rPr lang="en-US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eat()</a:t>
              </a:r>
            </a:p>
            <a:p>
              <a:pPr algn="ctr"/>
              <a:r>
                <a:rPr lang="en-US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sleep()</a:t>
              </a:r>
            </a:p>
            <a:p>
              <a:pPr algn="ctr"/>
              <a:r>
                <a:rPr lang="en-US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roam()</a:t>
              </a:r>
              <a:endParaRPr lang="en-US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475656" y="1484784"/>
              <a:ext cx="2304256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Animal</a:t>
              </a:r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43200" y="3795936"/>
            <a:ext cx="1728192" cy="2376264"/>
            <a:chOff x="5580112" y="1484784"/>
            <a:chExt cx="2304256" cy="2808312"/>
          </a:xfrm>
        </p:grpSpPr>
        <p:sp>
          <p:nvSpPr>
            <p:cNvPr id="6" name="Rectangle 5"/>
            <p:cNvSpPr/>
            <p:nvPr/>
          </p:nvSpPr>
          <p:spPr>
            <a:xfrm>
              <a:off x="5580112" y="1484784"/>
              <a:ext cx="2304256" cy="2808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80112" y="1484784"/>
              <a:ext cx="2304256" cy="1276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Dog extends Animal</a:t>
              </a:r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43400" y="3795936"/>
            <a:ext cx="1728192" cy="2376264"/>
            <a:chOff x="5580112" y="1484784"/>
            <a:chExt cx="2304256" cy="2808312"/>
          </a:xfrm>
        </p:grpSpPr>
        <p:sp>
          <p:nvSpPr>
            <p:cNvPr id="9" name="Rectangle 8"/>
            <p:cNvSpPr/>
            <p:nvPr/>
          </p:nvSpPr>
          <p:spPr>
            <a:xfrm>
              <a:off x="5580112" y="1484784"/>
              <a:ext cx="2304256" cy="2808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80112" y="1484784"/>
              <a:ext cx="2304256" cy="1276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Hippo extends Animal</a:t>
              </a:r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15808" y="3795936"/>
            <a:ext cx="1728192" cy="2376264"/>
            <a:chOff x="5580112" y="1484784"/>
            <a:chExt cx="2304256" cy="2808312"/>
          </a:xfrm>
        </p:grpSpPr>
        <p:sp>
          <p:nvSpPr>
            <p:cNvPr id="12" name="Rectangle 11"/>
            <p:cNvSpPr/>
            <p:nvPr/>
          </p:nvSpPr>
          <p:spPr>
            <a:xfrm>
              <a:off x="5580112" y="1484784"/>
              <a:ext cx="2304256" cy="2808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80112" y="1484784"/>
              <a:ext cx="2304256" cy="1276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Wolf extends Animal</a:t>
              </a:r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016008" y="3795936"/>
            <a:ext cx="1728192" cy="2376264"/>
            <a:chOff x="5580112" y="1484784"/>
            <a:chExt cx="2304256" cy="2808312"/>
          </a:xfrm>
        </p:grpSpPr>
        <p:sp>
          <p:nvSpPr>
            <p:cNvPr id="15" name="Rectangle 14"/>
            <p:cNvSpPr/>
            <p:nvPr/>
          </p:nvSpPr>
          <p:spPr>
            <a:xfrm>
              <a:off x="5580112" y="1484784"/>
              <a:ext cx="2304256" cy="2808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80112" y="1484784"/>
              <a:ext cx="2304256" cy="1276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Lion extends Animal</a:t>
              </a:r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43600" y="3795936"/>
            <a:ext cx="1728197" cy="2376264"/>
            <a:chOff x="5580112" y="1484784"/>
            <a:chExt cx="2304265" cy="2808312"/>
          </a:xfrm>
        </p:grpSpPr>
        <p:sp>
          <p:nvSpPr>
            <p:cNvPr id="18" name="Rectangle 17"/>
            <p:cNvSpPr/>
            <p:nvPr/>
          </p:nvSpPr>
          <p:spPr>
            <a:xfrm>
              <a:off x="5580112" y="1484784"/>
              <a:ext cx="2304256" cy="2808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80119" y="1484784"/>
              <a:ext cx="2304258" cy="1276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Cat extends Animal</a:t>
              </a:r>
              <a:endParaRPr lang="en-US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H="1">
            <a:off x="2679304" y="2859832"/>
            <a:ext cx="2808312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263480" y="2931840"/>
            <a:ext cx="1584176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63680" y="3003848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23720" y="2931840"/>
            <a:ext cx="1512168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83760" y="2859832"/>
            <a:ext cx="2808312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83309" y="906000"/>
            <a:ext cx="27279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Let’s also imagine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that we’ve overridden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the methods in each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387913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2464" y="1700808"/>
            <a:ext cx="5109893" cy="424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 smtClean="0">
                <a:latin typeface="Courier New"/>
                <a:cs typeface="Courier New"/>
              </a:rPr>
              <a:t>Animal[] animals = new Animal[5];</a:t>
            </a:r>
          </a:p>
          <a:p>
            <a:pPr>
              <a:lnSpc>
                <a:spcPct val="130000"/>
              </a:lnSpc>
            </a:pPr>
            <a:r>
              <a:rPr lang="en-US" sz="1600" b="1" dirty="0" smtClean="0">
                <a:latin typeface="Courier New"/>
                <a:cs typeface="Courier New"/>
              </a:rPr>
              <a:t>animals[0] = new Dog();</a:t>
            </a:r>
          </a:p>
          <a:p>
            <a:pPr>
              <a:lnSpc>
                <a:spcPct val="130000"/>
              </a:lnSpc>
            </a:pPr>
            <a:r>
              <a:rPr lang="en-US" sz="1600" b="1" dirty="0" smtClean="0">
                <a:latin typeface="Courier New"/>
                <a:cs typeface="Courier New"/>
              </a:rPr>
              <a:t>animals[1] = new Cat();</a:t>
            </a:r>
          </a:p>
          <a:p>
            <a:pPr>
              <a:lnSpc>
                <a:spcPct val="130000"/>
              </a:lnSpc>
            </a:pPr>
            <a:r>
              <a:rPr lang="en-US" sz="1600" b="1" dirty="0" smtClean="0">
                <a:latin typeface="Courier New"/>
                <a:cs typeface="Courier New"/>
              </a:rPr>
              <a:t>animals[2] = new Wolf();</a:t>
            </a:r>
          </a:p>
          <a:p>
            <a:pPr>
              <a:lnSpc>
                <a:spcPct val="130000"/>
              </a:lnSpc>
            </a:pPr>
            <a:r>
              <a:rPr lang="en-US" sz="1600" b="1" dirty="0" smtClean="0">
                <a:latin typeface="Courier New"/>
                <a:cs typeface="Courier New"/>
              </a:rPr>
              <a:t>animals[3] = new Hippo();</a:t>
            </a:r>
          </a:p>
          <a:p>
            <a:pPr>
              <a:lnSpc>
                <a:spcPct val="130000"/>
              </a:lnSpc>
            </a:pPr>
            <a:r>
              <a:rPr lang="en-US" sz="1600" b="1" dirty="0" smtClean="0">
                <a:latin typeface="Courier New"/>
                <a:cs typeface="Courier New"/>
              </a:rPr>
              <a:t>animals[4] = new Lion();</a:t>
            </a:r>
          </a:p>
          <a:p>
            <a:pPr>
              <a:lnSpc>
                <a:spcPct val="130000"/>
              </a:lnSpc>
            </a:pPr>
            <a:endParaRPr lang="en-US" sz="1600" b="1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b="1" dirty="0" smtClean="0">
                <a:latin typeface="Courier New"/>
                <a:cs typeface="Courier New"/>
              </a:rPr>
              <a:t>for (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= 0;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&lt; </a:t>
            </a:r>
            <a:r>
              <a:rPr lang="en-US" sz="1600" b="1" dirty="0" err="1" smtClean="0">
                <a:latin typeface="Courier New"/>
                <a:cs typeface="Courier New"/>
              </a:rPr>
              <a:t>animals.length</a:t>
            </a:r>
            <a:r>
              <a:rPr lang="en-US" sz="1600" b="1" dirty="0" smtClean="0">
                <a:latin typeface="Courier New"/>
                <a:cs typeface="Courier New"/>
              </a:rPr>
              <a:t>;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++) </a:t>
            </a:r>
          </a:p>
          <a:p>
            <a:pPr>
              <a:lnSpc>
                <a:spcPct val="130000"/>
              </a:lnSpc>
            </a:pPr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Animal </a:t>
            </a:r>
            <a:r>
              <a:rPr lang="en-US" sz="1600" b="1" dirty="0" err="1" smtClean="0">
                <a:latin typeface="Courier New"/>
                <a:cs typeface="Courier New"/>
              </a:rPr>
              <a:t>tempA</a:t>
            </a:r>
            <a:r>
              <a:rPr lang="en-US" sz="1600" b="1" dirty="0" smtClean="0">
                <a:latin typeface="Courier New"/>
                <a:cs typeface="Courier New"/>
              </a:rPr>
              <a:t> = animals[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];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tempA.eat</a:t>
            </a:r>
            <a:r>
              <a:rPr lang="en-US" sz="1600" b="1" dirty="0" smtClean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tempA.makeNoise</a:t>
            </a:r>
            <a:r>
              <a:rPr lang="en-US" sz="1600" b="1" dirty="0" smtClean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10400" y="457200"/>
            <a:ext cx="5172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Declare an array of type Animal. In other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words, an array that will hold objects of type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Animal.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492824" y="990600"/>
            <a:ext cx="2441376" cy="8542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62883" y="2501642"/>
            <a:ext cx="46480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Look what you can do! You can put any </a:t>
            </a:r>
            <a:b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</a:br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subclass of Animal in the Animal array!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500936" y="2925688"/>
            <a:ext cx="93610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>
            <a:off x="4852864" y="2133600"/>
            <a:ext cx="576064" cy="1512168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60703" y="4572000"/>
            <a:ext cx="52238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When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 is 0, you get Dog’s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eat()</a:t>
            </a:r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 and </a:t>
            </a:r>
            <a:b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</a:b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makeNoise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 methods.</a:t>
            </a:r>
          </a:p>
          <a:p>
            <a:endParaRPr lang="en-US" sz="2000" dirty="0" smtClean="0">
              <a:solidFill>
                <a:srgbClr val="000000"/>
              </a:solidFill>
              <a:latin typeface="Calibri (Body)"/>
              <a:cs typeface="Calibri (Body)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When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 is 3, you get the Hippo’s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eat()</a:t>
            </a:r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 and </a:t>
            </a:r>
            <a:b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</a:b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makeNoise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 method.</a:t>
            </a:r>
            <a:endParaRPr lang="en-US" sz="2000" dirty="0">
              <a:solidFill>
                <a:srgbClr val="000000"/>
              </a:solidFill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987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33600" y="535250"/>
            <a:ext cx="8229600" cy="7601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Now, that is awesome...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960" y="2249452"/>
            <a:ext cx="3620120" cy="29051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472" y="1889412"/>
            <a:ext cx="2897517" cy="374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There's more!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914395"/>
          </a:xfrm>
        </p:spPr>
        <p:txBody>
          <a:bodyPr>
            <a:normAutofit/>
          </a:bodyPr>
          <a:lstStyle/>
          <a:p>
            <a:r>
              <a:rPr lang="en-US" sz="2400" dirty="0"/>
              <a:t>You can have polymorphic arguments and polymorphic return types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4419600"/>
            <a:ext cx="5571632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Vet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static void </a:t>
            </a:r>
            <a:r>
              <a:rPr lang="en-US" sz="1400" b="1" dirty="0" err="1" smtClean="0">
                <a:latin typeface="Courier New"/>
                <a:cs typeface="Courier New"/>
              </a:rPr>
              <a:t>giveShot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Animal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poorAnimal</a:t>
            </a:r>
            <a:r>
              <a:rPr lang="en-US" sz="14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latin typeface="Courier New"/>
                <a:cs typeface="Courier New"/>
              </a:rPr>
              <a:t>poorAnimal.makeNoise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5554" y="1905000"/>
            <a:ext cx="3416846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Animal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   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void </a:t>
            </a:r>
            <a:r>
              <a:rPr lang="en-US" sz="1400" b="1" dirty="0" err="1" smtClean="0">
                <a:latin typeface="Courier New"/>
                <a:cs typeface="Courier New"/>
              </a:rPr>
              <a:t>makeNoise</a:t>
            </a:r>
            <a:r>
              <a:rPr lang="en-US" sz="1400" b="1" dirty="0" smtClean="0">
                <a:latin typeface="Courier New"/>
                <a:cs typeface="Courier New"/>
              </a:rPr>
              <a:t>()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S.O.P.L("</a:t>
            </a:r>
            <a:r>
              <a:rPr lang="en-US" sz="1400" b="1" dirty="0" err="1" smtClean="0">
                <a:latin typeface="Courier New"/>
                <a:cs typeface="Courier New"/>
              </a:rPr>
              <a:t>Groowwwwwl</a:t>
            </a:r>
            <a:r>
              <a:rPr lang="en-US" sz="1400" b="1" dirty="0">
                <a:latin typeface="Courier New"/>
                <a:cs typeface="Courier New"/>
              </a:rPr>
              <a:t>"</a:t>
            </a:r>
            <a:r>
              <a:rPr lang="en-US" sz="1400" b="1" dirty="0" smtClean="0">
                <a:latin typeface="Courier New"/>
                <a:cs typeface="Courier New"/>
              </a:rPr>
              <a:t>);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1905000"/>
            <a:ext cx="3524585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Cat extends Animal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   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@Override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void </a:t>
            </a:r>
            <a:r>
              <a:rPr lang="en-US" sz="1400" b="1" dirty="0" err="1" smtClean="0">
                <a:latin typeface="Courier New"/>
                <a:cs typeface="Courier New"/>
              </a:rPr>
              <a:t>makeNoise</a:t>
            </a:r>
            <a:r>
              <a:rPr lang="en-US" sz="14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S.O.P.L("Meow");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1905000"/>
            <a:ext cx="3524585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Dog extends Animal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   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@Override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void </a:t>
            </a:r>
            <a:r>
              <a:rPr lang="en-US" sz="1400" b="1" dirty="0" err="1" smtClean="0">
                <a:latin typeface="Courier New"/>
                <a:cs typeface="Courier New"/>
              </a:rPr>
              <a:t>makeNoise</a:t>
            </a:r>
            <a:r>
              <a:rPr lang="en-US" sz="14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S.O.P.L("Ruff");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600" y="4419600"/>
            <a:ext cx="3273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Any type of animal can</a:t>
            </a:r>
            <a:br>
              <a:rPr lang="en-US" sz="2200" dirty="0" smtClean="0"/>
            </a:br>
            <a:r>
              <a:rPr lang="en-US" sz="2200" dirty="0" smtClean="0"/>
              <a:t>go to the Vet to get a shot!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240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590800"/>
            <a:ext cx="4728127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public class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PetOwnerTest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  public static void main(String[]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args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  {   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      Vet doctor = new Vet();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      Dog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fido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= new Dog();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      Cat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fred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= new Cat();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   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doctor.giveShot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fido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doctor.giveShot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fred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endParaRPr lang="en-US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   }</a:t>
            </a:r>
            <a:endParaRPr lang="en-US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695" y="381000"/>
            <a:ext cx="4836305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Vet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void </a:t>
            </a:r>
            <a:r>
              <a:rPr lang="en-US" sz="1400" b="1" dirty="0" err="1" smtClean="0">
                <a:latin typeface="Courier New"/>
                <a:cs typeface="Courier New"/>
              </a:rPr>
              <a:t>giveShot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Animal </a:t>
            </a:r>
            <a:r>
              <a:rPr lang="en-US" sz="1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poorAnimal</a:t>
            </a:r>
            <a:r>
              <a:rPr lang="en-US" sz="14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   </a:t>
            </a:r>
            <a:r>
              <a:rPr lang="en-US" sz="1400" b="1" dirty="0" err="1" smtClean="0">
                <a:latin typeface="Courier New"/>
                <a:cs typeface="Courier New"/>
              </a:rPr>
              <a:t>poorAnimal.makeNoise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0" y="381000"/>
            <a:ext cx="275072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The Vet’s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giveShot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 </a:t>
            </a:r>
            <a:b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</a:br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method can take any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Animal</a:t>
            </a:r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 you give it as </a:t>
            </a:r>
            <a:b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</a:br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long as it is a subclass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of Animal.</a:t>
            </a:r>
            <a:endParaRPr lang="en-US" sz="2000" dirty="0">
              <a:solidFill>
                <a:srgbClr val="000000"/>
              </a:solidFill>
              <a:latin typeface="Calibri (Body)"/>
              <a:cs typeface="Calibri (Body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3505200"/>
            <a:ext cx="2672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Calibri (Body)"/>
                <a:cs typeface="Calibri (Body)"/>
              </a:rPr>
              <a:t>Dog’s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makeNoise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2200" dirty="0" smtClean="0">
                <a:solidFill>
                  <a:srgbClr val="000000"/>
                </a:solidFill>
                <a:latin typeface="Calibri (Body)"/>
                <a:cs typeface="Calibri (Body)"/>
              </a:rPr>
              <a:t> </a:t>
            </a:r>
            <a:br>
              <a:rPr lang="en-US" sz="2200" dirty="0" smtClean="0">
                <a:solidFill>
                  <a:srgbClr val="000000"/>
                </a:solidFill>
                <a:latin typeface="Calibri (Body)"/>
                <a:cs typeface="Calibri (Body)"/>
              </a:rPr>
            </a:br>
            <a:r>
              <a:rPr lang="en-US" sz="2200" dirty="0" smtClean="0">
                <a:solidFill>
                  <a:srgbClr val="000000"/>
                </a:solidFill>
                <a:latin typeface="Calibri (Body)"/>
                <a:cs typeface="Calibri (Body)"/>
              </a:rPr>
              <a:t>method is called.</a:t>
            </a:r>
            <a:endParaRPr lang="en-US" sz="2200" dirty="0">
              <a:solidFill>
                <a:srgbClr val="000000"/>
              </a:solidFill>
              <a:latin typeface="Calibri (Body)"/>
              <a:cs typeface="Calibri (Body)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4572000"/>
            <a:ext cx="2590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Calibri (Body)"/>
                <a:cs typeface="Calibri (Body)"/>
              </a:rPr>
              <a:t>Cat's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makeNoise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2200" dirty="0" smtClean="0">
                <a:solidFill>
                  <a:srgbClr val="000000"/>
                </a:solidFill>
                <a:latin typeface="Calibri (Body)"/>
                <a:cs typeface="Calibri (Body)"/>
              </a:rPr>
              <a:t> </a:t>
            </a:r>
            <a:br>
              <a:rPr lang="en-US" sz="2200" dirty="0" smtClean="0">
                <a:solidFill>
                  <a:srgbClr val="000000"/>
                </a:solidFill>
                <a:latin typeface="Calibri (Body)"/>
                <a:cs typeface="Calibri (Body)"/>
              </a:rPr>
            </a:br>
            <a:r>
              <a:rPr lang="en-US" sz="2200" dirty="0" smtClean="0">
                <a:solidFill>
                  <a:srgbClr val="000000"/>
                </a:solidFill>
                <a:latin typeface="Calibri (Body)"/>
                <a:cs typeface="Calibri (Body)"/>
              </a:rPr>
              <a:t>method is called.</a:t>
            </a:r>
            <a:endParaRPr lang="en-US" sz="2200" dirty="0">
              <a:solidFill>
                <a:srgbClr val="000000"/>
              </a:solidFill>
              <a:latin typeface="Calibri (Body)"/>
              <a:cs typeface="Calibri (Body)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429000" y="3889921"/>
            <a:ext cx="1752600" cy="529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3581400" y="4724400"/>
            <a:ext cx="1600200" cy="2323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2000" y="2743200"/>
            <a:ext cx="3524585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Cat extends Animal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   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@Override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void </a:t>
            </a:r>
            <a:r>
              <a:rPr lang="en-US" sz="1400" b="1" dirty="0" err="1" smtClean="0">
                <a:latin typeface="Courier New"/>
                <a:cs typeface="Courier New"/>
              </a:rPr>
              <a:t>makeNoise</a:t>
            </a:r>
            <a:r>
              <a:rPr lang="en-US" sz="14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S.O.P.L("Meow");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0" y="381000"/>
            <a:ext cx="3524585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Dog extends Animal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   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@Override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public void </a:t>
            </a:r>
            <a:r>
              <a:rPr lang="en-US" sz="1400" b="1" dirty="0" err="1" smtClean="0">
                <a:latin typeface="Courier New"/>
                <a:cs typeface="Courier New"/>
              </a:rPr>
              <a:t>makeNoise</a:t>
            </a:r>
            <a:r>
              <a:rPr lang="en-US" sz="14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S.O.P.L("Ruff");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82000" y="5029200"/>
            <a:ext cx="3416846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/>
                <a:cs typeface="Courier New"/>
              </a:rPr>
              <a:t>public class Animal 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   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public void </a:t>
            </a:r>
            <a:r>
              <a:rPr lang="en-US" sz="1400" b="1" dirty="0" err="1" smtClean="0">
                <a:latin typeface="Courier New"/>
                <a:cs typeface="Courier New"/>
              </a:rPr>
              <a:t>makeNoise</a:t>
            </a:r>
            <a:r>
              <a:rPr lang="en-US" sz="1400" b="1" dirty="0" smtClean="0">
                <a:latin typeface="Courier New"/>
                <a:cs typeface="Courier New"/>
              </a:rPr>
              <a:t>() </a:t>
            </a:r>
          </a:p>
          <a:p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S.O.P.L("</a:t>
            </a:r>
            <a:r>
              <a:rPr lang="en-US" sz="1400" b="1" dirty="0" err="1" smtClean="0">
                <a:latin typeface="Courier New"/>
                <a:cs typeface="Courier New"/>
              </a:rPr>
              <a:t>Groowwwwwl</a:t>
            </a:r>
            <a:r>
              <a:rPr lang="en-US" sz="1400" b="1" dirty="0">
                <a:latin typeface="Courier New"/>
                <a:cs typeface="Courier New"/>
              </a:rPr>
              <a:t>"</a:t>
            </a:r>
            <a:r>
              <a:rPr lang="en-US" sz="1400" b="1" dirty="0" smtClean="0">
                <a:latin typeface="Courier New"/>
                <a:cs typeface="Courier New"/>
              </a:rPr>
              <a:t>);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934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catch with polymorphism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990595"/>
          </a:xfrm>
        </p:spPr>
        <p:txBody>
          <a:bodyPr>
            <a:normAutofit/>
          </a:bodyPr>
          <a:lstStyle/>
          <a:p>
            <a:r>
              <a:rPr lang="en-US" sz="2400" dirty="0"/>
              <a:t>The method you’re calling on a </a:t>
            </a:r>
            <a:r>
              <a:rPr lang="en-US" sz="2400" dirty="0" smtClean="0"/>
              <a:t>reference variable </a:t>
            </a:r>
            <a:r>
              <a:rPr lang="en-US" sz="2400" b="1" dirty="0"/>
              <a:t>MUST</a:t>
            </a:r>
            <a:r>
              <a:rPr lang="en-US" sz="2400" dirty="0"/>
              <a:t> be in the class of </a:t>
            </a:r>
            <a:r>
              <a:rPr lang="en-US" sz="2400" dirty="0" smtClean="0"/>
              <a:t>the Declared </a:t>
            </a:r>
            <a:r>
              <a:rPr lang="en-US" sz="2400" dirty="0"/>
              <a:t>T</a:t>
            </a:r>
            <a:r>
              <a:rPr lang="en-US" sz="2400" dirty="0" smtClean="0"/>
              <a:t>ype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41705" y="3491299"/>
            <a:ext cx="366180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Object </a:t>
            </a:r>
            <a:r>
              <a:rPr lang="en-US" b="1" dirty="0" err="1" smtClean="0">
                <a:latin typeface="Courier New"/>
                <a:cs typeface="Courier New"/>
              </a:rPr>
              <a:t>fido</a:t>
            </a:r>
            <a:r>
              <a:rPr lang="en-US" b="1" dirty="0" smtClean="0">
                <a:latin typeface="Courier New"/>
                <a:cs typeface="Courier New"/>
              </a:rPr>
              <a:t> = new Dog();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S.O.P.L(</a:t>
            </a:r>
            <a:r>
              <a:rPr lang="en-US" b="1" dirty="0" err="1" smtClean="0">
                <a:latin typeface="Courier New"/>
                <a:cs typeface="Courier New"/>
              </a:rPr>
              <a:t>fido.toString</a:t>
            </a:r>
            <a:r>
              <a:rPr lang="en-US" b="1" dirty="0" smtClean="0">
                <a:latin typeface="Courier New"/>
                <a:cs typeface="Courier New"/>
              </a:rPr>
              <a:t>());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fido.makeNoise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7206" y="2708503"/>
            <a:ext cx="25603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alibri (Body)"/>
                <a:cs typeface="Calibri (Body)"/>
              </a:rPr>
              <a:t>A</a:t>
            </a:r>
            <a:r>
              <a:rPr lang="en-US" sz="2200" dirty="0" smtClean="0">
                <a:solidFill>
                  <a:srgbClr val="000000"/>
                </a:solidFill>
                <a:latin typeface="Calibri (Body)"/>
                <a:cs typeface="Calibri (Body)"/>
              </a:rPr>
              <a:t>ctual Object Type</a:t>
            </a:r>
            <a:endParaRPr lang="en-US" sz="2200" dirty="0">
              <a:solidFill>
                <a:srgbClr val="000000"/>
              </a:solidFill>
              <a:latin typeface="Calibri (Body)"/>
              <a:cs typeface="Calibri (Body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5623" y="2667000"/>
            <a:ext cx="19986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Calibri (Body)"/>
                <a:cs typeface="Calibri (Body)"/>
              </a:rPr>
              <a:t>Declared Type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88360" y="3140551"/>
            <a:ext cx="1224136" cy="4320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20008" y="3068543"/>
            <a:ext cx="576064" cy="5040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91262" y="4696851"/>
            <a:ext cx="40917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Calibri (Body)"/>
                <a:cs typeface="Calibri (Body)"/>
              </a:rPr>
              <a:t>This is correct. The method </a:t>
            </a:r>
            <a:br>
              <a:rPr lang="en-US" sz="2200" dirty="0" smtClean="0">
                <a:solidFill>
                  <a:srgbClr val="000000"/>
                </a:solidFill>
                <a:latin typeface="Calibri (Body)"/>
                <a:cs typeface="Calibri (Body)"/>
              </a:rPr>
            </a:b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toString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alibri (Body)"/>
                <a:cs typeface="Calibri (Body)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alibri (Body)"/>
                <a:cs typeface="Calibri (Body)"/>
              </a:rPr>
              <a:t>belongs to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Object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992416" y="4292679"/>
            <a:ext cx="1296144" cy="5040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5400" y="5216604"/>
            <a:ext cx="49160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Calibri (Body)"/>
                <a:cs typeface="Calibri (Body)"/>
              </a:rPr>
              <a:t>This is NOT correct. The method</a:t>
            </a:r>
          </a:p>
          <a:p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makeNoise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alibri (Body)"/>
                <a:cs typeface="Calibri (Body)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alibri (Body)"/>
                <a:cs typeface="Calibri (Body)"/>
              </a:rPr>
              <a:t>belongs to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Animal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alibri (Body)"/>
                <a:cs typeface="Calibri (Body)"/>
              </a:rPr>
              <a:t>and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Object</a:t>
            </a:r>
            <a:r>
              <a:rPr lang="en-US" sz="2200" dirty="0" smtClean="0">
                <a:solidFill>
                  <a:srgbClr val="000000"/>
                </a:solidFill>
                <a:latin typeface="Calibri (Body)"/>
                <a:cs typeface="Calibri (Body)"/>
              </a:rPr>
              <a:t> does not extend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Animal</a:t>
            </a:r>
            <a:r>
              <a:rPr lang="en-US" sz="2200" dirty="0" smtClean="0">
                <a:solidFill>
                  <a:srgbClr val="000000"/>
                </a:solidFill>
                <a:latin typeface="Calibri (Body)"/>
                <a:cs typeface="Calibri (Body)"/>
              </a:rPr>
              <a:t>.</a:t>
            </a:r>
            <a:endParaRPr lang="en-US" sz="2200" dirty="0">
              <a:solidFill>
                <a:srgbClr val="000000"/>
              </a:solidFill>
              <a:latin typeface="Calibri (Body)"/>
              <a:cs typeface="Calibri (Body)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15952" y="4940751"/>
            <a:ext cx="1944216" cy="2160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7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381000"/>
            <a:ext cx="2485670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First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void 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S.O.P.L("First2");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public void method3()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method2();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3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4106" y="381000"/>
            <a:ext cx="2498494" cy="2292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Second 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extends First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void 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S.O.P.L("Second2");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}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-----------------------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method3()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381000"/>
            <a:ext cx="2819400" cy="3293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Third extends 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Second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void method1()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S.O.P.L("Third1");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super.method2()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public void 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S.O.P.L("Third2");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300" b="1" dirty="0">
                <a:latin typeface="Courier New"/>
                <a:cs typeface="Courier New"/>
              </a:rPr>
              <a:t>}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-----------------------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method3()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67800" y="381000"/>
            <a:ext cx="2819400" cy="3493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Fourth extends 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First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void method1()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S.O.P.L("Fourth1");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super.method2()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public void 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S.O.P.L("Fourth2");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300" b="1" dirty="0">
                <a:latin typeface="Courier New"/>
                <a:cs typeface="Courier New"/>
              </a:rPr>
              <a:t>}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-----------------------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method3()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0006" y="4231719"/>
            <a:ext cx="3686194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Object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</a:t>
            </a:r>
            <a:r>
              <a:rPr lang="en-US" sz="1300" b="1" dirty="0" err="1" smtClean="0">
                <a:latin typeface="Courier New"/>
                <a:cs typeface="Courier New"/>
              </a:rPr>
              <a:t>boolean</a:t>
            </a:r>
            <a:r>
              <a:rPr lang="en-US" sz="1300" b="1" dirty="0" smtClean="0">
                <a:latin typeface="Courier New"/>
                <a:cs typeface="Courier New"/>
              </a:rPr>
              <a:t> equals(Object </a:t>
            </a:r>
            <a:r>
              <a:rPr lang="en-US" sz="1300" b="1" dirty="0" err="1" smtClean="0">
                <a:latin typeface="Courier New"/>
                <a:cs typeface="Courier New"/>
              </a:rPr>
              <a:t>obj</a:t>
            </a:r>
            <a:r>
              <a:rPr lang="en-US" sz="13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public String </a:t>
            </a:r>
            <a:r>
              <a:rPr lang="en-US" sz="1300" b="1" dirty="0" err="1" smtClean="0">
                <a:latin typeface="Courier New"/>
                <a:cs typeface="Courier New"/>
              </a:rPr>
              <a:t>toString</a:t>
            </a:r>
            <a:r>
              <a:rPr lang="en-US" sz="13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13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4191000"/>
            <a:ext cx="2885845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>
                <a:latin typeface="Courier New"/>
                <a:cs typeface="Courier New"/>
              </a:rPr>
              <a:t>First var1 = new Second();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First var2 = new Third();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First var3 = new Fourth();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Second var4 = new Third();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Object var5 = new Fourth();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Object var6 = new Second();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3352800"/>
            <a:ext cx="3699018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>
                <a:latin typeface="Courier New"/>
                <a:cs typeface="Courier New"/>
              </a:rPr>
              <a:t>var1.method2();</a:t>
            </a:r>
          </a:p>
          <a:p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Declared Type: </a:t>
            </a:r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First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Actual </a:t>
            </a:r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Type: </a:t>
            </a:r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Second</a:t>
            </a:r>
          </a:p>
          <a:p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Second extends First.</a:t>
            </a:r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Does method2 exist in both? Yes.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Output: Second2</a:t>
            </a:r>
          </a:p>
          <a:p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300" b="1" dirty="0">
                <a:latin typeface="Courier New"/>
                <a:cs typeface="Courier New"/>
              </a:rPr>
              <a:t>var2.</a:t>
            </a:r>
            <a:r>
              <a:rPr lang="en-US" sz="1300" b="1" dirty="0" smtClean="0">
                <a:latin typeface="Courier New"/>
                <a:cs typeface="Courier New"/>
              </a:rPr>
              <a:t>method2(</a:t>
            </a:r>
            <a:r>
              <a:rPr lang="en-US" sz="1300" b="1" dirty="0">
                <a:latin typeface="Courier New"/>
                <a:cs typeface="Courier New"/>
              </a:rPr>
              <a:t>);</a:t>
            </a:r>
          </a:p>
          <a:p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Declared Type: </a:t>
            </a:r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First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Actual </a:t>
            </a:r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Type: </a:t>
            </a:r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Third</a:t>
            </a:r>
          </a:p>
          <a:p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Third extends Second extends First.</a:t>
            </a:r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Does method2 exist in both? Yes.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Output: Third2</a:t>
            </a:r>
          </a:p>
          <a:p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56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381000"/>
            <a:ext cx="2485670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First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void 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S.O.P.L("First2");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public void method3()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method2();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3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4106" y="381000"/>
            <a:ext cx="2498494" cy="2292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Second 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extends First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void 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S.O.P.L("Second2");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}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-----------------------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method3()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381000"/>
            <a:ext cx="2819400" cy="3293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Third extends 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Second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void method1()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S.O.P.L("Third1");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super.method2()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public void 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S.O.P.L("Third2");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300" b="1" dirty="0">
                <a:latin typeface="Courier New"/>
                <a:cs typeface="Courier New"/>
              </a:rPr>
              <a:t>}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-----------------------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method3()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1600" y="381000"/>
            <a:ext cx="2895600" cy="3293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Fourth extends  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First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void method1()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S.O.P.L("Fourth1");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super.method2()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public void 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S.O.P.L("Fourth2");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300" b="1" dirty="0">
                <a:latin typeface="Courier New"/>
                <a:cs typeface="Courier New"/>
              </a:rPr>
              <a:t>}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-----------------------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method3()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0006" y="4231719"/>
            <a:ext cx="3686194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Object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</a:t>
            </a:r>
            <a:r>
              <a:rPr lang="en-US" sz="1300" b="1" dirty="0" err="1" smtClean="0">
                <a:latin typeface="Courier New"/>
                <a:cs typeface="Courier New"/>
              </a:rPr>
              <a:t>boolean</a:t>
            </a:r>
            <a:r>
              <a:rPr lang="en-US" sz="1300" b="1" dirty="0" smtClean="0">
                <a:latin typeface="Courier New"/>
                <a:cs typeface="Courier New"/>
              </a:rPr>
              <a:t> equals(Object </a:t>
            </a:r>
            <a:r>
              <a:rPr lang="en-US" sz="1300" b="1" dirty="0" err="1" smtClean="0">
                <a:latin typeface="Courier New"/>
                <a:cs typeface="Courier New"/>
              </a:rPr>
              <a:t>obj</a:t>
            </a:r>
            <a:r>
              <a:rPr lang="en-US" sz="13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public String </a:t>
            </a:r>
            <a:r>
              <a:rPr lang="en-US" sz="1300" b="1" dirty="0" err="1" smtClean="0">
                <a:latin typeface="Courier New"/>
                <a:cs typeface="Courier New"/>
              </a:rPr>
              <a:t>toString</a:t>
            </a:r>
            <a:r>
              <a:rPr lang="en-US" sz="13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13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4191000"/>
            <a:ext cx="2885845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>
                <a:latin typeface="Courier New"/>
                <a:cs typeface="Courier New"/>
              </a:rPr>
              <a:t>First var1 = new Second();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First var2 = new Third();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First var3 = new Fourth();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Second var4 = new Third();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Object var5 = new Fourth();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Object var6 = new Second();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3352800"/>
            <a:ext cx="3398887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var5.method2</a:t>
            </a:r>
            <a:r>
              <a:rPr lang="en-US" sz="1300" b="1" dirty="0">
                <a:latin typeface="Courier New"/>
                <a:cs typeface="Courier New"/>
              </a:rPr>
              <a:t>();</a:t>
            </a:r>
          </a:p>
          <a:p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Declared Type: Object</a:t>
            </a:r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Actual </a:t>
            </a:r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Type: </a:t>
            </a:r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Fourth</a:t>
            </a:r>
          </a:p>
          <a:p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Fourth extends Object</a:t>
            </a:r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Does method2 exist in both? </a:t>
            </a:r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No.</a:t>
            </a:r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Compile Error</a:t>
            </a:r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var6.method2</a:t>
            </a:r>
            <a:r>
              <a:rPr lang="en-US" sz="1300" b="1" dirty="0">
                <a:latin typeface="Courier New"/>
                <a:cs typeface="Courier New"/>
              </a:rPr>
              <a:t>();</a:t>
            </a:r>
          </a:p>
          <a:p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Declared Type: Object</a:t>
            </a:r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Actual </a:t>
            </a:r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Type: Second</a:t>
            </a:r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Second extends Object</a:t>
            </a:r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Does method2 exist in both? </a:t>
            </a:r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No.</a:t>
            </a:r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Compile Error</a:t>
            </a:r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4379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00200" y="564760"/>
            <a:ext cx="9067800" cy="80684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The 3 pillars of object-oriented programming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688" y="1766522"/>
            <a:ext cx="5976664" cy="45580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2434865" y="3982851"/>
            <a:ext cx="26015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alibri (Body)"/>
                <a:cs typeface="Calibri (Body)"/>
              </a:rPr>
              <a:t>Encapsulation</a:t>
            </a:r>
            <a:endParaRPr lang="en-US" sz="3000" dirty="0">
              <a:latin typeface="Calibri (Body)"/>
              <a:cs typeface="Calibri (Body)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4779802" y="3983189"/>
            <a:ext cx="20881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alibri (Body)"/>
                <a:cs typeface="Calibri (Body)"/>
              </a:rPr>
              <a:t>Inheritance</a:t>
            </a:r>
            <a:endParaRPr lang="en-US" sz="3000" dirty="0">
              <a:latin typeface="Calibri (Body)"/>
              <a:cs typeface="Calibri (Body)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6601188" y="3945431"/>
            <a:ext cx="2621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alibri (Body)"/>
                <a:cs typeface="Calibri (Body)"/>
              </a:rPr>
              <a:t>Polymorphism</a:t>
            </a:r>
            <a:endParaRPr lang="en-US" sz="3000" dirty="0"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379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381000"/>
            <a:ext cx="2485670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First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void 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S.O.P.L("First2");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public void method3()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method2();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3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4106" y="381000"/>
            <a:ext cx="2498494" cy="2292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Second 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extends First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void 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S.O.P.L("Second2");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}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-----------------------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method3()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381000"/>
            <a:ext cx="2819400" cy="3293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Third extends 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Second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void method1()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S.O.P.L("Third1");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super.method2()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public void 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S.O.P.L("Third2");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300" b="1" dirty="0">
                <a:latin typeface="Courier New"/>
                <a:cs typeface="Courier New"/>
              </a:rPr>
              <a:t>}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-----------------------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method3()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1600" y="381000"/>
            <a:ext cx="2895600" cy="3293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Fourth extends  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First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void method1()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S.O.P.L("Fourth1");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super.method2()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public void 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S.O.P.L("Fourth2");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300" b="1" dirty="0">
                <a:latin typeface="Courier New"/>
                <a:cs typeface="Courier New"/>
              </a:rPr>
              <a:t>}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-----------------------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method3()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0006" y="4231719"/>
            <a:ext cx="3686194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Object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</a:t>
            </a:r>
            <a:r>
              <a:rPr lang="en-US" sz="1300" b="1" dirty="0" err="1" smtClean="0">
                <a:latin typeface="Courier New"/>
                <a:cs typeface="Courier New"/>
              </a:rPr>
              <a:t>boolean</a:t>
            </a:r>
            <a:r>
              <a:rPr lang="en-US" sz="1300" b="1" dirty="0" smtClean="0">
                <a:latin typeface="Courier New"/>
                <a:cs typeface="Courier New"/>
              </a:rPr>
              <a:t> equals(Object </a:t>
            </a:r>
            <a:r>
              <a:rPr lang="en-US" sz="1300" b="1" dirty="0" err="1" smtClean="0">
                <a:latin typeface="Courier New"/>
                <a:cs typeface="Courier New"/>
              </a:rPr>
              <a:t>obj</a:t>
            </a:r>
            <a:r>
              <a:rPr lang="en-US" sz="13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public String </a:t>
            </a:r>
            <a:r>
              <a:rPr lang="en-US" sz="1300" b="1" dirty="0" err="1" smtClean="0">
                <a:latin typeface="Courier New"/>
                <a:cs typeface="Courier New"/>
              </a:rPr>
              <a:t>toString</a:t>
            </a:r>
            <a:r>
              <a:rPr lang="en-US" sz="13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13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4191000"/>
            <a:ext cx="2885845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>
                <a:latin typeface="Courier New"/>
                <a:cs typeface="Courier New"/>
              </a:rPr>
              <a:t>First var1 = new Second();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First var2 = new Third();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First var3 = new Fourth();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Second var4 = new Third();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Object var5 = new Fourth();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Object var6 = new Second();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3352800"/>
            <a:ext cx="3598975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var1.method3(</a:t>
            </a:r>
            <a:r>
              <a:rPr lang="en-US" sz="1300" b="1" dirty="0">
                <a:latin typeface="Courier New"/>
                <a:cs typeface="Courier New"/>
              </a:rPr>
              <a:t>);</a:t>
            </a:r>
          </a:p>
          <a:p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Declared Type: First</a:t>
            </a:r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Actual </a:t>
            </a:r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Type: Second</a:t>
            </a:r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Second extends First</a:t>
            </a:r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Does </a:t>
            </a:r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method3 </a:t>
            </a:r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exist in both? </a:t>
            </a:r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Yes.</a:t>
            </a:r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Output: Second2</a:t>
            </a:r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var2.method3(</a:t>
            </a:r>
            <a:r>
              <a:rPr lang="en-US" sz="1300" b="1" dirty="0">
                <a:latin typeface="Courier New"/>
                <a:cs typeface="Courier New"/>
              </a:rPr>
              <a:t>);</a:t>
            </a:r>
          </a:p>
          <a:p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Declared Type: First</a:t>
            </a:r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Actual </a:t>
            </a:r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Type: Third</a:t>
            </a:r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Third extends Second extends First</a:t>
            </a:r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Does </a:t>
            </a:r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method3 </a:t>
            </a:r>
            <a:r>
              <a:rPr lang="en-US" sz="1300" b="1" dirty="0">
                <a:solidFill>
                  <a:srgbClr val="FF0000"/>
                </a:solidFill>
                <a:latin typeface="Courier New"/>
                <a:cs typeface="Courier New"/>
              </a:rPr>
              <a:t>exist in both? </a:t>
            </a:r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Yes.</a:t>
            </a:r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</a:rPr>
              <a:t>Output: Third2</a:t>
            </a:r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3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156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How is </a:t>
            </a:r>
            <a:r>
              <a:rPr lang="en-US" sz="3200" b="1" dirty="0" smtClean="0">
                <a:latin typeface="Courier New"/>
                <a:cs typeface="Courier New"/>
              </a:rPr>
              <a:t>equals()</a:t>
            </a:r>
            <a:r>
              <a:rPr lang="en-US" sz="3600" dirty="0" smtClean="0"/>
              <a:t> defined in the </a:t>
            </a:r>
            <a:r>
              <a:rPr lang="en-US" sz="3200" b="1" dirty="0" smtClean="0">
                <a:latin typeface="Courier New"/>
                <a:cs typeface="Courier New"/>
              </a:rPr>
              <a:t>Object</a:t>
            </a:r>
            <a:r>
              <a:rPr lang="en-US" sz="3600" dirty="0" smtClean="0"/>
              <a:t> class?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2083475"/>
            <a:ext cx="475589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public </a:t>
            </a:r>
            <a:r>
              <a:rPr lang="en-US" b="1" dirty="0" err="1">
                <a:latin typeface="Courier New"/>
                <a:cs typeface="Courier New"/>
              </a:rPr>
              <a:t>boolean</a:t>
            </a:r>
            <a:r>
              <a:rPr lang="en-US" b="1" dirty="0">
                <a:latin typeface="Courier New"/>
                <a:cs typeface="Courier New"/>
              </a:rPr>
              <a:t> equals(Object </a:t>
            </a:r>
            <a:r>
              <a:rPr lang="en-US" b="1" dirty="0" err="1">
                <a:latin typeface="Courier New"/>
                <a:cs typeface="Courier New"/>
              </a:rPr>
              <a:t>obj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{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if (this == </a:t>
            </a:r>
            <a:r>
              <a:rPr lang="en-US" b="1" dirty="0" err="1">
                <a:latin typeface="Courier New"/>
                <a:cs typeface="Courier New"/>
              </a:rPr>
              <a:t>obj</a:t>
            </a:r>
            <a:r>
              <a:rPr lang="en-US" b="1" dirty="0"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true;</a:t>
            </a:r>
          </a:p>
          <a:p>
            <a:r>
              <a:rPr lang="en-US" b="1" dirty="0">
                <a:latin typeface="Courier New"/>
                <a:cs typeface="Courier New"/>
              </a:rPr>
              <a:t>    else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false;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4724400"/>
            <a:ext cx="5114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But, this equality only returns true if two</a:t>
            </a:r>
          </a:p>
          <a:p>
            <a:r>
              <a:rPr lang="en-US" sz="2200" dirty="0" smtClean="0"/>
              <a:t>objects have the same location in memory.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3292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14800" y="1219200"/>
            <a:ext cx="5109893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class Animal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</a:t>
            </a:r>
            <a:r>
              <a:rPr lang="en-US" sz="1600" b="1" dirty="0" err="1" smtClean="0">
                <a:latin typeface="Courier New"/>
                <a:cs typeface="Courier New"/>
              </a:rPr>
              <a:t>boolean</a:t>
            </a:r>
            <a:r>
              <a:rPr lang="en-US" sz="1600" b="1" dirty="0" smtClean="0">
                <a:latin typeface="Courier New"/>
                <a:cs typeface="Courier New"/>
              </a:rPr>
              <a:t> equals(Animal animal) 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//Do stuff and return </a:t>
            </a:r>
            <a:r>
              <a:rPr lang="en-US" sz="1600" b="1" dirty="0" err="1" smtClean="0">
                <a:latin typeface="Courier New"/>
                <a:cs typeface="Courier New"/>
              </a:rPr>
              <a:t>boolean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@Override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public </a:t>
            </a:r>
            <a:r>
              <a:rPr lang="en-US" sz="1600" b="1" dirty="0" err="1" smtClean="0">
                <a:latin typeface="Courier New"/>
                <a:cs typeface="Courier New"/>
              </a:rPr>
              <a:t>boolean</a:t>
            </a:r>
            <a:r>
              <a:rPr lang="en-US" sz="1600" b="1" dirty="0" smtClean="0">
                <a:latin typeface="Courier New"/>
                <a:cs typeface="Courier New"/>
              </a:rPr>
              <a:t> equals(Object animal)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//Do stuff and return </a:t>
            </a:r>
            <a:r>
              <a:rPr lang="en-US" sz="1600" b="1" dirty="0" err="1" smtClean="0">
                <a:latin typeface="Courier New"/>
                <a:cs typeface="Courier New"/>
              </a:rPr>
              <a:t>boolean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}        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  <a:endParaRPr lang="en-US" sz="1600" b="1" dirty="0" smtClean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64159"/>
            <a:ext cx="34291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Overloading: The parameter </a:t>
            </a:r>
            <a:b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types are different.</a:t>
            </a:r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11959"/>
            <a:ext cx="3249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Overriding: The parameter </a:t>
            </a:r>
            <a:b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types are the same.</a:t>
            </a:r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71313" y="1867272"/>
            <a:ext cx="122413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371313" y="3345359"/>
            <a:ext cx="122413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29000" y="4793159"/>
            <a:ext cx="7126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It is considered bad practice to overload the Object methods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because it can lead to unexpected behavior.</a:t>
            </a:r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5027497" y="1600200"/>
            <a:ext cx="3600400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6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9723" y="376788"/>
            <a:ext cx="7790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Calibri"/>
                <a:cs typeface="Calibri"/>
              </a:rPr>
              <a:t>Arrrgh</a:t>
            </a:r>
            <a:r>
              <a:rPr lang="en-US" sz="2200" dirty="0" smtClean="0">
                <a:latin typeface="Calibri"/>
                <a:cs typeface="Calibri"/>
              </a:rPr>
              <a:t>, what do I do?? I’m stuck with this equals method that I should only override - which means that it can only take </a:t>
            </a:r>
            <a:r>
              <a:rPr lang="en-US" sz="2000" b="1" dirty="0" smtClean="0">
                <a:latin typeface="Courier New"/>
                <a:cs typeface="Courier New"/>
              </a:rPr>
              <a:t>Object</a:t>
            </a:r>
            <a:r>
              <a:rPr lang="en-US" sz="2200" dirty="0" smtClean="0">
                <a:latin typeface="Calibri"/>
                <a:cs typeface="Calibri"/>
              </a:rPr>
              <a:t> arguments.</a:t>
            </a:r>
            <a:endParaRPr lang="en-US" sz="22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1" y="188640"/>
            <a:ext cx="2979289" cy="1418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9723" y="5661249"/>
            <a:ext cx="47255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Still ok. That’s why Java gave us casting.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9723" y="2204865"/>
            <a:ext cx="4320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That’s ok. An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Animal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 is an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Object</a:t>
            </a:r>
            <a:endParaRPr lang="en-US" sz="20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13" y="1718568"/>
            <a:ext cx="2088555" cy="1566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71" y="3429000"/>
            <a:ext cx="2979289" cy="14183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5013176"/>
            <a:ext cx="2088555" cy="15664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99723" y="3501008"/>
            <a:ext cx="7790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Calibri"/>
                <a:cs typeface="Calibri"/>
              </a:rPr>
              <a:t>Arrrgh</a:t>
            </a:r>
            <a:r>
              <a:rPr lang="en-US" sz="2200" dirty="0" smtClean="0">
                <a:latin typeface="Calibri"/>
                <a:cs typeface="Calibri"/>
              </a:rPr>
              <a:t>, no it’s not ok! Even though an </a:t>
            </a:r>
            <a:r>
              <a:rPr lang="en-US" sz="2000" b="1" dirty="0" smtClean="0">
                <a:latin typeface="Courier New"/>
                <a:cs typeface="Courier New"/>
              </a:rPr>
              <a:t>Animal</a:t>
            </a:r>
            <a:r>
              <a:rPr lang="en-US" sz="2200" dirty="0" smtClean="0">
                <a:latin typeface="Calibri"/>
                <a:cs typeface="Calibri"/>
              </a:rPr>
              <a:t> is an </a:t>
            </a:r>
            <a:r>
              <a:rPr lang="en-US" sz="2000" b="1" dirty="0" smtClean="0">
                <a:latin typeface="Courier New"/>
                <a:cs typeface="Courier New"/>
              </a:rPr>
              <a:t>Object</a:t>
            </a:r>
            <a:r>
              <a:rPr lang="en-US" sz="2200" dirty="0" smtClean="0">
                <a:latin typeface="Calibri"/>
                <a:cs typeface="Calibri"/>
              </a:rPr>
              <a:t>, since the parameter type is </a:t>
            </a:r>
            <a:r>
              <a:rPr lang="en-US" sz="2000" b="1" dirty="0" smtClean="0">
                <a:latin typeface="Courier New"/>
                <a:cs typeface="Courier New"/>
              </a:rPr>
              <a:t>Object</a:t>
            </a:r>
            <a:r>
              <a:rPr lang="en-US" sz="2200" dirty="0" smtClean="0">
                <a:latin typeface="Calibri"/>
                <a:cs typeface="Calibri"/>
              </a:rPr>
              <a:t>, I can only use methods that the </a:t>
            </a:r>
            <a:r>
              <a:rPr lang="en-US" sz="2000" b="1" dirty="0" smtClean="0">
                <a:latin typeface="Courier New"/>
                <a:cs typeface="Courier New"/>
              </a:rPr>
              <a:t>Object</a:t>
            </a:r>
            <a:r>
              <a:rPr lang="en-US" sz="2200" dirty="0" smtClean="0">
                <a:latin typeface="Calibri"/>
                <a:cs typeface="Calibri"/>
              </a:rPr>
              <a:t> class has!</a:t>
            </a:r>
            <a:endParaRPr lang="en-US"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575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1752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One object reference can be typecast into another object reference.</a:t>
            </a:r>
          </a:p>
          <a:p>
            <a:endParaRPr lang="en-US" sz="2400" dirty="0"/>
          </a:p>
          <a:p>
            <a:r>
              <a:rPr lang="en-US" sz="2400" dirty="0" smtClean="0"/>
              <a:t>Two ways: Implicit vs. Explicit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9718" y="2990910"/>
            <a:ext cx="406328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public class Person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{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@</a:t>
            </a:r>
            <a:r>
              <a:rPr lang="en-US" b="1" dirty="0">
                <a:latin typeface="Courier New"/>
                <a:cs typeface="Courier New"/>
              </a:rPr>
              <a:t>Override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public </a:t>
            </a:r>
            <a:r>
              <a:rPr lang="en-US" b="1" dirty="0">
                <a:latin typeface="Courier New"/>
                <a:cs typeface="Courier New"/>
              </a:rPr>
              <a:t>String </a:t>
            </a:r>
            <a:r>
              <a:rPr lang="en-US" b="1" dirty="0" err="1">
                <a:latin typeface="Courier New"/>
                <a:cs typeface="Courier New"/>
              </a:rPr>
              <a:t>toString</a:t>
            </a:r>
            <a:r>
              <a:rPr lang="en-US" b="1" dirty="0">
                <a:latin typeface="Courier New"/>
                <a:cs typeface="Courier New"/>
              </a:rPr>
              <a:t>()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{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return </a:t>
            </a:r>
            <a:r>
              <a:rPr lang="en-US" b="1" dirty="0">
                <a:latin typeface="Courier New"/>
                <a:cs typeface="Courier New"/>
              </a:rPr>
              <a:t>"Person</a:t>
            </a:r>
            <a:r>
              <a:rPr lang="en-US" b="1" dirty="0" smtClean="0">
                <a:latin typeface="Courier New"/>
                <a:cs typeface="Courier New"/>
              </a:rPr>
              <a:t>";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}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2990910"/>
            <a:ext cx="4191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Object o = new Student();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Student b = o;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Student b = (Student) o;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86956" y="2990910"/>
            <a:ext cx="1747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Implicit casting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4286310"/>
            <a:ext cx="62376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 Student object is always an instance of Object.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We can see that o is an actual Student object, but the</a:t>
            </a:r>
            <a:br>
              <a:rPr lang="en-US" sz="2000" dirty="0" smtClean="0"/>
            </a:br>
            <a:r>
              <a:rPr lang="en-US" sz="2000" dirty="0" smtClean="0"/>
              <a:t>Java compiler can't tell.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Upcasting</a:t>
            </a:r>
            <a:r>
              <a:rPr lang="en-US" sz="2000" dirty="0" smtClean="0"/>
              <a:t>: subclass to superclass, implicit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Downcasting</a:t>
            </a:r>
            <a:r>
              <a:rPr lang="en-US" sz="2000" dirty="0" smtClean="0"/>
              <a:t>: superclass to subclass, explicit, the actual</a:t>
            </a:r>
            <a:br>
              <a:rPr lang="en-US" sz="2000" dirty="0" smtClean="0"/>
            </a:br>
            <a:r>
              <a:rPr lang="en-US" sz="2000" dirty="0" smtClean="0"/>
              <a:t>object type must be the subclass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047102" y="2971800"/>
            <a:ext cx="401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3846" y="32766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5400" y="3524310"/>
            <a:ext cx="401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82200" y="3581400"/>
            <a:ext cx="1714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Explicit casting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12394" y="6056416"/>
            <a:ext cx="3796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Casting happens at runtime!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4447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9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61" y="322956"/>
            <a:ext cx="4494239" cy="575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class Animal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private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legs;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public Animal(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legs)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</a:t>
            </a:r>
            <a:r>
              <a:rPr lang="en-US" sz="1600" b="1" dirty="0" err="1" smtClean="0">
                <a:latin typeface="Courier New"/>
                <a:cs typeface="Courier New"/>
              </a:rPr>
              <a:t>this.legs</a:t>
            </a:r>
            <a:r>
              <a:rPr lang="en-US" sz="1600" b="1" dirty="0" smtClean="0">
                <a:latin typeface="Courier New"/>
                <a:cs typeface="Courier New"/>
              </a:rPr>
              <a:t> = legs;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  public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getLegs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>
                <a:latin typeface="Courier New"/>
                <a:cs typeface="Courier New"/>
              </a:rPr>
              <a:t>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    return </a:t>
            </a:r>
            <a:r>
              <a:rPr lang="en-US" sz="1600" b="1" dirty="0" err="1" smtClean="0">
                <a:latin typeface="Courier New"/>
                <a:cs typeface="Courier New"/>
              </a:rPr>
              <a:t>this.legs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latin typeface="Courier New"/>
                <a:cs typeface="Courier New"/>
              </a:rPr>
              <a:t>}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@Override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</a:t>
            </a:r>
            <a:r>
              <a:rPr lang="en-US" sz="1600" b="1" dirty="0" err="1" smtClean="0">
                <a:latin typeface="Courier New"/>
                <a:cs typeface="Courier New"/>
              </a:rPr>
              <a:t>boolean</a:t>
            </a:r>
            <a:r>
              <a:rPr lang="en-US" sz="1600" b="1" dirty="0" smtClean="0">
                <a:latin typeface="Courier New"/>
                <a:cs typeface="Courier New"/>
              </a:rPr>
              <a:t> equals(Object a)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Animal a2 = (Animal) a;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n1 = </a:t>
            </a:r>
            <a:r>
              <a:rPr lang="en-US" sz="1600" b="1" dirty="0" err="1" smtClean="0">
                <a:latin typeface="Courier New"/>
                <a:cs typeface="Courier New"/>
              </a:rPr>
              <a:t>this.getLegs</a:t>
            </a:r>
            <a:r>
              <a:rPr lang="en-US" sz="16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n2 = a2.getLegs();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return (n1 == n2);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}        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  <a:endParaRPr lang="en-US" sz="1600" b="1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3904834"/>
            <a:ext cx="4863631" cy="2800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static void main(String[] </a:t>
            </a:r>
            <a:r>
              <a:rPr lang="en-US" sz="1600" b="1" dirty="0" err="1" smtClean="0">
                <a:latin typeface="Courier New"/>
                <a:cs typeface="Courier New"/>
              </a:rPr>
              <a:t>args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>
                <a:latin typeface="Courier New"/>
                <a:cs typeface="Courier New"/>
              </a:rPr>
              <a:t>{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Dog d = new Dog();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Bird b = new Bird();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Animal an = new Animal(4);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Object o = new Animal(4);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latin typeface="Courier New"/>
                <a:cs typeface="Courier New"/>
              </a:rPr>
              <a:t>d.equals</a:t>
            </a:r>
            <a:r>
              <a:rPr lang="en-US" sz="1600" b="1" dirty="0" smtClean="0">
                <a:latin typeface="Courier New"/>
                <a:cs typeface="Courier New"/>
              </a:rPr>
              <a:t>(b));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latin typeface="Courier New"/>
                <a:cs typeface="Courier New"/>
              </a:rPr>
              <a:t>an.equals</a:t>
            </a:r>
            <a:r>
              <a:rPr lang="en-US" sz="1600" b="1" dirty="0" smtClean="0">
                <a:latin typeface="Courier New"/>
                <a:cs typeface="Courier New"/>
              </a:rPr>
              <a:t>(d));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o.equals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(an));</a:t>
            </a: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  <a:endParaRPr lang="en-US" sz="1600" b="1" dirty="0" smtClean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0" y="76200"/>
            <a:ext cx="40386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class Dog extends Animal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Dog()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super(4);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1981200"/>
            <a:ext cx="41910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class Bird extends Animal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Bird()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super(2);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689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381000"/>
            <a:ext cx="2485670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First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void 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S.O.P.L("First2");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public void method3()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method2();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3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4106" y="381000"/>
            <a:ext cx="2498494" cy="2292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Second 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extends First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void 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S.O.P.L("Second2");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}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-----------------------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method3()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381000"/>
            <a:ext cx="2819400" cy="3293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Third extends 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Second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void method1()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S.O.P.L("Third1");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super.method2()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public void 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S.O.P.L("Third2");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300" b="1" dirty="0">
                <a:latin typeface="Courier New"/>
                <a:cs typeface="Courier New"/>
              </a:rPr>
              <a:t>}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-----------------------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method3()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1600" y="381000"/>
            <a:ext cx="2895600" cy="3293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Fourth extends  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First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void method1()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S.O.P.L("Fourth1");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super.method2()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public void 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S.O.P.L("Fourth2");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300" b="1" dirty="0">
                <a:latin typeface="Courier New"/>
                <a:cs typeface="Courier New"/>
              </a:rPr>
              <a:t>}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-----------------------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method3()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0006" y="4231719"/>
            <a:ext cx="3686194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Object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</a:t>
            </a:r>
            <a:r>
              <a:rPr lang="en-US" sz="1300" b="1" dirty="0" err="1" smtClean="0">
                <a:latin typeface="Courier New"/>
                <a:cs typeface="Courier New"/>
              </a:rPr>
              <a:t>boolean</a:t>
            </a:r>
            <a:r>
              <a:rPr lang="en-US" sz="1300" b="1" dirty="0" smtClean="0">
                <a:latin typeface="Courier New"/>
                <a:cs typeface="Courier New"/>
              </a:rPr>
              <a:t> equals(Object </a:t>
            </a:r>
            <a:r>
              <a:rPr lang="en-US" sz="1300" b="1" dirty="0" err="1" smtClean="0">
                <a:latin typeface="Courier New"/>
                <a:cs typeface="Courier New"/>
              </a:rPr>
              <a:t>obj</a:t>
            </a:r>
            <a:r>
              <a:rPr lang="en-US" sz="13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public String </a:t>
            </a:r>
            <a:r>
              <a:rPr lang="en-US" sz="1300" b="1" dirty="0" err="1" smtClean="0">
                <a:latin typeface="Courier New"/>
                <a:cs typeface="Courier New"/>
              </a:rPr>
              <a:t>toString</a:t>
            </a:r>
            <a:r>
              <a:rPr lang="en-US" sz="13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13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4191000"/>
            <a:ext cx="2885845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>
                <a:latin typeface="Courier New"/>
                <a:cs typeface="Courier New"/>
              </a:rPr>
              <a:t>First var1 = new Second();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First var2 = new Third();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First var3 = new Fourth();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Second var4 = new Third();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Object var5 = new Fourth();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Object var6 = new Second();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3124200"/>
            <a:ext cx="3244974" cy="3600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/>
                <a:cs typeface="Courier New"/>
              </a:rPr>
              <a:t>((Second) var4).method1();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Declared Type: Second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Actual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Type: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Third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Third extends Second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Cast: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Second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Third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extends Second - cast ok.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Does method1 exist in both? No.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Runtime Error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((Third) var4).method1();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Declared Type: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Second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Actual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Type: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Third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Third extends Second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Cast: Third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Third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is Third - cast ok.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Does method1 exist in Third? Yes.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Output: 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Third1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Second2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492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381000"/>
            <a:ext cx="2485670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First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void 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S.O.P.L("First2");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public void method3()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method2();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3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4106" y="381000"/>
            <a:ext cx="2498494" cy="2292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Second 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extends First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void 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S.O.P.L("Second2");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}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-----------------------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method3()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381000"/>
            <a:ext cx="2819400" cy="3293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Third extends 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Second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void method1()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S.O.P.L("Third1");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super.method2()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public void 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S.O.P.L("Third2");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300" b="1" dirty="0">
                <a:latin typeface="Courier New"/>
                <a:cs typeface="Courier New"/>
              </a:rPr>
              <a:t>}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-----------------------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method3()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1600" y="381000"/>
            <a:ext cx="2895600" cy="3293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Fourth extends  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First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void method1()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S.O.P.L("Fourth1");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super.method2()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public void method2()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  S.O.P.L("Fourth2");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}</a:t>
            </a:r>
          </a:p>
          <a:p>
            <a:r>
              <a:rPr lang="en-US" sz="1300" b="1" dirty="0">
                <a:latin typeface="Courier New"/>
                <a:cs typeface="Courier New"/>
              </a:rPr>
              <a:t>}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-----------------------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method3()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0006" y="4231719"/>
            <a:ext cx="3686194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ourier New"/>
                <a:cs typeface="Courier New"/>
              </a:rPr>
              <a:t>public class Object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public </a:t>
            </a:r>
            <a:r>
              <a:rPr lang="en-US" sz="1300" b="1" dirty="0" err="1" smtClean="0">
                <a:latin typeface="Courier New"/>
                <a:cs typeface="Courier New"/>
              </a:rPr>
              <a:t>boolean</a:t>
            </a:r>
            <a:r>
              <a:rPr lang="en-US" sz="1300" b="1" dirty="0" smtClean="0">
                <a:latin typeface="Courier New"/>
                <a:cs typeface="Courier New"/>
              </a:rPr>
              <a:t> equals(Object </a:t>
            </a:r>
            <a:r>
              <a:rPr lang="en-US" sz="1300" b="1" dirty="0" err="1" smtClean="0">
                <a:latin typeface="Courier New"/>
                <a:cs typeface="Courier New"/>
              </a:rPr>
              <a:t>obj</a:t>
            </a:r>
            <a:r>
              <a:rPr lang="en-US" sz="13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}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public String </a:t>
            </a:r>
            <a:r>
              <a:rPr lang="en-US" sz="1300" b="1" dirty="0" err="1" smtClean="0">
                <a:latin typeface="Courier New"/>
                <a:cs typeface="Courier New"/>
              </a:rPr>
              <a:t>toString</a:t>
            </a:r>
            <a:r>
              <a:rPr lang="en-US" sz="13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13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05555" y="4191000"/>
            <a:ext cx="2885845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>
                <a:latin typeface="Courier New"/>
                <a:cs typeface="Courier New"/>
              </a:rPr>
              <a:t>First var1 = new Second();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First var2 = new Third();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First var3 = new Fourth();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Second var4 = new Third();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Object var5 = new Fourth();</a:t>
            </a:r>
          </a:p>
          <a:p>
            <a:r>
              <a:rPr lang="en-US" sz="1300" b="1" dirty="0">
                <a:latin typeface="Courier New"/>
                <a:cs typeface="Courier New"/>
              </a:rPr>
              <a:t>Object var6 = new Second();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3124200"/>
            <a:ext cx="3983758" cy="3046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/>
                <a:cs typeface="Courier New"/>
              </a:rPr>
              <a:t>((Third) var5).</a:t>
            </a:r>
            <a:r>
              <a:rPr lang="en-US" sz="1200" b="1" dirty="0" smtClean="0">
                <a:latin typeface="Courier New"/>
                <a:cs typeface="Courier New"/>
              </a:rPr>
              <a:t>method1(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Declared Type: Object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Actual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Type: Fourth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Fourth extends Object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Cast: Third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Fourth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does not extend Third - cast fail.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Runtime Error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((First) var6).method3();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Declared Type: Object.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Actual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Type: Second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Second extends Object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Cast: First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Second extends First - cast ok.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Does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method3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exist in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both?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Yes.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Output: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Second2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221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4800" y="228600"/>
            <a:ext cx="36334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That’s all for today!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071" y="990600"/>
            <a:ext cx="2890329" cy="4439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5646003"/>
            <a:ext cx="6850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Homework #7 is due Thursday, 03/10/16 at 9:00 a.m.</a:t>
            </a:r>
          </a:p>
          <a:p>
            <a:pPr algn="ctr"/>
            <a:r>
              <a:rPr lang="en-US" sz="2400" dirty="0" smtClean="0"/>
              <a:t>Read your book!!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05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polymorphism?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00599"/>
          </a:xfrm>
        </p:spPr>
        <p:txBody>
          <a:bodyPr>
            <a:normAutofit/>
          </a:bodyPr>
          <a:lstStyle/>
          <a:p>
            <a:r>
              <a:rPr lang="en-US" sz="2400" dirty="0"/>
              <a:t>From the Greek roots “poly” meaning “many” and “</a:t>
            </a:r>
            <a:r>
              <a:rPr lang="en-US" sz="2400" dirty="0" err="1"/>
              <a:t>morphe</a:t>
            </a:r>
            <a:r>
              <a:rPr lang="en-US" sz="2400" dirty="0"/>
              <a:t>” meaning forms (i.e. having many forms).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subtype extends the </a:t>
            </a:r>
            <a:r>
              <a:rPr lang="en-US" sz="2400" dirty="0" err="1"/>
              <a:t>supertype</a:t>
            </a:r>
            <a:r>
              <a:rPr lang="en-US" sz="2400" dirty="0"/>
              <a:t>... (aka subclass and superclass).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 subclass is a specialization of the superclass.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Thus</a:t>
            </a:r>
            <a:r>
              <a:rPr lang="en-US" sz="2400" dirty="0"/>
              <a:t>, every instance (i.e. every object) of a subclass is an instance (an object) of the superclass, but not vice versa.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Any subclass of a superclass can be substituted where the superclass is expected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67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5800" y="1689318"/>
            <a:ext cx="523302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class Animal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   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public void </a:t>
            </a:r>
            <a:r>
              <a:rPr lang="en-US" sz="1600" b="1" dirty="0" err="1" smtClean="0">
                <a:latin typeface="Courier New"/>
                <a:cs typeface="Courier New"/>
              </a:rPr>
              <a:t>makeNoise</a:t>
            </a:r>
            <a:r>
              <a:rPr lang="en-US" sz="1600" b="1" dirty="0" smtClean="0">
                <a:latin typeface="Courier New"/>
                <a:cs typeface="Courier New"/>
              </a:rPr>
              <a:t>()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("</a:t>
            </a:r>
            <a:r>
              <a:rPr lang="en-US" sz="1600" b="1" dirty="0" err="1" smtClean="0">
                <a:latin typeface="Courier New"/>
                <a:cs typeface="Courier New"/>
              </a:rPr>
              <a:t>Groowwwwwl</a:t>
            </a:r>
            <a:r>
              <a:rPr lang="en-US" sz="1600" b="1" dirty="0">
                <a:latin typeface="Courier New"/>
                <a:cs typeface="Courier New"/>
              </a:rPr>
              <a:t>"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1676400"/>
            <a:ext cx="4494239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class Dog extends Animal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   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@Override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public void </a:t>
            </a:r>
            <a:r>
              <a:rPr lang="en-US" sz="1600" b="1" dirty="0" err="1" smtClean="0">
                <a:latin typeface="Courier New"/>
                <a:cs typeface="Courier New"/>
              </a:rPr>
              <a:t>makeNoise</a:t>
            </a:r>
            <a:r>
              <a:rPr lang="en-US" sz="1600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</a:t>
            </a:r>
            <a:r>
              <a:rPr lang="en-US" sz="16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600" b="1" dirty="0" smtClean="0">
                <a:latin typeface="Courier New"/>
                <a:cs typeface="Courier New"/>
              </a:rPr>
              <a:t>("Ruff");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04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540172"/>
            <a:ext cx="5105400" cy="2273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492500"/>
            <a:ext cx="49911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3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5572" y="1295400"/>
            <a:ext cx="40878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(Body)"/>
                <a:cs typeface="Calibri (Body)"/>
              </a:rPr>
              <a:t>When you say:</a:t>
            </a:r>
            <a:r>
              <a:rPr lang="en-US" sz="3200" dirty="0" smtClean="0">
                <a:latin typeface="Garamond"/>
                <a:cs typeface="Garamond"/>
              </a:rPr>
              <a:t>  </a:t>
            </a:r>
            <a:r>
              <a:rPr lang="en-US" sz="2400" b="1" dirty="0" smtClean="0">
                <a:latin typeface="Courier New"/>
                <a:cs typeface="Courier New"/>
              </a:rPr>
              <a:t>Dog </a:t>
            </a:r>
            <a:r>
              <a:rPr lang="en-US" sz="2400" b="1" dirty="0" err="1" smtClean="0">
                <a:latin typeface="Courier New"/>
                <a:cs typeface="Courier New"/>
              </a:rPr>
              <a:t>myDog</a:t>
            </a:r>
            <a:endParaRPr lang="en-US" sz="2400" b="1" dirty="0">
              <a:latin typeface="Courier New"/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058392"/>
            <a:ext cx="5067300" cy="294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4267200"/>
            <a:ext cx="1971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Declared Type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752600" y="3195935"/>
            <a:ext cx="2286000" cy="1147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Terminology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128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25092"/>
            <a:ext cx="5765800" cy="2832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60600" y="1548824"/>
            <a:ext cx="40878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(Body)"/>
                <a:cs typeface="Calibri (Body)"/>
              </a:rPr>
              <a:t>When you say:</a:t>
            </a:r>
            <a:r>
              <a:rPr lang="en-US" sz="3200" dirty="0" smtClean="0">
                <a:latin typeface="Garamond"/>
                <a:cs typeface="Garamond"/>
              </a:rPr>
              <a:t>  </a:t>
            </a:r>
            <a:r>
              <a:rPr lang="en-US" sz="2400" b="1" dirty="0" smtClean="0">
                <a:latin typeface="Courier New"/>
                <a:cs typeface="Courier New"/>
              </a:rPr>
              <a:t>new Dog()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77200" y="5329535"/>
            <a:ext cx="164946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</a:t>
            </a:r>
            <a:r>
              <a:rPr lang="en-US" sz="2400" dirty="0" smtClean="0">
                <a:solidFill>
                  <a:srgbClr val="000000"/>
                </a:solidFill>
              </a:rPr>
              <a:t>ctual </a:t>
            </a:r>
            <a:r>
              <a:rPr lang="en-US" sz="2400" dirty="0">
                <a:solidFill>
                  <a:srgbClr val="000000"/>
                </a:solidFill>
              </a:rPr>
              <a:t>T</a:t>
            </a:r>
            <a:r>
              <a:rPr lang="en-US" sz="2400" dirty="0" smtClean="0">
                <a:solidFill>
                  <a:srgbClr val="000000"/>
                </a:solidFill>
              </a:rPr>
              <a:t>ype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267200" y="3505200"/>
            <a:ext cx="4800600" cy="19050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Terminology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117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600200"/>
            <a:ext cx="6007100" cy="414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6600" y="838200"/>
            <a:ext cx="60527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(Body)"/>
                <a:cs typeface="Calibri (Body)"/>
              </a:rPr>
              <a:t>When you say:</a:t>
            </a:r>
            <a:r>
              <a:rPr lang="en-US" sz="3200" dirty="0" smtClean="0">
                <a:latin typeface="Garamond"/>
                <a:cs typeface="Garamond"/>
              </a:rPr>
              <a:t>  </a:t>
            </a:r>
            <a:r>
              <a:rPr lang="en-US" sz="2200" b="1" dirty="0" smtClean="0">
                <a:latin typeface="Courier New"/>
                <a:cs typeface="Courier New"/>
              </a:rPr>
              <a:t>Dog </a:t>
            </a:r>
            <a:r>
              <a:rPr lang="en-US" sz="2200" b="1" dirty="0" err="1" smtClean="0">
                <a:latin typeface="Courier New"/>
                <a:cs typeface="Courier New"/>
              </a:rPr>
              <a:t>myDog</a:t>
            </a:r>
            <a:r>
              <a:rPr lang="en-US" sz="2200" b="1" dirty="0" smtClean="0">
                <a:latin typeface="Courier New"/>
                <a:cs typeface="Courier New"/>
              </a:rPr>
              <a:t> =</a:t>
            </a:r>
            <a:r>
              <a:rPr lang="en-US" sz="3200" dirty="0" smtClean="0">
                <a:latin typeface="Garamond"/>
                <a:cs typeface="Garamond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new Dog()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27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838200"/>
            <a:ext cx="84709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3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0000FE"/>
      </a:hlink>
      <a:folHlink>
        <a:srgbClr val="0000FE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31704</TotalTime>
  <Words>3216</Words>
  <Application>Microsoft Macintosh PowerPoint</Application>
  <PresentationFormat>Custom</PresentationFormat>
  <Paragraphs>709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Lecture 11</vt:lpstr>
      <vt:lpstr>PowerPoint Presentation</vt:lpstr>
      <vt:lpstr>What is polymorphism?</vt:lpstr>
      <vt:lpstr>PowerPoint Presentation</vt:lpstr>
      <vt:lpstr>PowerPoint Presentation</vt:lpstr>
      <vt:lpstr>Terminology</vt:lpstr>
      <vt:lpstr>Terminology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There's more!</vt:lpstr>
      <vt:lpstr>PowerPoint Presentation</vt:lpstr>
      <vt:lpstr>The catch with polymorphism </vt:lpstr>
      <vt:lpstr>PowerPoint Presentation</vt:lpstr>
      <vt:lpstr>PowerPoint Presentation</vt:lpstr>
      <vt:lpstr>PowerPoint Presentation</vt:lpstr>
      <vt:lpstr>How is equals() defined in the Object class?</vt:lpstr>
      <vt:lpstr>PowerPoint Presentation</vt:lpstr>
      <vt:lpstr>PowerPoint Presentation</vt:lpstr>
      <vt:lpstr>Casting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1689</cp:revision>
  <dcterms:created xsi:type="dcterms:W3CDTF">2014-04-17T23:20:26Z</dcterms:created>
  <dcterms:modified xsi:type="dcterms:W3CDTF">2016-03-03T18:13:31Z</dcterms:modified>
</cp:coreProperties>
</file>