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2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66" autoAdjust="0"/>
  </p:normalViewPr>
  <p:slideViewPr>
    <p:cSldViewPr>
      <p:cViewPr>
        <p:scale>
          <a:sx n="82" d="100"/>
          <a:sy n="82" d="100"/>
        </p:scale>
        <p:origin x="-59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3/29/16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3/29/16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Hence, this is why it inherits from </a:t>
            </a:r>
            <a:r>
              <a:rPr lang="en-US" dirty="0" err="1" smtClean="0"/>
              <a:t>Throwable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301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new keyword - you're making a</a:t>
            </a:r>
            <a:r>
              <a:rPr lang="en-US" baseline="0" dirty="0" smtClean="0"/>
              <a:t> new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642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hyperlink" Target="http://msoe.us/taylor/tutorial/se1021/exceptionUML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4"/>
            <a:ext cx="9861727" cy="11163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12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7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Topics: Exception Handling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 12, Sections 12.1 - 12.3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44562"/>
          </a:xfrm>
        </p:spPr>
        <p:txBody>
          <a:bodyPr/>
          <a:lstStyle/>
          <a:p>
            <a:r>
              <a:rPr lang="en-US" dirty="0" smtClean="0"/>
              <a:t>Try-Catch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1366897"/>
            <a:ext cx="4863631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try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// Do risky thing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// Risky thing throws an exception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// More Code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 catch (Exception e)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// Try to recover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  <a:endParaRPr lang="en-US" sz="1600" b="1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3657600"/>
            <a:ext cx="8840882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When an exception object is thrown, it is plugged in for the </a:t>
            </a:r>
            <a:r>
              <a:rPr lang="en-US" sz="2200" b="1" dirty="0" smtClean="0">
                <a:latin typeface="Courier New"/>
                <a:cs typeface="Courier New"/>
              </a:rPr>
              <a:t>catch</a:t>
            </a:r>
            <a:r>
              <a:rPr lang="en-US" sz="2200" dirty="0" smtClean="0"/>
              <a:t> block</a:t>
            </a:r>
            <a:br>
              <a:rPr lang="en-US" sz="2200" dirty="0" smtClean="0"/>
            </a:br>
            <a:r>
              <a:rPr lang="en-US" sz="2200" dirty="0" smtClean="0"/>
              <a:t>parameter </a:t>
            </a:r>
            <a:r>
              <a:rPr lang="en-US" sz="2200" b="1" dirty="0" smtClean="0">
                <a:latin typeface="Courier New"/>
                <a:cs typeface="Courier New"/>
              </a:rPr>
              <a:t>e</a:t>
            </a:r>
            <a:r>
              <a:rPr lang="en-US" sz="2200" dirty="0" smtClean="0"/>
              <a:t> and the code in the </a:t>
            </a:r>
            <a:r>
              <a:rPr lang="en-US" sz="2200" b="1" dirty="0" smtClean="0">
                <a:latin typeface="Courier New"/>
                <a:cs typeface="Courier New"/>
              </a:rPr>
              <a:t>catch</a:t>
            </a:r>
            <a:r>
              <a:rPr lang="en-US" sz="2200" dirty="0" smtClean="0"/>
              <a:t> block is executed.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The class name preceding the </a:t>
            </a:r>
            <a:r>
              <a:rPr lang="en-US" sz="2200" b="1" dirty="0" smtClean="0">
                <a:latin typeface="Courier New"/>
                <a:cs typeface="Courier New"/>
              </a:rPr>
              <a:t>catch</a:t>
            </a:r>
            <a:r>
              <a:rPr lang="en-US" sz="2200" dirty="0" smtClean="0"/>
              <a:t> block parameter specifies what</a:t>
            </a:r>
            <a:br>
              <a:rPr lang="en-US" sz="2200" dirty="0" smtClean="0"/>
            </a:br>
            <a:r>
              <a:rPr lang="en-US" sz="2200" dirty="0" smtClean="0"/>
              <a:t>kind of exception the </a:t>
            </a:r>
            <a:r>
              <a:rPr lang="en-US" sz="2200" b="1" dirty="0" smtClean="0">
                <a:latin typeface="Courier New"/>
                <a:cs typeface="Courier New"/>
              </a:rPr>
              <a:t>catch</a:t>
            </a:r>
            <a:r>
              <a:rPr lang="en-US" sz="2200" dirty="0" smtClean="0"/>
              <a:t> block can catch.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In the above example, the class name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sz="2200" dirty="0" smtClean="0"/>
              <a:t> indicates that the</a:t>
            </a:r>
            <a:br>
              <a:rPr lang="en-US" sz="2200" dirty="0" smtClean="0"/>
            </a:br>
            <a:r>
              <a:rPr lang="en-US" sz="2200" dirty="0" smtClean="0"/>
              <a:t>thrown exception must be of type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50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 smtClean="0"/>
              <a:t>What is potentially wrong with this code?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1600200"/>
            <a:ext cx="83820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Scanner input = new Scanner(</a:t>
            </a:r>
            <a:r>
              <a:rPr lang="en-US" sz="1600" b="1" dirty="0" err="1" smtClean="0">
                <a:latin typeface="Courier New"/>
                <a:cs typeface="Courier New"/>
              </a:rPr>
              <a:t>System.in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600" b="1" dirty="0" smtClean="0">
                <a:latin typeface="Courier New"/>
                <a:cs typeface="Courier New"/>
              </a:rPr>
              <a:t>("Enter two integers: 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num1 = </a:t>
            </a:r>
            <a:r>
              <a:rPr lang="en-US" sz="1600" b="1" dirty="0" err="1" smtClean="0">
                <a:latin typeface="Courier New"/>
                <a:cs typeface="Courier New"/>
              </a:rPr>
              <a:t>input.nextInt</a:t>
            </a:r>
            <a:r>
              <a:rPr lang="en-US" sz="16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num2 = </a:t>
            </a:r>
            <a:r>
              <a:rPr lang="en-US" sz="1600" b="1" dirty="0" err="1" smtClean="0">
                <a:latin typeface="Courier New"/>
                <a:cs typeface="Courier New"/>
              </a:rPr>
              <a:t>input.nextInt</a:t>
            </a:r>
            <a:r>
              <a:rPr lang="en-US" sz="16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(num1 + " / " + num2 + " is " + (num1/num2));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17" y="3886200"/>
            <a:ext cx="8466483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5562600"/>
            <a:ext cx="5483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An arithmetic exception (object!!) was thrown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05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1295400"/>
            <a:ext cx="88392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Scanner input = new Scanner(</a:t>
            </a:r>
            <a:r>
              <a:rPr lang="en-US" sz="1600" b="1" dirty="0" err="1" smtClean="0">
                <a:latin typeface="Courier New"/>
                <a:cs typeface="Courier New"/>
              </a:rPr>
              <a:t>System.in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600" b="1" dirty="0" smtClean="0">
                <a:latin typeface="Courier New"/>
                <a:cs typeface="Courier New"/>
              </a:rPr>
              <a:t>("Enter two integers: 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num1 = </a:t>
            </a:r>
            <a:r>
              <a:rPr lang="en-US" sz="1600" b="1" dirty="0" err="1" smtClean="0">
                <a:latin typeface="Courier New"/>
                <a:cs typeface="Courier New"/>
              </a:rPr>
              <a:t>input.nextInt</a:t>
            </a:r>
            <a:r>
              <a:rPr lang="en-US" sz="16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num2 = </a:t>
            </a:r>
            <a:r>
              <a:rPr lang="en-US" sz="1600" b="1" dirty="0" err="1" smtClean="0">
                <a:latin typeface="Courier New"/>
                <a:cs typeface="Courier New"/>
              </a:rPr>
              <a:t>input.nextInt</a:t>
            </a:r>
            <a:r>
              <a:rPr lang="en-US" sz="1600" b="1" dirty="0" smtClean="0">
                <a:latin typeface="Courier New"/>
                <a:cs typeface="Courier New"/>
              </a:rPr>
              <a:t>();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if (num2 != 0)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(num1 + " / " + num2 + " is " + (num1/num2));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else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("Divisor cannot be zero");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5885" y="4724400"/>
            <a:ext cx="8011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This is not exception handling, although it does address the problem.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95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7726419" cy="59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import </a:t>
            </a:r>
            <a:r>
              <a:rPr lang="en-US" sz="1400" b="1" dirty="0" err="1" smtClean="0">
                <a:latin typeface="Courier New"/>
                <a:cs typeface="Courier New"/>
              </a:rPr>
              <a:t>java.util.Scanner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public </a:t>
            </a:r>
            <a:r>
              <a:rPr lang="en-US" sz="1400" b="1" dirty="0">
                <a:latin typeface="Courier New"/>
                <a:cs typeface="Courier New"/>
              </a:rPr>
              <a:t>class </a:t>
            </a:r>
            <a:r>
              <a:rPr lang="en-US" sz="1400" b="1" dirty="0" err="1">
                <a:latin typeface="Courier New"/>
                <a:cs typeface="Courier New"/>
              </a:rPr>
              <a:t>QuotientWithException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</a:t>
            </a:r>
            <a:r>
              <a:rPr lang="en-US" sz="1400" b="1" dirty="0">
                <a:latin typeface="Courier New"/>
                <a:cs typeface="Courier New"/>
              </a:rPr>
              <a:t>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Scanner input = new Scanner(</a:t>
            </a:r>
            <a:r>
              <a:rPr lang="en-US" sz="1400" b="1" dirty="0" err="1">
                <a:latin typeface="Courier New"/>
                <a:cs typeface="Courier New"/>
              </a:rPr>
              <a:t>System.in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System.out.print</a:t>
            </a:r>
            <a:r>
              <a:rPr lang="en-US" sz="1400" b="1" dirty="0">
                <a:latin typeface="Courier New"/>
                <a:cs typeface="Courier New"/>
              </a:rPr>
              <a:t>("Enter two integers: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num1 = </a:t>
            </a:r>
            <a:r>
              <a:rPr lang="en-US" sz="1400" b="1" dirty="0" err="1">
                <a:latin typeface="Courier New"/>
                <a:cs typeface="Courier New"/>
              </a:rPr>
              <a:t>input.nextInt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num2 = </a:t>
            </a:r>
            <a:r>
              <a:rPr lang="en-US" sz="1400" b="1" dirty="0" err="1">
                <a:latin typeface="Courier New"/>
                <a:cs typeface="Courier New"/>
              </a:rPr>
              <a:t>input.nextInt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try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if (num2 == 0)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throw 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ArithmeticException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result = </a:t>
            </a:r>
            <a:r>
              <a:rPr lang="en-US" sz="1400" b="1" dirty="0" smtClean="0">
                <a:latin typeface="Courier New"/>
                <a:cs typeface="Courier New"/>
              </a:rPr>
              <a:t>num1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b="1" dirty="0" smtClean="0">
                <a:latin typeface="Courier New"/>
                <a:cs typeface="Courier New"/>
              </a:rPr>
              <a:t>num2;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(num1 + " / " + num2 + " is " + result);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catch (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ArithmeticException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endParaRPr lang="en-US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("Exception: Cannot divide by zero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("Execution continues ...");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0" y="990600"/>
            <a:ext cx="3533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b="1" dirty="0" smtClean="0">
                <a:latin typeface="Courier New"/>
                <a:cs typeface="Courier New"/>
              </a:rPr>
              <a:t>num2</a:t>
            </a:r>
            <a:r>
              <a:rPr lang="en-US" sz="2000" dirty="0" smtClean="0"/>
              <a:t> is 0, the code will throw</a:t>
            </a:r>
            <a:br>
              <a:rPr lang="en-US" sz="2000" dirty="0" smtClean="0"/>
            </a:br>
            <a:r>
              <a:rPr lang="en-US" sz="2000" dirty="0" smtClean="0"/>
              <a:t>an </a:t>
            </a:r>
            <a:r>
              <a:rPr lang="en-US" b="1" dirty="0" err="1" smtClean="0">
                <a:latin typeface="Courier New"/>
                <a:cs typeface="Courier New"/>
              </a:rPr>
              <a:t>ArithmeticException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0" y="1981200"/>
            <a:ext cx="3495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Execution will immediately stop</a:t>
            </a:r>
            <a:br>
              <a:rPr lang="en-US" sz="2000" dirty="0" smtClean="0"/>
            </a:br>
            <a:r>
              <a:rPr lang="en-US" sz="2000" dirty="0" smtClean="0"/>
              <a:t>because we are in a </a:t>
            </a:r>
            <a:r>
              <a:rPr lang="en-US" b="1" dirty="0" smtClean="0">
                <a:latin typeface="Courier New"/>
                <a:cs typeface="Courier New"/>
              </a:rPr>
              <a:t>try</a:t>
            </a:r>
            <a:r>
              <a:rPr lang="en-US" sz="2000" dirty="0" smtClean="0"/>
              <a:t> block.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0" y="2971800"/>
            <a:ext cx="3642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 will go to the </a:t>
            </a:r>
            <a:r>
              <a:rPr lang="en-US" b="1" dirty="0" smtClean="0">
                <a:latin typeface="Courier New"/>
                <a:cs typeface="Courier New"/>
              </a:rPr>
              <a:t>catch</a:t>
            </a:r>
            <a:r>
              <a:rPr lang="en-US" sz="2000" dirty="0" smtClean="0"/>
              <a:t> block and </a:t>
            </a:r>
            <a:br>
              <a:rPr lang="en-US" sz="2000" dirty="0" smtClean="0"/>
            </a:br>
            <a:r>
              <a:rPr lang="en-US" sz="2000" dirty="0" smtClean="0"/>
              <a:t>execute the code in the </a:t>
            </a:r>
            <a:r>
              <a:rPr lang="en-US" b="1" dirty="0" smtClean="0">
                <a:latin typeface="Courier New"/>
                <a:cs typeface="Courier New"/>
              </a:rPr>
              <a:t>catch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block.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0" y="4168914"/>
            <a:ext cx="3759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Then it will go to the next line</a:t>
            </a:r>
            <a:br>
              <a:rPr lang="en-US" sz="2000" dirty="0" smtClean="0"/>
            </a:br>
            <a:r>
              <a:rPr lang="en-US" sz="2000" dirty="0" smtClean="0"/>
              <a:t>outside of the </a:t>
            </a:r>
            <a:r>
              <a:rPr lang="en-US" b="1" dirty="0" smtClean="0">
                <a:latin typeface="Courier New"/>
                <a:cs typeface="Courier New"/>
              </a:rPr>
              <a:t>try-catch</a:t>
            </a:r>
            <a:r>
              <a:rPr lang="en-US" sz="2000" dirty="0" smtClean="0"/>
              <a:t> block.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094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7726419" cy="59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import </a:t>
            </a:r>
            <a:r>
              <a:rPr lang="en-US" sz="1400" b="1" dirty="0" err="1" smtClean="0">
                <a:latin typeface="Courier New"/>
                <a:cs typeface="Courier New"/>
              </a:rPr>
              <a:t>java.util.Scanner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public </a:t>
            </a:r>
            <a:r>
              <a:rPr lang="en-US" sz="1400" b="1" dirty="0">
                <a:latin typeface="Courier New"/>
                <a:cs typeface="Courier New"/>
              </a:rPr>
              <a:t>class </a:t>
            </a:r>
            <a:r>
              <a:rPr lang="en-US" sz="1400" b="1" dirty="0" err="1">
                <a:latin typeface="Courier New"/>
                <a:cs typeface="Courier New"/>
              </a:rPr>
              <a:t>QuotientWithException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</a:t>
            </a:r>
            <a:r>
              <a:rPr lang="en-US" sz="1400" b="1" dirty="0">
                <a:latin typeface="Courier New"/>
                <a:cs typeface="Courier New"/>
              </a:rPr>
              <a:t>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Scanner input = new Scanner(</a:t>
            </a:r>
            <a:r>
              <a:rPr lang="en-US" sz="1400" b="1" dirty="0" err="1">
                <a:latin typeface="Courier New"/>
                <a:cs typeface="Courier New"/>
              </a:rPr>
              <a:t>System.in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System.out.print</a:t>
            </a:r>
            <a:r>
              <a:rPr lang="en-US" sz="1400" b="1" dirty="0">
                <a:latin typeface="Courier New"/>
                <a:cs typeface="Courier New"/>
              </a:rPr>
              <a:t>("Enter two integers: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num1 = </a:t>
            </a:r>
            <a:r>
              <a:rPr lang="en-US" sz="1400" b="1" dirty="0" err="1">
                <a:latin typeface="Courier New"/>
                <a:cs typeface="Courier New"/>
              </a:rPr>
              <a:t>input.nextInt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num2 = </a:t>
            </a:r>
            <a:r>
              <a:rPr lang="en-US" sz="1400" b="1" dirty="0" err="1">
                <a:latin typeface="Courier New"/>
                <a:cs typeface="Courier New"/>
              </a:rPr>
              <a:t>input.nextInt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try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if (num2 == 0)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throw 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ArithmeticException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result = </a:t>
            </a:r>
            <a:r>
              <a:rPr lang="en-US" sz="1400" b="1" dirty="0" smtClean="0">
                <a:latin typeface="Courier New"/>
                <a:cs typeface="Courier New"/>
              </a:rPr>
              <a:t>num1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b="1" dirty="0" smtClean="0">
                <a:latin typeface="Courier New"/>
                <a:cs typeface="Courier New"/>
              </a:rPr>
              <a:t>num2;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(num1 + " / " + num2 + " is " + result);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catch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(Exception e)</a:t>
            </a:r>
            <a:endParaRPr lang="en-US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("Exception: Cannot divide by zero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("Execution continues ...");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0" y="457200"/>
            <a:ext cx="3098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These are different. Will the</a:t>
            </a:r>
            <a:br>
              <a:rPr lang="en-US" sz="2000" dirty="0" smtClean="0"/>
            </a:br>
            <a:r>
              <a:rPr lang="en-US" b="1" dirty="0" smtClean="0">
                <a:latin typeface="Courier New"/>
                <a:cs typeface="Courier New"/>
              </a:rPr>
              <a:t>catch</a:t>
            </a:r>
            <a:r>
              <a:rPr lang="en-US" sz="2000" dirty="0" smtClean="0"/>
              <a:t> block still handle the </a:t>
            </a:r>
            <a:br>
              <a:rPr lang="en-US" sz="2000" dirty="0" smtClean="0"/>
            </a:br>
            <a:r>
              <a:rPr lang="en-US" b="1" dirty="0" err="1" smtClean="0">
                <a:latin typeface="Courier New"/>
                <a:cs typeface="Courier New"/>
              </a:rPr>
              <a:t>ArithmeticException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0" y="1651337"/>
            <a:ext cx="2559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Yay for polymorphism!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4924961"/>
            <a:ext cx="36966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ArithmeticException</a:t>
            </a:r>
            <a:r>
              <a:rPr lang="en-US" sz="2000" dirty="0" smtClean="0"/>
              <a:t> extends</a:t>
            </a:r>
            <a:br>
              <a:rPr lang="en-US" sz="2000" dirty="0" smtClean="0"/>
            </a:br>
            <a:r>
              <a:rPr lang="en-US" b="1" dirty="0" err="1" smtClean="0">
                <a:latin typeface="Courier New"/>
                <a:cs typeface="Courier New"/>
              </a:rPr>
              <a:t>RuntimeException</a:t>
            </a:r>
            <a:r>
              <a:rPr lang="en-US" sz="2000" dirty="0" smtClean="0"/>
              <a:t>, which</a:t>
            </a:r>
            <a:br>
              <a:rPr lang="en-US" sz="2000" dirty="0" smtClean="0"/>
            </a:br>
            <a:r>
              <a:rPr lang="en-US" sz="2000" dirty="0" smtClean="0"/>
              <a:t>extends </a:t>
            </a:r>
            <a:r>
              <a:rPr lang="en-US" b="1" dirty="0" smtClean="0">
                <a:latin typeface="Courier New"/>
                <a:cs typeface="Courier New"/>
              </a:rPr>
              <a:t>Exception</a:t>
            </a:r>
            <a:r>
              <a:rPr lang="en-US" sz="2000" dirty="0" smtClean="0"/>
              <a:t>, which </a:t>
            </a:r>
            <a:br>
              <a:rPr lang="en-US" sz="2000" dirty="0" smtClean="0"/>
            </a:br>
            <a:r>
              <a:rPr lang="en-US" sz="2000" dirty="0" smtClean="0"/>
              <a:t>extends </a:t>
            </a:r>
            <a:r>
              <a:rPr lang="en-US" b="1" dirty="0" err="1" smtClean="0">
                <a:latin typeface="Courier New"/>
                <a:cs typeface="Courier New"/>
              </a:rPr>
              <a:t>Throwable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209800"/>
            <a:ext cx="2438400" cy="258380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114800" y="685800"/>
            <a:ext cx="4267200" cy="289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685800"/>
            <a:ext cx="5486400" cy="3962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82700"/>
            <a:ext cx="9334500" cy="34417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696200" y="1524000"/>
            <a:ext cx="2362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34000" y="2209800"/>
            <a:ext cx="2362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1905000"/>
            <a:ext cx="1676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2895600"/>
            <a:ext cx="1676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/>
          <a:lstStyle/>
          <a:p>
            <a:r>
              <a:rPr lang="en-US" dirty="0" smtClean="0"/>
              <a:t>Methods and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can throw an exception when something fails at runtime.</a:t>
            </a:r>
          </a:p>
          <a:p>
            <a:endParaRPr lang="en-US" dirty="0"/>
          </a:p>
          <a:p>
            <a:r>
              <a:rPr lang="en-US" dirty="0" smtClean="0"/>
              <a:t>The method call should be placed inside of a try-catch block.</a:t>
            </a:r>
          </a:p>
          <a:p>
            <a:endParaRPr lang="en-US" dirty="0"/>
          </a:p>
          <a:p>
            <a:r>
              <a:rPr lang="en-US" dirty="0" smtClean="0"/>
              <a:t>Methods can throw exceptions in two ways. We will talk about the second way on Thursday.</a:t>
            </a:r>
          </a:p>
          <a:p>
            <a:endParaRPr lang="en-US" dirty="0"/>
          </a:p>
          <a:p>
            <a:r>
              <a:rPr lang="en-US" dirty="0" smtClean="0"/>
              <a:t>Methods can throw more than one exception.</a:t>
            </a:r>
          </a:p>
          <a:p>
            <a:endParaRPr lang="en-US" dirty="0"/>
          </a:p>
          <a:p>
            <a:r>
              <a:rPr lang="en-US" dirty="0" smtClean="0"/>
              <a:t>This is why polymorphism is so important in </a:t>
            </a:r>
            <a:r>
              <a:rPr lang="en-US" smtClean="0"/>
              <a:t>exception handling.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7726419" cy="677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import </a:t>
            </a:r>
            <a:r>
              <a:rPr lang="en-US" sz="1400" b="1" dirty="0" err="1" smtClean="0">
                <a:latin typeface="Courier New"/>
                <a:cs typeface="Courier New"/>
              </a:rPr>
              <a:t>java.util.Scanner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public </a:t>
            </a:r>
            <a:r>
              <a:rPr lang="en-US" sz="1400" b="1" dirty="0">
                <a:latin typeface="Courier New"/>
                <a:cs typeface="Courier New"/>
              </a:rPr>
              <a:t>class </a:t>
            </a:r>
            <a:r>
              <a:rPr lang="en-US" sz="1400" b="1" dirty="0" err="1">
                <a:latin typeface="Courier New"/>
                <a:cs typeface="Courier New"/>
              </a:rPr>
              <a:t>QuotientWithException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</a:t>
            </a:r>
            <a:r>
              <a:rPr lang="en-US" sz="1400" b="1" dirty="0">
                <a:latin typeface="Courier New"/>
                <a:cs typeface="Courier New"/>
              </a:rPr>
              <a:t>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Scanner input = new Scanner(</a:t>
            </a:r>
            <a:r>
              <a:rPr lang="en-US" sz="1400" b="1" dirty="0" err="1">
                <a:latin typeface="Courier New"/>
                <a:cs typeface="Courier New"/>
              </a:rPr>
              <a:t>System.in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System.out.print</a:t>
            </a:r>
            <a:r>
              <a:rPr lang="en-US" sz="1400" b="1" dirty="0">
                <a:latin typeface="Courier New"/>
                <a:cs typeface="Courier New"/>
              </a:rPr>
              <a:t>("Enter two integers: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num1 = </a:t>
            </a:r>
            <a:r>
              <a:rPr lang="en-US" sz="1400" b="1" dirty="0" err="1">
                <a:latin typeface="Courier New"/>
                <a:cs typeface="Courier New"/>
              </a:rPr>
              <a:t>input.nextInt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num2 = </a:t>
            </a:r>
            <a:r>
              <a:rPr lang="en-US" sz="1400" b="1" dirty="0" err="1">
                <a:latin typeface="Courier New"/>
                <a:cs typeface="Courier New"/>
              </a:rPr>
              <a:t>input.nextInt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try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result =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quotient(num1, num2);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(num1 + " / " + num2 + " is " + result);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catch (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ArithmeticException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endParaRPr lang="en-US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("Exception: Cannot divide by zero ");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("Execution continues ...");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static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quotient(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n1,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n2)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if (n2 == 0)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throw 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ArithmeticException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return n1/n2;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0" y="990600"/>
            <a:ext cx="3206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b="1" dirty="0" smtClean="0">
                <a:latin typeface="Courier New"/>
                <a:cs typeface="Courier New"/>
              </a:rPr>
              <a:t>n2</a:t>
            </a:r>
            <a:r>
              <a:rPr lang="en-US" sz="2000" dirty="0" smtClean="0"/>
              <a:t> is 0, the code will throw</a:t>
            </a:r>
            <a:br>
              <a:rPr lang="en-US" sz="2000" dirty="0" smtClean="0"/>
            </a:br>
            <a:r>
              <a:rPr lang="en-US" sz="2000" dirty="0" smtClean="0"/>
              <a:t>an </a:t>
            </a:r>
            <a:r>
              <a:rPr lang="en-US" b="1" dirty="0" err="1" smtClean="0">
                <a:latin typeface="Courier New"/>
                <a:cs typeface="Courier New"/>
              </a:rPr>
              <a:t>ArithmeticException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0" y="1981200"/>
            <a:ext cx="3495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Execution will immediately stop</a:t>
            </a:r>
            <a:br>
              <a:rPr lang="en-US" sz="2000" dirty="0" smtClean="0"/>
            </a:br>
            <a:r>
              <a:rPr lang="en-US" sz="2000" dirty="0" smtClean="0"/>
              <a:t>and the method will throw the</a:t>
            </a:r>
            <a:br>
              <a:rPr lang="en-US" sz="2000" dirty="0" smtClean="0"/>
            </a:br>
            <a:r>
              <a:rPr lang="en-US" sz="2000" dirty="0" smtClean="0"/>
              <a:t>exception back to the </a:t>
            </a:r>
            <a:r>
              <a:rPr lang="en-US" b="1" dirty="0" smtClean="0">
                <a:latin typeface="Courier New"/>
                <a:cs typeface="Courier New"/>
              </a:rPr>
              <a:t>main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method.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0" y="3505200"/>
            <a:ext cx="3623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b="1" dirty="0" smtClean="0">
                <a:latin typeface="Courier New"/>
                <a:cs typeface="Courier New"/>
              </a:rPr>
              <a:t>catch</a:t>
            </a:r>
            <a:r>
              <a:rPr lang="en-US" sz="2000" dirty="0" smtClean="0"/>
              <a:t> block will catch it and </a:t>
            </a:r>
            <a:br>
              <a:rPr lang="en-US" sz="2000" dirty="0" smtClean="0"/>
            </a:br>
            <a:r>
              <a:rPr lang="en-US" sz="2000" dirty="0" smtClean="0"/>
              <a:t>execute the code in the </a:t>
            </a:r>
            <a:r>
              <a:rPr lang="en-US" b="1" dirty="0" smtClean="0">
                <a:latin typeface="Courier New"/>
                <a:cs typeface="Courier New"/>
              </a:rPr>
              <a:t>catch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block.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0" y="4702314"/>
            <a:ext cx="3759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Then it will go to the next line</a:t>
            </a:r>
            <a:br>
              <a:rPr lang="en-US" sz="2000" dirty="0" smtClean="0"/>
            </a:br>
            <a:r>
              <a:rPr lang="en-US" sz="2000" dirty="0" smtClean="0"/>
              <a:t>outside of the </a:t>
            </a:r>
            <a:r>
              <a:rPr lang="en-US" b="1" dirty="0" smtClean="0">
                <a:latin typeface="Courier New"/>
                <a:cs typeface="Courier New"/>
              </a:rPr>
              <a:t>try-catch</a:t>
            </a:r>
            <a:r>
              <a:rPr lang="en-US" sz="2000" dirty="0" smtClean="0"/>
              <a:t> block.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59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if my method throws an exception and I don't have a </a:t>
            </a:r>
            <a:r>
              <a:rPr lang="en-US" sz="3300" b="1" dirty="0" smtClean="0">
                <a:latin typeface="Courier New"/>
                <a:cs typeface="Courier New"/>
              </a:rPr>
              <a:t>try-catch</a:t>
            </a:r>
            <a:r>
              <a:rPr lang="en-US" dirty="0" smtClean="0"/>
              <a:t> block?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7295462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import </a:t>
            </a:r>
            <a:r>
              <a:rPr lang="en-US" sz="1400" b="1" dirty="0" err="1" smtClean="0">
                <a:latin typeface="Courier New"/>
                <a:cs typeface="Courier New"/>
              </a:rPr>
              <a:t>java.util.Scanner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public </a:t>
            </a:r>
            <a:r>
              <a:rPr lang="en-US" sz="1400" b="1" dirty="0">
                <a:latin typeface="Courier New"/>
                <a:cs typeface="Courier New"/>
              </a:rPr>
              <a:t>class </a:t>
            </a:r>
            <a:r>
              <a:rPr lang="en-US" sz="1400" b="1" dirty="0" err="1">
                <a:latin typeface="Courier New"/>
                <a:cs typeface="Courier New"/>
              </a:rPr>
              <a:t>QuotientWithException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</a:t>
            </a:r>
            <a:r>
              <a:rPr lang="en-US" sz="1400" b="1" dirty="0">
                <a:latin typeface="Courier New"/>
                <a:cs typeface="Courier New"/>
              </a:rPr>
              <a:t>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Scanner input = new Scanner(</a:t>
            </a:r>
            <a:r>
              <a:rPr lang="en-US" sz="1400" b="1" dirty="0" err="1">
                <a:latin typeface="Courier New"/>
                <a:cs typeface="Courier New"/>
              </a:rPr>
              <a:t>System.in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System.out.print</a:t>
            </a:r>
            <a:r>
              <a:rPr lang="en-US" sz="1400" b="1" dirty="0">
                <a:latin typeface="Courier New"/>
                <a:cs typeface="Courier New"/>
              </a:rPr>
              <a:t>("Enter two integers: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num1 = </a:t>
            </a:r>
            <a:r>
              <a:rPr lang="en-US" sz="1400" b="1" dirty="0" err="1">
                <a:latin typeface="Courier New"/>
                <a:cs typeface="Courier New"/>
              </a:rPr>
              <a:t>input.nextInt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num2 = </a:t>
            </a:r>
            <a:r>
              <a:rPr lang="en-US" sz="1400" b="1" dirty="0" err="1">
                <a:latin typeface="Courier New"/>
                <a:cs typeface="Courier New"/>
              </a:rPr>
              <a:t>input.nextInt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result =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quotient(num1, num2);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(num1 + " / " + num2 + " is " + result);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static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quotient(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n1,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n2)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if (n2 == 0)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throw 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ArithmeticException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return n1/n2;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0" y="1806714"/>
            <a:ext cx="4417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 long as your exception is not a special</a:t>
            </a:r>
            <a:br>
              <a:rPr lang="en-US" sz="2000" dirty="0" smtClean="0"/>
            </a:br>
            <a:r>
              <a:rPr lang="en-US" sz="2000" dirty="0" smtClean="0"/>
              <a:t>kind of exception called a checked </a:t>
            </a:r>
            <a:br>
              <a:rPr lang="en-US" sz="2000" dirty="0" smtClean="0"/>
            </a:br>
            <a:r>
              <a:rPr lang="en-US" sz="2000" dirty="0" smtClean="0"/>
              <a:t>exception, the code will run.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733800"/>
            <a:ext cx="339598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715000"/>
            <a:ext cx="81056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1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752600"/>
            <a:ext cx="640261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import </a:t>
            </a:r>
            <a:r>
              <a:rPr lang="en-US" sz="1600" b="1" dirty="0" err="1">
                <a:latin typeface="Courier New"/>
                <a:cs typeface="Courier New"/>
              </a:rPr>
              <a:t>java.util.Scanner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public class </a:t>
            </a:r>
            <a:r>
              <a:rPr lang="en-US" sz="1600" b="1" dirty="0" err="1">
                <a:latin typeface="Courier New"/>
                <a:cs typeface="Courier New"/>
              </a:rPr>
              <a:t>TestInputMismatchException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>
                <a:latin typeface="Courier New"/>
                <a:cs typeface="Courier New"/>
              </a:rPr>
              <a:t>static void main(String[] </a:t>
            </a:r>
            <a:r>
              <a:rPr lang="en-US" sz="1600" b="1" dirty="0" err="1">
                <a:latin typeface="Courier New"/>
                <a:cs typeface="Courier New"/>
              </a:rPr>
              <a:t>args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Scanner </a:t>
            </a:r>
            <a:r>
              <a:rPr lang="en-US" sz="1600" b="1" dirty="0">
                <a:latin typeface="Courier New"/>
                <a:cs typeface="Courier New"/>
              </a:rPr>
              <a:t>kb = new Scanner(</a:t>
            </a:r>
            <a:r>
              <a:rPr lang="en-US" sz="1600" b="1" dirty="0" err="1">
                <a:latin typeface="Courier New"/>
                <a:cs typeface="Courier New"/>
              </a:rPr>
              <a:t>System.in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num</a:t>
            </a:r>
            <a:r>
              <a:rPr lang="en-US" sz="1600" b="1" dirty="0">
                <a:latin typeface="Courier New"/>
                <a:cs typeface="Courier New"/>
              </a:rPr>
              <a:t> = 0;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do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600" b="1" dirty="0">
                <a:latin typeface="Courier New"/>
                <a:cs typeface="Courier New"/>
              </a:rPr>
              <a:t>("Enter an integer: 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num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</a:t>
            </a:r>
            <a:r>
              <a:rPr lang="en-US" sz="1600" b="1" dirty="0" err="1">
                <a:latin typeface="Courier New"/>
                <a:cs typeface="Courier New"/>
              </a:rPr>
              <a:t>kb.nextInt</a:t>
            </a:r>
            <a:r>
              <a:rPr lang="en-US" sz="1600" b="1" dirty="0">
                <a:latin typeface="Courier New"/>
                <a:cs typeface="Courier New"/>
              </a:rPr>
              <a:t>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latin typeface="Courier New"/>
                <a:cs typeface="Courier New"/>
              </a:rPr>
              <a:t>"</a:t>
            </a:r>
            <a:r>
              <a:rPr lang="en-US" sz="1600" b="1" dirty="0" err="1" smtClean="0">
                <a:latin typeface="Courier New"/>
                <a:cs typeface="Courier New"/>
              </a:rPr>
              <a:t>Num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is: " + </a:t>
            </a:r>
            <a:r>
              <a:rPr lang="en-US" sz="1600" b="1" dirty="0" err="1">
                <a:latin typeface="Courier New"/>
                <a:cs typeface="Courier New"/>
              </a:rPr>
              <a:t>num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} </a:t>
            </a:r>
            <a:r>
              <a:rPr lang="en-US" sz="1600" b="1" dirty="0">
                <a:latin typeface="Courier New"/>
                <a:cs typeface="Courier New"/>
              </a:rPr>
              <a:t>while (</a:t>
            </a:r>
            <a:r>
              <a:rPr lang="en-US" sz="1600" b="1" dirty="0" err="1">
                <a:latin typeface="Courier New"/>
                <a:cs typeface="Courier New"/>
              </a:rPr>
              <a:t>num</a:t>
            </a:r>
            <a:r>
              <a:rPr lang="en-US" sz="1600" b="1" dirty="0">
                <a:latin typeface="Courier New"/>
                <a:cs typeface="Courier New"/>
              </a:rPr>
              <a:t> &gt; 0);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752600"/>
            <a:ext cx="4805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What happens if the user enters a String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or a character?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692400"/>
            <a:ext cx="5245100" cy="165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4648200"/>
            <a:ext cx="3239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InputMismatchException</a:t>
            </a:r>
            <a:r>
              <a:rPr lang="en-US" sz="2200" dirty="0" smtClean="0"/>
              <a:t>!!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87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Risky Behavior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46021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Stuff happens: The file isn't there, the server goes down…</a:t>
            </a:r>
          </a:p>
          <a:p>
            <a:endParaRPr lang="en-US" sz="2400" dirty="0"/>
          </a:p>
          <a:p>
            <a:r>
              <a:rPr lang="en-US" sz="2400" dirty="0" smtClean="0"/>
              <a:t>No matter how good a programmer you are, things can still go very wrong.</a:t>
            </a:r>
          </a:p>
          <a:p>
            <a:endParaRPr lang="en-US" sz="2400" dirty="0"/>
          </a:p>
          <a:p>
            <a:r>
              <a:rPr lang="en-US" sz="2400" dirty="0" smtClean="0"/>
              <a:t>But how do you know when a method or code is risky?</a:t>
            </a:r>
          </a:p>
          <a:p>
            <a:endParaRPr lang="en-US" sz="2400" dirty="0"/>
          </a:p>
          <a:p>
            <a:r>
              <a:rPr lang="en-US" sz="2400" dirty="0" smtClean="0"/>
              <a:t>We need to handle code that we cannot guarantee will work at runtime - code that expects the file to be in the right directory or the server to be up and running.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228600"/>
            <a:ext cx="2908300" cy="16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5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/>
          <a:lstStyle/>
          <a:p>
            <a:r>
              <a:rPr lang="en-US" sz="3200" b="1" dirty="0" err="1" smtClean="0">
                <a:latin typeface="Courier New"/>
                <a:cs typeface="Courier New"/>
              </a:rPr>
              <a:t>InputMismatchException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952999"/>
          </a:xfrm>
        </p:spPr>
        <p:txBody>
          <a:bodyPr>
            <a:normAutofit/>
          </a:bodyPr>
          <a:lstStyle/>
          <a:p>
            <a:r>
              <a:rPr lang="en-US" dirty="0"/>
              <a:t>Thrown by a </a:t>
            </a:r>
            <a:r>
              <a:rPr lang="en-US" sz="2200" b="1" dirty="0" smtClean="0">
                <a:latin typeface="Courier New"/>
                <a:cs typeface="Courier New"/>
              </a:rPr>
              <a:t>Scanner</a:t>
            </a:r>
            <a:r>
              <a:rPr lang="en-US" dirty="0" smtClean="0"/>
              <a:t> object </a:t>
            </a:r>
            <a:r>
              <a:rPr lang="en-US" dirty="0"/>
              <a:t>to indicate that the </a:t>
            </a:r>
            <a:r>
              <a:rPr lang="en-US" dirty="0" smtClean="0"/>
              <a:t>value </a:t>
            </a:r>
            <a:r>
              <a:rPr lang="en-US" dirty="0"/>
              <a:t>retrieved does not match the pattern for the expected type, or that the </a:t>
            </a:r>
            <a:r>
              <a:rPr lang="en-US" dirty="0" smtClean="0"/>
              <a:t>value </a:t>
            </a:r>
            <a:r>
              <a:rPr lang="en-US" dirty="0"/>
              <a:t>is out of range for the expected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Extends the </a:t>
            </a:r>
            <a:r>
              <a:rPr lang="en-US" sz="2200" b="1" dirty="0" err="1" smtClean="0">
                <a:latin typeface="Courier New"/>
                <a:cs typeface="Courier New"/>
              </a:rPr>
              <a:t>NoSuchElementException</a:t>
            </a:r>
            <a:r>
              <a:rPr lang="en-US" dirty="0" smtClean="0"/>
              <a:t> class.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sz="2200" b="1" dirty="0" err="1" smtClean="0">
                <a:latin typeface="Courier New"/>
                <a:cs typeface="Courier New"/>
              </a:rPr>
              <a:t>NoSuchElementException</a:t>
            </a:r>
            <a:r>
              <a:rPr lang="en-US" dirty="0" smtClean="0"/>
              <a:t> class extends the </a:t>
            </a:r>
            <a:r>
              <a:rPr lang="en-US" sz="2200" b="1" dirty="0" err="1" smtClean="0">
                <a:latin typeface="Courier New"/>
                <a:cs typeface="Courier New"/>
              </a:rPr>
              <a:t>RuntimeException</a:t>
            </a:r>
            <a:r>
              <a:rPr lang="en-US" dirty="0" smtClean="0"/>
              <a:t> class.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sz="2200" b="1" dirty="0" err="1" smtClean="0">
                <a:latin typeface="Courier New"/>
                <a:cs typeface="Courier New"/>
              </a:rPr>
              <a:t>RuntimeException</a:t>
            </a:r>
            <a:r>
              <a:rPr lang="en-US" dirty="0" smtClean="0"/>
              <a:t> class extends the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dirty="0" smtClean="0"/>
              <a:t> class.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dirty="0" smtClean="0"/>
              <a:t> class extends the </a:t>
            </a:r>
            <a:r>
              <a:rPr lang="en-US" sz="2200" b="1" dirty="0" err="1" smtClean="0">
                <a:latin typeface="Courier New"/>
                <a:cs typeface="Courier New"/>
              </a:rPr>
              <a:t>Throwable</a:t>
            </a:r>
            <a:r>
              <a:rPr lang="en-US" dirty="0" smtClean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9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33400"/>
            <a:ext cx="6710591" cy="575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import </a:t>
            </a:r>
            <a:r>
              <a:rPr lang="en-US" sz="1600" b="1" dirty="0" err="1">
                <a:latin typeface="Courier New"/>
                <a:cs typeface="Courier New"/>
              </a:rPr>
              <a:t>java.util.Scanner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public </a:t>
            </a:r>
            <a:r>
              <a:rPr lang="en-US" sz="1600" b="1" dirty="0">
                <a:latin typeface="Courier New"/>
                <a:cs typeface="Courier New"/>
              </a:rPr>
              <a:t>class </a:t>
            </a:r>
            <a:r>
              <a:rPr lang="en-US" sz="1600" b="1" dirty="0" err="1">
                <a:latin typeface="Courier New"/>
                <a:cs typeface="Courier New"/>
              </a:rPr>
              <a:t>TestInputMismatchException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</a:t>
            </a:r>
            <a:r>
              <a:rPr lang="en-US" sz="1600" b="1" dirty="0">
                <a:latin typeface="Courier New"/>
                <a:cs typeface="Courier New"/>
              </a:rPr>
              <a:t>static void main(String[] </a:t>
            </a:r>
            <a:r>
              <a:rPr lang="en-US" sz="1600" b="1" dirty="0" err="1">
                <a:latin typeface="Courier New"/>
                <a:cs typeface="Courier New"/>
              </a:rPr>
              <a:t>args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Scanner </a:t>
            </a:r>
            <a:r>
              <a:rPr lang="en-US" sz="1600" b="1" dirty="0">
                <a:latin typeface="Courier New"/>
                <a:cs typeface="Courier New"/>
              </a:rPr>
              <a:t>kb = new Scanner(</a:t>
            </a:r>
            <a:r>
              <a:rPr lang="en-US" sz="1600" b="1" dirty="0" err="1">
                <a:latin typeface="Courier New"/>
                <a:cs typeface="Courier New"/>
              </a:rPr>
              <a:t>System.in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num</a:t>
            </a:r>
            <a:r>
              <a:rPr lang="en-US" sz="1600" b="1" dirty="0">
                <a:latin typeface="Courier New"/>
                <a:cs typeface="Courier New"/>
              </a:rPr>
              <a:t> = 0;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do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600" b="1" dirty="0">
                <a:latin typeface="Courier New"/>
                <a:cs typeface="Courier New"/>
              </a:rPr>
              <a:t>("Enter an integer: ");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    {    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</a:t>
            </a:r>
            <a:r>
              <a:rPr lang="en-US" sz="1600" b="1" dirty="0" err="1" smtClean="0">
                <a:latin typeface="Courier New"/>
                <a:cs typeface="Courier New"/>
              </a:rPr>
              <a:t>num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</a:t>
            </a:r>
            <a:r>
              <a:rPr lang="en-US" sz="1600" b="1" dirty="0" err="1">
                <a:latin typeface="Courier New"/>
                <a:cs typeface="Courier New"/>
              </a:rPr>
              <a:t>kb.nextInt</a:t>
            </a:r>
            <a:r>
              <a:rPr lang="en-US" sz="1600" b="1" dirty="0">
                <a:latin typeface="Courier New"/>
                <a:cs typeface="Courier New"/>
              </a:rPr>
              <a:t>()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>
                <a:latin typeface="Courier New"/>
                <a:cs typeface="Courier New"/>
              </a:rPr>
              <a:t>("</a:t>
            </a:r>
            <a:r>
              <a:rPr lang="en-US" sz="1600" b="1" dirty="0" err="1">
                <a:latin typeface="Courier New"/>
                <a:cs typeface="Courier New"/>
              </a:rPr>
              <a:t>Num</a:t>
            </a:r>
            <a:r>
              <a:rPr lang="en-US" sz="1600" b="1" dirty="0">
                <a:latin typeface="Courier New"/>
                <a:cs typeface="Courier New"/>
              </a:rPr>
              <a:t> is: " + </a:t>
            </a:r>
            <a:r>
              <a:rPr lang="en-US" sz="1600" b="1" dirty="0" err="1">
                <a:latin typeface="Courier New"/>
                <a:cs typeface="Courier New"/>
              </a:rPr>
              <a:t>num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} catch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InputMismatchException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e)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("Try again.");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</a:t>
            </a:r>
            <a:r>
              <a:rPr lang="en-US" sz="1600" b="1" dirty="0" err="1" smtClean="0">
                <a:latin typeface="Courier New"/>
                <a:cs typeface="Courier New"/>
              </a:rPr>
              <a:t>kb.nextLine</a:t>
            </a:r>
            <a:r>
              <a:rPr lang="en-US" sz="16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} </a:t>
            </a:r>
            <a:r>
              <a:rPr lang="en-US" sz="1600" b="1" dirty="0">
                <a:latin typeface="Courier New"/>
                <a:cs typeface="Courier New"/>
              </a:rPr>
              <a:t>while (</a:t>
            </a:r>
            <a:r>
              <a:rPr lang="en-US" sz="1600" b="1" dirty="0" err="1">
                <a:latin typeface="Courier New"/>
                <a:cs typeface="Courier New"/>
              </a:rPr>
              <a:t>num</a:t>
            </a:r>
            <a:r>
              <a:rPr lang="en-US" sz="1600" b="1" dirty="0">
                <a:latin typeface="Courier New"/>
                <a:cs typeface="Courier New"/>
              </a:rPr>
              <a:t> &gt; 0);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0400" y="602159"/>
            <a:ext cx="454567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000" b="1" dirty="0" err="1" smtClean="0">
                <a:latin typeface="Courier New"/>
                <a:cs typeface="Courier New"/>
              </a:rPr>
              <a:t>nextInt</a:t>
            </a:r>
            <a:r>
              <a:rPr lang="en-US" sz="2000" b="1" dirty="0" smtClean="0">
                <a:latin typeface="Courier New"/>
                <a:cs typeface="Courier New"/>
              </a:rPr>
              <a:t>()</a:t>
            </a:r>
            <a:r>
              <a:rPr lang="en-US" sz="2200" dirty="0" smtClean="0"/>
              <a:t> method from the </a:t>
            </a:r>
            <a:br>
              <a:rPr lang="en-US" sz="2200" dirty="0" smtClean="0"/>
            </a:br>
            <a:r>
              <a:rPr lang="en-US" sz="2000" b="1" dirty="0" smtClean="0">
                <a:latin typeface="Courier New"/>
                <a:cs typeface="Courier New"/>
              </a:rPr>
              <a:t>Scanner</a:t>
            </a:r>
            <a:r>
              <a:rPr lang="en-US" sz="2200" dirty="0" smtClean="0"/>
              <a:t> class throws the exception.</a:t>
            </a:r>
          </a:p>
          <a:p>
            <a:endParaRPr lang="en-US" sz="2200" dirty="0"/>
          </a:p>
          <a:p>
            <a:r>
              <a:rPr lang="en-US" sz="2200" dirty="0" smtClean="0"/>
              <a:t>You just have to catch it using a </a:t>
            </a:r>
            <a:r>
              <a:rPr lang="en-US" sz="2000" b="1" dirty="0" smtClean="0">
                <a:latin typeface="Courier New"/>
                <a:cs typeface="Courier New"/>
              </a:rPr>
              <a:t>try-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catch </a:t>
            </a:r>
            <a:r>
              <a:rPr lang="en-US" sz="2200" dirty="0" smtClean="0"/>
              <a:t>block.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2888159"/>
            <a:ext cx="5298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And how did we know that the </a:t>
            </a:r>
            <a:r>
              <a:rPr lang="en-US" sz="2000" b="1" dirty="0" err="1" smtClean="0">
                <a:latin typeface="Courier New"/>
                <a:cs typeface="Courier New"/>
              </a:rPr>
              <a:t>nextInt</a:t>
            </a:r>
            <a:r>
              <a:rPr lang="en-US" sz="20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2200" dirty="0" smtClean="0"/>
              <a:t>method throws an exception??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3886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5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Docs!!!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689100"/>
            <a:ext cx="11861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latin typeface="Courier New"/>
                <a:cs typeface="Courier New"/>
              </a:rPr>
              <a:t>NumberFormatException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Thrown to indicate that the application has attempted to convert a string to one of the numeric types, but that the string does not have the appropriate format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Extends </a:t>
            </a:r>
            <a:r>
              <a:rPr lang="en-US" sz="2200" b="1" dirty="0" err="1" smtClean="0">
                <a:latin typeface="Courier New"/>
                <a:cs typeface="Courier New"/>
              </a:rPr>
              <a:t>IllegalArgumentException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200" b="1" dirty="0" err="1" smtClean="0">
                <a:latin typeface="Courier New"/>
                <a:cs typeface="Courier New"/>
              </a:rPr>
              <a:t>IllegalArgumentException</a:t>
            </a:r>
            <a:r>
              <a:rPr lang="en-US" dirty="0" smtClean="0"/>
              <a:t> extends </a:t>
            </a:r>
            <a:r>
              <a:rPr lang="en-US" sz="2200" b="1" dirty="0" err="1" smtClean="0">
                <a:latin typeface="Courier New"/>
                <a:cs typeface="Courier New"/>
              </a:rPr>
              <a:t>RuntimeException</a:t>
            </a:r>
            <a:endParaRPr lang="en-US" sz="2200" b="1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sz="2200" b="1" dirty="0" err="1" smtClean="0">
                <a:latin typeface="Courier New"/>
                <a:cs typeface="Courier New"/>
              </a:rPr>
              <a:t>RuntimeException</a:t>
            </a:r>
            <a:r>
              <a:rPr lang="en-US" dirty="0" smtClean="0"/>
              <a:t> extends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</a:p>
          <a:p>
            <a:endParaRPr lang="en-US" dirty="0"/>
          </a:p>
          <a:p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dirty="0" smtClean="0"/>
              <a:t> extends </a:t>
            </a:r>
            <a:r>
              <a:rPr lang="en-US" sz="2200" b="1" dirty="0" err="1" smtClean="0">
                <a:latin typeface="Courier New"/>
                <a:cs typeface="Courier New"/>
              </a:rPr>
              <a:t>Throwable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that throw </a:t>
            </a:r>
            <a:r>
              <a:rPr lang="en-US" sz="3200" b="1" dirty="0" err="1" smtClean="0">
                <a:latin typeface="Courier New"/>
                <a:cs typeface="Courier New"/>
              </a:rPr>
              <a:t>NumberFormatException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1600195"/>
          </a:xfrm>
        </p:spPr>
        <p:txBody>
          <a:bodyPr>
            <a:normAutofit lnSpcReduction="10000"/>
          </a:bodyPr>
          <a:lstStyle/>
          <a:p>
            <a:r>
              <a:rPr lang="en-US" sz="2200" b="1" dirty="0" err="1" smtClean="0">
                <a:latin typeface="Courier New"/>
                <a:cs typeface="Courier New"/>
              </a:rPr>
              <a:t>Integer.parseInt</a:t>
            </a:r>
            <a:r>
              <a:rPr lang="en-US" sz="2200" b="1" dirty="0" smtClean="0">
                <a:latin typeface="Courier New"/>
                <a:cs typeface="Courier New"/>
              </a:rPr>
              <a:t>(s)</a:t>
            </a:r>
            <a:r>
              <a:rPr lang="en-US" dirty="0" smtClean="0"/>
              <a:t>, </a:t>
            </a:r>
            <a:r>
              <a:rPr lang="en-US" sz="2200" b="1" dirty="0" err="1" smtClean="0">
                <a:latin typeface="Courier New"/>
                <a:cs typeface="Courier New"/>
              </a:rPr>
              <a:t>Double.parseDouble</a:t>
            </a:r>
            <a:r>
              <a:rPr lang="en-US" sz="2200" b="1" dirty="0" smtClean="0">
                <a:latin typeface="Courier New"/>
                <a:cs typeface="Courier New"/>
              </a:rPr>
              <a:t>(s)</a:t>
            </a:r>
            <a:r>
              <a:rPr lang="en-US" dirty="0" smtClean="0"/>
              <a:t>, </a:t>
            </a:r>
            <a:r>
              <a:rPr lang="en-US" sz="2200" b="1" dirty="0" err="1" smtClean="0">
                <a:latin typeface="Courier New"/>
                <a:cs typeface="Courier New"/>
              </a:rPr>
              <a:t>Float.parseFloat</a:t>
            </a:r>
            <a:r>
              <a:rPr lang="en-US" sz="2200" b="1" dirty="0" smtClean="0">
                <a:latin typeface="Courier New"/>
                <a:cs typeface="Courier New"/>
              </a:rPr>
              <a:t>(s)</a:t>
            </a:r>
            <a:r>
              <a:rPr lang="en-US" dirty="0" smtClean="0"/>
              <a:t>, etc.</a:t>
            </a:r>
          </a:p>
          <a:p>
            <a:endParaRPr lang="en-US" dirty="0"/>
          </a:p>
          <a:p>
            <a:r>
              <a:rPr lang="en-US" sz="2200" b="1" dirty="0" err="1" smtClean="0">
                <a:latin typeface="Courier New"/>
                <a:cs typeface="Courier New"/>
              </a:rPr>
              <a:t>Integer.valueOf</a:t>
            </a:r>
            <a:r>
              <a:rPr lang="en-US" sz="2200" b="1" dirty="0" smtClean="0">
                <a:latin typeface="Courier New"/>
                <a:cs typeface="Courier New"/>
              </a:rPr>
              <a:t>(s)</a:t>
            </a:r>
            <a:r>
              <a:rPr lang="en-US" dirty="0" smtClean="0"/>
              <a:t>, </a:t>
            </a:r>
            <a:r>
              <a:rPr lang="en-US" sz="2200" b="1" dirty="0" err="1" smtClean="0">
                <a:latin typeface="Courier New"/>
                <a:cs typeface="Courier New"/>
              </a:rPr>
              <a:t>Double.valueOf</a:t>
            </a:r>
            <a:r>
              <a:rPr lang="en-US" sz="2200" b="1" dirty="0" smtClean="0">
                <a:latin typeface="Courier New"/>
                <a:cs typeface="Courier New"/>
              </a:rPr>
              <a:t>(s)</a:t>
            </a:r>
            <a:r>
              <a:rPr lang="en-US" dirty="0" smtClean="0"/>
              <a:t>, </a:t>
            </a:r>
            <a:r>
              <a:rPr lang="en-US" sz="2200" b="1" dirty="0" err="1" smtClean="0">
                <a:latin typeface="Courier New"/>
                <a:cs typeface="Courier New"/>
              </a:rPr>
              <a:t>Float.valueOf</a:t>
            </a:r>
            <a:r>
              <a:rPr lang="en-US" sz="2200" b="1" dirty="0" smtClean="0">
                <a:latin typeface="Courier New"/>
                <a:cs typeface="Courier New"/>
              </a:rPr>
              <a:t>(s)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130300"/>
            <a:ext cx="8509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533400"/>
            <a:ext cx="7449375" cy="575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import </a:t>
            </a:r>
            <a:r>
              <a:rPr lang="en-US" sz="1600" b="1" dirty="0" err="1">
                <a:latin typeface="Courier New"/>
                <a:cs typeface="Courier New"/>
              </a:rPr>
              <a:t>java.util.Scanner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public </a:t>
            </a:r>
            <a:r>
              <a:rPr lang="en-US" sz="1600" b="1" dirty="0">
                <a:latin typeface="Courier New"/>
                <a:cs typeface="Courier New"/>
              </a:rPr>
              <a:t>class </a:t>
            </a:r>
            <a:r>
              <a:rPr lang="en-US" sz="1600" b="1" dirty="0" err="1" smtClean="0">
                <a:latin typeface="Courier New"/>
                <a:cs typeface="Courier New"/>
              </a:rPr>
              <a:t>TestNumberFormatException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</a:t>
            </a:r>
            <a:r>
              <a:rPr lang="en-US" sz="1600" b="1" dirty="0">
                <a:latin typeface="Courier New"/>
                <a:cs typeface="Courier New"/>
              </a:rPr>
              <a:t>static void main(String[] </a:t>
            </a:r>
            <a:r>
              <a:rPr lang="en-US" sz="1600" b="1" dirty="0" err="1">
                <a:latin typeface="Courier New"/>
                <a:cs typeface="Courier New"/>
              </a:rPr>
              <a:t>args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Scanner </a:t>
            </a:r>
            <a:r>
              <a:rPr lang="en-US" sz="1600" b="1" dirty="0">
                <a:latin typeface="Courier New"/>
                <a:cs typeface="Courier New"/>
              </a:rPr>
              <a:t>kb = new Scanner(</a:t>
            </a:r>
            <a:r>
              <a:rPr lang="en-US" sz="1600" b="1" dirty="0" err="1">
                <a:latin typeface="Courier New"/>
                <a:cs typeface="Courier New"/>
              </a:rPr>
              <a:t>System.in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String s = "end";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	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do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600" b="1" dirty="0">
                <a:latin typeface="Courier New"/>
                <a:cs typeface="Courier New"/>
              </a:rPr>
              <a:t>("Enter </a:t>
            </a:r>
            <a:r>
              <a:rPr lang="en-US" sz="1600" b="1" dirty="0" smtClean="0">
                <a:latin typeface="Courier New"/>
                <a:cs typeface="Courier New"/>
              </a:rPr>
              <a:t>a numerical String: </a:t>
            </a:r>
            <a:r>
              <a:rPr lang="en-US" sz="1600" b="1" dirty="0">
                <a:latin typeface="Courier New"/>
                <a:cs typeface="Courier New"/>
              </a:rPr>
              <a:t>");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    {    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s </a:t>
            </a:r>
            <a:r>
              <a:rPr lang="en-US" sz="1600" b="1" dirty="0">
                <a:latin typeface="Courier New"/>
                <a:cs typeface="Courier New"/>
              </a:rPr>
              <a:t>= </a:t>
            </a:r>
            <a:r>
              <a:rPr lang="en-US" sz="1600" b="1" dirty="0" err="1" smtClean="0">
                <a:latin typeface="Courier New"/>
                <a:cs typeface="Courier New"/>
              </a:rPr>
              <a:t>kb.nextLine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 = </a:t>
            </a:r>
            <a:r>
              <a:rPr lang="en-US" sz="1600" b="1" dirty="0" err="1" smtClean="0">
                <a:latin typeface="Courier New"/>
                <a:cs typeface="Courier New"/>
              </a:rPr>
              <a:t>Integer.parseInt</a:t>
            </a:r>
            <a:r>
              <a:rPr lang="en-US" sz="1600" b="1" dirty="0" smtClean="0">
                <a:latin typeface="Courier New"/>
                <a:cs typeface="Courier New"/>
              </a:rPr>
              <a:t>(n);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latin typeface="Courier New"/>
                <a:cs typeface="Courier New"/>
              </a:rPr>
              <a:t>"Number </a:t>
            </a:r>
            <a:r>
              <a:rPr lang="en-US" sz="1600" b="1" dirty="0">
                <a:latin typeface="Courier New"/>
                <a:cs typeface="Courier New"/>
              </a:rPr>
              <a:t>is: " + </a:t>
            </a:r>
            <a:r>
              <a:rPr lang="en-US" sz="1600" b="1" dirty="0" smtClean="0">
                <a:latin typeface="Courier New"/>
                <a:cs typeface="Courier New"/>
              </a:rPr>
              <a:t>n)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} catch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NumberFormatException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e)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("Not a valid integer.");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     }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} </a:t>
            </a:r>
            <a:r>
              <a:rPr lang="en-US" sz="1600" b="1" dirty="0">
                <a:latin typeface="Courier New"/>
                <a:cs typeface="Courier New"/>
              </a:rPr>
              <a:t>while </a:t>
            </a:r>
            <a:r>
              <a:rPr lang="en-US" sz="1600" b="1" dirty="0" smtClean="0">
                <a:latin typeface="Courier New"/>
                <a:cs typeface="Courier New"/>
              </a:rPr>
              <a:t>(!</a:t>
            </a:r>
            <a:r>
              <a:rPr lang="en-US" sz="1600" b="1" dirty="0" err="1" smtClean="0">
                <a:latin typeface="Courier New"/>
                <a:cs typeface="Courier New"/>
              </a:rPr>
              <a:t>s.equals</a:t>
            </a:r>
            <a:r>
              <a:rPr lang="en-US" sz="1600" b="1" dirty="0" smtClean="0">
                <a:latin typeface="Courier New"/>
                <a:cs typeface="Courier New"/>
              </a:rPr>
              <a:t>("end"))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21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latin typeface="Courier New"/>
                <a:cs typeface="Courier New"/>
              </a:rPr>
              <a:t>ArrayIndexOutOfBoundsException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Thrown to indicate that an array has been accessed with an illegal index. The index is either negative or greater than or equal to the size of the array.</a:t>
            </a:r>
          </a:p>
          <a:p>
            <a:endParaRPr lang="en-US" dirty="0"/>
          </a:p>
          <a:p>
            <a:r>
              <a:rPr lang="en-US" dirty="0" smtClean="0"/>
              <a:t>Extends </a:t>
            </a:r>
            <a:r>
              <a:rPr lang="en-US" sz="2200" b="1" dirty="0" err="1" smtClean="0">
                <a:latin typeface="Courier New"/>
                <a:cs typeface="Courier New"/>
              </a:rPr>
              <a:t>IndexOutOfBoundsException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200" b="1" dirty="0" err="1" smtClean="0">
                <a:latin typeface="Courier New"/>
                <a:cs typeface="Courier New"/>
              </a:rPr>
              <a:t>IndexOutOfBoundsException</a:t>
            </a:r>
            <a:r>
              <a:rPr lang="en-US" dirty="0" smtClean="0"/>
              <a:t> extends </a:t>
            </a:r>
            <a:r>
              <a:rPr lang="en-US" sz="2200" b="1" dirty="0" err="1" smtClean="0">
                <a:latin typeface="Courier New"/>
                <a:cs typeface="Courier New"/>
              </a:rPr>
              <a:t>RuntimeException</a:t>
            </a:r>
            <a:endParaRPr lang="en-US" sz="2200" b="1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sz="2200" b="1" dirty="0" err="1" smtClean="0">
                <a:latin typeface="Courier New"/>
                <a:cs typeface="Courier New"/>
              </a:rPr>
              <a:t>RuntimeException</a:t>
            </a:r>
            <a:r>
              <a:rPr lang="en-US" dirty="0" smtClean="0"/>
              <a:t> extends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</a:p>
          <a:p>
            <a:endParaRPr lang="en-US" dirty="0"/>
          </a:p>
          <a:p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dirty="0" smtClean="0"/>
              <a:t> extends </a:t>
            </a:r>
            <a:r>
              <a:rPr lang="en-US" sz="2200" b="1" dirty="0" err="1" smtClean="0">
                <a:latin typeface="Courier New"/>
                <a:cs typeface="Courier New"/>
              </a:rPr>
              <a:t>Throwable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7233" y="604420"/>
            <a:ext cx="7818767" cy="5262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static String </a:t>
            </a:r>
            <a:r>
              <a:rPr lang="en-US" sz="1600" b="1" dirty="0" err="1" smtClean="0">
                <a:latin typeface="Courier New"/>
                <a:cs typeface="Courier New"/>
              </a:rPr>
              <a:t>hyphenMixUp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>
                <a:latin typeface="Courier New"/>
                <a:cs typeface="Courier New"/>
              </a:rPr>
              <a:t>String s)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boolean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hasHyphen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err="1">
                <a:latin typeface="Courier New"/>
                <a:cs typeface="Courier New"/>
              </a:rPr>
              <a:t>s.matches</a:t>
            </a:r>
            <a:r>
              <a:rPr lang="en-US" sz="1600" b="1" dirty="0">
                <a:latin typeface="Courier New"/>
                <a:cs typeface="Courier New"/>
              </a:rPr>
              <a:t>(".*-.*");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String</a:t>
            </a:r>
            <a:r>
              <a:rPr lang="en-US" sz="1600" b="1" dirty="0">
                <a:latin typeface="Courier New"/>
                <a:cs typeface="Courier New"/>
              </a:rPr>
              <a:t>[] parts = </a:t>
            </a:r>
            <a:r>
              <a:rPr lang="en-US" sz="1600" b="1" dirty="0" err="1">
                <a:latin typeface="Courier New"/>
                <a:cs typeface="Courier New"/>
              </a:rPr>
              <a:t>s.split</a:t>
            </a:r>
            <a:r>
              <a:rPr lang="en-US" sz="1600" b="1" dirty="0">
                <a:latin typeface="Courier New"/>
                <a:cs typeface="Courier New"/>
              </a:rPr>
              <a:t>("-");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String </a:t>
            </a:r>
            <a:r>
              <a:rPr lang="en-US" sz="1600" b="1" dirty="0">
                <a:latin typeface="Courier New"/>
                <a:cs typeface="Courier New"/>
              </a:rPr>
              <a:t>s2 = s;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if 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hasHyphen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 </a:t>
            </a:r>
            <a:r>
              <a:rPr lang="en-US" sz="1600" b="1" dirty="0" smtClean="0">
                <a:latin typeface="Courier New"/>
                <a:cs typeface="Courier New"/>
              </a:rPr>
              <a:t>       String </a:t>
            </a:r>
            <a:r>
              <a:rPr lang="en-US" sz="1600" b="1" dirty="0">
                <a:latin typeface="Courier New"/>
                <a:cs typeface="Courier New"/>
              </a:rPr>
              <a:t>front = parts[0].</a:t>
            </a:r>
            <a:r>
              <a:rPr lang="en-US" sz="1600" b="1" dirty="0" err="1">
                <a:latin typeface="Courier New"/>
                <a:cs typeface="Courier New"/>
              </a:rPr>
              <a:t>replaceAll</a:t>
            </a:r>
            <a:r>
              <a:rPr lang="en-US" sz="1600" b="1" dirty="0">
                <a:latin typeface="Courier New"/>
                <a:cs typeface="Courier New"/>
              </a:rPr>
              <a:t>("[</a:t>
            </a:r>
            <a:r>
              <a:rPr lang="en-US" sz="1600" b="1" dirty="0" err="1">
                <a:latin typeface="Courier New"/>
                <a:cs typeface="Courier New"/>
              </a:rPr>
              <a:t>aeiou</a:t>
            </a:r>
            <a:r>
              <a:rPr lang="en-US" sz="1600" b="1" dirty="0">
                <a:latin typeface="Courier New"/>
                <a:cs typeface="Courier New"/>
              </a:rPr>
              <a:t>]", "");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latin typeface="Courier New"/>
                <a:cs typeface="Courier New"/>
              </a:rPr>
              <a:t>    String </a:t>
            </a:r>
            <a:r>
              <a:rPr lang="en-US" sz="1600" b="1" dirty="0">
                <a:latin typeface="Courier New"/>
                <a:cs typeface="Courier New"/>
              </a:rPr>
              <a:t>end = parts[1].</a:t>
            </a:r>
            <a:r>
              <a:rPr lang="en-US" sz="1600" b="1" dirty="0" err="1">
                <a:latin typeface="Courier New"/>
                <a:cs typeface="Courier New"/>
              </a:rPr>
              <a:t>replaceAll</a:t>
            </a:r>
            <a:r>
              <a:rPr lang="en-US" sz="1600" b="1" dirty="0">
                <a:latin typeface="Courier New"/>
                <a:cs typeface="Courier New"/>
              </a:rPr>
              <a:t>("[0-9]", "");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latin typeface="Courier New"/>
                <a:cs typeface="Courier New"/>
              </a:rPr>
              <a:t>    s2 </a:t>
            </a:r>
            <a:r>
              <a:rPr lang="en-US" sz="1600" b="1" dirty="0">
                <a:latin typeface="Courier New"/>
                <a:cs typeface="Courier New"/>
              </a:rPr>
              <a:t>= front + "-" + end;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} catch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ArrayIndexOutOfBoundsException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e)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latin typeface="Courier New"/>
                <a:cs typeface="Courier New"/>
              </a:rPr>
              <a:t>    String </a:t>
            </a:r>
            <a:r>
              <a:rPr lang="en-US" sz="1600" b="1" dirty="0">
                <a:latin typeface="Courier New"/>
                <a:cs typeface="Courier New"/>
              </a:rPr>
              <a:t>front = parts[0].</a:t>
            </a:r>
            <a:r>
              <a:rPr lang="en-US" sz="1600" b="1" dirty="0" err="1">
                <a:latin typeface="Courier New"/>
                <a:cs typeface="Courier New"/>
              </a:rPr>
              <a:t>replaceAll</a:t>
            </a:r>
            <a:r>
              <a:rPr lang="en-US" sz="1600" b="1" dirty="0">
                <a:latin typeface="Courier New"/>
                <a:cs typeface="Courier New"/>
              </a:rPr>
              <a:t>("[</a:t>
            </a:r>
            <a:r>
              <a:rPr lang="en-US" sz="1600" b="1" dirty="0" err="1">
                <a:latin typeface="Courier New"/>
                <a:cs typeface="Courier New"/>
              </a:rPr>
              <a:t>aeiou</a:t>
            </a:r>
            <a:r>
              <a:rPr lang="en-US" sz="1600" b="1" dirty="0">
                <a:latin typeface="Courier New"/>
                <a:cs typeface="Courier New"/>
              </a:rPr>
              <a:t>]", "");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latin typeface="Courier New"/>
                <a:cs typeface="Courier New"/>
              </a:rPr>
              <a:t>    s2 </a:t>
            </a:r>
            <a:r>
              <a:rPr lang="en-US" sz="1600" b="1" dirty="0">
                <a:latin typeface="Courier New"/>
                <a:cs typeface="Courier New"/>
              </a:rPr>
              <a:t>= front + "-";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}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	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return </a:t>
            </a:r>
            <a:r>
              <a:rPr lang="en-US" sz="1600" b="1" dirty="0">
                <a:latin typeface="Courier New"/>
                <a:cs typeface="Courier New"/>
              </a:rPr>
              <a:t>s2;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80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latin typeface="Courier New"/>
                <a:cs typeface="Courier New"/>
              </a:rPr>
              <a:t>StringIndexOutOfBoundsException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Thrown by </a:t>
            </a:r>
            <a:r>
              <a:rPr lang="en-US" sz="2200" b="1" dirty="0">
                <a:latin typeface="Courier New"/>
                <a:cs typeface="Courier New"/>
              </a:rPr>
              <a:t>String</a:t>
            </a:r>
            <a:r>
              <a:rPr lang="en-US" dirty="0"/>
              <a:t> methods to indicate that an index is either negative or greater than the size of the string. For some methods such as the </a:t>
            </a:r>
            <a:r>
              <a:rPr lang="en-US" sz="2200" b="1" dirty="0" err="1">
                <a:latin typeface="Courier New"/>
                <a:cs typeface="Courier New"/>
              </a:rPr>
              <a:t>charAt</a:t>
            </a:r>
            <a:r>
              <a:rPr lang="en-US" dirty="0"/>
              <a:t> method, this exception also is thrown when the index is equal to the size of the string.</a:t>
            </a:r>
          </a:p>
          <a:p>
            <a:endParaRPr lang="en-US" dirty="0"/>
          </a:p>
          <a:p>
            <a:r>
              <a:rPr lang="en-US" dirty="0" smtClean="0"/>
              <a:t>Extends </a:t>
            </a:r>
            <a:r>
              <a:rPr lang="en-US" sz="2200" b="1" dirty="0" err="1" smtClean="0">
                <a:latin typeface="Courier New"/>
                <a:cs typeface="Courier New"/>
              </a:rPr>
              <a:t>IndexOutOfBoundsException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200" b="1" dirty="0" err="1" smtClean="0">
                <a:latin typeface="Courier New"/>
                <a:cs typeface="Courier New"/>
              </a:rPr>
              <a:t>IndexOutOfBoundsException</a:t>
            </a:r>
            <a:r>
              <a:rPr lang="en-US" dirty="0" smtClean="0"/>
              <a:t> extends </a:t>
            </a:r>
            <a:r>
              <a:rPr lang="en-US" sz="2200" b="1" dirty="0" err="1" smtClean="0">
                <a:latin typeface="Courier New"/>
                <a:cs typeface="Courier New"/>
              </a:rPr>
              <a:t>RuntimeException</a:t>
            </a:r>
            <a:endParaRPr lang="en-US" sz="2200" b="1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sz="2200" b="1" dirty="0" err="1" smtClean="0">
                <a:latin typeface="Courier New"/>
                <a:cs typeface="Courier New"/>
              </a:rPr>
              <a:t>RuntimeException</a:t>
            </a:r>
            <a:r>
              <a:rPr lang="en-US" dirty="0" smtClean="0"/>
              <a:t> extends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</a:p>
          <a:p>
            <a:endParaRPr lang="en-US" dirty="0"/>
          </a:p>
          <a:p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dirty="0" smtClean="0"/>
              <a:t> extends </a:t>
            </a:r>
            <a:r>
              <a:rPr lang="en-US" sz="2200" b="1" dirty="0" err="1" smtClean="0">
                <a:latin typeface="Courier New"/>
                <a:cs typeface="Courier New"/>
              </a:rPr>
              <a:t>Throwable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Exception Handling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Exception handling enables a program to deal with exceptional situations and then </a:t>
            </a:r>
            <a:r>
              <a:rPr lang="en-US" sz="2400" b="1" dirty="0" smtClean="0"/>
              <a:t>continue its normal execution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Runtime errors: Occur while a program is running if the JVM detects an operation that is impossible to carry out.</a:t>
            </a:r>
          </a:p>
          <a:p>
            <a:endParaRPr lang="en-US" sz="2400" dirty="0"/>
          </a:p>
          <a:p>
            <a:r>
              <a:rPr lang="en-US" sz="2400" dirty="0" smtClean="0"/>
              <a:t>Example: If you try to access an array using an invalid index, you will get a runtime error with an </a:t>
            </a:r>
            <a:r>
              <a:rPr lang="en-US" sz="2200" b="1" dirty="0" err="1" smtClean="0">
                <a:latin typeface="Courier New"/>
                <a:cs typeface="Courier New"/>
              </a:rPr>
              <a:t>ArrayIndexOutOfBoundsException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In Java, runtime errors are thrown as exceptions.</a:t>
            </a:r>
          </a:p>
        </p:txBody>
      </p:sp>
    </p:spTree>
    <p:extLst>
      <p:ext uri="{BB962C8B-B14F-4D97-AF65-F5344CB8AC3E}">
        <p14:creationId xmlns:p14="http://schemas.microsoft.com/office/powerpoint/2010/main" val="29131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1517976"/>
            <a:ext cx="769563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</a:t>
            </a:r>
            <a:r>
              <a:rPr lang="en-US" sz="1600" b="1" dirty="0" err="1" smtClean="0">
                <a:latin typeface="Courier New"/>
                <a:cs typeface="Courier New"/>
              </a:rPr>
              <a:t>TestStringIndexOutOfBoundsException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String s = "I love to program I love to program";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char c = </a:t>
            </a:r>
            <a:r>
              <a:rPr lang="en-US" sz="1600" b="1" dirty="0" err="1" smtClean="0">
                <a:latin typeface="Courier New"/>
                <a:cs typeface="Courier New"/>
              </a:rPr>
              <a:t>s.charAt</a:t>
            </a:r>
            <a:r>
              <a:rPr lang="en-US" sz="1600" b="1" dirty="0" smtClean="0">
                <a:latin typeface="Courier New"/>
                <a:cs typeface="Courier New"/>
              </a:rPr>
              <a:t>(0);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c = </a:t>
            </a:r>
            <a:r>
              <a:rPr lang="en-US" sz="1600" b="1" dirty="0" err="1" smtClean="0">
                <a:latin typeface="Courier New"/>
                <a:cs typeface="Courier New"/>
              </a:rPr>
              <a:t>s.charAt</a:t>
            </a:r>
            <a:r>
              <a:rPr lang="en-US" sz="1600" b="1" dirty="0" smtClean="0">
                <a:latin typeface="Courier New"/>
                <a:cs typeface="Courier New"/>
              </a:rPr>
              <a:t>(50);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} catch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StringIndexOutOfBoundsException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e)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("Nope. You can't do this.");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98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type of exception will the program throw?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1295400"/>
            <a:ext cx="449423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public class Test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public </a:t>
            </a:r>
            <a:r>
              <a:rPr lang="en-US" sz="1400" b="1" dirty="0">
                <a:latin typeface="Courier New"/>
                <a:cs typeface="Courier New"/>
              </a:rPr>
              <a:t>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String </a:t>
            </a:r>
            <a:r>
              <a:rPr lang="en-US" sz="1400" b="1" dirty="0">
                <a:latin typeface="Courier New"/>
                <a:cs typeface="Courier New"/>
              </a:rPr>
              <a:t>s = "</a:t>
            </a:r>
            <a:r>
              <a:rPr lang="en-US" sz="1400" b="1" dirty="0" err="1">
                <a:latin typeface="Courier New"/>
                <a:cs typeface="Courier New"/>
              </a:rPr>
              <a:t>abc</a:t>
            </a:r>
            <a:r>
              <a:rPr lang="en-US" sz="1400" b="1" dirty="0">
                <a:latin typeface="Courier New"/>
                <a:cs typeface="Courier New"/>
              </a:rPr>
              <a:t>";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s.charAt</a:t>
            </a:r>
            <a:r>
              <a:rPr lang="en-US" sz="1400" b="1" dirty="0">
                <a:latin typeface="Courier New"/>
                <a:cs typeface="Courier New"/>
              </a:rPr>
              <a:t>(3));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2239" y="3200400"/>
            <a:ext cx="352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ourier New"/>
                <a:cs typeface="Courier New"/>
              </a:rPr>
              <a:t>StringIndexOutOfBoundsException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1" y="1295400"/>
            <a:ext cx="464819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public class Test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public </a:t>
            </a:r>
            <a:r>
              <a:rPr lang="en-US" sz="1400" b="1" dirty="0">
                <a:latin typeface="Courier New"/>
                <a:cs typeface="Courier New"/>
              </a:rPr>
              <a:t>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[] list = new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[5]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(list[5]);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2004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urier New"/>
                <a:cs typeface="Courier New"/>
              </a:rPr>
              <a:t>ArrayIndexOutOfBoundsException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4124980"/>
            <a:ext cx="449423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public class Test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public </a:t>
            </a:r>
            <a:r>
              <a:rPr lang="en-US" sz="1400" b="1" dirty="0">
                <a:latin typeface="Courier New"/>
                <a:cs typeface="Courier New"/>
              </a:rPr>
              <a:t>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(1.0 / 0);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06039" y="6029980"/>
            <a:ext cx="104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Infinity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4114800"/>
            <a:ext cx="46482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public class Test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public </a:t>
            </a:r>
            <a:r>
              <a:rPr lang="en-US" sz="1400" b="1" dirty="0">
                <a:latin typeface="Courier New"/>
                <a:cs typeface="Courier New"/>
              </a:rPr>
              <a:t>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(1 / 0)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6634" y="5940623"/>
            <a:ext cx="230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urier New"/>
                <a:cs typeface="Courier New"/>
              </a:rPr>
              <a:t>ArithmeticException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17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/>
      <p:bldP spid="15" grpId="0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508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type of exception will the program throw?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1" y="2309336"/>
            <a:ext cx="464819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public class Test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public </a:t>
            </a:r>
            <a:r>
              <a:rPr lang="en-US" sz="1400" b="1" dirty="0">
                <a:latin typeface="Courier New"/>
                <a:cs typeface="Courier New"/>
              </a:rPr>
              <a:t>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>
                <a:latin typeface="Courier New"/>
                <a:cs typeface="Courier New"/>
              </a:rPr>
              <a:t>Object o = null;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o.toString</a:t>
            </a:r>
            <a:r>
              <a:rPr lang="en-US" sz="1400" b="1" dirty="0">
                <a:latin typeface="Courier New"/>
                <a:cs typeface="Courier New"/>
              </a:rPr>
              <a:t>());</a:t>
            </a:r>
            <a:r>
              <a:rPr lang="en-US" sz="1400" b="1" dirty="0" smtClean="0">
                <a:latin typeface="Courier New"/>
                <a:cs typeface="Courier New"/>
              </a:rPr>
              <a:t>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290536"/>
            <a:ext cx="297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urier New"/>
                <a:cs typeface="Courier New"/>
              </a:rPr>
              <a:t>NullPointerException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2286000"/>
            <a:ext cx="449423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public class Test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public </a:t>
            </a:r>
            <a:r>
              <a:rPr lang="en-US" sz="1400" b="1" dirty="0">
                <a:latin typeface="Courier New"/>
                <a:cs typeface="Courier New"/>
              </a:rPr>
              <a:t>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>
                <a:latin typeface="Courier New"/>
                <a:cs typeface="Courier New"/>
              </a:rPr>
              <a:t>Object o = new Object();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String </a:t>
            </a:r>
            <a:r>
              <a:rPr lang="en-US" sz="1400" b="1" dirty="0">
                <a:latin typeface="Courier New"/>
                <a:cs typeface="Courier New"/>
              </a:rPr>
              <a:t>d = (String)o;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4639" y="4191000"/>
            <a:ext cx="2123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ourier New"/>
                <a:cs typeface="Courier New"/>
              </a:rPr>
              <a:t>ClassCastException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92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what you are trying to do, you can explicitly check for a condition and then throw an exception if that condition is not met (see slide 13).</a:t>
            </a:r>
          </a:p>
          <a:p>
            <a:endParaRPr lang="en-US" dirty="0"/>
          </a:p>
          <a:p>
            <a:r>
              <a:rPr lang="en-US" dirty="0" smtClean="0"/>
              <a:t>You can also create a method that explicitly throws an exception based on whether or not a condition is met (see slide 17).</a:t>
            </a:r>
          </a:p>
          <a:p>
            <a:endParaRPr lang="en-US" dirty="0"/>
          </a:p>
          <a:p>
            <a:r>
              <a:rPr lang="en-US" dirty="0" smtClean="0"/>
              <a:t>Many methods in Java API classes throw exceptions that you can handle using the try-catch block.</a:t>
            </a:r>
          </a:p>
          <a:p>
            <a:endParaRPr lang="en-US" dirty="0"/>
          </a:p>
          <a:p>
            <a:r>
              <a:rPr lang="en-US" dirty="0" smtClean="0"/>
              <a:t>Exceptions are objects (and thus allow for polymorphic behavior).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implement exception handling?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Handling too many exceptions can make the code unclear. </a:t>
            </a:r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Simple errors that can be done by using if-statements to check for errors (for example, dividing by 0).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Use it to deal with unexpected error conditions (for example, the user entering the wrong type of input).</a:t>
            </a:r>
          </a:p>
          <a:p>
            <a:endParaRPr lang="en-US" dirty="0">
              <a:latin typeface="Calibri" charset="0"/>
            </a:endParaRPr>
          </a:p>
          <a:p>
            <a:r>
              <a:rPr lang="en-US" b="1" dirty="0" smtClean="0">
                <a:latin typeface="Calibri" charset="0"/>
              </a:rPr>
              <a:t>Note:</a:t>
            </a:r>
            <a:r>
              <a:rPr lang="en-US" dirty="0" smtClean="0">
                <a:latin typeface="Calibri" charset="0"/>
              </a:rPr>
              <a:t> You will be implementing exception handling in simple situations in your homework assignments for the purpose of learning how to do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212782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0" y="304800"/>
            <a:ext cx="3633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That’s all for today!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43000"/>
            <a:ext cx="5981700" cy="3987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30382" y="5562600"/>
            <a:ext cx="803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go into exception handling in more detail on Thursday!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 smtClean="0"/>
              <a:t>What are exceptions?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678368"/>
          </a:xfrm>
        </p:spPr>
        <p:txBody>
          <a:bodyPr/>
          <a:lstStyle/>
          <a:p>
            <a:r>
              <a:rPr lang="en-US" dirty="0" smtClean="0"/>
              <a:t>An exception is an object of type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There is a Java class named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dirty="0" smtClean="0"/>
              <a:t> class extends the </a:t>
            </a:r>
            <a:r>
              <a:rPr lang="en-US" sz="2200" b="1" dirty="0" err="1" smtClean="0">
                <a:latin typeface="Courier New"/>
                <a:cs typeface="Courier New"/>
              </a:rPr>
              <a:t>Throwable</a:t>
            </a:r>
            <a:r>
              <a:rPr lang="en-US" dirty="0" smtClean="0"/>
              <a:t> class and the </a:t>
            </a:r>
            <a:r>
              <a:rPr lang="en-US" sz="2200" b="1" dirty="0" err="1" smtClean="0">
                <a:latin typeface="Courier New"/>
                <a:cs typeface="Courier New"/>
              </a:rPr>
              <a:t>Throwable</a:t>
            </a:r>
            <a:r>
              <a:rPr lang="en-US" dirty="0" smtClean="0"/>
              <a:t> class directly extends </a:t>
            </a:r>
            <a:r>
              <a:rPr lang="en-US" sz="2200" b="1" dirty="0" smtClean="0">
                <a:latin typeface="Courier New"/>
                <a:cs typeface="Courier New"/>
              </a:rPr>
              <a:t>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dirty="0" smtClean="0"/>
              <a:t> class has 75 direct (child) subclasses and many of those subclasses have subclasses.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3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2871"/>
            <a:ext cx="5041900" cy="6668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1393" y="152400"/>
            <a:ext cx="563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msoe.us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taylor</a:t>
            </a:r>
            <a:r>
              <a:rPr lang="en-US" dirty="0">
                <a:hlinkClick r:id="rId3"/>
              </a:rPr>
              <a:t>/tutorial/se1021/</a:t>
            </a:r>
            <a:r>
              <a:rPr lang="en-US" dirty="0" err="1" smtClean="0">
                <a:hlinkClick r:id="rId3"/>
              </a:rPr>
              <a:t>exceptionUML.png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52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 smtClean="0"/>
              <a:t>Working with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678368"/>
          </a:xfrm>
        </p:spPr>
        <p:txBody>
          <a:bodyPr/>
          <a:lstStyle/>
          <a:p>
            <a:r>
              <a:rPr lang="en-US" dirty="0" smtClean="0"/>
              <a:t>An exception is an object that signals the occurrence of an unusual event during the execution of a program.</a:t>
            </a:r>
          </a:p>
          <a:p>
            <a:endParaRPr lang="en-US" dirty="0"/>
          </a:p>
          <a:p>
            <a:r>
              <a:rPr lang="en-US" dirty="0" smtClean="0"/>
              <a:t>The process of creating this object (generating an object of type </a:t>
            </a:r>
            <a:r>
              <a:rPr lang="en-US" sz="2200" b="1" dirty="0" smtClean="0">
                <a:latin typeface="Courier New"/>
                <a:cs typeface="Courier New"/>
              </a:rPr>
              <a:t>Exception</a:t>
            </a:r>
            <a:r>
              <a:rPr lang="en-US" dirty="0" smtClean="0"/>
              <a:t>) is called </a:t>
            </a:r>
            <a:r>
              <a:rPr lang="en-US" b="1" dirty="0" smtClean="0"/>
              <a:t>throwing an exception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code that detects and deals with exception is said to </a:t>
            </a:r>
            <a:r>
              <a:rPr lang="en-US" b="1" dirty="0" smtClean="0"/>
              <a:t>handle the 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4500"/>
            <a:ext cx="100584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46100"/>
            <a:ext cx="96647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/>
          <a:lstStyle/>
          <a:p>
            <a:r>
              <a:rPr lang="en-US" dirty="0" smtClean="0"/>
              <a:t>Try-Catch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1447800"/>
            <a:ext cx="4863631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try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// Do risky thing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// Risky thing throws an exception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// More Code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 catch (Exception e)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// Try to recover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  <a:endParaRPr lang="en-US" sz="1600" b="1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3810000"/>
            <a:ext cx="9135834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The </a:t>
            </a:r>
            <a:r>
              <a:rPr lang="en-US" sz="2200" b="1" dirty="0" smtClean="0">
                <a:latin typeface="Courier New"/>
                <a:cs typeface="Courier New"/>
              </a:rPr>
              <a:t>catch</a:t>
            </a:r>
            <a:r>
              <a:rPr lang="en-US" sz="2200" dirty="0" smtClean="0"/>
              <a:t> block looks like a method definition (even though it is not)</a:t>
            </a:r>
            <a:br>
              <a:rPr lang="en-US" sz="2200" dirty="0" smtClean="0"/>
            </a:br>
            <a:r>
              <a:rPr lang="en-US" sz="2200" dirty="0" smtClean="0"/>
              <a:t>and behaves like a method in some ways.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The reference variable </a:t>
            </a:r>
            <a:r>
              <a:rPr lang="en-US" sz="2200" b="1" dirty="0" smtClean="0">
                <a:latin typeface="Courier New"/>
                <a:cs typeface="Courier New"/>
              </a:rPr>
              <a:t>e</a:t>
            </a:r>
            <a:r>
              <a:rPr lang="en-US" sz="2200" dirty="0" smtClean="0"/>
              <a:t> looks and acts like a method parameter and is local</a:t>
            </a:r>
            <a:br>
              <a:rPr lang="en-US" sz="2200" dirty="0" smtClean="0"/>
            </a:br>
            <a:r>
              <a:rPr lang="en-US" sz="2200" dirty="0" smtClean="0"/>
              <a:t>to the </a:t>
            </a:r>
            <a:r>
              <a:rPr lang="en-US" sz="2200" b="1" dirty="0" smtClean="0">
                <a:latin typeface="Courier New"/>
                <a:cs typeface="Courier New"/>
              </a:rPr>
              <a:t>catch</a:t>
            </a:r>
            <a:r>
              <a:rPr lang="en-US" sz="2200" dirty="0" smtClean="0"/>
              <a:t> block.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The </a:t>
            </a:r>
            <a:r>
              <a:rPr lang="en-US" sz="2200" b="1" dirty="0" smtClean="0">
                <a:latin typeface="Courier New"/>
                <a:cs typeface="Courier New"/>
              </a:rPr>
              <a:t>try</a:t>
            </a:r>
            <a:r>
              <a:rPr lang="en-US" sz="2200" dirty="0" smtClean="0"/>
              <a:t> block is always followed by a </a:t>
            </a:r>
            <a:r>
              <a:rPr lang="en-US" sz="2200" b="1" dirty="0" smtClean="0">
                <a:latin typeface="Courier New"/>
                <a:cs typeface="Courier New"/>
              </a:rPr>
              <a:t>catch</a:t>
            </a:r>
            <a:r>
              <a:rPr lang="en-US" sz="2200" dirty="0"/>
              <a:t> </a:t>
            </a:r>
            <a:r>
              <a:rPr lang="en-US" sz="2200" dirty="0" smtClean="0"/>
              <a:t>block.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536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E"/>
      </a:hlink>
      <a:folHlink>
        <a:srgbClr val="0000F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32818</TotalTime>
  <Words>2410</Words>
  <Application>Microsoft Macintosh PowerPoint</Application>
  <PresentationFormat>Custom</PresentationFormat>
  <Paragraphs>444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Lecture 12</vt:lpstr>
      <vt:lpstr>Risky Behavior</vt:lpstr>
      <vt:lpstr>Exception Handling</vt:lpstr>
      <vt:lpstr>What are exceptions?</vt:lpstr>
      <vt:lpstr>PowerPoint Presentation</vt:lpstr>
      <vt:lpstr>Working with exceptions</vt:lpstr>
      <vt:lpstr>PowerPoint Presentation</vt:lpstr>
      <vt:lpstr>PowerPoint Presentation</vt:lpstr>
      <vt:lpstr>Try-Catch Block</vt:lpstr>
      <vt:lpstr>Try-Catch Block</vt:lpstr>
      <vt:lpstr>What is potentially wrong with this code?</vt:lpstr>
      <vt:lpstr>PowerPoint Presentation</vt:lpstr>
      <vt:lpstr>PowerPoint Presentation</vt:lpstr>
      <vt:lpstr>PowerPoint Presentation</vt:lpstr>
      <vt:lpstr>PowerPoint Presentation</vt:lpstr>
      <vt:lpstr>Methods and Exception Handling</vt:lpstr>
      <vt:lpstr>PowerPoint Presentation</vt:lpstr>
      <vt:lpstr>What happens if my method throws an exception and I don't have a try-catch block?</vt:lpstr>
      <vt:lpstr>Example</vt:lpstr>
      <vt:lpstr>InputMismatchException</vt:lpstr>
      <vt:lpstr>PowerPoint Presentation</vt:lpstr>
      <vt:lpstr>Java Docs!!!</vt:lpstr>
      <vt:lpstr>NumberFormatException</vt:lpstr>
      <vt:lpstr>Methods that throw NumberFormatException</vt:lpstr>
      <vt:lpstr>PowerPoint Presentation</vt:lpstr>
      <vt:lpstr>PowerPoint Presentation</vt:lpstr>
      <vt:lpstr>ArrayIndexOutOfBoundsException</vt:lpstr>
      <vt:lpstr>PowerPoint Presentation</vt:lpstr>
      <vt:lpstr>StringIndexOutOfBoundsException</vt:lpstr>
      <vt:lpstr>PowerPoint Presentation</vt:lpstr>
      <vt:lpstr>What type of exception will the program throw?</vt:lpstr>
      <vt:lpstr>What type of exception will the program throw?</vt:lpstr>
      <vt:lpstr>Recap</vt:lpstr>
      <vt:lpstr>When should I implement exception handling?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1705</cp:revision>
  <dcterms:created xsi:type="dcterms:W3CDTF">2014-04-17T23:20:26Z</dcterms:created>
  <dcterms:modified xsi:type="dcterms:W3CDTF">2016-03-30T01:13:27Z</dcterms:modified>
</cp:coreProperties>
</file>