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42"/>
  </p:notesMasterIdLst>
  <p:handoutMasterIdLst>
    <p:handoutMasterId r:id="rId43"/>
  </p:handoutMasterIdLst>
  <p:sldIdLst>
    <p:sldId id="256" r:id="rId2"/>
    <p:sldId id="307" r:id="rId3"/>
    <p:sldId id="334" r:id="rId4"/>
    <p:sldId id="382" r:id="rId5"/>
    <p:sldId id="356" r:id="rId6"/>
    <p:sldId id="355" r:id="rId7"/>
    <p:sldId id="308" r:id="rId8"/>
    <p:sldId id="333" r:id="rId9"/>
    <p:sldId id="309" r:id="rId10"/>
    <p:sldId id="310" r:id="rId11"/>
    <p:sldId id="311" r:id="rId12"/>
    <p:sldId id="312" r:id="rId13"/>
    <p:sldId id="313" r:id="rId14"/>
    <p:sldId id="336" r:id="rId15"/>
    <p:sldId id="357" r:id="rId16"/>
    <p:sldId id="358" r:id="rId17"/>
    <p:sldId id="359" r:id="rId18"/>
    <p:sldId id="360" r:id="rId19"/>
    <p:sldId id="361" r:id="rId20"/>
    <p:sldId id="364" r:id="rId21"/>
    <p:sldId id="365" r:id="rId22"/>
    <p:sldId id="362" r:id="rId23"/>
    <p:sldId id="363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2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018" autoAdjust="0"/>
  </p:normalViewPr>
  <p:slideViewPr>
    <p:cSldViewPr>
      <p:cViewPr>
        <p:scale>
          <a:sx n="82" d="100"/>
          <a:sy n="82" d="100"/>
        </p:scale>
        <p:origin x="-664" y="-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1/7/16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1/7/16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class I will put braces</a:t>
            </a:r>
            <a:r>
              <a:rPr lang="en-US" baseline="0" dirty="0" smtClean="0"/>
              <a:t> on their own line. This is a matter of preference.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7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1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omepages.neiu.edu/~retrana/CS207_1.html" TargetMode="Externa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iazza.com/neiu/spring2016/cs2071" TargetMode="External"/><Relationship Id="rId3" Type="http://schemas.openxmlformats.org/officeDocument/2006/relationships/hyperlink" Target="http://piazza.com/neiu/spring2016/cs2071/hom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4" y="3227034"/>
            <a:ext cx="9861727" cy="111636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Lecture 1: Welcome to Programming II!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572000"/>
            <a:ext cx="8534400" cy="1066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Topics: Syllabus, Review of Programming I, Part 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Chapters 1 - 5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Homework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10539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Homework will be </a:t>
            </a:r>
            <a:r>
              <a:rPr lang="en-US" sz="2400" dirty="0" smtClean="0"/>
              <a:t>posted on the course website.</a:t>
            </a:r>
          </a:p>
          <a:p>
            <a:endParaRPr lang="en-US" sz="2400" dirty="0"/>
          </a:p>
          <a:p>
            <a:r>
              <a:rPr lang="en-US" sz="2400" dirty="0" smtClean="0"/>
              <a:t>Completed homework should be submitted to the specified D2L</a:t>
            </a:r>
            <a:br>
              <a:rPr lang="en-US" sz="2400" dirty="0" smtClean="0"/>
            </a:br>
            <a:r>
              <a:rPr lang="en-US" sz="2400" dirty="0" err="1" smtClean="0"/>
              <a:t>dropbox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While working on </a:t>
            </a:r>
            <a:r>
              <a:rPr lang="en-US" sz="2400" dirty="0" smtClean="0"/>
              <a:t>homework </a:t>
            </a:r>
            <a:r>
              <a:rPr lang="en-US" sz="2400" dirty="0"/>
              <a:t>assignments with other students </a:t>
            </a:r>
            <a:r>
              <a:rPr lang="en-US" sz="2400" dirty="0" smtClean="0"/>
              <a:t>is </a:t>
            </a:r>
            <a:r>
              <a:rPr lang="en-US" sz="2400" dirty="0"/>
              <a:t>encouraged, plagiarism is NOT tolerated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All </a:t>
            </a:r>
            <a:r>
              <a:rPr lang="en-US" sz="2400" dirty="0" smtClean="0"/>
              <a:t>work should </a:t>
            </a:r>
            <a:r>
              <a:rPr lang="en-US" sz="2400" dirty="0"/>
              <a:t>be unique. Students that submit duplicate/identical work will receive an F for </a:t>
            </a:r>
            <a:r>
              <a:rPr lang="en-US" sz="2400" dirty="0" smtClean="0"/>
              <a:t>that homework </a:t>
            </a:r>
            <a:r>
              <a:rPr lang="en-US" sz="2400" dirty="0"/>
              <a:t>assignment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All assignments must be submitted by the </a:t>
            </a:r>
            <a:r>
              <a:rPr lang="en-US" sz="2400" dirty="0" smtClean="0"/>
              <a:t>specified </a:t>
            </a:r>
            <a:r>
              <a:rPr lang="en-US" sz="2400" dirty="0"/>
              <a:t>due date </a:t>
            </a:r>
            <a:r>
              <a:rPr lang="en-US" sz="2400" dirty="0" smtClean="0"/>
              <a:t>and time.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There are NO </a:t>
            </a:r>
            <a:r>
              <a:rPr lang="en-US" sz="2400" dirty="0" smtClean="0"/>
              <a:t>exceptions (i.e. don’t wait until the last possible second to submit your homework. </a:t>
            </a:r>
            <a:r>
              <a:rPr lang="en-US" sz="2400" dirty="0"/>
              <a:t>Y</a:t>
            </a:r>
            <a:r>
              <a:rPr lang="en-US" sz="2400" dirty="0" smtClean="0"/>
              <a:t>ou will not receive an extension).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0" y="266700"/>
            <a:ext cx="2400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3832"/>
            <a:ext cx="10972800" cy="4754568"/>
          </a:xfrm>
        </p:spPr>
        <p:txBody>
          <a:bodyPr>
            <a:normAutofit/>
          </a:bodyPr>
          <a:lstStyle/>
          <a:p>
            <a:r>
              <a:rPr lang="en-US" sz="2400" dirty="0"/>
              <a:t>There will be </a:t>
            </a:r>
            <a:r>
              <a:rPr lang="en-US" sz="2400" dirty="0" smtClean="0"/>
              <a:t>three exams (see the course schedule), each</a:t>
            </a:r>
            <a:br>
              <a:rPr lang="en-US" sz="2400" dirty="0" smtClean="0"/>
            </a:br>
            <a:r>
              <a:rPr lang="en-US" sz="2400" dirty="0" smtClean="0"/>
              <a:t>worth 15% of the final grade.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There are NO make-up </a:t>
            </a:r>
            <a:r>
              <a:rPr lang="en-US" sz="2400" dirty="0" smtClean="0"/>
              <a:t>exams.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If there is any suspicion/evidence of cheating during </a:t>
            </a:r>
            <a:br>
              <a:rPr lang="en-US" sz="2400" dirty="0" smtClean="0"/>
            </a:br>
            <a:r>
              <a:rPr lang="en-US" sz="2400" dirty="0" smtClean="0"/>
              <a:t>exams, the student(s) involved will be given an F </a:t>
            </a:r>
            <a:br>
              <a:rPr lang="en-US" sz="2400" dirty="0" smtClean="0"/>
            </a:br>
            <a:r>
              <a:rPr lang="en-US" sz="2400" dirty="0" smtClean="0"/>
              <a:t>for that assignment (I also reserve the right to give you </a:t>
            </a:r>
            <a:br>
              <a:rPr lang="en-US" sz="2400" dirty="0" smtClean="0"/>
            </a:br>
            <a:r>
              <a:rPr lang="en-US" sz="2400" dirty="0" smtClean="0"/>
              <a:t>an F in the course if you cheat).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400" y="304800"/>
            <a:ext cx="3302000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8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Final Exam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25779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There will be a common final exam for all sections of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Programming </a:t>
            </a:r>
            <a:r>
              <a:rPr lang="en-US" sz="2400" dirty="0"/>
              <a:t>II.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CS 207 common final is scheduled for Saturday, </a:t>
            </a:r>
            <a:r>
              <a:rPr lang="en-US" sz="2400" dirty="0" smtClean="0"/>
              <a:t>April 30th </a:t>
            </a:r>
            <a:r>
              <a:rPr lang="en-US" sz="2400" dirty="0"/>
              <a:t>at 11:00 a.m. - 1:00 </a:t>
            </a:r>
            <a:r>
              <a:rPr lang="en-US" sz="2400" dirty="0" err="1"/>
              <a:t>p.m</a:t>
            </a:r>
            <a:r>
              <a:rPr lang="en-US" sz="2400" dirty="0"/>
              <a:t> in LWH 1001.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If </a:t>
            </a:r>
            <a:r>
              <a:rPr lang="en-US" sz="2400" dirty="0"/>
              <a:t>you cannot attend Saturday because of a religious reason (or other serious reason), you must notify </a:t>
            </a:r>
            <a:r>
              <a:rPr lang="en-US" sz="2400" dirty="0" smtClean="0"/>
              <a:t>me </a:t>
            </a:r>
            <a:r>
              <a:rPr lang="en-US" sz="2400" dirty="0"/>
              <a:t>by email within the first two weeks of the semester in order to be accommodated.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You </a:t>
            </a:r>
            <a:r>
              <a:rPr lang="en-US" sz="2400" b="1" dirty="0"/>
              <a:t>MUST receive a grade of at least 60% on the Final Exam in order to receive a grade of "C" or higher for the course. If you do not, you will receive a "D" or an "F" for the course, depending on your weighted average.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424" y="228600"/>
            <a:ext cx="261707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8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28600"/>
            <a:ext cx="54102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Grading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0" y="3829529"/>
            <a:ext cx="3606800" cy="25712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219200"/>
            <a:ext cx="85217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Let’s get started with a review of Programming I!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752600"/>
            <a:ext cx="4267200" cy="418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Creating a class with a main method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95400"/>
            <a:ext cx="10972800" cy="18287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Start the name of the class with a capital letter.</a:t>
            </a:r>
          </a:p>
          <a:p>
            <a:r>
              <a:rPr lang="en-US" sz="2400" dirty="0" smtClean="0"/>
              <a:t>Start every word within a class name with a capital letter (camel-case).</a:t>
            </a:r>
          </a:p>
          <a:p>
            <a:r>
              <a:rPr lang="en-US" sz="2400" dirty="0" smtClean="0"/>
              <a:t>Make sure you have opening and closing braces.</a:t>
            </a:r>
          </a:p>
          <a:p>
            <a:r>
              <a:rPr lang="en-US" sz="2400" dirty="0" smtClean="0"/>
              <a:t>Make sure the name of your .java file has </a:t>
            </a:r>
            <a:r>
              <a:rPr lang="en-US" sz="2400" b="1" dirty="0" smtClean="0"/>
              <a:t>exactly</a:t>
            </a:r>
            <a:r>
              <a:rPr lang="en-US" sz="2400" dirty="0" smtClean="0"/>
              <a:t> the same name as your class.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3962400"/>
            <a:ext cx="8080420" cy="2363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latin typeface="Monaco"/>
                <a:ea typeface="Andale Mono"/>
                <a:cs typeface="Monaco"/>
              </a:rPr>
              <a:t>public class </a:t>
            </a:r>
            <a:r>
              <a:rPr lang="en-US" dirty="0" err="1">
                <a:latin typeface="Monaco"/>
                <a:ea typeface="Andale Mono"/>
                <a:cs typeface="Monaco"/>
              </a:rPr>
              <a:t>MyFirstClass</a:t>
            </a:r>
            <a:r>
              <a:rPr lang="en-US" dirty="0">
                <a:latin typeface="Monaco"/>
                <a:ea typeface="Andale Mono"/>
                <a:cs typeface="Monaco"/>
              </a:rPr>
              <a:t> </a:t>
            </a:r>
            <a:endParaRPr lang="en-US" dirty="0" smtClean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dirty="0" smtClean="0">
                <a:latin typeface="Monaco"/>
                <a:ea typeface="Andale Mono"/>
                <a:cs typeface="Monaco"/>
              </a:rPr>
              <a:t>{</a:t>
            </a:r>
            <a:endParaRPr lang="en-US" dirty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Monaco"/>
                <a:ea typeface="Andale Mono"/>
                <a:cs typeface="Monaco"/>
              </a:rPr>
              <a:t>    public static void main(String[] </a:t>
            </a:r>
            <a:r>
              <a:rPr lang="en-US" dirty="0" err="1">
                <a:latin typeface="Monaco"/>
                <a:ea typeface="Andale Mono"/>
                <a:cs typeface="Monaco"/>
              </a:rPr>
              <a:t>args</a:t>
            </a:r>
            <a:r>
              <a:rPr lang="en-US" dirty="0">
                <a:latin typeface="Monaco"/>
                <a:ea typeface="Andale Mono"/>
                <a:cs typeface="Monaco"/>
              </a:rPr>
              <a:t>) </a:t>
            </a:r>
            <a:endParaRPr lang="en-US" dirty="0" smtClean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Monaco"/>
                <a:ea typeface="Andale Mono"/>
                <a:cs typeface="Monaco"/>
              </a:rPr>
              <a:t> </a:t>
            </a:r>
            <a:r>
              <a:rPr lang="en-US" dirty="0" smtClean="0">
                <a:latin typeface="Monaco"/>
                <a:ea typeface="Andale Mono"/>
                <a:cs typeface="Monaco"/>
              </a:rPr>
              <a:t>   {</a:t>
            </a:r>
            <a:endParaRPr lang="en-US" dirty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Monaco"/>
                <a:ea typeface="Andale Mono"/>
                <a:cs typeface="Monaco"/>
              </a:rPr>
              <a:t>        </a:t>
            </a:r>
            <a:r>
              <a:rPr lang="en-US" dirty="0" err="1" smtClean="0">
                <a:latin typeface="Monaco"/>
                <a:ea typeface="Andale Mono"/>
                <a:cs typeface="Monaco"/>
              </a:rPr>
              <a:t>System.out.println</a:t>
            </a:r>
            <a:r>
              <a:rPr lang="en-US" dirty="0" smtClean="0">
                <a:latin typeface="Monaco"/>
                <a:ea typeface="Andale Mono"/>
                <a:cs typeface="Monaco"/>
              </a:rPr>
              <a:t>("Welcome </a:t>
            </a:r>
            <a:r>
              <a:rPr lang="en-US" dirty="0">
                <a:latin typeface="Monaco"/>
                <a:ea typeface="Andale Mono"/>
                <a:cs typeface="Monaco"/>
              </a:rPr>
              <a:t>to Programming II</a:t>
            </a:r>
            <a:r>
              <a:rPr lang="en-US" dirty="0" smtClean="0">
                <a:latin typeface="Monaco"/>
                <a:ea typeface="Andale Mono"/>
                <a:cs typeface="Monaco"/>
              </a:rPr>
              <a:t>!")</a:t>
            </a:r>
            <a:r>
              <a:rPr lang="en-US" dirty="0">
                <a:latin typeface="Monaco"/>
                <a:ea typeface="Andale Mono"/>
                <a:cs typeface="Monaco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Monaco"/>
                <a:ea typeface="Andale Mono"/>
                <a:cs typeface="Monaco"/>
              </a:rPr>
              <a:t>    }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Monaco"/>
                <a:ea typeface="Andale Mono"/>
                <a:cs typeface="Monaco"/>
              </a:rPr>
              <a:t>}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53000" y="3302913"/>
            <a:ext cx="146857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Class name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467225" y="3717925"/>
            <a:ext cx="1008063" cy="3286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7175" y="3276600"/>
            <a:ext cx="185925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Opening brace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62000" y="3657600"/>
            <a:ext cx="1354136" cy="8041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95077" y="5029200"/>
            <a:ext cx="170992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Closing brace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19200" y="5410200"/>
            <a:ext cx="8382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391400" y="3352800"/>
            <a:ext cx="21978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main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 method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610226" y="3733800"/>
            <a:ext cx="2543174" cy="9722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8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/>
      <p:bldP spid="8" grpId="0"/>
      <p:bldP spid="11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Variables and Expressions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24384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libri"/>
                <a:cs typeface="Calibri"/>
              </a:rPr>
              <a:t>A variable is used to store a </a:t>
            </a:r>
            <a:r>
              <a:rPr lang="en-US" sz="2400" dirty="0" smtClean="0">
                <a:latin typeface="Calibri"/>
                <a:cs typeface="Calibri"/>
              </a:rPr>
              <a:t>value in memory </a:t>
            </a:r>
            <a:r>
              <a:rPr lang="en-US" sz="2400" dirty="0">
                <a:latin typeface="Calibri"/>
                <a:cs typeface="Calibri"/>
              </a:rPr>
              <a:t>that can change as a program executes</a:t>
            </a:r>
            <a:r>
              <a:rPr lang="en-US" sz="2400" dirty="0" smtClean="0">
                <a:latin typeface="Calibri"/>
                <a:cs typeface="Calibri"/>
              </a:rPr>
              <a:t>.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Before you can use a variable, you must declare its </a:t>
            </a:r>
            <a:r>
              <a:rPr lang="en-US" sz="2400" b="1" dirty="0">
                <a:latin typeface="Calibri"/>
                <a:cs typeface="Calibri"/>
              </a:rPr>
              <a:t>data type</a:t>
            </a:r>
            <a:r>
              <a:rPr lang="en-US" sz="2400" dirty="0">
                <a:latin typeface="Calibri"/>
                <a:cs typeface="Calibri"/>
              </a:rPr>
              <a:t> and </a:t>
            </a:r>
            <a:r>
              <a:rPr lang="en-US" sz="2400" b="1" dirty="0">
                <a:latin typeface="Calibri"/>
                <a:cs typeface="Calibri"/>
              </a:rPr>
              <a:t>name</a:t>
            </a:r>
            <a:r>
              <a:rPr lang="en-US" sz="2400" dirty="0" smtClean="0">
                <a:latin typeface="Calibri"/>
                <a:cs typeface="Calibri"/>
              </a:rPr>
              <a:t>.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You must assign a value to a variable to initialize it</a:t>
            </a:r>
            <a:r>
              <a:rPr lang="en-US" sz="2400" dirty="0" smtClean="0">
                <a:latin typeface="Calibri"/>
                <a:cs typeface="Calibri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4620161"/>
            <a:ext cx="2801193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quantity = 1;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double </a:t>
            </a:r>
            <a:r>
              <a:rPr lang="en-US" sz="2000" dirty="0" err="1" smtClean="0">
                <a:latin typeface="Monaco"/>
                <a:cs typeface="Monaco"/>
              </a:rPr>
              <a:t>totalEggs</a:t>
            </a:r>
            <a:r>
              <a:rPr lang="en-US" sz="2000" dirty="0" smtClean="0">
                <a:latin typeface="Monaco"/>
                <a:cs typeface="Monaco"/>
              </a:rPr>
              <a:t>;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totalEggs</a:t>
            </a:r>
            <a:r>
              <a:rPr lang="en-US" sz="2000" dirty="0" smtClean="0">
                <a:latin typeface="Monaco"/>
                <a:cs typeface="Monaco"/>
              </a:rPr>
              <a:t> = 4.0;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9134" y="3531513"/>
            <a:ext cx="12722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data type</a:t>
            </a:r>
            <a:endParaRPr lang="en-US" sz="22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76600" y="3962400"/>
            <a:ext cx="15240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8418" y="3581400"/>
            <a:ext cx="833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name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4418" y="3581400"/>
            <a:ext cx="1494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assignment</a:t>
            </a:r>
            <a:endParaRPr lang="en-US" sz="22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9" idx="2"/>
          </p:cNvCxnSpPr>
          <p:nvPr/>
        </p:nvCxnSpPr>
        <p:spPr>
          <a:xfrm>
            <a:off x="5755309" y="4012287"/>
            <a:ext cx="35891" cy="7121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781800" y="4012287"/>
            <a:ext cx="1742391" cy="7121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09134" y="4522113"/>
            <a:ext cx="12722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data type</a:t>
            </a:r>
            <a:endParaRPr lang="en-US" sz="22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76600" y="4953000"/>
            <a:ext cx="16002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72400" y="4648200"/>
            <a:ext cx="833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name</a:t>
            </a:r>
            <a:endParaRPr lang="en-US" sz="22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553200" y="5105400"/>
            <a:ext cx="1447799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76818" y="6096000"/>
            <a:ext cx="1494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assignment</a:t>
            </a:r>
            <a:endParaRPr lang="en-US" sz="22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172200" y="5867401"/>
            <a:ext cx="1905000" cy="3047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95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9" grpId="0"/>
      <p:bldP spid="10" grpId="0"/>
      <p:bldP spid="15" grpId="0"/>
      <p:bldP spid="18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Types and Arithmetic Operators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1"/>
            <a:ext cx="10439400" cy="5029199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int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double</a:t>
            </a:r>
          </a:p>
          <a:p>
            <a:r>
              <a:rPr lang="en-US" sz="2000" dirty="0" smtClean="0">
                <a:latin typeface="Monaco"/>
                <a:cs typeface="Monaco"/>
              </a:rPr>
              <a:t>char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boolean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Arithmetic Operators:</a:t>
            </a:r>
          </a:p>
          <a:p>
            <a:r>
              <a:rPr lang="en-US" sz="2400" dirty="0" smtClean="0"/>
              <a:t>+	addition</a:t>
            </a:r>
          </a:p>
          <a:p>
            <a:r>
              <a:rPr lang="en-US" sz="2400" dirty="0" smtClean="0"/>
              <a:t>- 	subtraction</a:t>
            </a:r>
          </a:p>
          <a:p>
            <a:r>
              <a:rPr lang="en-US" sz="2400" dirty="0" smtClean="0"/>
              <a:t>*	multiplication</a:t>
            </a:r>
          </a:p>
          <a:p>
            <a:r>
              <a:rPr lang="en-US" sz="2400" dirty="0" smtClean="0"/>
              <a:t>/	division</a:t>
            </a:r>
          </a:p>
          <a:p>
            <a:r>
              <a:rPr lang="en-US" sz="2400" dirty="0" smtClean="0"/>
              <a:t>%	modulus (remainder)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752600"/>
            <a:ext cx="509494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Arithmetic Operators: Examples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600200"/>
            <a:ext cx="310901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x = 15;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y = 6;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result = x / y;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1828800"/>
            <a:ext cx="518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stored in the variable </a:t>
            </a:r>
            <a:r>
              <a:rPr lang="en-US" sz="2000" dirty="0" smtClean="0">
                <a:latin typeface="Monaco"/>
                <a:cs typeface="Monaco"/>
              </a:rPr>
              <a:t>result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0" y="1890355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2</a:t>
            </a:r>
            <a:endParaRPr lang="en-US" sz="20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3099137"/>
            <a:ext cx="357075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x = 15;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y = 6;</a:t>
            </a:r>
          </a:p>
          <a:p>
            <a:r>
              <a:rPr lang="en-US" sz="2000" dirty="0" smtClean="0">
                <a:latin typeface="Monaco"/>
                <a:cs typeface="Monaco"/>
              </a:rPr>
              <a:t>double result = x / y;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19221" y="3327737"/>
            <a:ext cx="518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stored in the variable </a:t>
            </a:r>
            <a:r>
              <a:rPr lang="en-US" sz="2000" dirty="0" smtClean="0">
                <a:latin typeface="Monaco"/>
                <a:cs typeface="Monaco"/>
              </a:rPr>
              <a:t>result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948421" y="3389292"/>
            <a:ext cx="6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2.0</a:t>
            </a:r>
            <a:endParaRPr lang="en-US" sz="20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4775537"/>
            <a:ext cx="357075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double x = 15;</a:t>
            </a:r>
          </a:p>
          <a:p>
            <a:r>
              <a:rPr lang="en-US" sz="2000" dirty="0" smtClean="0">
                <a:latin typeface="Monaco"/>
                <a:cs typeface="Monaco"/>
              </a:rPr>
              <a:t>double y = 6;</a:t>
            </a:r>
          </a:p>
          <a:p>
            <a:r>
              <a:rPr lang="en-US" sz="2000" dirty="0" smtClean="0">
                <a:latin typeface="Monaco"/>
                <a:cs typeface="Monaco"/>
              </a:rPr>
              <a:t>double result = x / y;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9221" y="5004137"/>
            <a:ext cx="518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stored in the variable </a:t>
            </a:r>
            <a:r>
              <a:rPr lang="en-US" sz="2000" dirty="0" smtClean="0">
                <a:latin typeface="Monaco"/>
                <a:cs typeface="Monaco"/>
              </a:rPr>
              <a:t>result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9945394" y="5029200"/>
            <a:ext cx="6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rgbClr val="FF0000"/>
                </a:solidFill>
                <a:latin typeface="Monaco"/>
                <a:ea typeface="Andale Mono"/>
                <a:cs typeface="Monaco"/>
              </a:rPr>
              <a:t>2.5</a:t>
            </a:r>
            <a:endParaRPr lang="en-US" sz="2000" dirty="0">
              <a:solidFill>
                <a:srgbClr val="FF0000"/>
              </a:solidFill>
              <a:latin typeface="Monaco"/>
              <a:ea typeface="Andale Mon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5900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10" grpId="0" animBg="1"/>
      <p:bldP spid="11" grpId="0"/>
      <p:bldP spid="12" grpId="0"/>
      <p:bldP spid="13" grpId="0" animBg="1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Shortcut Assignment Operators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147268" y="1600200"/>
            <a:ext cx="3262932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month = 1;</a:t>
            </a:r>
          </a:p>
          <a:p>
            <a:r>
              <a:rPr lang="en-US" sz="2000" dirty="0" smtClean="0">
                <a:latin typeface="Monaco"/>
                <a:cs typeface="Monaco"/>
              </a:rPr>
              <a:t>month = month + 1;</a:t>
            </a:r>
          </a:p>
          <a:p>
            <a:r>
              <a:rPr lang="en-US" sz="2000" dirty="0" smtClean="0">
                <a:latin typeface="Monaco"/>
                <a:cs typeface="Monaco"/>
              </a:rPr>
              <a:t>month++;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day = 4;</a:t>
            </a:r>
          </a:p>
          <a:p>
            <a:r>
              <a:rPr lang="en-US" sz="2000" dirty="0" smtClean="0">
                <a:latin typeface="Monaco"/>
                <a:cs typeface="Monaco"/>
              </a:rPr>
              <a:t>month = month + day;</a:t>
            </a:r>
          </a:p>
          <a:p>
            <a:r>
              <a:rPr lang="en-US" sz="2000" dirty="0" smtClean="0">
                <a:latin typeface="Monaco"/>
                <a:cs typeface="Monaco"/>
              </a:rPr>
              <a:t>month += day;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day = day – 1;</a:t>
            </a:r>
          </a:p>
          <a:p>
            <a:r>
              <a:rPr lang="en-US" sz="2000" dirty="0" smtClean="0">
                <a:latin typeface="Monaco"/>
                <a:cs typeface="Monaco"/>
              </a:rPr>
              <a:t>day -= 1;</a:t>
            </a:r>
          </a:p>
          <a:p>
            <a:r>
              <a:rPr lang="en-US" sz="2000" dirty="0" smtClean="0">
                <a:latin typeface="Monaco"/>
                <a:cs typeface="Monaco"/>
              </a:rPr>
              <a:t>day--;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05600" y="1600200"/>
            <a:ext cx="3429000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onaco"/>
                <a:cs typeface="Monaco"/>
              </a:rPr>
              <a:t>Memory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        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13627" y="2133600"/>
            <a:ext cx="1415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month: 1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29600" y="2133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2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91021" y="2133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/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76821" y="2133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3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13627" y="2590800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day: 4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15400" y="2133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7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62621" y="2133600"/>
            <a:ext cx="492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11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67221" y="2590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3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48221" y="2590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2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9221" y="2590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1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29600" y="2133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/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76821" y="2133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/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81621" y="2133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/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86221" y="2590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/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67221" y="25716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/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48221" y="2590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/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5320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2" grpId="0"/>
      <p:bldP spid="3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Where can I find everything?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447800"/>
            <a:ext cx="76200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4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Keyboard and Screen I/O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914399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Monaco"/>
                <a:ea typeface="Andale Mono"/>
                <a:cs typeface="Monaco"/>
              </a:rPr>
              <a:t>println</a:t>
            </a:r>
            <a:r>
              <a:rPr lang="en-US" sz="2000" dirty="0">
                <a:latin typeface="Monaco"/>
                <a:ea typeface="Andale Mono"/>
                <a:cs typeface="Monaco"/>
              </a:rPr>
              <a:t>(data</a:t>
            </a:r>
            <a:r>
              <a:rPr lang="en-US" sz="2000" dirty="0" smtClean="0">
                <a:latin typeface="Monaco"/>
                <a:ea typeface="Andale Mono"/>
                <a:cs typeface="Monaco"/>
              </a:rPr>
              <a:t>)</a:t>
            </a:r>
            <a:r>
              <a:rPr lang="en-US" sz="2000" dirty="0" smtClean="0">
                <a:latin typeface="Calibri"/>
                <a:ea typeface="Andale Mono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: </a:t>
            </a:r>
            <a:r>
              <a:rPr lang="en-US" sz="2400" dirty="0">
                <a:latin typeface="Calibri"/>
                <a:cs typeface="Calibri"/>
              </a:rPr>
              <a:t>Prints the data followed by a new line character.</a:t>
            </a:r>
          </a:p>
          <a:p>
            <a:r>
              <a:rPr lang="en-US" sz="2000" dirty="0">
                <a:latin typeface="Monaco"/>
                <a:ea typeface="Andale Mono"/>
                <a:cs typeface="Monaco"/>
              </a:rPr>
              <a:t>print(data)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: </a:t>
            </a:r>
            <a:r>
              <a:rPr lang="en-US" sz="2400" dirty="0">
                <a:latin typeface="Calibri"/>
                <a:cs typeface="Calibri"/>
              </a:rPr>
              <a:t>Prints the data without starting a new line</a:t>
            </a:r>
            <a:r>
              <a:rPr lang="en-US" sz="2400" dirty="0" smtClean="0">
                <a:latin typeface="Calibri"/>
                <a:cs typeface="Calibri"/>
              </a:rPr>
              <a:t>.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33600" y="2438400"/>
            <a:ext cx="7343775" cy="1511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 err="1">
                <a:latin typeface="Monaco"/>
                <a:ea typeface="Andale Mono"/>
                <a:cs typeface="Monaco"/>
              </a:rPr>
              <a:t>System.out.print</a:t>
            </a:r>
            <a:r>
              <a:rPr lang="en-US" sz="2000" dirty="0" smtClean="0">
                <a:latin typeface="Monaco"/>
                <a:ea typeface="Andale Mono"/>
                <a:cs typeface="Monaco"/>
              </a:rPr>
              <a:t>("One</a:t>
            </a:r>
            <a:r>
              <a:rPr lang="en-US" sz="2000" dirty="0">
                <a:latin typeface="Monaco"/>
                <a:ea typeface="Andale Mono"/>
                <a:cs typeface="Monaco"/>
              </a:rPr>
              <a:t>, two, </a:t>
            </a:r>
            <a:r>
              <a:rPr lang="en-US" sz="2000" dirty="0" smtClean="0">
                <a:latin typeface="Monaco"/>
                <a:ea typeface="Andale Mono"/>
                <a:cs typeface="Monaco"/>
              </a:rPr>
              <a:t>")</a:t>
            </a:r>
            <a:r>
              <a:rPr lang="en-US" sz="2000" dirty="0">
                <a:latin typeface="Monaco"/>
                <a:ea typeface="Andale Mono"/>
                <a:cs typeface="Monaco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sz="2000" dirty="0" err="1">
                <a:latin typeface="Monaco"/>
                <a:ea typeface="Andale Mono"/>
                <a:cs typeface="Monaco"/>
              </a:rPr>
              <a:t>System.out.println</a:t>
            </a:r>
            <a:r>
              <a:rPr lang="en-US" sz="2000" dirty="0" smtClean="0">
                <a:latin typeface="Monaco"/>
                <a:ea typeface="Andale Mono"/>
                <a:cs typeface="Monaco"/>
              </a:rPr>
              <a:t>("Buckle </a:t>
            </a:r>
            <a:r>
              <a:rPr lang="en-US" sz="2000" dirty="0">
                <a:latin typeface="Monaco"/>
                <a:ea typeface="Andale Mono"/>
                <a:cs typeface="Monaco"/>
              </a:rPr>
              <a:t>my shoe</a:t>
            </a:r>
            <a:r>
              <a:rPr lang="en-US" sz="2000" dirty="0" smtClean="0">
                <a:latin typeface="Monaco"/>
                <a:ea typeface="Andale Mono"/>
                <a:cs typeface="Monaco"/>
              </a:rPr>
              <a:t>.")</a:t>
            </a:r>
            <a:r>
              <a:rPr lang="en-US" sz="2000" dirty="0">
                <a:latin typeface="Monaco"/>
                <a:ea typeface="Andale Mono"/>
                <a:cs typeface="Monaco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sz="2000" dirty="0" err="1">
                <a:latin typeface="Monaco"/>
                <a:ea typeface="Andale Mono"/>
                <a:cs typeface="Monaco"/>
              </a:rPr>
              <a:t>System.out.print</a:t>
            </a:r>
            <a:r>
              <a:rPr lang="en-US" sz="2000" dirty="0" smtClean="0">
                <a:latin typeface="Monaco"/>
                <a:ea typeface="Andale Mono"/>
                <a:cs typeface="Monaco"/>
              </a:rPr>
              <a:t>("three</a:t>
            </a:r>
            <a:r>
              <a:rPr lang="en-US" sz="2000" dirty="0">
                <a:latin typeface="Monaco"/>
                <a:ea typeface="Andale Mono"/>
                <a:cs typeface="Monaco"/>
              </a:rPr>
              <a:t>, four, </a:t>
            </a:r>
            <a:r>
              <a:rPr lang="en-US" sz="2000" dirty="0" smtClean="0">
                <a:latin typeface="Monaco"/>
                <a:ea typeface="Andale Mono"/>
                <a:cs typeface="Monaco"/>
              </a:rPr>
              <a:t>")</a:t>
            </a:r>
            <a:r>
              <a:rPr lang="en-US" sz="2000" dirty="0">
                <a:latin typeface="Monaco"/>
                <a:ea typeface="Andale Mono"/>
                <a:cs typeface="Monaco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sz="2000" dirty="0" err="1">
                <a:latin typeface="Monaco"/>
                <a:ea typeface="Andale Mono"/>
                <a:cs typeface="Monaco"/>
              </a:rPr>
              <a:t>System.out.println</a:t>
            </a:r>
            <a:r>
              <a:rPr lang="en-US" sz="2000" dirty="0" smtClean="0">
                <a:latin typeface="Monaco"/>
                <a:ea typeface="Andale Mono"/>
                <a:cs typeface="Monaco"/>
              </a:rPr>
              <a:t>("Shut </a:t>
            </a:r>
            <a:r>
              <a:rPr lang="en-US" sz="2000" dirty="0">
                <a:latin typeface="Monaco"/>
                <a:ea typeface="Andale Mono"/>
                <a:cs typeface="Monaco"/>
              </a:rPr>
              <a:t>the door</a:t>
            </a:r>
            <a:r>
              <a:rPr lang="en-US" sz="2000" dirty="0" smtClean="0">
                <a:latin typeface="Monaco"/>
                <a:ea typeface="Andale Mono"/>
                <a:cs typeface="Monaco"/>
              </a:rPr>
              <a:t>.")</a:t>
            </a:r>
            <a:r>
              <a:rPr lang="en-US" sz="2000" dirty="0">
                <a:latin typeface="Monaco"/>
                <a:ea typeface="Andale Mono"/>
                <a:cs typeface="Monaco"/>
              </a:rPr>
              <a:t>;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Monaco"/>
              <a:ea typeface="Andale Mono"/>
              <a:cs typeface="Monaco"/>
            </a:endParaRPr>
          </a:p>
        </p:txBody>
      </p:sp>
      <p:pic>
        <p:nvPicPr>
          <p:cNvPr id="5" name="Picture 4" descr="PrintLnVsPrin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191000"/>
            <a:ext cx="6254750" cy="242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427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Scanner Class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410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/>
                <a:cs typeface="Calibri"/>
              </a:rPr>
              <a:t>Handles keyboard input.</a:t>
            </a:r>
            <a:br>
              <a:rPr lang="en-US" sz="2400" dirty="0">
                <a:latin typeface="Calibri"/>
                <a:cs typeface="Calibri"/>
              </a:rPr>
            </a:br>
            <a:endParaRPr lang="en-US" sz="2400" dirty="0">
              <a:latin typeface="Calibri"/>
              <a:cs typeface="Calibri"/>
            </a:endParaRPr>
          </a:p>
          <a:p>
            <a:r>
              <a:rPr lang="en-US" sz="2000" dirty="0" err="1">
                <a:latin typeface="Monaco"/>
                <a:ea typeface="Andale Mono"/>
                <a:cs typeface="Monaco"/>
              </a:rPr>
              <a:t>java.util.Scanner</a:t>
            </a:r>
            <a:r>
              <a:rPr lang="en-US" sz="2400" dirty="0">
                <a:latin typeface="Calibri"/>
                <a:cs typeface="Calibri"/>
              </a:rPr>
              <a:t> : Import the </a:t>
            </a:r>
            <a:r>
              <a:rPr lang="en-US" sz="2000" dirty="0">
                <a:latin typeface="Monaco"/>
                <a:cs typeface="Monaco"/>
              </a:rPr>
              <a:t>Scanner</a:t>
            </a:r>
            <a:r>
              <a:rPr lang="en-US" sz="2400" dirty="0">
                <a:latin typeface="Calibri"/>
                <a:cs typeface="Calibri"/>
              </a:rPr>
              <a:t> class from the </a:t>
            </a:r>
            <a:r>
              <a:rPr lang="en-US" sz="2000" dirty="0" err="1">
                <a:latin typeface="Monaco"/>
                <a:ea typeface="Andale Mono"/>
                <a:cs typeface="Monaco"/>
              </a:rPr>
              <a:t>java.util</a:t>
            </a:r>
            <a:r>
              <a:rPr lang="en-US" sz="2400" dirty="0">
                <a:latin typeface="Calibri"/>
                <a:cs typeface="Calibri"/>
              </a:rPr>
              <a:t> package (library) at the beginning of your file.</a:t>
            </a:r>
            <a:br>
              <a:rPr lang="en-US" sz="2400" dirty="0">
                <a:latin typeface="Calibri"/>
                <a:cs typeface="Calibri"/>
              </a:rPr>
            </a:b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To create a </a:t>
            </a:r>
            <a:r>
              <a:rPr lang="en-US" sz="2000" dirty="0">
                <a:latin typeface="Monaco"/>
                <a:cs typeface="Monaco"/>
              </a:rPr>
              <a:t>Scanner</a:t>
            </a:r>
            <a:r>
              <a:rPr lang="en-US" sz="2400" dirty="0">
                <a:latin typeface="Calibri"/>
                <a:cs typeface="Calibri"/>
              </a:rPr>
              <a:t> object: </a:t>
            </a:r>
            <a:endParaRPr lang="en-US" sz="24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ea typeface="Andale Mono"/>
                <a:cs typeface="Calibri"/>
              </a:rPr>
              <a:t>	</a:t>
            </a:r>
            <a:r>
              <a:rPr lang="en-US" sz="2000" dirty="0" smtClean="0">
                <a:latin typeface="Monaco"/>
                <a:ea typeface="Andale Mono"/>
                <a:cs typeface="Monaco"/>
              </a:rPr>
              <a:t>Scanner </a:t>
            </a:r>
            <a:r>
              <a:rPr lang="en-US" sz="2000" dirty="0">
                <a:latin typeface="Monaco"/>
                <a:ea typeface="Andale Mono"/>
                <a:cs typeface="Monaco"/>
              </a:rPr>
              <a:t>input = new Scanner(</a:t>
            </a:r>
            <a:r>
              <a:rPr lang="en-US" sz="2000" dirty="0" err="1">
                <a:latin typeface="Monaco"/>
                <a:ea typeface="Andale Mono"/>
                <a:cs typeface="Monaco"/>
              </a:rPr>
              <a:t>System.in</a:t>
            </a:r>
            <a:r>
              <a:rPr lang="en-US" sz="2000" dirty="0">
                <a:latin typeface="Monaco"/>
                <a:ea typeface="Andale Mono"/>
                <a:cs typeface="Monaco"/>
              </a:rPr>
              <a:t>);</a:t>
            </a:r>
            <a:br>
              <a:rPr lang="en-US" sz="2000" dirty="0">
                <a:latin typeface="Monaco"/>
                <a:ea typeface="Andale Mono"/>
                <a:cs typeface="Monaco"/>
              </a:rPr>
            </a:br>
            <a:endParaRPr lang="en-US" sz="2000" dirty="0">
              <a:latin typeface="Monaco"/>
              <a:ea typeface="Andale Mono"/>
              <a:cs typeface="Monaco"/>
            </a:endParaRPr>
          </a:p>
          <a:p>
            <a:r>
              <a:rPr lang="en-US" sz="2400" dirty="0">
                <a:latin typeface="Calibri"/>
                <a:cs typeface="Calibri"/>
              </a:rPr>
              <a:t>Common methods from the </a:t>
            </a:r>
            <a:r>
              <a:rPr lang="en-US" sz="2000" dirty="0">
                <a:latin typeface="Monaco"/>
                <a:cs typeface="Monaco"/>
              </a:rPr>
              <a:t>Scanner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class: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ea typeface="Andale Mono"/>
                <a:cs typeface="Calibri"/>
              </a:rPr>
              <a:t>	</a:t>
            </a:r>
            <a:r>
              <a:rPr lang="en-US" sz="2000" dirty="0" err="1" smtClean="0">
                <a:latin typeface="Monaco"/>
                <a:ea typeface="Andale Mono"/>
                <a:cs typeface="Monaco"/>
              </a:rPr>
              <a:t>nextInt</a:t>
            </a:r>
            <a:r>
              <a:rPr lang="en-US" sz="2000" dirty="0">
                <a:latin typeface="Monaco"/>
                <a:ea typeface="Andale Mono"/>
                <a:cs typeface="Monaco"/>
              </a:rPr>
              <a:t>()</a:t>
            </a:r>
            <a:r>
              <a:rPr lang="en-US" sz="2400" dirty="0">
                <a:latin typeface="Calibri"/>
                <a:cs typeface="Calibri"/>
              </a:rPr>
              <a:t>  :  Returns the next input as an integer </a:t>
            </a:r>
            <a:r>
              <a:rPr lang="en-US" sz="2400" dirty="0" smtClean="0">
                <a:latin typeface="Calibri"/>
                <a:cs typeface="Calibri"/>
              </a:rPr>
              <a:t>value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ea typeface="Andale Mono"/>
                <a:cs typeface="Calibri"/>
              </a:rPr>
              <a:t>	</a:t>
            </a:r>
            <a:r>
              <a:rPr lang="en-US" sz="2000" dirty="0" err="1" smtClean="0">
                <a:latin typeface="Monaco"/>
                <a:ea typeface="Andale Mono"/>
                <a:cs typeface="Monaco"/>
              </a:rPr>
              <a:t>nextDouble</a:t>
            </a:r>
            <a:r>
              <a:rPr lang="en-US" sz="2000" dirty="0">
                <a:latin typeface="Monaco"/>
                <a:ea typeface="Andale Mono"/>
                <a:cs typeface="Monaco"/>
              </a:rPr>
              <a:t>()</a:t>
            </a:r>
            <a:r>
              <a:rPr lang="en-US" sz="2400" dirty="0">
                <a:latin typeface="Calibri"/>
                <a:cs typeface="Calibri"/>
              </a:rPr>
              <a:t>  :  Returns the next input as a double </a:t>
            </a:r>
            <a:r>
              <a:rPr lang="en-US" sz="2400" dirty="0" smtClean="0">
                <a:latin typeface="Calibri"/>
                <a:cs typeface="Calibri"/>
              </a:rPr>
              <a:t>value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ea typeface="Andale Mono"/>
                <a:cs typeface="Calibri"/>
              </a:rPr>
              <a:t>	</a:t>
            </a:r>
            <a:r>
              <a:rPr lang="en-US" sz="2000" dirty="0" err="1" smtClean="0">
                <a:latin typeface="Monaco"/>
                <a:ea typeface="Andale Mono"/>
                <a:cs typeface="Monaco"/>
              </a:rPr>
              <a:t>nextLine</a:t>
            </a:r>
            <a:r>
              <a:rPr lang="en-US" sz="2000" dirty="0">
                <a:latin typeface="Monaco"/>
                <a:ea typeface="Andale Mono"/>
                <a:cs typeface="Monaco"/>
              </a:rPr>
              <a:t>()</a:t>
            </a:r>
            <a:r>
              <a:rPr lang="en-US" sz="2400" dirty="0">
                <a:latin typeface="Calibri"/>
                <a:cs typeface="Calibri"/>
              </a:rPr>
              <a:t>  : Returns any remaining input on the current line as a String and goes </a:t>
            </a:r>
            <a:r>
              <a:rPr lang="en-US" sz="2400" dirty="0" smtClean="0">
                <a:latin typeface="Calibri"/>
                <a:cs typeface="Calibri"/>
              </a:rPr>
              <a:t>to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				  the </a:t>
            </a:r>
            <a:r>
              <a:rPr lang="en-US" sz="2400" dirty="0">
                <a:latin typeface="Calibri"/>
                <a:cs typeface="Calibri"/>
              </a:rPr>
              <a:t>next line</a:t>
            </a:r>
            <a:r>
              <a:rPr lang="en-US" sz="2400" dirty="0" smtClean="0">
                <a:latin typeface="Calibri"/>
                <a:cs typeface="Calibri"/>
              </a:rPr>
              <a:t>.</a:t>
            </a:r>
            <a:endParaRPr lang="en-US" sz="2400" dirty="0">
              <a:latin typeface="Calibri"/>
              <a:ea typeface="Andale Mono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837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200" dirty="0" smtClean="0">
                <a:latin typeface="Monaco"/>
                <a:cs typeface="Monaco"/>
              </a:rPr>
              <a:t>String</a:t>
            </a:r>
            <a:r>
              <a:rPr lang="en-US" sz="3600" dirty="0" smtClean="0"/>
              <a:t> Class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A </a:t>
            </a:r>
            <a:r>
              <a:rPr lang="en-US" sz="2000" dirty="0" smtClean="0">
                <a:latin typeface="Monaco"/>
                <a:cs typeface="Monaco"/>
              </a:rPr>
              <a:t>String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can consist of any characters in the character set </a:t>
            </a:r>
            <a:r>
              <a:rPr lang="en-US" sz="2400" dirty="0" smtClean="0">
                <a:latin typeface="Calibri"/>
                <a:cs typeface="Calibri"/>
              </a:rPr>
              <a:t>- </a:t>
            </a:r>
            <a:r>
              <a:rPr lang="en-US" sz="2400" dirty="0">
                <a:latin typeface="Calibri"/>
                <a:cs typeface="Calibri"/>
              </a:rPr>
              <a:t>letters, numbers, etc.</a:t>
            </a:r>
            <a:br>
              <a:rPr lang="en-US" sz="2400" dirty="0">
                <a:latin typeface="Calibri"/>
                <a:cs typeface="Calibri"/>
              </a:rPr>
            </a:b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To specify the value of the string, enclose it in double quotation marks. This is called a string literal.</a:t>
            </a:r>
            <a:br>
              <a:rPr lang="en-US" sz="2400" dirty="0">
                <a:latin typeface="Calibri"/>
                <a:cs typeface="Calibri"/>
              </a:rPr>
            </a:b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Empty string: </a:t>
            </a:r>
            <a:r>
              <a:rPr lang="en-US" sz="2000" dirty="0" smtClean="0">
                <a:latin typeface="Monaco"/>
                <a:cs typeface="Monaco"/>
              </a:rPr>
              <a:t>""</a:t>
            </a:r>
            <a:r>
              <a:rPr lang="en-US" sz="2400" dirty="0">
                <a:latin typeface="Calibri"/>
                <a:cs typeface="Calibri"/>
              </a:rPr>
              <a:t/>
            </a:r>
            <a:br>
              <a:rPr lang="en-US" sz="2400" dirty="0">
                <a:latin typeface="Calibri"/>
                <a:cs typeface="Calibri"/>
              </a:rPr>
            </a:b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Some methods in the </a:t>
            </a:r>
            <a:r>
              <a:rPr lang="en-US" sz="2000" dirty="0">
                <a:latin typeface="Monaco"/>
                <a:cs typeface="Monaco"/>
              </a:rPr>
              <a:t>String</a:t>
            </a:r>
            <a:r>
              <a:rPr lang="en-US" sz="2400" dirty="0">
                <a:latin typeface="Calibri"/>
                <a:cs typeface="Calibri"/>
              </a:rPr>
              <a:t> class: </a:t>
            </a:r>
            <a:r>
              <a:rPr lang="en-US" sz="2000" dirty="0" err="1">
                <a:latin typeface="Monaco"/>
                <a:ea typeface="Andale Mono"/>
                <a:cs typeface="Monaco"/>
              </a:rPr>
              <a:t>charAt</a:t>
            </a:r>
            <a:r>
              <a:rPr lang="en-US" sz="2000" dirty="0">
                <a:latin typeface="Monaco"/>
                <a:ea typeface="Andale Mono"/>
                <a:cs typeface="Monaco"/>
              </a:rPr>
              <a:t>(), </a:t>
            </a:r>
            <a:r>
              <a:rPr lang="en-US" sz="2000" dirty="0" err="1">
                <a:latin typeface="Monaco"/>
                <a:ea typeface="Andale Mono"/>
                <a:cs typeface="Monaco"/>
              </a:rPr>
              <a:t>compareTo</a:t>
            </a:r>
            <a:r>
              <a:rPr lang="en-US" sz="2000" dirty="0">
                <a:latin typeface="Monaco"/>
                <a:ea typeface="Andale Mono"/>
                <a:cs typeface="Monaco"/>
              </a:rPr>
              <a:t>(), equals()</a:t>
            </a:r>
            <a:r>
              <a:rPr lang="en-US" sz="2000" dirty="0" smtClean="0">
                <a:latin typeface="Monaco"/>
                <a:ea typeface="Andale Mono"/>
                <a:cs typeface="Monaco"/>
              </a:rPr>
              <a:t>, </a:t>
            </a:r>
            <a:r>
              <a:rPr lang="en-US" sz="2000" dirty="0" err="1" smtClean="0">
                <a:latin typeface="Monaco"/>
                <a:ea typeface="Andale Mono"/>
                <a:cs typeface="Monaco"/>
              </a:rPr>
              <a:t>equalsIgnoreCase</a:t>
            </a:r>
            <a:r>
              <a:rPr lang="en-US" sz="2000" dirty="0">
                <a:latin typeface="Monaco"/>
                <a:ea typeface="Andale Mono"/>
                <a:cs typeface="Monaco"/>
              </a:rPr>
              <a:t>(), length(), </a:t>
            </a:r>
            <a:r>
              <a:rPr lang="en-US" sz="2000" dirty="0" err="1">
                <a:latin typeface="Monaco"/>
                <a:ea typeface="Andale Mono"/>
                <a:cs typeface="Monaco"/>
              </a:rPr>
              <a:t>toLowerCase</a:t>
            </a:r>
            <a:r>
              <a:rPr lang="en-US" sz="2000" dirty="0">
                <a:latin typeface="Monaco"/>
                <a:ea typeface="Andale Mono"/>
                <a:cs typeface="Monaco"/>
              </a:rPr>
              <a:t>(), </a:t>
            </a:r>
            <a:r>
              <a:rPr lang="en-US" sz="2000" dirty="0" err="1">
                <a:latin typeface="Monaco"/>
                <a:ea typeface="Andale Mono"/>
                <a:cs typeface="Monaco"/>
              </a:rPr>
              <a:t>toUpperCase</a:t>
            </a:r>
            <a:r>
              <a:rPr lang="en-US" sz="2000" dirty="0">
                <a:latin typeface="Monaco"/>
                <a:ea typeface="Andale Mon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34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200" dirty="0" smtClean="0">
                <a:latin typeface="Monaco"/>
                <a:cs typeface="Monaco"/>
              </a:rPr>
              <a:t>String</a:t>
            </a:r>
            <a:r>
              <a:rPr lang="en-US" sz="3600" dirty="0" smtClean="0"/>
              <a:t> Class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885414"/>
            <a:ext cx="6495112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latin typeface="Monaco"/>
                <a:ea typeface="Andale Mono"/>
                <a:cs typeface="Monaco"/>
              </a:rPr>
              <a:t>String message = </a:t>
            </a:r>
            <a:r>
              <a:rPr lang="en-US" sz="2000" dirty="0" smtClean="0">
                <a:latin typeface="Monaco"/>
                <a:ea typeface="Andale Mono"/>
                <a:cs typeface="Monaco"/>
              </a:rPr>
              <a:t>"Welcome </a:t>
            </a:r>
            <a:r>
              <a:rPr lang="en-US" sz="2000" dirty="0">
                <a:latin typeface="Monaco"/>
                <a:ea typeface="Andale Mono"/>
                <a:cs typeface="Monaco"/>
              </a:rPr>
              <a:t>to the class</a:t>
            </a:r>
            <a:r>
              <a:rPr lang="en-US" sz="2000" dirty="0" smtClean="0">
                <a:latin typeface="Monaco"/>
                <a:ea typeface="Andale Mono"/>
                <a:cs typeface="Monaco"/>
              </a:rPr>
              <a:t>!";</a:t>
            </a:r>
            <a:r>
              <a:rPr lang="en-US" sz="2000" dirty="0">
                <a:latin typeface="Monaco"/>
                <a:ea typeface="Andale Mono"/>
                <a:cs typeface="Monaco"/>
              </a:rPr>
              <a:t/>
            </a:r>
            <a:br>
              <a:rPr lang="en-US" sz="2000" dirty="0">
                <a:latin typeface="Monaco"/>
                <a:ea typeface="Andale Mono"/>
                <a:cs typeface="Monaco"/>
              </a:rPr>
            </a:br>
            <a:endParaRPr lang="en-US" sz="2000" dirty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latin typeface="Monaco"/>
                <a:cs typeface="Monaco"/>
              </a:rPr>
              <a:t>String </a:t>
            </a:r>
            <a:r>
              <a:rPr lang="en-US" sz="2000" dirty="0" err="1">
                <a:latin typeface="Monaco"/>
                <a:cs typeface="Monaco"/>
              </a:rPr>
              <a:t>firstName</a:t>
            </a:r>
            <a:r>
              <a:rPr lang="en-US" sz="2000" dirty="0">
                <a:latin typeface="Monaco"/>
                <a:cs typeface="Monaco"/>
              </a:rPr>
              <a:t> = "</a:t>
            </a:r>
            <a:r>
              <a:rPr lang="en-US" sz="2000" dirty="0" smtClean="0">
                <a:latin typeface="Monaco"/>
                <a:cs typeface="Monaco"/>
              </a:rPr>
              <a:t>John";</a:t>
            </a:r>
          </a:p>
          <a:p>
            <a:pPr>
              <a:spcBef>
                <a:spcPct val="20000"/>
              </a:spcBef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 err="1">
                <a:latin typeface="Monaco"/>
                <a:cs typeface="Monaco"/>
              </a:rPr>
              <a:t>lastName</a:t>
            </a:r>
            <a:r>
              <a:rPr lang="en-US" sz="2000" dirty="0">
                <a:latin typeface="Monaco"/>
                <a:cs typeface="Monaco"/>
              </a:rPr>
              <a:t> = "</a:t>
            </a:r>
            <a:r>
              <a:rPr lang="en-US" sz="2000" dirty="0" smtClean="0">
                <a:latin typeface="Monaco"/>
                <a:cs typeface="Monaco"/>
              </a:rPr>
              <a:t>Smith";</a:t>
            </a:r>
          </a:p>
          <a:p>
            <a:pPr>
              <a:spcBef>
                <a:spcPct val="20000"/>
              </a:spcBef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>
                <a:latin typeface="Monaco"/>
                <a:cs typeface="Monaco"/>
              </a:rPr>
              <a:t>name = </a:t>
            </a:r>
            <a:r>
              <a:rPr lang="en-US" sz="2000" dirty="0" err="1">
                <a:latin typeface="Monaco"/>
                <a:cs typeface="Monaco"/>
              </a:rPr>
              <a:t>firstName</a:t>
            </a:r>
            <a:r>
              <a:rPr lang="en-US" sz="2000" dirty="0">
                <a:latin typeface="Monaco"/>
                <a:cs typeface="Monaco"/>
              </a:rPr>
              <a:t> + " " + </a:t>
            </a:r>
            <a:r>
              <a:rPr lang="en-US" sz="2000" dirty="0" err="1">
                <a:latin typeface="Monaco"/>
                <a:cs typeface="Monaco"/>
              </a:rPr>
              <a:t>lastName</a:t>
            </a:r>
            <a:r>
              <a:rPr lang="en-US" sz="2000" dirty="0" smtClean="0">
                <a:latin typeface="Monaco"/>
                <a:cs typeface="Monaco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sz="2000" dirty="0" err="1" smtClean="0">
                <a:latin typeface="Monaco"/>
                <a:cs typeface="Monaco"/>
              </a:rPr>
              <a:t>System.out.println</a:t>
            </a:r>
            <a:r>
              <a:rPr lang="en-US" sz="2000" dirty="0">
                <a:latin typeface="Monaco"/>
                <a:cs typeface="Monaco"/>
              </a:rPr>
              <a:t>(name)</a:t>
            </a:r>
            <a:r>
              <a:rPr lang="en-US" sz="2000" dirty="0" smtClean="0">
                <a:latin typeface="Monaco"/>
                <a:cs typeface="Monaco"/>
              </a:rPr>
              <a:t>;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Monac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>
                <a:latin typeface="Monaco"/>
                <a:cs typeface="Monaco"/>
              </a:rPr>
              <a:t>sentence = "This is fun</a:t>
            </a:r>
            <a:r>
              <a:rPr lang="en-US" sz="2000" dirty="0" smtClean="0">
                <a:latin typeface="Monaco"/>
                <a:cs typeface="Monaco"/>
              </a:rPr>
              <a:t>!";</a:t>
            </a:r>
          </a:p>
          <a:p>
            <a:pPr>
              <a:spcBef>
                <a:spcPct val="20000"/>
              </a:spcBef>
            </a:pPr>
            <a:r>
              <a:rPr lang="en-US" sz="2000" dirty="0" err="1" smtClean="0">
                <a:latin typeface="Monaco"/>
                <a:cs typeface="Monaco"/>
              </a:rPr>
              <a:t>System.out.print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sentence.charAt</a:t>
            </a:r>
            <a:r>
              <a:rPr lang="en-US" sz="2000" dirty="0">
                <a:latin typeface="Monaco"/>
                <a:cs typeface="Monaco"/>
              </a:rPr>
              <a:t>(1))</a:t>
            </a:r>
            <a:r>
              <a:rPr lang="en-US" sz="2000" dirty="0" smtClean="0">
                <a:latin typeface="Monaco"/>
                <a:cs typeface="Monaco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sz="2000" dirty="0" err="1" smtClean="0">
                <a:latin typeface="Monaco"/>
                <a:cs typeface="Monaco"/>
              </a:rPr>
              <a:t>System.out.print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sentence.charAt</a:t>
            </a:r>
            <a:r>
              <a:rPr lang="en-US" sz="2000" dirty="0">
                <a:latin typeface="Monaco"/>
                <a:cs typeface="Monaco"/>
              </a:rPr>
              <a:t>(2))</a:t>
            </a:r>
            <a:r>
              <a:rPr lang="en-US" sz="2000" dirty="0" smtClean="0">
                <a:latin typeface="Monaco"/>
                <a:cs typeface="Monaco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sz="2000" dirty="0" err="1" smtClean="0">
                <a:latin typeface="Monaco"/>
                <a:cs typeface="Monaco"/>
              </a:rPr>
              <a:t>System.out.print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sentence.charAt</a:t>
            </a:r>
            <a:r>
              <a:rPr lang="en-US" sz="2000" dirty="0">
                <a:latin typeface="Monaco"/>
                <a:cs typeface="Monaco"/>
              </a:rPr>
              <a:t>(11))</a:t>
            </a:r>
            <a:r>
              <a:rPr lang="en-US" sz="2000" dirty="0" smtClean="0">
                <a:latin typeface="Monaco"/>
                <a:cs typeface="Monaco"/>
              </a:rPr>
              <a:t>;</a:t>
            </a:r>
            <a:endParaRPr lang="en-US" sz="2000" dirty="0">
              <a:latin typeface="Monaco"/>
              <a:ea typeface="Andale Mon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53400" y="2184737"/>
            <a:ext cx="3171822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John Smith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02654" y="1752600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Output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8254" y="2724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h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0" y="2724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i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6821" y="2724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!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107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Boolean Expressions</a:t>
            </a:r>
            <a:endParaRPr lang="en-US" sz="3600" dirty="0"/>
          </a:p>
        </p:txBody>
      </p:sp>
      <p:pic>
        <p:nvPicPr>
          <p:cNvPr id="5" name="Picture 2" descr="relationalOperator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600200"/>
            <a:ext cx="77184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12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70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Boolean Expressions: Examples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439637" y="1879937"/>
            <a:ext cx="233945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month = 1;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month == 5;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78037" y="2180272"/>
            <a:ext cx="770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false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16437" y="1879937"/>
            <a:ext cx="310901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double rate = 7.25;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rate </a:t>
            </a:r>
            <a:r>
              <a:rPr lang="en-US" sz="2000" dirty="0">
                <a:latin typeface="Monaco"/>
                <a:cs typeface="Monaco"/>
              </a:rPr>
              <a:t>&lt;</a:t>
            </a:r>
            <a:r>
              <a:rPr lang="en-US" sz="2000" dirty="0" smtClean="0">
                <a:latin typeface="Monaco"/>
                <a:cs typeface="Monaco"/>
              </a:rPr>
              <a:t>= </a:t>
            </a:r>
            <a:r>
              <a:rPr lang="en-US" sz="2000" dirty="0">
                <a:latin typeface="Monaco"/>
                <a:cs typeface="Monaco"/>
              </a:rPr>
              <a:t>8</a:t>
            </a:r>
            <a:r>
              <a:rPr lang="en-US" sz="2000" dirty="0" smtClean="0">
                <a:latin typeface="Monaco"/>
                <a:cs typeface="Monaco"/>
              </a:rPr>
              <a:t>;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93037" y="2180272"/>
            <a:ext cx="709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true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3861137"/>
            <a:ext cx="218553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day = 14;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day </a:t>
            </a:r>
            <a:r>
              <a:rPr lang="en-US" sz="2000" dirty="0">
                <a:latin typeface="Monaco"/>
                <a:cs typeface="Monaco"/>
              </a:rPr>
              <a:t>!</a:t>
            </a:r>
            <a:r>
              <a:rPr lang="en-US" sz="2000" dirty="0" smtClean="0">
                <a:latin typeface="Monaco"/>
                <a:cs typeface="Monaco"/>
              </a:rPr>
              <a:t>= 13;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3800" y="4161472"/>
            <a:ext cx="709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true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24600" y="3810000"/>
            <a:ext cx="2955106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double pay = 9.25;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pay &lt; 9.25;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01200" y="4110335"/>
            <a:ext cx="770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false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46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Logical Operators</a:t>
            </a:r>
            <a:endParaRPr lang="en-US" sz="3600" dirty="0"/>
          </a:p>
        </p:txBody>
      </p:sp>
      <p:pic>
        <p:nvPicPr>
          <p:cNvPr id="3" name="Picture 4" descr="LogicalOperators.jpg"/>
          <p:cNvPicPr>
            <a:picLocks noChangeAspect="1"/>
          </p:cNvPicPr>
          <p:nvPr/>
        </p:nvPicPr>
        <p:blipFill>
          <a:blip r:embed="rId2"/>
          <a:srcRect l="-368" r="368" b="46863"/>
          <a:stretch>
            <a:fillRect/>
          </a:stretch>
        </p:blipFill>
        <p:spPr bwMode="auto">
          <a:xfrm>
            <a:off x="1981200" y="1905000"/>
            <a:ext cx="8296275" cy="282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040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70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Logical Expressions: Examples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905000"/>
            <a:ext cx="4494239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month = 5;</a:t>
            </a:r>
          </a:p>
          <a:p>
            <a:r>
              <a:rPr lang="en-US" sz="2000" dirty="0" smtClean="0">
                <a:latin typeface="Monaco"/>
                <a:cs typeface="Monaco"/>
              </a:rPr>
              <a:t>(month &gt; 2) &amp;&amp; (month &lt;= 7);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2667000"/>
            <a:ext cx="709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true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2662535"/>
            <a:ext cx="709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true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63637" y="2667000"/>
            <a:ext cx="709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true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54761" y="1905000"/>
            <a:ext cx="4494239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month = 2;</a:t>
            </a:r>
          </a:p>
          <a:p>
            <a:r>
              <a:rPr lang="en-US" sz="2000" dirty="0" smtClean="0">
                <a:latin typeface="Monaco"/>
                <a:cs typeface="Monaco"/>
              </a:rPr>
              <a:t>(month &gt; 2) &amp;&amp; (month &lt;= 7);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40561" y="2667000"/>
            <a:ext cx="770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false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02761" y="2662535"/>
            <a:ext cx="709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true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51598" y="2667000"/>
            <a:ext cx="770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false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6800" y="4034135"/>
            <a:ext cx="4340326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month = 7;</a:t>
            </a:r>
          </a:p>
          <a:p>
            <a:r>
              <a:rPr lang="en-US" sz="2000" dirty="0" smtClean="0">
                <a:latin typeface="Monaco"/>
                <a:cs typeface="Monaco"/>
              </a:rPr>
              <a:t>(month &gt; 1) || (month &lt; </a:t>
            </a:r>
            <a:r>
              <a:rPr lang="en-US" sz="2000" dirty="0">
                <a:latin typeface="Monaco"/>
                <a:cs typeface="Monaco"/>
              </a:rPr>
              <a:t>6</a:t>
            </a:r>
            <a:r>
              <a:rPr lang="en-US" sz="2000" dirty="0" smtClean="0">
                <a:latin typeface="Monaco"/>
                <a:cs typeface="Monaco"/>
              </a:rPr>
              <a:t>);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52600" y="4796135"/>
            <a:ext cx="709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true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14800" y="4791670"/>
            <a:ext cx="770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false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63637" y="4796135"/>
            <a:ext cx="709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true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78561" y="4034135"/>
            <a:ext cx="4340326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month = 3;</a:t>
            </a:r>
          </a:p>
          <a:p>
            <a:r>
              <a:rPr lang="en-US" sz="2000" dirty="0" smtClean="0">
                <a:latin typeface="Monaco"/>
                <a:cs typeface="Monaco"/>
              </a:rPr>
              <a:t>(month &gt; 5) || (month &lt; </a:t>
            </a:r>
            <a:r>
              <a:rPr lang="en-US" sz="2000" dirty="0">
                <a:latin typeface="Monaco"/>
                <a:cs typeface="Monaco"/>
              </a:rPr>
              <a:t>2</a:t>
            </a:r>
            <a:r>
              <a:rPr lang="en-US" sz="2000" dirty="0" smtClean="0">
                <a:latin typeface="Monaco"/>
                <a:cs typeface="Monaco"/>
              </a:rPr>
              <a:t>);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64361" y="4796135"/>
            <a:ext cx="770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false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526561" y="4791670"/>
            <a:ext cx="770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false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75398" y="4796135"/>
            <a:ext cx="770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false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18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1" grpId="0"/>
      <p:bldP spid="12" grpId="0"/>
      <p:bldP spid="13" grpId="0" animBg="1"/>
      <p:bldP spid="14" grpId="0"/>
      <p:bldP spid="15" grpId="0"/>
      <p:bldP spid="16" grpId="0"/>
      <p:bldP spid="17" grpId="0" animBg="1"/>
      <p:bldP spid="18" grpId="0"/>
      <p:bldP spid="19" grpId="0"/>
      <p:bldP spid="20" grpId="0"/>
      <p:bldP spid="21" grpId="0" animBg="1"/>
      <p:bldP spid="22" grpId="0"/>
      <p:bldP spid="23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If-Else Statements</a:t>
            </a:r>
            <a:endParaRPr lang="en-US" sz="36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762000" y="1676400"/>
            <a:ext cx="7216775" cy="19018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>
                <a:latin typeface="Monaco"/>
                <a:ea typeface="Andale Mono"/>
                <a:cs typeface="Monaco"/>
              </a:rPr>
              <a:t>double salary = 8.25;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Monaco"/>
                <a:ea typeface="Andale Mono"/>
                <a:cs typeface="Monaco"/>
              </a:rPr>
              <a:t>if (salary &gt; 7.00) </a:t>
            </a:r>
            <a:endParaRPr lang="en-US" sz="2000" dirty="0" smtClean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sz="2000" dirty="0" smtClean="0">
                <a:latin typeface="Monaco"/>
                <a:ea typeface="Andale Mono"/>
                <a:cs typeface="Monaco"/>
              </a:rPr>
              <a:t>{    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Monaco"/>
                <a:ea typeface="Andale Mono"/>
                <a:cs typeface="Monaco"/>
              </a:rPr>
              <a:t> </a:t>
            </a:r>
            <a:r>
              <a:rPr lang="en-US" sz="2000" dirty="0" smtClean="0">
                <a:latin typeface="Monaco"/>
                <a:ea typeface="Andale Mono"/>
                <a:cs typeface="Monaco"/>
              </a:rPr>
              <a:t>   </a:t>
            </a:r>
            <a:r>
              <a:rPr lang="en-US" sz="2000" dirty="0" err="1" smtClean="0">
                <a:latin typeface="Monaco"/>
                <a:ea typeface="Andale Mono"/>
                <a:cs typeface="Monaco"/>
              </a:rPr>
              <a:t>System.out.print</a:t>
            </a:r>
            <a:r>
              <a:rPr lang="en-US" sz="2000" dirty="0">
                <a:latin typeface="Monaco"/>
                <a:ea typeface="Andale Mono"/>
                <a:cs typeface="Monaco"/>
              </a:rPr>
              <a:t>(“</a:t>
            </a:r>
            <a:r>
              <a:rPr lang="en-US" sz="2000" dirty="0" err="1">
                <a:latin typeface="Monaco"/>
                <a:ea typeface="Andale Mono"/>
                <a:cs typeface="Monaco"/>
              </a:rPr>
              <a:t>Woohoo</a:t>
            </a:r>
            <a:r>
              <a:rPr lang="en-US" sz="2000" dirty="0" smtClean="0">
                <a:latin typeface="Monaco"/>
                <a:ea typeface="Andale Mono"/>
                <a:cs typeface="Monaco"/>
              </a:rPr>
              <a:t>! Promotion</a:t>
            </a:r>
            <a:r>
              <a:rPr lang="en-US" sz="2000" dirty="0">
                <a:latin typeface="Monaco"/>
                <a:ea typeface="Andale Mono"/>
                <a:cs typeface="Monaco"/>
              </a:rPr>
              <a:t>!”);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Monaco"/>
                <a:ea typeface="Andale Mono"/>
                <a:cs typeface="Monaco"/>
              </a:rPr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0" y="4191000"/>
            <a:ext cx="7239000" cy="127317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>
                <a:latin typeface="Monaco"/>
                <a:ea typeface="Andale Mono"/>
                <a:cs typeface="Monaco"/>
              </a:rPr>
              <a:t>double salary = 8.25;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Monaco"/>
                <a:ea typeface="Andale Mono"/>
                <a:cs typeface="Monaco"/>
              </a:rPr>
              <a:t>if (salary &gt; 7.00) 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Monaco"/>
                <a:ea typeface="Andale Mono"/>
                <a:cs typeface="Monaco"/>
              </a:rPr>
              <a:t> </a:t>
            </a:r>
            <a:r>
              <a:rPr lang="en-US" sz="2000" dirty="0" smtClean="0">
                <a:latin typeface="Monaco"/>
                <a:ea typeface="Andale Mono"/>
                <a:cs typeface="Monaco"/>
              </a:rPr>
              <a:t>   </a:t>
            </a:r>
            <a:r>
              <a:rPr lang="en-US" sz="2000" dirty="0" err="1" smtClean="0">
                <a:latin typeface="Monaco"/>
                <a:ea typeface="Andale Mono"/>
                <a:cs typeface="Monaco"/>
              </a:rPr>
              <a:t>System.out.print</a:t>
            </a:r>
            <a:r>
              <a:rPr lang="en-US" sz="2000" dirty="0">
                <a:latin typeface="Monaco"/>
                <a:ea typeface="Andale Mono"/>
                <a:cs typeface="Monaco"/>
              </a:rPr>
              <a:t>(“</a:t>
            </a:r>
            <a:r>
              <a:rPr lang="en-US" sz="2000" dirty="0" err="1">
                <a:latin typeface="Monaco"/>
                <a:ea typeface="Andale Mono"/>
                <a:cs typeface="Monaco"/>
              </a:rPr>
              <a:t>Woohoo</a:t>
            </a:r>
            <a:r>
              <a:rPr lang="en-US" sz="2000" dirty="0">
                <a:latin typeface="Monaco"/>
                <a:ea typeface="Andale Mono"/>
                <a:cs typeface="Monaco"/>
              </a:rPr>
              <a:t>! Promotion!”);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534400" y="2819400"/>
            <a:ext cx="345539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These are the same! 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b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second one does not have</a:t>
            </a:r>
            <a:b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braces. What is the rule</a:t>
            </a:r>
            <a:b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for not using braces?</a:t>
            </a:r>
            <a:endParaRPr 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624764" y="2760663"/>
            <a:ext cx="909636" cy="6683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315201" y="3581400"/>
            <a:ext cx="1219199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17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If-Else Statements</a:t>
            </a:r>
            <a:endParaRPr lang="en-US" sz="36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788988" y="1717675"/>
            <a:ext cx="4697412" cy="31591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20000"/>
              </a:spcBef>
            </a:pPr>
            <a:r>
              <a:rPr lang="en-US" dirty="0">
                <a:latin typeface="Monaco"/>
                <a:ea typeface="Andale Mono"/>
                <a:cs typeface="Monaco"/>
              </a:rPr>
              <a:t>double score = 88.5;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Monaco"/>
                <a:ea typeface="Andale Mono"/>
                <a:cs typeface="Monaco"/>
              </a:rPr>
              <a:t>if (score &gt;= 70) </a:t>
            </a:r>
            <a:endParaRPr lang="en-US" dirty="0" smtClean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dirty="0" smtClean="0">
                <a:latin typeface="Monaco"/>
                <a:ea typeface="Andale Mono"/>
                <a:cs typeface="Monaco"/>
              </a:rPr>
              <a:t>{</a:t>
            </a:r>
            <a:endParaRPr lang="en-US" dirty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Monaco"/>
                <a:ea typeface="Andale Mono"/>
                <a:cs typeface="Monaco"/>
              </a:rPr>
              <a:t>    </a:t>
            </a:r>
            <a:r>
              <a:rPr lang="en-US" dirty="0" err="1">
                <a:latin typeface="Monaco"/>
                <a:ea typeface="Andale Mono"/>
                <a:cs typeface="Monaco"/>
              </a:rPr>
              <a:t>System.out.print</a:t>
            </a:r>
            <a:r>
              <a:rPr lang="en-US" dirty="0" smtClean="0">
                <a:latin typeface="Monaco"/>
                <a:ea typeface="Andale Mono"/>
                <a:cs typeface="Monaco"/>
              </a:rPr>
              <a:t>("Passing")</a:t>
            </a:r>
            <a:r>
              <a:rPr lang="en-US" dirty="0">
                <a:latin typeface="Monaco"/>
                <a:ea typeface="Andale Mono"/>
                <a:cs typeface="Monaco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Monaco"/>
                <a:ea typeface="Andale Mono"/>
                <a:cs typeface="Monaco"/>
              </a:rPr>
              <a:t>} 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Monaco"/>
                <a:ea typeface="Andale Mono"/>
                <a:cs typeface="Monaco"/>
              </a:rPr>
              <a:t>else </a:t>
            </a:r>
            <a:endParaRPr lang="en-US" dirty="0" smtClean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dirty="0" smtClean="0">
                <a:latin typeface="Monaco"/>
                <a:ea typeface="Andale Mono"/>
                <a:cs typeface="Monaco"/>
              </a:rPr>
              <a:t>{</a:t>
            </a:r>
            <a:endParaRPr lang="en-US" dirty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Monaco"/>
                <a:ea typeface="Andale Mono"/>
                <a:cs typeface="Monaco"/>
              </a:rPr>
              <a:t>    </a:t>
            </a:r>
            <a:r>
              <a:rPr lang="en-US" dirty="0" err="1">
                <a:latin typeface="Monaco"/>
                <a:ea typeface="Andale Mono"/>
                <a:cs typeface="Monaco"/>
              </a:rPr>
              <a:t>System.out.print</a:t>
            </a:r>
            <a:r>
              <a:rPr lang="en-US" dirty="0" smtClean="0">
                <a:latin typeface="Monaco"/>
                <a:ea typeface="Andale Mono"/>
                <a:cs typeface="Monaco"/>
              </a:rPr>
              <a:t>("Failing")</a:t>
            </a:r>
            <a:r>
              <a:rPr lang="en-US" dirty="0">
                <a:latin typeface="Monaco"/>
                <a:ea typeface="Andale Mono"/>
                <a:cs typeface="Monaco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Monaco"/>
                <a:ea typeface="Andale Mono"/>
                <a:cs typeface="Monaco"/>
              </a:rPr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400800" y="1905001"/>
            <a:ext cx="47244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20000"/>
              </a:spcBef>
            </a:pPr>
            <a:r>
              <a:rPr lang="en-US" dirty="0">
                <a:latin typeface="Monaco"/>
                <a:ea typeface="Andale Mono"/>
                <a:cs typeface="Monaco"/>
              </a:rPr>
              <a:t>double score = 88.5;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Monaco"/>
                <a:ea typeface="Andale Mono"/>
                <a:cs typeface="Monaco"/>
              </a:rPr>
              <a:t>if (score &gt;= 70)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Monaco"/>
                <a:ea typeface="Andale Mono"/>
                <a:cs typeface="Monaco"/>
              </a:rPr>
              <a:t>    </a:t>
            </a:r>
            <a:r>
              <a:rPr lang="en-US" dirty="0" err="1">
                <a:latin typeface="Monaco"/>
                <a:ea typeface="Andale Mono"/>
                <a:cs typeface="Monaco"/>
              </a:rPr>
              <a:t>System.out.print</a:t>
            </a:r>
            <a:r>
              <a:rPr lang="en-US" dirty="0" smtClean="0">
                <a:latin typeface="Monaco"/>
                <a:ea typeface="Andale Mono"/>
                <a:cs typeface="Monaco"/>
              </a:rPr>
              <a:t>("Passing")</a:t>
            </a:r>
            <a:r>
              <a:rPr lang="en-US" dirty="0">
                <a:latin typeface="Monaco"/>
                <a:ea typeface="Andale Mono"/>
                <a:cs typeface="Monaco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Monaco"/>
                <a:ea typeface="Andale Mono"/>
                <a:cs typeface="Monaco"/>
              </a:rPr>
              <a:t>else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Monaco"/>
                <a:ea typeface="Andale Mono"/>
                <a:cs typeface="Monaco"/>
              </a:rPr>
              <a:t>    </a:t>
            </a:r>
            <a:r>
              <a:rPr lang="en-US" dirty="0" err="1">
                <a:latin typeface="Monaco"/>
                <a:ea typeface="Andale Mono"/>
                <a:cs typeface="Monaco"/>
              </a:rPr>
              <a:t>System.out.print</a:t>
            </a:r>
            <a:r>
              <a:rPr lang="en-US" dirty="0" smtClean="0">
                <a:latin typeface="Monaco"/>
                <a:ea typeface="Andale Mono"/>
                <a:cs typeface="Monaco"/>
              </a:rPr>
              <a:t>("Failing");</a:t>
            </a:r>
            <a:endParaRPr lang="en-US" dirty="0">
              <a:latin typeface="Monaco"/>
              <a:ea typeface="Andale Mono"/>
              <a:cs typeface="Monaco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467600" y="4876800"/>
            <a:ext cx="345539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These are the same! 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b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second one does not have</a:t>
            </a:r>
            <a:b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braces. What is the rule</a:t>
            </a:r>
            <a:b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for not using braces?</a:t>
            </a:r>
            <a:endParaRPr 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763000" y="3657600"/>
            <a:ext cx="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876800" y="3810000"/>
            <a:ext cx="37338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94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 lost my syllabus…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		It’s online! 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Lucida Grande"/>
                <a:cs typeface="Calibri"/>
                <a:hlinkClick r:id="rId2"/>
              </a:rPr>
              <a:t>http://homepages.neiu.edu/~retrana/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Lucida Grande"/>
                <a:cs typeface="Calibri"/>
                <a:hlinkClick r:id="rId2"/>
              </a:rPr>
              <a:t>CS207_1.html</a:t>
            </a:r>
            <a:endParaRPr lang="en-US" sz="2400" dirty="0">
              <a:latin typeface="Calibri"/>
              <a:cs typeface="Calibri"/>
            </a:endParaRP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447800"/>
            <a:ext cx="506242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1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If-Else Statements</a:t>
            </a:r>
            <a:endParaRPr lang="en-US" sz="36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838201" y="1371600"/>
            <a:ext cx="4343399" cy="5181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20000"/>
              </a:spcBef>
            </a:pPr>
            <a:r>
              <a:rPr lang="en-US" sz="1600" dirty="0">
                <a:latin typeface="Monaco"/>
                <a:ea typeface="Andale Mono"/>
                <a:cs typeface="Monaco"/>
              </a:rPr>
              <a:t>double score = 88.5;</a:t>
            </a:r>
          </a:p>
          <a:p>
            <a:pPr>
              <a:spcBef>
                <a:spcPct val="20000"/>
              </a:spcBef>
            </a:pPr>
            <a:r>
              <a:rPr lang="en-US" sz="1600" dirty="0">
                <a:latin typeface="Monaco"/>
                <a:ea typeface="Andale Mono"/>
                <a:cs typeface="Monaco"/>
              </a:rPr>
              <a:t>if (score &gt;= 90) </a:t>
            </a:r>
            <a:endParaRPr lang="en-US" sz="1600" dirty="0" smtClean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sz="1600" dirty="0" smtClean="0">
                <a:latin typeface="Monaco"/>
                <a:ea typeface="Andale Mono"/>
                <a:cs typeface="Monaco"/>
              </a:rPr>
              <a:t>{</a:t>
            </a:r>
            <a:endParaRPr lang="en-US" sz="1600" dirty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sz="1600" dirty="0">
                <a:latin typeface="Monaco"/>
                <a:ea typeface="Andale Mono"/>
                <a:cs typeface="Monaco"/>
              </a:rPr>
              <a:t>    </a:t>
            </a:r>
            <a:r>
              <a:rPr lang="en-US" sz="1600" dirty="0" err="1">
                <a:latin typeface="Monaco"/>
                <a:ea typeface="Andale Mono"/>
                <a:cs typeface="Monaco"/>
              </a:rPr>
              <a:t>System.out.print</a:t>
            </a:r>
            <a:r>
              <a:rPr lang="en-US" sz="1600" dirty="0" smtClean="0">
                <a:latin typeface="Monaco"/>
                <a:ea typeface="Andale Mono"/>
                <a:cs typeface="Monaco"/>
              </a:rPr>
              <a:t>("A")</a:t>
            </a:r>
            <a:r>
              <a:rPr lang="en-US" sz="1600" dirty="0">
                <a:latin typeface="Monaco"/>
                <a:ea typeface="Andale Mono"/>
                <a:cs typeface="Monaco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sz="1600" dirty="0">
                <a:latin typeface="Monaco"/>
                <a:ea typeface="Andale Mono"/>
                <a:cs typeface="Monaco"/>
              </a:rPr>
              <a:t>} </a:t>
            </a:r>
            <a:endParaRPr lang="en-US" sz="1600" dirty="0" smtClean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sz="1600" dirty="0" smtClean="0">
                <a:latin typeface="Monaco"/>
                <a:ea typeface="Andale Mono"/>
                <a:cs typeface="Monaco"/>
              </a:rPr>
              <a:t>else </a:t>
            </a:r>
            <a:r>
              <a:rPr lang="en-US" sz="1600" dirty="0">
                <a:latin typeface="Monaco"/>
                <a:ea typeface="Andale Mono"/>
                <a:cs typeface="Monaco"/>
              </a:rPr>
              <a:t>if (score &gt;= 80) </a:t>
            </a:r>
            <a:endParaRPr lang="en-US" sz="1600" dirty="0" smtClean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sz="1600" dirty="0" smtClean="0">
                <a:latin typeface="Monaco"/>
                <a:ea typeface="Andale Mono"/>
                <a:cs typeface="Monaco"/>
              </a:rPr>
              <a:t>{</a:t>
            </a:r>
            <a:endParaRPr lang="en-US" sz="1600" dirty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sz="1600" dirty="0">
                <a:latin typeface="Monaco"/>
                <a:ea typeface="Andale Mono"/>
                <a:cs typeface="Monaco"/>
              </a:rPr>
              <a:t>    </a:t>
            </a:r>
            <a:r>
              <a:rPr lang="en-US" sz="1600" dirty="0" err="1" smtClean="0">
                <a:latin typeface="Monaco"/>
                <a:ea typeface="Andale Mono"/>
                <a:cs typeface="Monaco"/>
              </a:rPr>
              <a:t>System.out.print</a:t>
            </a:r>
            <a:r>
              <a:rPr lang="en-US" sz="1600" dirty="0" smtClean="0">
                <a:latin typeface="Monaco"/>
                <a:ea typeface="Andale Mono"/>
                <a:cs typeface="Monaco"/>
              </a:rPr>
              <a:t>("B")</a:t>
            </a:r>
            <a:r>
              <a:rPr lang="en-US" sz="1600" dirty="0">
                <a:latin typeface="Monaco"/>
                <a:ea typeface="Andale Mono"/>
                <a:cs typeface="Monaco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sz="1600" dirty="0">
                <a:latin typeface="Monaco"/>
                <a:ea typeface="Andale Mono"/>
                <a:cs typeface="Monaco"/>
              </a:rPr>
              <a:t>} </a:t>
            </a:r>
            <a:endParaRPr lang="en-US" sz="1600" dirty="0" smtClean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sz="1600" dirty="0" smtClean="0">
                <a:latin typeface="Monaco"/>
                <a:ea typeface="Andale Mono"/>
                <a:cs typeface="Monaco"/>
              </a:rPr>
              <a:t>else </a:t>
            </a:r>
            <a:r>
              <a:rPr lang="en-US" sz="1600" dirty="0">
                <a:latin typeface="Monaco"/>
                <a:ea typeface="Andale Mono"/>
                <a:cs typeface="Monaco"/>
              </a:rPr>
              <a:t>if (score &gt;= 70) </a:t>
            </a:r>
            <a:endParaRPr lang="en-US" sz="1600" dirty="0" smtClean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sz="1600" dirty="0" smtClean="0">
                <a:latin typeface="Monaco"/>
                <a:ea typeface="Andale Mono"/>
                <a:cs typeface="Monaco"/>
              </a:rPr>
              <a:t>{</a:t>
            </a:r>
            <a:endParaRPr lang="en-US" sz="1600" dirty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sz="1600" dirty="0">
                <a:latin typeface="Monaco"/>
                <a:ea typeface="Andale Mono"/>
                <a:cs typeface="Monaco"/>
              </a:rPr>
              <a:t>    </a:t>
            </a:r>
            <a:r>
              <a:rPr lang="en-US" sz="1600" dirty="0" err="1">
                <a:latin typeface="Monaco"/>
                <a:ea typeface="Andale Mono"/>
                <a:cs typeface="Monaco"/>
              </a:rPr>
              <a:t>System.out.print</a:t>
            </a:r>
            <a:r>
              <a:rPr lang="en-US" sz="1600" dirty="0" smtClean="0">
                <a:latin typeface="Monaco"/>
                <a:ea typeface="Andale Mono"/>
                <a:cs typeface="Monaco"/>
              </a:rPr>
              <a:t>("C")</a:t>
            </a:r>
            <a:r>
              <a:rPr lang="en-US" sz="1600" dirty="0">
                <a:latin typeface="Monaco"/>
                <a:ea typeface="Andale Mono"/>
                <a:cs typeface="Monaco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sz="1600" dirty="0">
                <a:latin typeface="Monaco"/>
                <a:ea typeface="Andale Mono"/>
                <a:cs typeface="Monaco"/>
              </a:rPr>
              <a:t>} </a:t>
            </a:r>
            <a:endParaRPr lang="en-US" sz="1600" dirty="0" smtClean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sz="1600" dirty="0" smtClean="0">
                <a:latin typeface="Monaco"/>
                <a:ea typeface="Andale Mono"/>
                <a:cs typeface="Monaco"/>
              </a:rPr>
              <a:t>else </a:t>
            </a:r>
          </a:p>
          <a:p>
            <a:pPr>
              <a:spcBef>
                <a:spcPct val="20000"/>
              </a:spcBef>
            </a:pPr>
            <a:r>
              <a:rPr lang="en-US" sz="1600" dirty="0" smtClean="0">
                <a:latin typeface="Monaco"/>
                <a:ea typeface="Andale Mono"/>
                <a:cs typeface="Monaco"/>
              </a:rPr>
              <a:t>{</a:t>
            </a:r>
            <a:endParaRPr lang="en-US" sz="1600" dirty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sz="1600" dirty="0">
                <a:latin typeface="Monaco"/>
                <a:ea typeface="Andale Mono"/>
                <a:cs typeface="Monaco"/>
              </a:rPr>
              <a:t>    </a:t>
            </a:r>
            <a:r>
              <a:rPr lang="en-US" sz="1600" dirty="0" err="1">
                <a:latin typeface="Monaco"/>
                <a:ea typeface="Andale Mono"/>
                <a:cs typeface="Monaco"/>
              </a:rPr>
              <a:t>System.out.print</a:t>
            </a:r>
            <a:r>
              <a:rPr lang="en-US" sz="1600" dirty="0" smtClean="0">
                <a:latin typeface="Monaco"/>
                <a:ea typeface="Andale Mono"/>
                <a:cs typeface="Monaco"/>
              </a:rPr>
              <a:t>("Oh </a:t>
            </a:r>
            <a:r>
              <a:rPr lang="en-US" sz="1600" dirty="0">
                <a:latin typeface="Monaco"/>
                <a:ea typeface="Andale Mono"/>
                <a:cs typeface="Monaco"/>
              </a:rPr>
              <a:t>Well</a:t>
            </a:r>
            <a:r>
              <a:rPr lang="en-US" sz="1600" dirty="0" smtClean="0">
                <a:latin typeface="Monaco"/>
                <a:ea typeface="Andale Mono"/>
                <a:cs typeface="Monaco"/>
              </a:rPr>
              <a:t>…")</a:t>
            </a:r>
            <a:r>
              <a:rPr lang="en-US" sz="1600" dirty="0">
                <a:latin typeface="Monaco"/>
                <a:ea typeface="Andale Mono"/>
                <a:cs typeface="Monaco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sz="1600" dirty="0">
                <a:latin typeface="Monaco"/>
                <a:ea typeface="Andale Mono"/>
                <a:cs typeface="Monaco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29401" y="2133600"/>
            <a:ext cx="37338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20000"/>
              </a:spcBef>
            </a:pPr>
            <a:endParaRPr lang="en-US" sz="1600" dirty="0" smtClean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sz="1600" dirty="0" smtClean="0">
                <a:latin typeface="Monaco"/>
                <a:ea typeface="Andale Mono"/>
                <a:cs typeface="Monaco"/>
              </a:rPr>
              <a:t>B</a:t>
            </a:r>
            <a:endParaRPr lang="en-US" sz="1600" dirty="0">
              <a:latin typeface="Monaco"/>
              <a:ea typeface="Andale Mon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99602" y="1752600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Output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1598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If-Else Statements</a:t>
            </a:r>
            <a:endParaRPr lang="en-US" sz="36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838201" y="1371600"/>
            <a:ext cx="4343399" cy="5181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20000"/>
              </a:spcBef>
            </a:pPr>
            <a:r>
              <a:rPr lang="en-US" sz="1600" dirty="0">
                <a:latin typeface="Monaco"/>
                <a:ea typeface="Andale Mono"/>
                <a:cs typeface="Monaco"/>
              </a:rPr>
              <a:t>double score = 88.5;</a:t>
            </a:r>
          </a:p>
          <a:p>
            <a:pPr>
              <a:spcBef>
                <a:spcPct val="20000"/>
              </a:spcBef>
            </a:pPr>
            <a:r>
              <a:rPr lang="en-US" sz="1600" dirty="0">
                <a:latin typeface="Monaco"/>
                <a:ea typeface="Andale Mono"/>
                <a:cs typeface="Monaco"/>
              </a:rPr>
              <a:t>if (score &gt;= </a:t>
            </a:r>
            <a:r>
              <a:rPr lang="en-US" sz="1600" dirty="0" smtClean="0">
                <a:latin typeface="Monaco"/>
                <a:ea typeface="Andale Mono"/>
                <a:cs typeface="Monaco"/>
              </a:rPr>
              <a:t>70</a:t>
            </a:r>
            <a:r>
              <a:rPr lang="en-US" sz="1600" dirty="0">
                <a:latin typeface="Monaco"/>
                <a:ea typeface="Andale Mono"/>
                <a:cs typeface="Monaco"/>
              </a:rPr>
              <a:t>) </a:t>
            </a:r>
            <a:endParaRPr lang="en-US" sz="1600" dirty="0" smtClean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sz="1600" dirty="0" smtClean="0">
                <a:latin typeface="Monaco"/>
                <a:ea typeface="Andale Mono"/>
                <a:cs typeface="Monaco"/>
              </a:rPr>
              <a:t>{</a:t>
            </a:r>
            <a:endParaRPr lang="en-US" sz="1600" dirty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sz="1600" dirty="0">
                <a:latin typeface="Monaco"/>
                <a:ea typeface="Andale Mono"/>
                <a:cs typeface="Monaco"/>
              </a:rPr>
              <a:t>    </a:t>
            </a:r>
            <a:r>
              <a:rPr lang="en-US" sz="1600" dirty="0" err="1">
                <a:latin typeface="Monaco"/>
                <a:ea typeface="Andale Mono"/>
                <a:cs typeface="Monaco"/>
              </a:rPr>
              <a:t>System.out.print</a:t>
            </a:r>
            <a:r>
              <a:rPr lang="en-US" sz="1600" dirty="0" smtClean="0">
                <a:latin typeface="Monaco"/>
                <a:ea typeface="Andale Mono"/>
                <a:cs typeface="Monaco"/>
              </a:rPr>
              <a:t>("C")</a:t>
            </a:r>
            <a:r>
              <a:rPr lang="en-US" sz="1600" dirty="0">
                <a:latin typeface="Monaco"/>
                <a:ea typeface="Andale Mono"/>
                <a:cs typeface="Monaco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sz="1600" dirty="0">
                <a:latin typeface="Monaco"/>
                <a:ea typeface="Andale Mono"/>
                <a:cs typeface="Monaco"/>
              </a:rPr>
              <a:t>} </a:t>
            </a:r>
            <a:endParaRPr lang="en-US" sz="1600" dirty="0" smtClean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sz="1600" dirty="0" smtClean="0">
                <a:latin typeface="Monaco"/>
                <a:ea typeface="Andale Mono"/>
                <a:cs typeface="Monaco"/>
              </a:rPr>
              <a:t>else </a:t>
            </a:r>
            <a:r>
              <a:rPr lang="en-US" sz="1600" dirty="0">
                <a:latin typeface="Monaco"/>
                <a:ea typeface="Andale Mono"/>
                <a:cs typeface="Monaco"/>
              </a:rPr>
              <a:t>if (score &gt;= 80) </a:t>
            </a:r>
            <a:endParaRPr lang="en-US" sz="1600" dirty="0" smtClean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sz="1600" dirty="0" smtClean="0">
                <a:latin typeface="Monaco"/>
                <a:ea typeface="Andale Mono"/>
                <a:cs typeface="Monaco"/>
              </a:rPr>
              <a:t>{</a:t>
            </a:r>
            <a:endParaRPr lang="en-US" sz="1600" dirty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sz="1600" dirty="0">
                <a:latin typeface="Monaco"/>
                <a:ea typeface="Andale Mono"/>
                <a:cs typeface="Monaco"/>
              </a:rPr>
              <a:t>    </a:t>
            </a:r>
            <a:r>
              <a:rPr lang="en-US" sz="1600" dirty="0" err="1" smtClean="0">
                <a:latin typeface="Monaco"/>
                <a:ea typeface="Andale Mono"/>
                <a:cs typeface="Monaco"/>
              </a:rPr>
              <a:t>System.out.print</a:t>
            </a:r>
            <a:r>
              <a:rPr lang="en-US" sz="1600" dirty="0" smtClean="0">
                <a:latin typeface="Monaco"/>
                <a:ea typeface="Andale Mono"/>
                <a:cs typeface="Monaco"/>
              </a:rPr>
              <a:t>("B")</a:t>
            </a:r>
            <a:r>
              <a:rPr lang="en-US" sz="1600" dirty="0">
                <a:latin typeface="Monaco"/>
                <a:ea typeface="Andale Mono"/>
                <a:cs typeface="Monaco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sz="1600" dirty="0">
                <a:latin typeface="Monaco"/>
                <a:ea typeface="Andale Mono"/>
                <a:cs typeface="Monaco"/>
              </a:rPr>
              <a:t>} </a:t>
            </a:r>
            <a:endParaRPr lang="en-US" sz="1600" dirty="0" smtClean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sz="1600" dirty="0" smtClean="0">
                <a:latin typeface="Monaco"/>
                <a:ea typeface="Andale Mono"/>
                <a:cs typeface="Monaco"/>
              </a:rPr>
              <a:t>else </a:t>
            </a:r>
            <a:r>
              <a:rPr lang="en-US" sz="1600" dirty="0">
                <a:latin typeface="Monaco"/>
                <a:ea typeface="Andale Mono"/>
                <a:cs typeface="Monaco"/>
              </a:rPr>
              <a:t>if (score &gt;= </a:t>
            </a:r>
            <a:r>
              <a:rPr lang="en-US" sz="1600" dirty="0" smtClean="0">
                <a:latin typeface="Monaco"/>
                <a:ea typeface="Andale Mono"/>
                <a:cs typeface="Monaco"/>
              </a:rPr>
              <a:t>90</a:t>
            </a:r>
            <a:r>
              <a:rPr lang="en-US" sz="1600" dirty="0">
                <a:latin typeface="Monaco"/>
                <a:ea typeface="Andale Mono"/>
                <a:cs typeface="Monaco"/>
              </a:rPr>
              <a:t>) </a:t>
            </a:r>
            <a:endParaRPr lang="en-US" sz="1600" dirty="0" smtClean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sz="1600" dirty="0" smtClean="0">
                <a:latin typeface="Monaco"/>
                <a:ea typeface="Andale Mono"/>
                <a:cs typeface="Monaco"/>
              </a:rPr>
              <a:t>{</a:t>
            </a:r>
            <a:endParaRPr lang="en-US" sz="1600" dirty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sz="1600" dirty="0">
                <a:latin typeface="Monaco"/>
                <a:ea typeface="Andale Mono"/>
                <a:cs typeface="Monaco"/>
              </a:rPr>
              <a:t>    </a:t>
            </a:r>
            <a:r>
              <a:rPr lang="en-US" sz="1600" dirty="0" err="1">
                <a:latin typeface="Monaco"/>
                <a:ea typeface="Andale Mono"/>
                <a:cs typeface="Monaco"/>
              </a:rPr>
              <a:t>System.out.print</a:t>
            </a:r>
            <a:r>
              <a:rPr lang="en-US" sz="1600" dirty="0" smtClean="0">
                <a:latin typeface="Monaco"/>
                <a:ea typeface="Andale Mono"/>
                <a:cs typeface="Monaco"/>
              </a:rPr>
              <a:t>("A")</a:t>
            </a:r>
            <a:r>
              <a:rPr lang="en-US" sz="1600" dirty="0">
                <a:latin typeface="Monaco"/>
                <a:ea typeface="Andale Mono"/>
                <a:cs typeface="Monaco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sz="1600" dirty="0">
                <a:latin typeface="Monaco"/>
                <a:ea typeface="Andale Mono"/>
                <a:cs typeface="Monaco"/>
              </a:rPr>
              <a:t>} </a:t>
            </a:r>
            <a:endParaRPr lang="en-US" sz="1600" dirty="0" smtClean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sz="1600" dirty="0" smtClean="0">
                <a:latin typeface="Monaco"/>
                <a:ea typeface="Andale Mono"/>
                <a:cs typeface="Monaco"/>
              </a:rPr>
              <a:t>else </a:t>
            </a:r>
          </a:p>
          <a:p>
            <a:pPr>
              <a:spcBef>
                <a:spcPct val="20000"/>
              </a:spcBef>
            </a:pPr>
            <a:r>
              <a:rPr lang="en-US" sz="1600" dirty="0" smtClean="0">
                <a:latin typeface="Monaco"/>
                <a:ea typeface="Andale Mono"/>
                <a:cs typeface="Monaco"/>
              </a:rPr>
              <a:t>{</a:t>
            </a:r>
            <a:endParaRPr lang="en-US" sz="1600" dirty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sz="1600" dirty="0">
                <a:latin typeface="Monaco"/>
                <a:ea typeface="Andale Mono"/>
                <a:cs typeface="Monaco"/>
              </a:rPr>
              <a:t>    </a:t>
            </a:r>
            <a:r>
              <a:rPr lang="en-US" sz="1600" dirty="0" err="1">
                <a:latin typeface="Monaco"/>
                <a:ea typeface="Andale Mono"/>
                <a:cs typeface="Monaco"/>
              </a:rPr>
              <a:t>System.out.print</a:t>
            </a:r>
            <a:r>
              <a:rPr lang="en-US" sz="1600" dirty="0" smtClean="0">
                <a:latin typeface="Monaco"/>
                <a:ea typeface="Andale Mono"/>
                <a:cs typeface="Monaco"/>
              </a:rPr>
              <a:t>("Oh </a:t>
            </a:r>
            <a:r>
              <a:rPr lang="en-US" sz="1600" dirty="0">
                <a:latin typeface="Monaco"/>
                <a:ea typeface="Andale Mono"/>
                <a:cs typeface="Monaco"/>
              </a:rPr>
              <a:t>Well</a:t>
            </a:r>
            <a:r>
              <a:rPr lang="en-US" sz="1600" dirty="0" smtClean="0">
                <a:latin typeface="Monaco"/>
                <a:ea typeface="Andale Mono"/>
                <a:cs typeface="Monaco"/>
              </a:rPr>
              <a:t>…")</a:t>
            </a:r>
            <a:r>
              <a:rPr lang="en-US" sz="1600" dirty="0">
                <a:latin typeface="Monaco"/>
                <a:ea typeface="Andale Mono"/>
                <a:cs typeface="Monaco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sz="1600" dirty="0">
                <a:latin typeface="Monaco"/>
                <a:ea typeface="Andale Mono"/>
                <a:cs typeface="Monaco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29401" y="2133600"/>
            <a:ext cx="37338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20000"/>
              </a:spcBef>
            </a:pPr>
            <a:endParaRPr lang="en-US" sz="1600" dirty="0" smtClean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sz="1600" dirty="0" smtClean="0">
                <a:latin typeface="Monaco"/>
                <a:ea typeface="Andale Mono"/>
                <a:cs typeface="Monaco"/>
              </a:rPr>
              <a:t>C</a:t>
            </a:r>
            <a:endParaRPr lang="en-US" sz="1600" dirty="0">
              <a:latin typeface="Monaco"/>
              <a:ea typeface="Andale Mon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99602" y="1752600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Output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2100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Nested If Statements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438400" y="1066800"/>
            <a:ext cx="7572506" cy="3925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err="1">
                <a:latin typeface="Monaco"/>
                <a:ea typeface="Andale Mono"/>
                <a:cs typeface="Monaco"/>
              </a:rPr>
              <a:t>int</a:t>
            </a:r>
            <a:r>
              <a:rPr lang="en-US" sz="1600" dirty="0">
                <a:latin typeface="Monaco"/>
                <a:ea typeface="Andale Mono"/>
                <a:cs typeface="Monaco"/>
              </a:rPr>
              <a:t> age = 67;</a:t>
            </a:r>
          </a:p>
          <a:p>
            <a:pPr>
              <a:lnSpc>
                <a:spcPct val="120000"/>
              </a:lnSpc>
            </a:pPr>
            <a:endParaRPr lang="en-US" sz="1600" dirty="0">
              <a:latin typeface="Monaco"/>
              <a:ea typeface="Andale Mono"/>
              <a:cs typeface="Monaco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latin typeface="Monaco"/>
                <a:ea typeface="Andale Mono"/>
                <a:cs typeface="Monaco"/>
              </a:rPr>
              <a:t>if (age &lt; 13)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Monaco"/>
                <a:ea typeface="Andale Mono"/>
                <a:cs typeface="Monaco"/>
              </a:rPr>
              <a:t>    </a:t>
            </a:r>
            <a:r>
              <a:rPr lang="en-US" sz="1600" dirty="0" err="1">
                <a:latin typeface="Monaco"/>
                <a:ea typeface="Andale Mono"/>
                <a:cs typeface="Monaco"/>
              </a:rPr>
              <a:t>System.out.println</a:t>
            </a:r>
            <a:r>
              <a:rPr lang="en-US" sz="1600" dirty="0" smtClean="0">
                <a:latin typeface="Monaco"/>
                <a:ea typeface="Andale Mono"/>
                <a:cs typeface="Monaco"/>
              </a:rPr>
              <a:t>("You </a:t>
            </a:r>
            <a:r>
              <a:rPr lang="en-US" sz="1600" dirty="0">
                <a:latin typeface="Monaco"/>
                <a:ea typeface="Andale Mono"/>
                <a:cs typeface="Monaco"/>
              </a:rPr>
              <a:t>are but a wee child</a:t>
            </a:r>
            <a:r>
              <a:rPr lang="en-US" sz="1600" dirty="0" smtClean="0">
                <a:latin typeface="Monaco"/>
                <a:ea typeface="Andale Mono"/>
                <a:cs typeface="Monaco"/>
              </a:rPr>
              <a:t>.")</a:t>
            </a:r>
            <a:r>
              <a:rPr lang="en-US" sz="1600" dirty="0">
                <a:latin typeface="Monaco"/>
                <a:ea typeface="Andale Mono"/>
                <a:cs typeface="Monac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Monaco"/>
                <a:ea typeface="Andale Mono"/>
                <a:cs typeface="Monaco"/>
              </a:rPr>
              <a:t>else if (age &lt; 20)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Monaco"/>
                <a:ea typeface="Andale Mono"/>
                <a:cs typeface="Monaco"/>
              </a:rPr>
              <a:t>    </a:t>
            </a:r>
            <a:r>
              <a:rPr lang="en-US" sz="1600" dirty="0" err="1">
                <a:latin typeface="Monaco"/>
                <a:ea typeface="Andale Mono"/>
                <a:cs typeface="Monaco"/>
              </a:rPr>
              <a:t>System.out.println</a:t>
            </a:r>
            <a:r>
              <a:rPr lang="en-US" sz="1600" dirty="0" smtClean="0">
                <a:latin typeface="Monaco"/>
                <a:ea typeface="Andale Mono"/>
                <a:cs typeface="Monaco"/>
              </a:rPr>
              <a:t>("You </a:t>
            </a:r>
            <a:r>
              <a:rPr lang="en-US" sz="1600" dirty="0">
                <a:latin typeface="Monaco"/>
                <a:ea typeface="Andale Mono"/>
                <a:cs typeface="Monaco"/>
              </a:rPr>
              <a:t>are a teenager, not a </a:t>
            </a:r>
            <a:r>
              <a:rPr lang="en-US" sz="1600" dirty="0" smtClean="0">
                <a:latin typeface="Monaco"/>
                <a:ea typeface="Andale Mono"/>
                <a:cs typeface="Monaco"/>
              </a:rPr>
              <a:t>child")</a:t>
            </a:r>
            <a:r>
              <a:rPr lang="en-US" sz="1600" dirty="0">
                <a:latin typeface="Monaco"/>
                <a:ea typeface="Andale Mono"/>
                <a:cs typeface="Monac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Monaco"/>
                <a:ea typeface="Andale Mono"/>
                <a:cs typeface="Monaco"/>
              </a:rPr>
              <a:t>else </a:t>
            </a:r>
            <a:endParaRPr lang="en-US" sz="1600" dirty="0" smtClean="0">
              <a:latin typeface="Monaco"/>
              <a:ea typeface="Andale Mono"/>
              <a:cs typeface="Monaco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latin typeface="Monaco"/>
                <a:ea typeface="Andale Mono"/>
                <a:cs typeface="Monaco"/>
              </a:rPr>
              <a:t>{</a:t>
            </a:r>
            <a:endParaRPr lang="en-US" sz="1600" dirty="0">
              <a:latin typeface="Monaco"/>
              <a:ea typeface="Andale Mono"/>
              <a:cs typeface="Monaco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latin typeface="Monaco"/>
                <a:ea typeface="Andale Mono"/>
                <a:cs typeface="Monaco"/>
              </a:rPr>
              <a:t>    if (age &lt; 65)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Monaco"/>
                <a:ea typeface="Andale Mono"/>
                <a:cs typeface="Monaco"/>
              </a:rPr>
              <a:t>        </a:t>
            </a:r>
            <a:r>
              <a:rPr lang="en-US" sz="1600" dirty="0" err="1">
                <a:latin typeface="Monaco"/>
                <a:ea typeface="Andale Mono"/>
                <a:cs typeface="Monaco"/>
              </a:rPr>
              <a:t>System.out.println</a:t>
            </a:r>
            <a:r>
              <a:rPr lang="en-US" sz="1600" dirty="0" smtClean="0">
                <a:latin typeface="Monaco"/>
                <a:ea typeface="Andale Mono"/>
                <a:cs typeface="Monaco"/>
              </a:rPr>
              <a:t>("You </a:t>
            </a:r>
            <a:r>
              <a:rPr lang="en-US" sz="1600" dirty="0">
                <a:latin typeface="Monaco"/>
                <a:ea typeface="Andale Mono"/>
                <a:cs typeface="Monaco"/>
              </a:rPr>
              <a:t>are an </a:t>
            </a:r>
            <a:r>
              <a:rPr lang="en-US" sz="1600" dirty="0" smtClean="0">
                <a:latin typeface="Monaco"/>
                <a:ea typeface="Andale Mono"/>
                <a:cs typeface="Monaco"/>
              </a:rPr>
              <a:t>adult")</a:t>
            </a:r>
            <a:r>
              <a:rPr lang="en-US" sz="1600" dirty="0">
                <a:latin typeface="Monaco"/>
                <a:ea typeface="Andale Mono"/>
                <a:cs typeface="Monac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Monaco"/>
                <a:ea typeface="Andale Mono"/>
                <a:cs typeface="Monaco"/>
              </a:rPr>
              <a:t>    else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Monaco"/>
                <a:ea typeface="Andale Mono"/>
                <a:cs typeface="Monaco"/>
              </a:rPr>
              <a:t>        </a:t>
            </a:r>
            <a:r>
              <a:rPr lang="en-US" sz="1600" dirty="0" err="1">
                <a:latin typeface="Monaco"/>
                <a:ea typeface="Andale Mono"/>
                <a:cs typeface="Monaco"/>
              </a:rPr>
              <a:t>System.out.println</a:t>
            </a:r>
            <a:r>
              <a:rPr lang="en-US" sz="1600" dirty="0" smtClean="0">
                <a:latin typeface="Monaco"/>
                <a:ea typeface="Andale Mono"/>
                <a:cs typeface="Monaco"/>
              </a:rPr>
              <a:t>("You </a:t>
            </a:r>
            <a:r>
              <a:rPr lang="en-US" sz="1600" dirty="0">
                <a:latin typeface="Monaco"/>
                <a:ea typeface="Andale Mono"/>
                <a:cs typeface="Monaco"/>
              </a:rPr>
              <a:t>are a senior! Enjoy life</a:t>
            </a:r>
            <a:r>
              <a:rPr lang="en-US" sz="1600" dirty="0" smtClean="0">
                <a:latin typeface="Monaco"/>
                <a:ea typeface="Andale Mono"/>
                <a:cs typeface="Monaco"/>
              </a:rPr>
              <a:t>!")</a:t>
            </a:r>
            <a:r>
              <a:rPr lang="en-US" sz="1600" dirty="0">
                <a:latin typeface="Monaco"/>
                <a:ea typeface="Andale Mono"/>
                <a:cs typeface="Monac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latin typeface="Monaco"/>
                <a:ea typeface="Andale Mono"/>
                <a:cs typeface="Monaco"/>
              </a:rPr>
              <a:t>}</a:t>
            </a:r>
            <a:endParaRPr lang="en-US" sz="1600" dirty="0">
              <a:latin typeface="Monaco"/>
              <a:ea typeface="Andale Mono"/>
              <a:cs typeface="Monaco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438400" y="5486400"/>
            <a:ext cx="76200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20000"/>
              </a:spcBef>
            </a:pPr>
            <a:endParaRPr lang="en-US" sz="1600" dirty="0" smtClean="0">
              <a:latin typeface="Monaco"/>
              <a:ea typeface="Andale Mono"/>
              <a:cs typeface="Monaco"/>
            </a:endParaRPr>
          </a:p>
          <a:p>
            <a:pPr>
              <a:spcBef>
                <a:spcPct val="20000"/>
              </a:spcBef>
            </a:pPr>
            <a:r>
              <a:rPr lang="en-US" sz="1600" dirty="0" smtClean="0">
                <a:latin typeface="Monaco"/>
                <a:ea typeface="Andale Mono"/>
                <a:cs typeface="Monaco"/>
              </a:rPr>
              <a:t>You are a senior! Enjoy life!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5029200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Output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9486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While Loops</a:t>
            </a:r>
            <a:endParaRPr lang="en-US" sz="3600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62000" y="1524000"/>
            <a:ext cx="4897438" cy="15594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Monaco"/>
                <a:ea typeface="Andale Mono"/>
                <a:cs typeface="Monaco"/>
              </a:rPr>
              <a:t>while (</a:t>
            </a:r>
            <a:r>
              <a:rPr lang="en-US" sz="2000" dirty="0" err="1">
                <a:latin typeface="Monaco"/>
                <a:ea typeface="Andale Mono"/>
                <a:cs typeface="Monaco"/>
              </a:rPr>
              <a:t>boolean</a:t>
            </a:r>
            <a:r>
              <a:rPr lang="en-US" sz="2000" dirty="0">
                <a:latin typeface="Monaco"/>
                <a:ea typeface="Andale Mono"/>
                <a:cs typeface="Monaco"/>
              </a:rPr>
              <a:t> expression) </a:t>
            </a:r>
            <a:endParaRPr lang="en-US" sz="2000" dirty="0" smtClean="0">
              <a:latin typeface="Monaco"/>
              <a:ea typeface="Andale Mono"/>
              <a:cs typeface="Monaco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Monaco"/>
                <a:ea typeface="Andale Mono"/>
                <a:cs typeface="Monaco"/>
              </a:rPr>
              <a:t>{</a:t>
            </a:r>
            <a:endParaRPr lang="en-US" sz="2000" dirty="0">
              <a:latin typeface="Monaco"/>
              <a:ea typeface="Andale Mono"/>
              <a:cs typeface="Monaco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Monaco"/>
                <a:ea typeface="Andale Mono"/>
                <a:cs typeface="Monaco"/>
              </a:rPr>
              <a:t>    </a:t>
            </a:r>
            <a:r>
              <a:rPr lang="en-US" sz="2000" dirty="0" smtClean="0">
                <a:latin typeface="Monaco"/>
                <a:ea typeface="Andale Mono"/>
                <a:cs typeface="Monaco"/>
              </a:rPr>
              <a:t>// Do stuff</a:t>
            </a:r>
            <a:endParaRPr lang="en-US" sz="2000" dirty="0">
              <a:latin typeface="Monaco"/>
              <a:ea typeface="Andale Mono"/>
              <a:cs typeface="Monaco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Monaco"/>
                <a:ea typeface="Andale Mono"/>
                <a:cs typeface="Monaco"/>
              </a:rPr>
              <a:t>}</a:t>
            </a:r>
            <a:endParaRPr lang="en-US" sz="2000" dirty="0">
              <a:latin typeface="Monaco"/>
              <a:ea typeface="Andale Mono"/>
              <a:cs typeface="Monaco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41363" y="4384199"/>
            <a:ext cx="4897437" cy="192873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Monaco"/>
                <a:ea typeface="Andale Mono"/>
                <a:cs typeface="Monaco"/>
              </a:rPr>
              <a:t>do </a:t>
            </a:r>
            <a:endParaRPr lang="en-US" sz="2000" dirty="0" smtClean="0">
              <a:latin typeface="Monaco"/>
              <a:ea typeface="Andale Mono"/>
              <a:cs typeface="Monaco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Monaco"/>
                <a:ea typeface="Andale Mono"/>
                <a:cs typeface="Monaco"/>
              </a:rPr>
              <a:t>{</a:t>
            </a:r>
            <a:endParaRPr lang="en-US" sz="2000" dirty="0">
              <a:latin typeface="Monaco"/>
              <a:ea typeface="Andale Mono"/>
              <a:cs typeface="Monaco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Monaco"/>
                <a:ea typeface="Andale Mono"/>
                <a:cs typeface="Monaco"/>
              </a:rPr>
              <a:t>    </a:t>
            </a:r>
            <a:r>
              <a:rPr lang="en-US" sz="2000" dirty="0" smtClean="0">
                <a:latin typeface="Monaco"/>
                <a:ea typeface="Andale Mono"/>
                <a:cs typeface="Monaco"/>
              </a:rPr>
              <a:t>// Do stuff</a:t>
            </a:r>
            <a:endParaRPr lang="en-US" sz="2000" dirty="0">
              <a:latin typeface="Monaco"/>
              <a:ea typeface="Andale Mono"/>
              <a:cs typeface="Monaco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Monaco"/>
                <a:ea typeface="Andale Mono"/>
                <a:cs typeface="Monaco"/>
              </a:rPr>
              <a:t>} </a:t>
            </a:r>
            <a:endParaRPr lang="en-US" sz="2000" dirty="0" smtClean="0">
              <a:latin typeface="Monaco"/>
              <a:ea typeface="Andale Mono"/>
              <a:cs typeface="Monaco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Monaco"/>
                <a:ea typeface="Andale Mono"/>
                <a:cs typeface="Monaco"/>
              </a:rPr>
              <a:t>while </a:t>
            </a:r>
            <a:r>
              <a:rPr lang="en-US" sz="2000" dirty="0">
                <a:latin typeface="Monaco"/>
                <a:ea typeface="Andale Mono"/>
                <a:cs typeface="Monaco"/>
              </a:rPr>
              <a:t>(</a:t>
            </a:r>
            <a:r>
              <a:rPr lang="en-US" sz="2000" dirty="0" err="1">
                <a:latin typeface="Monaco"/>
                <a:ea typeface="Andale Mono"/>
                <a:cs typeface="Monaco"/>
              </a:rPr>
              <a:t>boolean</a:t>
            </a:r>
            <a:r>
              <a:rPr lang="en-US" sz="2000" dirty="0">
                <a:latin typeface="Monaco"/>
                <a:ea typeface="Andale Mono"/>
                <a:cs typeface="Monaco"/>
              </a:rPr>
              <a:t> expression)</a:t>
            </a:r>
            <a:r>
              <a:rPr lang="en-US" sz="2000" dirty="0" smtClean="0">
                <a:latin typeface="Monaco"/>
                <a:ea typeface="Andale Mono"/>
                <a:cs typeface="Monaco"/>
              </a:rPr>
              <a:t>;</a:t>
            </a:r>
            <a:endParaRPr lang="en-US" sz="2000" dirty="0">
              <a:latin typeface="Monaco"/>
              <a:ea typeface="Andale Mon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3581400"/>
            <a:ext cx="310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difference?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72200" y="1676400"/>
            <a:ext cx="52542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Body of loop 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can be </a:t>
            </a: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executed zero 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times</a:t>
            </a:r>
            <a:b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depending on the </a:t>
            </a:r>
            <a:r>
              <a:rPr lang="en-US" sz="2400" dirty="0" err="1" smtClean="0">
                <a:solidFill>
                  <a:srgbClr val="FF0000"/>
                </a:solidFill>
                <a:latin typeface="Calibri"/>
                <a:cs typeface="Calibri"/>
              </a:rPr>
              <a:t>boolean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 expression.</a:t>
            </a:r>
            <a:endParaRPr 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267200" y="2133600"/>
            <a:ext cx="1844674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248359" y="3962400"/>
            <a:ext cx="55626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Body of loop always 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executed </a:t>
            </a: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at least once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3048000" y="4193233"/>
            <a:ext cx="3200359" cy="6835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248400" y="4872335"/>
            <a:ext cx="27302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Note the semi-colon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5029200" y="5103168"/>
            <a:ext cx="1219200" cy="1069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2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While Loops</a:t>
            </a:r>
            <a:endParaRPr lang="en-US" sz="3600" dirty="0"/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10513" y="1572203"/>
            <a:ext cx="7285687" cy="39251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>
                <a:latin typeface="Monaco"/>
                <a:cs typeface="Monaco"/>
              </a:rPr>
              <a:t>Scanner kb = new </a:t>
            </a:r>
            <a:r>
              <a:rPr lang="en-US" sz="1600" dirty="0">
                <a:latin typeface="Monaco"/>
                <a:cs typeface="Monaco"/>
              </a:rPr>
              <a:t>Scanner(System.in);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</a:rPr>
              <a:t>total = 0;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 err="1" smtClean="0">
                <a:latin typeface="Monaco"/>
                <a:cs typeface="Monaco"/>
              </a:rPr>
              <a:t>System.out.print</a:t>
            </a:r>
            <a:r>
              <a:rPr lang="en-US" sz="1600" dirty="0">
                <a:latin typeface="Monaco"/>
                <a:cs typeface="Monaco"/>
              </a:rPr>
              <a:t>("Please enter a positive integer: ");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</a:rPr>
              <a:t>next = </a:t>
            </a:r>
            <a:r>
              <a:rPr lang="en-US" sz="1600" dirty="0" err="1" smtClean="0">
                <a:latin typeface="Monaco"/>
                <a:cs typeface="Monaco"/>
              </a:rPr>
              <a:t>kb.nextInt</a:t>
            </a:r>
            <a:r>
              <a:rPr lang="en-US" sz="1600" dirty="0">
                <a:latin typeface="Monaco"/>
                <a:cs typeface="Monaco"/>
              </a:rPr>
              <a:t>();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/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while </a:t>
            </a:r>
            <a:r>
              <a:rPr lang="en-US" sz="1600" dirty="0">
                <a:latin typeface="Monaco"/>
                <a:cs typeface="Monaco"/>
              </a:rPr>
              <a:t>(next &gt; 0) </a:t>
            </a:r>
            <a:endParaRPr lang="en-US" sz="1600" dirty="0" smtClean="0">
              <a:latin typeface="Monaco"/>
              <a:cs typeface="Monaco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latin typeface="Monaco"/>
                <a:cs typeface="Monaco"/>
              </a:rPr>
              <a:t>{</a:t>
            </a:r>
            <a:r>
              <a:rPr lang="en-US" sz="1600" dirty="0">
                <a:latin typeface="Monaco"/>
                <a:cs typeface="Monaco"/>
              </a:rPr>
              <a:t/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    total </a:t>
            </a:r>
            <a:r>
              <a:rPr lang="en-US" sz="1600" dirty="0">
                <a:latin typeface="Monaco"/>
                <a:cs typeface="Monaco"/>
              </a:rPr>
              <a:t>= total + next;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System.out.print</a:t>
            </a:r>
            <a:r>
              <a:rPr lang="en-US" sz="1600" dirty="0">
                <a:latin typeface="Monaco"/>
                <a:cs typeface="Monaco"/>
              </a:rPr>
              <a:t>("Please enter a positive integer: ");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 smtClean="0">
                <a:latin typeface="Monaco"/>
                <a:cs typeface="Monaco"/>
              </a:rPr>
              <a:t>next </a:t>
            </a:r>
            <a:r>
              <a:rPr lang="en-US" sz="1600" dirty="0">
                <a:latin typeface="Monaco"/>
                <a:cs typeface="Monaco"/>
              </a:rPr>
              <a:t>= </a:t>
            </a:r>
            <a:r>
              <a:rPr lang="en-US" sz="1600" dirty="0" err="1" smtClean="0">
                <a:latin typeface="Monaco"/>
                <a:cs typeface="Monaco"/>
              </a:rPr>
              <a:t>kb.nextInt</a:t>
            </a:r>
            <a:r>
              <a:rPr lang="en-US" sz="1600" dirty="0">
                <a:latin typeface="Monaco"/>
                <a:cs typeface="Monaco"/>
              </a:rPr>
              <a:t>();   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}</a:t>
            </a:r>
            <a:r>
              <a:rPr lang="en-US" sz="1600" dirty="0">
                <a:latin typeface="Monaco"/>
                <a:cs typeface="Monaco"/>
              </a:rPr>
              <a:t/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/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 err="1" smtClean="0">
                <a:latin typeface="Monaco"/>
                <a:cs typeface="Monaco"/>
              </a:rPr>
              <a:t>System.out.print</a:t>
            </a:r>
            <a:r>
              <a:rPr lang="en-US" sz="1600" dirty="0">
                <a:latin typeface="Monaco"/>
                <a:cs typeface="Monaco"/>
              </a:rPr>
              <a:t>("The total is " + total);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153400" y="2438400"/>
            <a:ext cx="369728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If </a:t>
            </a:r>
            <a:r>
              <a:rPr lang="en-US" dirty="0">
                <a:solidFill>
                  <a:srgbClr val="FF0000"/>
                </a:solidFill>
                <a:latin typeface="Monaco"/>
                <a:cs typeface="Monaco"/>
              </a:rPr>
              <a:t>next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 is positive, then execute the 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statements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in the loop. </a:t>
            </a:r>
          </a:p>
          <a:p>
            <a:endParaRPr lang="en-US" sz="20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If </a:t>
            </a:r>
            <a:r>
              <a:rPr lang="en-US" dirty="0">
                <a:solidFill>
                  <a:srgbClr val="FF0000"/>
                </a:solidFill>
                <a:latin typeface="Monaco"/>
                <a:cs typeface="Monaco"/>
              </a:rPr>
              <a:t>next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 is negative, ignore the statements and move on.</a:t>
            </a:r>
          </a:p>
        </p:txBody>
      </p:sp>
    </p:spTree>
    <p:extLst>
      <p:ext uri="{BB962C8B-B14F-4D97-AF65-F5344CB8AC3E}">
        <p14:creationId xmlns:p14="http://schemas.microsoft.com/office/powerpoint/2010/main" val="198405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Do-While Loops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1524000"/>
            <a:ext cx="8218942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Scanner </a:t>
            </a:r>
            <a:r>
              <a:rPr lang="en-US" dirty="0" smtClean="0">
                <a:latin typeface="Monaco"/>
                <a:cs typeface="Monaco"/>
              </a:rPr>
              <a:t>kb = new </a:t>
            </a:r>
            <a:r>
              <a:rPr lang="en-US" dirty="0">
                <a:latin typeface="Monaco"/>
                <a:cs typeface="Monaco"/>
              </a:rPr>
              <a:t>Scanner(</a:t>
            </a:r>
            <a:r>
              <a:rPr lang="en-US" dirty="0" err="1">
                <a:latin typeface="Monaco"/>
                <a:cs typeface="Monaco"/>
              </a:rPr>
              <a:t>System.in</a:t>
            </a:r>
            <a:r>
              <a:rPr lang="en-US" dirty="0">
                <a:latin typeface="Monaco"/>
                <a:cs typeface="Monaco"/>
              </a:rPr>
              <a:t>);</a:t>
            </a:r>
            <a:br>
              <a:rPr lang="en-US" dirty="0">
                <a:latin typeface="Monaco"/>
                <a:cs typeface="Monaco"/>
              </a:rPr>
            </a:br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>
                <a:latin typeface="Monaco"/>
                <a:cs typeface="Monaco"/>
              </a:rPr>
              <a:t>total = 0;</a:t>
            </a:r>
            <a:br>
              <a:rPr lang="en-US" dirty="0">
                <a:latin typeface="Monaco"/>
                <a:cs typeface="Monaco"/>
              </a:rPr>
            </a:br>
            <a:r>
              <a:rPr lang="en-US" dirty="0">
                <a:latin typeface="Monaco"/>
                <a:cs typeface="Monaco"/>
              </a:rPr>
              <a:t/>
            </a:r>
            <a:br>
              <a:rPr lang="en-US" dirty="0">
                <a:latin typeface="Monaco"/>
                <a:cs typeface="Monaco"/>
              </a:rPr>
            </a:br>
            <a:r>
              <a:rPr lang="en-US" dirty="0" err="1" smtClean="0">
                <a:latin typeface="Monaco"/>
                <a:cs typeface="Monaco"/>
              </a:rPr>
              <a:t>System.out.print</a:t>
            </a:r>
            <a:r>
              <a:rPr lang="en-US" dirty="0">
                <a:latin typeface="Monaco"/>
                <a:cs typeface="Monaco"/>
              </a:rPr>
              <a:t>("Please enter a positive integer: ");</a:t>
            </a:r>
            <a:br>
              <a:rPr lang="en-US" dirty="0">
                <a:latin typeface="Monaco"/>
                <a:cs typeface="Monaco"/>
              </a:rPr>
            </a:br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>
                <a:latin typeface="Monaco"/>
                <a:cs typeface="Monaco"/>
              </a:rPr>
              <a:t>next = </a:t>
            </a:r>
            <a:r>
              <a:rPr lang="en-US" dirty="0" err="1" smtClean="0">
                <a:latin typeface="Monaco"/>
                <a:cs typeface="Monaco"/>
              </a:rPr>
              <a:t>kb.nextInt</a:t>
            </a:r>
            <a:r>
              <a:rPr lang="en-US" dirty="0">
                <a:latin typeface="Monaco"/>
                <a:cs typeface="Monaco"/>
              </a:rPr>
              <a:t>();</a:t>
            </a:r>
            <a:br>
              <a:rPr lang="en-US" dirty="0">
                <a:latin typeface="Monaco"/>
                <a:cs typeface="Monaco"/>
              </a:rPr>
            </a:br>
            <a:r>
              <a:rPr lang="en-US" dirty="0">
                <a:latin typeface="Monaco"/>
                <a:cs typeface="Monaco"/>
              </a:rPr>
              <a:t/>
            </a:r>
            <a:br>
              <a:rPr lang="en-US" dirty="0">
                <a:latin typeface="Monaco"/>
                <a:cs typeface="Monaco"/>
              </a:rPr>
            </a:br>
            <a:r>
              <a:rPr lang="en-US" dirty="0" smtClean="0">
                <a:latin typeface="Monaco"/>
                <a:cs typeface="Monaco"/>
              </a:rPr>
              <a:t>do </a:t>
            </a:r>
          </a:p>
          <a:p>
            <a:r>
              <a:rPr lang="en-US" dirty="0" smtClean="0">
                <a:latin typeface="Monaco"/>
                <a:cs typeface="Monaco"/>
              </a:rPr>
              <a:t>{</a:t>
            </a:r>
            <a:r>
              <a:rPr lang="en-US" dirty="0">
                <a:latin typeface="Monaco"/>
                <a:cs typeface="Monaco"/>
              </a:rPr>
              <a:t/>
            </a:r>
            <a:br>
              <a:rPr lang="en-US" dirty="0">
                <a:latin typeface="Monaco"/>
                <a:cs typeface="Monaco"/>
              </a:rPr>
            </a:br>
            <a:r>
              <a:rPr lang="en-US" dirty="0" smtClean="0">
                <a:latin typeface="Monaco"/>
                <a:cs typeface="Monaco"/>
              </a:rPr>
              <a:t>    total </a:t>
            </a:r>
            <a:r>
              <a:rPr lang="en-US" dirty="0">
                <a:latin typeface="Monaco"/>
                <a:cs typeface="Monaco"/>
              </a:rPr>
              <a:t>= total + next;</a:t>
            </a:r>
            <a:br>
              <a:rPr lang="en-US" dirty="0">
                <a:latin typeface="Monaco"/>
                <a:cs typeface="Monaco"/>
              </a:rPr>
            </a:br>
            <a:r>
              <a:rPr lang="en-US" dirty="0">
                <a:latin typeface="Monaco"/>
                <a:cs typeface="Monaco"/>
              </a:rPr>
              <a:t>    </a:t>
            </a:r>
            <a:r>
              <a:rPr lang="en-US" dirty="0" err="1">
                <a:latin typeface="Monaco"/>
                <a:cs typeface="Monaco"/>
              </a:rPr>
              <a:t>System.out.print</a:t>
            </a:r>
            <a:r>
              <a:rPr lang="en-US" dirty="0">
                <a:latin typeface="Monaco"/>
                <a:cs typeface="Monaco"/>
              </a:rPr>
              <a:t>("Please enter a positive integer: ");</a:t>
            </a:r>
            <a:br>
              <a:rPr lang="en-US" dirty="0">
                <a:latin typeface="Monaco"/>
                <a:cs typeface="Monaco"/>
              </a:rPr>
            </a:br>
            <a:r>
              <a:rPr lang="en-US" dirty="0">
                <a:latin typeface="Monaco"/>
                <a:cs typeface="Monaco"/>
              </a:rPr>
              <a:t>    next = </a:t>
            </a:r>
            <a:r>
              <a:rPr lang="en-US" dirty="0" err="1" smtClean="0">
                <a:latin typeface="Monaco"/>
                <a:cs typeface="Monaco"/>
              </a:rPr>
              <a:t>kb.nextInt</a:t>
            </a:r>
            <a:r>
              <a:rPr lang="en-US" dirty="0">
                <a:latin typeface="Monaco"/>
                <a:cs typeface="Monaco"/>
              </a:rPr>
              <a:t>();   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} </a:t>
            </a:r>
          </a:p>
          <a:p>
            <a:r>
              <a:rPr lang="en-US" dirty="0" smtClean="0">
                <a:latin typeface="Monaco"/>
                <a:cs typeface="Monaco"/>
              </a:rPr>
              <a:t>while </a:t>
            </a:r>
            <a:r>
              <a:rPr lang="en-US" dirty="0">
                <a:latin typeface="Monaco"/>
                <a:cs typeface="Monaco"/>
              </a:rPr>
              <a:t>(next &gt; 0);</a:t>
            </a:r>
            <a:br>
              <a:rPr lang="en-US" dirty="0">
                <a:latin typeface="Monaco"/>
                <a:cs typeface="Monaco"/>
              </a:rPr>
            </a:br>
            <a:r>
              <a:rPr lang="en-US" dirty="0">
                <a:latin typeface="Monaco"/>
                <a:cs typeface="Monaco"/>
              </a:rPr>
              <a:t/>
            </a:r>
            <a:br>
              <a:rPr lang="en-US" dirty="0">
                <a:latin typeface="Monaco"/>
                <a:cs typeface="Monaco"/>
              </a:rPr>
            </a:br>
            <a:r>
              <a:rPr lang="en-US" dirty="0" err="1" smtClean="0">
                <a:latin typeface="Monaco"/>
                <a:cs typeface="Monaco"/>
              </a:rPr>
              <a:t>System.out.print</a:t>
            </a:r>
            <a:r>
              <a:rPr lang="en-US" dirty="0">
                <a:latin typeface="Monaco"/>
                <a:cs typeface="Monaco"/>
              </a:rPr>
              <a:t>("The total is " + total)</a:t>
            </a:r>
            <a:r>
              <a:rPr lang="en-US" dirty="0" smtClean="0">
                <a:latin typeface="Monaco"/>
                <a:cs typeface="Monaco"/>
              </a:rPr>
              <a:t>;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7347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While Loops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209800" y="1371600"/>
            <a:ext cx="7708460" cy="5016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Scanner kb = new Scanner(</a:t>
            </a:r>
            <a:r>
              <a:rPr lang="en-US" sz="1600" dirty="0" err="1">
                <a:latin typeface="Monaco"/>
                <a:cs typeface="Monaco"/>
              </a:rPr>
              <a:t>System.in</a:t>
            </a:r>
            <a:r>
              <a:rPr lang="en-US" sz="1600" dirty="0">
                <a:latin typeface="Monaco"/>
                <a:cs typeface="Monaco"/>
              </a:rPr>
              <a:t>);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</a:rPr>
              <a:t>total = 0;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 err="1">
                <a:latin typeface="Monaco"/>
                <a:cs typeface="Monaco"/>
              </a:rPr>
              <a:t>System.out.print</a:t>
            </a:r>
            <a:r>
              <a:rPr lang="en-US" sz="1600" dirty="0">
                <a:latin typeface="Monaco"/>
                <a:cs typeface="Monaco"/>
              </a:rPr>
              <a:t>("Please enter a positive integer:");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next = </a:t>
            </a:r>
            <a:r>
              <a:rPr lang="en-US" sz="1600" dirty="0" err="1" smtClean="0">
                <a:latin typeface="Monaco"/>
                <a:cs typeface="Monaco"/>
              </a:rPr>
              <a:t>kb.nextInt</a:t>
            </a:r>
            <a:r>
              <a:rPr lang="en-US" sz="1600" dirty="0">
                <a:latin typeface="Monaco"/>
                <a:cs typeface="Monaco"/>
              </a:rPr>
              <a:t>();</a:t>
            </a:r>
            <a:br>
              <a:rPr lang="en-US" sz="1600" dirty="0">
                <a:latin typeface="Monaco"/>
                <a:cs typeface="Monaco"/>
              </a:rPr>
            </a:b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while </a:t>
            </a:r>
            <a:r>
              <a:rPr lang="en-US" sz="1600" dirty="0">
                <a:latin typeface="Monaco"/>
                <a:cs typeface="Monaco"/>
              </a:rPr>
              <a:t>(next &gt; 0) 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  <a:r>
              <a:rPr lang="en-US" sz="1600" dirty="0">
                <a:latin typeface="Monaco"/>
                <a:cs typeface="Monaco"/>
              </a:rPr>
              <a:t/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   total = total + next;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   if (total &lt; 15) 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 </a:t>
            </a:r>
            <a:r>
              <a:rPr lang="en-US" sz="1600" dirty="0">
                <a:latin typeface="Monaco"/>
                <a:cs typeface="Monaco"/>
              </a:rPr>
              <a:t/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       </a:t>
            </a:r>
            <a:r>
              <a:rPr lang="en-US" sz="1600" dirty="0" err="1">
                <a:latin typeface="Monaco"/>
                <a:cs typeface="Monaco"/>
              </a:rPr>
              <a:t>System.out.print</a:t>
            </a:r>
            <a:r>
              <a:rPr lang="en-US" sz="1600" dirty="0">
                <a:latin typeface="Monaco"/>
                <a:cs typeface="Monaco"/>
              </a:rPr>
              <a:t>("Please enter a positive integer:");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       next = </a:t>
            </a:r>
            <a:r>
              <a:rPr lang="en-US" sz="1600" dirty="0" err="1" smtClean="0">
                <a:latin typeface="Monaco"/>
                <a:cs typeface="Monaco"/>
              </a:rPr>
              <a:t>kb.nextInt</a:t>
            </a:r>
            <a:r>
              <a:rPr lang="en-US" sz="1600" dirty="0">
                <a:latin typeface="Monaco"/>
                <a:cs typeface="Monaco"/>
              </a:rPr>
              <a:t>();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   } 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else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 </a:t>
            </a:r>
            <a:r>
              <a:rPr lang="en-US" sz="1600" dirty="0">
                <a:latin typeface="Monaco"/>
                <a:cs typeface="Monaco"/>
              </a:rPr>
              <a:t/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       </a:t>
            </a:r>
            <a:r>
              <a:rPr lang="en-US" sz="1600" dirty="0" err="1">
                <a:latin typeface="Monaco"/>
                <a:cs typeface="Monaco"/>
              </a:rPr>
              <a:t>System.out.print</a:t>
            </a:r>
            <a:r>
              <a:rPr lang="en-US" sz="1600" dirty="0">
                <a:latin typeface="Monaco"/>
                <a:cs typeface="Monaco"/>
              </a:rPr>
              <a:t>("Please enter a negative integer:");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       next = </a:t>
            </a:r>
            <a:r>
              <a:rPr lang="en-US" sz="1600" dirty="0" err="1" smtClean="0">
                <a:latin typeface="Monaco"/>
                <a:cs typeface="Monaco"/>
              </a:rPr>
              <a:t>kb.nextInt</a:t>
            </a:r>
            <a:r>
              <a:rPr lang="en-US" sz="1600" dirty="0">
                <a:latin typeface="Monaco"/>
                <a:cs typeface="Monaco"/>
              </a:rPr>
              <a:t>();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   }   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}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 err="1">
                <a:latin typeface="Monaco"/>
                <a:cs typeface="Monaco"/>
              </a:rPr>
              <a:t>System.out.print</a:t>
            </a:r>
            <a:r>
              <a:rPr lang="en-US" sz="1600" dirty="0">
                <a:latin typeface="Monaco"/>
                <a:cs typeface="Monaco"/>
              </a:rPr>
              <a:t>("The total is " + total)</a:t>
            </a:r>
            <a:r>
              <a:rPr lang="en-US" sz="1600" dirty="0" smtClean="0">
                <a:latin typeface="Monaco"/>
                <a:cs typeface="Monaco"/>
              </a:rPr>
              <a:t>;</a:t>
            </a:r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1584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For Loops</a:t>
            </a:r>
            <a:endParaRPr lang="en-US" sz="36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793218" y="1519535"/>
            <a:ext cx="55313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Problem</a:t>
            </a:r>
            <a:r>
              <a:rPr lang="en-US" sz="2400" dirty="0">
                <a:latin typeface="Calibri"/>
                <a:cs typeface="Calibri"/>
              </a:rPr>
              <a:t>: Print out the integers from 1 to </a:t>
            </a:r>
            <a:r>
              <a:rPr lang="en-US" sz="2400" dirty="0" smtClean="0">
                <a:latin typeface="Calibri"/>
                <a:cs typeface="Calibri"/>
              </a:rPr>
              <a:t>5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6000" y="4114800"/>
            <a:ext cx="7880332" cy="13234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for (</a:t>
            </a:r>
            <a:r>
              <a:rPr lang="en-US" sz="2000" dirty="0" err="1">
                <a:latin typeface="Monaco"/>
                <a:cs typeface="Monaco"/>
              </a:rPr>
              <a:t>int</a:t>
            </a:r>
            <a:r>
              <a:rPr lang="en-US" sz="2000" dirty="0">
                <a:latin typeface="Monaco"/>
                <a:cs typeface="Monaco"/>
              </a:rPr>
              <a:t> x = 1; x &lt;= </a:t>
            </a:r>
            <a:r>
              <a:rPr lang="en-US" sz="2000" dirty="0" smtClean="0">
                <a:latin typeface="Monaco"/>
                <a:cs typeface="Monaco"/>
              </a:rPr>
              <a:t>5; </a:t>
            </a:r>
            <a:r>
              <a:rPr lang="en-US" sz="2000" dirty="0">
                <a:latin typeface="Monaco"/>
                <a:cs typeface="Monaco"/>
              </a:rPr>
              <a:t>x++) 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{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System.out.println</a:t>
            </a:r>
            <a:r>
              <a:rPr lang="en-US" sz="2000" dirty="0" smtClean="0">
                <a:latin typeface="Monaco"/>
                <a:cs typeface="Monaco"/>
              </a:rPr>
              <a:t>("The </a:t>
            </a:r>
            <a:r>
              <a:rPr lang="en-US" sz="2000" dirty="0">
                <a:latin typeface="Monaco"/>
                <a:cs typeface="Monaco"/>
              </a:rPr>
              <a:t>value of x is  </a:t>
            </a:r>
            <a:r>
              <a:rPr lang="en-US" sz="2000" dirty="0" smtClean="0">
                <a:latin typeface="Monaco"/>
                <a:cs typeface="Monaco"/>
              </a:rPr>
              <a:t>" </a:t>
            </a:r>
            <a:r>
              <a:rPr lang="en-US" sz="2000" dirty="0">
                <a:latin typeface="Monaco"/>
                <a:cs typeface="Monaco"/>
              </a:rPr>
              <a:t>+ x);</a:t>
            </a:r>
          </a:p>
          <a:p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2895600"/>
            <a:ext cx="1528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Start value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5866" y="2895600"/>
            <a:ext cx="262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Boolean expression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32511" y="2895600"/>
            <a:ext cx="1478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Increment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1754842" y="3357265"/>
            <a:ext cx="2207558" cy="8337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</p:cNvCxnSpPr>
          <p:nvPr/>
        </p:nvCxnSpPr>
        <p:spPr>
          <a:xfrm flipH="1">
            <a:off x="5257800" y="3357265"/>
            <a:ext cx="669633" cy="9099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 flipH="1">
            <a:off x="6248400" y="3357265"/>
            <a:ext cx="3223256" cy="8337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68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For Loops</a:t>
            </a:r>
            <a:endParaRPr lang="en-US" sz="3600" dirty="0"/>
          </a:p>
        </p:txBody>
      </p:sp>
      <p:pic>
        <p:nvPicPr>
          <p:cNvPr id="3" name="Picture 2" descr="StickFigure_Sunglasse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513137"/>
            <a:ext cx="2052638" cy="205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143576" y="2286000"/>
            <a:ext cx="2428424" cy="1524000"/>
            <a:chOff x="1315928" y="1772816"/>
            <a:chExt cx="1384686" cy="853665"/>
          </a:xfrm>
        </p:grpSpPr>
        <p:sp>
          <p:nvSpPr>
            <p:cNvPr id="5" name="Oval Callout 4"/>
            <p:cNvSpPr/>
            <p:nvPr/>
          </p:nvSpPr>
          <p:spPr>
            <a:xfrm>
              <a:off x="1331640" y="1772816"/>
              <a:ext cx="1368974" cy="853665"/>
            </a:xfrm>
            <a:prstGeom prst="wedgeEllipse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1315928" y="1990267"/>
              <a:ext cx="1368973" cy="465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/>
                  <a:cs typeface="Calibri"/>
                </a:rPr>
                <a:t>That’s easy.</a:t>
              </a:r>
            </a:p>
            <a:p>
              <a:pPr algn="ctr"/>
              <a:r>
                <a:rPr lang="en-US" sz="1600" dirty="0">
                  <a:latin typeface="Calibri"/>
                  <a:cs typeface="Calibri"/>
                </a:rPr>
                <a:t>I don’t need a for loop.</a:t>
              </a:r>
            </a:p>
            <a:p>
              <a:pPr algn="ctr"/>
              <a:r>
                <a:rPr lang="en-US" sz="1600" dirty="0">
                  <a:latin typeface="Calibri"/>
                  <a:cs typeface="Calibri"/>
                </a:rPr>
                <a:t>I can do it in my head.</a:t>
              </a:r>
            </a:p>
          </p:txBody>
        </p:sp>
      </p:grp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4213" y="1268413"/>
            <a:ext cx="7234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Problem</a:t>
            </a:r>
            <a:r>
              <a:rPr lang="en-US" sz="2400" dirty="0">
                <a:latin typeface="Calibri"/>
                <a:cs typeface="Calibri"/>
              </a:rPr>
              <a:t>: Print out the sum of the integers 1 through 10</a:t>
            </a:r>
            <a:r>
              <a:rPr lang="en-US" sz="2400" dirty="0" smtClean="0">
                <a:latin typeface="Calibri"/>
                <a:cs typeface="Calibri"/>
              </a:rPr>
              <a:t>.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8" name="Picture 7" descr="stick_man_clip_art_24915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0225" y="3279775"/>
            <a:ext cx="1282700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3810000" y="4503737"/>
            <a:ext cx="2039938" cy="785813"/>
            <a:chOff x="1906500" y="3645024"/>
            <a:chExt cx="1225340" cy="713787"/>
          </a:xfrm>
        </p:grpSpPr>
        <p:sp>
          <p:nvSpPr>
            <p:cNvPr id="10" name="Oval Callout 9"/>
            <p:cNvSpPr>
              <a:spLocks noChangeArrowheads="1"/>
            </p:cNvSpPr>
            <p:nvPr/>
          </p:nvSpPr>
          <p:spPr bwMode="auto">
            <a:xfrm rot="10800000">
              <a:off x="1906500" y="3645024"/>
              <a:ext cx="1225340" cy="713787"/>
            </a:xfrm>
            <a:prstGeom prst="wedgeEllipseCallout">
              <a:avLst>
                <a:gd name="adj1" fmla="val -34921"/>
                <a:gd name="adj2" fmla="val 1005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1978028" y="3861323"/>
              <a:ext cx="1071581" cy="307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alibri"/>
                  <a:cs typeface="Calibri"/>
                </a:rPr>
                <a:t>Fine. Sum 75 to 85.</a:t>
              </a:r>
            </a:p>
          </p:txBody>
        </p:sp>
      </p:grpSp>
      <p:pic>
        <p:nvPicPr>
          <p:cNvPr id="12" name="Picture 11" descr="StickFigure_Sunglasse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8162" y="3424237"/>
            <a:ext cx="2052638" cy="205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ight Arrow 12"/>
          <p:cNvSpPr/>
          <p:nvPr/>
        </p:nvSpPr>
        <p:spPr>
          <a:xfrm>
            <a:off x="7437437" y="4144962"/>
            <a:ext cx="823913" cy="457200"/>
          </a:xfrm>
          <a:prstGeom prst="rightArrow">
            <a:avLst>
              <a:gd name="adj1" fmla="val 50000"/>
              <a:gd name="adj2" fmla="val 485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0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Nested For Loops</a:t>
            </a:r>
            <a:endParaRPr lang="en-US" sz="3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52600" y="1219200"/>
            <a:ext cx="8394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A for loop can be placed inside of another for loop (aka “nested”).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99753" y="2365673"/>
            <a:ext cx="4124847" cy="25545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for (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= 1;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&lt;= 5,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++) 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>
                <a:latin typeface="Monaco"/>
                <a:cs typeface="Monaco"/>
              </a:rPr>
              <a:t>for (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j = 1; j &lt;=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; j++) 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        </a:t>
            </a:r>
            <a:r>
              <a:rPr lang="en-US" sz="1600" dirty="0" err="1">
                <a:latin typeface="Monaco"/>
                <a:cs typeface="Monaco"/>
              </a:rPr>
              <a:t>System.out.print</a:t>
            </a:r>
            <a:r>
              <a:rPr lang="en-US" sz="1600" dirty="0" smtClean="0">
                <a:latin typeface="Monaco"/>
                <a:cs typeface="Monaco"/>
              </a:rPr>
              <a:t>("*");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    }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 err="1">
                <a:latin typeface="Monaco"/>
                <a:cs typeface="Monaco"/>
              </a:rPr>
              <a:t>System.out.print</a:t>
            </a:r>
            <a:r>
              <a:rPr lang="en-US" sz="1600" dirty="0" smtClean="0">
                <a:latin typeface="Monaco"/>
                <a:cs typeface="Monaco"/>
              </a:rPr>
              <a:t>("\n")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  <p:sp>
        <p:nvSpPr>
          <p:cNvPr id="5" name="Right Bracket 4"/>
          <p:cNvSpPr/>
          <p:nvPr/>
        </p:nvSpPr>
        <p:spPr>
          <a:xfrm>
            <a:off x="6248400" y="2991148"/>
            <a:ext cx="304800" cy="814387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eft Bracket 5"/>
          <p:cNvSpPr/>
          <p:nvPr/>
        </p:nvSpPr>
        <p:spPr>
          <a:xfrm>
            <a:off x="1828799" y="2586334"/>
            <a:ext cx="304801" cy="2209801"/>
          </a:xfrm>
          <a:prstGeom prst="leftBracke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629400" y="3195935"/>
            <a:ext cx="141911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Inner Loop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29835" y="3272135"/>
            <a:ext cx="148110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alibri"/>
                <a:cs typeface="Calibri"/>
              </a:rPr>
              <a:t>Outer Loop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209800" y="5405735"/>
            <a:ext cx="3276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What does this code do</a:t>
            </a:r>
            <a:r>
              <a:rPr lang="en-US" sz="2400" dirty="0" smtClean="0">
                <a:latin typeface="Calibri"/>
                <a:cs typeface="Calibri"/>
              </a:rPr>
              <a:t>?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686800" y="2662535"/>
            <a:ext cx="2286000" cy="193899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*</a:t>
            </a:r>
          </a:p>
          <a:p>
            <a:r>
              <a:rPr lang="en-US" sz="2400" dirty="0" smtClean="0">
                <a:latin typeface="Monaco"/>
                <a:cs typeface="Monaco"/>
              </a:rPr>
              <a:t>**</a:t>
            </a:r>
          </a:p>
          <a:p>
            <a:r>
              <a:rPr lang="en-US" sz="2400" dirty="0" smtClean="0">
                <a:latin typeface="Monaco"/>
                <a:cs typeface="Monaco"/>
              </a:rPr>
              <a:t>***</a:t>
            </a:r>
          </a:p>
          <a:p>
            <a:r>
              <a:rPr lang="en-US" sz="2400" dirty="0" smtClean="0">
                <a:latin typeface="Monaco"/>
                <a:cs typeface="Monaco"/>
              </a:rPr>
              <a:t>****</a:t>
            </a:r>
          </a:p>
          <a:p>
            <a:r>
              <a:rPr lang="en-US" sz="2400" dirty="0" smtClean="0">
                <a:latin typeface="Monaco"/>
                <a:cs typeface="Monaco"/>
              </a:rPr>
              <a:t>*****</a:t>
            </a:r>
            <a:endParaRPr lang="en-US" sz="2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579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/>
      <p:bldP spid="8" grpId="0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Office Hours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10972800" cy="4495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Tuesdays: </a:t>
            </a:r>
            <a:r>
              <a:rPr lang="en-US" sz="2400" dirty="0"/>
              <a:t>3</a:t>
            </a:r>
            <a:r>
              <a:rPr lang="en-US" sz="2400" dirty="0" smtClean="0"/>
              <a:t>:00 p.m. - 4:00 p.m.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		           5:30 p.m. - 6:30 p.m.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Thursdays: 3:00 p.m. - 4:00 p.m.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LWH 3006</a:t>
            </a:r>
            <a:br>
              <a:rPr lang="en-US" sz="2400" dirty="0" smtClean="0"/>
            </a:b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304800"/>
            <a:ext cx="28956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2786" y="756047"/>
            <a:ext cx="363341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That’s all for today!</a:t>
            </a:r>
            <a:endParaRPr lang="en-US" sz="3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120900"/>
            <a:ext cx="3984461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5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Piazza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1"/>
            <a:ext cx="10972800" cy="460216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An online resource that has a website specific to this course where students can post course-related questions. It is a discussion forum for this course.</a:t>
            </a:r>
          </a:p>
          <a:p>
            <a:endParaRPr lang="en-US" sz="2400" dirty="0"/>
          </a:p>
          <a:p>
            <a:r>
              <a:rPr lang="en-US" sz="2400" dirty="0" smtClean="0"/>
              <a:t>Students can also answer each others’ questions (politely!!). </a:t>
            </a:r>
          </a:p>
          <a:p>
            <a:endParaRPr lang="en-US" sz="2400" dirty="0"/>
          </a:p>
          <a:p>
            <a:r>
              <a:rPr lang="en-US" sz="2400" dirty="0" smtClean="0"/>
              <a:t>I will also monitor the discussion forum and help to clarify responses or answer questions, if needed.</a:t>
            </a:r>
          </a:p>
          <a:p>
            <a:endParaRPr lang="en-US" sz="2400" dirty="0"/>
          </a:p>
          <a:p>
            <a:r>
              <a:rPr lang="en-US" sz="2400" dirty="0" smtClean="0"/>
              <a:t>Sign-up for CS207-1 </a:t>
            </a:r>
            <a:r>
              <a:rPr lang="en-US" sz="2400" dirty="0"/>
              <a:t>on </a:t>
            </a:r>
            <a:r>
              <a:rPr lang="en-US" sz="2400" dirty="0" smtClean="0"/>
              <a:t>Piazza: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</a:t>
            </a:r>
            <a:r>
              <a:rPr lang="en-US" sz="2400" dirty="0" smtClean="0">
                <a:hlinkClick r:id="rId2"/>
              </a:rPr>
              <a:t>/piazza.com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neiu</a:t>
            </a:r>
            <a:r>
              <a:rPr lang="en-US" sz="2400" dirty="0" smtClean="0">
                <a:hlinkClick r:id="rId2"/>
              </a:rPr>
              <a:t>/spring2016/cs2071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Piazza homepage for this course: </a:t>
            </a:r>
            <a:r>
              <a:rPr lang="en-US" sz="2400" dirty="0">
                <a:hlinkClick r:id="rId3"/>
              </a:rPr>
              <a:t>http://piazza.com/neiu</a:t>
            </a:r>
            <a:r>
              <a:rPr lang="en-US" sz="2400" dirty="0" smtClean="0">
                <a:hlinkClick r:id="rId3"/>
              </a:rPr>
              <a:t>/spring2016/cs2071/home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455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Peer Leaders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Ashley Torres, Morris Ballenger, Jason Merrill</a:t>
            </a:r>
          </a:p>
          <a:p>
            <a:endParaRPr lang="en-US" sz="2400" dirty="0"/>
          </a:p>
          <a:p>
            <a:r>
              <a:rPr lang="en-US" sz="2400" dirty="0" smtClean="0"/>
              <a:t>PLTL (Peer Led Team Learning) Hours:</a:t>
            </a:r>
            <a:br>
              <a:rPr lang="en-US" sz="2400" dirty="0" smtClean="0"/>
            </a:br>
            <a:r>
              <a:rPr lang="en-US" sz="2400" dirty="0" smtClean="0"/>
              <a:t>Ashley Torres: Wednesdays, </a:t>
            </a:r>
            <a:r>
              <a:rPr lang="en-US" sz="2400" dirty="0"/>
              <a:t>3</a:t>
            </a:r>
            <a:r>
              <a:rPr lang="en-US" sz="2400" dirty="0" smtClean="0"/>
              <a:t> </a:t>
            </a:r>
            <a:r>
              <a:rPr lang="en-US" sz="2400" dirty="0"/>
              <a:t>pm - </a:t>
            </a:r>
            <a:r>
              <a:rPr lang="en-US" sz="2400" dirty="0" smtClean="0"/>
              <a:t>5 </a:t>
            </a:r>
            <a:r>
              <a:rPr lang="en-US" sz="2400" dirty="0"/>
              <a:t>pm, Location: LWH 3102/3103</a:t>
            </a:r>
            <a:br>
              <a:rPr lang="en-US" sz="2400" dirty="0"/>
            </a:br>
            <a:r>
              <a:rPr lang="en-US" sz="2400" dirty="0" smtClean="0"/>
              <a:t>Morris Ballenger: Tuesdays, 7 pm – 9 pm, Location: LWH 3102/3103</a:t>
            </a:r>
            <a:br>
              <a:rPr lang="en-US" sz="2400" dirty="0" smtClean="0"/>
            </a:br>
            <a:r>
              <a:rPr lang="en-US" sz="2400" dirty="0" smtClean="0"/>
              <a:t>Jason Merrill: Wednesdays, 10 am - 12 pm, Location: LWH 3102/3103 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 smtClean="0"/>
              <a:t>When: PLTL begins 01/19/16</a:t>
            </a:r>
          </a:p>
          <a:p>
            <a:endParaRPr lang="en-US" sz="2400" dirty="0"/>
          </a:p>
          <a:p>
            <a:r>
              <a:rPr lang="en-US" sz="2400" dirty="0" smtClean="0"/>
              <a:t>What is Peer Led Team Learning? An opportunity to work through additional problems that reinforce the material learned in class</a:t>
            </a:r>
            <a:r>
              <a:rPr lang="en-US" sz="2400" dirty="0" smtClean="0"/>
              <a:t>. This is not where you go to get help with homework!</a:t>
            </a:r>
          </a:p>
          <a:p>
            <a:endParaRPr lang="en-US" sz="2400" dirty="0"/>
          </a:p>
          <a:p>
            <a:r>
              <a:rPr lang="en-US" sz="2400" dirty="0" smtClean="0"/>
              <a:t>Extra credit: If you attend 3 or more sessions this semester, I will increase your final grade (</a:t>
            </a:r>
            <a:r>
              <a:rPr lang="en-US" sz="2400" b="1" dirty="0" smtClean="0"/>
              <a:t>IF</a:t>
            </a:r>
            <a:r>
              <a:rPr lang="en-US" sz="2400" dirty="0" smtClean="0"/>
              <a:t> </a:t>
            </a:r>
            <a:r>
              <a:rPr lang="en-US" sz="2400" dirty="0" smtClean="0"/>
              <a:t>you have passed the final) by 2%!</a:t>
            </a:r>
          </a:p>
          <a:p>
            <a:endParaRPr lang="en-US" sz="2400" dirty="0"/>
          </a:p>
          <a:p>
            <a:r>
              <a:rPr lang="en-US" sz="2400" dirty="0" smtClean="0"/>
              <a:t>You </a:t>
            </a:r>
            <a:r>
              <a:rPr lang="en-US" sz="2400" b="1" dirty="0" smtClean="0"/>
              <a:t>must</a:t>
            </a:r>
            <a:r>
              <a:rPr lang="en-US" sz="2400" dirty="0" smtClean="0"/>
              <a:t> bring your student ID to PLTL for the purpose of recording attendance.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Peer leaders will also be monitoring Piazza to help with answering questions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826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Emails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6232"/>
            <a:ext cx="10972800" cy="46783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Emails </a:t>
            </a:r>
            <a:r>
              <a:rPr lang="en-US" sz="2400" dirty="0"/>
              <a:t>are answered </a:t>
            </a:r>
            <a:r>
              <a:rPr lang="en-US" sz="2400" b="1" dirty="0"/>
              <a:t>ONCE</a:t>
            </a:r>
            <a:r>
              <a:rPr lang="en-US" sz="2400" dirty="0"/>
              <a:t> per weekday. Weekend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emails </a:t>
            </a:r>
            <a:r>
              <a:rPr lang="en-US" sz="2400" dirty="0"/>
              <a:t>will be answered early on Sunday evenings.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Do not send me your code in an email. Questions regarding code should be discussed during office hours or on the discussion forum (Piazza).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Per university policy, I do not discuss grades via email.</a:t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dirty="0" smtClean="0"/>
              <a:t>All </a:t>
            </a:r>
            <a:r>
              <a:rPr lang="en-US" sz="2400" dirty="0"/>
              <a:t>course-related questions should be posted on Piazza.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700" y="381000"/>
            <a:ext cx="42037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698500"/>
            <a:ext cx="76200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2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Attendance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8632"/>
            <a:ext cx="10972800" cy="46783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Attendance is mandatory.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It counts for 5% of your grade.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Students are </a:t>
            </a:r>
            <a:r>
              <a:rPr lang="en-US" sz="2400" dirty="0"/>
              <a:t>allowed a maximum of </a:t>
            </a:r>
            <a:r>
              <a:rPr lang="en-US" sz="2400" dirty="0" smtClean="0"/>
              <a:t>3 </a:t>
            </a:r>
            <a:r>
              <a:rPr lang="en-US" sz="2400" dirty="0"/>
              <a:t>absences (excused/unexcused/otherwise</a:t>
            </a:r>
            <a:r>
              <a:rPr lang="en-US" sz="2400" dirty="0" smtClean="0"/>
              <a:t>).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After the </a:t>
            </a:r>
            <a:r>
              <a:rPr lang="en-US" sz="2400" dirty="0" smtClean="0"/>
              <a:t>three permitted </a:t>
            </a:r>
            <a:r>
              <a:rPr lang="en-US" sz="2400" dirty="0"/>
              <a:t>absences, any subsequent absences result in a direct deduction from the total number of possible classes.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If you miss a class, it is your responsibility to review the posted lecture/discuss with classmates/make up the homework/come to office hours, etc.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3048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3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0000FE"/>
      </a:hlink>
      <a:folHlink>
        <a:srgbClr val="0000FE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20245</TotalTime>
  <Words>1560</Words>
  <Application>Microsoft Macintosh PowerPoint</Application>
  <PresentationFormat>Custom</PresentationFormat>
  <Paragraphs>410</Paragraphs>
  <Slides>40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Lecture 1: Welcome to Programming II!</vt:lpstr>
      <vt:lpstr>Where can I find everything?</vt:lpstr>
      <vt:lpstr>I lost my syllabus…</vt:lpstr>
      <vt:lpstr>Office Hours</vt:lpstr>
      <vt:lpstr>Piazza</vt:lpstr>
      <vt:lpstr>Peer Leaders</vt:lpstr>
      <vt:lpstr>Emails</vt:lpstr>
      <vt:lpstr>PowerPoint Presentation</vt:lpstr>
      <vt:lpstr>Attendance</vt:lpstr>
      <vt:lpstr>Homework</vt:lpstr>
      <vt:lpstr>Exams</vt:lpstr>
      <vt:lpstr>Final Exam</vt:lpstr>
      <vt:lpstr>Grading</vt:lpstr>
      <vt:lpstr>Let’s get started with a review of Programming I!</vt:lpstr>
      <vt:lpstr>Creating a class with a main method</vt:lpstr>
      <vt:lpstr>Variables and Expressions</vt:lpstr>
      <vt:lpstr>Data Types and Arithmetic Operators</vt:lpstr>
      <vt:lpstr>Arithmetic Operators: Examples</vt:lpstr>
      <vt:lpstr>Shortcut Assignment Operators</vt:lpstr>
      <vt:lpstr>Keyboard and Screen I/O</vt:lpstr>
      <vt:lpstr>The Scanner Class</vt:lpstr>
      <vt:lpstr>The String Class</vt:lpstr>
      <vt:lpstr>The String Class</vt:lpstr>
      <vt:lpstr>Boolean Expressions</vt:lpstr>
      <vt:lpstr>Boolean Expressions: Examples</vt:lpstr>
      <vt:lpstr>Logical Operators</vt:lpstr>
      <vt:lpstr>Logical Expressions: Examples</vt:lpstr>
      <vt:lpstr>If-Else Statements</vt:lpstr>
      <vt:lpstr>If-Else Statements</vt:lpstr>
      <vt:lpstr>If-Else Statements</vt:lpstr>
      <vt:lpstr>If-Else Statements</vt:lpstr>
      <vt:lpstr>Nested If Statements</vt:lpstr>
      <vt:lpstr>While Loops</vt:lpstr>
      <vt:lpstr>While Loops</vt:lpstr>
      <vt:lpstr>Do-While Loops</vt:lpstr>
      <vt:lpstr>While Loops</vt:lpstr>
      <vt:lpstr>For Loops</vt:lpstr>
      <vt:lpstr>For Loops</vt:lpstr>
      <vt:lpstr>Nested For Loops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Rachel Trana</cp:lastModifiedBy>
  <cp:revision>424</cp:revision>
  <dcterms:created xsi:type="dcterms:W3CDTF">2014-04-17T23:20:26Z</dcterms:created>
  <dcterms:modified xsi:type="dcterms:W3CDTF">2016-01-07T18:12:40Z</dcterms:modified>
</cp:coreProperties>
</file>