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2"/>
  </p:notesMasterIdLst>
  <p:handoutMasterIdLst>
    <p:handoutMasterId r:id="rId33"/>
  </p:handoutMasterIdLst>
  <p:sldIdLst>
    <p:sldId id="256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56" r:id="rId23"/>
    <p:sldId id="357" r:id="rId24"/>
    <p:sldId id="358" r:id="rId25"/>
    <p:sldId id="349" r:id="rId26"/>
    <p:sldId id="350" r:id="rId27"/>
    <p:sldId id="351" r:id="rId28"/>
    <p:sldId id="352" r:id="rId29"/>
    <p:sldId id="353" r:id="rId30"/>
    <p:sldId id="32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840" autoAdjust="0"/>
  </p:normalViewPr>
  <p:slideViewPr>
    <p:cSldViewPr>
      <p:cViewPr>
        <p:scale>
          <a:sx n="82" d="100"/>
          <a:sy n="82" d="100"/>
        </p:scale>
        <p:origin x="-408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1/14/16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1/14/16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Every time a method is invoked or called, a new memory</a:t>
            </a:r>
            <a:r>
              <a:rPr lang="en-US" baseline="0" dirty="0" smtClean="0"/>
              <a:t> box is created on the stack.</a:t>
            </a:r>
          </a:p>
          <a:p>
            <a:r>
              <a:rPr lang="en-US" baseline="0" dirty="0" smtClean="0"/>
              <a:t>If swap(3,4) was called, it would get its own memory 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2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1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4" y="3227034"/>
            <a:ext cx="9861727" cy="111636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Lecture 2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572000"/>
            <a:ext cx="8534400" cy="1066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Topics</a:t>
            </a:r>
            <a:r>
              <a:rPr lang="en-US" smtClean="0">
                <a:solidFill>
                  <a:schemeClr val="tx1"/>
                </a:solidFill>
              </a:rPr>
              <a:t>: Review </a:t>
            </a:r>
            <a:r>
              <a:rPr lang="en-US" dirty="0" smtClean="0">
                <a:solidFill>
                  <a:schemeClr val="tx1"/>
                </a:solidFill>
              </a:rPr>
              <a:t>of Programming I, Part II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Chapters 6 - 7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219205"/>
            <a:ext cx="10972800" cy="2819395"/>
          </a:xfrm>
        </p:spPr>
        <p:txBody>
          <a:bodyPr>
            <a:normAutofit/>
          </a:bodyPr>
          <a:lstStyle/>
          <a:p>
            <a:r>
              <a:rPr lang="en-US" sz="2400" dirty="0"/>
              <a:t>A specific element in an array is accessed by its index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In Java, array indices </a:t>
            </a:r>
            <a:r>
              <a:rPr lang="en-US" sz="2400" b="1" dirty="0"/>
              <a:t>always</a:t>
            </a:r>
            <a:r>
              <a:rPr lang="en-US" sz="2400" dirty="0"/>
              <a:t> start with 0.</a:t>
            </a:r>
          </a:p>
          <a:p>
            <a:endParaRPr lang="en-US" sz="2400" dirty="0" smtClean="0"/>
          </a:p>
          <a:p>
            <a:r>
              <a:rPr lang="en-US" sz="2400" dirty="0" smtClean="0"/>
              <a:t>You </a:t>
            </a:r>
            <a:r>
              <a:rPr lang="en-US" sz="2400" dirty="0"/>
              <a:t>can access the length of an array using the length instance variable of the array class (</a:t>
            </a:r>
            <a:r>
              <a:rPr lang="en-US" sz="2000" dirty="0" err="1">
                <a:latin typeface="Monaco"/>
                <a:cs typeface="Monaco"/>
              </a:rPr>
              <a:t>numbers.length</a:t>
            </a:r>
            <a:r>
              <a:rPr lang="en-US" sz="2400" dirty="0"/>
              <a:t>).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24301" y="4357807"/>
            <a:ext cx="451949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700" b="1" dirty="0" smtClean="0">
                <a:latin typeface="Courier New"/>
                <a:cs typeface="Courier New"/>
              </a:rPr>
              <a:t>double</a:t>
            </a:r>
            <a:r>
              <a:rPr lang="en-US" sz="1700" b="1" dirty="0">
                <a:latin typeface="Courier New"/>
                <a:cs typeface="Courier New"/>
              </a:rPr>
              <a:t>[] numbers = </a:t>
            </a:r>
            <a:r>
              <a:rPr lang="en-US" sz="1700" b="1" dirty="0">
                <a:solidFill>
                  <a:schemeClr val="tx1"/>
                </a:solidFill>
                <a:latin typeface="Courier New"/>
                <a:cs typeface="Courier New"/>
              </a:rPr>
              <a:t>new</a:t>
            </a:r>
            <a:r>
              <a:rPr lang="en-US" sz="1700" b="1" dirty="0">
                <a:latin typeface="Courier New"/>
                <a:cs typeface="Courier New"/>
              </a:rPr>
              <a:t> double[4];</a:t>
            </a:r>
            <a:br>
              <a:rPr lang="en-US" sz="1700" b="1" dirty="0">
                <a:latin typeface="Courier New"/>
                <a:cs typeface="Courier New"/>
              </a:rPr>
            </a:br>
            <a:r>
              <a:rPr lang="en-US" sz="1700" b="1" dirty="0" smtClean="0">
                <a:latin typeface="Courier New"/>
                <a:cs typeface="Courier New"/>
              </a:rPr>
              <a:t>numbers[0] </a:t>
            </a:r>
            <a:r>
              <a:rPr lang="en-US" sz="1700" b="1" dirty="0">
                <a:latin typeface="Courier New"/>
                <a:cs typeface="Courier New"/>
              </a:rPr>
              <a:t>= 35.2;</a:t>
            </a:r>
          </a:p>
          <a:p>
            <a:pPr>
              <a:defRPr/>
            </a:pPr>
            <a:r>
              <a:rPr lang="en-US" sz="1700" b="1" dirty="0">
                <a:latin typeface="Courier New"/>
                <a:cs typeface="Courier New"/>
              </a:rPr>
              <a:t>numbers[1] = 17.3;</a:t>
            </a:r>
          </a:p>
          <a:p>
            <a:pPr>
              <a:defRPr/>
            </a:pPr>
            <a:r>
              <a:rPr lang="en-US" sz="1700" b="1" dirty="0">
                <a:latin typeface="Courier New"/>
                <a:cs typeface="Courier New"/>
              </a:rPr>
              <a:t>numbers[2] = 8.3;</a:t>
            </a:r>
          </a:p>
          <a:p>
            <a:pPr>
              <a:defRPr/>
            </a:pPr>
            <a:r>
              <a:rPr lang="en-US" sz="1700" b="1" dirty="0">
                <a:latin typeface="Courier New"/>
                <a:cs typeface="Courier New"/>
              </a:rPr>
              <a:t>numbers[3] = 12.9;</a:t>
            </a:r>
          </a:p>
          <a:p>
            <a:pPr>
              <a:defRPr/>
            </a:pPr>
            <a:r>
              <a:rPr lang="en-US" sz="1700" b="1" dirty="0" err="1">
                <a:latin typeface="Courier New"/>
                <a:cs typeface="Courier New"/>
              </a:rPr>
              <a:t>int</a:t>
            </a:r>
            <a:r>
              <a:rPr lang="en-US" sz="1700" b="1" dirty="0">
                <a:latin typeface="Courier New"/>
                <a:cs typeface="Courier New"/>
              </a:rPr>
              <a:t> </a:t>
            </a:r>
            <a:r>
              <a:rPr lang="en-US" sz="1700" b="1" dirty="0" err="1">
                <a:latin typeface="Courier New"/>
                <a:cs typeface="Courier New"/>
              </a:rPr>
              <a:t>arrayLength</a:t>
            </a:r>
            <a:r>
              <a:rPr lang="en-US" sz="1700" b="1" dirty="0">
                <a:latin typeface="Courier New"/>
                <a:cs typeface="Courier New"/>
              </a:rPr>
              <a:t> = </a:t>
            </a:r>
            <a:r>
              <a:rPr lang="en-US" sz="1700" b="1" dirty="0" err="1" smtClean="0">
                <a:latin typeface="Courier New"/>
                <a:cs typeface="Courier New"/>
              </a:rPr>
              <a:t>numbers.length</a:t>
            </a:r>
            <a:r>
              <a:rPr lang="en-US" sz="1700" b="1" dirty="0" smtClean="0">
                <a:latin typeface="Courier New"/>
                <a:cs typeface="Courier New"/>
              </a:rPr>
              <a:t>;</a:t>
            </a:r>
            <a:endParaRPr lang="en-US" sz="17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3000" y="4724400"/>
            <a:ext cx="1644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Assignment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67400" y="5029200"/>
            <a:ext cx="2895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43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Short-hand Initialization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1"/>
            <a:ext cx="10972800" cy="1143000"/>
          </a:xfrm>
        </p:spPr>
        <p:txBody>
          <a:bodyPr>
            <a:normAutofit/>
          </a:bodyPr>
          <a:lstStyle/>
          <a:p>
            <a:r>
              <a:rPr lang="en-US" sz="2400" dirty="0"/>
              <a:t>Java has a shorthand notation, known as the array initializer, which combines the declaration, creation, and initialization of an array in one statement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971800"/>
            <a:ext cx="738781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 err="1" smtClean="0">
                <a:latin typeface="Courier New"/>
                <a:cs typeface="Courier New"/>
              </a:rPr>
              <a:t>dataType</a:t>
            </a:r>
            <a:r>
              <a:rPr lang="en-US" b="1" dirty="0" smtClean="0">
                <a:latin typeface="Courier New"/>
                <a:cs typeface="Courier New"/>
              </a:rPr>
              <a:t>[</a:t>
            </a:r>
            <a:r>
              <a:rPr lang="en-US" b="1" dirty="0">
                <a:latin typeface="Courier New"/>
                <a:cs typeface="Courier New"/>
              </a:rPr>
              <a:t>] </a:t>
            </a:r>
            <a:r>
              <a:rPr lang="en-US" b="1" dirty="0" err="1">
                <a:latin typeface="Courier New"/>
                <a:cs typeface="Courier New"/>
              </a:rPr>
              <a:t>arrayName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  <a:r>
              <a:rPr lang="en-US" b="1" i="1" dirty="0">
                <a:solidFill>
                  <a:schemeClr val="tx1"/>
                </a:solidFill>
                <a:latin typeface="Courier New"/>
                <a:cs typeface="Courier New"/>
              </a:rPr>
              <a:t>val1, val2, val3, .., </a:t>
            </a:r>
            <a:r>
              <a:rPr lang="en-US" b="1" i="1" dirty="0" err="1">
                <a:solidFill>
                  <a:schemeClr val="tx1"/>
                </a:solidFill>
                <a:latin typeface="Courier New"/>
                <a:cs typeface="Courier New"/>
              </a:rPr>
              <a:t>valn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r>
              <a:rPr lang="en-US" b="1" dirty="0">
                <a:latin typeface="Courier New"/>
                <a:cs typeface="Courier New"/>
              </a:rPr>
              <a:t>;</a:t>
            </a:r>
            <a:br>
              <a:rPr lang="en-US" b="1" dirty="0">
                <a:latin typeface="Courier New"/>
                <a:cs typeface="Courier New"/>
              </a:rPr>
            </a:br>
            <a:endParaRPr lang="en-US" b="1" dirty="0">
              <a:latin typeface="Courier New"/>
              <a:cs typeface="Courier New"/>
            </a:endParaRPr>
          </a:p>
          <a:p>
            <a:pPr>
              <a:defRPr/>
            </a:pPr>
            <a:r>
              <a:rPr lang="en-US" b="1" dirty="0">
                <a:latin typeface="Courier New"/>
                <a:cs typeface="Courier New"/>
              </a:rPr>
              <a:t>double[] numbers = {10.2, 13.4, 7.8, 9.2, 1.6};</a:t>
            </a:r>
          </a:p>
        </p:txBody>
      </p:sp>
    </p:spTree>
    <p:extLst>
      <p:ext uri="{BB962C8B-B14F-4D97-AF65-F5344CB8AC3E}">
        <p14:creationId xmlns:p14="http://schemas.microsoft.com/office/powerpoint/2010/main" val="238340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Printing elements in arrays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1903273"/>
            <a:ext cx="6002590" cy="1754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char[] grades =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{'A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'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'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'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'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C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'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'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D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'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'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F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'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/>
            </a:r>
            <a:br>
              <a:rPr lang="en-US" b="1" dirty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</a:br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for (</a:t>
            </a:r>
            <a:r>
              <a:rPr lang="en-US" b="1" dirty="0" err="1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 &lt; </a:t>
            </a:r>
            <a:r>
              <a:rPr lang="en-US" b="1" dirty="0" err="1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grades.length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; </a:t>
            </a:r>
            <a:r>
              <a:rPr lang="en-US" b="1" dirty="0" err="1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++) </a:t>
            </a:r>
            <a:endParaRPr lang="en-US" b="1" dirty="0" smtClean="0">
              <a:solidFill>
                <a:srgbClr val="000000"/>
              </a:solidFill>
              <a:latin typeface="Courier New"/>
              <a:ea typeface="ＭＳ Ｐゴシック" pitchFamily="34" charset="-128"/>
              <a:cs typeface="Courier New"/>
            </a:endParaRPr>
          </a:p>
          <a:p>
            <a:pPr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{</a:t>
            </a:r>
            <a:endParaRPr lang="en-US" b="1" dirty="0">
              <a:solidFill>
                <a:srgbClr val="000000"/>
              </a:solidFill>
              <a:latin typeface="Courier New"/>
              <a:ea typeface="ＭＳ Ｐゴシック" pitchFamily="34" charset="-128"/>
              <a:cs typeface="Courier New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System.out.println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(grades[</a:t>
            </a:r>
            <a:r>
              <a:rPr lang="en-US" b="1" dirty="0" err="1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]);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 pitchFamily="34" charset="-128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329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48109" y="990600"/>
            <a:ext cx="1145658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Write a JAVA program which will prompt the user to enter a positive integer </a:t>
            </a:r>
            <a:r>
              <a:rPr lang="en-US" sz="2200" i="1" dirty="0" smtClean="0"/>
              <a:t>n </a:t>
            </a:r>
            <a:r>
              <a:rPr lang="en-US" sz="2200" dirty="0" smtClean="0"/>
              <a:t>(greater than </a:t>
            </a:r>
            <a:br>
              <a:rPr lang="en-US" sz="2200" dirty="0" smtClean="0"/>
            </a:br>
            <a:r>
              <a:rPr lang="en-US" sz="2200" dirty="0" smtClean="0"/>
              <a:t>1), </a:t>
            </a:r>
            <a:r>
              <a:rPr lang="en-US" sz="2200" dirty="0"/>
              <a:t>and then </a:t>
            </a:r>
            <a:r>
              <a:rPr lang="en-US" sz="2200" dirty="0" smtClean="0"/>
              <a:t>prompts the user </a:t>
            </a:r>
            <a:r>
              <a:rPr lang="en-US" sz="2200" dirty="0"/>
              <a:t>to enter </a:t>
            </a:r>
            <a:r>
              <a:rPr lang="en-US" sz="2200" i="1" dirty="0"/>
              <a:t>n</a:t>
            </a:r>
            <a:r>
              <a:rPr lang="en-US" sz="2200" dirty="0"/>
              <a:t> </a:t>
            </a:r>
            <a:r>
              <a:rPr lang="en-US" sz="2200" dirty="0" smtClean="0"/>
              <a:t>integers. </a:t>
            </a:r>
            <a:r>
              <a:rPr lang="en-US" sz="2200" dirty="0"/>
              <a:t>The program outputs </a:t>
            </a:r>
            <a:r>
              <a:rPr lang="en-US" sz="2200" dirty="0" smtClean="0"/>
              <a:t>"ascending" </a:t>
            </a:r>
            <a:r>
              <a:rPr lang="en-US" sz="2200" dirty="0"/>
              <a:t>if the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numbers entered </a:t>
            </a:r>
            <a:r>
              <a:rPr lang="en-US" sz="2200" dirty="0"/>
              <a:t>are in increasing order, "</a:t>
            </a:r>
            <a:r>
              <a:rPr lang="en-US" sz="2200" dirty="0" smtClean="0"/>
              <a:t>descending" </a:t>
            </a:r>
            <a:r>
              <a:rPr lang="en-US" sz="2200" dirty="0"/>
              <a:t>if the numbers are </a:t>
            </a:r>
            <a:r>
              <a:rPr lang="en-US" sz="2200" dirty="0" smtClean="0"/>
              <a:t>in </a:t>
            </a:r>
            <a:r>
              <a:rPr lang="en-US" sz="2200" dirty="0"/>
              <a:t>decreasing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order</a:t>
            </a:r>
            <a:r>
              <a:rPr lang="en-US" sz="2200" dirty="0"/>
              <a:t>, and </a:t>
            </a:r>
            <a:r>
              <a:rPr lang="en-US" sz="2200" dirty="0" smtClean="0"/>
              <a:t>"neither" </a:t>
            </a:r>
            <a:r>
              <a:rPr lang="en-US" sz="2200" dirty="0"/>
              <a:t>otherwise.  Finally, after ascending, </a:t>
            </a:r>
            <a:r>
              <a:rPr lang="en-US" sz="2200" dirty="0" smtClean="0"/>
              <a:t>descending</a:t>
            </a:r>
            <a:r>
              <a:rPr lang="en-US" sz="2200" dirty="0"/>
              <a:t>, or other has been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displayed</a:t>
            </a:r>
            <a:r>
              <a:rPr lang="en-US" sz="2200" dirty="0"/>
              <a:t>, the </a:t>
            </a:r>
            <a:r>
              <a:rPr lang="en-US" sz="2200" dirty="0" smtClean="0"/>
              <a:t>program </a:t>
            </a:r>
            <a:r>
              <a:rPr lang="en-US" sz="2200" dirty="0"/>
              <a:t>will then print the numbers in reverse order. </a:t>
            </a:r>
            <a:r>
              <a:rPr lang="en-US" sz="2200" dirty="0" smtClean="0"/>
              <a:t>Below </a:t>
            </a:r>
            <a:r>
              <a:rPr lang="en-US" sz="2200" dirty="0"/>
              <a:t>are three </a:t>
            </a:r>
            <a:r>
              <a:rPr lang="en-US" sz="2200" b="1" dirty="0"/>
              <a:t>sample</a:t>
            </a:r>
            <a:r>
              <a:rPr lang="en-US" sz="2200" b="1" i="1" dirty="0"/>
              <a:t> </a:t>
            </a:r>
            <a:r>
              <a:rPr lang="en-US" sz="2200" dirty="0"/>
              <a:t>runs</a:t>
            </a:r>
            <a:r>
              <a:rPr lang="en-US" sz="2200" dirty="0" smtClean="0"/>
              <a:t>: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352800"/>
            <a:ext cx="375545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Enter n: 5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Enter 5 integers: -2 5 7 8 30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Ascending: 30 8 7 5 -2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4419600"/>
            <a:ext cx="301667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Enter n: 3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Enter 3 integers: 7 3 2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Descending: 2 3 7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569803"/>
            <a:ext cx="338606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Enter n: 4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Enter 4 integers: 7 -4 8 0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Neither: 0 8 -4 7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3200400"/>
            <a:ext cx="6629400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Things to think about: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How should the input be saved? What data type?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How do you read in the input?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What are the differences between each of the outputs?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What code structure should be used for determining whether something is ascending, descending or neither?</a:t>
            </a:r>
          </a:p>
        </p:txBody>
      </p:sp>
    </p:spTree>
    <p:extLst>
      <p:ext uri="{BB962C8B-B14F-4D97-AF65-F5344CB8AC3E}">
        <p14:creationId xmlns:p14="http://schemas.microsoft.com/office/powerpoint/2010/main" val="8738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533400"/>
            <a:ext cx="5984631" cy="5262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Scanner kb = new Scanner(</a:t>
            </a:r>
            <a:r>
              <a:rPr lang="en-US" sz="1600" b="1" dirty="0" err="1" smtClean="0">
                <a:latin typeface="Courier New"/>
                <a:cs typeface="Courier New"/>
              </a:rPr>
              <a:t>System.in</a:t>
            </a:r>
            <a:r>
              <a:rPr lang="en-US" sz="1600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600" b="1" dirty="0" err="1" smtClean="0">
                <a:latin typeface="Courier New"/>
                <a:cs typeface="Courier New"/>
              </a:rPr>
              <a:t>System.out.print</a:t>
            </a:r>
            <a:r>
              <a:rPr lang="en-US" sz="1600" b="1" dirty="0" smtClean="0">
                <a:latin typeface="Courier New"/>
                <a:cs typeface="Courier New"/>
              </a:rPr>
              <a:t>("Enter n: ");</a:t>
            </a:r>
          </a:p>
          <a:p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n = </a:t>
            </a:r>
            <a:r>
              <a:rPr lang="en-US" sz="1600" b="1" dirty="0" err="1" smtClean="0">
                <a:latin typeface="Courier New"/>
                <a:cs typeface="Courier New"/>
              </a:rPr>
              <a:t>kb.nextInt</a:t>
            </a:r>
            <a:r>
              <a:rPr lang="en-US" sz="1600" b="1" dirty="0" smtClean="0">
                <a:latin typeface="Courier New"/>
                <a:cs typeface="Courier New"/>
              </a:rPr>
              <a:t>();</a:t>
            </a: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[] array = new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[n];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err="1" smtClean="0">
                <a:latin typeface="Courier New"/>
                <a:cs typeface="Courier New"/>
              </a:rPr>
              <a:t>System.out.print</a:t>
            </a:r>
            <a:r>
              <a:rPr lang="en-US" sz="1600" b="1" dirty="0" smtClean="0">
                <a:latin typeface="Courier New"/>
                <a:cs typeface="Courier New"/>
              </a:rPr>
              <a:t>("Enter </a:t>
            </a:r>
            <a:r>
              <a:rPr lang="en-US" sz="1600" b="1" dirty="0">
                <a:latin typeface="Courier New"/>
                <a:cs typeface="Courier New"/>
              </a:rPr>
              <a:t>"</a:t>
            </a:r>
            <a:r>
              <a:rPr lang="en-US" sz="1600" b="1" dirty="0" smtClean="0">
                <a:latin typeface="Courier New"/>
                <a:cs typeface="Courier New"/>
              </a:rPr>
              <a:t> + n + " integers: ");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for (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 = 0;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 &lt; n;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++)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array[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] = </a:t>
            </a:r>
            <a:r>
              <a:rPr lang="en-US" sz="1600" b="1" dirty="0" err="1" smtClean="0">
                <a:latin typeface="Courier New"/>
                <a:cs typeface="Courier New"/>
              </a:rPr>
              <a:t>kb.nextInt</a:t>
            </a:r>
            <a:r>
              <a:rPr lang="en-US" sz="16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err="1" smtClean="0">
                <a:latin typeface="Courier New"/>
                <a:cs typeface="Courier New"/>
              </a:rPr>
              <a:t>boolean</a:t>
            </a:r>
            <a:r>
              <a:rPr lang="en-US" sz="1600" b="1" dirty="0" smtClean="0">
                <a:latin typeface="Courier New"/>
                <a:cs typeface="Courier New"/>
              </a:rPr>
              <a:t> ascending = true;</a:t>
            </a:r>
          </a:p>
          <a:p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j = 0;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while (ascending &amp;&amp; j &lt; n - 1)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if (array[j] &gt; array[j + 1])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ascending = false;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j++;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...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11499" y="533400"/>
            <a:ext cx="4753324" cy="5016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ourier New"/>
                <a:cs typeface="Courier New"/>
              </a:rPr>
              <a:t>boolean</a:t>
            </a:r>
            <a:r>
              <a:rPr lang="en-US" sz="1600" b="1" dirty="0" smtClean="0">
                <a:latin typeface="Courier New"/>
                <a:cs typeface="Courier New"/>
              </a:rPr>
              <a:t> descending </a:t>
            </a:r>
            <a:r>
              <a:rPr lang="en-US" sz="1600" b="1" dirty="0">
                <a:latin typeface="Courier New"/>
                <a:cs typeface="Courier New"/>
              </a:rPr>
              <a:t>= true;</a:t>
            </a:r>
          </a:p>
          <a:p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k </a:t>
            </a:r>
            <a:r>
              <a:rPr lang="en-US" sz="1600" b="1" dirty="0">
                <a:latin typeface="Courier New"/>
                <a:cs typeface="Courier New"/>
              </a:rPr>
              <a:t>= 0;</a:t>
            </a:r>
          </a:p>
          <a:p>
            <a:r>
              <a:rPr lang="en-US" sz="1600" b="1" dirty="0">
                <a:latin typeface="Courier New"/>
                <a:cs typeface="Courier New"/>
              </a:rPr>
              <a:t>while </a:t>
            </a:r>
            <a:r>
              <a:rPr lang="en-US" sz="1600" b="1" dirty="0" smtClean="0">
                <a:latin typeface="Courier New"/>
                <a:cs typeface="Courier New"/>
              </a:rPr>
              <a:t>(descending </a:t>
            </a:r>
            <a:r>
              <a:rPr lang="en-US" sz="1600" b="1" dirty="0">
                <a:latin typeface="Courier New"/>
                <a:cs typeface="Courier New"/>
              </a:rPr>
              <a:t>&amp;&amp; </a:t>
            </a:r>
            <a:r>
              <a:rPr lang="en-US" sz="1600" b="1" dirty="0" smtClean="0">
                <a:latin typeface="Courier New"/>
                <a:cs typeface="Courier New"/>
              </a:rPr>
              <a:t>k </a:t>
            </a:r>
            <a:r>
              <a:rPr lang="en-US" sz="1600" b="1" dirty="0">
                <a:latin typeface="Courier New"/>
                <a:cs typeface="Courier New"/>
              </a:rPr>
              <a:t>&lt; n - 1)</a:t>
            </a:r>
          </a:p>
          <a:p>
            <a:r>
              <a:rPr lang="en-US" sz="1600" b="1" dirty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if (array</a:t>
            </a:r>
            <a:r>
              <a:rPr lang="en-US" sz="1600" b="1" dirty="0" smtClean="0">
                <a:latin typeface="Courier New"/>
                <a:cs typeface="Courier New"/>
              </a:rPr>
              <a:t>[k] &lt; </a:t>
            </a:r>
            <a:r>
              <a:rPr lang="en-US" sz="1600" b="1" dirty="0">
                <a:latin typeface="Courier New"/>
                <a:cs typeface="Courier New"/>
              </a:rPr>
              <a:t>array</a:t>
            </a:r>
            <a:r>
              <a:rPr lang="en-US" sz="1600" b="1" dirty="0" smtClean="0">
                <a:latin typeface="Courier New"/>
                <a:cs typeface="Courier New"/>
              </a:rPr>
              <a:t>[k </a:t>
            </a:r>
            <a:r>
              <a:rPr lang="en-US" sz="1600" b="1" dirty="0">
                <a:latin typeface="Courier New"/>
                <a:cs typeface="Courier New"/>
              </a:rPr>
              <a:t>+ 1])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    </a:t>
            </a:r>
            <a:r>
              <a:rPr lang="en-US" sz="1600" b="1" dirty="0" smtClean="0">
                <a:latin typeface="Courier New"/>
                <a:cs typeface="Courier New"/>
              </a:rPr>
              <a:t>descending </a:t>
            </a:r>
            <a:r>
              <a:rPr lang="en-US" sz="1600" b="1" dirty="0">
                <a:latin typeface="Courier New"/>
                <a:cs typeface="Courier New"/>
              </a:rPr>
              <a:t>= false;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latin typeface="Courier New"/>
                <a:cs typeface="Courier New"/>
              </a:rPr>
              <a:t>k+</a:t>
            </a:r>
            <a:r>
              <a:rPr lang="en-US" sz="1600" b="1" dirty="0">
                <a:latin typeface="Courier New"/>
                <a:cs typeface="Courier New"/>
              </a:rPr>
              <a:t>+;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if (ascending)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</a:t>
            </a:r>
            <a:r>
              <a:rPr lang="en-US" sz="1600" b="1" dirty="0" smtClean="0">
                <a:latin typeface="Courier New"/>
                <a:cs typeface="Courier New"/>
              </a:rPr>
              <a:t>("Ascending: ");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else if (descending)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</a:t>
            </a:r>
            <a:r>
              <a:rPr lang="en-US" sz="1600" b="1" dirty="0" smtClean="0">
                <a:latin typeface="Courier New"/>
                <a:cs typeface="Courier New"/>
              </a:rPr>
              <a:t>("Descending: ");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else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</a:t>
            </a:r>
            <a:r>
              <a:rPr lang="en-US" sz="1600" b="1" dirty="0" smtClean="0">
                <a:latin typeface="Courier New"/>
                <a:cs typeface="Courier New"/>
              </a:rPr>
              <a:t>("Neither: ");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for (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 = n – 1;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&gt;= 0;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--)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</a:t>
            </a:r>
            <a:r>
              <a:rPr lang="en-US" sz="1600" b="1" dirty="0" smtClean="0">
                <a:latin typeface="Courier New"/>
                <a:cs typeface="Courier New"/>
              </a:rPr>
              <a:t>(array[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] + " ");</a:t>
            </a:r>
          </a:p>
          <a:p>
            <a:r>
              <a:rPr lang="en-US" sz="1600" b="1" dirty="0">
                <a:latin typeface="Courier New"/>
                <a:cs typeface="Courier New"/>
              </a:rPr>
              <a:t>}</a:t>
            </a:r>
            <a:endParaRPr lang="en-US" sz="1600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0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Methods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228600"/>
            <a:ext cx="2641600" cy="1981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1676400"/>
            <a:ext cx="614111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b="1" dirty="0">
                <a:latin typeface="Courier New"/>
                <a:cs typeface="Courier New"/>
              </a:rPr>
              <a:t>class </a:t>
            </a:r>
            <a:r>
              <a:rPr lang="en-US" altLang="en-US" b="1" dirty="0" err="1">
                <a:latin typeface="Courier New"/>
                <a:cs typeface="Courier New"/>
              </a:rPr>
              <a:t>HelloWorld</a:t>
            </a:r>
            <a:r>
              <a:rPr lang="en-US" altLang="en-US" b="1" dirty="0">
                <a:latin typeface="Courier New"/>
                <a:cs typeface="Courier New"/>
              </a:rPr>
              <a:t> </a:t>
            </a:r>
            <a:endParaRPr lang="en-US" altLang="en-US" b="1" dirty="0" smtClean="0">
              <a:latin typeface="Courier New"/>
              <a:cs typeface="Courier New"/>
            </a:endParaRPr>
          </a:p>
          <a:p>
            <a:pPr>
              <a:buFont typeface="Wingdings" pitchFamily="2" charset="2"/>
              <a:buNone/>
            </a:pPr>
            <a:r>
              <a:rPr lang="en-US" altLang="en-US" b="1" dirty="0" smtClean="0">
                <a:latin typeface="Courier New"/>
                <a:cs typeface="Courier New"/>
              </a:rPr>
              <a:t>{</a:t>
            </a:r>
            <a:endParaRPr lang="en-US" altLang="en-US" b="1" dirty="0">
              <a:latin typeface="Courier New"/>
              <a:cs typeface="Courier New"/>
            </a:endParaRPr>
          </a:p>
          <a:p>
            <a:pPr>
              <a:buFont typeface="Wingdings" pitchFamily="2" charset="2"/>
              <a:buNone/>
            </a:pPr>
            <a:r>
              <a:rPr lang="en-US" altLang="en-US" b="1" dirty="0" smtClean="0">
                <a:latin typeface="Courier New"/>
                <a:cs typeface="Courier New"/>
              </a:rPr>
              <a:t>    public </a:t>
            </a:r>
            <a:r>
              <a:rPr lang="en-US" altLang="en-US" b="1" dirty="0">
                <a:latin typeface="Courier New"/>
                <a:cs typeface="Courier New"/>
              </a:rPr>
              <a:t>static void main(String[] </a:t>
            </a:r>
            <a:r>
              <a:rPr lang="en-US" altLang="en-US" b="1" dirty="0" err="1">
                <a:latin typeface="Courier New"/>
                <a:cs typeface="Courier New"/>
              </a:rPr>
              <a:t>args</a:t>
            </a:r>
            <a:r>
              <a:rPr lang="en-US" altLang="en-US" b="1" dirty="0">
                <a:latin typeface="Courier New"/>
                <a:cs typeface="Courier New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en-US" b="1" dirty="0" smtClean="0">
                <a:latin typeface="Courier New"/>
                <a:cs typeface="Courier New"/>
              </a:rPr>
              <a:t>    {</a:t>
            </a:r>
            <a:endParaRPr lang="en-US" altLang="en-US" b="1" dirty="0">
              <a:latin typeface="Courier New"/>
              <a:cs typeface="Courier New"/>
            </a:endParaRPr>
          </a:p>
          <a:p>
            <a:pPr>
              <a:buFont typeface="Wingdings" pitchFamily="2" charset="2"/>
              <a:buNone/>
            </a:pPr>
            <a:r>
              <a:rPr lang="en-US" altLang="en-US" b="1" dirty="0" smtClean="0">
                <a:latin typeface="Courier New"/>
                <a:cs typeface="Courier New"/>
              </a:rPr>
              <a:t>        </a:t>
            </a:r>
            <a:r>
              <a:rPr lang="en-US" altLang="en-US" b="1" dirty="0" err="1" smtClean="0">
                <a:latin typeface="Courier New"/>
                <a:cs typeface="Courier New"/>
              </a:rPr>
              <a:t>System.out.println</a:t>
            </a:r>
            <a:r>
              <a:rPr lang="en-US" altLang="en-US" b="1" dirty="0">
                <a:latin typeface="Courier New"/>
                <a:cs typeface="Courier New"/>
              </a:rPr>
              <a:t>("Hello World!");</a:t>
            </a:r>
          </a:p>
          <a:p>
            <a:pPr>
              <a:buFont typeface="Wingdings" pitchFamily="2" charset="2"/>
              <a:buNone/>
            </a:pPr>
            <a:r>
              <a:rPr lang="en-US" altLang="en-US" b="1" dirty="0" smtClean="0">
                <a:latin typeface="Courier New"/>
                <a:cs typeface="Courier New"/>
              </a:rPr>
              <a:t>    }</a:t>
            </a:r>
            <a:endParaRPr lang="en-US" altLang="en-US" b="1" dirty="0">
              <a:latin typeface="Courier New"/>
              <a:cs typeface="Courier New"/>
            </a:endParaRPr>
          </a:p>
          <a:p>
            <a:pPr>
              <a:buFont typeface="Wingdings" pitchFamily="2" charset="2"/>
              <a:buNone/>
            </a:pPr>
            <a:r>
              <a:rPr lang="en-US" altLang="en-US" b="1" dirty="0" smtClean="0">
                <a:latin typeface="Courier New"/>
                <a:cs typeface="Courier New"/>
              </a:rPr>
              <a:t>}</a:t>
            </a:r>
            <a:endParaRPr lang="en-US" altLang="en-US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4419600"/>
            <a:ext cx="406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many methods are there?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2743200"/>
            <a:ext cx="3429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0" y="2209800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4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Defining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0292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A method is a collection of statements that are grouped together to perform an operation</a:t>
            </a:r>
            <a:r>
              <a:rPr lang="en-US" altLang="en-US" sz="2400" dirty="0" smtClean="0"/>
              <a:t>.</a:t>
            </a:r>
          </a:p>
          <a:p>
            <a:endParaRPr lang="en-US" altLang="en-US" sz="2400" dirty="0"/>
          </a:p>
          <a:p>
            <a:r>
              <a:rPr lang="en-US" altLang="en-US" sz="2400" dirty="0" smtClean="0"/>
              <a:t>Methods can be used to define reusable code and organize and simplify coding.</a:t>
            </a:r>
          </a:p>
          <a:p>
            <a:endParaRPr lang="en-US" altLang="en-US" sz="2400" dirty="0"/>
          </a:p>
          <a:p>
            <a:r>
              <a:rPr lang="en-US" altLang="en-US" sz="2400" dirty="0" smtClean="0"/>
              <a:t>A method definition consists of its method name, parameters, return value type and body.</a:t>
            </a:r>
          </a:p>
          <a:p>
            <a:endParaRPr lang="en-US" altLang="en-US" sz="2400" dirty="0"/>
          </a:p>
          <a:p>
            <a:r>
              <a:rPr lang="en-US" sz="2400" dirty="0"/>
              <a:t>Each method has its own name.  When that name is encountered in a program, the execution of the program branches to the body of that method. 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When </a:t>
            </a:r>
            <a:r>
              <a:rPr lang="en-US" sz="2400" dirty="0"/>
              <a:t>the method is finished, execution returns to the area of the program code from which it was called, and the program continues on to the next line of code.</a:t>
            </a:r>
            <a:endParaRPr lang="en-US" alt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287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741961"/>
              </p:ext>
            </p:extLst>
          </p:nvPr>
        </p:nvGraphicFramePr>
        <p:xfrm>
          <a:off x="1138079" y="1447800"/>
          <a:ext cx="9758521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Picture" r:id="rId3" imgW="4972145" imgH="1976382" progId="Word.Picture.8">
                  <p:embed/>
                </p:oleObj>
              </mc:Choice>
              <mc:Fallback>
                <p:oleObj name="Picture" r:id="rId3" imgW="4972145" imgH="197638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079" y="1447800"/>
                        <a:ext cx="9758521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49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74496" y="1295400"/>
            <a:ext cx="6864504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</a:t>
            </a:r>
            <a:r>
              <a:rPr lang="en-US" sz="1400" b="1" dirty="0" err="1" smtClean="0">
                <a:latin typeface="Courier New"/>
                <a:cs typeface="Courier New"/>
              </a:rPr>
              <a:t>TestMax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static void main(String[] </a:t>
            </a:r>
            <a:r>
              <a:rPr lang="en-US" sz="1400" b="1" dirty="0" err="1" smtClean="0">
                <a:latin typeface="Courier New"/>
                <a:cs typeface="Courier New"/>
              </a:rPr>
              <a:t>args</a:t>
            </a:r>
            <a:r>
              <a:rPr lang="en-US" sz="14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= 5;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j = 2;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k = max(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, j);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S.O.P.L("The max of " +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+ " and " + j + " is " + k);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public static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max(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n1,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n2)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result;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if (n1 &gt; n2)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result = n1;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else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result = n2;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    return result;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68670" y="1447800"/>
            <a:ext cx="184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Memory: main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48600" y="1893332"/>
            <a:ext cx="39624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: 5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j: 2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k: max(</a:t>
            </a:r>
            <a:r>
              <a:rPr lang="en-US" b="1" dirty="0" err="1" smtClean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, j)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29800" y="2438400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max(5, 2)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7200" y="3724870"/>
            <a:ext cx="35052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n1: 5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n2: 2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result: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10600" y="3364468"/>
            <a:ext cx="253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Memory: max(5, 2)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25612" y="426720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5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35412" y="243840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5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95002" y="5216604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Output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48600" y="5574268"/>
            <a:ext cx="3962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The max of 5 and 2 is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5997714"/>
            <a:ext cx="6259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Each method has its own copy of the variables in memory. 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Each method has its own separate memory box.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9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/>
      <p:bldP spid="11" grpId="0"/>
      <p:bldP spid="12" grpId="0"/>
      <p:bldP spid="13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479352"/>
            <a:ext cx="6649026" cy="418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</a:t>
            </a:r>
            <a:r>
              <a:rPr lang="en-US" sz="1400" b="1" dirty="0" err="1" smtClean="0">
                <a:latin typeface="Courier New"/>
                <a:cs typeface="Courier New"/>
              </a:rPr>
              <a:t>TestPassByValue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static void main(String[] </a:t>
            </a:r>
            <a:r>
              <a:rPr lang="en-US" sz="1400" b="1" dirty="0" err="1" smtClean="0">
                <a:latin typeface="Courier New"/>
                <a:cs typeface="Courier New"/>
              </a:rPr>
              <a:t>args</a:t>
            </a:r>
            <a:r>
              <a:rPr lang="en-US" sz="14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n1 = 1;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n2 = 2;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S.O.P.L("n1 </a:t>
            </a:r>
            <a:r>
              <a:rPr lang="en-US" sz="1400" b="1" dirty="0">
                <a:latin typeface="Courier New"/>
                <a:cs typeface="Courier New"/>
              </a:rPr>
              <a:t>is </a:t>
            </a:r>
            <a:r>
              <a:rPr lang="en-US" sz="1400" b="1" dirty="0" smtClean="0">
                <a:latin typeface="Courier New"/>
                <a:cs typeface="Courier New"/>
              </a:rPr>
              <a:t>" </a:t>
            </a:r>
            <a:r>
              <a:rPr lang="en-US" sz="1400" b="1" dirty="0">
                <a:latin typeface="Courier New"/>
                <a:cs typeface="Courier New"/>
              </a:rPr>
              <a:t>+ n1 + </a:t>
            </a:r>
            <a:r>
              <a:rPr lang="en-US" sz="1400" b="1" dirty="0" smtClean="0">
                <a:latin typeface="Courier New"/>
                <a:cs typeface="Courier New"/>
              </a:rPr>
              <a:t>" </a:t>
            </a:r>
            <a:r>
              <a:rPr lang="en-US" sz="1400" b="1" dirty="0">
                <a:latin typeface="Courier New"/>
                <a:cs typeface="Courier New"/>
              </a:rPr>
              <a:t>and n2 is </a:t>
            </a:r>
            <a:r>
              <a:rPr lang="en-US" sz="1400" b="1" dirty="0" smtClean="0">
                <a:latin typeface="Courier New"/>
                <a:cs typeface="Courier New"/>
              </a:rPr>
              <a:t>" </a:t>
            </a:r>
            <a:r>
              <a:rPr lang="en-US" sz="1400" b="1" dirty="0">
                <a:latin typeface="Courier New"/>
                <a:cs typeface="Courier New"/>
              </a:rPr>
              <a:t>+ n2);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swap(n1, n2);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S.O.P.L("n1 is " + n1 + " and n2 is " + n2);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   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static void swap(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num1,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num2)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temp = num1;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num1 = num2;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num2 = temp;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S.O.P.L("num1 </a:t>
            </a:r>
            <a:r>
              <a:rPr lang="en-US" sz="1400" b="1" dirty="0">
                <a:latin typeface="Courier New"/>
                <a:cs typeface="Courier New"/>
              </a:rPr>
              <a:t>is </a:t>
            </a:r>
            <a:r>
              <a:rPr lang="en-US" sz="1400" b="1" dirty="0" smtClean="0">
                <a:latin typeface="Courier New"/>
                <a:cs typeface="Courier New"/>
              </a:rPr>
              <a:t>" </a:t>
            </a:r>
            <a:r>
              <a:rPr lang="en-US" sz="1400" b="1" dirty="0">
                <a:latin typeface="Courier New"/>
                <a:cs typeface="Courier New"/>
              </a:rPr>
              <a:t>+ </a:t>
            </a:r>
            <a:r>
              <a:rPr lang="en-US" sz="1400" b="1" dirty="0" smtClean="0">
                <a:latin typeface="Courier New"/>
                <a:cs typeface="Courier New"/>
              </a:rPr>
              <a:t>num1 </a:t>
            </a:r>
            <a:r>
              <a:rPr lang="en-US" sz="1400" b="1" dirty="0">
                <a:latin typeface="Courier New"/>
                <a:cs typeface="Courier New"/>
              </a:rPr>
              <a:t>+ </a:t>
            </a:r>
            <a:r>
              <a:rPr lang="en-US" sz="1400" b="1" dirty="0" smtClean="0">
                <a:latin typeface="Courier New"/>
                <a:cs typeface="Courier New"/>
              </a:rPr>
              <a:t>" </a:t>
            </a:r>
            <a:r>
              <a:rPr lang="en-US" sz="1400" b="1" dirty="0">
                <a:latin typeface="Courier New"/>
                <a:cs typeface="Courier New"/>
              </a:rPr>
              <a:t>and </a:t>
            </a:r>
            <a:r>
              <a:rPr lang="en-US" sz="1400" b="1" dirty="0" smtClean="0">
                <a:latin typeface="Courier New"/>
                <a:cs typeface="Courier New"/>
              </a:rPr>
              <a:t>num2 </a:t>
            </a:r>
            <a:r>
              <a:rPr lang="en-US" sz="1400" b="1" dirty="0">
                <a:latin typeface="Courier New"/>
                <a:cs typeface="Courier New"/>
              </a:rPr>
              <a:t>is </a:t>
            </a:r>
            <a:r>
              <a:rPr lang="en-US" sz="1400" b="1" dirty="0" smtClean="0">
                <a:latin typeface="Courier New"/>
                <a:cs typeface="Courier New"/>
              </a:rPr>
              <a:t>" </a:t>
            </a:r>
            <a:r>
              <a:rPr lang="en-US" sz="1400" b="1" dirty="0">
                <a:latin typeface="Courier New"/>
                <a:cs typeface="Courier New"/>
              </a:rPr>
              <a:t>+ </a:t>
            </a:r>
            <a:r>
              <a:rPr lang="en-US" sz="1400" b="1" dirty="0" smtClean="0">
                <a:latin typeface="Courier New"/>
                <a:cs typeface="Courier New"/>
              </a:rPr>
              <a:t>num2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39200" y="1447800"/>
            <a:ext cx="1662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Memory: main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24800" y="1893332"/>
            <a:ext cx="39624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n1: 1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n2: 2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swap(n1, n2)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56827" y="2362200"/>
            <a:ext cx="1415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swap(1, 2)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7200" y="3724870"/>
            <a:ext cx="35052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num1: 1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num2: 2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temp: 1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10600" y="3364468"/>
            <a:ext cx="2401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Memory: swap(1, 2)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71202" y="48006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Output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24800" y="5158264"/>
            <a:ext cx="39624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n1 is 1 and n2 is 2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num1 is 2 and num2 is 1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n1 is 1 and n2 is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0" y="37338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0" y="39624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</a:t>
            </a:r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116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12" grpId="0"/>
      <p:bldP spid="13" grpId="0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Testing and Debugging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6783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During and after writing a program, you should test it to see whether it performs correctly.</a:t>
            </a:r>
          </a:p>
          <a:p>
            <a:endParaRPr lang="en-US" sz="2400" dirty="0"/>
          </a:p>
          <a:p>
            <a:r>
              <a:rPr lang="en-US" sz="2400" dirty="0" smtClean="0"/>
              <a:t>Bug: A mistake in a program.</a:t>
            </a:r>
          </a:p>
          <a:p>
            <a:endParaRPr lang="en-US" sz="2400" dirty="0"/>
          </a:p>
          <a:p>
            <a:r>
              <a:rPr lang="en-US" sz="2400" dirty="0" smtClean="0"/>
              <a:t>Debugging: The process of finding, correcting and eliminating the mistakes.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886200"/>
            <a:ext cx="6400800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0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295400"/>
            <a:ext cx="10807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/>
              <a:t>Find the sum of integers from 1 to 10, from 20 to 30, and from 35 to 45, respectively.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133600"/>
            <a:ext cx="5479285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static void main(String[] </a:t>
            </a:r>
            <a:r>
              <a:rPr lang="en-US" sz="1600" b="1" dirty="0" err="1" smtClean="0">
                <a:latin typeface="Courier New"/>
                <a:cs typeface="Courier New"/>
              </a:rPr>
              <a:t>args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sum = 0;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for (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 = 1;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 &lt;= 10;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++)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sum +=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S.O.P.L("Sum from 1 to 10 is " + sum);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sum </a:t>
            </a:r>
            <a:r>
              <a:rPr lang="en-US" sz="1600" b="1" dirty="0">
                <a:latin typeface="Courier New"/>
                <a:cs typeface="Courier New"/>
              </a:rPr>
              <a:t>= 0;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for (</a:t>
            </a: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i</a:t>
            </a:r>
            <a:r>
              <a:rPr lang="en-US" sz="1600" b="1" dirty="0">
                <a:latin typeface="Courier New"/>
                <a:cs typeface="Courier New"/>
              </a:rPr>
              <a:t> = </a:t>
            </a:r>
            <a:r>
              <a:rPr lang="en-US" sz="1600" b="1" dirty="0" smtClean="0">
                <a:latin typeface="Courier New"/>
                <a:cs typeface="Courier New"/>
              </a:rPr>
              <a:t>20; </a:t>
            </a:r>
            <a:r>
              <a:rPr lang="en-US" sz="1600" b="1" dirty="0" err="1">
                <a:latin typeface="Courier New"/>
                <a:cs typeface="Courier New"/>
              </a:rPr>
              <a:t>i</a:t>
            </a:r>
            <a:r>
              <a:rPr lang="en-US" sz="1600" b="1" dirty="0">
                <a:latin typeface="Courier New"/>
                <a:cs typeface="Courier New"/>
              </a:rPr>
              <a:t> &lt;= </a:t>
            </a:r>
            <a:r>
              <a:rPr lang="en-US" sz="1600" b="1" dirty="0" smtClean="0">
                <a:latin typeface="Courier New"/>
                <a:cs typeface="Courier New"/>
              </a:rPr>
              <a:t>30</a:t>
            </a:r>
            <a:r>
              <a:rPr lang="en-US" sz="1600" b="1" dirty="0">
                <a:latin typeface="Courier New"/>
                <a:cs typeface="Courier New"/>
              </a:rPr>
              <a:t>; </a:t>
            </a:r>
            <a:r>
              <a:rPr lang="en-US" sz="1600" b="1" dirty="0" err="1">
                <a:latin typeface="Courier New"/>
                <a:cs typeface="Courier New"/>
              </a:rPr>
              <a:t>i</a:t>
            </a:r>
            <a:r>
              <a:rPr lang="en-US" sz="1600" b="1" dirty="0">
                <a:latin typeface="Courier New"/>
                <a:cs typeface="Courier New"/>
              </a:rPr>
              <a:t>++)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    sum += </a:t>
            </a:r>
            <a:r>
              <a:rPr lang="en-US" sz="1600" b="1" dirty="0" err="1">
                <a:latin typeface="Courier New"/>
                <a:cs typeface="Courier New"/>
              </a:rPr>
              <a:t>i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S.O.P.L</a:t>
            </a:r>
            <a:r>
              <a:rPr lang="en-US" sz="1600" b="1" dirty="0" smtClean="0">
                <a:latin typeface="Courier New"/>
                <a:cs typeface="Courier New"/>
              </a:rPr>
              <a:t>("Sum </a:t>
            </a:r>
            <a:r>
              <a:rPr lang="en-US" sz="1600" b="1" dirty="0">
                <a:latin typeface="Courier New"/>
                <a:cs typeface="Courier New"/>
              </a:rPr>
              <a:t>from </a:t>
            </a:r>
            <a:r>
              <a:rPr lang="en-US" sz="1600" b="1" dirty="0" smtClean="0">
                <a:latin typeface="Courier New"/>
                <a:cs typeface="Courier New"/>
              </a:rPr>
              <a:t>20 </a:t>
            </a:r>
            <a:r>
              <a:rPr lang="en-US" sz="1600" b="1" dirty="0">
                <a:latin typeface="Courier New"/>
                <a:cs typeface="Courier New"/>
              </a:rPr>
              <a:t>to </a:t>
            </a:r>
            <a:r>
              <a:rPr lang="en-US" sz="1600" b="1" dirty="0" smtClean="0">
                <a:latin typeface="Courier New"/>
                <a:cs typeface="Courier New"/>
              </a:rPr>
              <a:t>30 </a:t>
            </a:r>
            <a:r>
              <a:rPr lang="en-US" sz="1600" b="1" dirty="0">
                <a:latin typeface="Courier New"/>
                <a:cs typeface="Courier New"/>
              </a:rPr>
              <a:t>is </a:t>
            </a:r>
            <a:r>
              <a:rPr lang="en-US" sz="1600" b="1" dirty="0" smtClean="0">
                <a:latin typeface="Courier New"/>
                <a:cs typeface="Courier New"/>
              </a:rPr>
              <a:t>" </a:t>
            </a:r>
            <a:r>
              <a:rPr lang="en-US" sz="1600" b="1" dirty="0">
                <a:latin typeface="Courier New"/>
                <a:cs typeface="Courier New"/>
              </a:rPr>
              <a:t>+ sum)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sum </a:t>
            </a:r>
            <a:r>
              <a:rPr lang="en-US" sz="1600" b="1" dirty="0">
                <a:latin typeface="Courier New"/>
                <a:cs typeface="Courier New"/>
              </a:rPr>
              <a:t>= 0;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for (</a:t>
            </a: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i</a:t>
            </a:r>
            <a:r>
              <a:rPr lang="en-US" sz="1600" b="1" dirty="0">
                <a:latin typeface="Courier New"/>
                <a:cs typeface="Courier New"/>
              </a:rPr>
              <a:t> = </a:t>
            </a:r>
            <a:r>
              <a:rPr lang="en-US" sz="1600" b="1" dirty="0" smtClean="0">
                <a:latin typeface="Courier New"/>
                <a:cs typeface="Courier New"/>
              </a:rPr>
              <a:t>35; </a:t>
            </a:r>
            <a:r>
              <a:rPr lang="en-US" sz="1600" b="1" dirty="0" err="1">
                <a:latin typeface="Courier New"/>
                <a:cs typeface="Courier New"/>
              </a:rPr>
              <a:t>i</a:t>
            </a:r>
            <a:r>
              <a:rPr lang="en-US" sz="1600" b="1" dirty="0">
                <a:latin typeface="Courier New"/>
                <a:cs typeface="Courier New"/>
              </a:rPr>
              <a:t> &lt;= </a:t>
            </a:r>
            <a:r>
              <a:rPr lang="en-US" sz="1600" b="1" dirty="0" smtClean="0">
                <a:latin typeface="Courier New"/>
                <a:cs typeface="Courier New"/>
              </a:rPr>
              <a:t>45; </a:t>
            </a:r>
            <a:r>
              <a:rPr lang="en-US" sz="1600" b="1" dirty="0" err="1">
                <a:latin typeface="Courier New"/>
                <a:cs typeface="Courier New"/>
              </a:rPr>
              <a:t>i</a:t>
            </a:r>
            <a:r>
              <a:rPr lang="en-US" sz="1600" b="1" dirty="0">
                <a:latin typeface="Courier New"/>
                <a:cs typeface="Courier New"/>
              </a:rPr>
              <a:t>++)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    sum += </a:t>
            </a:r>
            <a:r>
              <a:rPr lang="en-US" sz="1600" b="1" dirty="0" err="1">
                <a:latin typeface="Courier New"/>
                <a:cs typeface="Courier New"/>
              </a:rPr>
              <a:t>i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S.O.P.L</a:t>
            </a:r>
            <a:r>
              <a:rPr lang="en-US" sz="1600" b="1" dirty="0" smtClean="0">
                <a:latin typeface="Courier New"/>
                <a:cs typeface="Courier New"/>
              </a:rPr>
              <a:t>("Sum </a:t>
            </a:r>
            <a:r>
              <a:rPr lang="en-US" sz="1600" b="1" dirty="0">
                <a:latin typeface="Courier New"/>
                <a:cs typeface="Courier New"/>
              </a:rPr>
              <a:t>from </a:t>
            </a:r>
            <a:r>
              <a:rPr lang="en-US" sz="1600" b="1" dirty="0" smtClean="0">
                <a:latin typeface="Courier New"/>
                <a:cs typeface="Courier New"/>
              </a:rPr>
              <a:t>35 </a:t>
            </a:r>
            <a:r>
              <a:rPr lang="en-US" sz="1600" b="1" dirty="0">
                <a:latin typeface="Courier New"/>
                <a:cs typeface="Courier New"/>
              </a:rPr>
              <a:t>to </a:t>
            </a:r>
            <a:r>
              <a:rPr lang="en-US" sz="1600" b="1" dirty="0" smtClean="0">
                <a:latin typeface="Courier New"/>
                <a:cs typeface="Courier New"/>
              </a:rPr>
              <a:t>45 </a:t>
            </a:r>
            <a:r>
              <a:rPr lang="en-US" sz="1600" b="1" dirty="0">
                <a:latin typeface="Courier New"/>
                <a:cs typeface="Courier New"/>
              </a:rPr>
              <a:t>is </a:t>
            </a:r>
            <a:r>
              <a:rPr lang="en-US" sz="1600" b="1" dirty="0" smtClean="0">
                <a:latin typeface="Courier New"/>
                <a:cs typeface="Courier New"/>
              </a:rPr>
              <a:t>" </a:t>
            </a:r>
            <a:r>
              <a:rPr lang="en-US" sz="1600" b="1" dirty="0">
                <a:latin typeface="Courier New"/>
                <a:cs typeface="Courier New"/>
              </a:rPr>
              <a:t>+ sum);</a:t>
            </a:r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8595" y="2743200"/>
            <a:ext cx="4796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do you notice about this code?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3429000"/>
            <a:ext cx="2085086" cy="279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7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Example: Using methods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295400"/>
            <a:ext cx="10807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/>
              <a:t>Find the sum of integers from 1 to 10, from 20 to 30, and from 35 to 45, respectively.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456625" y="2438400"/>
            <a:ext cx="7941898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static void main(String[] </a:t>
            </a:r>
            <a:r>
              <a:rPr lang="en-US" sz="1600" b="1" dirty="0" err="1" smtClean="0">
                <a:latin typeface="Courier New"/>
                <a:cs typeface="Courier New"/>
              </a:rPr>
              <a:t>args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sum(1, 10);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sum(20, 30);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sum(35, 45);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public static void sum(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n1,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n2)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sumNums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= 0;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for (</a:t>
            </a: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i</a:t>
            </a:r>
            <a:r>
              <a:rPr lang="en-US" sz="1600" b="1" dirty="0">
                <a:latin typeface="Courier New"/>
                <a:cs typeface="Courier New"/>
              </a:rPr>
              <a:t> = </a:t>
            </a:r>
            <a:r>
              <a:rPr lang="en-US" sz="1600" b="1" dirty="0" smtClean="0">
                <a:latin typeface="Courier New"/>
                <a:cs typeface="Courier New"/>
              </a:rPr>
              <a:t>n1; </a:t>
            </a:r>
            <a:r>
              <a:rPr lang="en-US" sz="1600" b="1" dirty="0" err="1">
                <a:latin typeface="Courier New"/>
                <a:cs typeface="Courier New"/>
              </a:rPr>
              <a:t>i</a:t>
            </a:r>
            <a:r>
              <a:rPr lang="en-US" sz="1600" b="1" dirty="0">
                <a:latin typeface="Courier New"/>
                <a:cs typeface="Courier New"/>
              </a:rPr>
              <a:t> &lt;= </a:t>
            </a:r>
            <a:r>
              <a:rPr lang="en-US" sz="1600" b="1" dirty="0" smtClean="0">
                <a:latin typeface="Courier New"/>
                <a:cs typeface="Courier New"/>
              </a:rPr>
              <a:t>n2; </a:t>
            </a:r>
            <a:r>
              <a:rPr lang="en-US" sz="1600" b="1" dirty="0" err="1">
                <a:latin typeface="Courier New"/>
                <a:cs typeface="Courier New"/>
              </a:rPr>
              <a:t>i</a:t>
            </a:r>
            <a:r>
              <a:rPr lang="en-US" sz="1600" b="1" dirty="0">
                <a:latin typeface="Courier New"/>
                <a:cs typeface="Courier New"/>
              </a:rPr>
              <a:t>++)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    </a:t>
            </a:r>
            <a:r>
              <a:rPr lang="en-US" sz="1600" b="1" dirty="0" err="1" smtClean="0">
                <a:latin typeface="Courier New"/>
                <a:cs typeface="Courier New"/>
              </a:rPr>
              <a:t>sumNums</a:t>
            </a:r>
            <a:r>
              <a:rPr lang="en-US" sz="1600" b="1" dirty="0" smtClean="0">
                <a:latin typeface="Courier New"/>
                <a:cs typeface="Courier New"/>
              </a:rPr>
              <a:t> +</a:t>
            </a:r>
            <a:r>
              <a:rPr lang="en-US" sz="1600" b="1" dirty="0">
                <a:latin typeface="Courier New"/>
                <a:cs typeface="Courier New"/>
              </a:rPr>
              <a:t>= </a:t>
            </a:r>
            <a:r>
              <a:rPr lang="en-US" sz="1600" b="1" dirty="0" err="1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S.O.P.L("Sum from " + n1 + " to " + n2 + " is " + </a:t>
            </a:r>
            <a:r>
              <a:rPr lang="en-US" sz="1600" b="1" smtClean="0">
                <a:latin typeface="Courier New"/>
                <a:cs typeface="Courier New"/>
              </a:rPr>
              <a:t>sumNums)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036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Methods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563064" y="1600200"/>
            <a:ext cx="2764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Remember the rule?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19400"/>
            <a:ext cx="26416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72200" y="1600200"/>
            <a:ext cx="477501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When arrays are passed to methods,</a:t>
            </a:r>
          </a:p>
          <a:p>
            <a:r>
              <a:rPr lang="en-US" sz="2400" dirty="0" smtClean="0"/>
              <a:t>this is like inviting your friend that’s</a:t>
            </a:r>
          </a:p>
          <a:p>
            <a:r>
              <a:rPr lang="en-US" sz="2400" dirty="0" smtClean="0"/>
              <a:t>always on their iPhone...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108" y="3124200"/>
            <a:ext cx="422189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2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Methods and Arrays: The Big Difference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76400"/>
            <a:ext cx="4514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method header is very similar: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4315" y="2438400"/>
            <a:ext cx="5479285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static void </a:t>
            </a:r>
            <a:r>
              <a:rPr lang="en-US" sz="1600" b="1" dirty="0" err="1" smtClean="0">
                <a:latin typeface="Courier New"/>
                <a:cs typeface="Courier New"/>
              </a:rPr>
              <a:t>arrayMethod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[] array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// Stuff inside the method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5600" y="1676400"/>
            <a:ext cx="4849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invocation (calling) is very similar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794969" y="2438400"/>
            <a:ext cx="4863631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static void main(String[] </a:t>
            </a:r>
            <a:r>
              <a:rPr lang="en-US" sz="1600" b="1" dirty="0" err="1" smtClean="0">
                <a:latin typeface="Courier New"/>
                <a:cs typeface="Courier New"/>
              </a:rPr>
              <a:t>args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[] </a:t>
            </a:r>
            <a:r>
              <a:rPr lang="en-US" sz="1600" b="1" dirty="0" err="1" smtClean="0">
                <a:latin typeface="Courier New"/>
                <a:cs typeface="Courier New"/>
              </a:rPr>
              <a:t>numArray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= {1, 2, 3};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arrayMethod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latin typeface="Courier New"/>
                <a:cs typeface="Courier New"/>
              </a:rPr>
              <a:t>numArray</a:t>
            </a:r>
            <a:r>
              <a:rPr lang="en-US" sz="1600" b="1" dirty="0" smtClean="0">
                <a:latin typeface="Courier New"/>
                <a:cs typeface="Courier New"/>
              </a:rPr>
              <a:t>);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3012" y="4114800"/>
            <a:ext cx="107901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big difference between passing arrays and primitive data types: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When you pass an argument that’s a primitive type, the </a:t>
            </a:r>
            <a:r>
              <a:rPr lang="en-US" sz="2400" dirty="0" smtClean="0">
                <a:solidFill>
                  <a:srgbClr val="FF0000"/>
                </a:solidFill>
              </a:rPr>
              <a:t>value is passed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When you pass an array, the whole reference to the array object is passed, which</a:t>
            </a:r>
            <a:br>
              <a:rPr lang="en-US" sz="2400" dirty="0" smtClean="0"/>
            </a:br>
            <a:r>
              <a:rPr lang="en-US" sz="2400" dirty="0" smtClean="0"/>
              <a:t>means that </a:t>
            </a:r>
            <a:r>
              <a:rPr lang="en-US" sz="2400" dirty="0" smtClean="0">
                <a:solidFill>
                  <a:srgbClr val="FF0000"/>
                </a:solidFill>
              </a:rPr>
              <a:t>if you change it, then you change it everywhere else</a:t>
            </a:r>
            <a:r>
              <a:rPr lang="en-US" sz="2400" dirty="0" smtClean="0"/>
              <a:t> that it is being</a:t>
            </a:r>
            <a:br>
              <a:rPr lang="en-US" sz="2400" dirty="0" smtClean="0"/>
            </a:br>
            <a:r>
              <a:rPr lang="en-US" sz="2400" dirty="0" smtClean="0"/>
              <a:t>used - even if your method doesn’t return anything!!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57150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4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96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Returning an array from a method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276600" y="1828800"/>
            <a:ext cx="6341199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static void main(String[] </a:t>
            </a:r>
            <a:r>
              <a:rPr lang="en-US" sz="1600" b="1" dirty="0" err="1" smtClean="0">
                <a:latin typeface="Courier New"/>
                <a:cs typeface="Courier New"/>
              </a:rPr>
              <a:t>args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[] </a:t>
            </a:r>
            <a:r>
              <a:rPr lang="en-US" sz="1600" b="1" dirty="0" err="1" smtClean="0">
                <a:latin typeface="Courier New"/>
                <a:cs typeface="Courier New"/>
              </a:rPr>
              <a:t>numArray</a:t>
            </a:r>
            <a:r>
              <a:rPr lang="en-US" sz="1600" b="1" dirty="0" smtClean="0">
                <a:latin typeface="Courier New"/>
                <a:cs typeface="Courier New"/>
              </a:rPr>
              <a:t>= {1, 2, 3};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[] </a:t>
            </a:r>
            <a:r>
              <a:rPr lang="en-US" sz="1600" b="1" dirty="0" err="1" smtClean="0">
                <a:latin typeface="Courier New"/>
                <a:cs typeface="Courier New"/>
              </a:rPr>
              <a:t>reverseArray</a:t>
            </a:r>
            <a:r>
              <a:rPr lang="en-US" sz="1600" b="1" dirty="0" smtClean="0">
                <a:latin typeface="Courier New"/>
                <a:cs typeface="Courier New"/>
              </a:rPr>
              <a:t> = reverse(</a:t>
            </a:r>
            <a:r>
              <a:rPr lang="en-US" sz="1600" b="1" dirty="0" err="1" smtClean="0">
                <a:latin typeface="Courier New"/>
                <a:cs typeface="Courier New"/>
              </a:rPr>
              <a:t>numArray</a:t>
            </a:r>
            <a:r>
              <a:rPr lang="en-US" sz="1600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public static 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lang="en-US" sz="1600" b="1" dirty="0" smtClean="0">
                <a:latin typeface="Courier New"/>
                <a:cs typeface="Courier New"/>
              </a:rPr>
              <a:t> reverse(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[] array)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[] </a:t>
            </a:r>
            <a:r>
              <a:rPr lang="en-US" sz="1600" b="1" dirty="0" err="1" smtClean="0">
                <a:latin typeface="Courier New"/>
                <a:cs typeface="Courier New"/>
              </a:rPr>
              <a:t>revArray</a:t>
            </a:r>
            <a:r>
              <a:rPr lang="en-US" sz="1600" b="1" dirty="0" smtClean="0">
                <a:latin typeface="Courier New"/>
                <a:cs typeface="Courier New"/>
              </a:rPr>
              <a:t> = new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[</a:t>
            </a:r>
            <a:r>
              <a:rPr lang="en-US" sz="1600" b="1" dirty="0" err="1" smtClean="0">
                <a:latin typeface="Courier New"/>
                <a:cs typeface="Courier New"/>
              </a:rPr>
              <a:t>array.length</a:t>
            </a:r>
            <a:r>
              <a:rPr lang="en-US" sz="1600" b="1" dirty="0" smtClean="0">
                <a:latin typeface="Courier New"/>
                <a:cs typeface="Courier New"/>
              </a:rPr>
              <a:t>];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for (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 = 0;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 &lt; </a:t>
            </a:r>
            <a:r>
              <a:rPr lang="en-US" sz="1600" b="1" dirty="0" err="1" smtClean="0">
                <a:latin typeface="Courier New"/>
                <a:cs typeface="Courier New"/>
              </a:rPr>
              <a:t>array.length</a:t>
            </a:r>
            <a:r>
              <a:rPr lang="en-US" sz="1600" b="1" dirty="0" smtClean="0">
                <a:latin typeface="Courier New"/>
                <a:cs typeface="Courier New"/>
              </a:rPr>
              <a:t>;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++)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</a:t>
            </a:r>
            <a:r>
              <a:rPr lang="en-US" sz="1600" b="1" dirty="0" err="1" smtClean="0">
                <a:latin typeface="Courier New"/>
                <a:cs typeface="Courier New"/>
              </a:rPr>
              <a:t>revArray</a:t>
            </a:r>
            <a:r>
              <a:rPr lang="en-US" sz="1600" b="1" dirty="0" smtClean="0">
                <a:latin typeface="Courier New"/>
                <a:cs typeface="Courier New"/>
              </a:rPr>
              <a:t>[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] = array[</a:t>
            </a:r>
            <a:r>
              <a:rPr lang="en-US" sz="1600" b="1" dirty="0" err="1" smtClean="0">
                <a:latin typeface="Courier New"/>
                <a:cs typeface="Courier New"/>
              </a:rPr>
              <a:t>array.length</a:t>
            </a:r>
            <a:r>
              <a:rPr lang="en-US" sz="1600" b="1" dirty="0" smtClean="0">
                <a:latin typeface="Courier New"/>
                <a:cs typeface="Courier New"/>
              </a:rPr>
              <a:t> - 1 -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];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}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return 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revArray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lang="en-US" sz="16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} 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753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Overloading Methods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47801"/>
            <a:ext cx="10972800" cy="467836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Overloading is a fancy name for having </a:t>
            </a:r>
            <a:r>
              <a:rPr lang="en-US" sz="2400" dirty="0" smtClean="0">
                <a:latin typeface="Calibri"/>
                <a:cs typeface="Calibri"/>
              </a:rPr>
              <a:t>methods </a:t>
            </a:r>
            <a:r>
              <a:rPr lang="en-US" sz="2400" dirty="0">
                <a:latin typeface="Calibri"/>
                <a:cs typeface="Calibri"/>
              </a:rPr>
              <a:t>with the same </a:t>
            </a:r>
            <a:r>
              <a:rPr lang="en-US" sz="2400" dirty="0" smtClean="0">
                <a:latin typeface="Calibri"/>
                <a:cs typeface="Calibri"/>
              </a:rPr>
              <a:t>name </a:t>
            </a:r>
            <a:r>
              <a:rPr lang="en-US" sz="2400" dirty="0">
                <a:latin typeface="Calibri"/>
                <a:cs typeface="Calibri"/>
              </a:rPr>
              <a:t>but different formal parameters</a:t>
            </a:r>
            <a:r>
              <a:rPr lang="en-US" sz="2400" dirty="0" smtClean="0">
                <a:latin typeface="Calibri"/>
                <a:cs typeface="Calibri"/>
              </a:rPr>
              <a:t>.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/>
              <a:t>Overloading lets you make multiple versions of a method, with different parameter lists, for convenience.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 return types of the methods can be different (they don’t have to be).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If you change only the return type, that’s not overloading! You MUST change the parameter types or order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9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 example of overloading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179807" y="2564904"/>
            <a:ext cx="7526332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public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addNumbers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first,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second)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{</a:t>
            </a:r>
            <a:r>
              <a:rPr lang="en-US" b="1" dirty="0">
                <a:latin typeface="Courier New"/>
                <a:cs typeface="Courier New"/>
              </a:rPr>
              <a:t/>
            </a:r>
            <a:br>
              <a:rPr lang="en-US" b="1" dirty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  return </a:t>
            </a:r>
            <a:r>
              <a:rPr lang="en-US" b="1" dirty="0">
                <a:latin typeface="Courier New"/>
                <a:cs typeface="Courier New"/>
              </a:rPr>
              <a:t>first + second;</a:t>
            </a:r>
            <a:br>
              <a:rPr lang="en-US" b="1" dirty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}</a:t>
            </a:r>
            <a:r>
              <a:rPr lang="en-US" b="1" dirty="0">
                <a:latin typeface="Courier New"/>
                <a:cs typeface="Courier New"/>
              </a:rPr>
              <a:t/>
            </a:r>
            <a:br>
              <a:rPr lang="en-US" b="1" dirty="0">
                <a:latin typeface="Courier New"/>
                <a:cs typeface="Courier New"/>
              </a:rPr>
            </a:br>
            <a:r>
              <a:rPr lang="en-US" b="1" dirty="0">
                <a:latin typeface="Courier New"/>
                <a:cs typeface="Courier New"/>
              </a:rPr>
              <a:t>      </a:t>
            </a:r>
            <a:br>
              <a:rPr lang="en-US" b="1" dirty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public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double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addNumbers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double</a:t>
            </a:r>
            <a:r>
              <a:rPr lang="en-US" b="1" dirty="0">
                <a:latin typeface="Courier New"/>
                <a:cs typeface="Courier New"/>
              </a:rPr>
              <a:t> first,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double</a:t>
            </a:r>
            <a:r>
              <a:rPr lang="en-US" b="1" dirty="0">
                <a:latin typeface="Courier New"/>
                <a:cs typeface="Courier New"/>
              </a:rPr>
              <a:t> second)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{</a:t>
            </a:r>
            <a:r>
              <a:rPr lang="en-US" b="1" dirty="0">
                <a:latin typeface="Courier New"/>
                <a:cs typeface="Courier New"/>
              </a:rPr>
              <a:t/>
            </a:r>
            <a:br>
              <a:rPr lang="en-US" b="1" dirty="0">
                <a:latin typeface="Courier New"/>
                <a:cs typeface="Courier New"/>
              </a:rPr>
            </a:br>
            <a:r>
              <a:rPr lang="en-US" b="1" dirty="0">
                <a:latin typeface="Courier New"/>
                <a:cs typeface="Courier New"/>
              </a:rPr>
              <a:t>        return first + second;</a:t>
            </a:r>
            <a:br>
              <a:rPr lang="en-US" b="1" dirty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58200" y="1138535"/>
            <a:ext cx="3445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ifferent </a:t>
            </a:r>
            <a:r>
              <a:rPr lang="en-US" sz="2400" smtClean="0">
                <a:solidFill>
                  <a:srgbClr val="FF0000"/>
                </a:solidFill>
                <a:latin typeface="Calibri"/>
                <a:cs typeface="Calibri"/>
              </a:rPr>
              <a:t>parameter types</a:t>
            </a:r>
            <a:endParaRPr 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324600" y="1524000"/>
            <a:ext cx="2362200" cy="11437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620744" y="1524000"/>
            <a:ext cx="1066056" cy="11437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010400" y="1600200"/>
            <a:ext cx="2438401" cy="2438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839200" y="1600200"/>
            <a:ext cx="609601" cy="2438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505200" y="2895600"/>
            <a:ext cx="3581400" cy="2895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907999" y="4293096"/>
            <a:ext cx="3178601" cy="1498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48400" y="5715000"/>
            <a:ext cx="2913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ifferent return types</a:t>
            </a:r>
            <a:endParaRPr 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423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 example of overloading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352800" y="2133600"/>
            <a:ext cx="530998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private String </a:t>
            </a:r>
            <a:r>
              <a:rPr lang="en-US" b="1" dirty="0" err="1" smtClean="0">
                <a:latin typeface="Courier New"/>
                <a:cs typeface="Courier New"/>
              </a:rPr>
              <a:t>uniqueId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public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void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setUniqueID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String</a:t>
            </a:r>
            <a:r>
              <a:rPr lang="en-US" b="1" dirty="0">
                <a:latin typeface="Courier New"/>
                <a:cs typeface="Courier New"/>
              </a:rPr>
              <a:t> SSN)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{</a:t>
            </a:r>
            <a:r>
              <a:rPr lang="en-US" b="1" dirty="0">
                <a:latin typeface="Courier New"/>
                <a:cs typeface="Courier New"/>
              </a:rPr>
              <a:t/>
            </a:r>
            <a:br>
              <a:rPr lang="en-US" b="1" dirty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uniqueID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SSN;</a:t>
            </a:r>
            <a:br>
              <a:rPr lang="en-US" b="1" dirty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}</a:t>
            </a:r>
            <a:r>
              <a:rPr lang="en-US" b="1" dirty="0">
                <a:latin typeface="Courier New"/>
                <a:cs typeface="Courier New"/>
              </a:rPr>
              <a:t/>
            </a:r>
            <a:br>
              <a:rPr lang="en-US" b="1" dirty="0">
                <a:latin typeface="Courier New"/>
                <a:cs typeface="Courier New"/>
              </a:rPr>
            </a:br>
            <a:r>
              <a:rPr lang="en-US" b="1" dirty="0">
                <a:latin typeface="Courier New"/>
                <a:cs typeface="Courier New"/>
              </a:rPr>
              <a:t>      </a:t>
            </a:r>
            <a:br>
              <a:rPr lang="en-US" b="1" dirty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public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void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setUniqueID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SSN)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{</a:t>
            </a:r>
            <a:r>
              <a:rPr lang="en-US" b="1" dirty="0">
                <a:latin typeface="Courier New"/>
                <a:cs typeface="Courier New"/>
              </a:rPr>
              <a:t/>
            </a:r>
            <a:br>
              <a:rPr lang="en-US" b="1" dirty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uniqueID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</a:t>
            </a:r>
            <a:r>
              <a:rPr lang="en-US" b="1" dirty="0" err="1">
                <a:latin typeface="Courier New"/>
                <a:cs typeface="Courier New"/>
              </a:rPr>
              <a:t>Integer.toString</a:t>
            </a:r>
            <a:r>
              <a:rPr lang="en-US" b="1" dirty="0">
                <a:latin typeface="Courier New"/>
                <a:cs typeface="Courier New"/>
              </a:rPr>
              <a:t>(SSN);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67600" y="5867400"/>
            <a:ext cx="248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ame return types</a:t>
            </a:r>
            <a:endParaRPr 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0" y="12192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Different parameter types</a:t>
            </a:r>
            <a:endParaRPr 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162800" y="1676400"/>
            <a:ext cx="25146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086600" y="1676400"/>
            <a:ext cx="2590800" cy="24398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724400" y="2971800"/>
            <a:ext cx="3810000" cy="2971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724400" y="4419600"/>
            <a:ext cx="381000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57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Be the compiler: Are the overloaded methods are legal?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675112" y="2196153"/>
            <a:ext cx="6418156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public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boolean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frighten(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numTeeth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) 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("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aarrgh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" +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numTeeth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  return true;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     </a:t>
            </a:r>
            <a:b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public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frighten(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sharpTeeth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) 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("a bite?");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   return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sharpTeeth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4" name="Multiply 3"/>
          <p:cNvSpPr/>
          <p:nvPr/>
        </p:nvSpPr>
        <p:spPr>
          <a:xfrm>
            <a:off x="8147720" y="1692097"/>
            <a:ext cx="2520280" cy="122413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5481935"/>
            <a:ext cx="5369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You need to change the parameter types.</a:t>
            </a:r>
            <a:endParaRPr 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18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Be the compiler: Are the overloaded methods are legal?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782568" y="2178546"/>
            <a:ext cx="600259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public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boolean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frighten(String grunt) 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("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aarrgh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" + grunt);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   return true;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     </a:t>
            </a:r>
            <a:b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public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frighten(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sharpTeeth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) 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("a bite?");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   return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sharpTeeth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55176" y="1242442"/>
            <a:ext cx="1269824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dirty="0">
                <a:solidFill>
                  <a:srgbClr val="2DD234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10000" dirty="0">
              <a:solidFill>
                <a:srgbClr val="2DD2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16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Common Errors/Bugs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754569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400" dirty="0">
                <a:latin typeface="Calibri"/>
                <a:cs typeface="Calibri"/>
              </a:rPr>
              <a:t>Syntax Error: A grammatical mistake in your program. You have to be VERY strict about following the rules for the language you are using.</a:t>
            </a:r>
            <a:br>
              <a:rPr lang="en-US" sz="2400" dirty="0">
                <a:latin typeface="Calibri"/>
                <a:cs typeface="Calibri"/>
              </a:rPr>
            </a:br>
            <a:endParaRPr lang="en-US" sz="2400" dirty="0">
              <a:latin typeface="Calibri"/>
              <a:cs typeface="Calibri"/>
            </a:endParaRPr>
          </a:p>
          <a:p>
            <a:pPr>
              <a:buFontTx/>
              <a:buChar char="•"/>
            </a:pPr>
            <a:r>
              <a:rPr lang="en-US" sz="2400" dirty="0">
                <a:latin typeface="Calibri"/>
                <a:cs typeface="Calibri"/>
              </a:rPr>
              <a:t>Run-time Error: An error that is detected when your program runs. </a:t>
            </a:r>
            <a:br>
              <a:rPr lang="en-US" sz="2400" dirty="0">
                <a:latin typeface="Calibri"/>
                <a:cs typeface="Calibri"/>
              </a:rPr>
            </a:br>
            <a:endParaRPr lang="en-US" sz="2400" dirty="0">
              <a:latin typeface="Calibri"/>
              <a:cs typeface="Calibri"/>
            </a:endParaRPr>
          </a:p>
          <a:p>
            <a:pPr>
              <a:buFontTx/>
              <a:buChar char="•"/>
            </a:pPr>
            <a:r>
              <a:rPr lang="en-US" sz="2400" dirty="0">
                <a:latin typeface="Calibri"/>
                <a:cs typeface="Calibri"/>
              </a:rPr>
              <a:t>Logic Error: You wrote the right syntax, but the program is not showing the correct output</a:t>
            </a:r>
            <a:r>
              <a:rPr lang="en-US" sz="2400" dirty="0" smtClean="0">
                <a:latin typeface="Calibri"/>
                <a:cs typeface="Calibri"/>
              </a:rPr>
              <a:t>.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360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5186" y="533400"/>
            <a:ext cx="363341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That’s all for today!</a:t>
            </a:r>
            <a:endParaRPr lang="en-US" sz="3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788" y="1447800"/>
            <a:ext cx="5799812" cy="3225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11541" y="5105400"/>
            <a:ext cx="6678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Homework #1 will be posted on the course website.</a:t>
            </a:r>
          </a:p>
          <a:p>
            <a:pPr algn="ctr"/>
            <a:r>
              <a:rPr lang="en-US" sz="2400" dirty="0" smtClean="0"/>
              <a:t>Due: Thursday</a:t>
            </a:r>
            <a:r>
              <a:rPr lang="en-US" sz="2400" smtClean="0"/>
              <a:t>, 01/21/16 </a:t>
            </a:r>
            <a:r>
              <a:rPr lang="en-US" sz="2400" dirty="0" smtClean="0"/>
              <a:t>by 9:00 a.m.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05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Find the Syntax Error!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057400" y="1676400"/>
            <a:ext cx="8458200" cy="225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 dirty="0">
                <a:latin typeface="Courier New"/>
                <a:ea typeface="Andale Mono"/>
                <a:cs typeface="Courier New"/>
              </a:rPr>
              <a:t>public class </a:t>
            </a:r>
            <a:r>
              <a:rPr lang="en-US" b="1" dirty="0" err="1">
                <a:latin typeface="Courier New"/>
                <a:ea typeface="Andale Mono"/>
                <a:cs typeface="Courier New"/>
              </a:rPr>
              <a:t>SyntaxErrors</a:t>
            </a:r>
            <a:r>
              <a:rPr lang="en-US" b="1" dirty="0">
                <a:latin typeface="Courier New"/>
                <a:ea typeface="Andale Mono"/>
                <a:cs typeface="Courier New"/>
              </a:rPr>
              <a:t> </a:t>
            </a:r>
            <a:endParaRPr lang="en-US" b="1" dirty="0" smtClean="0">
              <a:latin typeface="Courier New"/>
              <a:ea typeface="Andale Mono"/>
              <a:cs typeface="Courier New"/>
            </a:endParaRPr>
          </a:p>
          <a:p>
            <a:pPr>
              <a:spcBef>
                <a:spcPct val="20000"/>
              </a:spcBef>
            </a:pPr>
            <a:r>
              <a:rPr lang="en-US" b="1" dirty="0" smtClean="0">
                <a:latin typeface="Courier New"/>
                <a:ea typeface="Andale Mono"/>
                <a:cs typeface="Courier New"/>
              </a:rPr>
              <a:t>{</a:t>
            </a:r>
            <a:r>
              <a:rPr lang="en-US" b="1" dirty="0">
                <a:latin typeface="Courier New"/>
                <a:ea typeface="Andale Mono"/>
                <a:cs typeface="Courier New"/>
              </a:rPr>
              <a:t/>
            </a:r>
            <a:br>
              <a:rPr lang="en-US" b="1" dirty="0">
                <a:latin typeface="Courier New"/>
                <a:ea typeface="Andale Mono"/>
                <a:cs typeface="Courier New"/>
              </a:rPr>
            </a:br>
            <a:r>
              <a:rPr lang="en-US" b="1" dirty="0" smtClean="0">
                <a:latin typeface="Courier New"/>
                <a:ea typeface="Andale Mono"/>
                <a:cs typeface="Courier New"/>
              </a:rPr>
              <a:t>    public </a:t>
            </a:r>
            <a:r>
              <a:rPr lang="en-US" b="1" dirty="0">
                <a:latin typeface="Courier New"/>
                <a:ea typeface="Andale Mono"/>
                <a:cs typeface="Courier New"/>
              </a:rPr>
              <a:t>static main(String </a:t>
            </a:r>
            <a:r>
              <a:rPr lang="en-US" b="1" dirty="0" err="1">
                <a:latin typeface="Courier New"/>
                <a:ea typeface="Andale Mono"/>
                <a:cs typeface="Courier New"/>
              </a:rPr>
              <a:t>args</a:t>
            </a:r>
            <a:r>
              <a:rPr lang="en-US" b="1" dirty="0">
                <a:latin typeface="Courier New"/>
                <a:ea typeface="Andale Mono"/>
                <a:cs typeface="Courier New"/>
              </a:rPr>
              <a:t>[]) </a:t>
            </a:r>
            <a:endParaRPr lang="en-US" b="1" dirty="0" smtClean="0">
              <a:latin typeface="Courier New"/>
              <a:ea typeface="Andale Mono"/>
              <a:cs typeface="Courier New"/>
            </a:endParaRPr>
          </a:p>
          <a:p>
            <a:pPr>
              <a:spcBef>
                <a:spcPct val="20000"/>
              </a:spcBef>
            </a:pPr>
            <a:r>
              <a:rPr lang="en-US" b="1" dirty="0">
                <a:latin typeface="Courier New"/>
                <a:ea typeface="Andale Mono"/>
                <a:cs typeface="Courier New"/>
              </a:rPr>
              <a:t> </a:t>
            </a:r>
            <a:r>
              <a:rPr lang="en-US" b="1" dirty="0" smtClean="0">
                <a:latin typeface="Courier New"/>
                <a:ea typeface="Andale Mono"/>
                <a:cs typeface="Courier New"/>
              </a:rPr>
              <a:t>   {</a:t>
            </a:r>
            <a:endParaRPr lang="en-US" b="1" dirty="0">
              <a:latin typeface="Courier New"/>
              <a:ea typeface="Andale Mono"/>
              <a:cs typeface="Courier New"/>
            </a:endParaRPr>
          </a:p>
          <a:p>
            <a:pPr>
              <a:spcBef>
                <a:spcPct val="20000"/>
              </a:spcBef>
            </a:pPr>
            <a:r>
              <a:rPr lang="en-US" b="1" dirty="0">
                <a:latin typeface="Courier New"/>
                <a:ea typeface="Andale Mono"/>
                <a:cs typeface="Courier New"/>
              </a:rPr>
              <a:t> </a:t>
            </a:r>
            <a:r>
              <a:rPr lang="en-US" b="1" dirty="0" smtClean="0">
                <a:latin typeface="Courier New"/>
                <a:ea typeface="Andale Mono"/>
                <a:cs typeface="Courier New"/>
              </a:rPr>
              <a:t>        </a:t>
            </a:r>
            <a:r>
              <a:rPr lang="en-US" b="1" dirty="0" err="1" smtClean="0">
                <a:latin typeface="Courier New"/>
                <a:ea typeface="Andale Mono"/>
                <a:cs typeface="Courier New"/>
              </a:rPr>
              <a:t>System.out.println</a:t>
            </a:r>
            <a:r>
              <a:rPr lang="en-US" b="1" dirty="0" smtClean="0">
                <a:latin typeface="Courier New"/>
                <a:ea typeface="Andale Mono"/>
                <a:cs typeface="Courier New"/>
              </a:rPr>
              <a:t>("Hello</a:t>
            </a:r>
            <a:r>
              <a:rPr lang="en-US" b="1" dirty="0">
                <a:latin typeface="Courier New"/>
                <a:ea typeface="Andale Mono"/>
                <a:cs typeface="Courier New"/>
              </a:rPr>
              <a:t>, I have syntax errors</a:t>
            </a:r>
            <a:r>
              <a:rPr lang="en-US" b="1" dirty="0" smtClean="0">
                <a:latin typeface="Courier New"/>
                <a:ea typeface="Andale Mono"/>
                <a:cs typeface="Courier New"/>
              </a:rPr>
              <a:t>!")</a:t>
            </a:r>
            <a:endParaRPr lang="en-US" b="1" dirty="0">
              <a:latin typeface="Courier New"/>
              <a:ea typeface="Andale Mono"/>
              <a:cs typeface="Courier New"/>
            </a:endParaRPr>
          </a:p>
          <a:p>
            <a:pPr>
              <a:spcBef>
                <a:spcPct val="20000"/>
              </a:spcBef>
            </a:pPr>
            <a:r>
              <a:rPr lang="en-US" b="1" dirty="0">
                <a:latin typeface="Courier New"/>
                <a:ea typeface="Andale Mono"/>
                <a:cs typeface="Courier New"/>
              </a:rPr>
              <a:t>   </a:t>
            </a:r>
            <a:r>
              <a:rPr lang="en-US" b="1" dirty="0" smtClean="0">
                <a:latin typeface="Courier New"/>
                <a:ea typeface="Andale Mono"/>
                <a:cs typeface="Courier New"/>
              </a:rPr>
              <a:t> }</a:t>
            </a:r>
            <a:r>
              <a:rPr lang="en-US" b="1" dirty="0">
                <a:latin typeface="Courier New"/>
                <a:ea typeface="Andale Mono"/>
                <a:cs typeface="Courier New"/>
              </a:rPr>
              <a:t/>
            </a:r>
            <a:br>
              <a:rPr lang="en-US" b="1" dirty="0">
                <a:latin typeface="Courier New"/>
                <a:ea typeface="Andale Mono"/>
                <a:cs typeface="Courier New"/>
              </a:rPr>
            </a:br>
            <a:r>
              <a:rPr lang="en-US" b="1" dirty="0">
                <a:latin typeface="Courier New"/>
                <a:ea typeface="Andale Mono"/>
                <a:cs typeface="Courier New"/>
              </a:rPr>
              <a:t>}</a:t>
            </a:r>
            <a:endParaRPr lang="en-US" b="1" dirty="0">
              <a:solidFill>
                <a:srgbClr val="000000"/>
              </a:solidFill>
              <a:latin typeface="Courier New"/>
              <a:ea typeface="Andale Mono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4724400"/>
            <a:ext cx="4258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Invalid method type declaration.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Need a return type.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86153" y="4724400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Missing semi-colon.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14600" y="2514600"/>
            <a:ext cx="20574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7813650" y="3200400"/>
            <a:ext cx="224475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93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Find the Run-time Error!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143000" y="1295400"/>
            <a:ext cx="9525000" cy="2406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600" b="1" dirty="0">
                <a:latin typeface="Courier New"/>
                <a:ea typeface="Andale Mono"/>
                <a:cs typeface="Courier New"/>
              </a:rPr>
              <a:t>public class </a:t>
            </a:r>
            <a:r>
              <a:rPr lang="en-US" sz="1600" b="1" dirty="0" err="1">
                <a:latin typeface="Courier New"/>
                <a:ea typeface="Andale Mono"/>
                <a:cs typeface="Courier New"/>
              </a:rPr>
              <a:t>DivideNumbers</a:t>
            </a:r>
            <a:r>
              <a:rPr lang="en-US" sz="1600" b="1" dirty="0">
                <a:latin typeface="Courier New"/>
                <a:ea typeface="Andale Mono"/>
                <a:cs typeface="Courier New"/>
              </a:rPr>
              <a:t> </a:t>
            </a:r>
            <a:endParaRPr lang="en-US" sz="1600" b="1" dirty="0" smtClean="0">
              <a:latin typeface="Courier New"/>
              <a:ea typeface="Andale Mono"/>
              <a:cs typeface="Courier New"/>
            </a:endParaRPr>
          </a:p>
          <a:p>
            <a:pPr>
              <a:spcBef>
                <a:spcPct val="20000"/>
              </a:spcBef>
            </a:pPr>
            <a:r>
              <a:rPr lang="en-US" sz="1600" b="1" dirty="0" smtClean="0">
                <a:latin typeface="Courier New"/>
                <a:ea typeface="Andale Mono"/>
                <a:cs typeface="Courier New"/>
              </a:rPr>
              <a:t>{</a:t>
            </a:r>
            <a:r>
              <a:rPr lang="en-US" sz="1600" b="1" dirty="0">
                <a:latin typeface="Courier New"/>
                <a:ea typeface="Andale Mono"/>
                <a:cs typeface="Courier New"/>
              </a:rPr>
              <a:t/>
            </a:r>
            <a:br>
              <a:rPr lang="en-US" sz="1600" b="1" dirty="0">
                <a:latin typeface="Courier New"/>
                <a:ea typeface="Andale Mono"/>
                <a:cs typeface="Courier New"/>
              </a:rPr>
            </a:br>
            <a:r>
              <a:rPr lang="en-US" sz="1600" b="1" dirty="0">
                <a:latin typeface="Courier New"/>
                <a:ea typeface="Andale Mono"/>
                <a:cs typeface="Courier New"/>
              </a:rPr>
              <a:t>   </a:t>
            </a:r>
            <a:r>
              <a:rPr lang="en-US" sz="1600" b="1" dirty="0" smtClean="0">
                <a:latin typeface="Courier New"/>
                <a:ea typeface="Andale Mono"/>
                <a:cs typeface="Courier New"/>
              </a:rPr>
              <a:t> public </a:t>
            </a:r>
            <a:r>
              <a:rPr lang="en-US" sz="1600" b="1" dirty="0">
                <a:latin typeface="Courier New"/>
                <a:ea typeface="Andale Mono"/>
                <a:cs typeface="Courier New"/>
              </a:rPr>
              <a:t>static void main(String </a:t>
            </a:r>
            <a:r>
              <a:rPr lang="en-US" sz="1600" b="1" dirty="0" err="1">
                <a:latin typeface="Courier New"/>
                <a:ea typeface="Andale Mono"/>
                <a:cs typeface="Courier New"/>
              </a:rPr>
              <a:t>args</a:t>
            </a:r>
            <a:r>
              <a:rPr lang="en-US" sz="1600" b="1" dirty="0">
                <a:latin typeface="Courier New"/>
                <a:ea typeface="Andale Mono"/>
                <a:cs typeface="Courier New"/>
              </a:rPr>
              <a:t>[]) </a:t>
            </a:r>
            <a:endParaRPr lang="en-US" sz="1600" b="1" dirty="0" smtClean="0">
              <a:latin typeface="Courier New"/>
              <a:ea typeface="Andale Mono"/>
              <a:cs typeface="Courier New"/>
            </a:endParaRP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ourier New"/>
                <a:ea typeface="Andale Mono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ea typeface="Andale Mono"/>
                <a:cs typeface="Courier New"/>
              </a:rPr>
              <a:t>   {</a:t>
            </a:r>
            <a:r>
              <a:rPr lang="en-US" sz="1600" b="1" dirty="0">
                <a:latin typeface="Courier New"/>
                <a:ea typeface="Andale Mono"/>
                <a:cs typeface="Courier New"/>
              </a:rPr>
              <a:t/>
            </a:r>
            <a:br>
              <a:rPr lang="en-US" sz="1600" b="1" dirty="0">
                <a:latin typeface="Courier New"/>
                <a:ea typeface="Andale Mono"/>
                <a:cs typeface="Courier New"/>
              </a:rPr>
            </a:br>
            <a:r>
              <a:rPr lang="en-US" sz="1600" b="1" dirty="0">
                <a:latin typeface="Courier New"/>
                <a:ea typeface="Andale Mono"/>
                <a:cs typeface="Courier New"/>
              </a:rPr>
              <a:t>    </a:t>
            </a:r>
            <a:r>
              <a:rPr lang="en-US" sz="1600" b="1" dirty="0" smtClean="0">
                <a:latin typeface="Courier New"/>
                <a:ea typeface="Andale Mono"/>
                <a:cs typeface="Courier New"/>
              </a:rPr>
              <a:t>    </a:t>
            </a:r>
            <a:r>
              <a:rPr lang="en-US" sz="1600" b="1" dirty="0" err="1" smtClean="0">
                <a:latin typeface="Courier New"/>
                <a:ea typeface="Andale Mono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ea typeface="Andale Mono"/>
                <a:cs typeface="Courier New"/>
              </a:rPr>
              <a:t> den </a:t>
            </a:r>
            <a:r>
              <a:rPr lang="en-US" sz="1600" b="1" dirty="0">
                <a:latin typeface="Courier New"/>
                <a:ea typeface="Andale Mono"/>
                <a:cs typeface="Courier New"/>
              </a:rPr>
              <a:t>= 0;</a:t>
            </a:r>
            <a:br>
              <a:rPr lang="en-US" sz="1600" b="1" dirty="0">
                <a:latin typeface="Courier New"/>
                <a:ea typeface="Andale Mono"/>
                <a:cs typeface="Courier New"/>
              </a:rPr>
            </a:br>
            <a:r>
              <a:rPr lang="en-US" sz="1600" b="1" dirty="0">
                <a:latin typeface="Courier New"/>
                <a:ea typeface="Andale Mono"/>
                <a:cs typeface="Courier New"/>
              </a:rPr>
              <a:t>     </a:t>
            </a:r>
            <a:r>
              <a:rPr lang="en-US" sz="1600" b="1" dirty="0" smtClean="0">
                <a:latin typeface="Courier New"/>
                <a:ea typeface="Andale Mono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ea typeface="Andale Mono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ea typeface="Andale Mono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ea typeface="Andale Mono"/>
                <a:cs typeface="Courier New"/>
              </a:rPr>
              <a:t>num</a:t>
            </a:r>
            <a:r>
              <a:rPr lang="en-US" sz="1600" b="1" dirty="0" smtClean="0">
                <a:latin typeface="Courier New"/>
                <a:ea typeface="Andale Mono"/>
                <a:cs typeface="Courier New"/>
              </a:rPr>
              <a:t> </a:t>
            </a:r>
            <a:r>
              <a:rPr lang="en-US" sz="1600" b="1" dirty="0">
                <a:latin typeface="Courier New"/>
                <a:ea typeface="Andale Mono"/>
                <a:cs typeface="Courier New"/>
              </a:rPr>
              <a:t>= 5;</a:t>
            </a:r>
            <a:br>
              <a:rPr lang="en-US" sz="1600" b="1" dirty="0">
                <a:latin typeface="Courier New"/>
                <a:ea typeface="Andale Mono"/>
                <a:cs typeface="Courier New"/>
              </a:rPr>
            </a:br>
            <a:r>
              <a:rPr lang="en-US" sz="1600" b="1" dirty="0">
                <a:latin typeface="Courier New"/>
                <a:ea typeface="Andale Mono"/>
                <a:cs typeface="Courier New"/>
              </a:rPr>
              <a:t>      </a:t>
            </a:r>
            <a:r>
              <a:rPr lang="en-US" sz="1600" b="1" dirty="0" smtClean="0">
                <a:latin typeface="Courier New"/>
                <a:ea typeface="Andale Mono"/>
                <a:cs typeface="Courier New"/>
              </a:rPr>
              <a:t>  </a:t>
            </a:r>
            <a:r>
              <a:rPr lang="en-US" sz="1600" b="1" dirty="0" err="1" smtClean="0">
                <a:latin typeface="Courier New"/>
                <a:ea typeface="Andale Mono"/>
                <a:cs typeface="Courier New"/>
              </a:rPr>
              <a:t>System.out.println</a:t>
            </a:r>
            <a:r>
              <a:rPr lang="en-US" sz="1600" b="1" dirty="0" smtClean="0">
                <a:latin typeface="Courier New"/>
                <a:ea typeface="Andale Mono"/>
                <a:cs typeface="Courier New"/>
              </a:rPr>
              <a:t>(</a:t>
            </a:r>
            <a:r>
              <a:rPr lang="en-US" sz="1600" b="1" dirty="0" err="1" smtClean="0">
                <a:latin typeface="Courier New"/>
                <a:ea typeface="Andale Mono"/>
                <a:cs typeface="Courier New"/>
              </a:rPr>
              <a:t>num</a:t>
            </a:r>
            <a:r>
              <a:rPr lang="en-US" sz="1600" b="1" dirty="0" smtClean="0">
                <a:latin typeface="Courier New"/>
                <a:ea typeface="Andale Mono"/>
                <a:cs typeface="Courier New"/>
              </a:rPr>
              <a:t> </a:t>
            </a:r>
            <a:r>
              <a:rPr lang="en-US" sz="1600" b="1" dirty="0">
                <a:latin typeface="Courier New"/>
                <a:ea typeface="Andale Mono"/>
                <a:cs typeface="Courier New"/>
              </a:rPr>
              <a:t>+ "</a:t>
            </a:r>
            <a:r>
              <a:rPr lang="en-US" sz="1600" b="1" dirty="0" smtClean="0">
                <a:latin typeface="Courier New"/>
                <a:ea typeface="Andale Mono"/>
                <a:cs typeface="Courier New"/>
              </a:rPr>
              <a:t> </a:t>
            </a:r>
            <a:r>
              <a:rPr lang="en-US" sz="1600" b="1" dirty="0">
                <a:latin typeface="Courier New"/>
                <a:ea typeface="Andale Mono"/>
                <a:cs typeface="Courier New"/>
              </a:rPr>
              <a:t>divided </a:t>
            </a:r>
            <a:r>
              <a:rPr lang="en-US" sz="1600" b="1" dirty="0" smtClean="0">
                <a:latin typeface="Courier New"/>
                <a:ea typeface="Andale Mono"/>
                <a:cs typeface="Courier New"/>
              </a:rPr>
              <a:t>by " </a:t>
            </a:r>
            <a:r>
              <a:rPr lang="en-US" sz="1600" b="1" dirty="0">
                <a:latin typeface="Courier New"/>
                <a:ea typeface="Andale Mono"/>
                <a:cs typeface="Courier New"/>
              </a:rPr>
              <a:t>+ </a:t>
            </a:r>
            <a:r>
              <a:rPr lang="en-US" sz="1600" b="1" dirty="0" smtClean="0">
                <a:latin typeface="Courier New"/>
                <a:ea typeface="Andale Mono"/>
                <a:cs typeface="Courier New"/>
              </a:rPr>
              <a:t>den </a:t>
            </a:r>
            <a:r>
              <a:rPr lang="en-US" sz="1600" b="1" dirty="0">
                <a:latin typeface="Courier New"/>
                <a:ea typeface="Andale Mono"/>
                <a:cs typeface="Courier New"/>
              </a:rPr>
              <a:t>+ "</a:t>
            </a:r>
            <a:r>
              <a:rPr lang="en-US" sz="1600" b="1" dirty="0" smtClean="0">
                <a:latin typeface="Courier New"/>
                <a:ea typeface="Andale Mono"/>
                <a:cs typeface="Courier New"/>
              </a:rPr>
              <a:t> is " </a:t>
            </a:r>
            <a:r>
              <a:rPr lang="en-US" sz="1600" b="1" dirty="0">
                <a:latin typeface="Courier New"/>
                <a:ea typeface="Andale Mono"/>
                <a:cs typeface="Courier New"/>
              </a:rPr>
              <a:t>+ </a:t>
            </a:r>
            <a:r>
              <a:rPr lang="en-US" sz="1600" b="1" dirty="0" err="1" smtClean="0">
                <a:latin typeface="Courier New"/>
                <a:ea typeface="Andale Mono"/>
                <a:cs typeface="Courier New"/>
              </a:rPr>
              <a:t>num</a:t>
            </a:r>
            <a:r>
              <a:rPr lang="en-US" sz="1600" b="1" dirty="0" smtClean="0">
                <a:latin typeface="Courier New"/>
                <a:ea typeface="Andale Mono"/>
                <a:cs typeface="Courier New"/>
              </a:rPr>
              <a:t>/den)</a:t>
            </a:r>
            <a:r>
              <a:rPr lang="en-US" sz="1600" b="1" dirty="0">
                <a:latin typeface="Courier New"/>
                <a:ea typeface="Andale Mono"/>
                <a:cs typeface="Courier New"/>
              </a:rPr>
              <a:t>;</a:t>
            </a:r>
            <a:br>
              <a:rPr lang="en-US" sz="1600" b="1" dirty="0">
                <a:latin typeface="Courier New"/>
                <a:ea typeface="Andale Mono"/>
                <a:cs typeface="Courier New"/>
              </a:rPr>
            </a:br>
            <a:r>
              <a:rPr lang="en-US" sz="1600" b="1" dirty="0">
                <a:latin typeface="Courier New"/>
                <a:ea typeface="Andale Mono"/>
                <a:cs typeface="Courier New"/>
              </a:rPr>
              <a:t>   </a:t>
            </a:r>
            <a:r>
              <a:rPr lang="en-US" sz="1600" b="1" dirty="0" smtClean="0">
                <a:latin typeface="Courier New"/>
                <a:ea typeface="Andale Mono"/>
                <a:cs typeface="Courier New"/>
              </a:rPr>
              <a:t> }</a:t>
            </a:r>
            <a:r>
              <a:rPr lang="en-US" sz="1600" b="1" dirty="0">
                <a:latin typeface="Courier New"/>
                <a:ea typeface="Andale Mono"/>
                <a:cs typeface="Courier New"/>
              </a:rPr>
              <a:t/>
            </a:r>
            <a:br>
              <a:rPr lang="en-US" sz="1600" b="1" dirty="0">
                <a:latin typeface="Courier New"/>
                <a:ea typeface="Andale Mono"/>
                <a:cs typeface="Courier New"/>
              </a:rPr>
            </a:br>
            <a:r>
              <a:rPr lang="en-US" sz="1600" b="1" dirty="0">
                <a:latin typeface="Courier New"/>
                <a:ea typeface="Andale Mono"/>
                <a:cs typeface="Courier New"/>
              </a:rPr>
              <a:t>}</a:t>
            </a:r>
            <a:endParaRPr lang="en-US" sz="1600" b="1" dirty="0">
              <a:solidFill>
                <a:srgbClr val="000000"/>
              </a:solidFill>
              <a:latin typeface="Courier New"/>
              <a:ea typeface="Andale Mono"/>
              <a:cs typeface="Courier New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229600" y="3729335"/>
            <a:ext cx="3784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hrows </a:t>
            </a: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a run-time exception</a:t>
            </a:r>
          </a:p>
        </p:txBody>
      </p:sp>
      <p:pic>
        <p:nvPicPr>
          <p:cNvPr id="11" name="Picture 10" descr="ZeroExceptio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4343400"/>
            <a:ext cx="8101012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flipH="1">
            <a:off x="3505200" y="4191000"/>
            <a:ext cx="6400802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916238" y="6324600"/>
            <a:ext cx="30416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rints </a:t>
            </a: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out a stack trace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343400" y="5486400"/>
            <a:ext cx="8382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73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Find the Logic Error!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600200" y="1524000"/>
            <a:ext cx="9067800" cy="4413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 dirty="0">
                <a:latin typeface="Courier New"/>
                <a:ea typeface="Andale Mono"/>
                <a:cs typeface="Courier New"/>
              </a:rPr>
              <a:t>import </a:t>
            </a:r>
            <a:r>
              <a:rPr lang="en-US" b="1" dirty="0" err="1">
                <a:latin typeface="Courier New"/>
                <a:ea typeface="Andale Mono"/>
                <a:cs typeface="Courier New"/>
              </a:rPr>
              <a:t>java.util.Scanner</a:t>
            </a:r>
            <a:r>
              <a:rPr lang="en-US" b="1" dirty="0">
                <a:latin typeface="Courier New"/>
                <a:ea typeface="Andale Mono"/>
                <a:cs typeface="Courier New"/>
              </a:rPr>
              <a:t>;</a:t>
            </a:r>
            <a:br>
              <a:rPr lang="en-US" b="1" dirty="0">
                <a:latin typeface="Courier New"/>
                <a:ea typeface="Andale Mono"/>
                <a:cs typeface="Courier New"/>
              </a:rPr>
            </a:br>
            <a:r>
              <a:rPr lang="en-US" b="1" dirty="0">
                <a:latin typeface="Courier New"/>
                <a:ea typeface="Andale Mono"/>
                <a:cs typeface="Courier New"/>
              </a:rPr>
              <a:t/>
            </a:r>
            <a:br>
              <a:rPr lang="en-US" b="1" dirty="0">
                <a:latin typeface="Courier New"/>
                <a:ea typeface="Andale Mono"/>
                <a:cs typeface="Courier New"/>
              </a:rPr>
            </a:br>
            <a:r>
              <a:rPr lang="en-US" b="1" dirty="0">
                <a:latin typeface="Courier New"/>
                <a:ea typeface="Andale Mono"/>
                <a:cs typeface="Courier New"/>
              </a:rPr>
              <a:t>public class </a:t>
            </a:r>
            <a:r>
              <a:rPr lang="en-US" b="1" dirty="0" smtClean="0">
                <a:latin typeface="Courier New"/>
                <a:ea typeface="Andale Mono"/>
                <a:cs typeface="Courier New"/>
              </a:rPr>
              <a:t>Area</a:t>
            </a:r>
          </a:p>
          <a:p>
            <a:pPr>
              <a:spcBef>
                <a:spcPct val="20000"/>
              </a:spcBef>
            </a:pPr>
            <a:r>
              <a:rPr lang="en-US" b="1" dirty="0" smtClean="0">
                <a:latin typeface="Courier New"/>
                <a:ea typeface="Andale Mono"/>
                <a:cs typeface="Courier New"/>
              </a:rPr>
              <a:t>{</a:t>
            </a:r>
            <a:r>
              <a:rPr lang="en-US" b="1" dirty="0">
                <a:latin typeface="Courier New"/>
                <a:ea typeface="Andale Mono"/>
                <a:cs typeface="Courier New"/>
              </a:rPr>
              <a:t/>
            </a:r>
            <a:br>
              <a:rPr lang="en-US" b="1" dirty="0">
                <a:latin typeface="Courier New"/>
                <a:ea typeface="Andale Mono"/>
                <a:cs typeface="Courier New"/>
              </a:rPr>
            </a:br>
            <a:r>
              <a:rPr lang="en-US" b="1" dirty="0">
                <a:latin typeface="Courier New"/>
                <a:ea typeface="Andale Mono"/>
                <a:cs typeface="Courier New"/>
              </a:rPr>
              <a:t>   </a:t>
            </a:r>
            <a:r>
              <a:rPr lang="en-US" b="1" dirty="0" smtClean="0">
                <a:latin typeface="Courier New"/>
                <a:ea typeface="Andale Mono"/>
                <a:cs typeface="Courier New"/>
              </a:rPr>
              <a:t> public </a:t>
            </a:r>
            <a:r>
              <a:rPr lang="en-US" b="1" dirty="0">
                <a:latin typeface="Courier New"/>
                <a:ea typeface="Andale Mono"/>
                <a:cs typeface="Courier New"/>
              </a:rPr>
              <a:t>static void main(String [] </a:t>
            </a:r>
            <a:r>
              <a:rPr lang="en-US" b="1" dirty="0" err="1">
                <a:latin typeface="Courier New"/>
                <a:ea typeface="Andale Mono"/>
                <a:cs typeface="Courier New"/>
              </a:rPr>
              <a:t>args</a:t>
            </a:r>
            <a:r>
              <a:rPr lang="en-US" b="1" dirty="0">
                <a:latin typeface="Courier New"/>
                <a:ea typeface="Andale Mono"/>
                <a:cs typeface="Courier New"/>
              </a:rPr>
              <a:t>) </a:t>
            </a:r>
            <a:endParaRPr lang="en-US" b="1" dirty="0" smtClean="0">
              <a:latin typeface="Courier New"/>
              <a:ea typeface="Andale Mono"/>
              <a:cs typeface="Courier New"/>
            </a:endParaRPr>
          </a:p>
          <a:p>
            <a:pPr>
              <a:spcBef>
                <a:spcPct val="20000"/>
              </a:spcBef>
            </a:pPr>
            <a:r>
              <a:rPr lang="en-US" b="1" dirty="0">
                <a:latin typeface="Courier New"/>
                <a:ea typeface="Andale Mono"/>
                <a:cs typeface="Courier New"/>
              </a:rPr>
              <a:t> </a:t>
            </a:r>
            <a:r>
              <a:rPr lang="en-US" b="1" dirty="0" smtClean="0">
                <a:latin typeface="Courier New"/>
                <a:ea typeface="Andale Mono"/>
                <a:cs typeface="Courier New"/>
              </a:rPr>
              <a:t>   {</a:t>
            </a:r>
            <a:r>
              <a:rPr lang="en-US" b="1" dirty="0">
                <a:latin typeface="Courier New"/>
                <a:ea typeface="Andale Mono"/>
                <a:cs typeface="Courier New"/>
              </a:rPr>
              <a:t/>
            </a:r>
            <a:br>
              <a:rPr lang="en-US" b="1" dirty="0">
                <a:latin typeface="Courier New"/>
                <a:ea typeface="Andale Mono"/>
                <a:cs typeface="Courier New"/>
              </a:rPr>
            </a:br>
            <a:r>
              <a:rPr lang="en-US" b="1" dirty="0">
                <a:latin typeface="Courier New"/>
                <a:ea typeface="Andale Mono"/>
                <a:cs typeface="Courier New"/>
              </a:rPr>
              <a:t>      </a:t>
            </a:r>
            <a:r>
              <a:rPr lang="en-US" b="1" dirty="0" smtClean="0">
                <a:latin typeface="Courier New"/>
                <a:ea typeface="Andale Mono"/>
                <a:cs typeface="Courier New"/>
              </a:rPr>
              <a:t>  Scanner kb </a:t>
            </a:r>
            <a:r>
              <a:rPr lang="en-US" b="1" dirty="0">
                <a:latin typeface="Courier New"/>
                <a:ea typeface="Andale Mono"/>
                <a:cs typeface="Courier New"/>
              </a:rPr>
              <a:t>= new Scanner(</a:t>
            </a:r>
            <a:r>
              <a:rPr lang="en-US" b="1" dirty="0" err="1">
                <a:latin typeface="Courier New"/>
                <a:ea typeface="Andale Mono"/>
                <a:cs typeface="Courier New"/>
              </a:rPr>
              <a:t>System.in</a:t>
            </a:r>
            <a:r>
              <a:rPr lang="en-US" b="1" dirty="0">
                <a:latin typeface="Courier New"/>
                <a:ea typeface="Andale Mono"/>
                <a:cs typeface="Courier New"/>
              </a:rPr>
              <a:t>);</a:t>
            </a:r>
            <a:br>
              <a:rPr lang="en-US" b="1" dirty="0">
                <a:latin typeface="Courier New"/>
                <a:ea typeface="Andale Mono"/>
                <a:cs typeface="Courier New"/>
              </a:rPr>
            </a:br>
            <a:r>
              <a:rPr lang="en-US" b="1" dirty="0">
                <a:latin typeface="Courier New"/>
                <a:ea typeface="Andale Mono"/>
                <a:cs typeface="Courier New"/>
              </a:rPr>
              <a:t>      </a:t>
            </a:r>
            <a:r>
              <a:rPr lang="en-US" b="1" dirty="0" smtClean="0">
                <a:latin typeface="Courier New"/>
                <a:ea typeface="Andale Mono"/>
                <a:cs typeface="Courier New"/>
              </a:rPr>
              <a:t>  </a:t>
            </a:r>
            <a:r>
              <a:rPr lang="en-US" b="1" dirty="0" err="1" smtClean="0">
                <a:latin typeface="Courier New"/>
                <a:ea typeface="Andale Mono"/>
                <a:cs typeface="Courier New"/>
              </a:rPr>
              <a:t>System.out.println</a:t>
            </a:r>
            <a:r>
              <a:rPr lang="en-US" b="1" dirty="0" smtClean="0">
                <a:latin typeface="Courier New"/>
                <a:ea typeface="Andale Mono"/>
                <a:cs typeface="Courier New"/>
              </a:rPr>
              <a:t>(</a:t>
            </a:r>
            <a:r>
              <a:rPr lang="en-US" b="1" dirty="0">
                <a:latin typeface="Courier New"/>
                <a:ea typeface="Andale Mono"/>
                <a:cs typeface="Courier New"/>
              </a:rPr>
              <a:t>"Enter the radius in inches: ");</a:t>
            </a:r>
            <a:br>
              <a:rPr lang="en-US" b="1" dirty="0">
                <a:latin typeface="Courier New"/>
                <a:ea typeface="Andale Mono"/>
                <a:cs typeface="Courier New"/>
              </a:rPr>
            </a:br>
            <a:r>
              <a:rPr lang="en-US" b="1" dirty="0">
                <a:latin typeface="Courier New"/>
                <a:ea typeface="Andale Mono"/>
                <a:cs typeface="Courier New"/>
              </a:rPr>
              <a:t>      </a:t>
            </a:r>
            <a:r>
              <a:rPr lang="en-US" b="1" dirty="0" smtClean="0">
                <a:latin typeface="Courier New"/>
                <a:ea typeface="Andale Mono"/>
                <a:cs typeface="Courier New"/>
              </a:rPr>
              <a:t>  </a:t>
            </a:r>
          </a:p>
          <a:p>
            <a:pPr>
              <a:spcBef>
                <a:spcPct val="20000"/>
              </a:spcBef>
            </a:pPr>
            <a:r>
              <a:rPr lang="en-US" b="1" dirty="0">
                <a:latin typeface="Courier New"/>
                <a:ea typeface="Andale Mono"/>
                <a:cs typeface="Courier New"/>
              </a:rPr>
              <a:t> </a:t>
            </a:r>
            <a:r>
              <a:rPr lang="en-US" b="1" dirty="0" smtClean="0">
                <a:latin typeface="Courier New"/>
                <a:ea typeface="Andale Mono"/>
                <a:cs typeface="Courier New"/>
              </a:rPr>
              <a:t>       double </a:t>
            </a:r>
            <a:r>
              <a:rPr lang="en-US" b="1" dirty="0">
                <a:latin typeface="Courier New"/>
                <a:ea typeface="Andale Mono"/>
                <a:cs typeface="Courier New"/>
              </a:rPr>
              <a:t>radius = </a:t>
            </a:r>
            <a:r>
              <a:rPr lang="en-US" b="1" dirty="0" err="1" smtClean="0">
                <a:latin typeface="Courier New"/>
                <a:cs typeface="Courier New"/>
              </a:rPr>
              <a:t>kb</a:t>
            </a:r>
            <a:r>
              <a:rPr lang="en-US" b="1" dirty="0" err="1" smtClean="0">
                <a:latin typeface="Courier New"/>
                <a:ea typeface="Andale Mono"/>
                <a:cs typeface="Courier New"/>
              </a:rPr>
              <a:t>.nextDouble</a:t>
            </a:r>
            <a:r>
              <a:rPr lang="en-US" b="1" dirty="0">
                <a:latin typeface="Courier New"/>
                <a:ea typeface="Andale Mono"/>
                <a:cs typeface="Courier New"/>
              </a:rPr>
              <a:t>();</a:t>
            </a:r>
            <a:br>
              <a:rPr lang="en-US" b="1" dirty="0">
                <a:latin typeface="Courier New"/>
                <a:ea typeface="Andale Mono"/>
                <a:cs typeface="Courier New"/>
              </a:rPr>
            </a:br>
            <a:r>
              <a:rPr lang="en-US" b="1" dirty="0">
                <a:latin typeface="Courier New"/>
                <a:ea typeface="Andale Mono"/>
                <a:cs typeface="Courier New"/>
              </a:rPr>
              <a:t>      </a:t>
            </a:r>
            <a:r>
              <a:rPr lang="en-US" b="1" dirty="0" smtClean="0">
                <a:latin typeface="Courier New"/>
                <a:ea typeface="Andale Mono"/>
                <a:cs typeface="Courier New"/>
              </a:rPr>
              <a:t>  double </a:t>
            </a:r>
            <a:r>
              <a:rPr lang="en-US" b="1" dirty="0">
                <a:latin typeface="Courier New"/>
                <a:ea typeface="Andale Mono"/>
                <a:cs typeface="Courier New"/>
              </a:rPr>
              <a:t>area = 3.1415926 * radius + radius;</a:t>
            </a:r>
            <a:br>
              <a:rPr lang="en-US" b="1" dirty="0">
                <a:latin typeface="Courier New"/>
                <a:ea typeface="Andale Mono"/>
                <a:cs typeface="Courier New"/>
              </a:rPr>
            </a:br>
            <a:r>
              <a:rPr lang="en-US" b="1" dirty="0">
                <a:latin typeface="Courier New"/>
                <a:ea typeface="Andale Mono"/>
                <a:cs typeface="Courier New"/>
              </a:rPr>
              <a:t>      </a:t>
            </a:r>
            <a:br>
              <a:rPr lang="en-US" b="1" dirty="0">
                <a:latin typeface="Courier New"/>
                <a:ea typeface="Andale Mono"/>
                <a:cs typeface="Courier New"/>
              </a:rPr>
            </a:br>
            <a:r>
              <a:rPr lang="en-US" b="1" dirty="0">
                <a:latin typeface="Courier New"/>
                <a:ea typeface="Andale Mono"/>
                <a:cs typeface="Courier New"/>
              </a:rPr>
              <a:t>      </a:t>
            </a:r>
            <a:r>
              <a:rPr lang="en-US" b="1" dirty="0" smtClean="0">
                <a:latin typeface="Courier New"/>
                <a:ea typeface="Andale Mono"/>
                <a:cs typeface="Courier New"/>
              </a:rPr>
              <a:t>  </a:t>
            </a:r>
            <a:r>
              <a:rPr lang="en-US" b="1" dirty="0" err="1" smtClean="0">
                <a:latin typeface="Courier New"/>
                <a:ea typeface="Andale Mono"/>
                <a:cs typeface="Courier New"/>
              </a:rPr>
              <a:t>System.out.println</a:t>
            </a:r>
            <a:r>
              <a:rPr lang="en-US" b="1" dirty="0" smtClean="0">
                <a:latin typeface="Courier New"/>
                <a:ea typeface="Andale Mono"/>
                <a:cs typeface="Courier New"/>
              </a:rPr>
              <a:t>(</a:t>
            </a:r>
            <a:r>
              <a:rPr lang="en-US" b="1" dirty="0">
                <a:latin typeface="Courier New"/>
                <a:ea typeface="Andale Mono"/>
                <a:cs typeface="Courier New"/>
              </a:rPr>
              <a:t>"The area is: " + area);</a:t>
            </a:r>
            <a:br>
              <a:rPr lang="en-US" b="1" dirty="0">
                <a:latin typeface="Courier New"/>
                <a:ea typeface="Andale Mono"/>
                <a:cs typeface="Courier New"/>
              </a:rPr>
            </a:br>
            <a:r>
              <a:rPr lang="en-US" b="1" dirty="0">
                <a:latin typeface="Courier New"/>
                <a:ea typeface="Andale Mono"/>
                <a:cs typeface="Courier New"/>
              </a:rPr>
              <a:t>   </a:t>
            </a:r>
            <a:r>
              <a:rPr lang="en-US" b="1" dirty="0" smtClean="0">
                <a:latin typeface="Courier New"/>
                <a:ea typeface="Andale Mono"/>
                <a:cs typeface="Courier New"/>
              </a:rPr>
              <a:t> }</a:t>
            </a:r>
            <a:r>
              <a:rPr lang="en-US" b="1" dirty="0">
                <a:latin typeface="Courier New"/>
                <a:ea typeface="Andale Mono"/>
                <a:cs typeface="Courier New"/>
              </a:rPr>
              <a:t/>
            </a:r>
            <a:br>
              <a:rPr lang="en-US" b="1" dirty="0">
                <a:latin typeface="Courier New"/>
                <a:ea typeface="Andale Mono"/>
                <a:cs typeface="Courier New"/>
              </a:rPr>
            </a:br>
            <a:r>
              <a:rPr lang="en-US" b="1" dirty="0">
                <a:latin typeface="Courier New"/>
                <a:ea typeface="Andale Mono"/>
                <a:cs typeface="Courier New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11432" y="1828800"/>
            <a:ext cx="1970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Area = </a:t>
            </a:r>
            <a:r>
              <a:rPr lang="en-US" sz="2400" b="1" dirty="0" smtClean="0">
                <a:solidFill>
                  <a:srgbClr val="FF0000"/>
                </a:solidFill>
                <a:latin typeface="Courier New"/>
                <a:ea typeface="Lucida Grande"/>
                <a:cs typeface="Courier New"/>
              </a:rPr>
              <a:t>πr</a:t>
            </a:r>
            <a:r>
              <a:rPr lang="en-US" sz="2400" b="1" baseline="30000" dirty="0" smtClean="0">
                <a:solidFill>
                  <a:srgbClr val="FF0000"/>
                </a:solidFill>
                <a:latin typeface="Courier New"/>
                <a:ea typeface="Lucida Grande"/>
                <a:cs typeface="Courier New"/>
              </a:rPr>
              <a:t>2</a:t>
            </a:r>
            <a:endParaRPr lang="en-US" sz="2400" b="1" dirty="0">
              <a:solidFill>
                <a:srgbClr val="FF0000"/>
              </a:solidFill>
              <a:latin typeface="Courier New"/>
              <a:ea typeface="Lucida Grande"/>
              <a:cs typeface="Courier New"/>
            </a:endParaRPr>
          </a:p>
        </p:txBody>
      </p:sp>
      <p:sp>
        <p:nvSpPr>
          <p:cNvPr id="5" name="Oval 4"/>
          <p:cNvSpPr/>
          <p:nvPr/>
        </p:nvSpPr>
        <p:spPr>
          <a:xfrm>
            <a:off x="7239000" y="4419600"/>
            <a:ext cx="3048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6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Arrays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266699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You have to specify what kind of things the array is going to hold (i.e. </a:t>
            </a:r>
            <a:r>
              <a:rPr lang="en-US" sz="2400" dirty="0" smtClean="0"/>
              <a:t>the data </a:t>
            </a:r>
            <a:r>
              <a:rPr lang="en-US" sz="2400" dirty="0"/>
              <a:t>type!).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 bracket indicates that you are making an array object.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This second style of declaring an array comes from the C language and was adopted in Java to accommodate C </a:t>
            </a:r>
            <a:r>
              <a:rPr lang="en-US" sz="2400" dirty="0" smtClean="0"/>
              <a:t>programmers.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744121" y="4419600"/>
            <a:ext cx="2647279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>
                <a:latin typeface="Courier New"/>
                <a:cs typeface="Courier New"/>
              </a:rPr>
              <a:t>[] </a:t>
            </a:r>
            <a:r>
              <a:rPr lang="en-US" sz="2000" b="1" dirty="0" err="1">
                <a:latin typeface="Courier New"/>
                <a:cs typeface="Courier New"/>
              </a:rPr>
              <a:t>arrayName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  <a:br>
              <a:rPr lang="en-US" sz="2000" b="1" dirty="0">
                <a:latin typeface="Courier New"/>
                <a:cs typeface="Courier New"/>
              </a:rPr>
            </a:br>
            <a:endParaRPr lang="en-US" sz="2000" b="1" dirty="0">
              <a:latin typeface="Courier New"/>
              <a:cs typeface="Courier New"/>
            </a:endParaRPr>
          </a:p>
          <a:p>
            <a:pPr>
              <a:defRPr/>
            </a:pPr>
            <a:r>
              <a:rPr lang="en-US" sz="2000" b="1" dirty="0" err="1">
                <a:latin typeface="Courier New"/>
                <a:cs typeface="Courier New"/>
              </a:rPr>
              <a:t>int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arrayName</a:t>
            </a:r>
            <a:r>
              <a:rPr lang="en-US" sz="2000" b="1" dirty="0">
                <a:latin typeface="Courier New"/>
                <a:cs typeface="Courier New"/>
              </a:rPr>
              <a:t>[];</a:t>
            </a:r>
            <a:br>
              <a:rPr lang="en-US" sz="2000" b="1" dirty="0">
                <a:latin typeface="Courier New"/>
                <a:cs typeface="Courier New"/>
              </a:rPr>
            </a:b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7595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Array declarations: Examples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1981200"/>
            <a:ext cx="4032499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>
                <a:latin typeface="Courier New"/>
                <a:cs typeface="Courier New"/>
              </a:rPr>
              <a:t>[] numbers;</a:t>
            </a:r>
            <a:br>
              <a:rPr lang="en-US" sz="2000" b="1" dirty="0">
                <a:latin typeface="Courier New"/>
                <a:cs typeface="Courier New"/>
              </a:rPr>
            </a:br>
            <a:endParaRPr lang="en-US" sz="2000" b="1" dirty="0">
              <a:latin typeface="Courier New"/>
              <a:cs typeface="Courier New"/>
            </a:endParaRPr>
          </a:p>
          <a:p>
            <a:pPr>
              <a:defRPr/>
            </a:pPr>
            <a:r>
              <a:rPr lang="en-US" sz="2000" b="1" dirty="0">
                <a:latin typeface="Courier New"/>
                <a:cs typeface="Courier New"/>
              </a:rPr>
              <a:t>String[] </a:t>
            </a:r>
            <a:r>
              <a:rPr lang="en-US" sz="2000" b="1" dirty="0" err="1">
                <a:latin typeface="Courier New"/>
                <a:cs typeface="Courier New"/>
              </a:rPr>
              <a:t>stringArray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  <a:br>
              <a:rPr lang="en-US" sz="2000" b="1" dirty="0">
                <a:latin typeface="Courier New"/>
                <a:cs typeface="Courier New"/>
              </a:rPr>
            </a:br>
            <a:endParaRPr lang="en-US" sz="2000" b="1" dirty="0">
              <a:latin typeface="Courier New"/>
              <a:cs typeface="Courier New"/>
            </a:endParaRPr>
          </a:p>
          <a:p>
            <a:pPr>
              <a:defRPr/>
            </a:pPr>
            <a:r>
              <a:rPr lang="en-US" sz="2000" b="1" dirty="0">
                <a:latin typeface="Courier New"/>
                <a:cs typeface="Courier New"/>
              </a:rPr>
              <a:t>double[] </a:t>
            </a:r>
            <a:r>
              <a:rPr lang="en-US" sz="2000" b="1" dirty="0" err="1">
                <a:latin typeface="Courier New"/>
                <a:cs typeface="Courier New"/>
              </a:rPr>
              <a:t>decimalNumbers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</a:p>
          <a:p>
            <a:pPr>
              <a:defRPr/>
            </a:pPr>
            <a:endParaRPr lang="en-US" sz="2000" b="1" dirty="0">
              <a:latin typeface="Courier New"/>
              <a:cs typeface="Courier New"/>
            </a:endParaRPr>
          </a:p>
          <a:p>
            <a:pPr>
              <a:defRPr/>
            </a:pPr>
            <a:r>
              <a:rPr lang="en-US" sz="2000" b="1" dirty="0" err="1">
                <a:latin typeface="Courier New"/>
                <a:cs typeface="Courier New"/>
              </a:rPr>
              <a:t>boolean</a:t>
            </a:r>
            <a:r>
              <a:rPr lang="en-US" sz="2000" b="1" dirty="0">
                <a:latin typeface="Courier New"/>
                <a:cs typeface="Courier New"/>
              </a:rPr>
              <a:t>[] </a:t>
            </a:r>
            <a:r>
              <a:rPr lang="en-US" sz="2000" b="1" dirty="0" err="1">
                <a:latin typeface="Courier New"/>
                <a:cs typeface="Courier New"/>
              </a:rPr>
              <a:t>truesAndFalses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  <a:br>
              <a:rPr lang="en-US" sz="2000" b="1" dirty="0">
                <a:latin typeface="Courier New"/>
                <a:cs typeface="Courier New"/>
              </a:rPr>
            </a:b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8350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Creating arrays: Examples</a:t>
            </a:r>
            <a:endParaRPr lang="en-US" sz="3600" dirty="0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3505200" y="2133600"/>
            <a:ext cx="5638800" cy="132343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[]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arrayName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[10];</a:t>
            </a:r>
            <a:b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</a:b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[]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arrayNameTwo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arrayNameTwo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[20]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9242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0000FE"/>
      </a:hlink>
      <a:folHlink>
        <a:srgbClr val="0000FE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21874</TotalTime>
  <Words>1915</Words>
  <Application>Microsoft Macintosh PowerPoint</Application>
  <PresentationFormat>Custom</PresentationFormat>
  <Paragraphs>335</Paragraphs>
  <Slides>30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Picture</vt:lpstr>
      <vt:lpstr>Lecture 2</vt:lpstr>
      <vt:lpstr>Testing and Debugging</vt:lpstr>
      <vt:lpstr>Common Errors/Bugs</vt:lpstr>
      <vt:lpstr>Find the Syntax Error!</vt:lpstr>
      <vt:lpstr>Find the Run-time Error!</vt:lpstr>
      <vt:lpstr>Find the Logic Error!</vt:lpstr>
      <vt:lpstr>Arrays</vt:lpstr>
      <vt:lpstr>Array declarations: Examples</vt:lpstr>
      <vt:lpstr>Creating arrays: Examples</vt:lpstr>
      <vt:lpstr>Example</vt:lpstr>
      <vt:lpstr>Short-hand Initialization</vt:lpstr>
      <vt:lpstr>Printing elements in arrays</vt:lpstr>
      <vt:lpstr>Example</vt:lpstr>
      <vt:lpstr>PowerPoint Presentation</vt:lpstr>
      <vt:lpstr>Methods</vt:lpstr>
      <vt:lpstr>Defining Methods</vt:lpstr>
      <vt:lpstr>PowerPoint Presentation</vt:lpstr>
      <vt:lpstr>Example</vt:lpstr>
      <vt:lpstr>Example</vt:lpstr>
      <vt:lpstr>Example</vt:lpstr>
      <vt:lpstr>Example: Using methods</vt:lpstr>
      <vt:lpstr>Methods</vt:lpstr>
      <vt:lpstr>Methods and Arrays: The Big Difference</vt:lpstr>
      <vt:lpstr>Returning an array from a method</vt:lpstr>
      <vt:lpstr>Overloading Methods</vt:lpstr>
      <vt:lpstr>An example of overloading</vt:lpstr>
      <vt:lpstr>An example of overloading</vt:lpstr>
      <vt:lpstr>Be the compiler: Are the overloaded methods are legal?</vt:lpstr>
      <vt:lpstr>Be the compiler: Are the overloaded methods are legal?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Rachel Trana</cp:lastModifiedBy>
  <cp:revision>542</cp:revision>
  <dcterms:created xsi:type="dcterms:W3CDTF">2014-04-17T23:20:26Z</dcterms:created>
  <dcterms:modified xsi:type="dcterms:W3CDTF">2016-01-14T18:06:02Z</dcterms:modified>
</cp:coreProperties>
</file>