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9" r:id="rId3"/>
    <p:sldId id="330" r:id="rId4"/>
    <p:sldId id="331" r:id="rId5"/>
    <p:sldId id="333" r:id="rId6"/>
    <p:sldId id="337" r:id="rId7"/>
    <p:sldId id="335" r:id="rId8"/>
    <p:sldId id="336" r:id="rId9"/>
    <p:sldId id="338" r:id="rId10"/>
    <p:sldId id="334" r:id="rId11"/>
    <p:sldId id="332" r:id="rId12"/>
    <p:sldId id="339" r:id="rId13"/>
    <p:sldId id="340" r:id="rId14"/>
    <p:sldId id="343" r:id="rId15"/>
    <p:sldId id="341" r:id="rId16"/>
    <p:sldId id="342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86" autoAdjust="0"/>
  </p:normalViewPr>
  <p:slideViewPr>
    <p:cSldViewPr>
      <p:cViewPr>
        <p:scale>
          <a:sx n="82" d="100"/>
          <a:sy n="82" d="100"/>
        </p:scale>
        <p:origin x="-704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1/19/16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1/19/16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3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</a:t>
            </a:r>
            <a:r>
              <a:rPr lang="en-US" smtClean="0">
                <a:solidFill>
                  <a:schemeClr val="tx1"/>
                </a:solidFill>
              </a:rPr>
              <a:t>: 2D </a:t>
            </a:r>
            <a:r>
              <a:rPr lang="en-US" dirty="0" smtClean="0">
                <a:solidFill>
                  <a:schemeClr val="tx1"/>
                </a:solidFill>
              </a:rPr>
              <a:t>Arrays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8, Sections 8.1 – 8.3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8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Determining the row and column lengths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1600200"/>
            <a:ext cx="5864068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[][] matrix = { { 34, 98, 30, 37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22, 1, 3, 82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3, 6, 7, 99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31, 76, 567, 112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87, 5, 222, 42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54, 46, 101, 96 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4249" y="3974068"/>
            <a:ext cx="19927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matrix.length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3581400"/>
            <a:ext cx="732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Using the length property on a 2D array variable name returns 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the number of rows in the array.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4495800"/>
            <a:ext cx="44773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What happens if I type</a:t>
            </a:r>
            <a:r>
              <a:rPr lang="en-US" sz="2200" dirty="0" smtClean="0">
                <a:latin typeface="Garamond"/>
                <a:cs typeface="Garamond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matrix[0]</a:t>
            </a:r>
            <a:r>
              <a:rPr lang="en-US" sz="2200" dirty="0" smtClean="0">
                <a:latin typeface="Garamond"/>
                <a:cs typeface="Garamond"/>
              </a:rPr>
              <a:t>?</a:t>
            </a:r>
            <a:endParaRPr lang="en-US" sz="2200" dirty="0">
              <a:latin typeface="Garamond"/>
              <a:cs typeface="Garamon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4583668"/>
            <a:ext cx="241003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{34, 98, 30, 37}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000" y="4572000"/>
            <a:ext cx="220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eturns a 1D array!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5181600"/>
            <a:ext cx="3724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To get the number of columns: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5181600"/>
            <a:ext cx="241003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matrix[0].length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5000" y="5181600"/>
            <a:ext cx="240101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Can also use: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matrix[1].length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matrix[2].length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matrix[5].length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0249" y="3974068"/>
            <a:ext cx="3237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2649" y="5181600"/>
            <a:ext cx="3237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53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2D Arrays: Illustration</a:t>
            </a:r>
            <a:endParaRPr lang="en-US" sz="36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9" y="1112838"/>
            <a:ext cx="8950521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105400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matrix.length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498068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matrix[0].length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0212" y="51054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5012" y="54980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51054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array.length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5498068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array[0].length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8612" y="51054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3412" y="54980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74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Working with 2D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69557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Processing 2D arrays almost always requires nested </a:t>
            </a:r>
            <a:r>
              <a:rPr lang="en-US" sz="2400" dirty="0">
                <a:latin typeface="Calibri"/>
                <a:cs typeface="Calibri"/>
              </a:rPr>
              <a:t/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for-loops.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You need to choose whether your outer loop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represents the rows or the columns.</a:t>
            </a:r>
            <a:br>
              <a:rPr lang="en-US" sz="2400" dirty="0" smtClean="0">
                <a:latin typeface="Calibri"/>
                <a:cs typeface="Calibri"/>
              </a:rPr>
            </a:b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This depends on the problem that you are trying to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solve.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790700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Printing the elements in a 2D array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971800"/>
            <a:ext cx="190849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Sample Data #1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1   5  3  2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10  8 15 12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2  15  4  1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749" y="1486997"/>
            <a:ext cx="1079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Print the elements of an array so that the output looks like the sample output below.</a:t>
            </a:r>
          </a:p>
          <a:p>
            <a:r>
              <a:rPr lang="en-US" sz="2400" dirty="0" smtClean="0"/>
              <a:t>You can hard code the 2D array (i.e. no input required).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2971800"/>
            <a:ext cx="227788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     Output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Row 0: 1 5 3 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Row 1: 10 8 15 12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Row 2: 2 15 4 1 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54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39000" y="757297"/>
            <a:ext cx="47244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array1: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: 0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j: 0</a:t>
            </a:r>
          </a:p>
          <a:p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33400"/>
            <a:ext cx="5725546" cy="5262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array1 = { { 1, 5, 3, 2 },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                   { 10, 8, 15, 12 },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                   { 2, 15, 4, 1 }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};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&lt;= 2;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S.O.P("Row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 +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+ ":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j = 0; j &lt;= 3; j++)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S.O.P(array1[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][j] + " 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}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74703"/>
              </p:ext>
            </p:extLst>
          </p:nvPr>
        </p:nvGraphicFramePr>
        <p:xfrm>
          <a:off x="8305800" y="808354"/>
          <a:ext cx="1752600" cy="101574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279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5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10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8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5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42975" y="376297"/>
            <a:ext cx="10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3805297"/>
            <a:ext cx="4724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Row 0: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Row 1: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Row 2: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42975" y="3424297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Output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3860" y="3810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1403" y="3810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5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64457" y="2438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0" y="2438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2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6800" y="2438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3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800" y="1981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2343" y="1981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2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2403" y="3810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3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93403" y="3810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2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13860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2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18660" y="43096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15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12403" y="4309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4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93403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1600" y="24384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4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6930" y="40386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10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31403" y="4038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8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65473" y="40386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15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46473" y="40386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12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14891" y="2743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0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98003" y="2743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3434" y="2743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2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86800" y="2743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3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1600" y="27432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4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75597" y="2438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0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93140" y="2438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74140" y="2438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2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55140" y="2438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3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96600" y="24384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4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83803" y="1981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3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86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533400"/>
            <a:ext cx="5725546" cy="5262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array1 = { { 1, 5, 3, 2 },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                   { 10, 8, 15, 12 },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                   { 2, 15, 4, 1 } };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&lt;= 2;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S.O.P("Row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 +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+ ":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j = 0; j &lt;= 3; j++)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S.O.P(array1[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][j] + " 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}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0" y="762000"/>
            <a:ext cx="4425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Do you see any future problems with</a:t>
            </a:r>
            <a:br>
              <a:rPr lang="en-US" sz="2200" dirty="0" smtClean="0"/>
            </a:br>
            <a:r>
              <a:rPr lang="en-US" sz="2200" dirty="0" smtClean="0"/>
              <a:t>this code?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543800" y="1981200"/>
            <a:ext cx="4268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happens if I change my 2D</a:t>
            </a:r>
            <a:br>
              <a:rPr lang="en-US" sz="2200" dirty="0" smtClean="0"/>
            </a:br>
            <a:r>
              <a:rPr lang="en-US" sz="2200" dirty="0" smtClean="0"/>
              <a:t>array to have different dimensions?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3269159"/>
            <a:ext cx="44981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Then you have to change the for-loop</a:t>
            </a:r>
            <a:br>
              <a:rPr lang="en-US" sz="2200" dirty="0" smtClean="0"/>
            </a:br>
            <a:r>
              <a:rPr lang="en-US" sz="2200" dirty="0" smtClean="0"/>
              <a:t>if you change your array.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7543800" y="4335959"/>
            <a:ext cx="3775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Can you think of a way to avoid</a:t>
            </a:r>
            <a:br>
              <a:rPr lang="en-US" sz="2200" dirty="0" smtClean="0"/>
            </a:br>
            <a:r>
              <a:rPr lang="en-US" sz="2200" dirty="0" smtClean="0"/>
              <a:t>having to change the for-loop?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924800" y="5410200"/>
            <a:ext cx="2757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length</a:t>
            </a:r>
            <a:r>
              <a:rPr lang="en-US" sz="2200" dirty="0" smtClean="0">
                <a:solidFill>
                  <a:srgbClr val="FF0000"/>
                </a:solidFill>
              </a:rPr>
              <a:t> property!!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6710591" cy="5262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array1 = { { 1, 5, 3, 2 },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                   { 10, 8, 15, 12 },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                   { 2, 15, 4, 1 } };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array1.length</a:t>
            </a:r>
            <a:r>
              <a:rPr lang="en-US" sz="1600" b="1" dirty="0" smtClean="0">
                <a:latin typeface="Courier New"/>
                <a:cs typeface="Courier New"/>
              </a:rPr>
              <a:t>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S.O.P("Row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 +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+ ": 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j = 0; j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array[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].length</a:t>
            </a:r>
            <a:r>
              <a:rPr lang="en-US" sz="1600" b="1" dirty="0" smtClean="0">
                <a:latin typeface="Courier New"/>
                <a:cs typeface="Courier New"/>
              </a:rPr>
              <a:t>; j++)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S.O.P(array1[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][j] + " 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}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200" y="762000"/>
            <a:ext cx="33484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This is because your rows</a:t>
            </a:r>
            <a:br>
              <a:rPr lang="en-US" sz="2200" dirty="0" smtClean="0"/>
            </a:br>
            <a:r>
              <a:rPr lang="en-US" sz="2200" dirty="0" smtClean="0"/>
              <a:t>can have different numbers</a:t>
            </a:r>
            <a:br>
              <a:rPr lang="en-US" sz="2200" dirty="0" smtClean="0"/>
            </a:br>
            <a:r>
              <a:rPr lang="en-US" sz="2200" dirty="0" smtClean="0"/>
              <a:t>of columns! We will talk </a:t>
            </a:r>
            <a:br>
              <a:rPr lang="en-US" sz="2200" dirty="0" smtClean="0"/>
            </a:br>
            <a:r>
              <a:rPr lang="en-US" sz="2200" dirty="0" smtClean="0"/>
              <a:t>about those kinds of arrays</a:t>
            </a:r>
            <a:br>
              <a:rPr lang="en-US" sz="2200" dirty="0" smtClean="0"/>
            </a:br>
            <a:r>
              <a:rPr lang="en-US" sz="2200" dirty="0" smtClean="0"/>
              <a:t>later.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91200" y="1524000"/>
            <a:ext cx="266700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12857" y="2819400"/>
            <a:ext cx="340312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use &lt; instead of &lt;= ?</a:t>
            </a:r>
          </a:p>
          <a:p>
            <a:endParaRPr lang="en-US" sz="2200" dirty="0"/>
          </a:p>
          <a:p>
            <a:r>
              <a:rPr lang="en-US" b="1" dirty="0" smtClean="0">
                <a:latin typeface="Courier New"/>
                <a:cs typeface="Courier New"/>
              </a:rPr>
              <a:t>array1.length</a:t>
            </a:r>
            <a:r>
              <a:rPr lang="en-US" sz="2200" dirty="0" smtClean="0"/>
              <a:t> is 3, but the</a:t>
            </a:r>
            <a:br>
              <a:rPr lang="en-US" sz="2200" dirty="0" smtClean="0"/>
            </a:br>
            <a:r>
              <a:rPr lang="en-US" sz="2200" dirty="0" smtClean="0"/>
              <a:t>indices for the rows starts</a:t>
            </a:r>
            <a:br>
              <a:rPr lang="en-US" sz="2200" dirty="0" smtClean="0"/>
            </a:br>
            <a:r>
              <a:rPr lang="en-US" sz="2200" dirty="0" smtClean="0"/>
              <a:t>at 0 and goes up to 2.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243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838"/>
            <a:ext cx="10972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Example: Initializing the elements in a 2D array with</a:t>
            </a:r>
            <a:br>
              <a:rPr lang="en-US" sz="3600" dirty="0" smtClean="0"/>
            </a:br>
            <a:r>
              <a:rPr lang="en-US" sz="3600" dirty="0" smtClean="0"/>
              <a:t>user input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43825" y="3271897"/>
            <a:ext cx="3018775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row 0: 3 9 7 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1: 2 -8 7 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2: -3 15 21 4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Your 2D array: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3 9 7 3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2 -8 7 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-3 15 21 4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459" y="1831300"/>
            <a:ext cx="1042590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Initialize an array that has 3 rows and 4 columns with user input. Your input (and </a:t>
            </a:r>
            <a:br>
              <a:rPr lang="en-US" sz="2400" dirty="0" smtClean="0"/>
            </a:br>
            <a:r>
              <a:rPr lang="en-US" sz="2400" dirty="0" smtClean="0"/>
              <a:t>output should match the sample runs below. Then print out the 2D array that was</a:t>
            </a:r>
            <a:br>
              <a:rPr lang="en-US" sz="2400" dirty="0" smtClean="0"/>
            </a:br>
            <a:r>
              <a:rPr lang="en-US" sz="2400" dirty="0" smtClean="0"/>
              <a:t>entered.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3276600"/>
            <a:ext cx="313980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row 0: 13 </a:t>
            </a:r>
            <a:r>
              <a:rPr lang="en-US" sz="1600" b="1" dirty="0">
                <a:latin typeface="Courier New"/>
                <a:cs typeface="Courier New"/>
              </a:rPr>
              <a:t>5</a:t>
            </a:r>
            <a:r>
              <a:rPr lang="en-US" sz="1600" b="1" dirty="0" smtClean="0">
                <a:latin typeface="Courier New"/>
                <a:cs typeface="Courier New"/>
              </a:rPr>
              <a:t> -7 -11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1: 1 9 -107 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2: 16 18 19 -4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Your 2D array: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13 5 -7 -11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 9 -107 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16 18 19 -4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76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9204" y="152400"/>
            <a:ext cx="4925196" cy="6555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import </a:t>
            </a:r>
            <a:r>
              <a:rPr lang="en-US" sz="14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Scanner kb = new Scanner(</a:t>
            </a:r>
            <a:r>
              <a:rPr lang="en-US" sz="1400" b="1" dirty="0" err="1" smtClean="0">
                <a:latin typeface="Courier New"/>
                <a:cs typeface="Courier New"/>
              </a:rPr>
              <a:t>System.in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[][] array1 = new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[3][4];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0;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&lt;= 2;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S.O.P("Enter row " +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+ ":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j = 0; j &lt;= 3; j++)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    array1[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][j] = </a:t>
            </a:r>
            <a:r>
              <a:rPr lang="en-US" sz="1400" b="1" dirty="0" err="1" smtClean="0">
                <a:latin typeface="Courier New"/>
                <a:cs typeface="Courier New"/>
              </a:rPr>
              <a:t>kb.nextInt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}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S.O.P.L("Your 2D array:");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0;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&lt;= 2;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j = 0; j &lt;= 3; j++)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    S.O.P(array1[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][j] + "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45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838"/>
            <a:ext cx="10972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Example: Initializing the elements in a 2D array with</a:t>
            </a:r>
            <a:br>
              <a:rPr lang="en-US" sz="3600" dirty="0" smtClean="0"/>
            </a:br>
            <a:r>
              <a:rPr lang="en-US" sz="3600" dirty="0" smtClean="0"/>
              <a:t>user input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271897"/>
            <a:ext cx="387858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the number of rows: 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the number of columns: 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0: 3 9 7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1: 2 -8 7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Your 2D array: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3 9 7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2 -8 7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459" y="1600200"/>
            <a:ext cx="101633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Initialize an array where the dimensions and elements are specified by the user. </a:t>
            </a:r>
            <a:br>
              <a:rPr lang="en-US" sz="2400" dirty="0" smtClean="0"/>
            </a:br>
            <a:r>
              <a:rPr lang="en-US" sz="2400" dirty="0" smtClean="0"/>
              <a:t>Your input and output should match the sample runs below. Then print out the </a:t>
            </a:r>
            <a:br>
              <a:rPr lang="en-US" sz="2400" dirty="0" smtClean="0"/>
            </a:br>
            <a:r>
              <a:rPr lang="en-US" sz="2400" dirty="0" smtClean="0"/>
              <a:t>2D array that was entered.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79773" y="3276600"/>
            <a:ext cx="387858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Enter the number of rows: </a:t>
            </a:r>
            <a:r>
              <a:rPr lang="en-US" sz="1600" b="1" dirty="0" smtClean="0">
                <a:latin typeface="Courier New"/>
                <a:cs typeface="Courier New"/>
              </a:rPr>
              <a:t>3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Enter the number of columns: </a:t>
            </a:r>
            <a:r>
              <a:rPr lang="en-US" sz="1600" b="1" dirty="0" smtClean="0">
                <a:latin typeface="Courier New"/>
                <a:cs typeface="Courier New"/>
              </a:rPr>
              <a:t>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Enter row 0: 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1: 4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2: 9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Your 2D array: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4</a:t>
            </a:r>
          </a:p>
          <a:p>
            <a:r>
              <a:rPr lang="en-US" sz="1600" b="1" dirty="0">
                <a:latin typeface="Courier New"/>
                <a:cs typeface="Courier New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096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Two-Dimensional (2D)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2438399"/>
          </a:xfrm>
        </p:spPr>
        <p:txBody>
          <a:bodyPr>
            <a:normAutofit/>
          </a:bodyPr>
          <a:lstStyle/>
          <a:p>
            <a:r>
              <a:rPr lang="en-US" sz="2400" dirty="0"/>
              <a:t>Data in a table can be represented using a 2D array.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Matrices = 2D arrays.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 have rows and columns.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52" y="3789040"/>
            <a:ext cx="32893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3917404"/>
            <a:ext cx="3606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04800"/>
            <a:ext cx="5248414" cy="5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import </a:t>
            </a:r>
            <a:r>
              <a:rPr lang="en-US" sz="14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Scanner kb = new Scanner(</a:t>
            </a:r>
            <a:r>
              <a:rPr lang="en-US" sz="1400" b="1" dirty="0" err="1" smtClean="0">
                <a:latin typeface="Courier New"/>
                <a:cs typeface="Courier New"/>
              </a:rPr>
              <a:t>System.in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S.O.P("Enter the number of rows: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rows = </a:t>
            </a:r>
            <a:r>
              <a:rPr lang="en-US" sz="1400" b="1" dirty="0" err="1" smtClean="0">
                <a:latin typeface="Courier New"/>
                <a:cs typeface="Courier New"/>
              </a:rPr>
              <a:t>kb.nextInt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S.O.P("Enter the number of columns: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cols = </a:t>
            </a:r>
            <a:r>
              <a:rPr lang="en-US" sz="1400" b="1" dirty="0" err="1" smtClean="0">
                <a:latin typeface="Courier New"/>
                <a:cs typeface="Courier New"/>
              </a:rPr>
              <a:t>kb.nextInt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[][] array1 = new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[rows][cols];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0;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&lt; rows;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S.O.P("Enter row " +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+ ":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j = 0; j &lt; cols; j++)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    array1[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][j] = </a:t>
            </a:r>
            <a:r>
              <a:rPr lang="en-US" sz="1400" b="1" dirty="0" err="1" smtClean="0">
                <a:latin typeface="Courier New"/>
                <a:cs typeface="Courier New"/>
              </a:rPr>
              <a:t>kb.nextInt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304800"/>
            <a:ext cx="4817457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S.O.P.L("Your 2D array:");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0;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&lt; rows;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j = 0; j &lt; cols; j++)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    S.O.P(array1[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][j] + "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9400" y="3886200"/>
            <a:ext cx="48944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Could also use:</a:t>
            </a:r>
          </a:p>
          <a:p>
            <a:pPr algn="ctr"/>
            <a:endParaRPr lang="en-US" sz="2200" dirty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array1.length     array1[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].length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14800" y="3810000"/>
            <a:ext cx="3429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34000" y="4343400"/>
            <a:ext cx="5029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543800" y="990600"/>
            <a:ext cx="2438400" cy="3581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363200" y="1447800"/>
            <a:ext cx="0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8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Summing the elements in a 2D array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271897"/>
            <a:ext cx="387858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the number of rows: 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the number of columns: 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0: 3 9 7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1: 2 -8 7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Column 0: 5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Column 1: 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Column 2: 14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459" y="1447800"/>
            <a:ext cx="1039359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Initialize an array where the dimensions and elements are specified by the user. </a:t>
            </a:r>
            <a:br>
              <a:rPr lang="en-US" sz="2400" dirty="0" smtClean="0"/>
            </a:br>
            <a:r>
              <a:rPr lang="en-US" sz="2400" dirty="0" smtClean="0"/>
              <a:t>Your input and output should match the sample runs below. Find the sum of each</a:t>
            </a:r>
            <a:br>
              <a:rPr lang="en-US" sz="2400" dirty="0" smtClean="0"/>
            </a:br>
            <a:r>
              <a:rPr lang="en-US" sz="2400" dirty="0" smtClean="0"/>
              <a:t>column in the array.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79773" y="3276600"/>
            <a:ext cx="387858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Enter the number of rows: </a:t>
            </a:r>
            <a:r>
              <a:rPr lang="en-US" sz="1600" b="1" dirty="0" smtClean="0">
                <a:latin typeface="Courier New"/>
                <a:cs typeface="Courier New"/>
              </a:rPr>
              <a:t>3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Enter the number of columns: </a:t>
            </a:r>
            <a:r>
              <a:rPr lang="en-US" sz="1600" b="1" dirty="0" smtClean="0">
                <a:latin typeface="Courier New"/>
                <a:cs typeface="Courier New"/>
              </a:rPr>
              <a:t>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Enter row 0: 1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1: 4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Enter row 2: 9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Column 0: 14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756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04800"/>
            <a:ext cx="5248414" cy="5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import </a:t>
            </a:r>
            <a:r>
              <a:rPr lang="en-US" sz="14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Scanner kb = new Scanner(</a:t>
            </a:r>
            <a:r>
              <a:rPr lang="en-US" sz="1400" b="1" dirty="0" err="1" smtClean="0">
                <a:latin typeface="Courier New"/>
                <a:cs typeface="Courier New"/>
              </a:rPr>
              <a:t>System.in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S.O.P("Enter the number of rows: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rows = </a:t>
            </a:r>
            <a:r>
              <a:rPr lang="en-US" sz="1400" b="1" dirty="0" err="1" smtClean="0">
                <a:latin typeface="Courier New"/>
                <a:cs typeface="Courier New"/>
              </a:rPr>
              <a:t>kb.nextInt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S.O.P("Enter the number of columns: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cols = </a:t>
            </a:r>
            <a:r>
              <a:rPr lang="en-US" sz="1400" b="1" dirty="0" err="1" smtClean="0">
                <a:latin typeface="Courier New"/>
                <a:cs typeface="Courier New"/>
              </a:rPr>
              <a:t>kb.nextInt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[][] array1 = new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[rows][cols];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0;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&lt; rows;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S.O.P("Enter row " +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+ ":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j = 0; j &lt; cols; j++)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    array1[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][j] = </a:t>
            </a:r>
            <a:r>
              <a:rPr lang="en-US" sz="1400" b="1" dirty="0" err="1" smtClean="0">
                <a:latin typeface="Courier New"/>
                <a:cs typeface="Courier New"/>
              </a:rPr>
              <a:t>kb.nextInt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304800"/>
            <a:ext cx="4709718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...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j</a:t>
            </a:r>
            <a:r>
              <a:rPr lang="en-US" sz="1400" b="1" dirty="0" smtClean="0">
                <a:latin typeface="Courier New"/>
                <a:cs typeface="Courier New"/>
              </a:rPr>
              <a:t> = 0; </a:t>
            </a:r>
            <a:r>
              <a:rPr lang="en-US" sz="1400" b="1" dirty="0">
                <a:latin typeface="Courier New"/>
                <a:cs typeface="Courier New"/>
              </a:rPr>
              <a:t>j</a:t>
            </a:r>
            <a:r>
              <a:rPr lang="en-US" sz="1400" b="1" dirty="0" smtClean="0">
                <a:latin typeface="Courier New"/>
                <a:cs typeface="Courier New"/>
              </a:rPr>
              <a:t> &lt; cols; </a:t>
            </a:r>
            <a:r>
              <a:rPr lang="en-US" sz="1400" b="1" dirty="0">
                <a:latin typeface="Courier New"/>
                <a:cs typeface="Courier New"/>
              </a:rPr>
              <a:t>j</a:t>
            </a:r>
            <a:r>
              <a:rPr lang="en-US" sz="14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sum = 0;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S.O.P("Column " + </a:t>
            </a:r>
            <a:r>
              <a:rPr lang="en-US" sz="1400" b="1" dirty="0">
                <a:latin typeface="Courier New"/>
                <a:cs typeface="Courier New"/>
              </a:rPr>
              <a:t>j</a:t>
            </a:r>
            <a:r>
              <a:rPr lang="en-US" sz="1400" b="1" dirty="0" smtClean="0">
                <a:latin typeface="Courier New"/>
                <a:cs typeface="Courier New"/>
              </a:rPr>
              <a:t> + ": 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for 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= 0;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 &lt; rows; 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    sum += array1[</a:t>
            </a:r>
            <a:r>
              <a:rPr lang="en-US" sz="1400" b="1" dirty="0" err="1" smtClean="0">
                <a:latin typeface="Courier New"/>
                <a:cs typeface="Courier New"/>
              </a:rPr>
              <a:t>i</a:t>
            </a:r>
            <a:r>
              <a:rPr lang="en-US" sz="1400" b="1" dirty="0" smtClean="0">
                <a:latin typeface="Courier New"/>
                <a:cs typeface="Courier New"/>
              </a:rPr>
              <a:t>][</a:t>
            </a:r>
            <a:r>
              <a:rPr lang="en-US" sz="1400" b="1" dirty="0">
                <a:latin typeface="Courier New"/>
                <a:cs typeface="Courier New"/>
              </a:rPr>
              <a:t>j</a:t>
            </a:r>
            <a:r>
              <a:rPr lang="en-US" sz="1400" b="1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    S.O.P.L(sum);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18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In-class problem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1119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reads a 4 x 4 matrix and displays the sum of all its elements on the</a:t>
            </a:r>
            <a:br>
              <a:rPr lang="en-US" sz="2400" dirty="0" smtClean="0"/>
            </a:br>
            <a:r>
              <a:rPr lang="en-US" sz="2400" dirty="0" smtClean="0"/>
              <a:t>major diagonal. Two sample runs are provided below.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1157" y="2695182"/>
            <a:ext cx="461737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a 4-by-4 matrix row by row: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1 2 3 4.0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5 6.5 7 8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9 10 11 12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13 14 15 16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Sum of the diagonal elements is 34.5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0630" y="2697540"/>
            <a:ext cx="424797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Enter a 4-by-4 matrix row by row: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2.5 1.5 5 5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5 1.5 3 8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 10 -5 8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13 19 21 3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Sum of the diagonal elements is 2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74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750" y="609600"/>
            <a:ext cx="5540850" cy="5447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import </a:t>
            </a:r>
            <a:r>
              <a:rPr lang="en-US" sz="12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200" b="1" dirty="0" smtClean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200" b="1" dirty="0" err="1" smtClean="0">
                <a:latin typeface="Courier New"/>
                <a:cs typeface="Courier New"/>
              </a:rPr>
              <a:t>args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Scanner kb = new Scanner(</a:t>
            </a:r>
            <a:r>
              <a:rPr lang="en-US" sz="1200" b="1" dirty="0" err="1" smtClean="0">
                <a:latin typeface="Courier New"/>
                <a:cs typeface="Courier New"/>
              </a:rPr>
              <a:t>System.in</a:t>
            </a:r>
            <a:r>
              <a:rPr lang="en-US" sz="1200" b="1" dirty="0" smtClean="0">
                <a:latin typeface="Courier New"/>
                <a:cs typeface="Courier New"/>
              </a:rPr>
              <a:t>);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double[][] array1 = new double[4][4];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S.O.P("Enter </a:t>
            </a:r>
            <a:r>
              <a:rPr lang="en-US" sz="1200" b="1" dirty="0">
                <a:latin typeface="Courier New"/>
                <a:cs typeface="Courier New"/>
              </a:rPr>
              <a:t>a 4-by-4 matrix row by row</a:t>
            </a:r>
            <a:r>
              <a:rPr lang="en-US" sz="1200" b="1" dirty="0" smtClean="0">
                <a:latin typeface="Courier New"/>
                <a:cs typeface="Courier New"/>
              </a:rPr>
              <a:t>: ");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   for (</a:t>
            </a:r>
            <a:r>
              <a:rPr lang="en-US" sz="1200" b="1" dirty="0" err="1" smtClean="0">
                <a:latin typeface="Courier New"/>
                <a:cs typeface="Courier New"/>
              </a:rPr>
              <a:t>int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 = 0;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 &lt; 4;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    for (</a:t>
            </a:r>
            <a:r>
              <a:rPr lang="en-US" sz="1200" b="1" dirty="0" err="1" smtClean="0">
                <a:latin typeface="Courier New"/>
                <a:cs typeface="Courier New"/>
              </a:rPr>
              <a:t>int</a:t>
            </a:r>
            <a:r>
              <a:rPr lang="en-US" sz="1200" b="1" dirty="0" smtClean="0">
                <a:latin typeface="Courier New"/>
                <a:cs typeface="Courier New"/>
              </a:rPr>
              <a:t> j = 0; j &lt; 4; j++)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    array1[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][j] = </a:t>
            </a:r>
            <a:r>
              <a:rPr lang="en-US" sz="1200" b="1" dirty="0" err="1" smtClean="0">
                <a:latin typeface="Courier New"/>
                <a:cs typeface="Courier New"/>
              </a:rPr>
              <a:t>kb.nextDouble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double sum = 0;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   for (</a:t>
            </a:r>
            <a:r>
              <a:rPr lang="en-US" sz="1200" b="1" dirty="0" err="1" smtClean="0">
                <a:latin typeface="Courier New"/>
                <a:cs typeface="Courier New"/>
              </a:rPr>
              <a:t>int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 = 0;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 &lt; 4;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sum += array1[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][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   S.O.P.L("Sum </a:t>
            </a:r>
            <a:r>
              <a:rPr lang="en-US" sz="1200" b="1" dirty="0">
                <a:latin typeface="Courier New"/>
                <a:cs typeface="Courier New"/>
              </a:rPr>
              <a:t>of the diagonal elements </a:t>
            </a:r>
            <a:r>
              <a:rPr lang="en-US" sz="1200" b="1" dirty="0" smtClean="0">
                <a:latin typeface="Courier New"/>
                <a:cs typeface="Courier New"/>
              </a:rPr>
              <a:t>is " + sum);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b="1" dirty="0">
                <a:latin typeface="Courier New"/>
                <a:cs typeface="Courier New"/>
              </a:rPr>
              <a:t>}</a:t>
            </a:r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3950" y="609600"/>
            <a:ext cx="5553674" cy="4708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import </a:t>
            </a:r>
            <a:r>
              <a:rPr lang="en-US" sz="12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200" b="1" dirty="0" smtClean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200" b="1" dirty="0" err="1" smtClean="0">
                <a:latin typeface="Courier New"/>
                <a:cs typeface="Courier New"/>
              </a:rPr>
              <a:t>args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Scanner kb = new Scanner(</a:t>
            </a:r>
            <a:r>
              <a:rPr lang="en-US" sz="1200" b="1" dirty="0" err="1" smtClean="0">
                <a:latin typeface="Courier New"/>
                <a:cs typeface="Courier New"/>
              </a:rPr>
              <a:t>System.in</a:t>
            </a:r>
            <a:r>
              <a:rPr lang="en-US" sz="1200" b="1" dirty="0" smtClean="0">
                <a:latin typeface="Courier New"/>
                <a:cs typeface="Courier New"/>
              </a:rPr>
              <a:t>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double sum = 0;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S.O.P("Enter </a:t>
            </a:r>
            <a:r>
              <a:rPr lang="en-US" sz="1200" b="1" dirty="0">
                <a:latin typeface="Courier New"/>
                <a:cs typeface="Courier New"/>
              </a:rPr>
              <a:t>a 4-by-4 matrix row by row</a:t>
            </a:r>
            <a:r>
              <a:rPr lang="en-US" sz="1200" b="1" dirty="0" smtClean="0">
                <a:latin typeface="Courier New"/>
                <a:cs typeface="Courier New"/>
              </a:rPr>
              <a:t>: ");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   for (</a:t>
            </a:r>
            <a:r>
              <a:rPr lang="en-US" sz="1200" b="1" dirty="0" err="1" smtClean="0">
                <a:latin typeface="Courier New"/>
                <a:cs typeface="Courier New"/>
              </a:rPr>
              <a:t>int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 = 0;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 &lt; 4; 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    for (</a:t>
            </a:r>
            <a:r>
              <a:rPr lang="en-US" sz="1200" b="1" dirty="0" err="1" smtClean="0">
                <a:latin typeface="Courier New"/>
                <a:cs typeface="Courier New"/>
              </a:rPr>
              <a:t>int</a:t>
            </a:r>
            <a:r>
              <a:rPr lang="en-US" sz="1200" b="1" dirty="0" smtClean="0">
                <a:latin typeface="Courier New"/>
                <a:cs typeface="Courier New"/>
              </a:rPr>
              <a:t> j = 0; j &lt; 4; j++)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    if (</a:t>
            </a:r>
            <a:r>
              <a:rPr lang="en-US" sz="1200" b="1" dirty="0" err="1" smtClean="0">
                <a:latin typeface="Courier New"/>
                <a:cs typeface="Courier New"/>
              </a:rPr>
              <a:t>i</a:t>
            </a:r>
            <a:r>
              <a:rPr lang="en-US" sz="1200" b="1" dirty="0" smtClean="0">
                <a:latin typeface="Courier New"/>
                <a:cs typeface="Courier New"/>
              </a:rPr>
              <a:t> == j)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   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        sum += </a:t>
            </a:r>
            <a:r>
              <a:rPr lang="en-US" sz="1200" b="1" dirty="0" err="1" smtClean="0">
                <a:latin typeface="Courier New"/>
                <a:cs typeface="Courier New"/>
              </a:rPr>
              <a:t>kb.nextDouble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    }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    S.O.P.L();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   S.O.P.L("Sum </a:t>
            </a:r>
            <a:r>
              <a:rPr lang="en-US" sz="1200" b="1" dirty="0">
                <a:latin typeface="Courier New"/>
                <a:cs typeface="Courier New"/>
              </a:rPr>
              <a:t>of the diagonal elements </a:t>
            </a:r>
            <a:r>
              <a:rPr lang="en-US" sz="1200" b="1" dirty="0" smtClean="0">
                <a:latin typeface="Courier New"/>
                <a:cs typeface="Courier New"/>
              </a:rPr>
              <a:t>is " + sum);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b="1" dirty="0">
                <a:latin typeface="Courier New"/>
                <a:cs typeface="Courier New"/>
              </a:rPr>
              <a:t>}</a:t>
            </a:r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6788" y="139406"/>
            <a:ext cx="1337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Solution 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152400"/>
            <a:ext cx="1337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Solution 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88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5186" y="679847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05000"/>
            <a:ext cx="367284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Declaring and creating 2D arrays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524000"/>
            <a:ext cx="7387810" cy="2091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// Declare array matrix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][] matrix; 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// Create array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matrix =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[10][10]; 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// Combine declaration and creation in one statement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[][] matrix =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[10][10];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4267200"/>
            <a:ext cx="724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dataType</a:t>
            </a:r>
            <a:r>
              <a:rPr lang="en-US" b="1" dirty="0" smtClean="0">
                <a:latin typeface="Courier New"/>
                <a:cs typeface="Courier New"/>
              </a:rPr>
              <a:t>[][] </a:t>
            </a:r>
            <a:r>
              <a:rPr lang="en-US" b="1" dirty="0" err="1" smtClean="0">
                <a:latin typeface="Courier New"/>
                <a:cs typeface="Courier New"/>
              </a:rPr>
              <a:t>varName</a:t>
            </a:r>
            <a:r>
              <a:rPr lang="en-US" b="1" dirty="0" smtClean="0">
                <a:latin typeface="Courier New"/>
                <a:cs typeface="Courier New"/>
              </a:rPr>
              <a:t> = new </a:t>
            </a:r>
            <a:r>
              <a:rPr lang="en-US" b="1" dirty="0" err="1" smtClean="0">
                <a:latin typeface="Courier New"/>
                <a:cs typeface="Courier New"/>
              </a:rPr>
              <a:t>dataType</a:t>
            </a:r>
            <a:r>
              <a:rPr lang="en-US" b="1" dirty="0" smtClean="0">
                <a:latin typeface="Courier New"/>
                <a:cs typeface="Courier New"/>
              </a:rPr>
              <a:t>[rows][columns];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4984" y="5478959"/>
            <a:ext cx="2484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The number of rows </a:t>
            </a:r>
          </a:p>
          <a:p>
            <a:r>
              <a:rPr lang="en-US" sz="2200" dirty="0" smtClean="0">
                <a:latin typeface="Calibri"/>
                <a:cs typeface="Calibri"/>
              </a:rPr>
              <a:t>that you want.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09120" y="4648200"/>
            <a:ext cx="2377480" cy="915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85640" y="5478959"/>
            <a:ext cx="2910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The number of columns </a:t>
            </a:r>
          </a:p>
          <a:p>
            <a:r>
              <a:rPr lang="en-US" sz="2200" dirty="0" smtClean="0">
                <a:latin typeface="Calibri"/>
                <a:cs typeface="Calibri"/>
              </a:rPr>
              <a:t>that you want.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589440" y="4648200"/>
            <a:ext cx="640160" cy="915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Declaring and creating 2D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626108" y="1981200"/>
            <a:ext cx="4755892" cy="1592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[][] matrix = new </a:t>
            </a: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[10][10];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 matrix[][] = new </a:t>
            </a: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[10][10];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tx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double[][] x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x = new double[4][2];</a:t>
            </a:r>
            <a:endParaRPr lang="en-US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39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would you declare an array for this table?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42570"/>
              </p:ext>
            </p:extLst>
          </p:nvPr>
        </p:nvGraphicFramePr>
        <p:xfrm>
          <a:off x="2895600" y="2751088"/>
          <a:ext cx="6096000" cy="2225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57082" y="5334000"/>
            <a:ext cx="449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[][] matrix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[6][4];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8169" y="3513088"/>
            <a:ext cx="1020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 rows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2438400" y="2751088"/>
            <a:ext cx="304800" cy="213360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16200000">
            <a:off x="5829300" y="-639812"/>
            <a:ext cx="304800" cy="601980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42639" y="1671935"/>
            <a:ext cx="146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 columns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would you declare an array for this table?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69636"/>
              </p:ext>
            </p:extLst>
          </p:nvPr>
        </p:nvGraphicFramePr>
        <p:xfrm>
          <a:off x="2971800" y="1762760"/>
          <a:ext cx="6096000" cy="370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0" y="2438400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 array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[4];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OR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[][] array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[1][4];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648200"/>
            <a:ext cx="663114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1D arrays can be represented with 2D notation!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That’s because each row in a 2D array is a 1D array.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3962400"/>
            <a:ext cx="2983756" cy="23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Initializing 2D arrays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43223"/>
              </p:ext>
            </p:extLst>
          </p:nvPr>
        </p:nvGraphicFramePr>
        <p:xfrm>
          <a:off x="685800" y="1508760"/>
          <a:ext cx="6096000" cy="2225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038600"/>
            <a:ext cx="44963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[][] matrix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[6][4];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matrix[</a:t>
            </a:r>
            <a:r>
              <a:rPr lang="en-US" b="1" dirty="0" smtClean="0">
                <a:latin typeface="Courier New"/>
                <a:cs typeface="Courier New"/>
              </a:rPr>
              <a:t>0][0] = 34;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matrix[</a:t>
            </a:r>
            <a:r>
              <a:rPr lang="en-US" b="1" dirty="0" smtClean="0">
                <a:latin typeface="Courier New"/>
                <a:cs typeface="Courier New"/>
              </a:rPr>
              <a:t>0][1] = 98;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matrix[</a:t>
            </a:r>
            <a:r>
              <a:rPr lang="en-US" b="1" dirty="0" smtClean="0">
                <a:latin typeface="Courier New"/>
                <a:cs typeface="Courier New"/>
              </a:rPr>
              <a:t>0][2] = 30;</a:t>
            </a:r>
          </a:p>
          <a:p>
            <a:r>
              <a:rPr lang="en-US" b="1" smtClean="0">
                <a:latin typeface="Courier New"/>
                <a:cs typeface="Courier New"/>
              </a:rPr>
              <a:t>matrix[</a:t>
            </a:r>
            <a:r>
              <a:rPr lang="en-US" b="1" dirty="0" smtClean="0">
                <a:latin typeface="Courier New"/>
                <a:cs typeface="Courier New"/>
              </a:rPr>
              <a:t>0][3] = 37;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Repeat for all rows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4670048"/>
            <a:ext cx="368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Rows in 2D arrays start at 0.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5405735"/>
            <a:ext cx="410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Columns in 2D arrays start at 0.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524000"/>
            <a:ext cx="355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Initializing 2D arrays: Shorthand initialization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37202"/>
              </p:ext>
            </p:extLst>
          </p:nvPr>
        </p:nvGraphicFramePr>
        <p:xfrm>
          <a:off x="381000" y="1676400"/>
          <a:ext cx="6096000" cy="2225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5600" y="1981200"/>
            <a:ext cx="523272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matrix =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lang="en-US" sz="1600" b="1" dirty="0" smtClean="0">
                <a:latin typeface="Courier New"/>
                <a:cs typeface="Courier New"/>
              </a:rPr>
              <a:t>{ 34, 98, 30, 37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		    { 22, 1, 3, 82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		    { 3, 6, 7, 99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		    { 31, 76, 567, 112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		    { 87, 5, 222, 42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		    { 54, 46, 101, 96 }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191000"/>
            <a:ext cx="550808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row goes inside its own set of braces.</a:t>
            </a:r>
          </a:p>
          <a:p>
            <a:endParaRPr lang="en-US" sz="2400" dirty="0" smtClean="0"/>
          </a:p>
          <a:p>
            <a:r>
              <a:rPr lang="en-US" sz="2400" dirty="0" smtClean="0"/>
              <a:t>The elements are separated by commas.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343400"/>
            <a:ext cx="560241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</a:t>
            </a:r>
            <a:r>
              <a:rPr lang="en-US" sz="1600" b="1" dirty="0" err="1" smtClean="0">
                <a:latin typeface="Courier New"/>
                <a:cs typeface="Courier New"/>
              </a:rPr>
              <a:t>arr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lang="en-US" sz="1600" b="1" dirty="0" smtClean="0">
                <a:latin typeface="Courier New"/>
                <a:cs typeface="Courier New"/>
              </a:rPr>
              <a:t>{ 34, 98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 { 22, 1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		 { 3, 6 }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</a:p>
          <a:p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[][] </a:t>
            </a:r>
            <a:r>
              <a:rPr lang="en-US" sz="1600" b="1" dirty="0" err="1">
                <a:latin typeface="Courier New"/>
                <a:cs typeface="Courier New"/>
              </a:rPr>
              <a:t>arr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lang="en-US" sz="1600" b="1" dirty="0" smtClean="0">
                <a:latin typeface="Courier New"/>
                <a:cs typeface="Courier New"/>
              </a:rPr>
              <a:t>{</a:t>
            </a:r>
            <a:r>
              <a:rPr lang="en-US" sz="1600" b="1" dirty="0">
                <a:latin typeface="Courier New"/>
                <a:cs typeface="Courier New"/>
              </a:rPr>
              <a:t>34, 98}</a:t>
            </a:r>
            <a:r>
              <a:rPr lang="en-US" sz="1600" b="1" dirty="0" smtClean="0">
                <a:latin typeface="Courier New"/>
                <a:cs typeface="Courier New"/>
              </a:rPr>
              <a:t>, {</a:t>
            </a:r>
            <a:r>
              <a:rPr lang="en-US" sz="1600" b="1" dirty="0">
                <a:latin typeface="Courier New"/>
                <a:cs typeface="Courier New"/>
              </a:rPr>
              <a:t>22, 1}</a:t>
            </a:r>
            <a:r>
              <a:rPr lang="en-US" sz="1600" b="1" dirty="0" smtClean="0">
                <a:latin typeface="Courier New"/>
                <a:cs typeface="Courier New"/>
              </a:rPr>
              <a:t>, {</a:t>
            </a:r>
            <a:r>
              <a:rPr lang="en-US" sz="1600" b="1" dirty="0">
                <a:latin typeface="Courier New"/>
                <a:cs typeface="Courier New"/>
              </a:rPr>
              <a:t>3, </a:t>
            </a:r>
            <a:r>
              <a:rPr lang="en-US" sz="1600" b="1" dirty="0" smtClean="0">
                <a:latin typeface="Courier New"/>
                <a:cs typeface="Courier New"/>
              </a:rPr>
              <a:t>6}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22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Accessing elements in 2D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00400" y="1676400"/>
            <a:ext cx="5864068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[][] matrix = { { 34, 98, 30, 37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22, 1, 3, 82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3, 6, 7, 99 },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31, 76, 567, 112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87, 5, 222, 42 },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{ 54, 46, 101, 96 }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3810000"/>
            <a:ext cx="6365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What if I wanted to print out the value of the element</a:t>
            </a:r>
          </a:p>
          <a:p>
            <a:r>
              <a:rPr lang="en-US" sz="2200" dirty="0" smtClean="0">
                <a:latin typeface="Calibri"/>
                <a:cs typeface="Calibri"/>
              </a:rPr>
              <a:t>in the 4</a:t>
            </a:r>
            <a:r>
              <a:rPr lang="en-US" sz="2200" baseline="30000" dirty="0" smtClean="0">
                <a:latin typeface="Calibri"/>
                <a:cs typeface="Calibri"/>
              </a:rPr>
              <a:t>th</a:t>
            </a:r>
            <a:r>
              <a:rPr lang="en-US" sz="2200" dirty="0" smtClean="0">
                <a:latin typeface="Calibri"/>
                <a:cs typeface="Calibri"/>
              </a:rPr>
              <a:t> row and the 3</a:t>
            </a:r>
            <a:r>
              <a:rPr lang="en-US" sz="2200" baseline="30000" dirty="0" smtClean="0">
                <a:latin typeface="Calibri"/>
                <a:cs typeface="Calibri"/>
              </a:rPr>
              <a:t>rd</a:t>
            </a:r>
            <a:r>
              <a:rPr lang="en-US" sz="2200" dirty="0" smtClean="0">
                <a:latin typeface="Calibri"/>
                <a:cs typeface="Calibri"/>
              </a:rPr>
              <a:t> column?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4724400"/>
            <a:ext cx="3661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4</a:t>
            </a:r>
            <a:r>
              <a:rPr lang="en-US" sz="2200" baseline="30000" dirty="0" smtClean="0">
                <a:latin typeface="Calibri"/>
                <a:cs typeface="Calibri"/>
              </a:rPr>
              <a:t>th</a:t>
            </a:r>
            <a:r>
              <a:rPr lang="en-US" sz="2200" dirty="0" smtClean="0">
                <a:latin typeface="Calibri"/>
                <a:cs typeface="Calibri"/>
              </a:rPr>
              <a:t> row </a:t>
            </a:r>
            <a:r>
              <a:rPr lang="en-US" sz="2200" dirty="0">
                <a:latin typeface="Calibri"/>
                <a:cs typeface="Calibri"/>
              </a:rPr>
              <a:t>:</a:t>
            </a:r>
            <a:r>
              <a:rPr lang="en-US" sz="2200" dirty="0" smtClean="0">
                <a:latin typeface="Calibri"/>
                <a:cs typeface="Calibri"/>
              </a:rPr>
              <a:t> row index of 3</a:t>
            </a:r>
          </a:p>
          <a:p>
            <a:r>
              <a:rPr lang="en-US" sz="2200" dirty="0" smtClean="0">
                <a:latin typeface="Calibri"/>
                <a:cs typeface="Calibri"/>
              </a:rPr>
              <a:t>3</a:t>
            </a:r>
            <a:r>
              <a:rPr lang="en-US" sz="2200" baseline="30000" dirty="0" smtClean="0">
                <a:latin typeface="Calibri"/>
                <a:cs typeface="Calibri"/>
              </a:rPr>
              <a:t>rd</a:t>
            </a:r>
            <a:r>
              <a:rPr lang="en-US" sz="2200" dirty="0" smtClean="0">
                <a:latin typeface="Calibri"/>
                <a:cs typeface="Calibri"/>
              </a:rPr>
              <a:t> column </a:t>
            </a:r>
            <a:r>
              <a:rPr lang="en-US" sz="2200" dirty="0">
                <a:latin typeface="Calibri"/>
                <a:cs typeface="Calibri"/>
              </a:rPr>
              <a:t>:</a:t>
            </a:r>
            <a:r>
              <a:rPr lang="en-US" sz="2200" dirty="0" smtClean="0">
                <a:latin typeface="Calibri"/>
                <a:cs typeface="Calibri"/>
              </a:rPr>
              <a:t> column index of 2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5638800"/>
            <a:ext cx="324454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S.O.P.L(matrix[3][2]);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0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23494</TotalTime>
  <Words>2852</Words>
  <Application>Microsoft Macintosh PowerPoint</Application>
  <PresentationFormat>Custom</PresentationFormat>
  <Paragraphs>565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Lecture 3</vt:lpstr>
      <vt:lpstr>Two-Dimensional (2D) Arrays</vt:lpstr>
      <vt:lpstr>Declaring and creating 2D arrays</vt:lpstr>
      <vt:lpstr>Declaring and creating 2D arrays</vt:lpstr>
      <vt:lpstr>How would you declare an array for this table?</vt:lpstr>
      <vt:lpstr>How would you declare an array for this table?</vt:lpstr>
      <vt:lpstr>Initializing 2D arrays</vt:lpstr>
      <vt:lpstr>Initializing 2D arrays: Shorthand initialization</vt:lpstr>
      <vt:lpstr>Accessing elements in 2D arrays</vt:lpstr>
      <vt:lpstr>Determining the row and column lengths</vt:lpstr>
      <vt:lpstr>2D Arrays: Illustration</vt:lpstr>
      <vt:lpstr>Working with 2D arrays</vt:lpstr>
      <vt:lpstr>Example: Printing the elements in a 2D array</vt:lpstr>
      <vt:lpstr>PowerPoint Presentation</vt:lpstr>
      <vt:lpstr>PowerPoint Presentation</vt:lpstr>
      <vt:lpstr>PowerPoint Presentation</vt:lpstr>
      <vt:lpstr>Example: Initializing the elements in a 2D array with user input</vt:lpstr>
      <vt:lpstr>PowerPoint Presentation</vt:lpstr>
      <vt:lpstr>Example: Initializing the elements in a 2D array with user input</vt:lpstr>
      <vt:lpstr>PowerPoint Presentation</vt:lpstr>
      <vt:lpstr>Example: Summing the elements in a 2D array</vt:lpstr>
      <vt:lpstr>PowerPoint Presentation</vt:lpstr>
      <vt:lpstr>In-class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628</cp:revision>
  <dcterms:created xsi:type="dcterms:W3CDTF">2014-04-17T23:20:26Z</dcterms:created>
  <dcterms:modified xsi:type="dcterms:W3CDTF">2016-01-19T19:39:02Z</dcterms:modified>
</cp:coreProperties>
</file>