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2"/>
  </p:notesMasterIdLst>
  <p:handoutMasterIdLst>
    <p:handoutMasterId r:id="rId33"/>
  </p:handoutMasterIdLst>
  <p:sldIdLst>
    <p:sldId id="256" r:id="rId2"/>
    <p:sldId id="341" r:id="rId3"/>
    <p:sldId id="357" r:id="rId4"/>
    <p:sldId id="358" r:id="rId5"/>
    <p:sldId id="359" r:id="rId6"/>
    <p:sldId id="360" r:id="rId7"/>
    <p:sldId id="361" r:id="rId8"/>
    <p:sldId id="362" r:id="rId9"/>
    <p:sldId id="329" r:id="rId10"/>
    <p:sldId id="330" r:id="rId11"/>
    <p:sldId id="331" r:id="rId12"/>
    <p:sldId id="332" r:id="rId13"/>
    <p:sldId id="333" r:id="rId14"/>
    <p:sldId id="354" r:id="rId15"/>
    <p:sldId id="355" r:id="rId16"/>
    <p:sldId id="356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2" r:id="rId25"/>
    <p:sldId id="343" r:id="rId26"/>
    <p:sldId id="346" r:id="rId27"/>
    <p:sldId id="347" r:id="rId28"/>
    <p:sldId id="348" r:id="rId29"/>
    <p:sldId id="349" r:id="rId30"/>
    <p:sldId id="32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375" autoAdjust="0"/>
  </p:normalViewPr>
  <p:slideViewPr>
    <p:cSldViewPr>
      <p:cViewPr>
        <p:scale>
          <a:sx n="82" d="100"/>
          <a:sy n="82" d="100"/>
        </p:scale>
        <p:origin x="-896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1/21/16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1/21/16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1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4" y="3227034"/>
            <a:ext cx="9861727" cy="111636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Lecture 4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572000"/>
            <a:ext cx="8534400" cy="1066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Topics: 2D Arrays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Chapter 8, Sections 8.3 – 8.7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Ragged Arrays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236219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charset="0"/>
                <a:cs typeface="Times New Roman" charset="0"/>
              </a:rPr>
              <a:t>Each row in a two-dimensional array is itself an array. </a:t>
            </a:r>
            <a:endParaRPr lang="en-US" sz="2400" dirty="0" smtClean="0">
              <a:latin typeface="Calibri" charset="0"/>
              <a:cs typeface="Times New Roman" charset="0"/>
            </a:endParaRPr>
          </a:p>
          <a:p>
            <a:endParaRPr lang="en-US" sz="2400" dirty="0">
              <a:latin typeface="Calibri" charset="0"/>
              <a:cs typeface="Times New Roman" charset="0"/>
            </a:endParaRPr>
          </a:p>
          <a:p>
            <a:r>
              <a:rPr lang="en-US" sz="2400" dirty="0" smtClean="0">
                <a:latin typeface="Calibri" charset="0"/>
                <a:cs typeface="Times New Roman" charset="0"/>
              </a:rPr>
              <a:t>So</a:t>
            </a:r>
            <a:r>
              <a:rPr lang="en-US" sz="2400" dirty="0">
                <a:latin typeface="Calibri" charset="0"/>
                <a:cs typeface="Times New Roman" charset="0"/>
              </a:rPr>
              <a:t>, the rows can have different </a:t>
            </a:r>
            <a:r>
              <a:rPr lang="en-US" sz="2400" dirty="0" smtClean="0">
                <a:latin typeface="Calibri" charset="0"/>
                <a:cs typeface="Times New Roman" charset="0"/>
              </a:rPr>
              <a:t>lengths.</a:t>
            </a:r>
          </a:p>
          <a:p>
            <a:endParaRPr lang="en-US" sz="2400" dirty="0">
              <a:latin typeface="Calibri" charset="0"/>
              <a:cs typeface="Times New Roman" charset="0"/>
            </a:endParaRPr>
          </a:p>
          <a:p>
            <a:r>
              <a:rPr lang="en-US" sz="2400" dirty="0" smtClean="0">
                <a:latin typeface="Calibri" charset="0"/>
                <a:cs typeface="Times New Roman" charset="0"/>
              </a:rPr>
              <a:t>Arrays created this way are called ragged arrays.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114800"/>
            <a:ext cx="530998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Arial" charset="0"/>
              <a:buNone/>
            </a:pP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[][] matrix = </a:t>
            </a:r>
            <a:r>
              <a:rPr lang="en-US" b="1" dirty="0" smtClean="0">
                <a:latin typeface="Courier New"/>
                <a:cs typeface="Courier New"/>
              </a:rPr>
              <a:t>{ { 1</a:t>
            </a:r>
            <a:r>
              <a:rPr lang="en-US" b="1" dirty="0">
                <a:latin typeface="Courier New"/>
                <a:cs typeface="Courier New"/>
              </a:rPr>
              <a:t>, 2, 3, 4, </a:t>
            </a:r>
            <a:r>
              <a:rPr lang="en-US" b="1" dirty="0" smtClean="0">
                <a:latin typeface="Courier New"/>
                <a:cs typeface="Courier New"/>
              </a:rPr>
              <a:t>5 }</a:t>
            </a:r>
            <a:r>
              <a:rPr lang="en-US" b="1" dirty="0">
                <a:latin typeface="Courier New"/>
                <a:cs typeface="Courier New"/>
              </a:rPr>
              <a:t>,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smtClean="0">
                <a:latin typeface="Courier New"/>
                <a:cs typeface="Courier New"/>
              </a:rPr>
              <a:t>                 { 2</a:t>
            </a:r>
            <a:r>
              <a:rPr lang="en-US" b="1" dirty="0">
                <a:latin typeface="Courier New"/>
                <a:cs typeface="Courier New"/>
              </a:rPr>
              <a:t>, 3, 4, </a:t>
            </a:r>
            <a:r>
              <a:rPr lang="en-US" b="1" dirty="0" smtClean="0">
                <a:latin typeface="Courier New"/>
                <a:cs typeface="Courier New"/>
              </a:rPr>
              <a:t>5 }</a:t>
            </a:r>
            <a:r>
              <a:rPr lang="en-US" b="1" dirty="0">
                <a:latin typeface="Courier New"/>
                <a:cs typeface="Courier New"/>
              </a:rPr>
              <a:t>,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smtClean="0">
                <a:latin typeface="Courier New"/>
                <a:cs typeface="Courier New"/>
              </a:rPr>
              <a:t>                 { 3</a:t>
            </a:r>
            <a:r>
              <a:rPr lang="en-US" b="1" dirty="0">
                <a:latin typeface="Courier New"/>
                <a:cs typeface="Courier New"/>
              </a:rPr>
              <a:t>, 4, </a:t>
            </a:r>
            <a:r>
              <a:rPr lang="en-US" b="1" dirty="0" smtClean="0">
                <a:latin typeface="Courier New"/>
                <a:cs typeface="Courier New"/>
              </a:rPr>
              <a:t>5 }</a:t>
            </a:r>
            <a:r>
              <a:rPr lang="en-US" b="1" dirty="0">
                <a:latin typeface="Courier New"/>
                <a:cs typeface="Courier New"/>
              </a:rPr>
              <a:t>,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smtClean="0">
                <a:latin typeface="Courier New"/>
                <a:cs typeface="Courier New"/>
              </a:rPr>
              <a:t>                 { 4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smtClean="0">
                <a:latin typeface="Courier New"/>
                <a:cs typeface="Courier New"/>
              </a:rPr>
              <a:t>5 }</a:t>
            </a:r>
            <a:r>
              <a:rPr lang="en-US" b="1" dirty="0">
                <a:latin typeface="Courier New"/>
                <a:cs typeface="Courier New"/>
              </a:rPr>
              <a:t>,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smtClean="0">
                <a:latin typeface="Courier New"/>
                <a:cs typeface="Courier New"/>
              </a:rPr>
              <a:t>                 { 5 }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}</a:t>
            </a:r>
            <a:r>
              <a:rPr lang="en-US" b="1" dirty="0">
                <a:latin typeface="Courier New"/>
                <a:cs typeface="Courier New"/>
              </a:rPr>
              <a:t>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91400" y="4026932"/>
            <a:ext cx="198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matrix.length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63812" y="4026932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91400" y="4419600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matrix[0].length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63812" y="441960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91400" y="4800600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matrix[1].length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63812" y="480060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1400" y="5181600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matrix[2].length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63812" y="518160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91400" y="5550932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matrix[3].length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63812" y="5550932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91400" y="5943600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matrix[4].length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63812" y="594360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236" y="381000"/>
            <a:ext cx="195266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0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Rules for declaring, creating and initializing ragged arrays.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38800" y="1905000"/>
            <a:ext cx="530998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Arial" charset="0"/>
              <a:buNone/>
            </a:pP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[][] matrix = { </a:t>
            </a:r>
            <a:r>
              <a:rPr lang="en-US" b="1" dirty="0" smtClean="0">
                <a:latin typeface="Courier New"/>
                <a:cs typeface="Courier New"/>
              </a:rPr>
              <a:t>{ 1</a:t>
            </a:r>
            <a:r>
              <a:rPr lang="en-US" b="1" dirty="0">
                <a:latin typeface="Courier New"/>
                <a:cs typeface="Courier New"/>
              </a:rPr>
              <a:t>, 2, 3, 4, </a:t>
            </a:r>
            <a:r>
              <a:rPr lang="en-US" b="1" dirty="0" smtClean="0">
                <a:latin typeface="Courier New"/>
                <a:cs typeface="Courier New"/>
              </a:rPr>
              <a:t>5 }</a:t>
            </a:r>
            <a:r>
              <a:rPr lang="en-US" b="1" dirty="0">
                <a:latin typeface="Courier New"/>
                <a:cs typeface="Courier New"/>
              </a:rPr>
              <a:t>,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smtClean="0">
                <a:latin typeface="Courier New"/>
                <a:cs typeface="Courier New"/>
              </a:rPr>
              <a:t>                 { 2</a:t>
            </a:r>
            <a:r>
              <a:rPr lang="en-US" b="1" dirty="0">
                <a:latin typeface="Courier New"/>
                <a:cs typeface="Courier New"/>
              </a:rPr>
              <a:t>, 3, 4, </a:t>
            </a:r>
            <a:r>
              <a:rPr lang="en-US" b="1" dirty="0" smtClean="0">
                <a:latin typeface="Courier New"/>
                <a:cs typeface="Courier New"/>
              </a:rPr>
              <a:t>5 }</a:t>
            </a:r>
            <a:r>
              <a:rPr lang="en-US" b="1" dirty="0">
                <a:latin typeface="Courier New"/>
                <a:cs typeface="Courier New"/>
              </a:rPr>
              <a:t>,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smtClean="0">
                <a:latin typeface="Courier New"/>
                <a:cs typeface="Courier New"/>
              </a:rPr>
              <a:t>                 { 3</a:t>
            </a:r>
            <a:r>
              <a:rPr lang="en-US" b="1" dirty="0">
                <a:latin typeface="Courier New"/>
                <a:cs typeface="Courier New"/>
              </a:rPr>
              <a:t>, 4, </a:t>
            </a:r>
            <a:r>
              <a:rPr lang="en-US" b="1" dirty="0" smtClean="0">
                <a:latin typeface="Courier New"/>
                <a:cs typeface="Courier New"/>
              </a:rPr>
              <a:t>5 }</a:t>
            </a:r>
            <a:r>
              <a:rPr lang="en-US" b="1" dirty="0">
                <a:latin typeface="Courier New"/>
                <a:cs typeface="Courier New"/>
              </a:rPr>
              <a:t>,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smtClean="0">
                <a:latin typeface="Courier New"/>
                <a:cs typeface="Courier New"/>
              </a:rPr>
              <a:t>                 { 4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smtClean="0">
                <a:latin typeface="Courier New"/>
                <a:cs typeface="Courier New"/>
              </a:rPr>
              <a:t>5 }</a:t>
            </a:r>
            <a:r>
              <a:rPr lang="en-US" b="1" dirty="0">
                <a:latin typeface="Courier New"/>
                <a:cs typeface="Courier New"/>
              </a:rPr>
              <a:t>,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smtClean="0">
                <a:latin typeface="Courier New"/>
                <a:cs typeface="Courier New"/>
              </a:rPr>
              <a:t>                 { 5 }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}</a:t>
            </a:r>
            <a:r>
              <a:rPr lang="en-US" b="1" dirty="0">
                <a:latin typeface="Courier New"/>
                <a:cs typeface="Courier New"/>
              </a:rPr>
              <a:t>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2362200"/>
            <a:ext cx="3228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The shorthand notation: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8800" y="4495800"/>
            <a:ext cx="5032936" cy="1754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[][] </a:t>
            </a:r>
            <a:r>
              <a:rPr lang="en-US" b="1" dirty="0" err="1" smtClean="0">
                <a:latin typeface="Courier New"/>
                <a:cs typeface="Courier New"/>
              </a:rPr>
              <a:t>raggedArray</a:t>
            </a:r>
            <a:r>
              <a:rPr lang="en-US" b="1" dirty="0" smtClean="0">
                <a:latin typeface="Courier New"/>
                <a:cs typeface="Courier New"/>
              </a:rPr>
              <a:t> = new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[5]</a:t>
            </a:r>
            <a:r>
              <a:rPr lang="en-US" b="1" smtClean="0">
                <a:latin typeface="Courier New"/>
                <a:cs typeface="Courier New"/>
              </a:rPr>
              <a:t>[</a:t>
            </a:r>
            <a:r>
              <a:rPr lang="en-US" b="1" smtClean="0">
                <a:latin typeface="Courier New"/>
                <a:cs typeface="Courier New"/>
              </a:rPr>
              <a:t>];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err="1" smtClean="0">
                <a:latin typeface="Courier New"/>
                <a:cs typeface="Courier New"/>
              </a:rPr>
              <a:t>raggedArray</a:t>
            </a:r>
            <a:r>
              <a:rPr lang="en-US" b="1" dirty="0" smtClean="0">
                <a:latin typeface="Courier New"/>
                <a:cs typeface="Courier New"/>
              </a:rPr>
              <a:t>[0] = new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[5];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raggedArray</a:t>
            </a:r>
            <a:r>
              <a:rPr lang="en-US" b="1" dirty="0" smtClean="0">
                <a:latin typeface="Courier New"/>
                <a:cs typeface="Courier New"/>
              </a:rPr>
              <a:t>[1] = new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[4];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raggedArray</a:t>
            </a:r>
            <a:r>
              <a:rPr lang="en-US" b="1" dirty="0" smtClean="0">
                <a:latin typeface="Courier New"/>
                <a:cs typeface="Courier New"/>
              </a:rPr>
              <a:t>[2] = new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[3];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raggedArray</a:t>
            </a:r>
            <a:r>
              <a:rPr lang="en-US" b="1" dirty="0" smtClean="0">
                <a:latin typeface="Courier New"/>
                <a:cs typeface="Courier New"/>
              </a:rPr>
              <a:t>[3] = new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[2];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raggedArray</a:t>
            </a:r>
            <a:r>
              <a:rPr lang="en-US" b="1" dirty="0" smtClean="0">
                <a:latin typeface="Courier New"/>
                <a:cs typeface="Courier New"/>
              </a:rPr>
              <a:t>[4] = new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[1];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77" y="5029200"/>
            <a:ext cx="2270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The regular way: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7200" y="3810000"/>
            <a:ext cx="241634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You still have to declare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and create the row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array before you can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/>
                <a:cs typeface="Calibri"/>
              </a:rPr>
              <a:t>assign any values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38400" y="4419600"/>
            <a:ext cx="3124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29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Ragged Arrays: Example</a:t>
            </a:r>
            <a:endParaRPr lang="en-US" sz="36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133600"/>
            <a:ext cx="6400800" cy="1761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62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71800" y="2259013"/>
            <a:ext cx="64008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[][] r = new </a:t>
            </a:r>
            <a:r>
              <a:rPr lang="en-US" dirty="0" err="1"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[2];</a:t>
            </a:r>
          </a:p>
          <a:p>
            <a:pPr>
              <a:defRPr/>
            </a:pPr>
            <a:endParaRPr lang="en-US" dirty="0">
              <a:latin typeface="Monaco"/>
              <a:cs typeface="Monaco"/>
            </a:endParaRPr>
          </a:p>
          <a:p>
            <a:pPr>
              <a:defRPr/>
            </a:pPr>
            <a:r>
              <a:rPr lang="en-US" dirty="0" err="1"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[] x = new </a:t>
            </a:r>
            <a:r>
              <a:rPr lang="en-US" dirty="0" err="1"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[];</a:t>
            </a:r>
          </a:p>
          <a:p>
            <a:pPr>
              <a:defRPr/>
            </a:pPr>
            <a:endParaRPr lang="en-US" dirty="0">
              <a:latin typeface="Monaco"/>
              <a:cs typeface="Monaco"/>
            </a:endParaRPr>
          </a:p>
          <a:p>
            <a:pPr>
              <a:defRPr/>
            </a:pPr>
            <a:r>
              <a:rPr lang="en-US" dirty="0" err="1"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[][] y = new </a:t>
            </a:r>
            <a:r>
              <a:rPr lang="en-US" dirty="0" err="1"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[3][];</a:t>
            </a:r>
          </a:p>
          <a:p>
            <a:pPr>
              <a:defRPr/>
            </a:pPr>
            <a:endParaRPr lang="en-US" dirty="0">
              <a:latin typeface="Monaco"/>
              <a:cs typeface="Monaco"/>
            </a:endParaRPr>
          </a:p>
          <a:p>
            <a:pPr>
              <a:defRPr/>
            </a:pPr>
            <a:r>
              <a:rPr lang="en-US" dirty="0" err="1"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[][] z = </a:t>
            </a:r>
            <a:r>
              <a:rPr lang="en-US" dirty="0" smtClean="0">
                <a:latin typeface="Monaco"/>
                <a:cs typeface="Monaco"/>
              </a:rPr>
              <a:t>{ { 1, 2 } }</a:t>
            </a:r>
            <a:r>
              <a:rPr lang="en-US" dirty="0">
                <a:latin typeface="Monaco"/>
                <a:cs typeface="Monaco"/>
              </a:rPr>
              <a:t>;</a:t>
            </a:r>
          </a:p>
          <a:p>
            <a:pPr>
              <a:defRPr/>
            </a:pPr>
            <a:endParaRPr lang="en-US" dirty="0">
              <a:latin typeface="Monaco"/>
              <a:cs typeface="Monaco"/>
            </a:endParaRPr>
          </a:p>
          <a:p>
            <a:pPr>
              <a:defRPr/>
            </a:pPr>
            <a:r>
              <a:rPr lang="en-US" dirty="0" err="1"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[][] m = </a:t>
            </a:r>
            <a:r>
              <a:rPr lang="en-US" dirty="0" smtClean="0">
                <a:latin typeface="Monaco"/>
                <a:cs typeface="Monaco"/>
              </a:rPr>
              <a:t>{ { 1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2 }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{ 2</a:t>
            </a:r>
            <a:r>
              <a:rPr lang="en-US" dirty="0">
                <a:latin typeface="Monaco"/>
                <a:cs typeface="Monaco"/>
              </a:rPr>
              <a:t>, </a:t>
            </a:r>
            <a:r>
              <a:rPr lang="en-US" dirty="0" smtClean="0">
                <a:latin typeface="Monaco"/>
                <a:cs typeface="Monaco"/>
              </a:rPr>
              <a:t>3 } };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Which of the following statements are valid?</a:t>
            </a:r>
            <a:endParaRPr lang="en-US" sz="36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207375" y="2209800"/>
            <a:ext cx="9366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Invalid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207375" y="2741613"/>
            <a:ext cx="9366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200" dirty="0">
                <a:solidFill>
                  <a:srgbClr val="FF0000"/>
                </a:solidFill>
                <a:latin typeface="Calibri"/>
                <a:cs typeface="Calibri"/>
              </a:rPr>
              <a:t>Invalid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207375" y="3325813"/>
            <a:ext cx="75760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200" dirty="0">
                <a:solidFill>
                  <a:srgbClr val="3366FF"/>
                </a:solidFill>
                <a:latin typeface="Calibri"/>
                <a:cs typeface="Calibri"/>
              </a:rPr>
              <a:t>Valid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07375" y="4418926"/>
            <a:ext cx="75760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200" dirty="0">
                <a:solidFill>
                  <a:srgbClr val="3366FF"/>
                </a:solidFill>
                <a:latin typeface="Calibri"/>
                <a:cs typeface="Calibri"/>
              </a:rPr>
              <a:t>Valid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207375" y="3885526"/>
            <a:ext cx="75760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200" dirty="0">
                <a:solidFill>
                  <a:srgbClr val="3366FF"/>
                </a:solidFill>
                <a:latin typeface="Calibri"/>
                <a:cs typeface="Calibri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15166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Multidimensional Arrays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To create a multidimensional array, add as many pairs of square brackets you need</a:t>
            </a:r>
            <a:r>
              <a:rPr lang="en-US" sz="2400" dirty="0" smtClean="0">
                <a:latin typeface="Calibri" charset="0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>
                <a:latin typeface="Calibri" charset="0"/>
              </a:rPr>
              <a:t> </a:t>
            </a:r>
            <a:endParaRPr lang="en-US" sz="2400" dirty="0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 3-dimensional array would be declared with three </a:t>
            </a:r>
            <a:r>
              <a:rPr lang="en-US" sz="2400" dirty="0" smtClean="0">
                <a:latin typeface="Calibri" charset="0"/>
              </a:rPr>
              <a:t>dimensions </a:t>
            </a:r>
            <a:r>
              <a:rPr lang="en-US" sz="2400" dirty="0">
                <a:latin typeface="Calibri" charset="0"/>
              </a:rPr>
              <a:t>and three for loops with three index variables (e.g. </a:t>
            </a:r>
            <a:r>
              <a:rPr lang="en-US" sz="2000" dirty="0" err="1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, j, k</a:t>
            </a:r>
            <a:r>
              <a:rPr lang="en-US" sz="2400" dirty="0">
                <a:latin typeface="Calibri" charset="0"/>
              </a:rPr>
              <a:t>) would be used for processing it.  A 3-dimensional array can be thought of as a collection of tables, like pages in a </a:t>
            </a:r>
            <a:r>
              <a:rPr lang="en-US" sz="2400" dirty="0" smtClean="0">
                <a:latin typeface="Calibri" charset="0"/>
              </a:rPr>
              <a:t>book.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libri" charset="0"/>
              </a:rPr>
              <a:t>Ex: </a:t>
            </a:r>
            <a:r>
              <a:rPr lang="en-US" sz="2400" dirty="0">
                <a:latin typeface="Calibri" charset="0"/>
              </a:rPr>
              <a:t>2 groups of items of 3 by 5</a:t>
            </a:r>
            <a:r>
              <a:rPr lang="en-US" sz="2400" dirty="0" smtClean="0">
                <a:latin typeface="Calibri" charset="0"/>
              </a:rPr>
              <a:t>.</a:t>
            </a:r>
            <a:br>
              <a:rPr lang="en-US" sz="2400" dirty="0" smtClean="0">
                <a:latin typeface="Calibri" charset="0"/>
              </a:rPr>
            </a:br>
            <a:r>
              <a:rPr lang="en-US" sz="2000" b="1" dirty="0" smtClean="0">
                <a:latin typeface="Courier New"/>
                <a:cs typeface="Courier New"/>
              </a:rPr>
              <a:t>double</a:t>
            </a:r>
            <a:r>
              <a:rPr lang="en-US" sz="2000" b="1" dirty="0">
                <a:latin typeface="Courier New"/>
                <a:cs typeface="Courier New"/>
              </a:rPr>
              <a:t>[][][] numbers = new double[2][3][5];</a:t>
            </a:r>
            <a:r>
              <a:rPr lang="en-US" sz="2400" dirty="0">
                <a:latin typeface="Calibri" charset="0"/>
              </a:rPr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863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76200"/>
            <a:ext cx="6710591" cy="6740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[</a:t>
            </a:r>
            <a:r>
              <a:rPr lang="en-US" sz="1600" b="1" dirty="0">
                <a:latin typeface="Courier New"/>
                <a:cs typeface="Courier New"/>
              </a:rPr>
              <a:t>][][</a:t>
            </a:r>
            <a:r>
              <a:rPr lang="en-US" sz="1600" b="1" dirty="0" smtClean="0">
                <a:latin typeface="Courier New"/>
                <a:cs typeface="Courier New"/>
              </a:rPr>
              <a:t>] x = new </a:t>
            </a: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[2][3][5];</a:t>
            </a:r>
            <a:br>
              <a:rPr lang="en-US" sz="1600" b="1" dirty="0">
                <a:latin typeface="Courier New"/>
                <a:cs typeface="Courier New"/>
              </a:rPr>
            </a:br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// Read </a:t>
            </a:r>
            <a:r>
              <a:rPr lang="en-US" sz="1600" b="1" dirty="0">
                <a:latin typeface="Courier New"/>
                <a:cs typeface="Courier New"/>
              </a:rPr>
              <a:t>the 2-dimensional array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S.O.P.L(</a:t>
            </a:r>
            <a:r>
              <a:rPr lang="en-US" sz="1600" b="1" dirty="0">
                <a:latin typeface="Courier New"/>
                <a:cs typeface="Courier New"/>
              </a:rPr>
              <a:t>"Enter 15 integers, 5 per row: ");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for 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 = 0</a:t>
            </a:r>
            <a:r>
              <a:rPr lang="en-US" sz="1600" b="1" dirty="0">
                <a:latin typeface="Courier New"/>
                <a:cs typeface="Courier New"/>
              </a:rPr>
              <a:t>;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 &lt; 2</a:t>
            </a:r>
            <a:r>
              <a:rPr lang="en-US" sz="1600" b="1" dirty="0">
                <a:latin typeface="Courier New"/>
                <a:cs typeface="Courier New"/>
              </a:rPr>
              <a:t>; </a:t>
            </a:r>
            <a:r>
              <a:rPr lang="en-US" sz="1600" b="1" dirty="0" err="1">
                <a:latin typeface="Courier New"/>
                <a:cs typeface="Courier New"/>
              </a:rPr>
              <a:t>i</a:t>
            </a:r>
            <a:r>
              <a:rPr lang="en-US" sz="1600" b="1" dirty="0">
                <a:latin typeface="Courier New"/>
                <a:cs typeface="Courier New"/>
              </a:rPr>
              <a:t>++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  <a:r>
              <a:rPr lang="en-US" sz="1600" b="1" dirty="0">
                <a:latin typeface="Courier New"/>
                <a:cs typeface="Courier New"/>
              </a:rPr>
              <a:t/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    S.O.P.L(</a:t>
            </a:r>
            <a:r>
              <a:rPr lang="en-US" sz="1600" b="1" dirty="0">
                <a:latin typeface="Courier New"/>
                <a:cs typeface="Courier New"/>
              </a:rPr>
              <a:t>"Enter Page: " + </a:t>
            </a:r>
            <a:r>
              <a:rPr lang="en-US" sz="1600" b="1" dirty="0" err="1">
                <a:latin typeface="Courier New"/>
                <a:cs typeface="Courier New"/>
              </a:rPr>
              <a:t>i</a:t>
            </a:r>
            <a:r>
              <a:rPr lang="en-US" sz="1600" b="1" dirty="0">
                <a:latin typeface="Courier New"/>
                <a:cs typeface="Courier New"/>
              </a:rPr>
              <a:t> + ": ");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latin typeface="Courier New"/>
                <a:cs typeface="Courier New"/>
              </a:rPr>
              <a:t>for 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j = 0</a:t>
            </a:r>
            <a:r>
              <a:rPr lang="en-US" sz="1600" b="1" dirty="0">
                <a:latin typeface="Courier New"/>
                <a:cs typeface="Courier New"/>
              </a:rPr>
              <a:t>; </a:t>
            </a:r>
            <a:r>
              <a:rPr lang="en-US" sz="1600" b="1" dirty="0" smtClean="0">
                <a:latin typeface="Courier New"/>
                <a:cs typeface="Courier New"/>
              </a:rPr>
              <a:t>j &lt; 3</a:t>
            </a:r>
            <a:r>
              <a:rPr lang="en-US" sz="1600" b="1" dirty="0">
                <a:latin typeface="Courier New"/>
                <a:cs typeface="Courier New"/>
              </a:rPr>
              <a:t>; j++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  <a:r>
              <a:rPr lang="en-US" sz="1600" b="1" dirty="0">
                <a:latin typeface="Courier New"/>
                <a:cs typeface="Courier New"/>
              </a:rPr>
              <a:t/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latin typeface="Courier New"/>
                <a:cs typeface="Courier New"/>
              </a:rPr>
              <a:t>    S.O.P(</a:t>
            </a:r>
            <a:r>
              <a:rPr lang="en-US" sz="1600" b="1" dirty="0">
                <a:latin typeface="Courier New"/>
                <a:cs typeface="Courier New"/>
              </a:rPr>
              <a:t>"Row " + j + ": ");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        </a:t>
            </a:r>
            <a:r>
              <a:rPr lang="en-US" sz="1600" b="1" dirty="0" smtClean="0">
                <a:latin typeface="Courier New"/>
                <a:cs typeface="Courier New"/>
              </a:rPr>
              <a:t>for 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k = 0</a:t>
            </a:r>
            <a:r>
              <a:rPr lang="en-US" sz="1600" b="1" dirty="0">
                <a:latin typeface="Courier New"/>
                <a:cs typeface="Courier New"/>
              </a:rPr>
              <a:t>; </a:t>
            </a:r>
            <a:r>
              <a:rPr lang="en-US" sz="1600" b="1" dirty="0" smtClean="0">
                <a:latin typeface="Courier New"/>
                <a:cs typeface="Courier New"/>
              </a:rPr>
              <a:t>k &lt; 5</a:t>
            </a:r>
            <a:r>
              <a:rPr lang="en-US" sz="1600" b="1" dirty="0">
                <a:latin typeface="Courier New"/>
                <a:cs typeface="Courier New"/>
              </a:rPr>
              <a:t>; k++)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        </a:t>
            </a:r>
            <a:r>
              <a:rPr lang="en-US" sz="1600" b="1" dirty="0" smtClean="0">
                <a:latin typeface="Courier New"/>
                <a:cs typeface="Courier New"/>
              </a:rPr>
              <a:t>    x</a:t>
            </a:r>
            <a:r>
              <a:rPr lang="en-US" sz="1600" b="1" dirty="0">
                <a:latin typeface="Courier New"/>
                <a:cs typeface="Courier New"/>
              </a:rPr>
              <a:t>[</a:t>
            </a:r>
            <a:r>
              <a:rPr lang="en-US" sz="1600" b="1" dirty="0" err="1">
                <a:latin typeface="Courier New"/>
                <a:cs typeface="Courier New"/>
              </a:rPr>
              <a:t>i</a:t>
            </a:r>
            <a:r>
              <a:rPr lang="en-US" sz="1600" b="1" dirty="0">
                <a:latin typeface="Courier New"/>
                <a:cs typeface="Courier New"/>
              </a:rPr>
              <a:t>][j][k</a:t>
            </a:r>
            <a:r>
              <a:rPr lang="en-US" sz="1600" b="1" dirty="0" smtClean="0">
                <a:latin typeface="Courier New"/>
                <a:cs typeface="Courier New"/>
              </a:rPr>
              <a:t>] = </a:t>
            </a:r>
            <a:r>
              <a:rPr lang="en-US" sz="1600" b="1" dirty="0" err="1" smtClean="0">
                <a:latin typeface="Courier New"/>
                <a:cs typeface="Courier New"/>
              </a:rPr>
              <a:t>kb.nextInt</a:t>
            </a:r>
            <a:r>
              <a:rPr lang="en-US" sz="1600" b="1" dirty="0">
                <a:latin typeface="Courier New"/>
                <a:cs typeface="Courier New"/>
              </a:rPr>
              <a:t>();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     </a:t>
            </a:r>
            <a:r>
              <a:rPr lang="en-US" sz="1600" b="1" dirty="0" smtClean="0">
                <a:latin typeface="Courier New"/>
                <a:cs typeface="Courier New"/>
              </a:rPr>
              <a:t>}</a:t>
            </a:r>
            <a:r>
              <a:rPr lang="en-US" sz="1600" b="1" dirty="0">
                <a:latin typeface="Courier New"/>
                <a:cs typeface="Courier New"/>
              </a:rPr>
              <a:t/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}</a:t>
            </a:r>
            <a:r>
              <a:rPr lang="en-US" sz="1600" b="1" dirty="0">
                <a:latin typeface="Courier New"/>
                <a:cs typeface="Courier New"/>
              </a:rPr>
              <a:t/>
            </a:r>
            <a:br>
              <a:rPr lang="en-US" sz="1600" b="1" dirty="0">
                <a:latin typeface="Courier New"/>
                <a:cs typeface="Courier New"/>
              </a:rPr>
            </a:br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// Print </a:t>
            </a:r>
            <a:r>
              <a:rPr lang="en-US" sz="1600" b="1" dirty="0">
                <a:latin typeface="Courier New"/>
                <a:cs typeface="Courier New"/>
              </a:rPr>
              <a:t>the 3-dimensional array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S.O.P.L ("Your </a:t>
            </a:r>
            <a:r>
              <a:rPr lang="en-US" sz="1600" b="1" dirty="0">
                <a:latin typeface="Courier New"/>
                <a:cs typeface="Courier New"/>
              </a:rPr>
              <a:t>data matrix contains the following:");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for 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 = 0</a:t>
            </a:r>
            <a:r>
              <a:rPr lang="en-US" sz="1600" b="1" dirty="0">
                <a:latin typeface="Courier New"/>
                <a:cs typeface="Courier New"/>
              </a:rPr>
              <a:t>;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 &lt; 2</a:t>
            </a:r>
            <a:r>
              <a:rPr lang="en-US" sz="1600" b="1" dirty="0">
                <a:latin typeface="Courier New"/>
                <a:cs typeface="Courier New"/>
              </a:rPr>
              <a:t>; </a:t>
            </a:r>
            <a:r>
              <a:rPr lang="en-US" sz="1600" b="1" dirty="0" err="1">
                <a:latin typeface="Courier New"/>
                <a:cs typeface="Courier New"/>
              </a:rPr>
              <a:t>i</a:t>
            </a:r>
            <a:r>
              <a:rPr lang="en-US" sz="1600" b="1" dirty="0">
                <a:latin typeface="Courier New"/>
                <a:cs typeface="Courier New"/>
              </a:rPr>
              <a:t>++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  <a:r>
              <a:rPr lang="en-US" sz="1600" b="1" dirty="0">
                <a:latin typeface="Courier New"/>
                <a:cs typeface="Courier New"/>
              </a:rPr>
              <a:t/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     S.O.P.L(</a:t>
            </a:r>
            <a:r>
              <a:rPr lang="en-US" sz="1600" b="1" dirty="0">
                <a:latin typeface="Courier New"/>
                <a:cs typeface="Courier New"/>
              </a:rPr>
              <a:t>);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     </a:t>
            </a:r>
            <a:r>
              <a:rPr lang="en-US" sz="1600" b="1" dirty="0">
                <a:latin typeface="Courier New"/>
                <a:cs typeface="Courier New"/>
              </a:rPr>
              <a:t>for (</a:t>
            </a: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j = 0</a:t>
            </a:r>
            <a:r>
              <a:rPr lang="en-US" sz="1600" b="1" dirty="0">
                <a:latin typeface="Courier New"/>
                <a:cs typeface="Courier New"/>
              </a:rPr>
              <a:t>; </a:t>
            </a:r>
            <a:r>
              <a:rPr lang="en-US" sz="1600" b="1" dirty="0" smtClean="0">
                <a:latin typeface="Courier New"/>
                <a:cs typeface="Courier New"/>
              </a:rPr>
              <a:t>j &lt; 3</a:t>
            </a:r>
            <a:r>
              <a:rPr lang="en-US" sz="1600" b="1" dirty="0">
                <a:latin typeface="Courier New"/>
                <a:cs typeface="Courier New"/>
              </a:rPr>
              <a:t>; j++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{</a:t>
            </a:r>
            <a:r>
              <a:rPr lang="en-US" sz="1600" b="1" dirty="0">
                <a:latin typeface="Courier New"/>
                <a:cs typeface="Courier New"/>
              </a:rPr>
              <a:t/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         S.O.P.L(</a:t>
            </a:r>
            <a:r>
              <a:rPr lang="en-US" sz="1600" b="1" dirty="0">
                <a:latin typeface="Courier New"/>
                <a:cs typeface="Courier New"/>
              </a:rPr>
              <a:t>);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         for 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k = 0</a:t>
            </a:r>
            <a:r>
              <a:rPr lang="en-US" sz="1600" b="1" dirty="0">
                <a:latin typeface="Courier New"/>
                <a:cs typeface="Courier New"/>
              </a:rPr>
              <a:t>; </a:t>
            </a:r>
            <a:r>
              <a:rPr lang="en-US" sz="1600" b="1" dirty="0" smtClean="0">
                <a:latin typeface="Courier New"/>
                <a:cs typeface="Courier New"/>
              </a:rPr>
              <a:t>k &lt; 5</a:t>
            </a:r>
            <a:r>
              <a:rPr lang="en-US" sz="1600" b="1" dirty="0">
                <a:latin typeface="Courier New"/>
                <a:cs typeface="Courier New"/>
              </a:rPr>
              <a:t>; k++)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             S.O.P(</a:t>
            </a:r>
            <a:r>
              <a:rPr lang="en-US" sz="1600" b="1" dirty="0">
                <a:latin typeface="Courier New"/>
                <a:cs typeface="Courier New"/>
              </a:rPr>
              <a:t>"  " + x[</a:t>
            </a:r>
            <a:r>
              <a:rPr lang="en-US" sz="1600" b="1" dirty="0" err="1">
                <a:latin typeface="Courier New"/>
                <a:cs typeface="Courier New"/>
              </a:rPr>
              <a:t>i</a:t>
            </a:r>
            <a:r>
              <a:rPr lang="en-US" sz="1600" b="1" dirty="0">
                <a:latin typeface="Courier New"/>
                <a:cs typeface="Courier New"/>
              </a:rPr>
              <a:t>][j][k]);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     }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}      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82307" y="4572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Output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9707" y="990600"/>
            <a:ext cx="5109893" cy="3646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dirty="0">
                <a:latin typeface="Courier New"/>
                <a:cs typeface="Courier New"/>
              </a:rPr>
              <a:t>Enter 15 integers, 5 per row: 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Enter Page: 0: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Row </a:t>
            </a:r>
            <a:r>
              <a:rPr lang="en-US" sz="1600" b="1" dirty="0">
                <a:latin typeface="Courier New"/>
                <a:cs typeface="Courier New"/>
              </a:rPr>
              <a:t>0: 1 2 3 4 5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Row 1: 6 7 8 9 10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Row 2: 11 12 13 14 15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Enter Page: 1: 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Row 0: 1 2 3 4 5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Row 1: 5 6 7 8 9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Row 2: 3 4 5 6 7 </a:t>
            </a:r>
            <a:br>
              <a:rPr lang="en-US" sz="1600" b="1" dirty="0">
                <a:latin typeface="Courier New"/>
                <a:cs typeface="Courier New"/>
              </a:rPr>
            </a:br>
            <a:endParaRPr lang="en-US" sz="1600" b="1" dirty="0" smtClean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Your </a:t>
            </a:r>
            <a:r>
              <a:rPr lang="en-US" sz="1600" b="1" dirty="0">
                <a:latin typeface="Courier New"/>
                <a:cs typeface="Courier New"/>
              </a:rPr>
              <a:t>data matrix contains the following: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1  </a:t>
            </a:r>
            <a:r>
              <a:rPr lang="en-US" sz="1600" b="1" dirty="0">
                <a:latin typeface="Courier New"/>
                <a:cs typeface="Courier New"/>
              </a:rPr>
              <a:t>2  3  4  5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6  7  8  9  10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11  </a:t>
            </a:r>
            <a:r>
              <a:rPr lang="en-US" sz="1600" b="1" dirty="0">
                <a:latin typeface="Courier New"/>
                <a:cs typeface="Courier New"/>
              </a:rPr>
              <a:t>12  13  14  15</a:t>
            </a:r>
            <a:br>
              <a:rPr lang="en-US" sz="1600" b="1" dirty="0">
                <a:latin typeface="Courier New"/>
                <a:cs typeface="Courier New"/>
              </a:rPr>
            </a:br>
            <a:endParaRPr lang="en-US" sz="1600" b="1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1  </a:t>
            </a:r>
            <a:r>
              <a:rPr lang="en-US" sz="1600" b="1" dirty="0">
                <a:latin typeface="Courier New"/>
                <a:cs typeface="Courier New"/>
              </a:rPr>
              <a:t>2  3  4  5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5  6  7  8  9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>
                <a:latin typeface="Courier New"/>
                <a:cs typeface="Courier New"/>
              </a:rPr>
              <a:t>3  4  5  6  </a:t>
            </a:r>
            <a:r>
              <a:rPr lang="en-US" sz="1600" b="1" dirty="0" smtClean="0">
                <a:latin typeface="Courier New"/>
                <a:cs typeface="Courier New"/>
              </a:rPr>
              <a:t>7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3468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Another way to visualize multidimensional arrays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400" dirty="0"/>
              <a:t>An </a:t>
            </a:r>
            <a:r>
              <a:rPr lang="en-US" sz="2400" dirty="0" smtClean="0"/>
              <a:t>array (a </a:t>
            </a:r>
            <a:r>
              <a:rPr lang="en-US" sz="2400" dirty="0"/>
              <a:t>row of </a:t>
            </a:r>
            <a:r>
              <a:rPr lang="en-US" sz="2400" dirty="0" smtClean="0"/>
              <a:t>elements):</a:t>
            </a:r>
            <a:br>
              <a:rPr lang="en-US" sz="2400" dirty="0" smtClean="0"/>
            </a:br>
            <a:r>
              <a:rPr lang="en-US" sz="2000" b="1" dirty="0" smtClean="0">
                <a:latin typeface="Courier New"/>
                <a:cs typeface="Courier New"/>
              </a:rPr>
              <a:t>[][][][][][]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endParaRPr lang="en-US" sz="24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/>
              <a:t>A </a:t>
            </a:r>
            <a:r>
              <a:rPr lang="en-US" sz="2400" dirty="0" smtClean="0"/>
              <a:t>2D array (a table):</a:t>
            </a:r>
            <a:br>
              <a:rPr lang="en-US" sz="2400" dirty="0" smtClean="0"/>
            </a:br>
            <a:r>
              <a:rPr lang="en-US" sz="2000" b="1" dirty="0" smtClean="0">
                <a:latin typeface="Courier New"/>
                <a:cs typeface="Courier New"/>
              </a:rPr>
              <a:t>[][][][][][] 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[][][][][][] 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[][][][][][] 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[][][][][][]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400" dirty="0" smtClean="0"/>
              <a:t> </a:t>
            </a:r>
            <a:endParaRPr lang="en-US" sz="24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/>
              <a:t>A </a:t>
            </a:r>
            <a:r>
              <a:rPr lang="en-US" sz="2400" dirty="0" smtClean="0"/>
              <a:t>3D </a:t>
            </a:r>
            <a:r>
              <a:rPr lang="en-US" sz="2400" dirty="0"/>
              <a:t>a</a:t>
            </a:r>
            <a:r>
              <a:rPr lang="en-US" sz="2400" dirty="0" smtClean="0"/>
              <a:t>rray:</a:t>
            </a:r>
            <a:br>
              <a:rPr lang="en-US" sz="2400" dirty="0" smtClean="0"/>
            </a:br>
            <a:r>
              <a:rPr lang="en-US" sz="2400" dirty="0" smtClean="0"/>
              <a:t>Imagine </a:t>
            </a:r>
            <a:r>
              <a:rPr lang="en-US" sz="2400" dirty="0"/>
              <a:t>the above table as a cube </a:t>
            </a:r>
            <a:r>
              <a:rPr lang="en-US" sz="2400" dirty="0" smtClean="0"/>
              <a:t>(a </a:t>
            </a:r>
            <a:r>
              <a:rPr lang="en-US" sz="2400" dirty="0"/>
              <a:t>table with </a:t>
            </a:r>
            <a:r>
              <a:rPr lang="en-US" sz="2400" dirty="0" smtClean="0"/>
              <a:t>depth)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6764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6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92202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Passing 2D arrays to methods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029199"/>
          </a:xfrm>
        </p:spPr>
        <p:txBody>
          <a:bodyPr>
            <a:normAutofit/>
          </a:bodyPr>
          <a:lstStyle/>
          <a:p>
            <a:r>
              <a:rPr lang="en-US" sz="2400" dirty="0"/>
              <a:t>When passing a 2D array to a method, </a:t>
            </a:r>
            <a:r>
              <a:rPr lang="en-US" sz="2400" dirty="0" smtClean="0"/>
              <a:t>you pass </a:t>
            </a:r>
            <a:r>
              <a:rPr lang="en-US" sz="2400" dirty="0"/>
              <a:t>the reference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of </a:t>
            </a:r>
            <a:r>
              <a:rPr lang="en-US" sz="2400" dirty="0"/>
              <a:t>the array.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You can pass a 2D array to a method the same way that you pass a 1D array.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 difference? An extra set of brackets in the method definition.</a:t>
            </a:r>
          </a:p>
          <a:p>
            <a:endParaRPr lang="en-US" sz="2400" dirty="0" smtClean="0"/>
          </a:p>
          <a:p>
            <a:r>
              <a:rPr lang="en-US" sz="2400" dirty="0" smtClean="0"/>
              <a:t>2D arrays follow the same rule as 1D arrays with methods.</a:t>
            </a:r>
          </a:p>
          <a:p>
            <a:endParaRPr lang="en-US" sz="2400" dirty="0" smtClean="0"/>
          </a:p>
          <a:p>
            <a:r>
              <a:rPr lang="en-US" sz="2400" dirty="0" smtClean="0"/>
              <a:t>If you pass a 2D array to a method and change that array</a:t>
            </a:r>
            <a:br>
              <a:rPr lang="en-US" sz="2400" dirty="0" smtClean="0"/>
            </a:br>
            <a:r>
              <a:rPr lang="en-US" sz="2400" dirty="0" smtClean="0"/>
              <a:t>in the method, the original array is also changed.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872" y="304800"/>
            <a:ext cx="2476128" cy="2063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4267200"/>
            <a:ext cx="288324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Methods and 2D Arrays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4514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method header is very similar: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4315" y="2209800"/>
            <a:ext cx="572554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static void </a:t>
            </a:r>
            <a:r>
              <a:rPr lang="en-US" sz="1600" b="1" dirty="0" err="1" smtClean="0">
                <a:latin typeface="Courier New"/>
                <a:cs typeface="Courier New"/>
              </a:rPr>
              <a:t>arrayMethod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[][] array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// Stuff inside the method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5600" y="1447800"/>
            <a:ext cx="4849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invocation (calling) is very similar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794969" y="2209800"/>
            <a:ext cx="498646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static void main(String[] </a:t>
            </a:r>
            <a:r>
              <a:rPr lang="en-US" sz="1600" b="1" dirty="0" err="1" smtClean="0">
                <a:latin typeface="Courier New"/>
                <a:cs typeface="Courier New"/>
              </a:rPr>
              <a:t>args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[][] </a:t>
            </a:r>
            <a:r>
              <a:rPr lang="en-US" sz="1600" b="1" dirty="0" err="1" smtClean="0">
                <a:latin typeface="Courier New"/>
                <a:cs typeface="Courier New"/>
              </a:rPr>
              <a:t>numArray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= { { 1, 2, 3 },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	          { 4, 5, 6 }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};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arrayMethod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numArray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lang="en-US" sz="16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3012" y="4157008"/>
            <a:ext cx="111492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Important stuff: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When an array is declared as a parameter in a method header, you don’t specify the </a:t>
            </a:r>
            <a:br>
              <a:rPr lang="en-US" sz="2400" dirty="0" smtClean="0"/>
            </a:br>
            <a:r>
              <a:rPr lang="en-US" sz="2400" dirty="0" smtClean="0"/>
              <a:t>array lengths.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The reason you don’t specify the length is so that the method can be used for an </a:t>
            </a:r>
            <a:br>
              <a:rPr lang="en-US" sz="2400" dirty="0" smtClean="0"/>
            </a:br>
            <a:r>
              <a:rPr lang="en-US" sz="2400" dirty="0" smtClean="0"/>
              <a:t>array of any size.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14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Methods and Arrays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big difference between passing arrays and primitive data types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/>
              <a:t>When you pass an argument that’s a primitive type, the </a:t>
            </a:r>
            <a:r>
              <a:rPr lang="en-US" sz="2400" b="1" dirty="0">
                <a:solidFill>
                  <a:srgbClr val="000000"/>
                </a:solidFill>
              </a:rPr>
              <a:t>value is passed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When you pass an array, the whole reference to the array object is passed, which</a:t>
            </a:r>
            <a:br>
              <a:rPr lang="en-US" sz="2400" dirty="0"/>
            </a:br>
            <a:r>
              <a:rPr lang="en-US" sz="2400" dirty="0"/>
              <a:t>means that </a:t>
            </a:r>
            <a:r>
              <a:rPr lang="en-US" sz="2400" b="1" dirty="0">
                <a:solidFill>
                  <a:srgbClr val="000000"/>
                </a:solidFill>
              </a:rPr>
              <a:t>if you change it, then you change it everywhere else</a:t>
            </a:r>
            <a:r>
              <a:rPr lang="en-US" sz="2400" dirty="0"/>
              <a:t> that it is being</a:t>
            </a:r>
            <a:br>
              <a:rPr lang="en-US" sz="2400" dirty="0"/>
            </a:br>
            <a:r>
              <a:rPr lang="en-US" sz="2400" dirty="0"/>
              <a:t>used - even if your method doesn’t return anything!!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4267200"/>
            <a:ext cx="288324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5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Review of Homework #1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4570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70104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does this happen?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87679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Java, arrays are objects (not primitive data types).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The JVM stores objects in an area of memory called the heap, which is used for dynamic memory allocation.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As </a:t>
            </a:r>
            <a:r>
              <a:rPr lang="en-US" sz="2400" dirty="0"/>
              <a:t>a result, </a:t>
            </a:r>
            <a:r>
              <a:rPr lang="en-US" sz="2400" dirty="0" smtClean="0"/>
              <a:t>when you pass an array to a method, it passes the memory </a:t>
            </a:r>
            <a:r>
              <a:rPr lang="en-US" sz="2400" dirty="0"/>
              <a:t>address </a:t>
            </a:r>
            <a:r>
              <a:rPr lang="en-US" sz="2400" dirty="0" smtClean="0"/>
              <a:t>location of the array.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Thus, when you make changes, the changes are reflected in memory.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You will learn more about objects and how they are stored in memory later in this course.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52400"/>
            <a:ext cx="48577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13514" y="1230154"/>
            <a:ext cx="6187286" cy="5170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Courier New"/>
                <a:cs typeface="Courier New"/>
              </a:rPr>
              <a:t>public static void main(String[] </a:t>
            </a:r>
            <a:r>
              <a:rPr lang="en-US" sz="1500" b="1" dirty="0" err="1" smtClean="0">
                <a:latin typeface="Courier New"/>
                <a:cs typeface="Courier New"/>
              </a:rPr>
              <a:t>args</a:t>
            </a:r>
            <a:r>
              <a:rPr lang="en-US" sz="15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</a:t>
            </a:r>
            <a:r>
              <a:rPr lang="en-US" sz="1500" b="1" dirty="0" err="1" smtClean="0">
                <a:latin typeface="Courier New"/>
                <a:cs typeface="Courier New"/>
              </a:rPr>
              <a:t>int</a:t>
            </a:r>
            <a:r>
              <a:rPr lang="en-US" sz="1500" b="1" dirty="0">
                <a:latin typeface="Courier New"/>
                <a:cs typeface="Courier New"/>
              </a:rPr>
              <a:t>[</a:t>
            </a:r>
            <a:r>
              <a:rPr lang="en-US" sz="1500" b="1" dirty="0" smtClean="0">
                <a:latin typeface="Courier New"/>
                <a:cs typeface="Courier New"/>
              </a:rPr>
              <a:t>][] </a:t>
            </a:r>
            <a:r>
              <a:rPr lang="en-US" sz="1500" b="1" dirty="0" err="1">
                <a:latin typeface="Courier New"/>
                <a:cs typeface="Courier New"/>
              </a:rPr>
              <a:t>numArray</a:t>
            </a:r>
            <a:r>
              <a:rPr lang="en-US" sz="1500" b="1" dirty="0">
                <a:latin typeface="Courier New"/>
                <a:cs typeface="Courier New"/>
              </a:rPr>
              <a:t> = </a:t>
            </a:r>
            <a:r>
              <a:rPr lang="en-US" sz="1500" b="1" dirty="0" smtClean="0">
                <a:latin typeface="Courier New"/>
                <a:cs typeface="Courier New"/>
              </a:rPr>
              <a:t>{ { 1</a:t>
            </a:r>
            <a:r>
              <a:rPr lang="en-US" sz="1500" b="1" dirty="0">
                <a:latin typeface="Courier New"/>
                <a:cs typeface="Courier New"/>
              </a:rPr>
              <a:t>, 2, </a:t>
            </a:r>
            <a:r>
              <a:rPr lang="en-US" sz="1500" b="1" dirty="0" smtClean="0">
                <a:latin typeface="Courier New"/>
                <a:cs typeface="Courier New"/>
              </a:rPr>
              <a:t>3 },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    		        { 4</a:t>
            </a:r>
            <a:r>
              <a:rPr lang="en-US" sz="1500" b="1" dirty="0">
                <a:latin typeface="Courier New"/>
                <a:cs typeface="Courier New"/>
              </a:rPr>
              <a:t>, 5, </a:t>
            </a:r>
            <a:r>
              <a:rPr lang="en-US" sz="1500" b="1" dirty="0" smtClean="0">
                <a:latin typeface="Courier New"/>
                <a:cs typeface="Courier New"/>
              </a:rPr>
              <a:t>6 } };</a:t>
            </a:r>
          </a:p>
          <a:p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 smtClean="0">
                <a:latin typeface="Courier New"/>
                <a:cs typeface="Courier New"/>
              </a:rPr>
              <a:t>    </a:t>
            </a:r>
            <a:r>
              <a:rPr lang="en-US" sz="1500" b="1" dirty="0" err="1" smtClean="0">
                <a:latin typeface="Courier New"/>
                <a:cs typeface="Courier New"/>
              </a:rPr>
              <a:t>changeArray</a:t>
            </a:r>
            <a:r>
              <a:rPr lang="en-US" sz="1500" b="1" dirty="0" smtClean="0">
                <a:latin typeface="Courier New"/>
                <a:cs typeface="Courier New"/>
              </a:rPr>
              <a:t>(</a:t>
            </a:r>
            <a:r>
              <a:rPr lang="en-US" sz="1500" b="1" dirty="0" err="1" smtClean="0">
                <a:latin typeface="Courier New"/>
                <a:cs typeface="Courier New"/>
              </a:rPr>
              <a:t>numArray</a:t>
            </a:r>
            <a:r>
              <a:rPr lang="en-US" sz="1500" b="1" dirty="0" smtClean="0">
                <a:latin typeface="Courier New"/>
                <a:cs typeface="Courier New"/>
              </a:rPr>
              <a:t>);</a:t>
            </a:r>
          </a:p>
          <a:p>
            <a:endParaRPr lang="en-US" sz="1500" b="1" dirty="0" smtClean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for (</a:t>
            </a:r>
            <a:r>
              <a:rPr lang="en-US" sz="1500" b="1" dirty="0" err="1" smtClean="0">
                <a:latin typeface="Courier New"/>
                <a:cs typeface="Courier New"/>
              </a:rPr>
              <a:t>int</a:t>
            </a:r>
            <a:r>
              <a:rPr lang="en-US" sz="1500" b="1" dirty="0" smtClean="0">
                <a:latin typeface="Courier New"/>
                <a:cs typeface="Courier New"/>
              </a:rPr>
              <a:t> </a:t>
            </a:r>
            <a:r>
              <a:rPr lang="en-US" sz="1500" b="1" dirty="0" err="1" smtClean="0">
                <a:latin typeface="Courier New"/>
                <a:cs typeface="Courier New"/>
              </a:rPr>
              <a:t>i</a:t>
            </a:r>
            <a:r>
              <a:rPr lang="en-US" sz="1500" b="1" dirty="0" smtClean="0">
                <a:latin typeface="Courier New"/>
                <a:cs typeface="Courier New"/>
              </a:rPr>
              <a:t> = 0; </a:t>
            </a:r>
            <a:r>
              <a:rPr lang="en-US" sz="1500" b="1" dirty="0" err="1" smtClean="0">
                <a:latin typeface="Courier New"/>
                <a:cs typeface="Courier New"/>
              </a:rPr>
              <a:t>i</a:t>
            </a:r>
            <a:r>
              <a:rPr lang="en-US" sz="1500" b="1" dirty="0" smtClean="0">
                <a:latin typeface="Courier New"/>
                <a:cs typeface="Courier New"/>
              </a:rPr>
              <a:t> &lt; </a:t>
            </a:r>
            <a:r>
              <a:rPr lang="en-US" sz="1500" b="1" dirty="0" err="1" smtClean="0">
                <a:latin typeface="Courier New"/>
                <a:cs typeface="Courier New"/>
              </a:rPr>
              <a:t>numArray.length</a:t>
            </a:r>
            <a:r>
              <a:rPr lang="en-US" sz="1500" b="1" dirty="0" smtClean="0">
                <a:latin typeface="Courier New"/>
                <a:cs typeface="Courier New"/>
              </a:rPr>
              <a:t>; </a:t>
            </a:r>
            <a:r>
              <a:rPr lang="en-US" sz="1500" b="1" dirty="0" err="1" smtClean="0">
                <a:latin typeface="Courier New"/>
                <a:cs typeface="Courier New"/>
              </a:rPr>
              <a:t>i</a:t>
            </a:r>
            <a:r>
              <a:rPr lang="en-US" sz="1500" b="1" dirty="0" smtClean="0">
                <a:latin typeface="Courier New"/>
                <a:cs typeface="Courier New"/>
              </a:rPr>
              <a:t>++)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    for (</a:t>
            </a:r>
            <a:r>
              <a:rPr lang="en-US" sz="1500" b="1" dirty="0" err="1" smtClean="0">
                <a:latin typeface="Courier New"/>
                <a:cs typeface="Courier New"/>
              </a:rPr>
              <a:t>int</a:t>
            </a:r>
            <a:r>
              <a:rPr lang="en-US" sz="1500" b="1" dirty="0" smtClean="0">
                <a:latin typeface="Courier New"/>
                <a:cs typeface="Courier New"/>
              </a:rPr>
              <a:t> j = 0; j &lt; </a:t>
            </a:r>
            <a:r>
              <a:rPr lang="en-US" sz="1500" b="1" dirty="0" err="1" smtClean="0">
                <a:latin typeface="Courier New"/>
                <a:cs typeface="Courier New"/>
              </a:rPr>
              <a:t>numArray</a:t>
            </a:r>
            <a:r>
              <a:rPr lang="en-US" sz="1500" b="1" dirty="0" smtClean="0">
                <a:latin typeface="Courier New"/>
                <a:cs typeface="Courier New"/>
              </a:rPr>
              <a:t>[</a:t>
            </a:r>
            <a:r>
              <a:rPr lang="en-US" sz="1500" b="1" dirty="0" err="1" smtClean="0">
                <a:latin typeface="Courier New"/>
                <a:cs typeface="Courier New"/>
              </a:rPr>
              <a:t>i</a:t>
            </a:r>
            <a:r>
              <a:rPr lang="en-US" sz="1500" b="1" dirty="0" smtClean="0">
                <a:latin typeface="Courier New"/>
                <a:cs typeface="Courier New"/>
              </a:rPr>
              <a:t>].length; j++)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    {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        S.O.P(</a:t>
            </a:r>
            <a:r>
              <a:rPr lang="en-US" sz="1500" b="1" dirty="0" err="1" smtClean="0">
                <a:latin typeface="Courier New"/>
                <a:cs typeface="Courier New"/>
              </a:rPr>
              <a:t>numArray</a:t>
            </a:r>
            <a:r>
              <a:rPr lang="en-US" sz="1500" b="1" dirty="0" smtClean="0">
                <a:latin typeface="Courier New"/>
                <a:cs typeface="Courier New"/>
              </a:rPr>
              <a:t>[</a:t>
            </a:r>
            <a:r>
              <a:rPr lang="en-US" sz="1500" b="1" dirty="0" err="1" smtClean="0">
                <a:latin typeface="Courier New"/>
                <a:cs typeface="Courier New"/>
              </a:rPr>
              <a:t>i</a:t>
            </a:r>
            <a:r>
              <a:rPr lang="en-US" sz="1500" b="1" dirty="0" smtClean="0">
                <a:latin typeface="Courier New"/>
                <a:cs typeface="Courier New"/>
              </a:rPr>
              <a:t>][j] + " ");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    }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    S.O.P.L();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}</a:t>
            </a:r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 smtClean="0">
                <a:latin typeface="Courier New"/>
                <a:cs typeface="Courier New"/>
              </a:rPr>
              <a:t>}</a:t>
            </a:r>
          </a:p>
          <a:p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 smtClean="0">
                <a:latin typeface="Courier New"/>
                <a:cs typeface="Courier New"/>
              </a:rPr>
              <a:t>public static void </a:t>
            </a:r>
            <a:r>
              <a:rPr lang="en-US" sz="1500" b="1" dirty="0" err="1" smtClean="0">
                <a:latin typeface="Courier New"/>
                <a:cs typeface="Courier New"/>
              </a:rPr>
              <a:t>changeArray</a:t>
            </a:r>
            <a:r>
              <a:rPr lang="en-US" sz="1500" b="1" dirty="0" smtClean="0">
                <a:latin typeface="Courier New"/>
                <a:cs typeface="Courier New"/>
              </a:rPr>
              <a:t>(</a:t>
            </a:r>
            <a:r>
              <a:rPr lang="en-US" sz="1500" b="1" dirty="0" err="1" smtClean="0">
                <a:latin typeface="Courier New"/>
                <a:cs typeface="Courier New"/>
              </a:rPr>
              <a:t>int</a:t>
            </a:r>
            <a:r>
              <a:rPr lang="en-US" sz="1500" b="1" dirty="0" smtClean="0">
                <a:latin typeface="Courier New"/>
                <a:cs typeface="Courier New"/>
              </a:rPr>
              <a:t>[][] array)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    array[0][0] = 4;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array[1][2] = 1;</a:t>
            </a:r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 smtClean="0">
                <a:latin typeface="Courier New"/>
                <a:cs typeface="Courier New"/>
              </a:rPr>
              <a:t>} </a:t>
            </a:r>
            <a:endParaRPr lang="en-US" sz="1500" b="1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09060" y="990600"/>
            <a:ext cx="301134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Courier New"/>
                <a:cs typeface="Courier New"/>
              </a:rPr>
              <a:t>Output Window</a:t>
            </a:r>
          </a:p>
          <a:p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4</a:t>
            </a:r>
            <a:r>
              <a:rPr lang="en-US" sz="1500" b="1" dirty="0" smtClean="0">
                <a:latin typeface="Courier New"/>
                <a:cs typeface="Courier New"/>
              </a:rPr>
              <a:t> 2 3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4 5 1</a:t>
            </a:r>
            <a:endParaRPr lang="en-US" sz="1500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4200" y="2095143"/>
            <a:ext cx="4953000" cy="2400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Courier New"/>
                <a:cs typeface="Courier New"/>
              </a:rPr>
              <a:t>Memory (main)</a:t>
            </a:r>
          </a:p>
          <a:p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 err="1" smtClean="0">
                <a:latin typeface="Courier New"/>
                <a:cs typeface="Courier New"/>
              </a:rPr>
              <a:t>numArray</a:t>
            </a:r>
            <a:r>
              <a:rPr lang="en-US" sz="1500" b="1" dirty="0" smtClean="0">
                <a:latin typeface="Courier New"/>
                <a:cs typeface="Courier New"/>
              </a:rPr>
              <a:t>: </a:t>
            </a:r>
            <a:endParaRPr lang="en-US" sz="1500" b="1" dirty="0">
              <a:latin typeface="Courier New"/>
              <a:cs typeface="Courier New"/>
            </a:endParaRPr>
          </a:p>
          <a:p>
            <a:endParaRPr lang="en-US" sz="1500" b="1" dirty="0" smtClean="0">
              <a:latin typeface="Courier New"/>
              <a:cs typeface="Courier New"/>
            </a:endParaRPr>
          </a:p>
          <a:p>
            <a:endParaRPr lang="en-US" sz="1500" b="1" dirty="0">
              <a:latin typeface="Courier New"/>
              <a:cs typeface="Courier New"/>
            </a:endParaRPr>
          </a:p>
          <a:p>
            <a:endParaRPr lang="en-US" sz="1500" b="1" dirty="0" smtClean="0">
              <a:latin typeface="Courier New"/>
              <a:cs typeface="Courier New"/>
            </a:endParaRPr>
          </a:p>
          <a:p>
            <a:endParaRPr lang="en-US" sz="1500" b="1" dirty="0">
              <a:latin typeface="Courier New"/>
              <a:cs typeface="Courier New"/>
            </a:endParaRPr>
          </a:p>
          <a:p>
            <a:endParaRPr lang="en-US" sz="1500" b="1" dirty="0" smtClean="0">
              <a:latin typeface="Courier New"/>
              <a:cs typeface="Courier New"/>
            </a:endParaRPr>
          </a:p>
          <a:p>
            <a:endParaRPr lang="en-US" sz="1500" b="1" dirty="0" smtClean="0">
              <a:latin typeface="Courier New"/>
              <a:cs typeface="Courier New"/>
            </a:endParaRPr>
          </a:p>
          <a:p>
            <a:endParaRPr lang="en-US" sz="1500" b="1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4572000"/>
            <a:ext cx="4953000" cy="1708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Courier New"/>
                <a:cs typeface="Courier New"/>
              </a:rPr>
              <a:t>Memory (</a:t>
            </a:r>
            <a:r>
              <a:rPr lang="en-US" sz="1500" b="1" dirty="0" err="1" smtClean="0">
                <a:latin typeface="Courier New"/>
                <a:cs typeface="Courier New"/>
              </a:rPr>
              <a:t>changeArray</a:t>
            </a:r>
            <a:r>
              <a:rPr lang="en-US" sz="1500" b="1" dirty="0" smtClean="0">
                <a:latin typeface="Courier New"/>
                <a:cs typeface="Courier New"/>
              </a:rPr>
              <a:t>)</a:t>
            </a:r>
          </a:p>
          <a:p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 smtClean="0">
                <a:latin typeface="Courier New"/>
                <a:cs typeface="Courier New"/>
              </a:rPr>
              <a:t>array: </a:t>
            </a:r>
          </a:p>
          <a:p>
            <a:endParaRPr lang="en-US" sz="1500" b="1" dirty="0">
              <a:latin typeface="Courier New"/>
              <a:cs typeface="Courier New"/>
            </a:endParaRPr>
          </a:p>
          <a:p>
            <a:endParaRPr lang="en-US" sz="1500" b="1" dirty="0" smtClean="0">
              <a:latin typeface="Courier New"/>
              <a:cs typeface="Courier New"/>
            </a:endParaRPr>
          </a:p>
          <a:p>
            <a:endParaRPr lang="en-US" sz="1500" b="1" dirty="0">
              <a:latin typeface="Courier New"/>
              <a:cs typeface="Courier New"/>
            </a:endParaRPr>
          </a:p>
          <a:p>
            <a:endParaRPr lang="en-US" sz="1500" b="1" dirty="0">
              <a:latin typeface="Courier New"/>
              <a:cs typeface="Courier New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585324"/>
              </p:ext>
            </p:extLst>
          </p:nvPr>
        </p:nvGraphicFramePr>
        <p:xfrm>
          <a:off x="7162800" y="3048000"/>
          <a:ext cx="1168398" cy="6519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466"/>
                <a:gridCol w="389466"/>
                <a:gridCol w="389466"/>
              </a:tblGrid>
              <a:tr h="3259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1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2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3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3259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4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5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6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721967"/>
              </p:ext>
            </p:extLst>
          </p:nvPr>
        </p:nvGraphicFramePr>
        <p:xfrm>
          <a:off x="8585202" y="3048000"/>
          <a:ext cx="1168398" cy="6519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466"/>
                <a:gridCol w="389466"/>
                <a:gridCol w="389466"/>
              </a:tblGrid>
              <a:tr h="3259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4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2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3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3259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4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5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6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544682"/>
              </p:ext>
            </p:extLst>
          </p:nvPr>
        </p:nvGraphicFramePr>
        <p:xfrm>
          <a:off x="9982200" y="3048000"/>
          <a:ext cx="1168398" cy="6519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466"/>
                <a:gridCol w="389466"/>
                <a:gridCol w="389466"/>
              </a:tblGrid>
              <a:tr h="3259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4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2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3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3259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4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5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1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0157"/>
              </p:ext>
            </p:extLst>
          </p:nvPr>
        </p:nvGraphicFramePr>
        <p:xfrm>
          <a:off x="7213602" y="5486400"/>
          <a:ext cx="1168398" cy="6519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466"/>
                <a:gridCol w="389466"/>
                <a:gridCol w="389466"/>
              </a:tblGrid>
              <a:tr h="3259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1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2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3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3259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4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5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6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155482"/>
              </p:ext>
            </p:extLst>
          </p:nvPr>
        </p:nvGraphicFramePr>
        <p:xfrm>
          <a:off x="8636004" y="5486400"/>
          <a:ext cx="1168398" cy="6519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466"/>
                <a:gridCol w="389466"/>
                <a:gridCol w="389466"/>
              </a:tblGrid>
              <a:tr h="3259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4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2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3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3259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4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5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6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383017"/>
              </p:ext>
            </p:extLst>
          </p:nvPr>
        </p:nvGraphicFramePr>
        <p:xfrm>
          <a:off x="10033002" y="5486400"/>
          <a:ext cx="1168398" cy="6519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466"/>
                <a:gridCol w="389466"/>
                <a:gridCol w="389466"/>
              </a:tblGrid>
              <a:tr h="3259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4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2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3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3259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4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5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aco"/>
                          <a:cs typeface="Monaco"/>
                        </a:rPr>
                        <a:t>1</a:t>
                      </a:r>
                      <a:endParaRPr lang="en-US" sz="140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7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Returning an array from a method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239633" y="1295400"/>
            <a:ext cx="7818767" cy="5262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static void main(String[] </a:t>
            </a:r>
            <a:r>
              <a:rPr lang="en-US" sz="1600" b="1" dirty="0" err="1" smtClean="0">
                <a:latin typeface="Courier New"/>
                <a:cs typeface="Courier New"/>
              </a:rPr>
              <a:t>args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>
                <a:latin typeface="Courier New"/>
                <a:cs typeface="Courier New"/>
              </a:rPr>
              <a:t>int</a:t>
            </a:r>
            <a:r>
              <a:rPr lang="en-US" sz="1600" b="1" dirty="0">
                <a:latin typeface="Courier New"/>
                <a:cs typeface="Courier New"/>
              </a:rPr>
              <a:t>[</a:t>
            </a:r>
            <a:r>
              <a:rPr lang="en-US" sz="1600" b="1" dirty="0" smtClean="0">
                <a:latin typeface="Courier New"/>
                <a:cs typeface="Courier New"/>
              </a:rPr>
              <a:t>][] </a:t>
            </a:r>
            <a:r>
              <a:rPr lang="en-US" sz="1600" b="1" dirty="0" err="1">
                <a:latin typeface="Courier New"/>
                <a:cs typeface="Courier New"/>
              </a:rPr>
              <a:t>numArray</a:t>
            </a:r>
            <a:r>
              <a:rPr lang="en-US" sz="1600" b="1" dirty="0">
                <a:latin typeface="Courier New"/>
                <a:cs typeface="Courier New"/>
              </a:rPr>
              <a:t> = </a:t>
            </a:r>
            <a:r>
              <a:rPr lang="en-US" sz="1600" b="1" dirty="0" smtClean="0">
                <a:latin typeface="Courier New"/>
                <a:cs typeface="Courier New"/>
              </a:rPr>
              <a:t>{ { 1</a:t>
            </a:r>
            <a:r>
              <a:rPr lang="en-US" sz="1600" b="1" dirty="0">
                <a:latin typeface="Courier New"/>
                <a:cs typeface="Courier New"/>
              </a:rPr>
              <a:t>, 2, </a:t>
            </a:r>
            <a:r>
              <a:rPr lang="en-US" sz="1600" b="1" dirty="0" smtClean="0">
                <a:latin typeface="Courier New"/>
                <a:cs typeface="Courier New"/>
              </a:rPr>
              <a:t>3 }</a:t>
            </a:r>
            <a:r>
              <a:rPr lang="en-US" sz="1600" b="1" dirty="0">
                <a:latin typeface="Courier New"/>
                <a:cs typeface="Courier New"/>
              </a:rPr>
              <a:t>,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    </a:t>
            </a:r>
            <a:r>
              <a:rPr lang="en-US" sz="1600" b="1" dirty="0" smtClean="0">
                <a:latin typeface="Courier New"/>
                <a:cs typeface="Courier New"/>
              </a:rPr>
              <a:t>                 { 4</a:t>
            </a:r>
            <a:r>
              <a:rPr lang="en-US" sz="1600" b="1" dirty="0">
                <a:latin typeface="Courier New"/>
                <a:cs typeface="Courier New"/>
              </a:rPr>
              <a:t>, 5, </a:t>
            </a:r>
            <a:r>
              <a:rPr lang="en-US" sz="1600" b="1" dirty="0" smtClean="0">
                <a:latin typeface="Courier New"/>
                <a:cs typeface="Courier New"/>
              </a:rPr>
              <a:t>6 } }</a:t>
            </a:r>
            <a:r>
              <a:rPr lang="en-US" sz="1600" b="1" dirty="0">
                <a:latin typeface="Courier New"/>
                <a:cs typeface="Courier New"/>
              </a:rPr>
              <a:t>;</a:t>
            </a: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[][] </a:t>
            </a:r>
            <a:r>
              <a:rPr lang="en-US" sz="1600" b="1" dirty="0" err="1" smtClean="0">
                <a:latin typeface="Courier New"/>
                <a:cs typeface="Courier New"/>
              </a:rPr>
              <a:t>newArray</a:t>
            </a:r>
            <a:r>
              <a:rPr lang="en-US" sz="1600" b="1" dirty="0" smtClean="0">
                <a:latin typeface="Courier New"/>
                <a:cs typeface="Courier New"/>
              </a:rPr>
              <a:t> = reverse(</a:t>
            </a:r>
            <a:r>
              <a:rPr lang="en-US" sz="1600" b="1" dirty="0" err="1" smtClean="0">
                <a:latin typeface="Courier New"/>
                <a:cs typeface="Courier New"/>
              </a:rPr>
              <a:t>numArray</a:t>
            </a:r>
            <a:r>
              <a:rPr lang="en-US" sz="1600" b="1" dirty="0" smtClean="0">
                <a:latin typeface="Courier New"/>
                <a:cs typeface="Courier New"/>
              </a:rPr>
              <a:t>); 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public static 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[][]</a:t>
            </a:r>
            <a:r>
              <a:rPr lang="en-US" sz="1600" b="1" dirty="0" smtClean="0">
                <a:latin typeface="Courier New"/>
                <a:cs typeface="Courier New"/>
              </a:rPr>
              <a:t> reverse(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[][] array)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[][] </a:t>
            </a:r>
            <a:r>
              <a:rPr lang="en-US" sz="1600" b="1" dirty="0" err="1" smtClean="0">
                <a:latin typeface="Courier New"/>
                <a:cs typeface="Courier New"/>
              </a:rPr>
              <a:t>newArray</a:t>
            </a:r>
            <a:r>
              <a:rPr lang="en-US" sz="1600" b="1" dirty="0" smtClean="0">
                <a:latin typeface="Courier New"/>
                <a:cs typeface="Courier New"/>
              </a:rPr>
              <a:t> = new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[</a:t>
            </a:r>
            <a:r>
              <a:rPr lang="en-US" sz="1600" b="1" dirty="0" err="1" smtClean="0">
                <a:latin typeface="Courier New"/>
                <a:cs typeface="Courier New"/>
              </a:rPr>
              <a:t>array.length</a:t>
            </a:r>
            <a:r>
              <a:rPr lang="en-US" sz="1600" b="1" dirty="0" smtClean="0">
                <a:latin typeface="Courier New"/>
                <a:cs typeface="Courier New"/>
              </a:rPr>
              <a:t>][array[0].length];</a:t>
            </a: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for (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 = 0;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 &lt; </a:t>
            </a:r>
            <a:r>
              <a:rPr lang="en-US" sz="1600" b="1" dirty="0" err="1" smtClean="0">
                <a:latin typeface="Courier New"/>
                <a:cs typeface="Courier New"/>
              </a:rPr>
              <a:t>array.length</a:t>
            </a:r>
            <a:r>
              <a:rPr lang="en-US" sz="1600" b="1" dirty="0" smtClean="0">
                <a:latin typeface="Courier New"/>
                <a:cs typeface="Courier New"/>
              </a:rPr>
              <a:t>;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++)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for (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j = 0; j &lt; array[0].length; j++)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{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    </a:t>
            </a:r>
            <a:r>
              <a:rPr lang="en-US" sz="1600" b="1" dirty="0" err="1" smtClean="0">
                <a:latin typeface="Courier New"/>
                <a:cs typeface="Courier New"/>
              </a:rPr>
              <a:t>newArray</a:t>
            </a:r>
            <a:r>
              <a:rPr lang="en-US" sz="1600" b="1" dirty="0" smtClean="0">
                <a:latin typeface="Courier New"/>
                <a:cs typeface="Courier New"/>
              </a:rPr>
              <a:t>[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][j] = array[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][j]++;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return 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newArray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lang="en-US" sz="16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} 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2136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70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1124613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Write a </a:t>
            </a:r>
            <a:r>
              <a:rPr lang="en-US" sz="2400" dirty="0" smtClean="0">
                <a:latin typeface="Calibri"/>
                <a:cs typeface="Calibri"/>
              </a:rPr>
              <a:t>program that finds </a:t>
            </a:r>
            <a:r>
              <a:rPr lang="en-US" sz="2400" dirty="0">
                <a:latin typeface="Calibri"/>
                <a:cs typeface="Calibri"/>
              </a:rPr>
              <a:t>the largest </a:t>
            </a:r>
            <a:r>
              <a:rPr lang="en-US" sz="2400" dirty="0" smtClean="0">
                <a:latin typeface="Calibri"/>
                <a:cs typeface="Calibri"/>
              </a:rPr>
              <a:t>element </a:t>
            </a:r>
            <a:r>
              <a:rPr lang="en-US" sz="2400" dirty="0">
                <a:latin typeface="Calibri"/>
                <a:cs typeface="Calibri"/>
              </a:rPr>
              <a:t>in a 2D array</a:t>
            </a:r>
            <a:r>
              <a:rPr lang="en-US" sz="2400" dirty="0" smtClean="0">
                <a:latin typeface="Calibri"/>
                <a:cs typeface="Calibri"/>
              </a:rPr>
              <a:t>. Then, modify the program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to create a method that takes a 2D array as a parameter and returns the largest element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in the array. 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743200"/>
            <a:ext cx="112389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exercise is designed to help you learn 3 things: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 smtClean="0"/>
              <a:t>How to work with 2D arrays.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How to use 2D arrays in methods.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How to decide when to use methods in your code. This third part is called refactoring.</a:t>
            </a:r>
            <a:br>
              <a:rPr lang="en-US" sz="2400" dirty="0" smtClean="0"/>
            </a:br>
            <a:r>
              <a:rPr lang="en-US" sz="2400" dirty="0" smtClean="0"/>
              <a:t>The purpose of refactoring is to make your code cleaner and easier to read. Methods</a:t>
            </a:r>
            <a:br>
              <a:rPr lang="en-US" sz="2400" dirty="0" smtClean="0"/>
            </a:br>
            <a:r>
              <a:rPr lang="en-US" sz="2400" dirty="0" smtClean="0"/>
              <a:t>help make your code easier to read.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451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0800" y="618321"/>
            <a:ext cx="6710591" cy="5755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public class Test 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public static void main(String[] </a:t>
            </a:r>
            <a:r>
              <a:rPr lang="en-US" sz="1600" b="1" dirty="0" err="1" smtClean="0">
                <a:latin typeface="Courier New"/>
                <a:cs typeface="Courier New"/>
              </a:rPr>
              <a:t>args</a:t>
            </a:r>
            <a:r>
              <a:rPr lang="en-US" sz="1600" b="1" dirty="0" smtClean="0">
                <a:latin typeface="Courier New"/>
                <a:cs typeface="Courier New"/>
              </a:rPr>
              <a:t>)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[][] array = { { 1, 3 },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              { 4, 2 },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              { 8, 5 } };</a:t>
            </a: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max = array[0][0];</a:t>
            </a:r>
            <a:br>
              <a:rPr lang="en-US" sz="1600" b="1" dirty="0" smtClean="0">
                <a:latin typeface="Courier New"/>
                <a:cs typeface="Courier New"/>
              </a:rPr>
            </a:br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for (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 = 0;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 &lt; </a:t>
            </a:r>
            <a:r>
              <a:rPr lang="en-US" sz="1600" b="1" dirty="0" err="1" smtClean="0">
                <a:latin typeface="Courier New"/>
                <a:cs typeface="Courier New"/>
              </a:rPr>
              <a:t>array.length</a:t>
            </a:r>
            <a:r>
              <a:rPr lang="en-US" sz="1600" b="1" dirty="0" smtClean="0">
                <a:latin typeface="Courier New"/>
                <a:cs typeface="Courier New"/>
              </a:rPr>
              <a:t>; 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++)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for (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j = 0; j &lt; array[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].length; j++)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    if (array[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][j] &gt; max)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   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        max = array[</a:t>
            </a:r>
            <a:r>
              <a:rPr lang="en-US" sz="1600" b="1" dirty="0" err="1" smtClean="0">
                <a:latin typeface="Courier New"/>
                <a:cs typeface="Courier New"/>
              </a:rPr>
              <a:t>i</a:t>
            </a:r>
            <a:r>
              <a:rPr lang="en-US" sz="1600" b="1" dirty="0" smtClean="0">
                <a:latin typeface="Courier New"/>
                <a:cs typeface="Courier New"/>
              </a:rPr>
              <a:t>][j]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        }      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}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}</a:t>
            </a:r>
          </a:p>
          <a:p>
            <a:r>
              <a:rPr lang="en-US" sz="1600" b="1" dirty="0">
                <a:latin typeface="Courier New"/>
                <a:cs typeface="Courier New"/>
              </a:rPr>
              <a:t>        </a:t>
            </a:r>
            <a:r>
              <a:rPr lang="en-US" sz="1600" b="1" dirty="0" smtClean="0">
                <a:latin typeface="Courier New"/>
                <a:cs typeface="Courier New"/>
              </a:rPr>
              <a:t>S.O.P.L("The max is " + max); 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}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022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2264" y="228600"/>
            <a:ext cx="5379241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Courier New"/>
                <a:cs typeface="Courier New"/>
              </a:rPr>
              <a:t>public class Test 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{</a:t>
            </a:r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 smtClean="0">
                <a:latin typeface="Courier New"/>
                <a:cs typeface="Courier New"/>
              </a:rPr>
              <a:t>  public static void main(String[] </a:t>
            </a:r>
            <a:r>
              <a:rPr lang="en-US" sz="1500" b="1" dirty="0" err="1" smtClean="0">
                <a:latin typeface="Courier New"/>
                <a:cs typeface="Courier New"/>
              </a:rPr>
              <a:t>args</a:t>
            </a:r>
            <a:r>
              <a:rPr lang="en-US" sz="1500" b="1" dirty="0" smtClean="0">
                <a:latin typeface="Courier New"/>
                <a:cs typeface="Courier New"/>
              </a:rPr>
              <a:t>) 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</a:t>
            </a:r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</a:t>
            </a:r>
            <a:r>
              <a:rPr lang="en-US" sz="1500" b="1" dirty="0" err="1" smtClean="0">
                <a:latin typeface="Courier New"/>
                <a:cs typeface="Courier New"/>
              </a:rPr>
              <a:t>int</a:t>
            </a:r>
            <a:r>
              <a:rPr lang="en-US" sz="1500" b="1" dirty="0" smtClean="0">
                <a:latin typeface="Courier New"/>
                <a:cs typeface="Courier New"/>
              </a:rPr>
              <a:t>[][] array = { { 1, 3 },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                  { 4, 2 },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                  { 8, 5 } };</a:t>
            </a:r>
          </a:p>
          <a:p>
            <a:endParaRPr lang="en-US" sz="1500" b="1" dirty="0" smtClean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</a:t>
            </a:r>
            <a:r>
              <a:rPr lang="en-US" sz="1500" b="1" dirty="0" err="1" smtClean="0">
                <a:latin typeface="Courier New"/>
                <a:cs typeface="Courier New"/>
              </a:rPr>
              <a:t>int</a:t>
            </a:r>
            <a:r>
              <a:rPr lang="en-US" sz="1500" b="1" dirty="0" smtClean="0">
                <a:latin typeface="Courier New"/>
                <a:cs typeface="Courier New"/>
              </a:rPr>
              <a:t> max = </a:t>
            </a:r>
            <a:r>
              <a:rPr lang="en-US" sz="1500" b="1" dirty="0" err="1" smtClean="0">
                <a:latin typeface="Courier New"/>
                <a:cs typeface="Courier New"/>
              </a:rPr>
              <a:t>findMax</a:t>
            </a:r>
            <a:r>
              <a:rPr lang="en-US" sz="1500" b="1" dirty="0" smtClean="0">
                <a:latin typeface="Courier New"/>
                <a:cs typeface="Courier New"/>
              </a:rPr>
              <a:t>(array);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    S.O.P.L("The max is " + max); </a:t>
            </a:r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 smtClean="0">
                <a:latin typeface="Courier New"/>
                <a:cs typeface="Courier New"/>
              </a:rPr>
              <a:t>  }</a:t>
            </a:r>
          </a:p>
          <a:p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 smtClean="0">
                <a:latin typeface="Courier New"/>
                <a:cs typeface="Courier New"/>
              </a:rPr>
              <a:t>  public </a:t>
            </a:r>
            <a:r>
              <a:rPr lang="en-US" sz="1500" b="1" dirty="0" err="1" smtClean="0">
                <a:latin typeface="Courier New"/>
                <a:cs typeface="Courier New"/>
              </a:rPr>
              <a:t>int</a:t>
            </a:r>
            <a:r>
              <a:rPr lang="en-US" sz="1500" b="1" dirty="0" smtClean="0">
                <a:latin typeface="Courier New"/>
                <a:cs typeface="Courier New"/>
              </a:rPr>
              <a:t> </a:t>
            </a:r>
            <a:r>
              <a:rPr lang="en-US" sz="1500" b="1" dirty="0" err="1" smtClean="0">
                <a:latin typeface="Courier New"/>
                <a:cs typeface="Courier New"/>
              </a:rPr>
              <a:t>findMax</a:t>
            </a:r>
            <a:r>
              <a:rPr lang="en-US" sz="1500" b="1" dirty="0" smtClean="0">
                <a:latin typeface="Courier New"/>
                <a:cs typeface="Courier New"/>
              </a:rPr>
              <a:t>(</a:t>
            </a:r>
            <a:r>
              <a:rPr lang="en-US" sz="1500" b="1" dirty="0" err="1" smtClean="0">
                <a:latin typeface="Courier New"/>
                <a:cs typeface="Courier New"/>
              </a:rPr>
              <a:t>int</a:t>
            </a:r>
            <a:r>
              <a:rPr lang="en-US" sz="1500" b="1" dirty="0" smtClean="0">
                <a:latin typeface="Courier New"/>
                <a:cs typeface="Courier New"/>
              </a:rPr>
              <a:t>[][] </a:t>
            </a:r>
            <a:r>
              <a:rPr lang="en-US" sz="1500" b="1" dirty="0" err="1" smtClean="0">
                <a:latin typeface="Courier New"/>
                <a:cs typeface="Courier New"/>
              </a:rPr>
              <a:t>arr</a:t>
            </a:r>
            <a:r>
              <a:rPr lang="en-US" sz="15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</a:t>
            </a:r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</a:t>
            </a:r>
            <a:r>
              <a:rPr lang="en-US" sz="1500" b="1" dirty="0" err="1" smtClean="0">
                <a:latin typeface="Courier New"/>
                <a:cs typeface="Courier New"/>
              </a:rPr>
              <a:t>int</a:t>
            </a:r>
            <a:r>
              <a:rPr lang="en-US" sz="1500" b="1" dirty="0" smtClean="0">
                <a:latin typeface="Courier New"/>
                <a:cs typeface="Courier New"/>
              </a:rPr>
              <a:t> </a:t>
            </a:r>
            <a:r>
              <a:rPr lang="en-US" sz="1500" b="1" dirty="0">
                <a:latin typeface="Courier New"/>
                <a:cs typeface="Courier New"/>
              </a:rPr>
              <a:t>max = </a:t>
            </a:r>
            <a:r>
              <a:rPr lang="en-US" sz="1500" b="1" dirty="0" err="1" smtClean="0">
                <a:latin typeface="Courier New"/>
                <a:cs typeface="Courier New"/>
              </a:rPr>
              <a:t>arr</a:t>
            </a:r>
            <a:r>
              <a:rPr lang="en-US" sz="1500" b="1" dirty="0" smtClean="0">
                <a:latin typeface="Courier New"/>
                <a:cs typeface="Courier New"/>
              </a:rPr>
              <a:t>[</a:t>
            </a:r>
            <a:r>
              <a:rPr lang="en-US" sz="1500" b="1" dirty="0">
                <a:latin typeface="Courier New"/>
                <a:cs typeface="Courier New"/>
              </a:rPr>
              <a:t>0][0];</a:t>
            </a:r>
            <a:br>
              <a:rPr lang="en-US" sz="1500" b="1" dirty="0">
                <a:latin typeface="Courier New"/>
                <a:cs typeface="Courier New"/>
              </a:rPr>
            </a:br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    </a:t>
            </a:r>
            <a:r>
              <a:rPr lang="en-US" sz="1500" b="1" dirty="0" smtClean="0">
                <a:latin typeface="Courier New"/>
                <a:cs typeface="Courier New"/>
              </a:rPr>
              <a:t>for </a:t>
            </a:r>
            <a:r>
              <a:rPr lang="en-US" sz="1500" b="1" dirty="0">
                <a:latin typeface="Courier New"/>
                <a:cs typeface="Courier New"/>
              </a:rPr>
              <a:t>(</a:t>
            </a:r>
            <a:r>
              <a:rPr lang="en-US" sz="1500" b="1" dirty="0" err="1">
                <a:latin typeface="Courier New"/>
                <a:cs typeface="Courier New"/>
              </a:rPr>
              <a:t>int</a:t>
            </a:r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 = 0; 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 &lt; </a:t>
            </a:r>
            <a:r>
              <a:rPr lang="en-US" sz="1500" b="1" dirty="0" err="1" smtClean="0">
                <a:latin typeface="Courier New"/>
                <a:cs typeface="Courier New"/>
              </a:rPr>
              <a:t>arr.length</a:t>
            </a:r>
            <a:r>
              <a:rPr lang="en-US" sz="1500" b="1" dirty="0" smtClean="0">
                <a:latin typeface="Courier New"/>
                <a:cs typeface="Courier New"/>
              </a:rPr>
              <a:t>; 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++) 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</a:t>
            </a:r>
            <a:r>
              <a:rPr lang="en-US" sz="1500" b="1" dirty="0" smtClean="0">
                <a:latin typeface="Courier New"/>
                <a:cs typeface="Courier New"/>
              </a:rPr>
              <a:t>{</a:t>
            </a:r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 smtClean="0">
                <a:latin typeface="Courier New"/>
                <a:cs typeface="Courier New"/>
              </a:rPr>
              <a:t>      for </a:t>
            </a:r>
            <a:r>
              <a:rPr lang="en-US" sz="1500" b="1" dirty="0">
                <a:latin typeface="Courier New"/>
                <a:cs typeface="Courier New"/>
              </a:rPr>
              <a:t>(</a:t>
            </a:r>
            <a:r>
              <a:rPr lang="en-US" sz="1500" b="1" dirty="0" err="1">
                <a:latin typeface="Courier New"/>
                <a:cs typeface="Courier New"/>
              </a:rPr>
              <a:t>int</a:t>
            </a:r>
            <a:r>
              <a:rPr lang="en-US" sz="1500" b="1" dirty="0">
                <a:latin typeface="Courier New"/>
                <a:cs typeface="Courier New"/>
              </a:rPr>
              <a:t> j = 0; j &lt; </a:t>
            </a:r>
            <a:r>
              <a:rPr lang="en-US" sz="1500" b="1" dirty="0" err="1" smtClean="0">
                <a:latin typeface="Courier New"/>
                <a:cs typeface="Courier New"/>
              </a:rPr>
              <a:t>arr</a:t>
            </a:r>
            <a:r>
              <a:rPr lang="en-US" sz="1500" b="1" dirty="0" smtClean="0">
                <a:latin typeface="Courier New"/>
                <a:cs typeface="Courier New"/>
              </a:rPr>
              <a:t>[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].length; j++) 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  </a:t>
            </a:r>
            <a:r>
              <a:rPr lang="en-US" sz="1500" b="1" dirty="0" smtClean="0">
                <a:latin typeface="Courier New"/>
                <a:cs typeface="Courier New"/>
              </a:rPr>
              <a:t>{</a:t>
            </a:r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 smtClean="0">
                <a:latin typeface="Courier New"/>
                <a:cs typeface="Courier New"/>
              </a:rPr>
              <a:t>        if </a:t>
            </a:r>
            <a:r>
              <a:rPr lang="en-US" sz="1500" b="1" dirty="0">
                <a:latin typeface="Courier New"/>
                <a:cs typeface="Courier New"/>
              </a:rPr>
              <a:t>(</a:t>
            </a:r>
            <a:r>
              <a:rPr lang="en-US" sz="1500" b="1" dirty="0" err="1" smtClean="0">
                <a:latin typeface="Courier New"/>
                <a:cs typeface="Courier New"/>
              </a:rPr>
              <a:t>arr</a:t>
            </a:r>
            <a:r>
              <a:rPr lang="en-US" sz="1500" b="1" dirty="0" smtClean="0">
                <a:latin typeface="Courier New"/>
                <a:cs typeface="Courier New"/>
              </a:rPr>
              <a:t>[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][j] &gt; max) 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       </a:t>
            </a:r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max </a:t>
            </a:r>
            <a:r>
              <a:rPr lang="en-US" sz="1500" b="1" dirty="0">
                <a:latin typeface="Courier New"/>
                <a:cs typeface="Courier New"/>
              </a:rPr>
              <a:t>= </a:t>
            </a:r>
            <a:r>
              <a:rPr lang="en-US" sz="1500" b="1" dirty="0" err="1" smtClean="0">
                <a:latin typeface="Courier New"/>
                <a:cs typeface="Courier New"/>
              </a:rPr>
              <a:t>arr</a:t>
            </a:r>
            <a:r>
              <a:rPr lang="en-US" sz="1500" b="1" dirty="0" smtClean="0">
                <a:latin typeface="Courier New"/>
                <a:cs typeface="Courier New"/>
              </a:rPr>
              <a:t>[</a:t>
            </a:r>
            <a:r>
              <a:rPr lang="en-US" sz="1500" b="1" dirty="0" err="1">
                <a:latin typeface="Courier New"/>
                <a:cs typeface="Courier New"/>
              </a:rPr>
              <a:t>i</a:t>
            </a:r>
            <a:r>
              <a:rPr lang="en-US" sz="1500" b="1" dirty="0">
                <a:latin typeface="Courier New"/>
                <a:cs typeface="Courier New"/>
              </a:rPr>
              <a:t>][j]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      }</a:t>
            </a:r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    </a:t>
            </a:r>
            <a:r>
              <a:rPr lang="en-US" sz="1500" b="1" dirty="0" smtClean="0">
                <a:latin typeface="Courier New"/>
                <a:cs typeface="Courier New"/>
              </a:rPr>
              <a:t>}</a:t>
            </a:r>
          </a:p>
          <a:p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 smtClean="0">
                <a:latin typeface="Courier New"/>
                <a:cs typeface="Courier New"/>
              </a:rPr>
              <a:t>    return max;</a:t>
            </a:r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 smtClean="0">
                <a:latin typeface="Courier New"/>
                <a:cs typeface="Courier New"/>
              </a:rPr>
              <a:t>  }</a:t>
            </a:r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 smtClean="0">
                <a:latin typeface="Courier New"/>
                <a:cs typeface="Courier New"/>
              </a:rPr>
              <a:t>}</a:t>
            </a:r>
            <a:endParaRPr lang="en-US" sz="1500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186" y="228600"/>
            <a:ext cx="5610111" cy="5401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Courier New"/>
                <a:cs typeface="Courier New"/>
              </a:rPr>
              <a:t>public class Test 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{</a:t>
            </a:r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 smtClean="0">
                <a:latin typeface="Courier New"/>
                <a:cs typeface="Courier New"/>
              </a:rPr>
              <a:t>  public static void main(String[] </a:t>
            </a:r>
            <a:r>
              <a:rPr lang="en-US" sz="1500" b="1" dirty="0" err="1" smtClean="0">
                <a:latin typeface="Courier New"/>
                <a:cs typeface="Courier New"/>
              </a:rPr>
              <a:t>args</a:t>
            </a:r>
            <a:r>
              <a:rPr lang="en-US" sz="1500" b="1" dirty="0" smtClean="0">
                <a:latin typeface="Courier New"/>
                <a:cs typeface="Courier New"/>
              </a:rPr>
              <a:t>) 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    </a:t>
            </a:r>
            <a:r>
              <a:rPr lang="en-US" sz="1500" b="1" dirty="0" err="1" smtClean="0">
                <a:latin typeface="Courier New"/>
                <a:cs typeface="Courier New"/>
              </a:rPr>
              <a:t>int</a:t>
            </a:r>
            <a:r>
              <a:rPr lang="en-US" sz="1500" b="1" dirty="0" smtClean="0">
                <a:latin typeface="Courier New"/>
                <a:cs typeface="Courier New"/>
              </a:rPr>
              <a:t>[][] array = { { 1, 3 },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                  { 4, 2 },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                  { 8, 5 } };</a:t>
            </a:r>
          </a:p>
          <a:p>
            <a:endParaRPr lang="en-US" sz="1500" b="1" dirty="0" smtClean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</a:t>
            </a:r>
            <a:r>
              <a:rPr lang="en-US" sz="1500" b="1" dirty="0" err="1" smtClean="0">
                <a:latin typeface="Courier New"/>
                <a:cs typeface="Courier New"/>
              </a:rPr>
              <a:t>int</a:t>
            </a:r>
            <a:r>
              <a:rPr lang="en-US" sz="1500" b="1" dirty="0" smtClean="0">
                <a:latin typeface="Courier New"/>
                <a:cs typeface="Courier New"/>
              </a:rPr>
              <a:t> max = array[0][0];</a:t>
            </a:r>
            <a:br>
              <a:rPr lang="en-US" sz="1500" b="1" dirty="0" smtClean="0">
                <a:latin typeface="Courier New"/>
                <a:cs typeface="Courier New"/>
              </a:rPr>
            </a:br>
            <a:endParaRPr lang="en-US" sz="1500" b="1" dirty="0" smtClean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for (</a:t>
            </a:r>
            <a:r>
              <a:rPr lang="en-US" sz="1500" b="1" dirty="0" err="1" smtClean="0">
                <a:latin typeface="Courier New"/>
                <a:cs typeface="Courier New"/>
              </a:rPr>
              <a:t>int</a:t>
            </a:r>
            <a:r>
              <a:rPr lang="en-US" sz="1500" b="1" dirty="0" smtClean="0">
                <a:latin typeface="Courier New"/>
                <a:cs typeface="Courier New"/>
              </a:rPr>
              <a:t> </a:t>
            </a:r>
            <a:r>
              <a:rPr lang="en-US" sz="1500" b="1" dirty="0" err="1" smtClean="0">
                <a:latin typeface="Courier New"/>
                <a:cs typeface="Courier New"/>
              </a:rPr>
              <a:t>i</a:t>
            </a:r>
            <a:r>
              <a:rPr lang="en-US" sz="1500" b="1" dirty="0" smtClean="0">
                <a:latin typeface="Courier New"/>
                <a:cs typeface="Courier New"/>
              </a:rPr>
              <a:t> = 0; </a:t>
            </a:r>
            <a:r>
              <a:rPr lang="en-US" sz="1500" b="1" dirty="0" err="1" smtClean="0">
                <a:latin typeface="Courier New"/>
                <a:cs typeface="Courier New"/>
              </a:rPr>
              <a:t>i</a:t>
            </a:r>
            <a:r>
              <a:rPr lang="en-US" sz="1500" b="1" dirty="0" smtClean="0">
                <a:latin typeface="Courier New"/>
                <a:cs typeface="Courier New"/>
              </a:rPr>
              <a:t> &lt; </a:t>
            </a:r>
            <a:r>
              <a:rPr lang="en-US" sz="1500" b="1" dirty="0" err="1" smtClean="0">
                <a:latin typeface="Courier New"/>
                <a:cs typeface="Courier New"/>
              </a:rPr>
              <a:t>array.length</a:t>
            </a:r>
            <a:r>
              <a:rPr lang="en-US" sz="1500" b="1" dirty="0" smtClean="0">
                <a:latin typeface="Courier New"/>
                <a:cs typeface="Courier New"/>
              </a:rPr>
              <a:t>; </a:t>
            </a:r>
            <a:r>
              <a:rPr lang="en-US" sz="1500" b="1" dirty="0" err="1" smtClean="0">
                <a:latin typeface="Courier New"/>
                <a:cs typeface="Courier New"/>
              </a:rPr>
              <a:t>i</a:t>
            </a:r>
            <a:r>
              <a:rPr lang="en-US" sz="1500" b="1" dirty="0" smtClean="0">
                <a:latin typeface="Courier New"/>
                <a:cs typeface="Courier New"/>
              </a:rPr>
              <a:t>++) 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{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      for (</a:t>
            </a:r>
            <a:r>
              <a:rPr lang="en-US" sz="1500" b="1" dirty="0" err="1" smtClean="0">
                <a:latin typeface="Courier New"/>
                <a:cs typeface="Courier New"/>
              </a:rPr>
              <a:t>int</a:t>
            </a:r>
            <a:r>
              <a:rPr lang="en-US" sz="1500" b="1" dirty="0" smtClean="0">
                <a:latin typeface="Courier New"/>
                <a:cs typeface="Courier New"/>
              </a:rPr>
              <a:t> j = 0; j &lt; array[</a:t>
            </a:r>
            <a:r>
              <a:rPr lang="en-US" sz="1500" b="1" dirty="0" err="1" smtClean="0">
                <a:latin typeface="Courier New"/>
                <a:cs typeface="Courier New"/>
              </a:rPr>
              <a:t>i</a:t>
            </a:r>
            <a:r>
              <a:rPr lang="en-US" sz="1500" b="1" dirty="0" smtClean="0">
                <a:latin typeface="Courier New"/>
                <a:cs typeface="Courier New"/>
              </a:rPr>
              <a:t>].length; j++) 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  {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        if (array[</a:t>
            </a:r>
            <a:r>
              <a:rPr lang="en-US" sz="1500" b="1" dirty="0" err="1" smtClean="0">
                <a:latin typeface="Courier New"/>
                <a:cs typeface="Courier New"/>
              </a:rPr>
              <a:t>i</a:t>
            </a:r>
            <a:r>
              <a:rPr lang="en-US" sz="1500" b="1" dirty="0" smtClean="0">
                <a:latin typeface="Courier New"/>
                <a:cs typeface="Courier New"/>
              </a:rPr>
              <a:t>][j] &gt; max) 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    {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          max = array[</a:t>
            </a:r>
            <a:r>
              <a:rPr lang="en-US" sz="1500" b="1" dirty="0" err="1" smtClean="0">
                <a:latin typeface="Courier New"/>
                <a:cs typeface="Courier New"/>
              </a:rPr>
              <a:t>i</a:t>
            </a:r>
            <a:r>
              <a:rPr lang="en-US" sz="1500" b="1" dirty="0" smtClean="0">
                <a:latin typeface="Courier New"/>
                <a:cs typeface="Courier New"/>
              </a:rPr>
              <a:t>][j]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        }       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  }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 </a:t>
            </a:r>
            <a:r>
              <a:rPr lang="en-US" sz="1500" b="1" dirty="0" smtClean="0">
                <a:latin typeface="Courier New"/>
                <a:cs typeface="Courier New"/>
              </a:rPr>
              <a:t>S.O.P.L("The max is " + max); </a:t>
            </a:r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 smtClean="0">
                <a:latin typeface="Courier New"/>
                <a:cs typeface="Courier New"/>
              </a:rPr>
              <a:t>  }</a:t>
            </a:r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 smtClean="0">
                <a:latin typeface="Courier New"/>
                <a:cs typeface="Courier New"/>
              </a:rPr>
              <a:t>}</a:t>
            </a:r>
            <a:endParaRPr lang="en-US" sz="15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115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95146" y="1143000"/>
            <a:ext cx="114682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Write a method named </a:t>
            </a:r>
            <a:r>
              <a:rPr lang="en-US" sz="2000" b="1" dirty="0" err="1">
                <a:latin typeface="Courier New"/>
                <a:cs typeface="Courier New"/>
              </a:rPr>
              <a:t>sumColumns</a:t>
            </a:r>
            <a:r>
              <a:rPr lang="en-US" sz="2400" dirty="0">
                <a:latin typeface="Calibri"/>
                <a:cs typeface="Calibri"/>
              </a:rPr>
              <a:t> that returns the sum of each of the </a:t>
            </a:r>
            <a:r>
              <a:rPr lang="en-US" sz="2400" dirty="0" smtClean="0">
                <a:latin typeface="Calibri"/>
                <a:cs typeface="Calibri"/>
              </a:rPr>
              <a:t>columns </a:t>
            </a:r>
            <a:r>
              <a:rPr lang="en-US" sz="2400" dirty="0">
                <a:latin typeface="Calibri"/>
                <a:cs typeface="Calibri"/>
              </a:rPr>
              <a:t>in a 2D </a:t>
            </a:r>
            <a:r>
              <a:rPr lang="en-US" sz="2400" dirty="0" smtClean="0">
                <a:latin typeface="Calibri"/>
                <a:cs typeface="Calibri"/>
              </a:rPr>
              <a:t/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array</a:t>
            </a:r>
            <a:r>
              <a:rPr lang="en-US" sz="2400" dirty="0">
                <a:latin typeface="Calibri"/>
                <a:cs typeface="Calibri"/>
              </a:rPr>
              <a:t>. The return value is a 1D array that contains as many </a:t>
            </a:r>
            <a:r>
              <a:rPr lang="en-US" sz="2400" dirty="0" smtClean="0">
                <a:latin typeface="Calibri"/>
                <a:cs typeface="Calibri"/>
              </a:rPr>
              <a:t>elements </a:t>
            </a:r>
            <a:r>
              <a:rPr lang="en-US" sz="2400" dirty="0">
                <a:latin typeface="Calibri"/>
                <a:cs typeface="Calibri"/>
              </a:rPr>
              <a:t>as there are columns.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800" y="4876800"/>
            <a:ext cx="641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public static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[] </a:t>
            </a:r>
            <a:r>
              <a:rPr lang="en-US" b="1" dirty="0" err="1" smtClean="0">
                <a:latin typeface="Courier New"/>
                <a:cs typeface="Courier New"/>
              </a:rPr>
              <a:t>sumColumns</a:t>
            </a:r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[][] array)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2743200"/>
            <a:ext cx="4247978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[][] array = {  { 2, 3, 4 },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       { 1, 1, 1 } };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err="1" smtClean="0">
                <a:latin typeface="Courier New"/>
                <a:cs typeface="Courier New"/>
              </a:rPr>
              <a:t>sumColumns</a:t>
            </a:r>
            <a:r>
              <a:rPr lang="en-US" sz="1600" b="1" dirty="0" smtClean="0">
                <a:latin typeface="Courier New"/>
                <a:cs typeface="Courier New"/>
              </a:rPr>
              <a:t>(array) returns: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 3, 4, 5 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3576" y="2236113"/>
            <a:ext cx="2217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Sample usage #1: </a:t>
            </a:r>
            <a:endParaRPr lang="en-US" sz="2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56014" y="2716887"/>
            <a:ext cx="387858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[][] array = {  { -1, 9 },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       { 2, 0 }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       { 6, 2 } };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err="1" smtClean="0">
                <a:latin typeface="Courier New"/>
                <a:cs typeface="Courier New"/>
              </a:rPr>
              <a:t>sumColumns</a:t>
            </a:r>
            <a:r>
              <a:rPr lang="en-US" sz="1600" b="1" dirty="0" smtClean="0">
                <a:latin typeface="Courier New"/>
                <a:cs typeface="Courier New"/>
              </a:rPr>
              <a:t>(array) returns: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{ 7, 11 }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98198" y="2209800"/>
            <a:ext cx="2217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Sample usage #2: 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71266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4600" y="1219200"/>
            <a:ext cx="6556678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public </a:t>
            </a:r>
            <a:r>
              <a:rPr lang="en-US" b="1" dirty="0">
                <a:latin typeface="Courier New"/>
                <a:cs typeface="Courier New"/>
              </a:rPr>
              <a:t>static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[] </a:t>
            </a:r>
            <a:r>
              <a:rPr lang="en-US" b="1" dirty="0" err="1">
                <a:latin typeface="Courier New"/>
                <a:cs typeface="Courier New"/>
              </a:rPr>
              <a:t>sumColumns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[][] array)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{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[] sums = new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[array[0].length];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smtClean="0">
                <a:latin typeface="Courier New"/>
                <a:cs typeface="Courier New"/>
              </a:rPr>
              <a:t>for 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j </a:t>
            </a:r>
            <a:r>
              <a:rPr lang="en-US" b="1" dirty="0">
                <a:latin typeface="Courier New"/>
                <a:cs typeface="Courier New"/>
              </a:rPr>
              <a:t>= 0; </a:t>
            </a:r>
            <a:r>
              <a:rPr lang="en-US" b="1" dirty="0" smtClean="0">
                <a:latin typeface="Courier New"/>
                <a:cs typeface="Courier New"/>
              </a:rPr>
              <a:t>j </a:t>
            </a:r>
            <a:r>
              <a:rPr lang="en-US" b="1" dirty="0">
                <a:latin typeface="Courier New"/>
                <a:cs typeface="Courier New"/>
              </a:rPr>
              <a:t>&lt; array[0].length; </a:t>
            </a:r>
            <a:r>
              <a:rPr lang="en-US" b="1" dirty="0" smtClean="0">
                <a:latin typeface="Courier New"/>
                <a:cs typeface="Courier New"/>
              </a:rPr>
              <a:t>j+</a:t>
            </a:r>
            <a:r>
              <a:rPr lang="en-US" b="1" dirty="0">
                <a:latin typeface="Courier New"/>
                <a:cs typeface="Courier New"/>
              </a:rPr>
              <a:t>+)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{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 </a:t>
            </a:r>
            <a:r>
              <a:rPr lang="en-US" b="1" dirty="0" smtClean="0">
                <a:latin typeface="Courier New"/>
                <a:cs typeface="Courier New"/>
              </a:rPr>
              <a:t>  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total = 0;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smtClean="0">
                <a:latin typeface="Courier New"/>
                <a:cs typeface="Courier New"/>
              </a:rPr>
              <a:t>for 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 0; </a:t>
            </a:r>
            <a:r>
              <a:rPr lang="en-US" b="1" dirty="0" err="1" smtClean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&lt; </a:t>
            </a:r>
            <a:r>
              <a:rPr lang="en-US" b="1" dirty="0" err="1">
                <a:latin typeface="Courier New"/>
                <a:cs typeface="Courier New"/>
              </a:rPr>
              <a:t>array.length</a:t>
            </a:r>
            <a:r>
              <a:rPr lang="en-US" b="1" dirty="0">
                <a:latin typeface="Courier New"/>
                <a:cs typeface="Courier New"/>
              </a:rPr>
              <a:t>; </a:t>
            </a:r>
            <a:r>
              <a:rPr lang="en-US" b="1" dirty="0" err="1" smtClean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+</a:t>
            </a:r>
            <a:r>
              <a:rPr lang="en-US" b="1" dirty="0">
                <a:latin typeface="Courier New"/>
                <a:cs typeface="Courier New"/>
              </a:rPr>
              <a:t>+) 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{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        total </a:t>
            </a:r>
            <a:r>
              <a:rPr lang="en-US" b="1" dirty="0">
                <a:latin typeface="Courier New"/>
                <a:cs typeface="Courier New"/>
              </a:rPr>
              <a:t>+= </a:t>
            </a:r>
            <a:r>
              <a:rPr lang="en-US" b="1" dirty="0" smtClean="0">
                <a:latin typeface="Courier New"/>
                <a:cs typeface="Courier New"/>
              </a:rPr>
              <a:t>array[</a:t>
            </a:r>
            <a:r>
              <a:rPr lang="en-US" b="1" dirty="0" err="1" smtClean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][j]</a:t>
            </a:r>
            <a:r>
              <a:rPr lang="en-US" b="1" dirty="0">
                <a:latin typeface="Courier New"/>
                <a:cs typeface="Courier New"/>
              </a:rPr>
              <a:t>;</a:t>
            </a:r>
            <a:br>
              <a:rPr lang="en-US" b="1" dirty="0">
                <a:latin typeface="Courier New"/>
                <a:cs typeface="Courier New"/>
              </a:rPr>
            </a:br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    sums[j] </a:t>
            </a:r>
            <a:r>
              <a:rPr lang="en-US" b="1" dirty="0">
                <a:latin typeface="Courier New"/>
                <a:cs typeface="Courier New"/>
              </a:rPr>
              <a:t>= total;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smtClean="0">
                <a:latin typeface="Courier New"/>
                <a:cs typeface="Courier New"/>
              </a:rPr>
              <a:t>return </a:t>
            </a:r>
            <a:r>
              <a:rPr lang="en-US" b="1" dirty="0">
                <a:latin typeface="Courier New"/>
                <a:cs typeface="Courier New"/>
              </a:rPr>
              <a:t>sums;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4719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In-class exercise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110496"/>
            <a:ext cx="1176266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Create a class called </a:t>
            </a:r>
            <a:r>
              <a:rPr lang="en-US" sz="2200" dirty="0" smtClean="0"/>
              <a:t>Test </a:t>
            </a:r>
            <a:r>
              <a:rPr lang="en-US" sz="2200" dirty="0"/>
              <a:t>that creates a 2D array of characters </a:t>
            </a:r>
            <a:r>
              <a:rPr lang="en-US" sz="2200" dirty="0" smtClean="0"/>
              <a:t>(see </a:t>
            </a:r>
            <a:r>
              <a:rPr lang="en-US" sz="2200" dirty="0"/>
              <a:t>below).  Your program </a:t>
            </a:r>
            <a:r>
              <a:rPr lang="en-US" sz="2200" dirty="0" smtClean="0"/>
              <a:t>should </a:t>
            </a:r>
            <a:br>
              <a:rPr lang="en-US" sz="2200" dirty="0" smtClean="0"/>
            </a:br>
            <a:r>
              <a:rPr lang="en-US" sz="2200" dirty="0" smtClean="0"/>
              <a:t>then </a:t>
            </a:r>
            <a:r>
              <a:rPr lang="en-US" sz="2200" dirty="0"/>
              <a:t>ask the user to enter a character and call the method </a:t>
            </a:r>
            <a:r>
              <a:rPr lang="en-US" b="1" dirty="0" err="1">
                <a:latin typeface="Courier New"/>
                <a:cs typeface="Courier New"/>
              </a:rPr>
              <a:t>aloneInRow</a:t>
            </a:r>
            <a:r>
              <a:rPr lang="en-US" b="1" dirty="0" smtClean="0">
                <a:latin typeface="Courier New"/>
                <a:cs typeface="Courier New"/>
              </a:rPr>
              <a:t>(char[][] grid, char </a:t>
            </a:r>
            <a:r>
              <a:rPr lang="en-US" b="1" dirty="0" err="1" smtClean="0">
                <a:latin typeface="Courier New"/>
                <a:cs typeface="Courier New"/>
              </a:rPr>
              <a:t>ch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r>
              <a:rPr lang="en-US" sz="2200" i="1" dirty="0"/>
              <a:t>, </a:t>
            </a:r>
            <a:r>
              <a:rPr lang="en-US" sz="2200" i="1" dirty="0" smtClean="0"/>
              <a:t/>
            </a:r>
            <a:br>
              <a:rPr lang="en-US" sz="2200" i="1" dirty="0" smtClean="0"/>
            </a:br>
            <a:r>
              <a:rPr lang="en-US" sz="2200" dirty="0" smtClean="0"/>
              <a:t>which takes </a:t>
            </a:r>
            <a:r>
              <a:rPr lang="en-US" sz="2200" dirty="0"/>
              <a:t>a character </a:t>
            </a:r>
            <a:r>
              <a:rPr lang="en-US" sz="2200" dirty="0" smtClean="0"/>
              <a:t>argument </a:t>
            </a:r>
            <a:r>
              <a:rPr lang="en-US" sz="2200" dirty="0"/>
              <a:t>as well as a two-dimensional array. </a:t>
            </a:r>
            <a:r>
              <a:rPr lang="en-US" sz="2200" dirty="0" smtClean="0"/>
              <a:t>The </a:t>
            </a:r>
            <a:r>
              <a:rPr lang="en-US" sz="2200" dirty="0"/>
              <a:t>method checks if there </a:t>
            </a:r>
            <a:r>
              <a:rPr lang="en-US" sz="2200" dirty="0" smtClean="0"/>
              <a:t>is </a:t>
            </a:r>
            <a:br>
              <a:rPr lang="en-US" sz="2200" dirty="0" smtClean="0"/>
            </a:br>
            <a:r>
              <a:rPr lang="en-US" sz="2200" dirty="0" smtClean="0"/>
              <a:t>a row </a:t>
            </a:r>
            <a:r>
              <a:rPr lang="en-US" sz="2200" dirty="0"/>
              <a:t>in </a:t>
            </a:r>
            <a:r>
              <a:rPr lang="en-US" dirty="0" smtClean="0">
                <a:latin typeface="Monaco"/>
                <a:cs typeface="Monaco"/>
              </a:rPr>
              <a:t>grid</a:t>
            </a:r>
            <a:r>
              <a:rPr lang="en-US" sz="2200" dirty="0" smtClean="0"/>
              <a:t> </a:t>
            </a:r>
            <a:r>
              <a:rPr lang="en-US" sz="2200" dirty="0"/>
              <a:t>in which the </a:t>
            </a:r>
            <a:r>
              <a:rPr lang="en-US" sz="2200" dirty="0" smtClean="0"/>
              <a:t>character appears </a:t>
            </a:r>
            <a:r>
              <a:rPr lang="en-US" sz="2200" b="1" dirty="0"/>
              <a:t>exactly </a:t>
            </a:r>
            <a:r>
              <a:rPr lang="en-US" sz="2200" dirty="0"/>
              <a:t>one time.  If so, it returns the index </a:t>
            </a:r>
            <a:r>
              <a:rPr lang="en-US" sz="2200" dirty="0" smtClean="0"/>
              <a:t>of the first</a:t>
            </a:r>
            <a:br>
              <a:rPr lang="en-US" sz="2200" dirty="0" smtClean="0"/>
            </a:br>
            <a:r>
              <a:rPr lang="en-US" sz="2200" dirty="0" smtClean="0"/>
              <a:t>row in the character appears exactly once. Otherwise</a:t>
            </a:r>
            <a:r>
              <a:rPr lang="en-US" sz="2200" dirty="0"/>
              <a:t>, it returns –1. </a:t>
            </a:r>
            <a:r>
              <a:rPr lang="en-US" sz="2200" dirty="0" smtClean="0"/>
              <a:t> See the sample runs below. 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200400"/>
            <a:ext cx="21424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Sample 2D array: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809402"/>
              </p:ext>
            </p:extLst>
          </p:nvPr>
        </p:nvGraphicFramePr>
        <p:xfrm>
          <a:off x="1295400" y="3733800"/>
          <a:ext cx="121920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Monaco"/>
                          <a:cs typeface="Monaco"/>
                        </a:rPr>
                        <a:t>a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Monaco"/>
                          <a:cs typeface="Monaco"/>
                        </a:rPr>
                        <a:t>b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Monaco"/>
                          <a:cs typeface="Monaco"/>
                        </a:rPr>
                        <a:t>b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Monaco"/>
                          <a:cs typeface="Monaco"/>
                        </a:rPr>
                        <a:t>d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Monaco"/>
                          <a:cs typeface="Monaco"/>
                        </a:rPr>
                        <a:t>d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Monaco"/>
                          <a:cs typeface="Monaco"/>
                        </a:rPr>
                        <a:t>f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Monaco"/>
                          <a:cs typeface="Monaco"/>
                        </a:rPr>
                        <a:t>g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Monaco"/>
                          <a:cs typeface="Monaco"/>
                        </a:rPr>
                        <a:t>g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Monaco"/>
                          <a:cs typeface="Monaco"/>
                        </a:rPr>
                        <a:t>g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2800" y="3352800"/>
            <a:ext cx="226249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Courier New"/>
                <a:cs typeface="Courier New"/>
              </a:rPr>
              <a:t>Enter character: a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0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Enter character: b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-1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Enter character: h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-1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Enter character: f</a:t>
            </a:r>
          </a:p>
          <a:p>
            <a:r>
              <a:rPr lang="en-US" sz="1500" b="1"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58026" y="3200400"/>
            <a:ext cx="21424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Sample 2D array: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00710"/>
              </p:ext>
            </p:extLst>
          </p:nvPr>
        </p:nvGraphicFramePr>
        <p:xfrm>
          <a:off x="6639026" y="3733800"/>
          <a:ext cx="121920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Monaco"/>
                          <a:cs typeface="Monaco"/>
                        </a:rPr>
                        <a:t>a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Monaco"/>
                          <a:cs typeface="Monaco"/>
                        </a:rPr>
                        <a:t>q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Monaco"/>
                          <a:cs typeface="Monaco"/>
                        </a:rPr>
                        <a:t>q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Monaco"/>
                          <a:cs typeface="Monaco"/>
                        </a:rPr>
                        <a:t>q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Monaco"/>
                          <a:cs typeface="Monaco"/>
                        </a:rPr>
                        <a:t>d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Monaco"/>
                          <a:cs typeface="Monaco"/>
                        </a:rPr>
                        <a:t>a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Monaco"/>
                          <a:cs typeface="Monaco"/>
                        </a:rPr>
                        <a:t>q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Monaco"/>
                          <a:cs typeface="Monaco"/>
                        </a:rPr>
                        <a:t>e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Monaco"/>
                          <a:cs typeface="Monaco"/>
                        </a:rPr>
                        <a:t>g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Monaco"/>
                          <a:cs typeface="Monaco"/>
                        </a:rPr>
                        <a:t>g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Monaco"/>
                          <a:cs typeface="Monaco"/>
                        </a:rPr>
                        <a:t>q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Monaco"/>
                          <a:cs typeface="Monaco"/>
                        </a:rPr>
                        <a:t>g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696426" y="3352800"/>
            <a:ext cx="226249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Courier New"/>
                <a:cs typeface="Courier New"/>
              </a:rPr>
              <a:t>Enter character: a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0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Enter character: q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1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Enter character: h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-1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Enter character: g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-1</a:t>
            </a:r>
            <a:endParaRPr lang="en-US" sz="1500" b="1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5562600"/>
            <a:ext cx="9311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Method header:</a:t>
            </a:r>
            <a:r>
              <a:rPr lang="en-US" dirty="0" smtClean="0"/>
              <a:t> </a:t>
            </a:r>
            <a:r>
              <a:rPr lang="en-US" b="1" dirty="0">
                <a:latin typeface="Courier New"/>
                <a:cs typeface="Courier New"/>
              </a:rPr>
              <a:t>public static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aloneInRow</a:t>
            </a:r>
            <a:r>
              <a:rPr lang="en-US" b="1" dirty="0">
                <a:latin typeface="Courier New"/>
                <a:cs typeface="Courier New"/>
              </a:rPr>
              <a:t>(char[][] grid, char </a:t>
            </a:r>
            <a:r>
              <a:rPr lang="en-US" b="1" dirty="0" err="1">
                <a:latin typeface="Courier New"/>
                <a:cs typeface="Courier New"/>
              </a:rPr>
              <a:t>ch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2307" y="6046113"/>
            <a:ext cx="7358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Hints: This will use a for-loop nested inside a while loop...why?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7161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304800"/>
            <a:ext cx="5610111" cy="4478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Courier New"/>
                <a:cs typeface="Courier New"/>
              </a:rPr>
              <a:t>import </a:t>
            </a:r>
            <a:r>
              <a:rPr lang="en-US" sz="1500" b="1" dirty="0" err="1" smtClean="0">
                <a:latin typeface="Courier New"/>
                <a:cs typeface="Courier New"/>
              </a:rPr>
              <a:t>java.util.Scanner</a:t>
            </a:r>
            <a:r>
              <a:rPr lang="en-US" sz="1500" b="1" dirty="0" smtClean="0">
                <a:latin typeface="Courier New"/>
                <a:cs typeface="Courier New"/>
              </a:rPr>
              <a:t>;</a:t>
            </a:r>
          </a:p>
          <a:p>
            <a:endParaRPr lang="en-US" sz="1500" b="1" dirty="0" smtClean="0">
              <a:latin typeface="Courier New"/>
              <a:cs typeface="Courier New"/>
            </a:endParaRPr>
          </a:p>
          <a:p>
            <a:r>
              <a:rPr lang="en-US" sz="1500" b="1" dirty="0" smtClean="0">
                <a:latin typeface="Courier New"/>
                <a:cs typeface="Courier New"/>
              </a:rPr>
              <a:t>public class Test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    public static void main(String[] </a:t>
            </a:r>
            <a:r>
              <a:rPr lang="en-US" sz="1500" b="1" dirty="0" err="1" smtClean="0">
                <a:latin typeface="Courier New"/>
                <a:cs typeface="Courier New"/>
              </a:rPr>
              <a:t>args</a:t>
            </a:r>
            <a:r>
              <a:rPr lang="en-US" sz="15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{</a:t>
            </a:r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 smtClean="0">
                <a:latin typeface="Courier New"/>
                <a:cs typeface="Courier New"/>
              </a:rPr>
              <a:t>        char[][] array = { { 'a</a:t>
            </a:r>
            <a:r>
              <a:rPr lang="en-US" sz="1500" b="1" dirty="0">
                <a:latin typeface="Courier New"/>
                <a:cs typeface="Courier New"/>
              </a:rPr>
              <a:t>'</a:t>
            </a:r>
            <a:r>
              <a:rPr lang="en-US" sz="1500" b="1" dirty="0" smtClean="0">
                <a:latin typeface="Courier New"/>
                <a:cs typeface="Courier New"/>
              </a:rPr>
              <a:t>, </a:t>
            </a:r>
            <a:r>
              <a:rPr lang="en-US" sz="1500" b="1" dirty="0">
                <a:latin typeface="Courier New"/>
                <a:cs typeface="Courier New"/>
              </a:rPr>
              <a:t>'</a:t>
            </a:r>
            <a:r>
              <a:rPr lang="en-US" sz="1500" b="1" dirty="0" smtClean="0">
                <a:latin typeface="Courier New"/>
                <a:cs typeface="Courier New"/>
              </a:rPr>
              <a:t>b, </a:t>
            </a:r>
            <a:r>
              <a:rPr lang="en-US" sz="1500" b="1" dirty="0">
                <a:latin typeface="Courier New"/>
                <a:cs typeface="Courier New"/>
              </a:rPr>
              <a:t>'</a:t>
            </a:r>
            <a:r>
              <a:rPr lang="en-US" sz="1500" b="1" dirty="0" smtClean="0">
                <a:latin typeface="Courier New"/>
                <a:cs typeface="Courier New"/>
              </a:rPr>
              <a:t>b' },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                       { 'd', 'd', 'f' },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                       { 'g', 'g', 'g' } }; </a:t>
            </a:r>
          </a:p>
          <a:p>
            <a:endParaRPr lang="en-US" sz="1500" b="1" dirty="0" smtClean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    Scanner kb = new Scanner(</a:t>
            </a:r>
            <a:r>
              <a:rPr lang="en-US" sz="1500" b="1" dirty="0" err="1" smtClean="0">
                <a:latin typeface="Courier New"/>
                <a:cs typeface="Courier New"/>
              </a:rPr>
              <a:t>System.in</a:t>
            </a:r>
            <a:r>
              <a:rPr lang="en-US" sz="1500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    S.O.P("Enter character: ");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    String line = </a:t>
            </a:r>
            <a:r>
              <a:rPr lang="en-US" sz="1500" b="1" dirty="0" err="1" smtClean="0">
                <a:latin typeface="Courier New"/>
                <a:cs typeface="Courier New"/>
              </a:rPr>
              <a:t>kb.nextLine</a:t>
            </a:r>
            <a:r>
              <a:rPr lang="en-US" sz="1500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    char c = </a:t>
            </a:r>
            <a:r>
              <a:rPr lang="en-US" sz="1500" b="1" dirty="0" err="1" smtClean="0">
                <a:latin typeface="Courier New"/>
                <a:cs typeface="Courier New"/>
              </a:rPr>
              <a:t>line.charAt</a:t>
            </a:r>
            <a:r>
              <a:rPr lang="en-US" sz="1500" b="1" dirty="0" smtClean="0">
                <a:latin typeface="Courier New"/>
                <a:cs typeface="Courier New"/>
              </a:rPr>
              <a:t>(0);</a:t>
            </a:r>
          </a:p>
          <a:p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 smtClean="0">
                <a:latin typeface="Courier New"/>
                <a:cs typeface="Courier New"/>
              </a:rPr>
              <a:t>        S.O.P.L(</a:t>
            </a:r>
            <a:r>
              <a:rPr lang="en-US" sz="1500" b="1" dirty="0" err="1" smtClean="0">
                <a:latin typeface="Courier New"/>
                <a:cs typeface="Courier New"/>
              </a:rPr>
              <a:t>aloneInRow</a:t>
            </a:r>
            <a:r>
              <a:rPr lang="en-US" sz="1500" b="1" dirty="0" smtClean="0">
                <a:latin typeface="Courier New"/>
                <a:cs typeface="Courier New"/>
              </a:rPr>
              <a:t>(array, c));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. . . </a:t>
            </a:r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 smtClean="0">
                <a:latin typeface="Courier New"/>
                <a:cs typeface="Courier New"/>
              </a:rPr>
              <a:t>}</a:t>
            </a:r>
            <a:endParaRPr lang="en-US" sz="15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1489" y="310039"/>
            <a:ext cx="6187286" cy="6324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Courier New"/>
                <a:cs typeface="Courier New"/>
              </a:rPr>
              <a:t>public static </a:t>
            </a:r>
            <a:r>
              <a:rPr lang="en-US" sz="1500" b="1" dirty="0" err="1" smtClean="0">
                <a:latin typeface="Courier New"/>
                <a:cs typeface="Courier New"/>
              </a:rPr>
              <a:t>int</a:t>
            </a:r>
            <a:r>
              <a:rPr lang="en-US" sz="1500" b="1" dirty="0" smtClean="0">
                <a:latin typeface="Courier New"/>
                <a:cs typeface="Courier New"/>
              </a:rPr>
              <a:t> </a:t>
            </a:r>
            <a:r>
              <a:rPr lang="en-US" sz="1500" b="1" dirty="0" err="1" smtClean="0">
                <a:latin typeface="Courier New"/>
                <a:cs typeface="Courier New"/>
              </a:rPr>
              <a:t>aloneInRow</a:t>
            </a:r>
            <a:r>
              <a:rPr lang="en-US" sz="1500" b="1" dirty="0" smtClean="0">
                <a:latin typeface="Courier New"/>
                <a:cs typeface="Courier New"/>
              </a:rPr>
              <a:t>(char[][] grid, char </a:t>
            </a:r>
            <a:r>
              <a:rPr lang="en-US" sz="1500" b="1" dirty="0" err="1" smtClean="0">
                <a:latin typeface="Courier New"/>
                <a:cs typeface="Courier New"/>
              </a:rPr>
              <a:t>ch</a:t>
            </a:r>
            <a:r>
              <a:rPr lang="en-US" sz="15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    </a:t>
            </a:r>
            <a:r>
              <a:rPr lang="en-US" sz="1500" b="1" dirty="0" err="1" smtClean="0">
                <a:latin typeface="Courier New"/>
                <a:cs typeface="Courier New"/>
              </a:rPr>
              <a:t>boolean</a:t>
            </a:r>
            <a:r>
              <a:rPr lang="en-US" sz="1500" b="1" dirty="0" smtClean="0">
                <a:latin typeface="Courier New"/>
                <a:cs typeface="Courier New"/>
              </a:rPr>
              <a:t> </a:t>
            </a:r>
            <a:r>
              <a:rPr lang="en-US" sz="1500" b="1" dirty="0">
                <a:latin typeface="Courier New"/>
                <a:cs typeface="Courier New"/>
              </a:rPr>
              <a:t>a</a:t>
            </a:r>
            <a:r>
              <a:rPr lang="en-US" sz="1500" b="1" dirty="0" smtClean="0">
                <a:latin typeface="Courier New"/>
                <a:cs typeface="Courier New"/>
              </a:rPr>
              <a:t>lone = true;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</a:t>
            </a:r>
            <a:r>
              <a:rPr lang="en-US" sz="1500" b="1" dirty="0" err="1" smtClean="0">
                <a:latin typeface="Courier New"/>
                <a:cs typeface="Courier New"/>
              </a:rPr>
              <a:t>int</a:t>
            </a:r>
            <a:r>
              <a:rPr lang="en-US" sz="1500" b="1" dirty="0" smtClean="0">
                <a:latin typeface="Courier New"/>
                <a:cs typeface="Courier New"/>
              </a:rPr>
              <a:t> </a:t>
            </a:r>
            <a:r>
              <a:rPr lang="en-US" sz="1500" b="1" dirty="0" err="1" smtClean="0">
                <a:latin typeface="Courier New"/>
                <a:cs typeface="Courier New"/>
              </a:rPr>
              <a:t>i</a:t>
            </a:r>
            <a:r>
              <a:rPr lang="en-US" sz="1500" b="1" dirty="0" smtClean="0">
                <a:latin typeface="Courier New"/>
                <a:cs typeface="Courier New"/>
              </a:rPr>
              <a:t> = 0;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    while (</a:t>
            </a:r>
            <a:r>
              <a:rPr lang="en-US" sz="1500" b="1" dirty="0" err="1" smtClean="0">
                <a:latin typeface="Courier New"/>
                <a:cs typeface="Courier New"/>
              </a:rPr>
              <a:t>i</a:t>
            </a:r>
            <a:r>
              <a:rPr lang="en-US" sz="1500" b="1" dirty="0" smtClean="0">
                <a:latin typeface="Courier New"/>
                <a:cs typeface="Courier New"/>
              </a:rPr>
              <a:t> &lt; </a:t>
            </a:r>
            <a:r>
              <a:rPr lang="en-US" sz="1500" b="1" dirty="0" err="1" smtClean="0">
                <a:latin typeface="Courier New"/>
                <a:cs typeface="Courier New"/>
              </a:rPr>
              <a:t>grid.length</a:t>
            </a:r>
            <a:r>
              <a:rPr lang="en-US" sz="1500" b="1" dirty="0" smtClean="0">
                <a:latin typeface="Courier New"/>
                <a:cs typeface="Courier New"/>
              </a:rPr>
              <a:t> &amp;&amp; </a:t>
            </a:r>
            <a:r>
              <a:rPr lang="en-US" sz="1500" b="1" dirty="0">
                <a:latin typeface="Courier New"/>
                <a:cs typeface="Courier New"/>
              </a:rPr>
              <a:t>a</a:t>
            </a:r>
            <a:r>
              <a:rPr lang="en-US" sz="1500" b="1" dirty="0" smtClean="0">
                <a:latin typeface="Courier New"/>
                <a:cs typeface="Courier New"/>
              </a:rPr>
              <a:t>lone)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{   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    </a:t>
            </a:r>
            <a:r>
              <a:rPr lang="en-US" sz="1500" b="1" dirty="0" err="1" smtClean="0">
                <a:latin typeface="Courier New"/>
                <a:cs typeface="Courier New"/>
              </a:rPr>
              <a:t>int</a:t>
            </a:r>
            <a:r>
              <a:rPr lang="en-US" sz="1500" b="1" dirty="0" smtClean="0">
                <a:latin typeface="Courier New"/>
                <a:cs typeface="Courier New"/>
              </a:rPr>
              <a:t> count = 0;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    for (</a:t>
            </a:r>
            <a:r>
              <a:rPr lang="en-US" sz="1500" b="1" dirty="0" err="1" smtClean="0">
                <a:latin typeface="Courier New"/>
                <a:cs typeface="Courier New"/>
              </a:rPr>
              <a:t>int</a:t>
            </a:r>
            <a:r>
              <a:rPr lang="en-US" sz="1500" b="1" dirty="0" smtClean="0">
                <a:latin typeface="Courier New"/>
                <a:cs typeface="Courier New"/>
              </a:rPr>
              <a:t> j = 0; j &lt; grid[</a:t>
            </a:r>
            <a:r>
              <a:rPr lang="en-US" sz="1500" b="1" dirty="0" err="1" smtClean="0">
                <a:latin typeface="Courier New"/>
                <a:cs typeface="Courier New"/>
              </a:rPr>
              <a:t>i</a:t>
            </a:r>
            <a:r>
              <a:rPr lang="en-US" sz="1500" b="1" dirty="0" smtClean="0">
                <a:latin typeface="Courier New"/>
                <a:cs typeface="Courier New"/>
              </a:rPr>
              <a:t>].length; j++)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    {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        if (grid[</a:t>
            </a:r>
            <a:r>
              <a:rPr lang="en-US" sz="1500" b="1" dirty="0" err="1" smtClean="0">
                <a:latin typeface="Courier New"/>
                <a:cs typeface="Courier New"/>
              </a:rPr>
              <a:t>i</a:t>
            </a:r>
            <a:r>
              <a:rPr lang="en-US" sz="1500" b="1" dirty="0" smtClean="0">
                <a:latin typeface="Courier New"/>
                <a:cs typeface="Courier New"/>
              </a:rPr>
              <a:t>][j] == </a:t>
            </a:r>
            <a:r>
              <a:rPr lang="en-US" sz="1500" b="1" dirty="0" err="1" smtClean="0">
                <a:latin typeface="Courier New"/>
                <a:cs typeface="Courier New"/>
              </a:rPr>
              <a:t>ch</a:t>
            </a:r>
            <a:r>
              <a:rPr lang="en-US" sz="15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            count++;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    }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    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    if (count </a:t>
            </a:r>
            <a:r>
              <a:rPr lang="en-US" sz="1500" b="1" dirty="0">
                <a:latin typeface="Courier New"/>
                <a:cs typeface="Courier New"/>
              </a:rPr>
              <a:t>&gt;</a:t>
            </a:r>
            <a:r>
              <a:rPr lang="en-US" sz="1500" b="1" dirty="0" smtClean="0">
                <a:latin typeface="Courier New"/>
                <a:cs typeface="Courier New"/>
              </a:rPr>
              <a:t> 1)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        </a:t>
            </a:r>
            <a:r>
              <a:rPr lang="en-US" sz="1500" b="1" dirty="0">
                <a:latin typeface="Courier New"/>
                <a:cs typeface="Courier New"/>
              </a:rPr>
              <a:t>a</a:t>
            </a:r>
            <a:r>
              <a:rPr lang="en-US" sz="1500" b="1" dirty="0" smtClean="0">
                <a:latin typeface="Courier New"/>
                <a:cs typeface="Courier New"/>
              </a:rPr>
              <a:t>lone = false;</a:t>
            </a:r>
          </a:p>
          <a:p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 smtClean="0">
                <a:latin typeface="Courier New"/>
                <a:cs typeface="Courier New"/>
              </a:rPr>
              <a:t>      </a:t>
            </a:r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</a:t>
            </a:r>
            <a:r>
              <a:rPr lang="en-US" sz="1500" b="1" dirty="0" err="1" smtClean="0">
                <a:latin typeface="Courier New"/>
                <a:cs typeface="Courier New"/>
              </a:rPr>
              <a:t>i</a:t>
            </a:r>
            <a:r>
              <a:rPr lang="en-US" sz="1500" b="1" dirty="0" smtClean="0">
                <a:latin typeface="Courier New"/>
                <a:cs typeface="Courier New"/>
              </a:rPr>
              <a:t>++;    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}</a:t>
            </a:r>
          </a:p>
          <a:p>
            <a:endParaRPr lang="en-US" sz="1500" b="1" dirty="0" smtClean="0">
              <a:latin typeface="Courier New"/>
              <a:cs typeface="Courier New"/>
            </a:endParaRP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</a:t>
            </a:r>
            <a:r>
              <a:rPr lang="en-US" sz="1500" b="1" dirty="0" err="1" smtClean="0">
                <a:latin typeface="Courier New"/>
                <a:cs typeface="Courier New"/>
              </a:rPr>
              <a:t>int</a:t>
            </a:r>
            <a:r>
              <a:rPr lang="en-US" sz="1500" b="1" dirty="0" smtClean="0">
                <a:latin typeface="Courier New"/>
                <a:cs typeface="Courier New"/>
              </a:rPr>
              <a:t> row;</a:t>
            </a:r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 smtClean="0">
                <a:latin typeface="Courier New"/>
                <a:cs typeface="Courier New"/>
              </a:rPr>
              <a:t>    if (</a:t>
            </a:r>
            <a:r>
              <a:rPr lang="en-US" sz="1500" b="1" dirty="0">
                <a:latin typeface="Courier New"/>
                <a:cs typeface="Courier New"/>
              </a:rPr>
              <a:t>a</a:t>
            </a:r>
            <a:r>
              <a:rPr lang="en-US" sz="1500" b="1" dirty="0" smtClean="0">
                <a:latin typeface="Courier New"/>
                <a:cs typeface="Courier New"/>
              </a:rPr>
              <a:t>lone)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    row = </a:t>
            </a:r>
            <a:r>
              <a:rPr lang="en-US" sz="1500" b="1" dirty="0" err="1" smtClean="0">
                <a:latin typeface="Courier New"/>
                <a:cs typeface="Courier New"/>
              </a:rPr>
              <a:t>i</a:t>
            </a:r>
            <a:r>
              <a:rPr lang="en-US" sz="1500" b="1" dirty="0" smtClean="0">
                <a:latin typeface="Courier New"/>
                <a:cs typeface="Courier New"/>
              </a:rPr>
              <a:t> - 1;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else</a:t>
            </a:r>
          </a:p>
          <a:p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smtClean="0">
                <a:latin typeface="Courier New"/>
                <a:cs typeface="Courier New"/>
              </a:rPr>
              <a:t>       row = -1;</a:t>
            </a:r>
          </a:p>
          <a:p>
            <a:endParaRPr lang="en-US" sz="1500" b="1" dirty="0">
              <a:latin typeface="Courier New"/>
              <a:cs typeface="Courier New"/>
            </a:endParaRPr>
          </a:p>
          <a:p>
            <a:r>
              <a:rPr lang="en-US" sz="1500" b="1" dirty="0" smtClean="0">
                <a:latin typeface="Courier New"/>
                <a:cs typeface="Courier New"/>
              </a:rPr>
              <a:t>    return row;</a:t>
            </a:r>
          </a:p>
          <a:p>
            <a:r>
              <a:rPr lang="en-US" sz="1500" b="1" dirty="0" smtClean="0">
                <a:latin typeface="Courier New"/>
                <a:cs typeface="Courier New"/>
              </a:rPr>
              <a:t>}</a:t>
            </a:r>
            <a:endParaRPr lang="en-US" sz="15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4633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1066800"/>
            <a:ext cx="10388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6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5186" y="679847"/>
            <a:ext cx="363341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That’s all for today!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752600"/>
            <a:ext cx="4064000" cy="284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1541" y="5105400"/>
            <a:ext cx="6678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Homework #</a:t>
            </a:r>
            <a:r>
              <a:rPr lang="en-US" sz="2400" smtClean="0"/>
              <a:t>2 will be </a:t>
            </a:r>
            <a:r>
              <a:rPr lang="en-US" sz="2400" dirty="0" smtClean="0"/>
              <a:t>posted on the course website.</a:t>
            </a:r>
          </a:p>
          <a:p>
            <a:pPr algn="ctr"/>
            <a:r>
              <a:rPr lang="en-US" sz="2400" dirty="0" smtClean="0"/>
              <a:t>Due: Thursday, 01/28/16 by 9:00 a.m.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05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2050" y="1308080"/>
            <a:ext cx="7803376" cy="4524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public static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[] </a:t>
            </a:r>
            <a:r>
              <a:rPr lang="en-US" b="1" dirty="0" err="1">
                <a:latin typeface="Courier New"/>
                <a:cs typeface="Courier New"/>
              </a:rPr>
              <a:t>concatenateArrays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[] a,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[] b)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{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[] c = new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b="1" dirty="0" err="1">
                <a:latin typeface="Courier New"/>
                <a:cs typeface="Courier New"/>
              </a:rPr>
              <a:t>a.length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 err="1">
                <a:latin typeface="Courier New"/>
                <a:cs typeface="Courier New"/>
              </a:rPr>
              <a:t>b.length</a:t>
            </a:r>
            <a:r>
              <a:rPr lang="en-US" b="1" dirty="0">
                <a:latin typeface="Courier New"/>
                <a:cs typeface="Courier New"/>
              </a:rPr>
              <a:t>];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for 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= 0;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&lt; </a:t>
            </a:r>
            <a:r>
              <a:rPr lang="en-US" b="1" dirty="0" err="1">
                <a:latin typeface="Courier New"/>
                <a:cs typeface="Courier New"/>
              </a:rPr>
              <a:t>a.length</a:t>
            </a:r>
            <a:r>
              <a:rPr lang="en-US" b="1" dirty="0">
                <a:latin typeface="Courier New"/>
                <a:cs typeface="Courier New"/>
              </a:rPr>
              <a:t>;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++)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c</a:t>
            </a:r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] = a[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];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j = 0;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for 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a.length</a:t>
            </a:r>
            <a:r>
              <a:rPr lang="en-US" b="1" dirty="0" smtClean="0">
                <a:latin typeface="Courier New"/>
                <a:cs typeface="Courier New"/>
              </a:rPr>
              <a:t>;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&lt; </a:t>
            </a:r>
            <a:r>
              <a:rPr lang="en-US" b="1" dirty="0" err="1" smtClean="0">
                <a:latin typeface="Courier New"/>
                <a:cs typeface="Courier New"/>
              </a:rPr>
              <a:t>c.length</a:t>
            </a:r>
            <a:r>
              <a:rPr lang="en-US" b="1" dirty="0" smtClean="0">
                <a:latin typeface="Courier New"/>
                <a:cs typeface="Courier New"/>
              </a:rPr>
              <a:t>;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++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{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    c[</a:t>
            </a:r>
            <a:r>
              <a:rPr lang="en-US" b="1" dirty="0" err="1" smtClean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] </a:t>
            </a:r>
            <a:r>
              <a:rPr lang="en-US" b="1" dirty="0">
                <a:latin typeface="Courier New"/>
                <a:cs typeface="Courier New"/>
              </a:rPr>
              <a:t>= b</a:t>
            </a:r>
            <a:r>
              <a:rPr lang="en-US" b="1" dirty="0" smtClean="0">
                <a:latin typeface="Courier New"/>
                <a:cs typeface="Courier New"/>
              </a:rPr>
              <a:t>[j];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j++;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}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return </a:t>
            </a:r>
            <a:r>
              <a:rPr lang="en-US" b="1" dirty="0">
                <a:latin typeface="Courier New"/>
                <a:cs typeface="Courier New"/>
              </a:rPr>
              <a:t>c;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8170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8871634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2002" y="152400"/>
            <a:ext cx="5987198" cy="6494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300" b="1" dirty="0">
                <a:latin typeface="Courier New"/>
                <a:cs typeface="Courier New"/>
              </a:rPr>
              <a:t>public static void main(String[] </a:t>
            </a:r>
            <a:r>
              <a:rPr lang="en-US" sz="1300" b="1" dirty="0" err="1">
                <a:latin typeface="Courier New"/>
                <a:cs typeface="Courier New"/>
              </a:rPr>
              <a:t>args</a:t>
            </a:r>
            <a:r>
              <a:rPr lang="en-US" sz="1300" b="1" dirty="0">
                <a:latin typeface="Courier New"/>
                <a:cs typeface="Courier New"/>
              </a:rPr>
              <a:t>)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{</a:t>
            </a:r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  Scanner </a:t>
            </a:r>
            <a:r>
              <a:rPr lang="en-US" sz="1300" b="1" dirty="0">
                <a:latin typeface="Courier New"/>
                <a:cs typeface="Courier New"/>
              </a:rPr>
              <a:t>kb = new Scanner(</a:t>
            </a:r>
            <a:r>
              <a:rPr lang="en-US" sz="1300" b="1" dirty="0" err="1">
                <a:latin typeface="Courier New"/>
                <a:cs typeface="Courier New"/>
              </a:rPr>
              <a:t>System.in</a:t>
            </a:r>
            <a:r>
              <a:rPr lang="en-US" sz="1300" b="1" dirty="0">
                <a:latin typeface="Courier New"/>
                <a:cs typeface="Courier New"/>
              </a:rPr>
              <a:t>);	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  </a:t>
            </a:r>
            <a:r>
              <a:rPr lang="en-US" sz="1300" b="1" dirty="0" err="1" smtClean="0">
                <a:latin typeface="Courier New"/>
                <a:cs typeface="Courier New"/>
              </a:rPr>
              <a:t>System.out.print</a:t>
            </a:r>
            <a:r>
              <a:rPr lang="en-US" sz="1300" b="1" dirty="0">
                <a:latin typeface="Courier New"/>
                <a:cs typeface="Courier New"/>
              </a:rPr>
              <a:t>("Enter a string: ");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  String </a:t>
            </a:r>
            <a:r>
              <a:rPr lang="en-US" sz="1300" b="1" dirty="0">
                <a:latin typeface="Courier New"/>
                <a:cs typeface="Courier New"/>
              </a:rPr>
              <a:t>s = </a:t>
            </a:r>
            <a:r>
              <a:rPr lang="en-US" sz="1300" b="1" dirty="0" err="1">
                <a:latin typeface="Courier New"/>
                <a:cs typeface="Courier New"/>
              </a:rPr>
              <a:t>kb.nextLine</a:t>
            </a:r>
            <a:r>
              <a:rPr lang="en-US" sz="1300" b="1" dirty="0">
                <a:latin typeface="Courier New"/>
                <a:cs typeface="Courier New"/>
              </a:rPr>
              <a:t>();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  </a:t>
            </a:r>
            <a:r>
              <a:rPr lang="en-US" sz="1300" b="1" dirty="0" err="1" smtClean="0">
                <a:latin typeface="Courier New"/>
                <a:cs typeface="Courier New"/>
              </a:rPr>
              <a:t>System.out.print</a:t>
            </a:r>
            <a:r>
              <a:rPr lang="en-US" sz="1300" b="1" dirty="0">
                <a:latin typeface="Courier New"/>
                <a:cs typeface="Courier New"/>
              </a:rPr>
              <a:t>("Enter an integer: ");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  </a:t>
            </a:r>
            <a:r>
              <a:rPr lang="en-US" sz="1300" b="1" dirty="0" err="1" smtClean="0">
                <a:latin typeface="Courier New"/>
                <a:cs typeface="Courier New"/>
              </a:rPr>
              <a:t>int</a:t>
            </a:r>
            <a:r>
              <a:rPr lang="en-US" sz="1300" b="1" dirty="0" smtClean="0">
                <a:latin typeface="Courier New"/>
                <a:cs typeface="Courier New"/>
              </a:rPr>
              <a:t> </a:t>
            </a:r>
            <a:r>
              <a:rPr lang="en-US" sz="1300" b="1" dirty="0">
                <a:latin typeface="Courier New"/>
                <a:cs typeface="Courier New"/>
              </a:rPr>
              <a:t>n = </a:t>
            </a:r>
            <a:r>
              <a:rPr lang="en-US" sz="1300" b="1" dirty="0" err="1">
                <a:latin typeface="Courier New"/>
                <a:cs typeface="Courier New"/>
              </a:rPr>
              <a:t>kb.nextInt</a:t>
            </a:r>
            <a:r>
              <a:rPr lang="en-US" sz="1300" b="1" dirty="0">
                <a:latin typeface="Courier New"/>
                <a:cs typeface="Courier New"/>
              </a:rPr>
              <a:t>();</a:t>
            </a:r>
          </a:p>
          <a:p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  if </a:t>
            </a:r>
            <a:r>
              <a:rPr lang="en-US" sz="1300" b="1" dirty="0">
                <a:latin typeface="Courier New"/>
                <a:cs typeface="Courier New"/>
              </a:rPr>
              <a:t>(</a:t>
            </a:r>
            <a:r>
              <a:rPr lang="en-US" sz="1300" b="1" dirty="0" err="1">
                <a:latin typeface="Courier New"/>
                <a:cs typeface="Courier New"/>
              </a:rPr>
              <a:t>Math.abs</a:t>
            </a:r>
            <a:r>
              <a:rPr lang="en-US" sz="1300" b="1" dirty="0">
                <a:latin typeface="Courier New"/>
                <a:cs typeface="Courier New"/>
              </a:rPr>
              <a:t>(n) &gt;= </a:t>
            </a:r>
            <a:r>
              <a:rPr lang="en-US" sz="1300" b="1" dirty="0" err="1">
                <a:latin typeface="Courier New"/>
                <a:cs typeface="Courier New"/>
              </a:rPr>
              <a:t>s.length</a:t>
            </a:r>
            <a:r>
              <a:rPr lang="en-US" sz="1300" b="1" dirty="0">
                <a:latin typeface="Courier New"/>
                <a:cs typeface="Courier New"/>
              </a:rPr>
              <a:t>())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  {</a:t>
            </a:r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      </a:t>
            </a:r>
            <a:r>
              <a:rPr lang="en-US" sz="13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300" b="1" dirty="0">
                <a:latin typeface="Courier New"/>
                <a:cs typeface="Courier New"/>
              </a:rPr>
              <a:t>("Cannot rotate string");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  }</a:t>
            </a:r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  else </a:t>
            </a:r>
            <a:r>
              <a:rPr lang="en-US" sz="1300" b="1" dirty="0">
                <a:latin typeface="Courier New"/>
                <a:cs typeface="Courier New"/>
              </a:rPr>
              <a:t>if (n &gt; 0)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  {</a:t>
            </a:r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      String </a:t>
            </a:r>
            <a:r>
              <a:rPr lang="en-US" sz="1300" b="1" dirty="0">
                <a:latin typeface="Courier New"/>
                <a:cs typeface="Courier New"/>
              </a:rPr>
              <a:t>s2 = "";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      for </a:t>
            </a:r>
            <a:r>
              <a:rPr lang="en-US" sz="1300" b="1" dirty="0">
                <a:latin typeface="Courier New"/>
                <a:cs typeface="Courier New"/>
              </a:rPr>
              <a:t>(</a:t>
            </a:r>
            <a:r>
              <a:rPr lang="en-US" sz="1300" b="1" dirty="0" err="1">
                <a:latin typeface="Courier New"/>
                <a:cs typeface="Courier New"/>
              </a:rPr>
              <a:t>int</a:t>
            </a:r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err="1">
                <a:latin typeface="Courier New"/>
                <a:cs typeface="Courier New"/>
              </a:rPr>
              <a:t>i</a:t>
            </a:r>
            <a:r>
              <a:rPr lang="en-US" sz="1300" b="1" dirty="0">
                <a:latin typeface="Courier New"/>
                <a:cs typeface="Courier New"/>
              </a:rPr>
              <a:t> = n; </a:t>
            </a:r>
            <a:r>
              <a:rPr lang="en-US" sz="1300" b="1" dirty="0" err="1">
                <a:latin typeface="Courier New"/>
                <a:cs typeface="Courier New"/>
              </a:rPr>
              <a:t>i</a:t>
            </a:r>
            <a:r>
              <a:rPr lang="en-US" sz="1300" b="1" dirty="0">
                <a:latin typeface="Courier New"/>
                <a:cs typeface="Courier New"/>
              </a:rPr>
              <a:t> &lt; </a:t>
            </a:r>
            <a:r>
              <a:rPr lang="en-US" sz="1300" b="1" dirty="0" err="1">
                <a:latin typeface="Courier New"/>
                <a:cs typeface="Courier New"/>
              </a:rPr>
              <a:t>s.length</a:t>
            </a:r>
            <a:r>
              <a:rPr lang="en-US" sz="1300" b="1" dirty="0">
                <a:latin typeface="Courier New"/>
                <a:cs typeface="Courier New"/>
              </a:rPr>
              <a:t>(); </a:t>
            </a:r>
            <a:r>
              <a:rPr lang="en-US" sz="1300" b="1" dirty="0" err="1">
                <a:latin typeface="Courier New"/>
                <a:cs typeface="Courier New"/>
              </a:rPr>
              <a:t>i</a:t>
            </a:r>
            <a:r>
              <a:rPr lang="en-US" sz="1300" b="1" dirty="0">
                <a:latin typeface="Courier New"/>
                <a:cs typeface="Courier New"/>
              </a:rPr>
              <a:t>++)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          s2 </a:t>
            </a:r>
            <a:r>
              <a:rPr lang="en-US" sz="1300" b="1" dirty="0">
                <a:latin typeface="Courier New"/>
                <a:cs typeface="Courier New"/>
              </a:rPr>
              <a:t>+= </a:t>
            </a:r>
            <a:r>
              <a:rPr lang="en-US" sz="1300" b="1" dirty="0" err="1">
                <a:latin typeface="Courier New"/>
                <a:cs typeface="Courier New"/>
              </a:rPr>
              <a:t>s.charAt</a:t>
            </a:r>
            <a:r>
              <a:rPr lang="en-US" sz="1300" b="1" dirty="0">
                <a:latin typeface="Courier New"/>
                <a:cs typeface="Courier New"/>
              </a:rPr>
              <a:t>(</a:t>
            </a:r>
            <a:r>
              <a:rPr lang="en-US" sz="1300" b="1" dirty="0" err="1">
                <a:latin typeface="Courier New"/>
                <a:cs typeface="Courier New"/>
              </a:rPr>
              <a:t>i</a:t>
            </a:r>
            <a:r>
              <a:rPr lang="en-US" sz="1300" b="1" dirty="0">
                <a:latin typeface="Courier New"/>
                <a:cs typeface="Courier New"/>
              </a:rPr>
              <a:t>);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      for </a:t>
            </a:r>
            <a:r>
              <a:rPr lang="en-US" sz="1300" b="1" dirty="0">
                <a:latin typeface="Courier New"/>
                <a:cs typeface="Courier New"/>
              </a:rPr>
              <a:t>(</a:t>
            </a:r>
            <a:r>
              <a:rPr lang="en-US" sz="1300" b="1" dirty="0" err="1">
                <a:latin typeface="Courier New"/>
                <a:cs typeface="Courier New"/>
              </a:rPr>
              <a:t>int</a:t>
            </a:r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err="1">
                <a:latin typeface="Courier New"/>
                <a:cs typeface="Courier New"/>
              </a:rPr>
              <a:t>i</a:t>
            </a:r>
            <a:r>
              <a:rPr lang="en-US" sz="1300" b="1" dirty="0">
                <a:latin typeface="Courier New"/>
                <a:cs typeface="Courier New"/>
              </a:rPr>
              <a:t> = 0; </a:t>
            </a:r>
            <a:r>
              <a:rPr lang="en-US" sz="1300" b="1" dirty="0" err="1">
                <a:latin typeface="Courier New"/>
                <a:cs typeface="Courier New"/>
              </a:rPr>
              <a:t>i</a:t>
            </a:r>
            <a:r>
              <a:rPr lang="en-US" sz="1300" b="1" dirty="0">
                <a:latin typeface="Courier New"/>
                <a:cs typeface="Courier New"/>
              </a:rPr>
              <a:t> &lt; n; </a:t>
            </a:r>
            <a:r>
              <a:rPr lang="en-US" sz="1300" b="1" dirty="0" err="1">
                <a:latin typeface="Courier New"/>
                <a:cs typeface="Courier New"/>
              </a:rPr>
              <a:t>i</a:t>
            </a:r>
            <a:r>
              <a:rPr lang="en-US" sz="1300" b="1" dirty="0">
                <a:latin typeface="Courier New"/>
                <a:cs typeface="Courier New"/>
              </a:rPr>
              <a:t>++)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          s2 </a:t>
            </a:r>
            <a:r>
              <a:rPr lang="en-US" sz="1300" b="1" dirty="0">
                <a:latin typeface="Courier New"/>
                <a:cs typeface="Courier New"/>
              </a:rPr>
              <a:t>+= </a:t>
            </a:r>
            <a:r>
              <a:rPr lang="en-US" sz="1300" b="1" dirty="0" err="1">
                <a:latin typeface="Courier New"/>
                <a:cs typeface="Courier New"/>
              </a:rPr>
              <a:t>s.charAt</a:t>
            </a:r>
            <a:r>
              <a:rPr lang="en-US" sz="1300" b="1" dirty="0">
                <a:latin typeface="Courier New"/>
                <a:cs typeface="Courier New"/>
              </a:rPr>
              <a:t>(</a:t>
            </a:r>
            <a:r>
              <a:rPr lang="en-US" sz="1300" b="1" dirty="0" err="1">
                <a:latin typeface="Courier New"/>
                <a:cs typeface="Courier New"/>
              </a:rPr>
              <a:t>i</a:t>
            </a:r>
            <a:r>
              <a:rPr lang="en-US" sz="1300" b="1" dirty="0">
                <a:latin typeface="Courier New"/>
                <a:cs typeface="Courier New"/>
              </a:rPr>
              <a:t>);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      </a:t>
            </a:r>
            <a:r>
              <a:rPr lang="en-US" sz="13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300" b="1" dirty="0">
                <a:latin typeface="Courier New"/>
                <a:cs typeface="Courier New"/>
              </a:rPr>
              <a:t>("Rotated string: " + s2);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  }</a:t>
            </a:r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  else </a:t>
            </a:r>
            <a:r>
              <a:rPr lang="en-US" sz="1300" b="1" dirty="0">
                <a:latin typeface="Courier New"/>
                <a:cs typeface="Courier New"/>
              </a:rPr>
              <a:t>if (n &lt; 0)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  {</a:t>
            </a:r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        </a:t>
            </a:r>
            <a:r>
              <a:rPr lang="en-US" sz="1300" b="1" dirty="0" err="1" smtClean="0">
                <a:latin typeface="Courier New"/>
                <a:cs typeface="Courier New"/>
              </a:rPr>
              <a:t>int</a:t>
            </a:r>
            <a:r>
              <a:rPr lang="en-US" sz="1300" b="1" dirty="0" smtClean="0">
                <a:latin typeface="Courier New"/>
                <a:cs typeface="Courier New"/>
              </a:rPr>
              <a:t> </a:t>
            </a:r>
            <a:r>
              <a:rPr lang="en-US" sz="1300" b="1" dirty="0">
                <a:latin typeface="Courier New"/>
                <a:cs typeface="Courier New"/>
              </a:rPr>
              <a:t>n2 = </a:t>
            </a:r>
            <a:r>
              <a:rPr lang="en-US" sz="1300" b="1" dirty="0" err="1">
                <a:latin typeface="Courier New"/>
                <a:cs typeface="Courier New"/>
              </a:rPr>
              <a:t>Math.abs</a:t>
            </a:r>
            <a:r>
              <a:rPr lang="en-US" sz="1300" b="1" dirty="0">
                <a:latin typeface="Courier New"/>
                <a:cs typeface="Courier New"/>
              </a:rPr>
              <a:t>(n);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      String </a:t>
            </a:r>
            <a:r>
              <a:rPr lang="en-US" sz="1300" b="1" dirty="0">
                <a:latin typeface="Courier New"/>
                <a:cs typeface="Courier New"/>
              </a:rPr>
              <a:t>s2 = "";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      for </a:t>
            </a:r>
            <a:r>
              <a:rPr lang="en-US" sz="1300" b="1" dirty="0">
                <a:latin typeface="Courier New"/>
                <a:cs typeface="Courier New"/>
              </a:rPr>
              <a:t>(</a:t>
            </a:r>
            <a:r>
              <a:rPr lang="en-US" sz="1300" b="1" dirty="0" err="1">
                <a:latin typeface="Courier New"/>
                <a:cs typeface="Courier New"/>
              </a:rPr>
              <a:t>int</a:t>
            </a:r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err="1">
                <a:latin typeface="Courier New"/>
                <a:cs typeface="Courier New"/>
              </a:rPr>
              <a:t>i</a:t>
            </a:r>
            <a:r>
              <a:rPr lang="en-US" sz="1300" b="1" dirty="0">
                <a:latin typeface="Courier New"/>
                <a:cs typeface="Courier New"/>
              </a:rPr>
              <a:t> = </a:t>
            </a:r>
            <a:r>
              <a:rPr lang="en-US" sz="1300" b="1" dirty="0" err="1">
                <a:latin typeface="Courier New"/>
                <a:cs typeface="Courier New"/>
              </a:rPr>
              <a:t>s.length</a:t>
            </a:r>
            <a:r>
              <a:rPr lang="en-US" sz="1300" b="1" dirty="0">
                <a:latin typeface="Courier New"/>
                <a:cs typeface="Courier New"/>
              </a:rPr>
              <a:t>() - n2; </a:t>
            </a:r>
            <a:r>
              <a:rPr lang="en-US" sz="1300" b="1" dirty="0" err="1">
                <a:latin typeface="Courier New"/>
                <a:cs typeface="Courier New"/>
              </a:rPr>
              <a:t>i</a:t>
            </a:r>
            <a:r>
              <a:rPr lang="en-US" sz="1300" b="1" dirty="0">
                <a:latin typeface="Courier New"/>
                <a:cs typeface="Courier New"/>
              </a:rPr>
              <a:t> &lt; </a:t>
            </a:r>
            <a:r>
              <a:rPr lang="en-US" sz="1300" b="1" dirty="0" err="1">
                <a:latin typeface="Courier New"/>
                <a:cs typeface="Courier New"/>
              </a:rPr>
              <a:t>s.length</a:t>
            </a:r>
            <a:r>
              <a:rPr lang="en-US" sz="1300" b="1" dirty="0">
                <a:latin typeface="Courier New"/>
                <a:cs typeface="Courier New"/>
              </a:rPr>
              <a:t>(); </a:t>
            </a:r>
            <a:r>
              <a:rPr lang="en-US" sz="1300" b="1" dirty="0" err="1">
                <a:latin typeface="Courier New"/>
                <a:cs typeface="Courier New"/>
              </a:rPr>
              <a:t>i</a:t>
            </a:r>
            <a:r>
              <a:rPr lang="en-US" sz="1300" b="1" dirty="0">
                <a:latin typeface="Courier New"/>
                <a:cs typeface="Courier New"/>
              </a:rPr>
              <a:t>++)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          s2 </a:t>
            </a:r>
            <a:r>
              <a:rPr lang="en-US" sz="1300" b="1" dirty="0">
                <a:latin typeface="Courier New"/>
                <a:cs typeface="Courier New"/>
              </a:rPr>
              <a:t>+= </a:t>
            </a:r>
            <a:r>
              <a:rPr lang="en-US" sz="1300" b="1" dirty="0" err="1">
                <a:latin typeface="Courier New"/>
                <a:cs typeface="Courier New"/>
              </a:rPr>
              <a:t>s.charAt</a:t>
            </a:r>
            <a:r>
              <a:rPr lang="en-US" sz="1300" b="1" dirty="0">
                <a:latin typeface="Courier New"/>
                <a:cs typeface="Courier New"/>
              </a:rPr>
              <a:t>(</a:t>
            </a:r>
            <a:r>
              <a:rPr lang="en-US" sz="1300" b="1" dirty="0" err="1">
                <a:latin typeface="Courier New"/>
                <a:cs typeface="Courier New"/>
              </a:rPr>
              <a:t>i</a:t>
            </a:r>
            <a:r>
              <a:rPr lang="en-US" sz="1300" b="1" dirty="0">
                <a:latin typeface="Courier New"/>
                <a:cs typeface="Courier New"/>
              </a:rPr>
              <a:t>);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      for </a:t>
            </a:r>
            <a:r>
              <a:rPr lang="en-US" sz="1300" b="1" dirty="0">
                <a:latin typeface="Courier New"/>
                <a:cs typeface="Courier New"/>
              </a:rPr>
              <a:t>(</a:t>
            </a:r>
            <a:r>
              <a:rPr lang="en-US" sz="1300" b="1" dirty="0" err="1">
                <a:latin typeface="Courier New"/>
                <a:cs typeface="Courier New"/>
              </a:rPr>
              <a:t>int</a:t>
            </a:r>
            <a:r>
              <a:rPr lang="en-US" sz="1300" b="1" dirty="0">
                <a:latin typeface="Courier New"/>
                <a:cs typeface="Courier New"/>
              </a:rPr>
              <a:t> </a:t>
            </a:r>
            <a:r>
              <a:rPr lang="en-US" sz="1300" b="1" dirty="0" err="1">
                <a:latin typeface="Courier New"/>
                <a:cs typeface="Courier New"/>
              </a:rPr>
              <a:t>i</a:t>
            </a:r>
            <a:r>
              <a:rPr lang="en-US" sz="1300" b="1" dirty="0">
                <a:latin typeface="Courier New"/>
                <a:cs typeface="Courier New"/>
              </a:rPr>
              <a:t> = 0; </a:t>
            </a:r>
            <a:r>
              <a:rPr lang="en-US" sz="1300" b="1" dirty="0" err="1">
                <a:latin typeface="Courier New"/>
                <a:cs typeface="Courier New"/>
              </a:rPr>
              <a:t>i</a:t>
            </a:r>
            <a:r>
              <a:rPr lang="en-US" sz="1300" b="1" dirty="0">
                <a:latin typeface="Courier New"/>
                <a:cs typeface="Courier New"/>
              </a:rPr>
              <a:t> &lt; </a:t>
            </a:r>
            <a:r>
              <a:rPr lang="en-US" sz="1300" b="1" dirty="0" err="1">
                <a:latin typeface="Courier New"/>
                <a:cs typeface="Courier New"/>
              </a:rPr>
              <a:t>s.length</a:t>
            </a:r>
            <a:r>
              <a:rPr lang="en-US" sz="1300" b="1" dirty="0">
                <a:latin typeface="Courier New"/>
                <a:cs typeface="Courier New"/>
              </a:rPr>
              <a:t>() - n2; </a:t>
            </a:r>
            <a:r>
              <a:rPr lang="en-US" sz="1300" b="1" dirty="0" err="1">
                <a:latin typeface="Courier New"/>
                <a:cs typeface="Courier New"/>
              </a:rPr>
              <a:t>i</a:t>
            </a:r>
            <a:r>
              <a:rPr lang="en-US" sz="1300" b="1" dirty="0">
                <a:latin typeface="Courier New"/>
                <a:cs typeface="Courier New"/>
              </a:rPr>
              <a:t>++)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          s2 </a:t>
            </a:r>
            <a:r>
              <a:rPr lang="en-US" sz="1300" b="1" dirty="0">
                <a:latin typeface="Courier New"/>
                <a:cs typeface="Courier New"/>
              </a:rPr>
              <a:t>+= </a:t>
            </a:r>
            <a:r>
              <a:rPr lang="en-US" sz="1300" b="1" dirty="0" err="1">
                <a:latin typeface="Courier New"/>
                <a:cs typeface="Courier New"/>
              </a:rPr>
              <a:t>s.charAt</a:t>
            </a:r>
            <a:r>
              <a:rPr lang="en-US" sz="1300" b="1" dirty="0">
                <a:latin typeface="Courier New"/>
                <a:cs typeface="Courier New"/>
              </a:rPr>
              <a:t>(</a:t>
            </a:r>
            <a:r>
              <a:rPr lang="en-US" sz="1300" b="1" dirty="0" err="1">
                <a:latin typeface="Courier New"/>
                <a:cs typeface="Courier New"/>
              </a:rPr>
              <a:t>i</a:t>
            </a:r>
            <a:r>
              <a:rPr lang="en-US" sz="1300" b="1" dirty="0">
                <a:latin typeface="Courier New"/>
                <a:cs typeface="Courier New"/>
              </a:rPr>
              <a:t>);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      </a:t>
            </a:r>
            <a:r>
              <a:rPr lang="en-US" sz="13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300" b="1" dirty="0">
                <a:latin typeface="Courier New"/>
                <a:cs typeface="Courier New"/>
              </a:rPr>
              <a:t>("Rotated string: " + s2);</a:t>
            </a:r>
          </a:p>
          <a:p>
            <a:r>
              <a:rPr lang="en-US" sz="1300" b="1" dirty="0" smtClean="0">
                <a:latin typeface="Courier New"/>
                <a:cs typeface="Courier New"/>
              </a:rPr>
              <a:t>    }</a:t>
            </a:r>
            <a:endParaRPr lang="en-US" sz="1300" b="1" dirty="0">
              <a:latin typeface="Courier New"/>
              <a:cs typeface="Courier New"/>
            </a:endParaRPr>
          </a:p>
          <a:p>
            <a:r>
              <a:rPr lang="en-US" sz="1300" b="1" dirty="0" smtClean="0">
                <a:latin typeface="Courier New"/>
                <a:cs typeface="Courier New"/>
              </a:rPr>
              <a:t>}</a:t>
            </a:r>
            <a:endParaRPr lang="en-US" sz="13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2532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965200"/>
            <a:ext cx="103759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2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533400"/>
            <a:ext cx="4817457" cy="5693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public static void main(String[] </a:t>
            </a:r>
            <a:r>
              <a:rPr lang="en-US" sz="1400" b="1" dirty="0" err="1">
                <a:latin typeface="Courier New"/>
                <a:cs typeface="Courier New"/>
              </a:rPr>
              <a:t>args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{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Scanner </a:t>
            </a:r>
            <a:r>
              <a:rPr lang="en-US" sz="1400" b="1" dirty="0">
                <a:latin typeface="Courier New"/>
                <a:cs typeface="Courier New"/>
              </a:rPr>
              <a:t>kb = new Scanner(</a:t>
            </a:r>
            <a:r>
              <a:rPr lang="en-US" sz="1400" b="1" dirty="0" err="1">
                <a:latin typeface="Courier New"/>
                <a:cs typeface="Courier New"/>
              </a:rPr>
              <a:t>System.in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</a:t>
            </a:r>
            <a:r>
              <a:rPr lang="en-US" sz="1400" b="1" dirty="0" err="1" smtClean="0">
                <a:latin typeface="Courier New"/>
                <a:cs typeface="Courier New"/>
              </a:rPr>
              <a:t>System.out.print</a:t>
            </a:r>
            <a:r>
              <a:rPr lang="en-US" sz="1400" b="1" dirty="0">
                <a:latin typeface="Courier New"/>
                <a:cs typeface="Courier New"/>
              </a:rPr>
              <a:t>("Enter an integer: ");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>
                <a:latin typeface="Courier New"/>
                <a:cs typeface="Courier New"/>
              </a:rPr>
              <a:t>n = </a:t>
            </a:r>
            <a:r>
              <a:rPr lang="en-US" sz="1400" b="1" dirty="0" err="1">
                <a:latin typeface="Courier New"/>
                <a:cs typeface="Courier New"/>
              </a:rPr>
              <a:t>kb.nextInt</a:t>
            </a:r>
            <a:r>
              <a:rPr lang="en-US" sz="1400" b="1" dirty="0">
                <a:latin typeface="Courier New"/>
                <a:cs typeface="Courier New"/>
              </a:rPr>
              <a:t>();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n </a:t>
            </a:r>
            <a:r>
              <a:rPr lang="en-US" sz="1400" b="1" dirty="0">
                <a:latin typeface="Courier New"/>
                <a:cs typeface="Courier New"/>
              </a:rPr>
              <a:t>= </a:t>
            </a:r>
            <a:r>
              <a:rPr lang="en-US" sz="1400" b="1" dirty="0" err="1">
                <a:latin typeface="Courier New"/>
                <a:cs typeface="Courier New"/>
              </a:rPr>
              <a:t>Math.abs</a:t>
            </a:r>
            <a:r>
              <a:rPr lang="en-US" sz="1400" b="1" dirty="0">
                <a:latin typeface="Courier New"/>
                <a:cs typeface="Courier New"/>
              </a:rPr>
              <a:t>(n);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>
                <a:latin typeface="Courier New"/>
                <a:cs typeface="Courier New"/>
              </a:rPr>
              <a:t>q = n/10;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>
                <a:latin typeface="Courier New"/>
                <a:cs typeface="Courier New"/>
              </a:rPr>
              <a:t>r = n % 10;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>
                <a:latin typeface="Courier New"/>
                <a:cs typeface="Courier New"/>
              </a:rPr>
              <a:t>max = r;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</a:t>
            </a: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>
                <a:latin typeface="Courier New"/>
                <a:cs typeface="Courier New"/>
              </a:rPr>
              <a:t>min = r;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while </a:t>
            </a:r>
            <a:r>
              <a:rPr lang="en-US" sz="1400" b="1" dirty="0">
                <a:latin typeface="Courier New"/>
                <a:cs typeface="Courier New"/>
              </a:rPr>
              <a:t>(q != 0)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{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    r </a:t>
            </a:r>
            <a:r>
              <a:rPr lang="en-US" sz="1400" b="1" dirty="0">
                <a:latin typeface="Courier New"/>
                <a:cs typeface="Courier New"/>
              </a:rPr>
              <a:t>= q % 10;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q </a:t>
            </a:r>
            <a:r>
              <a:rPr lang="en-US" sz="1400" b="1" dirty="0">
                <a:latin typeface="Courier New"/>
                <a:cs typeface="Courier New"/>
              </a:rPr>
              <a:t>= q/10;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    if </a:t>
            </a:r>
            <a:r>
              <a:rPr lang="en-US" sz="1400" b="1" dirty="0">
                <a:latin typeface="Courier New"/>
                <a:cs typeface="Courier New"/>
              </a:rPr>
              <a:t>(r &gt; max)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    max </a:t>
            </a:r>
            <a:r>
              <a:rPr lang="en-US" sz="1400" b="1" dirty="0">
                <a:latin typeface="Courier New"/>
                <a:cs typeface="Courier New"/>
              </a:rPr>
              <a:t>= r;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if </a:t>
            </a:r>
            <a:r>
              <a:rPr lang="en-US" sz="1400" b="1" dirty="0">
                <a:latin typeface="Courier New"/>
                <a:cs typeface="Courier New"/>
              </a:rPr>
              <a:t>(r &lt; min)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        min </a:t>
            </a:r>
            <a:r>
              <a:rPr lang="en-US" sz="1400" b="1" dirty="0">
                <a:latin typeface="Courier New"/>
                <a:cs typeface="Courier New"/>
              </a:rPr>
              <a:t>= r;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}</a:t>
            </a:r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 dirty="0" smtClean="0">
                <a:latin typeface="Courier New"/>
                <a:cs typeface="Courier New"/>
              </a:rPr>
              <a:t>    </a:t>
            </a:r>
            <a:r>
              <a:rPr lang="en-US" sz="14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400" b="1" dirty="0">
                <a:latin typeface="Courier New"/>
                <a:cs typeface="Courier New"/>
              </a:rPr>
              <a:t>("Max: " + max);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    </a:t>
            </a:r>
            <a:r>
              <a:rPr lang="en-US" sz="1400" b="1" dirty="0" err="1" smtClean="0">
                <a:latin typeface="Courier New"/>
                <a:cs typeface="Courier New"/>
              </a:rPr>
              <a:t>System.out.println</a:t>
            </a:r>
            <a:r>
              <a:rPr lang="en-US" sz="1400" b="1" dirty="0">
                <a:latin typeface="Courier New"/>
                <a:cs typeface="Courier New"/>
              </a:rPr>
              <a:t>("Min: " + min);	</a:t>
            </a:r>
          </a:p>
          <a:p>
            <a:r>
              <a:rPr lang="en-US" sz="1400" b="1" dirty="0" smtClean="0">
                <a:latin typeface="Courier New"/>
                <a:cs typeface="Courier New"/>
              </a:rPr>
              <a:t>}</a:t>
            </a:r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608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2D Arrays: Review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2438399"/>
          </a:xfrm>
        </p:spPr>
        <p:txBody>
          <a:bodyPr>
            <a:normAutofit lnSpcReduction="10000"/>
          </a:bodyPr>
          <a:lstStyle/>
          <a:p>
            <a:r>
              <a:rPr lang="en-US" sz="1800" b="1" dirty="0" err="1">
                <a:latin typeface="Courier New"/>
                <a:cs typeface="Courier New"/>
              </a:rPr>
              <a:t>dataType</a:t>
            </a:r>
            <a:r>
              <a:rPr lang="en-US" sz="1800" b="1" dirty="0">
                <a:latin typeface="Courier New"/>
                <a:cs typeface="Courier New"/>
              </a:rPr>
              <a:t>[][] </a:t>
            </a:r>
            <a:r>
              <a:rPr lang="en-US" sz="1800" b="1" dirty="0" err="1">
                <a:latin typeface="Courier New"/>
                <a:cs typeface="Courier New"/>
              </a:rPr>
              <a:t>varName</a:t>
            </a:r>
            <a:r>
              <a:rPr lang="en-US" sz="1800" b="1" dirty="0">
                <a:latin typeface="Courier New"/>
                <a:cs typeface="Courier New"/>
              </a:rPr>
              <a:t> = new </a:t>
            </a:r>
            <a:r>
              <a:rPr lang="en-US" sz="1800" b="1" dirty="0" err="1">
                <a:latin typeface="Courier New"/>
                <a:cs typeface="Courier New"/>
              </a:rPr>
              <a:t>dataType</a:t>
            </a:r>
            <a:r>
              <a:rPr lang="en-US" sz="1800" b="1" dirty="0">
                <a:latin typeface="Courier New"/>
                <a:cs typeface="Courier New"/>
              </a:rPr>
              <a:t>[rows][columns];</a:t>
            </a:r>
          </a:p>
          <a:p>
            <a:endParaRPr lang="en-US" sz="2400" dirty="0" smtClean="0"/>
          </a:p>
          <a:p>
            <a:r>
              <a:rPr lang="en-US" sz="2400" dirty="0" smtClean="0"/>
              <a:t>You </a:t>
            </a:r>
            <a:r>
              <a:rPr lang="en-US" sz="2400" dirty="0"/>
              <a:t>have rows and columns.</a:t>
            </a:r>
          </a:p>
          <a:p>
            <a:endParaRPr lang="en-US" sz="2400" dirty="0" smtClean="0"/>
          </a:p>
          <a:p>
            <a:r>
              <a:rPr lang="en-US" sz="2400" dirty="0">
                <a:cs typeface="Calibri"/>
              </a:rPr>
              <a:t>Using the length property on a 2D array variable name returns </a:t>
            </a:r>
            <a:br>
              <a:rPr lang="en-US" sz="2400" dirty="0">
                <a:cs typeface="Calibri"/>
              </a:rPr>
            </a:br>
            <a:r>
              <a:rPr lang="en-US" sz="2400" dirty="0">
                <a:cs typeface="Calibri"/>
              </a:rPr>
              <a:t>the number of rows in the array</a:t>
            </a:r>
            <a:r>
              <a:rPr lang="en-US" sz="2400" dirty="0" smtClean="0">
                <a:cs typeface="Calibri"/>
              </a:rPr>
              <a:t>.</a:t>
            </a:r>
            <a:endParaRPr lang="en-US" sz="2400" dirty="0"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752" y="3937000"/>
            <a:ext cx="3289300" cy="2463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0" y="4065364"/>
            <a:ext cx="36068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1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0000FE"/>
      </a:hlink>
      <a:folHlink>
        <a:srgbClr val="0000FE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25982</TotalTime>
  <Words>2145</Words>
  <Application>Microsoft Macintosh PowerPoint</Application>
  <PresentationFormat>Custom</PresentationFormat>
  <Paragraphs>498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Lecture 4</vt:lpstr>
      <vt:lpstr>Review of Homework #1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2D Arrays: Review</vt:lpstr>
      <vt:lpstr>Ragged Arrays</vt:lpstr>
      <vt:lpstr>Rules for declaring, creating and initializing ragged arrays.</vt:lpstr>
      <vt:lpstr>Ragged Arrays: Example</vt:lpstr>
      <vt:lpstr>Which of the following statements are valid?</vt:lpstr>
      <vt:lpstr>Multidimensional Arrays</vt:lpstr>
      <vt:lpstr>PowerPoint Presentation</vt:lpstr>
      <vt:lpstr>Another way to visualize multidimensional arrays</vt:lpstr>
      <vt:lpstr>Passing 2D arrays to methods</vt:lpstr>
      <vt:lpstr>Methods and 2D Arrays</vt:lpstr>
      <vt:lpstr>Methods and Arrays</vt:lpstr>
      <vt:lpstr>Why does this happen?</vt:lpstr>
      <vt:lpstr>Example</vt:lpstr>
      <vt:lpstr>Returning an array from a method</vt:lpstr>
      <vt:lpstr>Example</vt:lpstr>
      <vt:lpstr>PowerPoint Presentation</vt:lpstr>
      <vt:lpstr>PowerPoint Presentation</vt:lpstr>
      <vt:lpstr>Example</vt:lpstr>
      <vt:lpstr>PowerPoint Presentation</vt:lpstr>
      <vt:lpstr>In-class exercise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Rachel Trana</cp:lastModifiedBy>
  <cp:revision>770</cp:revision>
  <dcterms:created xsi:type="dcterms:W3CDTF">2014-04-17T23:20:26Z</dcterms:created>
  <dcterms:modified xsi:type="dcterms:W3CDTF">2016-01-21T22:05:00Z</dcterms:modified>
</cp:coreProperties>
</file>