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3" r:id="rId3"/>
    <p:sldId id="342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4" r:id="rId13"/>
    <p:sldId id="372" r:id="rId14"/>
    <p:sldId id="352" r:id="rId15"/>
    <p:sldId id="355" r:id="rId16"/>
    <p:sldId id="353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65" autoAdjust="0"/>
  </p:normalViewPr>
  <p:slideViewPr>
    <p:cSldViewPr>
      <p:cViewPr>
        <p:scale>
          <a:sx n="82" d="100"/>
          <a:sy n="82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1/28/16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1/28/16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programming I, you put all of your code</a:t>
            </a:r>
            <a:r>
              <a:rPr lang="en-US" baseline="0" dirty="0" smtClean="0"/>
              <a:t> in the main method. </a:t>
            </a:r>
          </a:p>
          <a:p>
            <a:r>
              <a:rPr lang="en-US" baseline="0" dirty="0" smtClean="0"/>
              <a:t>That’s not exactly object-oriented - in fact, not at all. </a:t>
            </a:r>
          </a:p>
          <a:p>
            <a:r>
              <a:rPr lang="en-US" baseline="0" dirty="0" smtClean="0"/>
              <a:t>You used a few object types (like String) without realizing they were objects, but we didn’t develop any objects of our own. </a:t>
            </a:r>
          </a:p>
          <a:p>
            <a:r>
              <a:rPr lang="en-US" baseline="0" dirty="0" smtClean="0"/>
              <a:t>We’re going to leave procedural world behind and get the heck out of main().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note on public instance variables.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not good programming practice.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We’ll find out why in another lecture and how to use private appropriately.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1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1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1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4"/>
            <a:ext cx="9861727" cy="11163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5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72000"/>
            <a:ext cx="85344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Topics: Objects and Classes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 9, Sections 9.1 – 9.5 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00" y="914400"/>
            <a:ext cx="4919313" cy="4176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5012" y="1634480"/>
            <a:ext cx="2076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size - 36</a:t>
            </a:r>
          </a:p>
          <a:p>
            <a:r>
              <a:rPr lang="en-US" sz="2200" dirty="0" smtClean="0">
                <a:latin typeface="Calibri"/>
                <a:cs typeface="Calibri"/>
              </a:rPr>
              <a:t>breed - robot</a:t>
            </a:r>
          </a:p>
          <a:p>
            <a:r>
              <a:rPr lang="en-US" sz="2200" dirty="0" smtClean="0">
                <a:latin typeface="Calibri"/>
                <a:cs typeface="Calibri"/>
              </a:rPr>
              <a:t>name - </a:t>
            </a:r>
            <a:r>
              <a:rPr lang="en-US" sz="2200" dirty="0" err="1">
                <a:latin typeface="Calibri"/>
                <a:cs typeface="Calibri"/>
              </a:rPr>
              <a:t>R</a:t>
            </a:r>
            <a:r>
              <a:rPr lang="en-US" sz="2200" dirty="0" err="1" smtClean="0">
                <a:latin typeface="Calibri"/>
                <a:cs typeface="Calibri"/>
              </a:rPr>
              <a:t>obodog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2864" y="5319662"/>
            <a:ext cx="1873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size - 20</a:t>
            </a:r>
          </a:p>
          <a:p>
            <a:r>
              <a:rPr lang="en-US" sz="2200" dirty="0" smtClean="0">
                <a:latin typeface="Calibri"/>
                <a:cs typeface="Calibri"/>
              </a:rPr>
              <a:t>breed - poodle</a:t>
            </a:r>
          </a:p>
          <a:p>
            <a:r>
              <a:rPr lang="en-US" sz="2200" dirty="0" smtClean="0">
                <a:latin typeface="Calibri"/>
                <a:cs typeface="Calibri"/>
              </a:rPr>
              <a:t>name - </a:t>
            </a:r>
            <a:r>
              <a:rPr lang="en-US" sz="2200" dirty="0" err="1">
                <a:latin typeface="Calibri"/>
                <a:cs typeface="Calibri"/>
              </a:rPr>
              <a:t>F</a:t>
            </a:r>
            <a:r>
              <a:rPr lang="en-US" sz="2200" dirty="0" err="1" smtClean="0">
                <a:latin typeface="Calibri"/>
                <a:cs typeface="Calibri"/>
              </a:rPr>
              <a:t>ifi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1600200"/>
            <a:ext cx="17249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size - 50</a:t>
            </a:r>
          </a:p>
          <a:p>
            <a:r>
              <a:rPr lang="en-US" sz="2200" dirty="0" smtClean="0">
                <a:latin typeface="Calibri"/>
                <a:cs typeface="Calibri"/>
              </a:rPr>
              <a:t>breed - mutt</a:t>
            </a:r>
          </a:p>
          <a:p>
            <a:r>
              <a:rPr lang="en-US" sz="2200" dirty="0" smtClean="0">
                <a:latin typeface="Calibri"/>
                <a:cs typeface="Calibri"/>
              </a:rPr>
              <a:t>name - Rocky</a:t>
            </a:r>
            <a:endParaRPr lang="en-US" sz="2200" dirty="0"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509048" y="2282552"/>
            <a:ext cx="108012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56520" y="2714600"/>
            <a:ext cx="136815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24872" y="4442792"/>
            <a:ext cx="504056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 we use the </a:t>
            </a:r>
            <a:r>
              <a:rPr lang="en-US" sz="3400" b="1" dirty="0" smtClean="0">
                <a:latin typeface="Courier New"/>
                <a:cs typeface="Courier New"/>
              </a:rPr>
              <a:t>Dog</a:t>
            </a:r>
            <a:r>
              <a:rPr lang="en-US" sz="3600" dirty="0" smtClean="0"/>
              <a:t> class to make an object?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86882" y="1447800"/>
            <a:ext cx="470971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Dog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size;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String breed;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String name;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void bark()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("Ruff, ruff!");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4090987"/>
            <a:ext cx="470971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</a:t>
            </a:r>
            <a:r>
              <a:rPr lang="en-US" sz="1400" b="1" dirty="0" err="1" smtClean="0">
                <a:latin typeface="Courier New"/>
                <a:cs typeface="Courier New"/>
              </a:rPr>
              <a:t>TestDog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Dog </a:t>
            </a:r>
            <a:r>
              <a:rPr lang="en-US" sz="1400" b="1" dirty="0" err="1" smtClean="0">
                <a:latin typeface="Courier New"/>
                <a:cs typeface="Courier New"/>
              </a:rPr>
              <a:t>ruffy</a:t>
            </a:r>
            <a:r>
              <a:rPr lang="en-US" sz="1400" b="1" dirty="0" smtClean="0">
                <a:latin typeface="Courier New"/>
                <a:cs typeface="Courier New"/>
              </a:rPr>
              <a:t> = new Dog();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ruffy.size</a:t>
            </a:r>
            <a:r>
              <a:rPr lang="en-US" sz="1400" b="1" dirty="0" smtClean="0">
                <a:latin typeface="Courier New"/>
                <a:cs typeface="Courier New"/>
              </a:rPr>
              <a:t> = 40;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ruffy.bark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521" y="1447800"/>
            <a:ext cx="48359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Dog and </a:t>
            </a:r>
            <a:r>
              <a:rPr lang="en-US" sz="2200" dirty="0" err="1"/>
              <a:t>TestDog</a:t>
            </a:r>
            <a:r>
              <a:rPr lang="en-US" sz="2200" dirty="0"/>
              <a:t> need to be in the same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folder</a:t>
            </a:r>
            <a:r>
              <a:rPr lang="en-US" sz="2200" dirty="0"/>
              <a:t>/location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/>
              <a:t>Compile the </a:t>
            </a:r>
            <a:r>
              <a:rPr lang="en-US" sz="2200" dirty="0" err="1"/>
              <a:t>Dog.java</a:t>
            </a:r>
            <a:r>
              <a:rPr lang="en-US" sz="2200" dirty="0"/>
              <a:t> file first.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063" y="3193992"/>
            <a:ext cx="4786337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b="1" dirty="0" smtClean="0">
                <a:latin typeface="Courier New"/>
                <a:cs typeface="Courier New"/>
              </a:rPr>
              <a:t>new</a:t>
            </a:r>
            <a:r>
              <a:rPr lang="en-US" sz="2200" dirty="0" smtClean="0"/>
              <a:t> operator is used to make</a:t>
            </a:r>
            <a:br>
              <a:rPr lang="en-US" sz="2200" dirty="0" smtClean="0"/>
            </a:br>
            <a:r>
              <a:rPr lang="en-US" sz="2200" dirty="0" smtClean="0"/>
              <a:t>a new Dog object.</a:t>
            </a:r>
          </a:p>
          <a:p>
            <a:endParaRPr lang="en-US" sz="2200" dirty="0"/>
          </a:p>
          <a:p>
            <a:r>
              <a:rPr lang="en-US" sz="2200" dirty="0" smtClean="0"/>
              <a:t>Once you make a dog object, you</a:t>
            </a:r>
            <a:br>
              <a:rPr lang="en-US" sz="2200" dirty="0" smtClean="0"/>
            </a:br>
            <a:r>
              <a:rPr lang="en-US" sz="2200" dirty="0" smtClean="0"/>
              <a:t>have access to any public methods and</a:t>
            </a:r>
            <a:br>
              <a:rPr lang="en-US" sz="2200" dirty="0" smtClean="0"/>
            </a:br>
            <a:r>
              <a:rPr lang="en-US" sz="2200" dirty="0" smtClean="0"/>
              <a:t>properties.</a:t>
            </a:r>
          </a:p>
          <a:p>
            <a:endParaRPr lang="en-US" sz="2200" dirty="0"/>
          </a:p>
          <a:p>
            <a:r>
              <a:rPr lang="en-US" sz="2200" dirty="0" smtClean="0"/>
              <a:t>Object variables are stored on the heap.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9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smtClean="0">
                <a:latin typeface="Courier New"/>
                <a:cs typeface="Courier New"/>
              </a:rPr>
              <a:t>new</a:t>
            </a:r>
            <a:r>
              <a:rPr lang="en-US" sz="3600" dirty="0" smtClean="0"/>
              <a:t> operator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 smtClean="0">
                <a:latin typeface="Courier New"/>
                <a:cs typeface="Courier New"/>
              </a:rPr>
              <a:t>new</a:t>
            </a:r>
            <a:r>
              <a:rPr lang="en-US" sz="2400" dirty="0" smtClean="0"/>
              <a:t> </a:t>
            </a:r>
            <a:r>
              <a:rPr lang="en-US" sz="2400" dirty="0"/>
              <a:t>operator in java is responsible for the creation of </a:t>
            </a:r>
            <a:r>
              <a:rPr lang="en-US" sz="2400" dirty="0" smtClean="0"/>
              <a:t>a new </a:t>
            </a:r>
            <a:r>
              <a:rPr lang="en-US" sz="2400" dirty="0"/>
              <a:t>object </a:t>
            </a:r>
            <a:r>
              <a:rPr lang="en-US" sz="2400" dirty="0" smtClean="0"/>
              <a:t>(aka an instance </a:t>
            </a:r>
            <a:r>
              <a:rPr lang="en-US" sz="2400" dirty="0"/>
              <a:t>of a </a:t>
            </a:r>
            <a:r>
              <a:rPr lang="en-US" sz="2400" dirty="0" smtClean="0"/>
              <a:t>class).</a:t>
            </a:r>
          </a:p>
          <a:p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dynamically allocates memory in the heap with the </a:t>
            </a:r>
            <a:r>
              <a:rPr lang="en-US" sz="2400" dirty="0" smtClean="0"/>
              <a:t>variable/reference name </a:t>
            </a:r>
            <a:r>
              <a:rPr lang="en-US" sz="2400" dirty="0"/>
              <a:t>we </a:t>
            </a:r>
            <a:r>
              <a:rPr lang="en-US" sz="2400" dirty="0" smtClean="0"/>
              <a:t>defined </a:t>
            </a:r>
            <a:r>
              <a:rPr lang="en-US" sz="2400" dirty="0"/>
              <a:t>pointed from the stack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Dynamic </a:t>
            </a:r>
            <a:r>
              <a:rPr lang="en-US" sz="2400" dirty="0"/>
              <a:t>allocation </a:t>
            </a:r>
            <a:r>
              <a:rPr lang="en-US" sz="2400" dirty="0" smtClean="0"/>
              <a:t>means </a:t>
            </a:r>
            <a:r>
              <a:rPr lang="en-US" sz="2400" dirty="0"/>
              <a:t>that the memory is allocated </a:t>
            </a:r>
            <a:r>
              <a:rPr lang="en-US" sz="2400" dirty="0" smtClean="0"/>
              <a:t>at run-time.</a:t>
            </a:r>
          </a:p>
          <a:p>
            <a:endParaRPr lang="en-US" sz="2400" dirty="0"/>
          </a:p>
          <a:p>
            <a:r>
              <a:rPr lang="en-US" sz="2400" dirty="0" smtClean="0"/>
              <a:t>It is followed by a special method called a </a:t>
            </a:r>
            <a:br>
              <a:rPr lang="en-US" sz="2400" dirty="0" smtClean="0"/>
            </a:br>
            <a:r>
              <a:rPr lang="en-US" sz="2400" dirty="0" smtClean="0"/>
              <a:t>constructor (discussed later).</a:t>
            </a:r>
          </a:p>
          <a:p>
            <a:endParaRPr lang="en-US" sz="2400" dirty="0"/>
          </a:p>
          <a:p>
            <a:r>
              <a:rPr lang="en-US" sz="2400" dirty="0" smtClean="0"/>
              <a:t>Because of this, variables for objects are called</a:t>
            </a:r>
            <a:br>
              <a:rPr lang="en-US" sz="2400" dirty="0" smtClean="0"/>
            </a:br>
            <a:r>
              <a:rPr lang="en-US" sz="2400" dirty="0" smtClean="0"/>
              <a:t>reference variables.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467600" y="5257800"/>
            <a:ext cx="1143000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var</a:t>
            </a:r>
            <a:r>
              <a:rPr lang="en-US" i="1" dirty="0" smtClean="0"/>
              <a:t>-name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4826913"/>
            <a:ext cx="7914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Stack</a:t>
            </a:r>
            <a:endParaRPr lang="en-US" sz="2200" dirty="0"/>
          </a:p>
        </p:txBody>
      </p:sp>
      <p:sp>
        <p:nvSpPr>
          <p:cNvPr id="7" name="Oval 6"/>
          <p:cNvSpPr/>
          <p:nvPr/>
        </p:nvSpPr>
        <p:spPr>
          <a:xfrm>
            <a:off x="9829800" y="5257800"/>
            <a:ext cx="1143000" cy="1143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object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982200" y="4826913"/>
            <a:ext cx="784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Heap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458200" y="5867400"/>
            <a:ext cx="16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"/>
            <a:ext cx="9310410" cy="62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another class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1371600"/>
            <a:ext cx="6710591" cy="2800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Movie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String title;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String genre;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rating;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public void </a:t>
            </a:r>
            <a:r>
              <a:rPr lang="en-US" sz="1600" b="1" dirty="0" err="1" smtClean="0">
                <a:latin typeface="Courier New"/>
                <a:cs typeface="Courier New"/>
              </a:rPr>
              <a:t>playIt</a:t>
            </a:r>
            <a:r>
              <a:rPr lang="en-US" sz="16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("Playing: " + </a:t>
            </a:r>
            <a:r>
              <a:rPr lang="en-US" sz="1600" b="1" dirty="0" err="1" smtClean="0">
                <a:latin typeface="Courier New"/>
                <a:cs typeface="Courier New"/>
              </a:rPr>
              <a:t>this.title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2389240" cy="274320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8440" y="2375521"/>
            <a:ext cx="1080120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495800"/>
            <a:ext cx="91486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Remember to compile before you try to make an object from the class!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Terminology: Make/create an object = Create an instance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Terminology: A class is a reference type, which means that a variable of the</a:t>
            </a:r>
            <a:br>
              <a:rPr lang="en-US" sz="2200" dirty="0" smtClean="0"/>
            </a:br>
            <a:r>
              <a:rPr lang="en-US" sz="2200" dirty="0" smtClean="0"/>
              <a:t>class type can reference an instance of the class.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736388" y="2176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+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6388" y="2557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+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4494" y="28618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+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4494" y="3319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+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81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400" b="1" dirty="0" smtClean="0">
                <a:latin typeface="Courier New"/>
                <a:cs typeface="Courier New"/>
              </a:rPr>
              <a:t>this</a:t>
            </a:r>
            <a:r>
              <a:rPr lang="en-US" sz="3600" dirty="0" smtClean="0"/>
              <a:t> keyword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4602168"/>
          </a:xfrm>
        </p:spPr>
        <p:txBody>
          <a:bodyPr>
            <a:normAutofit/>
          </a:bodyPr>
          <a:lstStyle/>
          <a:p>
            <a:r>
              <a:rPr lang="en-US" sz="2400" dirty="0"/>
              <a:t>Within an instance method or a constructor, </a:t>
            </a:r>
            <a:r>
              <a:rPr lang="en-US" sz="2200" b="1" dirty="0">
                <a:latin typeface="Courier New"/>
                <a:cs typeface="Courier New"/>
              </a:rPr>
              <a:t>this</a:t>
            </a:r>
            <a:r>
              <a:rPr lang="en-US" sz="2400" dirty="0"/>
              <a:t> is a reference to the current </a:t>
            </a:r>
            <a:r>
              <a:rPr lang="en-US" sz="2400" dirty="0" smtClean="0"/>
              <a:t>object - the </a:t>
            </a:r>
            <a:r>
              <a:rPr lang="en-US" sz="2400" dirty="0"/>
              <a:t>object whose method or constructor is being called.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can refer to any </a:t>
            </a:r>
            <a:r>
              <a:rPr lang="en-US" sz="2400" dirty="0" smtClean="0"/>
              <a:t>public member (a public variable, method, </a:t>
            </a:r>
            <a:r>
              <a:rPr lang="en-US" sz="2400" dirty="0" err="1" smtClean="0"/>
              <a:t>etc</a:t>
            </a:r>
            <a:r>
              <a:rPr lang="en-US" sz="2400" dirty="0" smtClean="0"/>
              <a:t>) </a:t>
            </a:r>
            <a:r>
              <a:rPr lang="en-US" sz="2400" dirty="0"/>
              <a:t>of the current object from within an instance method or a constructor by using </a:t>
            </a:r>
            <a:r>
              <a:rPr lang="en-US" sz="2200" b="1" dirty="0">
                <a:latin typeface="Courier New"/>
                <a:cs typeface="Courier New"/>
              </a:rPr>
              <a:t>this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Using the keyword </a:t>
            </a:r>
            <a:r>
              <a:rPr lang="en-US" sz="2200" b="1" dirty="0" smtClean="0">
                <a:latin typeface="Courier New"/>
                <a:cs typeface="Courier New"/>
              </a:rPr>
              <a:t>this</a:t>
            </a:r>
            <a:r>
              <a:rPr lang="en-US" sz="2400" dirty="0" smtClean="0"/>
              <a:t> also helps to explicitly differentiate between your instance variables (which belong to an object) and local variables (which live in your methods).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6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the Movie class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796482" y="1524000"/>
            <a:ext cx="4709718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</a:t>
            </a:r>
            <a:r>
              <a:rPr lang="en-US" sz="1400" b="1" dirty="0" err="1" smtClean="0">
                <a:latin typeface="Courier New"/>
                <a:cs typeface="Courier New"/>
              </a:rPr>
              <a:t>TestMovie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Movie one = new Movie();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one.title</a:t>
            </a:r>
            <a:r>
              <a:rPr lang="en-US" sz="1400" b="1" dirty="0" smtClean="0">
                <a:latin typeface="Courier New"/>
                <a:cs typeface="Courier New"/>
              </a:rPr>
              <a:t> = "Gone with the Stock";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one.genre</a:t>
            </a:r>
            <a:r>
              <a:rPr lang="en-US" sz="1400" b="1" dirty="0" smtClean="0">
                <a:latin typeface="Courier New"/>
                <a:cs typeface="Courier New"/>
              </a:rPr>
              <a:t> = "Drama</a:t>
            </a:r>
            <a:r>
              <a:rPr lang="en-US" sz="1400" b="1" dirty="0">
                <a:latin typeface="Courier New"/>
                <a:cs typeface="Courier New"/>
              </a:rPr>
              <a:t>"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one.rating</a:t>
            </a:r>
            <a:r>
              <a:rPr lang="en-US" sz="1400" b="1" dirty="0" smtClean="0">
                <a:latin typeface="Courier New"/>
                <a:cs typeface="Courier New"/>
              </a:rPr>
              <a:t> = 1;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one.playIt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Movie two = new Movie();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two.title</a:t>
            </a:r>
            <a:r>
              <a:rPr lang="en-US" sz="1400" b="1" dirty="0" smtClean="0">
                <a:latin typeface="Courier New"/>
                <a:cs typeface="Courier New"/>
              </a:rPr>
              <a:t> = "Byte Club";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two.genre</a:t>
            </a:r>
            <a:r>
              <a:rPr lang="en-US" sz="1400" b="1" dirty="0" smtClean="0">
                <a:latin typeface="Courier New"/>
                <a:cs typeface="Courier New"/>
              </a:rPr>
              <a:t> = "Action</a:t>
            </a:r>
            <a:r>
              <a:rPr lang="en-US" sz="1400" b="1" dirty="0">
                <a:latin typeface="Courier New"/>
                <a:cs typeface="Courier New"/>
              </a:rPr>
              <a:t>"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two.rating</a:t>
            </a:r>
            <a:r>
              <a:rPr lang="en-US" sz="1400" b="1" dirty="0" smtClean="0">
                <a:latin typeface="Courier New"/>
                <a:cs typeface="Courier New"/>
              </a:rPr>
              <a:t> = 5;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two.playIt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282" y="1524000"/>
            <a:ext cx="5894851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Movie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public String title;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String genre;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rating;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playIt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>
                <a:latin typeface="Courier New"/>
                <a:cs typeface="Courier New"/>
              </a:rPr>
              <a:t>"</a:t>
            </a:r>
            <a:r>
              <a:rPr lang="en-US" sz="1400" b="1" dirty="0" smtClean="0">
                <a:latin typeface="Courier New"/>
                <a:cs typeface="Courier New"/>
              </a:rPr>
              <a:t>Playing</a:t>
            </a:r>
            <a:r>
              <a:rPr lang="en-US" sz="1400" b="1" dirty="0">
                <a:latin typeface="Courier New"/>
                <a:cs typeface="Courier New"/>
              </a:rPr>
              <a:t>: </a:t>
            </a:r>
            <a:r>
              <a:rPr lang="en-US" sz="1400" b="1" dirty="0" smtClean="0">
                <a:latin typeface="Courier New"/>
                <a:cs typeface="Courier New"/>
              </a:rPr>
              <a:t>" </a:t>
            </a:r>
            <a:r>
              <a:rPr lang="en-US" sz="1400" b="1" dirty="0">
                <a:latin typeface="Courier New"/>
                <a:cs typeface="Courier New"/>
              </a:rPr>
              <a:t>+ </a:t>
            </a:r>
            <a:r>
              <a:rPr lang="en-US" sz="1400" b="1" dirty="0" err="1">
                <a:latin typeface="Courier New"/>
                <a:cs typeface="Courier New"/>
              </a:rPr>
              <a:t>this.title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4196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Output</a:t>
            </a:r>
            <a:endParaRPr lang="en-US" b="1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0800" y="34290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4600" y="3429000"/>
            <a:ext cx="13716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1600" y="4876800"/>
            <a:ext cx="4267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Playing: Gone with the Stock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Playing: Byte Club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28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Constructors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8"/>
          </a:xfrm>
        </p:spPr>
        <p:txBody>
          <a:bodyPr>
            <a:normAutofit/>
          </a:bodyPr>
          <a:lstStyle/>
          <a:p>
            <a:r>
              <a:rPr lang="en-US" sz="2400" dirty="0"/>
              <a:t>Constructors have one purpose in life: </a:t>
            </a:r>
            <a:r>
              <a:rPr lang="en-US" sz="2400" dirty="0" smtClean="0"/>
              <a:t>To initialize </a:t>
            </a:r>
            <a:r>
              <a:rPr lang="en-US" sz="2400" dirty="0"/>
              <a:t>an instance of a class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When the object is created, Java calls the constructor first. Any code you have in your constructor will then get executed.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05200"/>
            <a:ext cx="8547100" cy="28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8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Constructor rules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5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constructor must have the same name as the class itself.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Constructors do not have a return type - not even void.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Constructors are invoked using the new operator when an object is created. Constructors play the role of initializing objects.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You can have multiple constructors with the same name but with different signatures (i.e. different number of formal parameters).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Once you define a constructor for a class, Java will not define one for you.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you have multiple constructors in a class, they must have different numbers of parameters.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9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638300"/>
            <a:ext cx="10312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09600"/>
            <a:ext cx="79248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constructor 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46021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Every class has a constructor even if you </a:t>
            </a:r>
            <a:r>
              <a:rPr lang="en-US" sz="2400" dirty="0" smtClean="0">
                <a:latin typeface="Calibri"/>
                <a:cs typeface="Calibri"/>
              </a:rPr>
              <a:t>did not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write </a:t>
            </a:r>
            <a:r>
              <a:rPr lang="en-US" sz="2400" dirty="0">
                <a:latin typeface="Calibri"/>
                <a:cs typeface="Calibri"/>
              </a:rPr>
              <a:t>it yourself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You can write a constructor for your class, but if </a:t>
            </a: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you </a:t>
            </a:r>
            <a:r>
              <a:rPr lang="en-US" sz="2400" dirty="0">
                <a:latin typeface="Calibri"/>
                <a:cs typeface="Calibri"/>
              </a:rPr>
              <a:t>don’t, </a:t>
            </a:r>
            <a:r>
              <a:rPr lang="en-US" sz="2400" dirty="0" smtClean="0">
                <a:latin typeface="Calibri"/>
                <a:cs typeface="Calibri"/>
              </a:rPr>
              <a:t>the compiler </a:t>
            </a:r>
            <a:r>
              <a:rPr lang="en-US" sz="2400" dirty="0">
                <a:latin typeface="Calibri"/>
                <a:cs typeface="Calibri"/>
              </a:rPr>
              <a:t>writes one for you.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A constructor with no parameters is called a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no-</a:t>
            </a:r>
            <a:r>
              <a:rPr lang="en-US" sz="2400" dirty="0" err="1" smtClean="0">
                <a:latin typeface="Calibri"/>
                <a:cs typeface="Calibri"/>
              </a:rPr>
              <a:t>arg</a:t>
            </a:r>
            <a:r>
              <a:rPr lang="en-US" sz="2400" dirty="0" smtClean="0">
                <a:latin typeface="Calibri"/>
                <a:cs typeface="Calibri"/>
              </a:rPr>
              <a:t> constructor.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The default constructor (the one the compiler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provides for you) is the no-</a:t>
            </a:r>
            <a:r>
              <a:rPr lang="en-US" sz="2400" dirty="0" err="1" smtClean="0">
                <a:latin typeface="Calibri"/>
                <a:cs typeface="Calibri"/>
              </a:rPr>
              <a:t>arg</a:t>
            </a:r>
            <a:r>
              <a:rPr lang="en-US" sz="2400" dirty="0" smtClean="0">
                <a:latin typeface="Calibri"/>
                <a:cs typeface="Calibri"/>
              </a:rPr>
              <a:t> constructor.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749" y="982870"/>
            <a:ext cx="4678451" cy="55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9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60500"/>
            <a:ext cx="11506200" cy="369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1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would you want to write your own constructor?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373568"/>
          </a:xfrm>
        </p:spPr>
        <p:txBody>
          <a:bodyPr>
            <a:normAutofit/>
          </a:bodyPr>
          <a:lstStyle/>
          <a:p>
            <a:r>
              <a:rPr lang="en-US" sz="2400" dirty="0"/>
              <a:t>You need code to help initialize your object and get it ready for use.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Encapsulation/information hiding - maybe you only want an instance variable to be set at the time the object is created.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4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746" y="604897"/>
            <a:ext cx="547928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Dog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private double weight;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void </a:t>
            </a:r>
            <a:r>
              <a:rPr lang="en-US" sz="1600" b="1" dirty="0" err="1" smtClean="0">
                <a:latin typeface="Courier New"/>
                <a:cs typeface="Courier New"/>
              </a:rPr>
              <a:t>setWeight</a:t>
            </a:r>
            <a:r>
              <a:rPr lang="en-US" sz="1600" b="1" dirty="0" smtClean="0">
                <a:latin typeface="Courier New"/>
                <a:cs typeface="Courier New"/>
              </a:rPr>
              <a:t>(double </a:t>
            </a:r>
            <a:r>
              <a:rPr lang="en-US" sz="1600" b="1" dirty="0" err="1" smtClean="0">
                <a:latin typeface="Courier New"/>
                <a:cs typeface="Courier New"/>
              </a:rPr>
              <a:t>newWeight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this.weight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newWeight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200400"/>
            <a:ext cx="535615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</a:t>
            </a:r>
            <a:r>
              <a:rPr lang="en-US" sz="1600" b="1" dirty="0" err="1" smtClean="0">
                <a:latin typeface="Courier New"/>
                <a:cs typeface="Courier New"/>
              </a:rPr>
              <a:t>DogTest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Dog </a:t>
            </a:r>
            <a:r>
              <a:rPr lang="en-US" sz="1600" b="1" dirty="0" err="1" smtClean="0">
                <a:latin typeface="Courier New"/>
                <a:cs typeface="Courier New"/>
              </a:rPr>
              <a:t>newPuppy</a:t>
            </a:r>
            <a:r>
              <a:rPr lang="en-US" sz="1600" b="1" dirty="0" smtClean="0">
                <a:latin typeface="Courier New"/>
                <a:cs typeface="Courier New"/>
              </a:rPr>
              <a:t> = new Dog();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newPuppy.setWeight</a:t>
            </a:r>
            <a:r>
              <a:rPr lang="en-US" sz="1600" b="1" dirty="0" smtClean="0">
                <a:latin typeface="Courier New"/>
                <a:cs typeface="Courier New"/>
              </a:rPr>
              <a:t>(58.7);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654784"/>
            <a:ext cx="51672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There’s a bad thing here. The Dog object is alive 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at this point in the code but without a weight! </a:t>
            </a:r>
          </a:p>
          <a:p>
            <a:endParaRPr lang="en-US" sz="20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You are relying on the developer to know that 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creating a Dog object is a two-part process.</a:t>
            </a:r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38600" y="2286000"/>
            <a:ext cx="4191000" cy="1981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245584"/>
            <a:ext cx="5010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This is why you would want to write your own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constructor. You could initialize the variable in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the constructor.</a:t>
            </a:r>
          </a:p>
          <a:p>
            <a:endParaRPr lang="en-US" sz="2000" dirty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What is the value of the instance variable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dirty="0" smtClean="0">
                <a:latin typeface="Monaco"/>
                <a:cs typeface="Monaco"/>
              </a:rPr>
              <a:t>weight</a:t>
            </a:r>
            <a:r>
              <a:rPr lang="en-US" sz="2000" dirty="0" smtClean="0">
                <a:latin typeface="Calibri"/>
                <a:cs typeface="Calibri"/>
              </a:rPr>
              <a:t> for the </a:t>
            </a:r>
            <a:r>
              <a:rPr lang="en-US" b="1" dirty="0" err="1" smtClean="0">
                <a:latin typeface="Courier New"/>
                <a:cs typeface="Courier New"/>
              </a:rPr>
              <a:t>newPuppy</a:t>
            </a:r>
            <a:r>
              <a:rPr lang="en-US" sz="2000" dirty="0" smtClean="0">
                <a:latin typeface="Calibri"/>
                <a:cs typeface="Calibri"/>
              </a:rPr>
              <a:t> object when the 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object is created?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79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Default values for instance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800599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>
                <a:latin typeface="Courier New"/>
                <a:cs typeface="Courier New"/>
              </a:rPr>
              <a:t>String</a:t>
            </a:r>
            <a:r>
              <a:rPr lang="en-US" sz="2400" dirty="0" smtClean="0"/>
              <a:t>: Default value of null.</a:t>
            </a:r>
          </a:p>
          <a:p>
            <a:endParaRPr lang="en-US" sz="2400" dirty="0"/>
          </a:p>
          <a:p>
            <a:r>
              <a:rPr lang="en-US" sz="2200" b="1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/>
              <a:t>: Default value of 0.</a:t>
            </a:r>
          </a:p>
          <a:p>
            <a:endParaRPr lang="en-US" sz="2400" dirty="0"/>
          </a:p>
          <a:p>
            <a:r>
              <a:rPr lang="en-US" sz="2200" b="1" dirty="0" err="1" smtClean="0">
                <a:latin typeface="Courier New"/>
                <a:cs typeface="Courier New"/>
              </a:rPr>
              <a:t>boolean</a:t>
            </a:r>
            <a:r>
              <a:rPr lang="en-US" sz="2400" dirty="0" smtClean="0"/>
              <a:t>: Default value of false.</a:t>
            </a:r>
          </a:p>
          <a:p>
            <a:endParaRPr lang="en-US" sz="2400" dirty="0"/>
          </a:p>
          <a:p>
            <a:r>
              <a:rPr lang="en-US" sz="2200" b="1" dirty="0" smtClean="0">
                <a:latin typeface="Courier New"/>
                <a:cs typeface="Courier New"/>
              </a:rPr>
              <a:t>char</a:t>
            </a:r>
            <a:r>
              <a:rPr lang="en-US" sz="2400" dirty="0" smtClean="0"/>
              <a:t>: Default value of </a:t>
            </a:r>
            <a:r>
              <a:rPr lang="en-US" sz="2200" b="1" dirty="0" smtClean="0">
                <a:latin typeface="Courier New"/>
                <a:cs typeface="Courier New"/>
              </a:rPr>
              <a:t>\u0000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200" b="1" dirty="0" smtClean="0">
                <a:latin typeface="Courier New"/>
                <a:cs typeface="Courier New"/>
              </a:rPr>
              <a:t>double</a:t>
            </a:r>
            <a:r>
              <a:rPr lang="en-US" sz="2400" dirty="0" smtClean="0"/>
              <a:t>: Default value of 0.0.</a:t>
            </a:r>
          </a:p>
          <a:p>
            <a:endParaRPr lang="en-US" sz="2400" dirty="0"/>
          </a:p>
          <a:p>
            <a:r>
              <a:rPr lang="en-US" sz="2400" dirty="0" smtClean="0"/>
              <a:t>Reference variables: Default value of null.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2590800"/>
            <a:ext cx="53274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Very important: Only instance variables have </a:t>
            </a:r>
            <a:br>
              <a:rPr lang="en-US" sz="2200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default values. Local variables do not have </a:t>
            </a:r>
            <a:br>
              <a:rPr lang="en-US" sz="2200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default values!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5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Let’s write some constructors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1" y="188639"/>
            <a:ext cx="1523269" cy="2351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1561217"/>
            <a:ext cx="387858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Dog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private String name;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Dog(String </a:t>
            </a:r>
            <a:r>
              <a:rPr lang="en-US" sz="1600" b="1" dirty="0" err="1" smtClean="0">
                <a:latin typeface="Courier New"/>
                <a:cs typeface="Courier New"/>
              </a:rPr>
              <a:t>newName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this.name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newName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S.O.P.L(</a:t>
            </a:r>
            <a:r>
              <a:rPr lang="en-US" sz="1600" b="1" dirty="0" err="1" smtClean="0">
                <a:latin typeface="Courier New"/>
                <a:cs typeface="Courier New"/>
              </a:rPr>
              <a:t>this.name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4338697"/>
            <a:ext cx="535615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</a:t>
            </a:r>
            <a:r>
              <a:rPr lang="en-US" sz="1600" b="1" dirty="0" err="1" smtClean="0">
                <a:latin typeface="Courier New"/>
                <a:cs typeface="Courier New"/>
              </a:rPr>
              <a:t>MakeANewDog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   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Dog </a:t>
            </a:r>
            <a:r>
              <a:rPr lang="en-US" sz="1600" b="1" dirty="0" err="1" smtClean="0">
                <a:latin typeface="Courier New"/>
                <a:cs typeface="Courier New"/>
              </a:rPr>
              <a:t>newPuppy</a:t>
            </a:r>
            <a:r>
              <a:rPr lang="en-US" sz="1600" b="1" dirty="0" smtClean="0">
                <a:latin typeface="Courier New"/>
                <a:cs typeface="Courier New"/>
              </a:rPr>
              <a:t> = new Dog("Harold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0156" y="1371600"/>
            <a:ext cx="7914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Stack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58400" y="1371600"/>
            <a:ext cx="784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Heap</a:t>
            </a:r>
            <a:endParaRPr lang="en-US" sz="2200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8458200" y="2209800"/>
            <a:ext cx="1219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62800" y="19050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newPuppy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7400" y="2057400"/>
            <a:ext cx="1752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(Dog)</a:t>
            </a: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name: </a:t>
            </a: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Harold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0" y="4038600"/>
            <a:ext cx="1005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Output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9601200" y="4495800"/>
            <a:ext cx="1752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b="1" dirty="0" smtClean="0">
                <a:latin typeface="Courier New"/>
                <a:cs typeface="Courier New"/>
              </a:rPr>
              <a:t>Harold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18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  <p:bldP spid="10" grpId="0" animBg="1"/>
      <p:bldP spid="16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happens if you try to use the default constructor when you wrote your own?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03014" y="1560255"/>
            <a:ext cx="387858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Dog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private String name;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Dog(String </a:t>
            </a:r>
            <a:r>
              <a:rPr lang="en-US" sz="1600" b="1" dirty="0" err="1" smtClean="0">
                <a:latin typeface="Courier New"/>
                <a:cs typeface="Courier New"/>
              </a:rPr>
              <a:t>newName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this.name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newName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S.O.P.L(</a:t>
            </a:r>
            <a:r>
              <a:rPr lang="en-US" sz="1600" b="1" dirty="0" err="1" smtClean="0">
                <a:latin typeface="Courier New"/>
                <a:cs typeface="Courier New"/>
              </a:rPr>
              <a:t>this.name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446" y="4262497"/>
            <a:ext cx="535615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</a:t>
            </a:r>
            <a:r>
              <a:rPr lang="en-US" sz="1600" b="1" dirty="0" err="1" smtClean="0">
                <a:latin typeface="Courier New"/>
                <a:cs typeface="Courier New"/>
              </a:rPr>
              <a:t>MakeANewDog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   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Dog </a:t>
            </a:r>
            <a:r>
              <a:rPr lang="en-US" sz="1600" b="1" dirty="0" err="1" smtClean="0">
                <a:latin typeface="Courier New"/>
                <a:cs typeface="Courier New"/>
              </a:rPr>
              <a:t>newPuppy</a:t>
            </a:r>
            <a:r>
              <a:rPr lang="en-US" sz="1600" b="1" dirty="0" smtClean="0">
                <a:latin typeface="Courier New"/>
                <a:cs typeface="Courier New"/>
              </a:rPr>
              <a:t> = new Dog("Harold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Dog newPuppy2 = new Dog();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1787604"/>
            <a:ext cx="56348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If you write your own constructor, the compiler</a:t>
            </a:r>
            <a:br>
              <a:rPr lang="en-US" sz="2200" dirty="0" smtClean="0"/>
            </a:br>
            <a:r>
              <a:rPr lang="en-US" sz="2200" dirty="0" smtClean="0"/>
              <a:t>will no longer provide you with a default</a:t>
            </a:r>
            <a:br>
              <a:rPr lang="en-US" sz="2200" dirty="0" smtClean="0"/>
            </a:br>
            <a:r>
              <a:rPr lang="en-US" sz="2200" dirty="0" smtClean="0"/>
              <a:t>constructor!</a:t>
            </a:r>
          </a:p>
          <a:p>
            <a:endParaRPr lang="en-US" sz="2200" dirty="0"/>
          </a:p>
          <a:p>
            <a:r>
              <a:rPr lang="en-US" sz="2200" dirty="0" smtClean="0"/>
              <a:t>The code will not compile.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221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4038600" cy="310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Duck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private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size;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Duck()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30;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Duck(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this.size</a:t>
            </a:r>
            <a:r>
              <a:rPr lang="en-US" sz="1400" b="1" dirty="0" smtClean="0"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latin typeface="Courier New"/>
                <a:cs typeface="Courier New"/>
              </a:rPr>
              <a:t>newSize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95800"/>
            <a:ext cx="470971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</a:t>
            </a:r>
            <a:r>
              <a:rPr lang="en-US" sz="1400" b="1" dirty="0" err="1" smtClean="0">
                <a:latin typeface="Courier New"/>
                <a:cs typeface="Courier New"/>
              </a:rPr>
              <a:t>MakeANewDuck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static void main(String[] 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Duck </a:t>
            </a:r>
            <a:r>
              <a:rPr lang="en-US" sz="1400" b="1" dirty="0" err="1" smtClean="0">
                <a:latin typeface="Courier New"/>
                <a:cs typeface="Courier New"/>
              </a:rPr>
              <a:t>defaultDuck</a:t>
            </a:r>
            <a:r>
              <a:rPr lang="en-US" sz="1400" b="1" dirty="0" smtClean="0">
                <a:latin typeface="Courier New"/>
                <a:cs typeface="Courier New"/>
              </a:rPr>
              <a:t> = new Duck();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Duck </a:t>
            </a:r>
            <a:r>
              <a:rPr lang="en-US" sz="1400" b="1" dirty="0" err="1" smtClean="0">
                <a:latin typeface="Courier New"/>
                <a:cs typeface="Courier New"/>
              </a:rPr>
              <a:t>specialDuck</a:t>
            </a:r>
            <a:r>
              <a:rPr lang="en-US" sz="1400" b="1" dirty="0" smtClean="0">
                <a:latin typeface="Courier New"/>
                <a:cs typeface="Courier New"/>
              </a:rPr>
              <a:t> = new Duck(22);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0324" y="1521023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Stack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76846" y="15240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Heap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3228" y="2850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96400" y="2133600"/>
            <a:ext cx="19050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(Duck)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size: 0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30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924800" y="2548354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96400" y="3276600"/>
            <a:ext cx="19050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(Duck)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size: 0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22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2362200"/>
            <a:ext cx="15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defaultDuck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24800" y="37338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0800" y="3547646"/>
            <a:ext cx="15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specialDuck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870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  <p:bldP spid="17" grpId="0" animBg="1"/>
      <p:bldP spid="14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7586" y="457200"/>
            <a:ext cx="3633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That’s all for today!</a:t>
            </a:r>
            <a:endParaRPr lang="en-US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3166589" y="5265003"/>
            <a:ext cx="6053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Homework #3 is posted on the course website.</a:t>
            </a:r>
          </a:p>
          <a:p>
            <a:pPr algn="ctr"/>
            <a:r>
              <a:rPr lang="en-US" sz="2400" dirty="0" smtClean="0"/>
              <a:t>Due: Thursday, </a:t>
            </a:r>
            <a:r>
              <a:rPr lang="en-US" sz="2400" smtClean="0"/>
              <a:t>02/04/16 </a:t>
            </a:r>
            <a:r>
              <a:rPr lang="en-US" sz="2400" dirty="0" smtClean="0"/>
              <a:t>by 9:00 a.m.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371600"/>
            <a:ext cx="4394200" cy="3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Object Oriented Programming (OOP) 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Programming using objects.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cs typeface="Courier New" charset="0"/>
              </a:rPr>
              <a:t>An object represents an entity in the real world that can be distinctly identified. </a:t>
            </a:r>
            <a:br>
              <a:rPr lang="en-US" sz="2400" dirty="0">
                <a:cs typeface="Courier New" charset="0"/>
              </a:rPr>
            </a:br>
            <a:endParaRPr lang="en-US" sz="2400" dirty="0" smtClean="0">
              <a:cs typeface="Courier New" charset="0"/>
            </a:endParaRPr>
          </a:p>
          <a:p>
            <a:r>
              <a:rPr lang="en-US" sz="2400" dirty="0" smtClean="0">
                <a:cs typeface="Courier New" charset="0"/>
              </a:rPr>
              <a:t>For example</a:t>
            </a:r>
            <a:r>
              <a:rPr lang="en-US" sz="2400" dirty="0">
                <a:cs typeface="Courier New" charset="0"/>
              </a:rPr>
              <a:t>, a student, a desk, a circle, a button, and even a loan can all be viewed as objects. </a:t>
            </a:r>
            <a:endParaRPr lang="en-US" sz="2400" dirty="0" smtClean="0">
              <a:cs typeface="Courier New" charset="0"/>
            </a:endParaRPr>
          </a:p>
          <a:p>
            <a:endParaRPr lang="en-US" sz="2400" dirty="0">
              <a:cs typeface="Courier New" charset="0"/>
            </a:endParaRPr>
          </a:p>
          <a:p>
            <a:r>
              <a:rPr lang="en-US" sz="2400" dirty="0">
                <a:cs typeface="Courier New" charset="0"/>
              </a:rPr>
              <a:t>An object has a unique identity, state, and behaviors. </a:t>
            </a:r>
            <a:br>
              <a:rPr lang="en-US" sz="2400" dirty="0">
                <a:cs typeface="Courier New" charset="0"/>
              </a:rPr>
            </a:br>
            <a:endParaRPr lang="en-US" sz="2400" dirty="0">
              <a:cs typeface="Courier New" charset="0"/>
            </a:endParaRPr>
          </a:p>
          <a:p>
            <a:r>
              <a:rPr lang="en-US" sz="2400" dirty="0">
                <a:cs typeface="Courier New" charset="0"/>
              </a:rPr>
              <a:t>The state of an object consists of a set of data fields (also known as properties) with their current values.</a:t>
            </a:r>
            <a:br>
              <a:rPr lang="en-US" sz="2400" dirty="0">
                <a:cs typeface="Courier New" charset="0"/>
              </a:rPr>
            </a:br>
            <a:endParaRPr lang="en-US" sz="2400" dirty="0">
              <a:cs typeface="Courier New" charset="0"/>
            </a:endParaRPr>
          </a:p>
          <a:p>
            <a:r>
              <a:rPr lang="en-US" sz="2400" dirty="0">
                <a:cs typeface="Courier New" charset="0"/>
              </a:rPr>
              <a:t>The behavior of an object is defined by a set of methods</a:t>
            </a:r>
            <a:r>
              <a:rPr lang="en-US" sz="2400" dirty="0" smtClean="0">
                <a:cs typeface="Courier New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69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Objects</a:t>
            </a:r>
            <a:endParaRPr lang="en-US" sz="36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71600" y="4724400"/>
            <a:ext cx="9829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An object has both </a:t>
            </a:r>
            <a:r>
              <a:rPr lang="en-US" sz="2400" dirty="0" smtClean="0">
                <a:latin typeface="Calibri"/>
                <a:cs typeface="Calibri"/>
              </a:rPr>
              <a:t>state </a:t>
            </a:r>
            <a:r>
              <a:rPr lang="en-US" sz="2400" dirty="0">
                <a:latin typeface="Calibri"/>
                <a:cs typeface="Calibri"/>
              </a:rPr>
              <a:t>and behavior. 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state defines the </a:t>
            </a:r>
            <a:r>
              <a:rPr lang="en-US" sz="2400" dirty="0" smtClean="0">
                <a:latin typeface="Calibri"/>
                <a:cs typeface="Calibri"/>
              </a:rPr>
              <a:t>object – i.e. what are the properties of the object</a:t>
            </a:r>
            <a:r>
              <a:rPr lang="en-US" sz="2400" dirty="0">
                <a:latin typeface="Calibri"/>
                <a:cs typeface="Calibri"/>
              </a:rPr>
              <a:t>.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he </a:t>
            </a:r>
            <a:r>
              <a:rPr lang="en-US" sz="2400" dirty="0">
                <a:latin typeface="Calibri"/>
                <a:cs typeface="Calibri"/>
              </a:rPr>
              <a:t>behavior defines what the object </a:t>
            </a:r>
            <a:r>
              <a:rPr lang="en-US" sz="2400" dirty="0" smtClean="0">
                <a:latin typeface="Calibri"/>
                <a:cs typeface="Calibri"/>
              </a:rPr>
              <a:t>can do.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219200"/>
            <a:ext cx="8191500" cy="3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a class?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2666999"/>
          </a:xfrm>
        </p:spPr>
        <p:txBody>
          <a:bodyPr>
            <a:normAutofit/>
          </a:bodyPr>
          <a:lstStyle/>
          <a:p>
            <a:r>
              <a:rPr lang="en-US" sz="2400" dirty="0"/>
              <a:t>A class is </a:t>
            </a:r>
            <a:r>
              <a:rPr lang="en-US" sz="2400" b="1" dirty="0"/>
              <a:t>NOT</a:t>
            </a:r>
            <a:r>
              <a:rPr lang="en-US" sz="2400" dirty="0"/>
              <a:t> an object.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cs typeface="Courier New" charset="0"/>
              </a:rPr>
              <a:t>A class is a blueprint for an </a:t>
            </a:r>
            <a:r>
              <a:rPr lang="en-US" sz="2400" dirty="0" smtClean="0">
                <a:cs typeface="Courier New" charset="0"/>
              </a:rPr>
              <a:t>object. </a:t>
            </a:r>
            <a:r>
              <a:rPr lang="en-US" sz="2400" dirty="0">
                <a:cs typeface="Courier New" charset="0"/>
              </a:rPr>
              <a:t/>
            </a:r>
            <a:br>
              <a:rPr lang="en-US" sz="2400" dirty="0">
                <a:cs typeface="Courier New" charset="0"/>
              </a:rPr>
            </a:br>
            <a:endParaRPr lang="en-US" sz="2400" dirty="0">
              <a:cs typeface="Courier New" charset="0"/>
            </a:endParaRPr>
          </a:p>
          <a:p>
            <a:r>
              <a:rPr lang="en-US" sz="2400" dirty="0">
                <a:cs typeface="Courier New" charset="0"/>
              </a:rPr>
              <a:t>It tells the VM how to make an object of that particular type. 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429000"/>
            <a:ext cx="42037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1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Classes and Compiling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8"/>
          </a:xfrm>
        </p:spPr>
        <p:txBody>
          <a:bodyPr>
            <a:normAutofit/>
          </a:bodyPr>
          <a:lstStyle/>
          <a:p>
            <a:r>
              <a:rPr lang="en-US" sz="2400" dirty="0"/>
              <a:t>Each class goes in a </a:t>
            </a:r>
            <a:r>
              <a:rPr lang="en-US" sz="2400" dirty="0" smtClean="0"/>
              <a:t>separate .java </a:t>
            </a:r>
            <a:r>
              <a:rPr lang="en-US" sz="2400" dirty="0"/>
              <a:t>file.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>
                <a:cs typeface="Courier New" charset="0"/>
              </a:rPr>
              <a:t>Depending on the IDE that you use, you may need to compile the classes you create independently of each other prior to using the class to make objects.  </a:t>
            </a:r>
          </a:p>
          <a:p>
            <a:endParaRPr lang="en-US" sz="2400" dirty="0">
              <a:cs typeface="Courier New" charset="0"/>
            </a:endParaRPr>
          </a:p>
          <a:p>
            <a:r>
              <a:rPr lang="en-US" sz="2400" dirty="0" smtClean="0">
                <a:cs typeface="Courier New" charset="0"/>
              </a:rPr>
              <a:t>In </a:t>
            </a:r>
            <a:r>
              <a:rPr lang="en-US" sz="2400" dirty="0" err="1" smtClean="0">
                <a:cs typeface="Courier New" charset="0"/>
              </a:rPr>
              <a:t>JGrasp</a:t>
            </a:r>
            <a:r>
              <a:rPr lang="en-US" sz="2400" dirty="0" smtClean="0">
                <a:cs typeface="Courier New" charset="0"/>
              </a:rPr>
              <a:t>, this is required.</a:t>
            </a:r>
          </a:p>
          <a:p>
            <a:endParaRPr lang="en-US" sz="2400" dirty="0">
              <a:cs typeface="Courier New" charset="0"/>
            </a:endParaRPr>
          </a:p>
          <a:p>
            <a:r>
              <a:rPr lang="en-US" sz="2400" dirty="0" smtClean="0">
                <a:cs typeface="Courier New" charset="0"/>
              </a:rPr>
              <a:t>You do not "run</a:t>
            </a:r>
            <a:r>
              <a:rPr lang="en-US" sz="2400" dirty="0">
                <a:cs typeface="Courier New" charset="0"/>
              </a:rPr>
              <a:t>"</a:t>
            </a:r>
            <a:r>
              <a:rPr lang="en-US" sz="2400" dirty="0" smtClean="0">
                <a:cs typeface="Courier New" charset="0"/>
              </a:rPr>
              <a:t> classes that do not have a </a:t>
            </a:r>
            <a:r>
              <a:rPr lang="en-US" sz="2200" b="1" dirty="0" smtClean="0">
                <a:latin typeface="Courier New"/>
                <a:cs typeface="Courier New"/>
              </a:rPr>
              <a:t>main()</a:t>
            </a:r>
            <a:r>
              <a:rPr lang="en-US" sz="2400" dirty="0" smtClean="0">
                <a:cs typeface="Courier New" charset="0"/>
              </a:rPr>
              <a:t> method.</a:t>
            </a:r>
          </a:p>
          <a:p>
            <a:endParaRPr lang="en-US" sz="2400" dirty="0">
              <a:cs typeface="Courier New" charset="0"/>
            </a:endParaRPr>
          </a:p>
          <a:p>
            <a:r>
              <a:rPr lang="en-US" sz="2400" dirty="0" smtClean="0">
                <a:cs typeface="Courier New" charset="0"/>
              </a:rPr>
              <a:t>You only compile them.</a:t>
            </a:r>
            <a:endParaRPr lang="en-US" sz="2400" dirty="0">
              <a:cs typeface="Courier New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93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UML Diagrams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1904999"/>
          </a:xfrm>
        </p:spPr>
        <p:txBody>
          <a:bodyPr>
            <a:normAutofit/>
          </a:bodyPr>
          <a:lstStyle/>
          <a:p>
            <a:r>
              <a:rPr lang="en-US" sz="2400" dirty="0"/>
              <a:t>UML: Universal Modeling Language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cs typeface="Courier New" charset="0"/>
              </a:rPr>
              <a:t>A simple graphical notation to summarize the properties of a class.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276600"/>
            <a:ext cx="6285776" cy="22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your first class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67284"/>
            <a:ext cx="2448272" cy="24809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676400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UML Diagram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491880" y="3103388"/>
            <a:ext cx="1080120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2057400"/>
            <a:ext cx="5356154" cy="2800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Dog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size;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String breed;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String name;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public void bark()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("Ruff, ruff!");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0" y="533400"/>
            <a:ext cx="26548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</a:t>
            </a:r>
            <a:r>
              <a:rPr lang="en-US" sz="2200" dirty="0" smtClean="0"/>
              <a:t>nstance variables</a:t>
            </a:r>
          </a:p>
          <a:p>
            <a:r>
              <a:rPr lang="en-US" sz="2200" dirty="0" smtClean="0"/>
              <a:t>aka fields, properties,</a:t>
            </a:r>
            <a:br>
              <a:rPr lang="en-US" sz="2200" dirty="0" smtClean="0"/>
            </a:br>
            <a:r>
              <a:rPr lang="en-US" sz="2200" dirty="0" smtClean="0"/>
              <a:t>members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0210800" y="4343400"/>
            <a:ext cx="17249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Class method</a:t>
            </a:r>
            <a:endParaRPr lang="en-US" sz="2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467600" y="1828800"/>
            <a:ext cx="2895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848600" y="1828800"/>
            <a:ext cx="25146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72400" y="1828800"/>
            <a:ext cx="2590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7062330" y="3810000"/>
            <a:ext cx="401094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5257800"/>
            <a:ext cx="86100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In order to use this class to make objects, it needs to be compiled first.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But don’t run it!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515894" y="28956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+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5894" y="3166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+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0" y="3471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+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0" y="38862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+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780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Instance Variables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things that an object knows about itself.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>
                <a:cs typeface="Courier New" charset="0"/>
              </a:rPr>
              <a:t>They </a:t>
            </a:r>
            <a:r>
              <a:rPr lang="en-US" sz="2400" dirty="0">
                <a:cs typeface="Courier New" charset="0"/>
              </a:rPr>
              <a:t>represent an object’s state (the data).</a:t>
            </a:r>
            <a:br>
              <a:rPr lang="en-US" sz="2400" dirty="0">
                <a:cs typeface="Courier New" charset="0"/>
              </a:rPr>
            </a:br>
            <a:endParaRPr lang="en-US" sz="2400" dirty="0">
              <a:cs typeface="Courier New" charset="0"/>
            </a:endParaRPr>
          </a:p>
          <a:p>
            <a:r>
              <a:rPr lang="en-US" sz="2400" dirty="0">
                <a:cs typeface="Courier New" charset="0"/>
              </a:rPr>
              <a:t>Can have unique values for each object of that </a:t>
            </a:r>
            <a:r>
              <a:rPr lang="en-US" sz="2400" dirty="0" smtClean="0">
                <a:cs typeface="Courier New" charset="0"/>
              </a:rPr>
              <a:t>type (i.e. each object made from the class blueprint).</a:t>
            </a:r>
            <a:endParaRPr lang="en-US" sz="2400" dirty="0"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114800"/>
            <a:ext cx="82677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E"/>
      </a:hlink>
      <a:folHlink>
        <a:srgbClr val="0000F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26721</TotalTime>
  <Words>1326</Words>
  <Application>Microsoft Macintosh PowerPoint</Application>
  <PresentationFormat>Custom</PresentationFormat>
  <Paragraphs>326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Lecture 5</vt:lpstr>
      <vt:lpstr>PowerPoint Presentation</vt:lpstr>
      <vt:lpstr>Object Oriented Programming (OOP) Concepts</vt:lpstr>
      <vt:lpstr>Objects</vt:lpstr>
      <vt:lpstr>What is a class?</vt:lpstr>
      <vt:lpstr>Classes and Compiling</vt:lpstr>
      <vt:lpstr>UML Diagrams</vt:lpstr>
      <vt:lpstr>Creating your first class</vt:lpstr>
      <vt:lpstr>Instance Variables</vt:lpstr>
      <vt:lpstr>PowerPoint Presentation</vt:lpstr>
      <vt:lpstr>How do we use the Dog class to make an object?</vt:lpstr>
      <vt:lpstr>The new operator</vt:lpstr>
      <vt:lpstr>PowerPoint Presentation</vt:lpstr>
      <vt:lpstr>Creating another class</vt:lpstr>
      <vt:lpstr>The this keyword</vt:lpstr>
      <vt:lpstr>Using the Movie class</vt:lpstr>
      <vt:lpstr>Constructors</vt:lpstr>
      <vt:lpstr>Constructor rules</vt:lpstr>
      <vt:lpstr>PowerPoint Presentation</vt:lpstr>
      <vt:lpstr>More constructor rules</vt:lpstr>
      <vt:lpstr>PowerPoint Presentation</vt:lpstr>
      <vt:lpstr>Why would you want to write your own constructor?</vt:lpstr>
      <vt:lpstr>PowerPoint Presentation</vt:lpstr>
      <vt:lpstr>Default values for instance variables</vt:lpstr>
      <vt:lpstr>Let’s write some constructors</vt:lpstr>
      <vt:lpstr>What happens if you try to use the default constructor when you wrote your own?</vt:lpstr>
      <vt:lpstr>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916</cp:revision>
  <cp:lastPrinted>2016-01-28T01:07:22Z</cp:lastPrinted>
  <dcterms:created xsi:type="dcterms:W3CDTF">2014-04-17T23:20:26Z</dcterms:created>
  <dcterms:modified xsi:type="dcterms:W3CDTF">2016-01-28T21:08:44Z</dcterms:modified>
</cp:coreProperties>
</file>