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28" r:id="rId38"/>
    <p:sldId id="370" r:id="rId39"/>
    <p:sldId id="371" r:id="rId40"/>
    <p:sldId id="372" r:id="rId41"/>
    <p:sldId id="357" r:id="rId42"/>
    <p:sldId id="358" r:id="rId43"/>
    <p:sldId id="35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04" autoAdjust="0"/>
  </p:normalViewPr>
  <p:slideViewPr>
    <p:cSldViewPr>
      <p:cViewPr>
        <p:scale>
          <a:sx n="82" d="100"/>
          <a:sy n="82" d="100"/>
        </p:scale>
        <p:origin x="-800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1/10/16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1/10/16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seed is a number used to initialize a random number generator so that the results are repeatable.</a:t>
            </a:r>
          </a:p>
          <a:p>
            <a:r>
              <a:rPr lang="en-US" dirty="0" smtClean="0"/>
              <a:t>I.e. pseudo-random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the static variables as belonging</a:t>
            </a:r>
            <a:r>
              <a:rPr lang="en-US" baseline="0" dirty="0" smtClean="0"/>
              <a:t> to the class.</a:t>
            </a:r>
          </a:p>
          <a:p>
            <a:r>
              <a:rPr lang="en-US" baseline="0" dirty="0" smtClean="0"/>
              <a:t>Just a quick note - static variables can be abused, so you should use them sparingly.</a:t>
            </a:r>
          </a:p>
          <a:p>
            <a:r>
              <a:rPr lang="en-US" baseline="0" dirty="0" smtClean="0"/>
              <a:t>Static methods are far more common.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the class is in the </a:t>
            </a:r>
            <a:r>
              <a:rPr lang="en-US" dirty="0" err="1" smtClean="0"/>
              <a:t>java.lang</a:t>
            </a:r>
            <a:r>
              <a:rPr lang="en-US" baseline="0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8/docs/api/java/util/Random.html" TargetMode="External"/><Relationship Id="rId3" Type="http://schemas.openxmlformats.org/officeDocument/2006/relationships/hyperlink" Target="https://docs.oracle.com/javase/8/docs/api/java/util/Dat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6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Objects and Classes, Part II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9, Sections 9.6 – 9.9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8172400" cy="50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use static variables?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066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you wanted to count how many Duck objects you’ve created while your program is running. How would you do it?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30256"/>
            <a:ext cx="3276600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593300"/>
            <a:ext cx="4728127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MakeANewDuck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 = 0;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Duck </a:t>
            </a:r>
            <a:r>
              <a:rPr lang="en-US" sz="1400" b="1" dirty="0" err="1" smtClean="0">
                <a:latin typeface="Courier New"/>
                <a:cs typeface="Courier New"/>
              </a:rPr>
              <a:t>defaultDuck</a:t>
            </a:r>
            <a:r>
              <a:rPr lang="en-US" sz="1400" b="1" dirty="0" smtClean="0">
                <a:latin typeface="Courier New"/>
                <a:cs typeface="Courier New"/>
              </a:rPr>
              <a:t> = new Duck();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Duck </a:t>
            </a:r>
            <a:r>
              <a:rPr lang="en-US" sz="1400" b="1" dirty="0" err="1" smtClean="0">
                <a:latin typeface="Courier New"/>
                <a:cs typeface="Courier New"/>
              </a:rPr>
              <a:t>specialDuck</a:t>
            </a:r>
            <a:r>
              <a:rPr lang="en-US" sz="1400" b="1" dirty="0" smtClean="0">
                <a:latin typeface="Courier New"/>
                <a:cs typeface="Courier New"/>
              </a:rPr>
              <a:t> = new Duck(22);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7800" y="2515850"/>
            <a:ext cx="282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If you had a lot of Duck</a:t>
            </a:r>
          </a:p>
          <a:p>
            <a:r>
              <a:rPr lang="en-US" sz="2200" dirty="0" smtClean="0"/>
              <a:t>objects, this would get</a:t>
            </a:r>
          </a:p>
          <a:p>
            <a:r>
              <a:rPr lang="en-US" sz="2200" dirty="0" smtClean="0"/>
              <a:t>old very fast. Not to </a:t>
            </a:r>
            <a:br>
              <a:rPr lang="en-US" sz="2200" dirty="0" smtClean="0"/>
            </a:br>
            <a:r>
              <a:rPr lang="en-US" sz="2200" dirty="0" smtClean="0"/>
              <a:t>mention repetitive!</a:t>
            </a: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72200" y="3962400"/>
            <a:ext cx="3429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676400"/>
            <a:ext cx="3309106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 = 0;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2209800"/>
            <a:ext cx="60413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Whenever a new Duck object is made, the instance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variable </a:t>
            </a:r>
            <a:r>
              <a:rPr lang="en-US" sz="2000" b="1" dirty="0" err="1" smtClean="0">
                <a:latin typeface="Courier New"/>
                <a:cs typeface="Courier New"/>
              </a:rPr>
              <a:t>duckCount</a:t>
            </a:r>
            <a:r>
              <a:rPr lang="en-US" sz="2200" dirty="0" smtClean="0">
                <a:latin typeface="Calibri"/>
                <a:cs typeface="Calibri"/>
              </a:rPr>
              <a:t> gets initialized to 0 and then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increased by 1 for THAT object.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526645"/>
            <a:ext cx="91955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about putting </a:t>
            </a:r>
            <a:r>
              <a:rPr lang="en-US" sz="2900" b="1" dirty="0" err="1" smtClean="0">
                <a:latin typeface="Courier New"/>
                <a:cs typeface="Courier New"/>
              </a:rPr>
              <a:t>duckCount</a:t>
            </a:r>
            <a:r>
              <a:rPr lang="en-US" sz="3200" dirty="0" smtClean="0"/>
              <a:t> in the constructors?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31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can use static variables!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406328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 = 0;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5257800"/>
            <a:ext cx="9905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A Duck object </a:t>
            </a:r>
            <a:r>
              <a:rPr lang="en-US" sz="2200" dirty="0" smtClean="0">
                <a:latin typeface="Calibri"/>
                <a:cs typeface="Calibri"/>
              </a:rPr>
              <a:t>does not </a:t>
            </a:r>
            <a:r>
              <a:rPr lang="en-US" sz="2200" dirty="0">
                <a:latin typeface="Calibri"/>
                <a:cs typeface="Calibri"/>
              </a:rPr>
              <a:t>keep its own </a:t>
            </a:r>
            <a:r>
              <a:rPr lang="en-US" sz="2200" dirty="0" smtClean="0">
                <a:latin typeface="Calibri"/>
                <a:cs typeface="Calibri"/>
              </a:rPr>
              <a:t>copy of </a:t>
            </a:r>
            <a:r>
              <a:rPr lang="en-US" sz="2000" b="1" dirty="0" err="1">
                <a:latin typeface="Courier New"/>
                <a:cs typeface="Courier New"/>
              </a:rPr>
              <a:t>duckCount</a:t>
            </a:r>
            <a:r>
              <a:rPr lang="en-US" sz="2200" dirty="0" smtClean="0">
                <a:latin typeface="Calibri"/>
                <a:cs typeface="Calibri"/>
              </a:rPr>
              <a:t>. and because it does not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belong to an instance, you do not use the keyword </a:t>
            </a:r>
            <a:r>
              <a:rPr lang="en-US" dirty="0" smtClean="0">
                <a:latin typeface="Monaco"/>
                <a:cs typeface="Monaco"/>
              </a:rPr>
              <a:t>this</a:t>
            </a:r>
            <a:r>
              <a:rPr lang="en-US" sz="2200" dirty="0" smtClean="0">
                <a:latin typeface="Calibri"/>
                <a:cs typeface="Calibri"/>
              </a:rPr>
              <a:t>. 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All Duck objects share </a:t>
            </a:r>
            <a:r>
              <a:rPr lang="en-US" sz="2200" dirty="0">
                <a:latin typeface="Calibri"/>
                <a:cs typeface="Calibri"/>
              </a:rPr>
              <a:t>a single </a:t>
            </a:r>
            <a:r>
              <a:rPr lang="en-US" sz="2200" dirty="0" smtClean="0">
                <a:latin typeface="Calibri"/>
                <a:cs typeface="Calibri"/>
              </a:rPr>
              <a:t>copy </a:t>
            </a:r>
            <a:r>
              <a:rPr lang="en-US" sz="2200" dirty="0">
                <a:latin typeface="Calibri"/>
                <a:cs typeface="Calibri"/>
              </a:rPr>
              <a:t>of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0296" y="1981200"/>
            <a:ext cx="686450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MakeANewDuck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{     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Duck </a:t>
            </a:r>
            <a:r>
              <a:rPr lang="en-US" sz="1400" b="1" dirty="0" err="1" smtClean="0">
                <a:latin typeface="Courier New"/>
                <a:cs typeface="Courier New"/>
              </a:rPr>
              <a:t>defaultDuck</a:t>
            </a:r>
            <a:r>
              <a:rPr lang="en-US" sz="1400" b="1" dirty="0" smtClean="0">
                <a:latin typeface="Courier New"/>
                <a:cs typeface="Courier New"/>
              </a:rPr>
              <a:t> = new Duck();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("Ducks</a:t>
            </a:r>
            <a:r>
              <a:rPr lang="en-US" sz="1400" b="1" dirty="0" smtClean="0">
                <a:latin typeface="Courier New"/>
                <a:cs typeface="Courier New"/>
              </a:rPr>
              <a:t>: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 smtClean="0">
                <a:latin typeface="Courier New"/>
                <a:cs typeface="Courier New"/>
              </a:rPr>
              <a:t>+ </a:t>
            </a:r>
            <a:r>
              <a:rPr lang="en-US" sz="1400" b="1" dirty="0" err="1" smtClean="0">
                <a:latin typeface="Courier New"/>
                <a:cs typeface="Courier New"/>
              </a:rPr>
              <a:t>defaultDuck.duckCount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Duck </a:t>
            </a:r>
            <a:r>
              <a:rPr lang="en-US" sz="1400" b="1" dirty="0" err="1" smtClean="0">
                <a:latin typeface="Courier New"/>
                <a:cs typeface="Courier New"/>
              </a:rPr>
              <a:t>specialDuck</a:t>
            </a:r>
            <a:r>
              <a:rPr lang="en-US" sz="1400" b="1" dirty="0" smtClean="0">
                <a:latin typeface="Courier New"/>
                <a:cs typeface="Courier New"/>
              </a:rPr>
              <a:t> = new Duck(22);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("Ducks</a:t>
            </a:r>
            <a:r>
              <a:rPr lang="en-US" sz="1400" b="1" dirty="0" smtClean="0">
                <a:latin typeface="Courier New"/>
                <a:cs typeface="Courier New"/>
              </a:rPr>
              <a:t>: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</a:t>
            </a:r>
            <a:r>
              <a:rPr lang="en-US" sz="1400" b="1" dirty="0" err="1">
                <a:latin typeface="Courier New"/>
                <a:cs typeface="Courier New"/>
              </a:rPr>
              <a:t>defaultDuck.duckCount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44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When should I use a static variable instead of an instance variable?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variable that is dependent on a specific instance of the class should be an instance variable.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variable that is </a:t>
            </a:r>
            <a:r>
              <a:rPr lang="en-US" sz="2400" b="1" dirty="0"/>
              <a:t>not</a:t>
            </a:r>
            <a:r>
              <a:rPr lang="en-US" sz="2400" dirty="0"/>
              <a:t> dependent on a specific instance of the class should be a static variable.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Ex: The radius for a circle. Every circle has its own radius. Therefore, radius should be an instance variable.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</a:t>
            </a:r>
            <a:r>
              <a:rPr lang="en-US" sz="2400" dirty="0" smtClean="0"/>
              <a:t>: The number of ducks that you create is not specific to a particular duck. Therefore, </a:t>
            </a:r>
            <a:r>
              <a:rPr lang="en-US" sz="2200" b="1" dirty="0" err="1" smtClean="0">
                <a:latin typeface="Courier New"/>
                <a:cs typeface="Courier New"/>
              </a:rPr>
              <a:t>duckCount</a:t>
            </a:r>
            <a:r>
              <a:rPr lang="en-US" sz="2400" dirty="0" smtClean="0"/>
              <a:t> should be a static variable.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6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One more cool thing about static </a:t>
            </a:r>
            <a:r>
              <a:rPr lang="en-US" sz="3600" dirty="0" smtClean="0"/>
              <a:t>variables...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953000"/>
            <a:ext cx="686450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MakeANewDuck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("Duck </a:t>
            </a:r>
            <a:r>
              <a:rPr lang="en-US" sz="1400" b="1" dirty="0" smtClean="0">
                <a:latin typeface="Courier New"/>
                <a:cs typeface="Courier New"/>
              </a:rPr>
              <a:t>count is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 smtClean="0">
                <a:latin typeface="Courier New"/>
                <a:cs typeface="Courier New"/>
              </a:rPr>
              <a:t>+ </a:t>
            </a:r>
            <a:r>
              <a:rPr lang="en-US" sz="1400" b="1" dirty="0" err="1" smtClean="0">
                <a:latin typeface="Courier New"/>
                <a:cs typeface="Courier New"/>
              </a:rPr>
              <a:t>Duck.duckCount</a:t>
            </a:r>
            <a:r>
              <a:rPr lang="en-US" sz="1400" b="1" dirty="0" smtClean="0">
                <a:latin typeface="Courier New"/>
                <a:cs typeface="Courier New"/>
              </a:rPr>
              <a:t>);        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918" y="1066800"/>
            <a:ext cx="406328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static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 = 0;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duckCount</a:t>
            </a:r>
            <a:r>
              <a:rPr lang="en-US" sz="14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752600"/>
            <a:ext cx="6430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You can access them without using the keyword </a:t>
            </a:r>
            <a:r>
              <a:rPr lang="en-US" dirty="0">
                <a:latin typeface="Monaco"/>
                <a:cs typeface="Monaco"/>
              </a:rPr>
              <a:t>new</a:t>
            </a:r>
            <a:r>
              <a:rPr lang="en-US" sz="2200" dirty="0">
                <a:latin typeface="Calibri"/>
                <a:cs typeface="Calibri"/>
              </a:rPr>
              <a:t>!</a:t>
            </a:r>
            <a:r>
              <a:rPr lang="en-US" sz="2200" dirty="0" smtClean="0">
                <a:latin typeface="Calibri"/>
                <a:cs typeface="Calibri"/>
              </a:rPr>
              <a:t>!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590800"/>
            <a:ext cx="3101041" cy="19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/>
              <a:t>Static methods follow a lot of the same rules that static variables do.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Static methods NEVER use instance variables (we’ll get to this!).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Because static methods </a:t>
            </a:r>
            <a:r>
              <a:rPr lang="en-US" sz="2400" dirty="0" smtClean="0"/>
              <a:t>do not </a:t>
            </a:r>
            <a:r>
              <a:rPr lang="en-US" sz="2400" dirty="0"/>
              <a:t>use instance variables, you </a:t>
            </a:r>
            <a:r>
              <a:rPr lang="en-US" sz="2400" dirty="0" smtClean="0"/>
              <a:t>do not </a:t>
            </a:r>
            <a:r>
              <a:rPr lang="en-US" sz="2400" dirty="0"/>
              <a:t>need to make an instance (i.e. create an object) of the 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fact, static methods </a:t>
            </a:r>
            <a:r>
              <a:rPr lang="en-US" sz="2400" b="1" dirty="0" smtClean="0"/>
              <a:t>cannot </a:t>
            </a:r>
            <a:r>
              <a:rPr lang="en-US" sz="2400" dirty="0"/>
              <a:t>use non-static (i.e. instance) variables.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Static methods </a:t>
            </a:r>
            <a:r>
              <a:rPr lang="en-US" sz="2400" b="1" dirty="0" smtClean="0"/>
              <a:t>cannot</a:t>
            </a:r>
            <a:r>
              <a:rPr lang="en-US" sz="2400" dirty="0" smtClean="0"/>
              <a:t> </a:t>
            </a:r>
            <a:r>
              <a:rPr lang="en-US" sz="2400" dirty="0"/>
              <a:t>use invoke/call/use other non-static methods. </a:t>
            </a:r>
          </a:p>
        </p:txBody>
      </p:sp>
    </p:spTree>
    <p:extLst>
      <p:ext uri="{BB962C8B-B14F-4D97-AF65-F5344CB8AC3E}">
        <p14:creationId xmlns:p14="http://schemas.microsoft.com/office/powerpoint/2010/main" val="404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are static methods unable to use instance variables?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Static methods are associated with the class, NOT an object.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try to use an instance variable from inside a static method, the compiler thinks “I don’t know which object’s instance variable you’re talking about!”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have ten Duck objects, a static method doesn’t know about any of them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191000"/>
            <a:ext cx="3526904" cy="24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8562619" cy="530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5584"/>
            <a:ext cx="8502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Look what happens if you try to use an instance variable inside the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most famous static method of all: </a:t>
            </a:r>
            <a:r>
              <a:rPr lang="en-US" sz="2100" b="1" dirty="0" smtClean="0">
                <a:latin typeface="Courier New"/>
                <a:cs typeface="Courier New"/>
              </a:rPr>
              <a:t>main()</a:t>
            </a:r>
            <a:endParaRPr lang="en-US" sz="21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96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Why are static methods unable to use non-static methods?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non-static methods normally do?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usually use instance variables to affect the behavior of the method.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Static methods </a:t>
            </a:r>
            <a:r>
              <a:rPr lang="en-US" sz="2400" dirty="0" smtClean="0"/>
              <a:t>do not </a:t>
            </a:r>
            <a:r>
              <a:rPr lang="en-US" sz="2400" dirty="0"/>
              <a:t>depend on the object, they depend on the class.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Therefore</a:t>
            </a:r>
            <a:r>
              <a:rPr lang="en-US" sz="2400" dirty="0"/>
              <a:t>, they </a:t>
            </a:r>
            <a:r>
              <a:rPr lang="en-US" sz="2400" dirty="0" smtClean="0"/>
              <a:t>are not allowed </a:t>
            </a:r>
            <a:r>
              <a:rPr lang="en-US" sz="2400" dirty="0"/>
              <a:t>to be involved with things that are dependent on objects.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0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classes from the Java library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Java library contains a rich set of classes for developing Java programs.</a:t>
            </a:r>
          </a:p>
          <a:p>
            <a:endParaRPr lang="en-US" sz="2400" dirty="0"/>
          </a:p>
          <a:p>
            <a:r>
              <a:rPr lang="en-US" sz="2400" dirty="0" smtClean="0"/>
              <a:t>There is also a lot of documentation on these classes.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>
                <a:latin typeface="Courier New"/>
                <a:cs typeface="Courier New"/>
              </a:rPr>
              <a:t>Random</a:t>
            </a:r>
            <a:r>
              <a:rPr lang="en-US" sz="2400" dirty="0"/>
              <a:t> class: </a:t>
            </a:r>
            <a:r>
              <a:rPr lang="en-US" sz="2400" dirty="0">
                <a:hlinkClick r:id="rId2"/>
              </a:rPr>
              <a:t>https://docs.oracle.com/javase/8/docs/api/java/util/</a:t>
            </a:r>
            <a:r>
              <a:rPr lang="en-US" sz="2400" dirty="0" smtClean="0">
                <a:hlinkClick r:id="rId2"/>
              </a:rPr>
              <a:t>Random.html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Date</a:t>
            </a:r>
            <a:r>
              <a:rPr lang="en-US" sz="2400" dirty="0" smtClean="0"/>
              <a:t> class: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docs.oracle.com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javase</a:t>
            </a:r>
            <a:r>
              <a:rPr lang="en-US" sz="2400" dirty="0">
                <a:hlinkClick r:id="rId3"/>
              </a:rPr>
              <a:t>/8/docs/</a:t>
            </a:r>
            <a:r>
              <a:rPr lang="en-US" sz="2400" dirty="0" err="1">
                <a:hlinkClick r:id="rId3"/>
              </a:rPr>
              <a:t>api</a:t>
            </a:r>
            <a:r>
              <a:rPr lang="en-US" sz="2400" dirty="0">
                <a:hlinkClick r:id="rId3"/>
              </a:rPr>
              <a:t>/java/</a:t>
            </a:r>
            <a:r>
              <a:rPr lang="en-US" sz="2400" dirty="0" err="1">
                <a:hlinkClick r:id="rId3"/>
              </a:rPr>
              <a:t>util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Date.html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7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41" y="1143000"/>
            <a:ext cx="8123659" cy="5449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381000"/>
            <a:ext cx="9179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See what happens if you try to use a non-static method inside </a:t>
            </a:r>
            <a:r>
              <a:rPr lang="en-US" sz="2100" b="1" dirty="0" smtClean="0">
                <a:latin typeface="Courier New"/>
                <a:cs typeface="Courier New"/>
              </a:rPr>
              <a:t>main()</a:t>
            </a:r>
            <a:r>
              <a:rPr lang="en-US" sz="2400" dirty="0" smtClean="0">
                <a:latin typeface="Calibri"/>
                <a:cs typeface="Calibri"/>
              </a:rPr>
              <a:t>!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3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 methods: Syntax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1125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return_type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nameOfMethod</a:t>
            </a:r>
            <a:r>
              <a:rPr lang="en-US" b="1" dirty="0" smtClean="0">
                <a:latin typeface="Courier New"/>
                <a:cs typeface="Courier New"/>
              </a:rPr>
              <a:t>(formal parameters)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//Do Stuff!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1168" y="1484224"/>
            <a:ext cx="35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void,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, double</a:t>
            </a:r>
            <a:r>
              <a:rPr lang="en-US" sz="2400" dirty="0" smtClean="0">
                <a:latin typeface="Calibri"/>
                <a:cs typeface="Calibri"/>
              </a:rPr>
              <a:t>, etc...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21088" y="1988280"/>
            <a:ext cx="151216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8400" y="4495800"/>
            <a:ext cx="698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Static methods can return values or nothing (i.e. void).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7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752600" y="762000"/>
            <a:ext cx="9022591" cy="631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You’ve already used a class that has only static methods!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09800"/>
            <a:ext cx="5795079" cy="349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23" y="2608582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5" y="457200"/>
            <a:ext cx="8382000" cy="2502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05" y="2955034"/>
            <a:ext cx="8421795" cy="344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43200"/>
            <a:ext cx="289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import </a:t>
            </a:r>
            <a:r>
              <a:rPr lang="en-US" sz="1600" b="1" dirty="0" err="1" smtClean="0">
                <a:latin typeface="Courier New"/>
                <a:cs typeface="Courier New"/>
              </a:rPr>
              <a:t>java.lang.Math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03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 you use static methods?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87500"/>
            <a:ext cx="3797300" cy="214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76504" y="4126468"/>
            <a:ext cx="2262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Math.max</a:t>
            </a:r>
            <a:r>
              <a:rPr lang="en-US" b="1" dirty="0" smtClean="0">
                <a:latin typeface="Courier New"/>
                <a:cs typeface="Courier New"/>
              </a:rPr>
              <a:t>(5, 10)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5139680"/>
            <a:ext cx="1911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Name of class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3825" y="5181600"/>
            <a:ext cx="213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Name of method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5215880"/>
            <a:ext cx="71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dot!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66728" y="4419600"/>
            <a:ext cx="144016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15379" y="4495800"/>
            <a:ext cx="14401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4495800"/>
            <a:ext cx="2325136" cy="7827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Visibility Modifiers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Visibility modifiers can be used to specify the visibility of a class and its members.</a:t>
            </a:r>
          </a:p>
          <a:p>
            <a:endParaRPr lang="en-US" sz="2400" dirty="0"/>
          </a:p>
          <a:p>
            <a:r>
              <a:rPr lang="en-US" sz="2100" b="1" dirty="0" smtClean="0">
                <a:latin typeface="Courier New"/>
                <a:cs typeface="Courier New"/>
              </a:rPr>
              <a:t>public</a:t>
            </a:r>
            <a:r>
              <a:rPr lang="en-US" sz="2400" dirty="0" smtClean="0"/>
              <a:t>: Denotes that the class, method or data field can be accessed from any other classes.</a:t>
            </a:r>
          </a:p>
          <a:p>
            <a:endParaRPr lang="en-US" sz="2400" dirty="0"/>
          </a:p>
          <a:p>
            <a:r>
              <a:rPr lang="en-US" sz="2100" b="1" dirty="0" smtClean="0">
                <a:latin typeface="Courier New"/>
                <a:cs typeface="Courier New"/>
              </a:rPr>
              <a:t>package-private</a:t>
            </a:r>
            <a:r>
              <a:rPr lang="en-US" sz="2400" dirty="0" smtClean="0"/>
              <a:t>: Denotes that the class, method, or data-field can be accessed by any class in the same package. This is the default modifier if no visibility modifier is used.</a:t>
            </a:r>
          </a:p>
          <a:p>
            <a:endParaRPr lang="en-US" sz="2400" dirty="0"/>
          </a:p>
          <a:p>
            <a:r>
              <a:rPr lang="en-US" sz="2100" b="1" dirty="0" smtClean="0">
                <a:latin typeface="Courier New"/>
                <a:cs typeface="Courier New"/>
              </a:rPr>
              <a:t>private</a:t>
            </a:r>
            <a:r>
              <a:rPr lang="en-US" sz="2400" dirty="0" smtClean="0"/>
              <a:t>: Makes methods and data fields accessible only from within their own class.</a:t>
            </a:r>
          </a:p>
          <a:p>
            <a:endParaRPr lang="en-US" sz="2400" dirty="0"/>
          </a:p>
          <a:p>
            <a:r>
              <a:rPr lang="en-US" sz="2100" b="1" dirty="0" smtClean="0">
                <a:latin typeface="Courier New"/>
                <a:cs typeface="Courier New"/>
              </a:rPr>
              <a:t>protected</a:t>
            </a:r>
            <a:r>
              <a:rPr lang="en-US" sz="2400" dirty="0" smtClean="0"/>
              <a:t>: TBD in a future lecture on inheritance and polymorphism!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6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Packages are used to organize classes.</a:t>
            </a:r>
          </a:p>
          <a:p>
            <a:endParaRPr lang="en-US" sz="2400" dirty="0"/>
          </a:p>
          <a:p>
            <a:r>
              <a:rPr lang="en-US" sz="2400" dirty="0" smtClean="0"/>
              <a:t>If a class is created without the package statement, it is said to be placed in the default package.</a:t>
            </a:r>
          </a:p>
          <a:p>
            <a:endParaRPr lang="en-US" sz="2400" dirty="0"/>
          </a:p>
          <a:p>
            <a:r>
              <a:rPr lang="en-US" sz="2400" dirty="0" smtClean="0"/>
              <a:t>All of the classes we have been creating up to this point have been placed in the default package because we did not use a package statement.</a:t>
            </a:r>
          </a:p>
          <a:p>
            <a:endParaRPr lang="en-US" sz="2400" dirty="0"/>
          </a:p>
          <a:p>
            <a:r>
              <a:rPr lang="en-US" sz="2400" dirty="0" smtClean="0"/>
              <a:t>You have already been using classes from a package: </a:t>
            </a:r>
            <a:r>
              <a:rPr lang="en-US" sz="2100" b="1" dirty="0" smtClean="0">
                <a:latin typeface="Courier New"/>
                <a:cs typeface="Courier New"/>
              </a:rPr>
              <a:t>System</a:t>
            </a:r>
            <a:r>
              <a:rPr lang="en-US" sz="2400" dirty="0" smtClean="0"/>
              <a:t>, </a:t>
            </a:r>
            <a:r>
              <a:rPr lang="en-US" sz="21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and </a:t>
            </a:r>
            <a:r>
              <a:rPr lang="en-US" sz="2100" b="1" dirty="0" smtClean="0">
                <a:latin typeface="Courier New"/>
                <a:cs typeface="Courier New"/>
              </a:rPr>
              <a:t>Math</a:t>
            </a:r>
            <a:r>
              <a:rPr lang="en-US" sz="2400" dirty="0" smtClean="0"/>
              <a:t> all belong to the </a:t>
            </a:r>
            <a:r>
              <a:rPr lang="en-US" sz="2100" b="1" dirty="0" err="1" smtClean="0">
                <a:latin typeface="Courier New"/>
                <a:cs typeface="Courier New"/>
              </a:rPr>
              <a:t>java.lang</a:t>
            </a:r>
            <a:r>
              <a:rPr lang="en-US" sz="2400" dirty="0" smtClean="0"/>
              <a:t> package. </a:t>
            </a:r>
            <a:r>
              <a:rPr lang="en-US" sz="2100" b="1" dirty="0" smtClean="0">
                <a:latin typeface="Courier New"/>
                <a:cs typeface="Courier New"/>
              </a:rPr>
              <a:t>Scanner</a:t>
            </a:r>
            <a:r>
              <a:rPr lang="en-US" sz="2400" dirty="0" smtClean="0"/>
              <a:t> is in the package called </a:t>
            </a:r>
            <a:r>
              <a:rPr lang="en-US" sz="2100" b="1" dirty="0" err="1" smtClean="0">
                <a:latin typeface="Courier New"/>
                <a:cs typeface="Courier New"/>
              </a:rPr>
              <a:t>java.util</a:t>
            </a:r>
            <a:r>
              <a:rPr lang="en-US" sz="2400" dirty="0" smtClean="0"/>
              <a:t>, which contains utility classes.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0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0"/>
            <a:ext cx="3139802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package p1;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class C1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x;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y;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private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z;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m1() {}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void m2() {}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private void m3() {}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524000"/>
            <a:ext cx="400171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package p1;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class C2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aMethod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C1 o = new C1();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// Can access </a:t>
            </a:r>
            <a:r>
              <a:rPr lang="en-US" sz="1600" b="1" dirty="0" err="1" smtClean="0">
                <a:latin typeface="Courier New"/>
                <a:cs typeface="Courier New"/>
              </a:rPr>
              <a:t>o.x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 access </a:t>
            </a:r>
            <a:r>
              <a:rPr lang="en-US" sz="1600" b="1" dirty="0" err="1" smtClean="0">
                <a:latin typeface="Courier New"/>
                <a:cs typeface="Courier New"/>
              </a:rPr>
              <a:t>o.y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access </a:t>
            </a:r>
            <a:r>
              <a:rPr lang="en-US" sz="1600" b="1" dirty="0" err="1" smtClean="0">
                <a:latin typeface="Courier New"/>
                <a:cs typeface="Courier New"/>
              </a:rPr>
              <a:t>o.z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// Can invoke o.m1()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 invoke o.m2()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invoke o.m3()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0" y="1524000"/>
            <a:ext cx="400171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package p2;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class C3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aMethod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C1 o = new C1();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// Can access </a:t>
            </a:r>
            <a:r>
              <a:rPr lang="en-US" sz="1600" b="1" dirty="0" err="1" smtClean="0">
                <a:latin typeface="Courier New"/>
                <a:cs typeface="Courier New"/>
              </a:rPr>
              <a:t>o.x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access </a:t>
            </a:r>
            <a:r>
              <a:rPr lang="en-US" sz="1600" b="1" dirty="0" err="1" smtClean="0">
                <a:latin typeface="Courier New"/>
                <a:cs typeface="Courier New"/>
              </a:rPr>
              <a:t>o.y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access </a:t>
            </a:r>
            <a:r>
              <a:rPr lang="en-US" sz="1600" b="1" dirty="0" err="1" smtClean="0">
                <a:latin typeface="Courier New"/>
                <a:cs typeface="Courier New"/>
              </a:rPr>
              <a:t>o.z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// Can invoke o.m1()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invoke o.m2()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 Cannot invoke o.m3()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533400"/>
            <a:ext cx="67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 If the visibility modifier is not specified, it is </a:t>
            </a:r>
            <a:r>
              <a:rPr lang="en-US" b="1" dirty="0" smtClean="0">
                <a:latin typeface="Courier New"/>
                <a:cs typeface="Courier New"/>
              </a:rPr>
              <a:t>protected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Encapsulation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761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Aka information hiding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46" y="2743200"/>
            <a:ext cx="3784596" cy="158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56" y="1676400"/>
            <a:ext cx="4125082" cy="46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information hiding?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/>
              <a:t>Up until this very moment, we have been committing one of the worst OOP </a:t>
            </a:r>
            <a:r>
              <a:rPr lang="en-US" sz="2400" dirty="0" smtClean="0"/>
              <a:t>faux-pas</a:t>
            </a:r>
            <a:r>
              <a:rPr lang="en-US" sz="2400" dirty="0"/>
              <a:t>: Exposing our data!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are leaving our data out there in the world for ANYONE to see...and even touch or change!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have been leaving your instance variables exposed by letting them be...(GASP!) </a:t>
            </a:r>
            <a:r>
              <a:rPr lang="en-US" sz="2000" dirty="0">
                <a:latin typeface="Monaco"/>
                <a:cs typeface="Monaco"/>
              </a:rPr>
              <a:t>public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does “exposed” mean? This means reachable with the dot operator.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1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dirty="0" smtClean="0">
                <a:latin typeface="Monaco"/>
                <a:cs typeface="Monaco"/>
              </a:rPr>
              <a:t>Random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1053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/>
              <a:t>Programming </a:t>
            </a:r>
            <a:r>
              <a:rPr lang="en-US" sz="2400" dirty="0" smtClean="0"/>
              <a:t>I, we used </a:t>
            </a:r>
            <a:r>
              <a:rPr lang="en-US" sz="2400" b="1" dirty="0" err="1" smtClean="0">
                <a:latin typeface="Courier New"/>
                <a:cs typeface="Courier New"/>
              </a:rPr>
              <a:t>Math.random</a:t>
            </a:r>
            <a:r>
              <a:rPr lang="en-US" sz="24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 to generate random </a:t>
            </a:r>
            <a:br>
              <a:rPr lang="en-US" sz="2400" dirty="0" smtClean="0"/>
            </a:br>
            <a:r>
              <a:rPr lang="en-US" sz="2400" dirty="0" smtClean="0"/>
              <a:t>numbers.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Random</a:t>
            </a:r>
            <a:r>
              <a:rPr lang="en-US" sz="2400" dirty="0" smtClean="0"/>
              <a:t> </a:t>
            </a:r>
            <a:r>
              <a:rPr lang="en-US" sz="2400" dirty="0"/>
              <a:t>class is is both more efficient and less biased </a:t>
            </a:r>
            <a:r>
              <a:rPr lang="en-US" sz="2400" dirty="0" smtClean="0"/>
              <a:t>than </a:t>
            </a:r>
            <a:r>
              <a:rPr lang="en-US" sz="2400" b="1" dirty="0" err="1" smtClean="0">
                <a:latin typeface="Courier New"/>
                <a:cs typeface="Courier New"/>
              </a:rPr>
              <a:t>Math.random</a:t>
            </a:r>
            <a:r>
              <a:rPr lang="en-US" sz="24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err="1" smtClean="0">
                <a:latin typeface="Courier New"/>
                <a:cs typeface="Courier New"/>
              </a:rPr>
              <a:t>java.util.Random</a:t>
            </a:r>
            <a:endParaRPr lang="en-US" sz="2400" b="1" dirty="0" smtClean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Random</a:t>
            </a:r>
            <a:r>
              <a:rPr lang="en-US" sz="2400" dirty="0" smtClean="0"/>
              <a:t> class has two constructors – the default constructor which uses a default seed for generating random numbers and a constructor that lets you supply a seed (for consistency purposes).</a:t>
            </a:r>
          </a:p>
          <a:p>
            <a:endParaRPr lang="en-US" sz="2400" dirty="0"/>
          </a:p>
          <a:p>
            <a:r>
              <a:rPr lang="en-US" sz="2400" dirty="0" smtClean="0"/>
              <a:t>Just like last lecture, we will need to use the constructors to create a random number object that can generate random numbers.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203200"/>
            <a:ext cx="2387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is this bad?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28" y="1346448"/>
            <a:ext cx="2781300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86" y="2066528"/>
            <a:ext cx="1377153" cy="1944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343" y="1994520"/>
            <a:ext cx="1377153" cy="1944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378133" y="2097178"/>
            <a:ext cx="1195793" cy="846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44441" y="2025170"/>
            <a:ext cx="1195793" cy="846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1637" y="4370784"/>
            <a:ext cx="3425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Object (hangs out on the heap)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1202432"/>
            <a:ext cx="190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object reference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60712" y="1562472"/>
            <a:ext cx="115212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33320" y="914400"/>
            <a:ext cx="190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object reference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25408" y="1274440"/>
            <a:ext cx="93610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4608" y="4082752"/>
            <a:ext cx="2839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  <a:latin typeface="Monaco"/>
                <a:cs typeface="Monaco"/>
              </a:rPr>
              <a:t>couch.position</a:t>
            </a:r>
            <a:r>
              <a:rPr lang="en-US" sz="1500" dirty="0" smtClean="0">
                <a:solidFill>
                  <a:srgbClr val="FF0000"/>
                </a:solidFill>
                <a:latin typeface="Monaco"/>
                <a:cs typeface="Monaco"/>
              </a:rPr>
              <a:t> = “left”</a:t>
            </a:r>
            <a:endParaRPr lang="en-US" sz="15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45288" y="4010744"/>
            <a:ext cx="2955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  <a:latin typeface="Monaco"/>
                <a:cs typeface="Monaco"/>
              </a:rPr>
              <a:t>couch.position</a:t>
            </a:r>
            <a:r>
              <a:rPr lang="en-US" sz="1500" dirty="0" smtClean="0">
                <a:solidFill>
                  <a:srgbClr val="FF0000"/>
                </a:solidFill>
                <a:latin typeface="Monaco"/>
                <a:cs typeface="Monaco"/>
              </a:rPr>
              <a:t> = “right”</a:t>
            </a:r>
            <a:endParaRPr lang="en-US" sz="15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00" y="4800600"/>
            <a:ext cx="1562100" cy="19050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408784" y="3866728"/>
            <a:ext cx="216024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Hide the data!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How? With public and private access modifiers.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Starter rule of thumb: Make all your instance variables </a:t>
            </a:r>
            <a:r>
              <a:rPr lang="en-US" sz="2000" dirty="0">
                <a:latin typeface="Lucida Console"/>
                <a:cs typeface="Lucida Console"/>
              </a:rPr>
              <a:t>private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Then use getters and setters to access the instance variables.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Getters and setters should be </a:t>
            </a:r>
            <a:r>
              <a:rPr lang="en-US" sz="2000" dirty="0">
                <a:latin typeface="Lucida Console"/>
                <a:cs typeface="Lucida Console"/>
              </a:rPr>
              <a:t>public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Technically, getters and setters are just methods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It is common to have only getters for properties and to initialize the properties using constructors.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4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3886200" cy="526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setSize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s;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getSize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return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524000"/>
            <a:ext cx="508292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This is called a setter (or </a:t>
            </a:r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</a:rPr>
              <a:t>mutator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) method.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Setters are void methods.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3581400"/>
            <a:ext cx="5142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This is called a getter</a:t>
            </a:r>
            <a:r>
              <a:rPr lang="en-US" sz="2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</a:rPr>
              <a:t>accessor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) method.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Getter methods return a value.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71800" y="2057400"/>
            <a:ext cx="31242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819400" y="3966121"/>
            <a:ext cx="3352800" cy="1291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0600" y="4724400"/>
            <a:ext cx="72250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Now, in a different Java file, you can create Duck objects.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These Duck objects will have access to any public variables</a:t>
            </a:r>
            <a:br>
              <a:rPr lang="en-US" sz="2200" dirty="0" smtClean="0"/>
            </a:br>
            <a:r>
              <a:rPr lang="en-US" sz="2200" dirty="0" smtClean="0"/>
              <a:t>or methods.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32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Encapsulation Guidelines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9"/>
          </a:xfrm>
        </p:spPr>
        <p:txBody>
          <a:bodyPr>
            <a:normAutofit/>
          </a:bodyPr>
          <a:lstStyle/>
          <a:p>
            <a:r>
              <a:rPr lang="en-US" sz="2400" dirty="0"/>
              <a:t>Declare all the instance variables in the class as private.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Provide public </a:t>
            </a:r>
            <a:r>
              <a:rPr lang="en-US" sz="2400" dirty="0" smtClean="0"/>
              <a:t>getter </a:t>
            </a:r>
            <a:r>
              <a:rPr lang="en-US" sz="2400" dirty="0"/>
              <a:t>methods to retrieve the data in an object.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Make any helping methods private.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Provide other public methods that the programmer will need for manipulating the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If the return type of a getter method is a </a:t>
            </a:r>
            <a:r>
              <a:rPr lang="en-US" sz="2000" b="1" dirty="0" err="1" smtClean="0">
                <a:latin typeface="Courier New"/>
                <a:cs typeface="Courier New"/>
              </a:rPr>
              <a:t>boolean</a:t>
            </a:r>
            <a:r>
              <a:rPr lang="en-US" sz="2400" dirty="0" smtClean="0"/>
              <a:t>, the getter method should be defined as </a:t>
            </a:r>
            <a:r>
              <a:rPr lang="en-US" sz="2000" b="1" dirty="0" err="1" smtClean="0">
                <a:latin typeface="Courier New"/>
                <a:cs typeface="Courier New"/>
              </a:rPr>
              <a:t>isPropertyName</a:t>
            </a:r>
            <a:r>
              <a:rPr lang="en-US" sz="20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143000"/>
            <a:ext cx="89434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(The </a:t>
            </a:r>
            <a:r>
              <a:rPr lang="en-US" b="1" dirty="0" smtClean="0">
                <a:latin typeface="Courier New"/>
                <a:cs typeface="Courier New"/>
              </a:rPr>
              <a:t>Stock</a:t>
            </a:r>
            <a:r>
              <a:rPr lang="en-US" sz="2200" dirty="0" smtClean="0"/>
              <a:t> class) </a:t>
            </a:r>
            <a:r>
              <a:rPr lang="en-US" sz="2200" dirty="0" smtClean="0"/>
              <a:t>Create </a:t>
            </a:r>
            <a:r>
              <a:rPr lang="en-US" sz="2200" dirty="0" smtClean="0"/>
              <a:t>a class named </a:t>
            </a:r>
            <a:r>
              <a:rPr lang="en-US" b="1" dirty="0" smtClean="0">
                <a:latin typeface="Courier New"/>
                <a:cs typeface="Courier New"/>
              </a:rPr>
              <a:t>Stock</a:t>
            </a:r>
            <a:r>
              <a:rPr lang="en-US" sz="2200" dirty="0" smtClean="0"/>
              <a:t> that contains: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b="1" dirty="0" smtClean="0">
                <a:latin typeface="Courier New"/>
                <a:cs typeface="Courier New"/>
              </a:rPr>
              <a:t>String</a:t>
            </a:r>
            <a:r>
              <a:rPr lang="en-US" sz="2200" dirty="0" smtClean="0"/>
              <a:t> data field named </a:t>
            </a:r>
            <a:r>
              <a:rPr lang="en-US" b="1" dirty="0" smtClean="0">
                <a:latin typeface="Courier New"/>
                <a:cs typeface="Courier New"/>
              </a:rPr>
              <a:t>symbol</a:t>
            </a:r>
            <a:r>
              <a:rPr lang="en-US" sz="2200" dirty="0" smtClean="0"/>
              <a:t> for the stock’s symbol.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b="1" dirty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tring</a:t>
            </a:r>
            <a:r>
              <a:rPr lang="en-US" sz="2200" dirty="0" smtClean="0"/>
              <a:t> data field named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sz="2200" dirty="0" smtClean="0"/>
              <a:t> for the stock’s name.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b="1" dirty="0" smtClean="0">
                <a:latin typeface="Courier New"/>
                <a:cs typeface="Courier New"/>
              </a:rPr>
              <a:t>double</a:t>
            </a:r>
            <a:r>
              <a:rPr lang="en-US" sz="2200" dirty="0" smtClean="0"/>
              <a:t> data field named </a:t>
            </a:r>
            <a:r>
              <a:rPr lang="en-US" b="1" dirty="0" err="1" smtClean="0">
                <a:latin typeface="Courier New"/>
                <a:cs typeface="Courier New"/>
              </a:rPr>
              <a:t>previousClosingPrice</a:t>
            </a:r>
            <a:r>
              <a:rPr lang="en-US" sz="2200" dirty="0" smtClean="0"/>
              <a:t> that stores the stock</a:t>
            </a:r>
            <a:br>
              <a:rPr lang="en-US" sz="2200" dirty="0" smtClean="0"/>
            </a:br>
            <a:r>
              <a:rPr lang="en-US" sz="2200" dirty="0" smtClean="0"/>
              <a:t>price for the previous day.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b="1" dirty="0" smtClean="0">
                <a:latin typeface="Courier New"/>
                <a:cs typeface="Courier New"/>
              </a:rPr>
              <a:t>double</a:t>
            </a:r>
            <a:r>
              <a:rPr lang="en-US" sz="2200" dirty="0" smtClean="0"/>
              <a:t> data field named </a:t>
            </a:r>
            <a:r>
              <a:rPr lang="en-US" b="1" dirty="0" err="1" smtClean="0">
                <a:latin typeface="Courier New"/>
                <a:cs typeface="Courier New"/>
              </a:rPr>
              <a:t>currentPrice</a:t>
            </a:r>
            <a:r>
              <a:rPr lang="en-US" sz="2200" dirty="0" smtClean="0"/>
              <a:t> that stores the stock price for</a:t>
            </a:r>
            <a:br>
              <a:rPr lang="en-US" sz="2200" dirty="0" smtClean="0"/>
            </a:br>
            <a:r>
              <a:rPr lang="en-US" sz="2200" dirty="0" smtClean="0"/>
              <a:t>the current day.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b="1" dirty="0" smtClean="0">
                <a:latin typeface="Courier New"/>
                <a:cs typeface="Courier New"/>
              </a:rPr>
              <a:t>static</a:t>
            </a:r>
            <a:r>
              <a:rPr lang="en-US" sz="2200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sz="2200" dirty="0"/>
              <a:t> </a:t>
            </a:r>
            <a:r>
              <a:rPr lang="en-US" sz="2200" dirty="0" smtClean="0"/>
              <a:t>data field named </a:t>
            </a:r>
            <a:r>
              <a:rPr lang="en-US" b="1" dirty="0" err="1" smtClean="0">
                <a:latin typeface="Courier New"/>
                <a:cs typeface="Courier New"/>
              </a:rPr>
              <a:t>stockCount</a:t>
            </a:r>
            <a:r>
              <a:rPr lang="en-US" sz="2200" dirty="0" smtClean="0"/>
              <a:t> that gets incremented in the </a:t>
            </a:r>
            <a:br>
              <a:rPr lang="en-US" sz="2200" dirty="0" smtClean="0"/>
            </a:br>
            <a:r>
              <a:rPr lang="en-US" sz="2200" dirty="0" smtClean="0"/>
              <a:t>constructor by 1 every time a </a:t>
            </a:r>
            <a:r>
              <a:rPr lang="en-US" b="1" dirty="0" smtClean="0">
                <a:latin typeface="Courier New"/>
                <a:cs typeface="Courier New"/>
              </a:rPr>
              <a:t>Stock</a:t>
            </a:r>
            <a:r>
              <a:rPr lang="en-US" sz="2200" dirty="0" smtClean="0"/>
              <a:t> object is created.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 constructor that </a:t>
            </a:r>
            <a:r>
              <a:rPr lang="en-US" sz="2200" dirty="0" smtClean="0"/>
              <a:t>sets </a:t>
            </a:r>
            <a:r>
              <a:rPr lang="en-US" sz="2200" dirty="0" smtClean="0"/>
              <a:t>the </a:t>
            </a:r>
            <a:r>
              <a:rPr lang="en-US" b="1" dirty="0" smtClean="0">
                <a:latin typeface="Courier New"/>
                <a:cs typeface="Courier New"/>
              </a:rPr>
              <a:t>symbol</a:t>
            </a:r>
            <a:r>
              <a:rPr lang="en-US" sz="2200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sz="2200" dirty="0" smtClean="0"/>
              <a:t> instance </a:t>
            </a:r>
            <a:r>
              <a:rPr lang="en-US" sz="2200" dirty="0" smtClean="0"/>
              <a:t>variables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Getters for the </a:t>
            </a:r>
            <a:r>
              <a:rPr lang="en-US" b="1" dirty="0" smtClean="0">
                <a:latin typeface="Courier New"/>
                <a:cs typeface="Courier New"/>
              </a:rPr>
              <a:t>symbol</a:t>
            </a:r>
            <a:r>
              <a:rPr lang="en-US" sz="2200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sz="2200" dirty="0" smtClean="0"/>
              <a:t>, </a:t>
            </a:r>
            <a:r>
              <a:rPr lang="en-US" b="1" dirty="0" err="1" smtClean="0">
                <a:latin typeface="Courier New"/>
                <a:cs typeface="Courier New"/>
              </a:rPr>
              <a:t>previousClosingPrice</a:t>
            </a:r>
            <a:r>
              <a:rPr lang="en-US" sz="2200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currentPrice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data fields.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Setters for the </a:t>
            </a:r>
            <a:r>
              <a:rPr lang="en-US" b="1" dirty="0" err="1" smtClean="0">
                <a:latin typeface="Courier New"/>
                <a:cs typeface="Courier New"/>
              </a:rPr>
              <a:t>currentPrice</a:t>
            </a:r>
            <a:r>
              <a:rPr lang="en-US" sz="2200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previousClosingPrice</a:t>
            </a:r>
            <a:r>
              <a:rPr lang="en-US" sz="2200" dirty="0" smtClean="0"/>
              <a:t> data fields.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39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UML Diagram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505200" y="1524000"/>
            <a:ext cx="5562600" cy="609600"/>
          </a:xfrm>
          <a:prstGeom prst="rect">
            <a:avLst/>
          </a:prstGeom>
          <a:solidFill>
            <a:srgbClr val="45651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Stock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133600"/>
            <a:ext cx="5562600" cy="1524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-symbol: String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-name: String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previousClosingPrice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double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currentPrice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double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stockCount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 static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657600"/>
            <a:ext cx="5562600" cy="2438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+Stock(symbol: String, name: String)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getSymbol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() : String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getName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() : String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setPreviousClosingPrice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(price: double)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getPreviousClosingPrice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() : double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setCurrentPrice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(price: double)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getCurrentPrice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() </a:t>
            </a:r>
            <a:r>
              <a:rPr lang="en-US" b="1" smtClean="0">
                <a:solidFill>
                  <a:schemeClr val="tx1"/>
                </a:solidFill>
                <a:latin typeface="Courier New"/>
                <a:cs typeface="Courier New"/>
              </a:rPr>
              <a:t>: double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02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"/>
            <a:ext cx="5486980" cy="649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Stock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private String symbol;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private String name;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private double </a:t>
            </a:r>
            <a:r>
              <a:rPr lang="en-US" sz="1300" b="1" dirty="0" err="1" smtClean="0">
                <a:latin typeface="Courier New"/>
                <a:cs typeface="Courier New"/>
              </a:rPr>
              <a:t>previousClosingPrice</a:t>
            </a:r>
            <a:r>
              <a:rPr lang="en-US" sz="1300" b="1" dirty="0" smtClean="0">
                <a:latin typeface="Courier New"/>
                <a:cs typeface="Courier New"/>
              </a:rPr>
              <a:t> = 0.0;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private double </a:t>
            </a:r>
            <a:r>
              <a:rPr lang="en-US" sz="1300" b="1" dirty="0" err="1" smtClean="0">
                <a:latin typeface="Courier New"/>
                <a:cs typeface="Courier New"/>
              </a:rPr>
              <a:t>currentPrice</a:t>
            </a:r>
            <a:r>
              <a:rPr lang="en-US" sz="1300" b="1" dirty="0" smtClean="0">
                <a:latin typeface="Courier New"/>
                <a:cs typeface="Courier New"/>
              </a:rPr>
              <a:t> = 0.0;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public static </a:t>
            </a:r>
            <a:r>
              <a:rPr lang="en-US" sz="1300" b="1" dirty="0" err="1" smtClean="0">
                <a:latin typeface="Courier New"/>
                <a:cs typeface="Courier New"/>
              </a:rPr>
              <a:t>int</a:t>
            </a:r>
            <a:r>
              <a:rPr lang="en-US" sz="1300" b="1" dirty="0" smtClean="0">
                <a:latin typeface="Courier New"/>
                <a:cs typeface="Courier New"/>
              </a:rPr>
              <a:t> </a:t>
            </a:r>
            <a:r>
              <a:rPr lang="en-US" sz="1300" b="1" dirty="0" err="1" smtClean="0">
                <a:latin typeface="Courier New"/>
                <a:cs typeface="Courier New"/>
              </a:rPr>
              <a:t>stockCount</a:t>
            </a:r>
            <a:r>
              <a:rPr lang="en-US" sz="1300" b="1" dirty="0" smtClean="0">
                <a:latin typeface="Courier New"/>
                <a:cs typeface="Courier New"/>
              </a:rPr>
              <a:t> = 0;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Stock(String symbol, String name)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</a:t>
            </a:r>
            <a:r>
              <a:rPr lang="en-US" sz="1300" b="1" dirty="0" err="1" smtClean="0">
                <a:latin typeface="Courier New"/>
                <a:cs typeface="Courier New"/>
              </a:rPr>
              <a:t>this.symbol</a:t>
            </a:r>
            <a:r>
              <a:rPr lang="en-US" sz="1300" b="1" dirty="0" smtClean="0">
                <a:latin typeface="Courier New"/>
                <a:cs typeface="Courier New"/>
              </a:rPr>
              <a:t> = symbol;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</a:t>
            </a:r>
            <a:r>
              <a:rPr lang="en-US" sz="1300" b="1" dirty="0" err="1" smtClean="0">
                <a:latin typeface="Courier New"/>
                <a:cs typeface="Courier New"/>
              </a:rPr>
              <a:t>this.name</a:t>
            </a:r>
            <a:r>
              <a:rPr lang="en-US" sz="1300" b="1" dirty="0" smtClean="0">
                <a:latin typeface="Courier New"/>
                <a:cs typeface="Courier New"/>
              </a:rPr>
              <a:t> = name;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</a:t>
            </a:r>
            <a:r>
              <a:rPr lang="en-US" sz="1300" b="1" dirty="0" err="1" smtClean="0">
                <a:latin typeface="Courier New"/>
                <a:cs typeface="Courier New"/>
              </a:rPr>
              <a:t>stockCount</a:t>
            </a:r>
            <a:r>
              <a:rPr lang="en-US" sz="13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getSymbol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return </a:t>
            </a:r>
            <a:r>
              <a:rPr lang="en-US" sz="1300" b="1" dirty="0" err="1" smtClean="0">
                <a:latin typeface="Courier New"/>
                <a:cs typeface="Courier New"/>
              </a:rPr>
              <a:t>this.symbol</a:t>
            </a:r>
            <a:r>
              <a:rPr lang="en-US" sz="13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getName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return </a:t>
            </a:r>
            <a:r>
              <a:rPr lang="en-US" sz="1300" b="1" dirty="0" err="1" smtClean="0">
                <a:latin typeface="Courier New"/>
                <a:cs typeface="Courier New"/>
              </a:rPr>
              <a:t>this.name</a:t>
            </a:r>
            <a:r>
              <a:rPr lang="en-US" sz="13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setPreviousClosingPrice</a:t>
            </a:r>
            <a:r>
              <a:rPr lang="en-US" sz="1300" b="1" dirty="0" smtClean="0">
                <a:latin typeface="Courier New"/>
                <a:cs typeface="Courier New"/>
              </a:rPr>
              <a:t>(double price)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</a:t>
            </a:r>
            <a:r>
              <a:rPr lang="en-US" sz="1300" b="1" dirty="0" err="1" smtClean="0">
                <a:latin typeface="Courier New"/>
                <a:cs typeface="Courier New"/>
              </a:rPr>
              <a:t>this.previousClosingPrice</a:t>
            </a:r>
            <a:r>
              <a:rPr lang="en-US" sz="1300" b="1" dirty="0" smtClean="0">
                <a:latin typeface="Courier New"/>
                <a:cs typeface="Courier New"/>
              </a:rPr>
              <a:t> = price;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. . . . .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690" y="228600"/>
            <a:ext cx="488671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300" b="1" dirty="0" smtClean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. . . . .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</a:t>
            </a:r>
            <a:r>
              <a:rPr lang="en-US" sz="1300" b="1" dirty="0">
                <a:latin typeface="Courier New"/>
                <a:cs typeface="Courier New"/>
              </a:rPr>
              <a:t>double </a:t>
            </a:r>
            <a:r>
              <a:rPr lang="en-US" sz="1300" b="1" dirty="0" err="1">
                <a:latin typeface="Courier New"/>
                <a:cs typeface="Courier New"/>
              </a:rPr>
              <a:t>getPreviousClosingPrice</a:t>
            </a:r>
            <a:r>
              <a:rPr lang="en-US" sz="1300" b="1" dirty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return </a:t>
            </a:r>
            <a:r>
              <a:rPr lang="en-US" sz="1300" b="1" dirty="0" err="1">
                <a:latin typeface="Courier New"/>
                <a:cs typeface="Courier New"/>
              </a:rPr>
              <a:t>this.previousClosingPrice</a:t>
            </a:r>
            <a:r>
              <a:rPr lang="en-US" sz="1300" b="1" dirty="0">
                <a:latin typeface="Courier New"/>
                <a:cs typeface="Courier New"/>
              </a:rPr>
              <a:t>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</a:t>
            </a:r>
            <a:r>
              <a:rPr lang="en-US" sz="1300" b="1" dirty="0" smtClean="0">
                <a:latin typeface="Courier New"/>
                <a:cs typeface="Courier New"/>
              </a:rPr>
              <a:t>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void </a:t>
            </a:r>
            <a:r>
              <a:rPr lang="en-US" sz="1300" b="1" dirty="0" err="1" smtClean="0">
                <a:latin typeface="Courier New"/>
                <a:cs typeface="Courier New"/>
              </a:rPr>
              <a:t>setCurrentPrice</a:t>
            </a:r>
            <a:r>
              <a:rPr lang="en-US" sz="1300" b="1" dirty="0" smtClean="0">
                <a:latin typeface="Courier New"/>
                <a:cs typeface="Courier New"/>
              </a:rPr>
              <a:t>(double price)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    </a:t>
            </a:r>
            <a:r>
              <a:rPr lang="en-US" sz="1300" b="1" dirty="0" err="1" smtClean="0">
                <a:latin typeface="Courier New"/>
                <a:cs typeface="Courier New"/>
              </a:rPr>
              <a:t>this.currentPrice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= price;  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public double </a:t>
            </a:r>
            <a:r>
              <a:rPr lang="en-US" sz="1300" b="1" dirty="0" err="1" smtClean="0">
                <a:latin typeface="Courier New"/>
                <a:cs typeface="Courier New"/>
              </a:rPr>
              <a:t>getCurrentPrice</a:t>
            </a:r>
            <a:r>
              <a:rPr lang="en-US" sz="1300" b="1" dirty="0" smtClean="0">
                <a:latin typeface="Courier New"/>
                <a:cs typeface="Courier New"/>
              </a:rPr>
              <a:t>(double price)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return </a:t>
            </a:r>
            <a:r>
              <a:rPr lang="en-US" sz="1300" b="1" dirty="0" err="1" smtClean="0">
                <a:latin typeface="Courier New"/>
                <a:cs typeface="Courier New"/>
              </a:rPr>
              <a:t>this.currentPrice</a:t>
            </a:r>
            <a:r>
              <a:rPr lang="en-US" sz="1300" b="1" dirty="0" smtClean="0">
                <a:latin typeface="Courier New"/>
                <a:cs typeface="Courier New"/>
              </a:rPr>
              <a:t>;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78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586" y="4572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785257"/>
            <a:ext cx="4229100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"/>
            <a:ext cx="4897348" cy="6362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1447800"/>
            <a:ext cx="572554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To import all the types contained in a particular </a:t>
            </a:r>
            <a:endParaRPr lang="en-US" sz="2200" dirty="0" smtClean="0"/>
          </a:p>
          <a:p>
            <a:r>
              <a:rPr lang="en-US" sz="2200" dirty="0" smtClean="0"/>
              <a:t>package</a:t>
            </a:r>
            <a:r>
              <a:rPr lang="en-US" sz="2200" dirty="0"/>
              <a:t>, use the import statement with the </a:t>
            </a:r>
            <a:endParaRPr lang="en-US" sz="2200" dirty="0" smtClean="0"/>
          </a:p>
          <a:p>
            <a:r>
              <a:rPr lang="en-US" sz="2200" dirty="0" smtClean="0"/>
              <a:t>asterisk </a:t>
            </a:r>
            <a:r>
              <a:rPr lang="en-US" sz="2200" dirty="0"/>
              <a:t>(*) wildcard character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000" b="1" dirty="0">
                <a:latin typeface="Courier New"/>
                <a:cs typeface="Courier New"/>
              </a:rPr>
              <a:t>import graphics.*; </a:t>
            </a:r>
            <a:endParaRPr lang="en-US" sz="2000" b="1" dirty="0" smtClean="0">
              <a:latin typeface="Courier New"/>
              <a:cs typeface="Courier New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sz="2200" dirty="0"/>
              <a:t>Now you can refer to any class or interface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the graphics package by its simple name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b="1" dirty="0">
                <a:latin typeface="Courier New"/>
                <a:cs typeface="Courier New"/>
              </a:rPr>
              <a:t>Circle </a:t>
            </a:r>
            <a:r>
              <a:rPr lang="en-US" b="1" dirty="0" err="1">
                <a:latin typeface="Courier New"/>
                <a:cs typeface="Courier New"/>
              </a:rPr>
              <a:t>myCircle</a:t>
            </a:r>
            <a:r>
              <a:rPr lang="en-US" b="1" dirty="0">
                <a:latin typeface="Courier New"/>
                <a:cs typeface="Courier New"/>
              </a:rPr>
              <a:t> = new Circle();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Rectangle </a:t>
            </a:r>
            <a:r>
              <a:rPr lang="en-US" b="1" dirty="0" err="1">
                <a:latin typeface="Courier New"/>
                <a:cs typeface="Courier New"/>
              </a:rPr>
              <a:t>myRectangle</a:t>
            </a:r>
            <a:r>
              <a:rPr lang="en-US" b="1" dirty="0">
                <a:latin typeface="Courier New"/>
                <a:cs typeface="Courier New"/>
              </a:rPr>
              <a:t> = new Rectangle();</a:t>
            </a:r>
            <a:r>
              <a:rPr lang="en-US" dirty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7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40386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28600"/>
            <a:ext cx="4102100" cy="622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857500"/>
            <a:ext cx="34417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486400"/>
            <a:ext cx="5869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Note: Periods in a package name indicate folders!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9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7200"/>
            <a:ext cx="93853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55716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Random random1 = new Random(3);</a:t>
            </a:r>
          </a:p>
          <a:p>
            <a:r>
              <a:rPr lang="en-US" sz="14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400" b="1" dirty="0" smtClean="0">
                <a:latin typeface="Courier New"/>
                <a:cs typeface="Courier New"/>
              </a:rPr>
              <a:t>("From </a:t>
            </a:r>
            <a:r>
              <a:rPr lang="en-US" sz="1400" b="1" dirty="0" smtClean="0">
                <a:latin typeface="Courier New"/>
                <a:cs typeface="Courier New"/>
              </a:rPr>
              <a:t>random1: </a:t>
            </a:r>
            <a:r>
              <a:rPr lang="en-US" sz="1400" b="1" dirty="0" smtClean="0">
                <a:latin typeface="Courier New"/>
                <a:cs typeface="Courier New"/>
              </a:rPr>
              <a:t>")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 10;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400" b="1" dirty="0" smtClean="0">
                <a:latin typeface="Courier New"/>
                <a:cs typeface="Courier New"/>
              </a:rPr>
              <a:t>(random1.nextInt(1000) + </a:t>
            </a:r>
            <a:r>
              <a:rPr lang="en-US" sz="1400" b="1" dirty="0" smtClean="0">
                <a:latin typeface="Courier New"/>
                <a:cs typeface="Courier New"/>
              </a:rPr>
              <a:t>" ")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Random </a:t>
            </a:r>
            <a:r>
              <a:rPr lang="en-US" sz="1400" b="1" dirty="0" smtClean="0">
                <a:latin typeface="Courier New"/>
                <a:cs typeface="Courier New"/>
              </a:rPr>
              <a:t>random2 </a:t>
            </a:r>
            <a:r>
              <a:rPr lang="en-US" sz="1400" b="1" dirty="0">
                <a:latin typeface="Courier New"/>
                <a:cs typeface="Courier New"/>
              </a:rPr>
              <a:t>= new Random(3);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 smtClean="0">
                <a:latin typeface="Courier New"/>
                <a:cs typeface="Courier New"/>
              </a:rPr>
              <a:t>("From </a:t>
            </a:r>
            <a:r>
              <a:rPr lang="en-US" sz="1400" b="1" dirty="0" smtClean="0">
                <a:latin typeface="Courier New"/>
                <a:cs typeface="Courier New"/>
              </a:rPr>
              <a:t>random2: </a:t>
            </a:r>
            <a:r>
              <a:rPr lang="en-US" sz="1400" b="1" dirty="0" smtClean="0">
                <a:latin typeface="Courier New"/>
                <a:cs typeface="Courier New"/>
              </a:rPr>
              <a:t>")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for 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= 0;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&lt; 10;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latin typeface="Courier New"/>
                <a:cs typeface="Courier New"/>
              </a:rPr>
              <a:t>random2.nextInt</a:t>
            </a:r>
            <a:r>
              <a:rPr lang="en-US" sz="1400" b="1" dirty="0">
                <a:latin typeface="Courier New"/>
                <a:cs typeface="Courier New"/>
              </a:rPr>
              <a:t>(1000) + </a:t>
            </a:r>
            <a:r>
              <a:rPr lang="en-US" sz="1400" b="1" dirty="0" smtClean="0">
                <a:latin typeface="Courier New"/>
                <a:cs typeface="Courier New"/>
              </a:rPr>
              <a:t>" ")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572000"/>
            <a:ext cx="6007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5016500" cy="332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90600"/>
            <a:ext cx="5041900" cy="391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486400"/>
            <a:ext cx="1097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For those of you that are interested, there is are additional slides at the end of this lecture </a:t>
            </a:r>
          </a:p>
          <a:p>
            <a:r>
              <a:rPr lang="en-US" sz="2200" dirty="0" smtClean="0"/>
              <a:t>that discusses how to compile and run your Java code (with packages) from the command line.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45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175500" cy="37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7200"/>
            <a:ext cx="8331200" cy="4029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724400"/>
            <a:ext cx="5918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753100" cy="335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81000"/>
            <a:ext cx="4114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Date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 lnSpcReduction="10000"/>
          </a:bodyPr>
          <a:lstStyle/>
          <a:p>
            <a:r>
              <a:rPr lang="en-US" sz="2200" b="1" dirty="0" err="1" smtClean="0">
                <a:latin typeface="Courier New"/>
                <a:cs typeface="Courier New"/>
              </a:rPr>
              <a:t>java.util.Date</a:t>
            </a:r>
            <a:endParaRPr lang="en-US" sz="2200" b="1" dirty="0" smtClean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 smtClean="0"/>
              <a:t>System-independent encapsulation of date and time.</a:t>
            </a:r>
          </a:p>
          <a:p>
            <a:endParaRPr lang="en-US" sz="2400" dirty="0"/>
          </a:p>
          <a:p>
            <a:r>
              <a:rPr lang="en-US" sz="2400" dirty="0" smtClean="0"/>
              <a:t>Two constructors: A default constructor and a constructor that takes one argument.</a:t>
            </a:r>
          </a:p>
          <a:p>
            <a:endParaRPr lang="en-US" sz="2400" dirty="0"/>
          </a:p>
          <a:p>
            <a:r>
              <a:rPr lang="en-US" sz="2200" b="1" dirty="0">
                <a:latin typeface="Courier New"/>
                <a:cs typeface="Courier New"/>
              </a:rPr>
              <a:t>Date()</a:t>
            </a:r>
            <a:r>
              <a:rPr lang="en-US" sz="2400" dirty="0"/>
              <a:t>: Allocates a Date object and initializes it so that it represents the time at which it was allocated, measured to the nearest millisecond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200" b="1" dirty="0" smtClean="0">
                <a:latin typeface="Courier New"/>
                <a:cs typeface="Courier New"/>
              </a:rPr>
              <a:t>Date(long date)</a:t>
            </a:r>
            <a:r>
              <a:rPr lang="en-US" sz="2400" dirty="0"/>
              <a:t>: Allocates a Date object and initializes it to represent the specified number of milliseconds since the standard base time known as "the epoch", namely January 1, 1970, 00:00:00 GMT.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28600"/>
            <a:ext cx="193458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14400"/>
            <a:ext cx="8267700" cy="242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574" y="3886200"/>
            <a:ext cx="11266426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Date date = new Date();</a:t>
            </a:r>
          </a:p>
          <a:p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 smtClean="0">
                <a:latin typeface="Courier New"/>
                <a:cs typeface="Courier New"/>
              </a:rPr>
              <a:t>("The </a:t>
            </a:r>
            <a:r>
              <a:rPr lang="en-US" sz="1500" b="1" dirty="0" smtClean="0">
                <a:latin typeface="Courier New"/>
                <a:cs typeface="Courier New"/>
              </a:rPr>
              <a:t>elapsed time since Jan 1, 1970 is </a:t>
            </a:r>
            <a:r>
              <a:rPr lang="en-US" sz="1500" b="1" dirty="0" smtClean="0">
                <a:latin typeface="Courier New"/>
                <a:cs typeface="Courier New"/>
              </a:rPr>
              <a:t>" </a:t>
            </a:r>
            <a:r>
              <a:rPr lang="en-US" sz="1500" b="1" dirty="0" smtClean="0">
                <a:latin typeface="Courier New"/>
                <a:cs typeface="Courier New"/>
              </a:rPr>
              <a:t>+ </a:t>
            </a:r>
            <a:r>
              <a:rPr lang="en-US" sz="1500" b="1" dirty="0" err="1" smtClean="0">
                <a:latin typeface="Courier New"/>
                <a:cs typeface="Courier New"/>
              </a:rPr>
              <a:t>date.getTime</a:t>
            </a:r>
            <a:r>
              <a:rPr lang="en-US" sz="1500" b="1" dirty="0" smtClean="0">
                <a:latin typeface="Courier New"/>
                <a:cs typeface="Courier New"/>
              </a:rPr>
              <a:t>() + </a:t>
            </a:r>
            <a:r>
              <a:rPr lang="en-US" sz="1500" b="1" dirty="0" smtClean="0">
                <a:latin typeface="Courier New"/>
                <a:cs typeface="Courier New"/>
              </a:rPr>
              <a:t>" milliseconds")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500" b="1" dirty="0" smtClean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date.toString</a:t>
            </a:r>
            <a:r>
              <a:rPr lang="en-US" sz="1500" b="1" dirty="0" smtClean="0">
                <a:latin typeface="Courier New"/>
                <a:cs typeface="Courier New"/>
              </a:rPr>
              <a:t>());</a:t>
            </a:r>
            <a:endParaRPr lang="en-US" sz="1500" b="1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181600"/>
            <a:ext cx="7264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100" b="1" dirty="0" err="1" smtClean="0">
                <a:latin typeface="Courier New"/>
                <a:cs typeface="Courier New"/>
              </a:rPr>
              <a:t>java.util.Date</a:t>
            </a:r>
            <a:r>
              <a:rPr lang="en-US" sz="3600" dirty="0" smtClean="0"/>
              <a:t> is...out of date!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you look at the API for </a:t>
            </a:r>
            <a:r>
              <a:rPr lang="en-US" sz="2200" b="1" dirty="0" err="1" smtClean="0">
                <a:latin typeface="Courier New"/>
                <a:cs typeface="Courier New"/>
              </a:rPr>
              <a:t>java.util.Date</a:t>
            </a:r>
            <a:r>
              <a:rPr lang="en-US" sz="2400" dirty="0" smtClean="0"/>
              <a:t>, you will see that most of </a:t>
            </a:r>
            <a:r>
              <a:rPr lang="en-US" sz="2400" dirty="0" smtClean="0"/>
              <a:t>the </a:t>
            </a:r>
            <a:r>
              <a:rPr lang="en-US" sz="2400" dirty="0" smtClean="0"/>
              <a:t>methods have been deprecated.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Date</a:t>
            </a:r>
            <a:r>
              <a:rPr lang="en-US" sz="2400" dirty="0" smtClean="0"/>
              <a:t> class is still great for getting a basic time stamp (i.e. give me the date now!).</a:t>
            </a:r>
          </a:p>
          <a:p>
            <a:endParaRPr lang="en-US" sz="2400" dirty="0"/>
          </a:p>
          <a:p>
            <a:r>
              <a:rPr lang="en-US" sz="2400" dirty="0" smtClean="0"/>
              <a:t>For date manipulations, the </a:t>
            </a:r>
            <a:r>
              <a:rPr lang="en-US" sz="2100" b="1" dirty="0" err="1" smtClean="0">
                <a:latin typeface="Courier New"/>
                <a:cs typeface="Courier New"/>
              </a:rPr>
              <a:t>java.util.Calendar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100" b="1" dirty="0" err="1" smtClean="0">
                <a:latin typeface="Courier New"/>
                <a:cs typeface="Courier New"/>
              </a:rPr>
              <a:t>java.util.GregorianCalendar</a:t>
            </a:r>
            <a:r>
              <a:rPr lang="en-US" sz="2400" dirty="0"/>
              <a:t> </a:t>
            </a:r>
            <a:r>
              <a:rPr lang="en-US" sz="2400" dirty="0" smtClean="0"/>
              <a:t>are also out-of-date.</a:t>
            </a:r>
          </a:p>
          <a:p>
            <a:endParaRPr lang="en-US" sz="2400" dirty="0"/>
          </a:p>
          <a:p>
            <a:r>
              <a:rPr lang="en-US" sz="2400" dirty="0" smtClean="0"/>
              <a:t>Java has introduced the Date-Time API, which has classes such as </a:t>
            </a:r>
            <a:r>
              <a:rPr lang="en-US" sz="2100" b="1" dirty="0" err="1" smtClean="0">
                <a:latin typeface="Courier New"/>
                <a:cs typeface="Courier New"/>
              </a:rPr>
              <a:t>LocalDateTime</a:t>
            </a:r>
            <a:r>
              <a:rPr lang="en-US" sz="2400" dirty="0" smtClean="0"/>
              <a:t>, </a:t>
            </a:r>
            <a:r>
              <a:rPr lang="en-US" sz="2100" b="1" dirty="0" err="1" smtClean="0">
                <a:latin typeface="Courier New"/>
                <a:cs typeface="Courier New"/>
              </a:rPr>
              <a:t>ZonedDateTime</a:t>
            </a:r>
            <a:r>
              <a:rPr lang="en-US" sz="2400" dirty="0" smtClean="0"/>
              <a:t>,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6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But...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54568"/>
          </a:xfrm>
        </p:spPr>
        <p:txBody>
          <a:bodyPr>
            <a:normAutofit/>
          </a:bodyPr>
          <a:lstStyle/>
          <a:p>
            <a:r>
              <a:rPr lang="en-US" sz="2100" b="1" dirty="0" err="1" smtClean="0">
                <a:latin typeface="Courier New"/>
                <a:cs typeface="Courier New"/>
              </a:rPr>
              <a:t>LocalDateTime</a:t>
            </a:r>
            <a:r>
              <a:rPr lang="en-US" sz="2400" dirty="0" smtClean="0"/>
              <a:t> only has a private constructor...and private members (instance variables, methods, constructors) cannot be accessed outside their class.</a:t>
            </a:r>
          </a:p>
          <a:p>
            <a:endParaRPr lang="en-US" sz="2400" dirty="0"/>
          </a:p>
          <a:p>
            <a:r>
              <a:rPr lang="en-US" sz="2400" dirty="0" smtClean="0"/>
              <a:t>In fact, the </a:t>
            </a:r>
            <a:r>
              <a:rPr lang="en-US" sz="2100" b="1" dirty="0" smtClean="0">
                <a:latin typeface="Courier New"/>
                <a:cs typeface="Courier New"/>
              </a:rPr>
              <a:t>Math</a:t>
            </a:r>
            <a:r>
              <a:rPr lang="en-US" sz="2400" dirty="0" smtClean="0"/>
              <a:t> class has a private constructor.</a:t>
            </a:r>
          </a:p>
          <a:p>
            <a:endParaRPr lang="en-US" sz="2400" dirty="0"/>
          </a:p>
          <a:p>
            <a:r>
              <a:rPr lang="en-US" sz="2400" dirty="0" smtClean="0"/>
              <a:t>How do we use these classes if we do not have access to the constructor to make an object??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19100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static variable is shared by all </a:t>
            </a:r>
            <a:r>
              <a:rPr lang="en-US" sz="2400" dirty="0" smtClean="0"/>
              <a:t>objects/instances </a:t>
            </a:r>
            <a:r>
              <a:rPr lang="en-US" sz="2400" dirty="0"/>
              <a:t>of the 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allows the objects to share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Static variables store values for the variables in a common memory location.</a:t>
            </a:r>
          </a:p>
          <a:p>
            <a:endParaRPr lang="en-US" sz="2400" dirty="0"/>
          </a:p>
          <a:p>
            <a:r>
              <a:rPr lang="en-US" sz="2400" dirty="0" smtClean="0"/>
              <a:t>Because of this common location, if one object/instance changes the value of a static variable, all objects of the same class are affected.</a:t>
            </a:r>
          </a:p>
          <a:p>
            <a:endParaRPr lang="en-US" sz="2400" dirty="0"/>
          </a:p>
          <a:p>
            <a:r>
              <a:rPr lang="en-US" sz="2400" dirty="0"/>
              <a:t>A static variable is initialized </a:t>
            </a:r>
            <a:r>
              <a:rPr lang="en-US" sz="2400" dirty="0" smtClean="0"/>
              <a:t>only </a:t>
            </a:r>
            <a:r>
              <a:rPr lang="en-US" sz="2400" dirty="0"/>
              <a:t>when the class is first loaded, NOT each time a new object is created.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class is loaded because the JVM has decided to load it - typically because someone is trying to make a new instance of the class for the first time or use a static method or variable of the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7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27726</TotalTime>
  <Words>2278</Words>
  <Application>Microsoft Macintosh PowerPoint</Application>
  <PresentationFormat>Custom</PresentationFormat>
  <Paragraphs>440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Lecture 6</vt:lpstr>
      <vt:lpstr>Using classes from the Java library</vt:lpstr>
      <vt:lpstr>The Random class</vt:lpstr>
      <vt:lpstr>PowerPoint Presentation</vt:lpstr>
      <vt:lpstr>The Date Class</vt:lpstr>
      <vt:lpstr>PowerPoint Presentation</vt:lpstr>
      <vt:lpstr>java.util.Date is...out of date!</vt:lpstr>
      <vt:lpstr>But...</vt:lpstr>
      <vt:lpstr>Static Variables</vt:lpstr>
      <vt:lpstr>PowerPoint Presentation</vt:lpstr>
      <vt:lpstr>Why use static variables?</vt:lpstr>
      <vt:lpstr>PowerPoint Presentation</vt:lpstr>
      <vt:lpstr>You can use static variables!</vt:lpstr>
      <vt:lpstr>When should I use a static variable instead of an instance variable?</vt:lpstr>
      <vt:lpstr>One more cool thing about static variables...</vt:lpstr>
      <vt:lpstr>Static Methods</vt:lpstr>
      <vt:lpstr>Why are static methods unable to use instance variables?</vt:lpstr>
      <vt:lpstr>PowerPoint Presentation</vt:lpstr>
      <vt:lpstr>Why are static methods unable to use non-static methods?</vt:lpstr>
      <vt:lpstr>PowerPoint Presentation</vt:lpstr>
      <vt:lpstr>Static methods: Syntax</vt:lpstr>
      <vt:lpstr>PowerPoint Presentation</vt:lpstr>
      <vt:lpstr>PowerPoint Presentation</vt:lpstr>
      <vt:lpstr>How do you use static methods?</vt:lpstr>
      <vt:lpstr>Visibility Modifiers</vt:lpstr>
      <vt:lpstr>Packages</vt:lpstr>
      <vt:lpstr>PowerPoint Presentation</vt:lpstr>
      <vt:lpstr>Encapsulation</vt:lpstr>
      <vt:lpstr>What is information hiding?</vt:lpstr>
      <vt:lpstr>Why is this bad?</vt:lpstr>
      <vt:lpstr>Hide the data!</vt:lpstr>
      <vt:lpstr>Example</vt:lpstr>
      <vt:lpstr>Encapsulation Guidelines</vt:lpstr>
      <vt:lpstr>Example</vt:lpstr>
      <vt:lpstr>UML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1022</cp:revision>
  <cp:lastPrinted>2015-09-13T18:47:03Z</cp:lastPrinted>
  <dcterms:created xsi:type="dcterms:W3CDTF">2014-04-17T23:20:26Z</dcterms:created>
  <dcterms:modified xsi:type="dcterms:W3CDTF">2016-01-11T01:38:35Z</dcterms:modified>
</cp:coreProperties>
</file>