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5"/>
  </p:notesMasterIdLst>
  <p:handoutMasterIdLst>
    <p:handoutMasterId r:id="rId26"/>
  </p:handoutMasterIdLst>
  <p:sldIdLst>
    <p:sldId id="256" r:id="rId2"/>
    <p:sldId id="330" r:id="rId3"/>
    <p:sldId id="331" r:id="rId4"/>
    <p:sldId id="332" r:id="rId5"/>
    <p:sldId id="333" r:id="rId6"/>
    <p:sldId id="334" r:id="rId7"/>
    <p:sldId id="335" r:id="rId8"/>
    <p:sldId id="329" r:id="rId9"/>
    <p:sldId id="336" r:id="rId10"/>
    <p:sldId id="337" r:id="rId11"/>
    <p:sldId id="338" r:id="rId12"/>
    <p:sldId id="339" r:id="rId13"/>
    <p:sldId id="340" r:id="rId14"/>
    <p:sldId id="341" r:id="rId15"/>
    <p:sldId id="342" r:id="rId16"/>
    <p:sldId id="343" r:id="rId17"/>
    <p:sldId id="351" r:id="rId18"/>
    <p:sldId id="352" r:id="rId19"/>
    <p:sldId id="355" r:id="rId20"/>
    <p:sldId id="348" r:id="rId21"/>
    <p:sldId id="349" r:id="rId22"/>
    <p:sldId id="350" r:id="rId23"/>
    <p:sldId id="32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5651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841" autoAdjust="0"/>
  </p:normalViewPr>
  <p:slideViewPr>
    <p:cSldViewPr>
      <p:cViewPr varScale="1">
        <p:scale>
          <a:sx n="96" d="100"/>
          <a:sy n="96" d="100"/>
        </p:scale>
        <p:origin x="-540" y="-9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3/17/2016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3/17/2016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a:pPr/>
              <a:t>1</a:t>
            </a:fld>
            <a:endParaRPr lang="en-US"/>
          </a:p>
        </p:txBody>
      </p:sp>
    </p:spTree>
    <p:extLst>
      <p:ext uri="{BB962C8B-B14F-4D97-AF65-F5344CB8AC3E}">
        <p14:creationId xmlns="" xmlns:p14="http://schemas.microsoft.com/office/powerpoint/2010/main" val="141555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BF481-33EC-8D46-8150-5A2CC5F399B8}"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pPr/>
              <a:t>‹#›</a:t>
            </a:fld>
            <a:endParaRPr lang="en-US"/>
          </a:p>
        </p:txBody>
      </p:sp>
      <p:sp>
        <p:nvSpPr>
          <p:cNvPr id="7" name="Rectangle 6"/>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851047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3495764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7066807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6673741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9264804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BF481-33EC-8D46-8150-5A2CC5F399B8}" type="datetimeFigureOut">
              <a:rPr lang="en-US" smtClean="0"/>
              <a:pPr/>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BB138-DC28-F64A-93D6-9B009398381E}" type="slidenum">
              <a:rPr lang="en-US" smtClean="0"/>
              <a:pPr/>
              <a:t>‹#›</a:t>
            </a:fld>
            <a:endParaRPr lang="en-US"/>
          </a:p>
        </p:txBody>
      </p:sp>
    </p:spTree>
    <p:extLst>
      <p:ext uri="{BB962C8B-B14F-4D97-AF65-F5344CB8AC3E}">
        <p14:creationId xmlns="" xmlns:p14="http://schemas.microsoft.com/office/powerpoint/2010/main" val="31940174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6764261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pPr/>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0051347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34303252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pPr/>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6198411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26617774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 xmlns:p14="http://schemas.microsoft.com/office/powerpoint/2010/main" val="16471620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3/17/2016</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 xmlns:p14="http://schemas.microsoft.com/office/powerpoint/2010/main" val="125357393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656" r:id="rId12"/>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274" y="3227034"/>
            <a:ext cx="9861727" cy="1116365"/>
          </a:xfrm>
        </p:spPr>
        <p:txBody>
          <a:bodyPr>
            <a:normAutofit/>
          </a:bodyPr>
          <a:lstStyle/>
          <a:p>
            <a:r>
              <a:rPr lang="en-US" sz="4000" dirty="0" smtClean="0"/>
              <a:t>Lecture 7</a:t>
            </a:r>
            <a:endParaRPr sz="4000" dirty="0"/>
          </a:p>
        </p:txBody>
      </p:sp>
      <p:sp>
        <p:nvSpPr>
          <p:cNvPr id="3" name="Subtitle 2"/>
          <p:cNvSpPr>
            <a:spLocks noGrp="1"/>
          </p:cNvSpPr>
          <p:nvPr>
            <p:ph type="subTitle" idx="1"/>
          </p:nvPr>
        </p:nvSpPr>
        <p:spPr>
          <a:xfrm>
            <a:off x="1600200" y="4572000"/>
            <a:ext cx="8534400" cy="1066800"/>
          </a:xfrm>
        </p:spPr>
        <p:txBody>
          <a:bodyPr>
            <a:normAutofit lnSpcReduction="10000"/>
          </a:bodyPr>
          <a:lstStyle/>
          <a:p>
            <a:r>
              <a:rPr lang="en-US" dirty="0" smtClean="0">
                <a:solidFill>
                  <a:schemeClr val="tx1"/>
                </a:solidFill>
              </a:rPr>
              <a:t>Topics: Objects and Classes, Part III</a:t>
            </a:r>
          </a:p>
          <a:p>
            <a:r>
              <a:rPr lang="en-US" dirty="0" smtClean="0">
                <a:solidFill>
                  <a:schemeClr val="tx1"/>
                </a:solidFill>
              </a:rPr>
              <a:t>Chapter 9, Sections 9.10 – 9.14</a:t>
            </a:r>
            <a:endParaRPr dirty="0">
              <a:solidFill>
                <a:schemeClr val="tx1"/>
              </a:solidFill>
            </a:endParaRPr>
          </a:p>
        </p:txBody>
      </p:sp>
    </p:spTree>
    <p:extLst>
      <p:ext uri="{BB962C8B-B14F-4D97-AF65-F5344CB8AC3E}">
        <p14:creationId xmlns="" xmlns:p14="http://schemas.microsoft.com/office/powerpoint/2010/main" val="2424538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objects</a:t>
            </a:r>
            <a:endParaRPr lang="en-US" dirty="0"/>
          </a:p>
        </p:txBody>
      </p:sp>
      <p:pic>
        <p:nvPicPr>
          <p:cNvPr id="3" name="Picture 2"/>
          <p:cNvPicPr>
            <a:picLocks noChangeAspect="1"/>
          </p:cNvPicPr>
          <p:nvPr/>
        </p:nvPicPr>
        <p:blipFill>
          <a:blip r:embed="rId2" cstate="print"/>
          <a:stretch>
            <a:fillRect/>
          </a:stretch>
        </p:blipFill>
        <p:spPr>
          <a:xfrm>
            <a:off x="3429000" y="1963382"/>
            <a:ext cx="5130800" cy="3599218"/>
          </a:xfrm>
          <a:prstGeom prst="rect">
            <a:avLst/>
          </a:prstGeom>
        </p:spPr>
      </p:pic>
    </p:spTree>
    <p:extLst>
      <p:ext uri="{BB962C8B-B14F-4D97-AF65-F5344CB8AC3E}">
        <p14:creationId xmlns="" xmlns:p14="http://schemas.microsoft.com/office/powerpoint/2010/main" val="1042242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868362"/>
          </a:xfrm>
        </p:spPr>
        <p:txBody>
          <a:bodyPr>
            <a:normAutofit/>
          </a:bodyPr>
          <a:lstStyle/>
          <a:p>
            <a:r>
              <a:rPr lang="en-US" sz="3600" dirty="0" smtClean="0"/>
              <a:t>And arrays can hold objects!</a:t>
            </a:r>
            <a:endParaRPr lang="en-US" sz="3600" dirty="0"/>
          </a:p>
        </p:txBody>
      </p:sp>
      <p:sp>
        <p:nvSpPr>
          <p:cNvPr id="4" name="Content Placeholder 3"/>
          <p:cNvSpPr>
            <a:spLocks noGrp="1"/>
          </p:cNvSpPr>
          <p:nvPr>
            <p:ph idx="1"/>
          </p:nvPr>
        </p:nvSpPr>
        <p:spPr/>
        <p:txBody>
          <a:bodyPr>
            <a:normAutofit/>
          </a:bodyPr>
          <a:lstStyle/>
          <a:p>
            <a:r>
              <a:rPr lang="en-US" sz="2400" dirty="0" smtClean="0"/>
              <a:t>Arrays can hold objects as well as primitive type values.</a:t>
            </a:r>
          </a:p>
          <a:p>
            <a:endParaRPr lang="en-US" sz="2400" dirty="0"/>
          </a:p>
          <a:p>
            <a:r>
              <a:rPr lang="en-US" sz="2400" dirty="0" smtClean="0"/>
              <a:t>An array of objects is actually an array of reference variables.</a:t>
            </a:r>
          </a:p>
          <a:p>
            <a:endParaRPr lang="en-US" sz="2400" dirty="0"/>
          </a:p>
          <a:p>
            <a:r>
              <a:rPr lang="en-US" sz="2400" dirty="0" smtClean="0"/>
              <a:t>When you declare and create an array of objects, the array has values of null until you initialize it.</a:t>
            </a:r>
            <a:endParaRPr lang="en-US" sz="2400" dirty="0"/>
          </a:p>
        </p:txBody>
      </p:sp>
    </p:spTree>
    <p:extLst>
      <p:ext uri="{BB962C8B-B14F-4D97-AF65-F5344CB8AC3E}">
        <p14:creationId xmlns="" xmlns:p14="http://schemas.microsoft.com/office/powerpoint/2010/main" val="16596873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944562"/>
          </a:xfrm>
        </p:spPr>
        <p:txBody>
          <a:bodyPr>
            <a:normAutofit/>
          </a:bodyPr>
          <a:lstStyle/>
          <a:p>
            <a:r>
              <a:rPr lang="en-US" sz="3600" dirty="0" smtClean="0"/>
              <a:t>Example</a:t>
            </a:r>
            <a:endParaRPr lang="en-US" sz="3600" dirty="0"/>
          </a:p>
        </p:txBody>
      </p:sp>
      <p:sp>
        <p:nvSpPr>
          <p:cNvPr id="5" name="TextBox 4"/>
          <p:cNvSpPr txBox="1"/>
          <p:nvPr/>
        </p:nvSpPr>
        <p:spPr>
          <a:xfrm>
            <a:off x="5105400" y="2695813"/>
            <a:ext cx="6400800" cy="35394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urier New"/>
                <a:cs typeface="Courier New"/>
              </a:rPr>
              <a:t>public class </a:t>
            </a:r>
            <a:r>
              <a:rPr lang="en-US" sz="1400" b="1" dirty="0" err="1" smtClean="0">
                <a:latin typeface="Courier New"/>
                <a:cs typeface="Courier New"/>
              </a:rPr>
              <a:t>TestDog</a:t>
            </a:r>
            <a:endParaRPr lang="en-US" sz="1400" b="1" dirty="0" smtClean="0">
              <a:latin typeface="Courier New"/>
              <a:cs typeface="Courier New"/>
            </a:endParaRPr>
          </a:p>
          <a:p>
            <a:endParaRPr lang="en-US" sz="1400" b="1" dirty="0" smtClean="0">
              <a:latin typeface="Courier New"/>
              <a:cs typeface="Courier New"/>
            </a:endParaRPr>
          </a:p>
          <a:p>
            <a:r>
              <a:rPr lang="en-US" sz="1400" b="1" dirty="0" smtClean="0">
                <a:latin typeface="Courier New"/>
                <a:cs typeface="Courier New"/>
              </a:rPr>
              <a:t>{</a:t>
            </a:r>
          </a:p>
          <a:p>
            <a:r>
              <a:rPr lang="en-US" sz="1400" b="1" dirty="0" smtClean="0">
                <a:latin typeface="Courier New"/>
                <a:cs typeface="Courier New"/>
              </a:rPr>
              <a:t>    public static void main(String[] </a:t>
            </a:r>
            <a:r>
              <a:rPr lang="en-US" sz="1400" b="1" dirty="0" err="1" smtClean="0">
                <a:latin typeface="Courier New"/>
                <a:cs typeface="Courier New"/>
              </a:rPr>
              <a:t>args</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endParaRPr lang="en-US" sz="1400" b="1" dirty="0">
              <a:latin typeface="Courier New"/>
              <a:cs typeface="Courier New"/>
            </a:endParaRPr>
          </a:p>
          <a:p>
            <a:r>
              <a:rPr lang="en-US" sz="1400" b="1" dirty="0" smtClean="0">
                <a:latin typeface="Courier New"/>
                <a:cs typeface="Courier New"/>
              </a:rPr>
              <a:t>       </a:t>
            </a:r>
            <a:r>
              <a:rPr lang="en-US" sz="1400" b="1" dirty="0">
                <a:latin typeface="Courier New"/>
                <a:cs typeface="Courier New"/>
              </a:rPr>
              <a:t> Dog dog1 = new Dog("Skippy");</a:t>
            </a:r>
          </a:p>
          <a:p>
            <a:r>
              <a:rPr lang="en-US" sz="1400" b="1" dirty="0">
                <a:latin typeface="Courier New"/>
                <a:cs typeface="Courier New"/>
              </a:rPr>
              <a:t>        Dog dog2 = new Dog("</a:t>
            </a:r>
            <a:r>
              <a:rPr lang="en-US" sz="1400" b="1" dirty="0" err="1">
                <a:latin typeface="Courier New"/>
                <a:cs typeface="Courier New"/>
              </a:rPr>
              <a:t>Gena</a:t>
            </a:r>
            <a:r>
              <a:rPr lang="en-US" sz="1400" b="1" dirty="0">
                <a:latin typeface="Courier New"/>
                <a:cs typeface="Courier New"/>
              </a:rPr>
              <a:t>");</a:t>
            </a:r>
          </a:p>
          <a:p>
            <a:r>
              <a:rPr lang="en-US" sz="1400" b="1" dirty="0">
                <a:latin typeface="Courier New"/>
                <a:cs typeface="Courier New"/>
              </a:rPr>
              <a:t>        Dog dog3 = new Dog("Flipper");</a:t>
            </a:r>
          </a:p>
          <a:p>
            <a:r>
              <a:rPr lang="en-US" sz="1400" b="1" dirty="0">
                <a:latin typeface="Courier New"/>
                <a:cs typeface="Courier New"/>
              </a:rPr>
              <a:t>        Dog[] </a:t>
            </a:r>
            <a:r>
              <a:rPr lang="en-US" sz="1400" b="1" dirty="0" err="1">
                <a:latin typeface="Courier New"/>
                <a:cs typeface="Courier New"/>
              </a:rPr>
              <a:t>dogArray</a:t>
            </a:r>
            <a:r>
              <a:rPr lang="en-US" sz="1400" b="1" dirty="0">
                <a:latin typeface="Courier New"/>
                <a:cs typeface="Courier New"/>
              </a:rPr>
              <a:t> = {dog1, dog2, dog3};</a:t>
            </a:r>
          </a:p>
          <a:p>
            <a:endParaRPr lang="en-US" sz="1400" b="1" dirty="0">
              <a:latin typeface="Courier New"/>
              <a:cs typeface="Courier New"/>
            </a:endParaRPr>
          </a:p>
          <a:p>
            <a:r>
              <a:rPr lang="en-US" sz="1400" b="1" dirty="0">
                <a:latin typeface="Courier New"/>
                <a:cs typeface="Courier New"/>
              </a:rPr>
              <a:t>        </a:t>
            </a:r>
            <a:r>
              <a:rPr lang="en-US" sz="1400" b="1" dirty="0" smtClean="0">
                <a:latin typeface="Courier New"/>
                <a:cs typeface="Courier New"/>
              </a:rPr>
              <a:t>S.O.P.L(</a:t>
            </a:r>
            <a:r>
              <a:rPr lang="en-US" sz="1400" b="1" dirty="0">
                <a:latin typeface="Courier New"/>
                <a:cs typeface="Courier New"/>
              </a:rPr>
              <a:t>"Dog 0 is: " + </a:t>
            </a:r>
            <a:r>
              <a:rPr lang="en-US" sz="1400" b="1" dirty="0" err="1">
                <a:latin typeface="Courier New"/>
                <a:cs typeface="Courier New"/>
              </a:rPr>
              <a:t>dogArray</a:t>
            </a:r>
            <a:r>
              <a:rPr lang="en-US" sz="1400" b="1" dirty="0">
                <a:latin typeface="Courier New"/>
                <a:cs typeface="Courier New"/>
              </a:rPr>
              <a:t>[0].</a:t>
            </a:r>
            <a:r>
              <a:rPr lang="en-US" sz="1400" b="1" dirty="0" err="1">
                <a:latin typeface="Courier New"/>
                <a:cs typeface="Courier New"/>
              </a:rPr>
              <a:t>getName</a:t>
            </a:r>
            <a:r>
              <a:rPr lang="en-US" sz="1400" b="1" dirty="0">
                <a:latin typeface="Courier New"/>
                <a:cs typeface="Courier New"/>
              </a:rPr>
              <a:t>());</a:t>
            </a:r>
          </a:p>
          <a:p>
            <a:r>
              <a:rPr lang="en-US" sz="1400" b="1" dirty="0">
                <a:latin typeface="Courier New"/>
                <a:cs typeface="Courier New"/>
              </a:rPr>
              <a:t>        </a:t>
            </a:r>
            <a:r>
              <a:rPr lang="en-US" sz="1400" b="1" dirty="0" smtClean="0">
                <a:latin typeface="Courier New"/>
                <a:cs typeface="Courier New"/>
              </a:rPr>
              <a:t>S.O.P.L(</a:t>
            </a:r>
            <a:r>
              <a:rPr lang="en-US" sz="1400" b="1" dirty="0">
                <a:latin typeface="Courier New"/>
                <a:cs typeface="Courier New"/>
              </a:rPr>
              <a:t>"Dog 1 is: " + </a:t>
            </a:r>
            <a:r>
              <a:rPr lang="en-US" sz="1400" b="1" dirty="0" err="1">
                <a:latin typeface="Courier New"/>
                <a:cs typeface="Courier New"/>
              </a:rPr>
              <a:t>dogArray</a:t>
            </a:r>
            <a:r>
              <a:rPr lang="en-US" sz="1400" b="1" dirty="0">
                <a:latin typeface="Courier New"/>
                <a:cs typeface="Courier New"/>
              </a:rPr>
              <a:t>[1].</a:t>
            </a:r>
            <a:r>
              <a:rPr lang="en-US" sz="1400" b="1" dirty="0" err="1">
                <a:latin typeface="Courier New"/>
                <a:cs typeface="Courier New"/>
              </a:rPr>
              <a:t>getName</a:t>
            </a:r>
            <a:r>
              <a:rPr lang="en-US" sz="1400" b="1" dirty="0">
                <a:latin typeface="Courier New"/>
                <a:cs typeface="Courier New"/>
              </a:rPr>
              <a:t>());</a:t>
            </a:r>
          </a:p>
          <a:p>
            <a:r>
              <a:rPr lang="en-US" sz="1400" b="1" dirty="0">
                <a:latin typeface="Courier New"/>
                <a:cs typeface="Courier New"/>
              </a:rPr>
              <a:t>        </a:t>
            </a:r>
            <a:r>
              <a:rPr lang="en-US" sz="1400" b="1" dirty="0" smtClean="0">
                <a:latin typeface="Courier New"/>
                <a:cs typeface="Courier New"/>
              </a:rPr>
              <a:t>S.O.P.L(</a:t>
            </a:r>
            <a:r>
              <a:rPr lang="en-US" sz="1400" b="1" dirty="0">
                <a:latin typeface="Courier New"/>
                <a:cs typeface="Courier New"/>
              </a:rPr>
              <a:t>"Dog 2 is: " + </a:t>
            </a:r>
            <a:r>
              <a:rPr lang="en-US" sz="1400" b="1" dirty="0" err="1">
                <a:latin typeface="Courier New"/>
                <a:cs typeface="Courier New"/>
              </a:rPr>
              <a:t>dogArray</a:t>
            </a:r>
            <a:r>
              <a:rPr lang="en-US" sz="1400" b="1" dirty="0">
                <a:latin typeface="Courier New"/>
                <a:cs typeface="Courier New"/>
              </a:rPr>
              <a:t>[2].</a:t>
            </a:r>
            <a:r>
              <a:rPr lang="en-US" sz="1400" b="1" dirty="0" err="1">
                <a:latin typeface="Courier New"/>
                <a:cs typeface="Courier New"/>
              </a:rPr>
              <a:t>getName</a:t>
            </a:r>
            <a:r>
              <a:rPr lang="en-US" sz="1400" b="1" dirty="0">
                <a:latin typeface="Courier New"/>
                <a:cs typeface="Courier New"/>
              </a:rPr>
              <a:t>());</a:t>
            </a:r>
          </a:p>
          <a:p>
            <a:r>
              <a:rPr lang="en-US" sz="1400" b="1" dirty="0">
                <a:latin typeface="Courier New"/>
                <a:cs typeface="Courier New"/>
              </a:rPr>
              <a:t>        </a:t>
            </a:r>
            <a:r>
              <a:rPr lang="en-US" sz="1400" b="1" dirty="0" smtClean="0">
                <a:latin typeface="Courier New"/>
                <a:cs typeface="Courier New"/>
              </a:rPr>
              <a:t>S.O.P.L(</a:t>
            </a:r>
            <a:r>
              <a:rPr lang="en-US" sz="1400" b="1" dirty="0">
                <a:latin typeface="Courier New"/>
                <a:cs typeface="Courier New"/>
              </a:rPr>
              <a:t>"There are " + </a:t>
            </a:r>
            <a:r>
              <a:rPr lang="en-US" sz="1400" b="1" dirty="0" err="1">
                <a:latin typeface="Courier New"/>
                <a:cs typeface="Courier New"/>
              </a:rPr>
              <a:t>dogArray.length</a:t>
            </a:r>
            <a:r>
              <a:rPr lang="en-US" sz="1400" b="1" dirty="0">
                <a:latin typeface="Courier New"/>
                <a:cs typeface="Courier New"/>
              </a:rPr>
              <a:t> + " dogs");</a:t>
            </a:r>
            <a:endParaRPr lang="en-US" sz="1400" b="1" dirty="0" smtClean="0">
              <a:latin typeface="Courier New"/>
              <a:cs typeface="Courier New"/>
            </a:endParaRPr>
          </a:p>
          <a:p>
            <a:r>
              <a:rPr lang="en-US" sz="1400" b="1" dirty="0" smtClean="0">
                <a:latin typeface="Courier New"/>
                <a:cs typeface="Courier New"/>
              </a:rPr>
              <a:t>    }</a:t>
            </a:r>
            <a:endParaRPr lang="en-US" sz="1400" b="1" dirty="0">
              <a:latin typeface="Courier New"/>
              <a:cs typeface="Courier New"/>
            </a:endParaRPr>
          </a:p>
          <a:p>
            <a:r>
              <a:rPr lang="en-US" sz="1400" b="1" dirty="0" smtClean="0">
                <a:latin typeface="Courier New"/>
                <a:cs typeface="Courier New"/>
              </a:rPr>
              <a:t>}</a:t>
            </a:r>
          </a:p>
        </p:txBody>
      </p:sp>
      <p:sp>
        <p:nvSpPr>
          <p:cNvPr id="6" name="TextBox 5"/>
          <p:cNvSpPr txBox="1"/>
          <p:nvPr/>
        </p:nvSpPr>
        <p:spPr>
          <a:xfrm>
            <a:off x="914400" y="2711469"/>
            <a:ext cx="3680048" cy="31085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urier New"/>
                <a:cs typeface="Courier New"/>
              </a:rPr>
              <a:t>public class Dog </a:t>
            </a:r>
          </a:p>
          <a:p>
            <a:r>
              <a:rPr lang="en-US" sz="1400" b="1" dirty="0" smtClean="0">
                <a:latin typeface="Courier New"/>
                <a:cs typeface="Courier New"/>
              </a:rPr>
              <a:t>{</a:t>
            </a:r>
          </a:p>
          <a:p>
            <a:r>
              <a:rPr lang="en-US" sz="1400" b="1" dirty="0" smtClean="0">
                <a:latin typeface="Courier New"/>
                <a:cs typeface="Courier New"/>
              </a:rPr>
              <a:t>    private String name;</a:t>
            </a:r>
          </a:p>
          <a:p>
            <a:endParaRPr lang="en-US" sz="1400" b="1" dirty="0">
              <a:latin typeface="Courier New"/>
              <a:cs typeface="Courier New"/>
            </a:endParaRPr>
          </a:p>
          <a:p>
            <a:r>
              <a:rPr lang="en-US" sz="1400" b="1" dirty="0" smtClean="0">
                <a:latin typeface="Courier New"/>
                <a:cs typeface="Courier New"/>
              </a:rPr>
              <a:t>    public Dog(String </a:t>
            </a:r>
            <a:r>
              <a:rPr lang="en-US" sz="1400" b="1" dirty="0" err="1" smtClean="0">
                <a:latin typeface="Courier New"/>
                <a:cs typeface="Courier New"/>
              </a:rPr>
              <a:t>dogName</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this.name</a:t>
            </a:r>
            <a:r>
              <a:rPr lang="en-US" sz="1400" b="1" dirty="0" smtClean="0">
                <a:latin typeface="Courier New"/>
                <a:cs typeface="Courier New"/>
              </a:rPr>
              <a:t> = </a:t>
            </a:r>
            <a:r>
              <a:rPr lang="en-US" sz="1400" b="1" dirty="0" err="1" smtClean="0">
                <a:latin typeface="Courier New"/>
                <a:cs typeface="Courier New"/>
              </a:rPr>
              <a:t>dogName</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String </a:t>
            </a:r>
            <a:r>
              <a:rPr lang="en-US" sz="1400" b="1" dirty="0" err="1" smtClean="0">
                <a:latin typeface="Courier New"/>
                <a:cs typeface="Courier New"/>
              </a:rPr>
              <a:t>getName</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return </a:t>
            </a:r>
            <a:r>
              <a:rPr lang="en-US" sz="1400" b="1" dirty="0" err="1" smtClean="0">
                <a:latin typeface="Courier New"/>
                <a:cs typeface="Courier New"/>
              </a:rPr>
              <a:t>this.name</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endParaRPr lang="en-US" sz="1400" b="1" dirty="0">
              <a:latin typeface="Courier New"/>
              <a:cs typeface="Courier New"/>
            </a:endParaRPr>
          </a:p>
          <a:p>
            <a:r>
              <a:rPr lang="en-US" sz="1400" b="1" dirty="0" smtClean="0">
                <a:latin typeface="Courier New"/>
                <a:cs typeface="Courier New"/>
              </a:rPr>
              <a:t>}</a:t>
            </a:r>
          </a:p>
        </p:txBody>
      </p:sp>
      <p:pic>
        <p:nvPicPr>
          <p:cNvPr id="7" name="Picture 6"/>
          <p:cNvPicPr>
            <a:picLocks noChangeAspect="1"/>
          </p:cNvPicPr>
          <p:nvPr/>
        </p:nvPicPr>
        <p:blipFill>
          <a:blip r:embed="rId2" cstate="print"/>
          <a:stretch>
            <a:fillRect/>
          </a:stretch>
        </p:blipFill>
        <p:spPr>
          <a:xfrm>
            <a:off x="9431210" y="152400"/>
            <a:ext cx="2030089" cy="2057400"/>
          </a:xfrm>
          <a:prstGeom prst="rect">
            <a:avLst/>
          </a:prstGeom>
        </p:spPr>
      </p:pic>
      <p:pic>
        <p:nvPicPr>
          <p:cNvPr id="8" name="Picture 7"/>
          <p:cNvPicPr>
            <a:picLocks noChangeAspect="1"/>
          </p:cNvPicPr>
          <p:nvPr/>
        </p:nvPicPr>
        <p:blipFill>
          <a:blip r:embed="rId3" cstate="print"/>
          <a:stretch>
            <a:fillRect/>
          </a:stretch>
        </p:blipFill>
        <p:spPr>
          <a:xfrm>
            <a:off x="381000" y="228600"/>
            <a:ext cx="1717099" cy="2202744"/>
          </a:xfrm>
          <a:prstGeom prst="rect">
            <a:avLst/>
          </a:prstGeom>
        </p:spPr>
      </p:pic>
    </p:spTree>
    <p:extLst>
      <p:ext uri="{BB962C8B-B14F-4D97-AF65-F5344CB8AC3E}">
        <p14:creationId xmlns="" xmlns:p14="http://schemas.microsoft.com/office/powerpoint/2010/main" val="11243358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r>
              <a:rPr lang="en-US" sz="3600" dirty="0" smtClean="0"/>
              <a:t>What is the output?</a:t>
            </a:r>
            <a:endParaRPr lang="en-US" sz="3600" dirty="0"/>
          </a:p>
        </p:txBody>
      </p:sp>
      <p:sp>
        <p:nvSpPr>
          <p:cNvPr id="3" name="TextBox 2"/>
          <p:cNvSpPr txBox="1"/>
          <p:nvPr/>
        </p:nvSpPr>
        <p:spPr>
          <a:xfrm>
            <a:off x="381000" y="1240810"/>
            <a:ext cx="6695256"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latin typeface="Courier New"/>
                <a:cs typeface="Courier New"/>
              </a:rPr>
              <a:t>public class </a:t>
            </a:r>
            <a:r>
              <a:rPr lang="en-US" sz="1200" b="1" dirty="0" err="1" smtClean="0">
                <a:latin typeface="Courier New"/>
                <a:cs typeface="Courier New"/>
              </a:rPr>
              <a:t>InitializeDogs</a:t>
            </a:r>
            <a:endParaRPr lang="en-US" sz="1200" b="1" dirty="0" smtClean="0">
              <a:latin typeface="Courier New"/>
              <a:cs typeface="Courier New"/>
            </a:endParaRPr>
          </a:p>
          <a:p>
            <a:r>
              <a:rPr lang="en-US" sz="1200" b="1" dirty="0" smtClean="0">
                <a:latin typeface="Courier New"/>
                <a:cs typeface="Courier New"/>
              </a:rPr>
              <a:t>{</a:t>
            </a:r>
          </a:p>
          <a:p>
            <a:r>
              <a:rPr lang="en-US" sz="1200" b="1" dirty="0" smtClean="0">
                <a:latin typeface="Courier New"/>
                <a:cs typeface="Courier New"/>
              </a:rPr>
              <a:t>    public static void main(String[] </a:t>
            </a:r>
            <a:r>
              <a:rPr lang="en-US" sz="1200" b="1" dirty="0" err="1" smtClean="0">
                <a:latin typeface="Courier New"/>
                <a:cs typeface="Courier New"/>
              </a:rPr>
              <a:t>args</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endParaRPr lang="en-US" sz="1200" b="1" dirty="0">
              <a:latin typeface="Courier New"/>
              <a:cs typeface="Courier New"/>
            </a:endParaRPr>
          </a:p>
          <a:p>
            <a:r>
              <a:rPr lang="en-US" sz="1200" b="1" dirty="0" smtClean="0">
                <a:latin typeface="Courier New"/>
                <a:cs typeface="Courier New"/>
              </a:rPr>
              <a:t>       </a:t>
            </a:r>
            <a:r>
              <a:rPr lang="en-US" sz="1200" b="1" dirty="0">
                <a:latin typeface="Courier New"/>
                <a:cs typeface="Courier New"/>
              </a:rPr>
              <a:t> Dog[] </a:t>
            </a:r>
            <a:r>
              <a:rPr lang="en-US" sz="1200" b="1" dirty="0" err="1">
                <a:latin typeface="Courier New"/>
                <a:cs typeface="Courier New"/>
              </a:rPr>
              <a:t>dogArray</a:t>
            </a:r>
            <a:r>
              <a:rPr lang="en-US" sz="1200" b="1" dirty="0">
                <a:latin typeface="Courier New"/>
                <a:cs typeface="Courier New"/>
              </a:rPr>
              <a:t> = new Dog</a:t>
            </a:r>
            <a:r>
              <a:rPr lang="en-US" sz="1200" b="1" dirty="0" smtClean="0">
                <a:latin typeface="Courier New"/>
                <a:cs typeface="Courier New"/>
              </a:rPr>
              <a:t>[4]</a:t>
            </a:r>
            <a:r>
              <a:rPr lang="en-US" sz="1200" b="1" dirty="0">
                <a:latin typeface="Courier New"/>
                <a:cs typeface="Courier New"/>
              </a:rPr>
              <a:t>;</a:t>
            </a:r>
          </a:p>
          <a:p>
            <a:endParaRPr lang="en-US" sz="1200" b="1" dirty="0">
              <a:latin typeface="Courier New"/>
              <a:cs typeface="Courier New"/>
            </a:endParaRPr>
          </a:p>
          <a:p>
            <a:r>
              <a:rPr lang="en-US" sz="1200" b="1" dirty="0">
                <a:latin typeface="Courier New"/>
                <a:cs typeface="Courier New"/>
              </a:rPr>
              <a:t>        for (</a:t>
            </a:r>
            <a:r>
              <a:rPr lang="en-US" sz="1200" b="1" dirty="0" err="1">
                <a:latin typeface="Courier New"/>
                <a:cs typeface="Courier New"/>
              </a:rPr>
              <a:t>int</a:t>
            </a:r>
            <a:r>
              <a:rPr lang="en-US" sz="1200" b="1" dirty="0">
                <a:latin typeface="Courier New"/>
                <a:cs typeface="Courier New"/>
              </a:rPr>
              <a:t> </a:t>
            </a:r>
            <a:r>
              <a:rPr lang="en-US" sz="1200" b="1" dirty="0" err="1">
                <a:latin typeface="Courier New"/>
                <a:cs typeface="Courier New"/>
              </a:rPr>
              <a:t>i</a:t>
            </a:r>
            <a:r>
              <a:rPr lang="en-US" sz="1200" b="1" dirty="0">
                <a:latin typeface="Courier New"/>
                <a:cs typeface="Courier New"/>
              </a:rPr>
              <a:t> = 0; </a:t>
            </a:r>
            <a:r>
              <a:rPr lang="en-US" sz="1200" b="1" dirty="0" err="1">
                <a:latin typeface="Courier New"/>
                <a:cs typeface="Courier New"/>
              </a:rPr>
              <a:t>i</a:t>
            </a:r>
            <a:r>
              <a:rPr lang="en-US" sz="1200" b="1" dirty="0">
                <a:latin typeface="Courier New"/>
                <a:cs typeface="Courier New"/>
              </a:rPr>
              <a:t> &lt; </a:t>
            </a:r>
            <a:r>
              <a:rPr lang="en-US" sz="1200" b="1" dirty="0" err="1">
                <a:latin typeface="Courier New"/>
                <a:cs typeface="Courier New"/>
              </a:rPr>
              <a:t>dogArray.length</a:t>
            </a:r>
            <a:r>
              <a:rPr lang="en-US" sz="1200" b="1" dirty="0">
                <a:latin typeface="Courier New"/>
                <a:cs typeface="Courier New"/>
              </a:rPr>
              <a:t>; </a:t>
            </a:r>
            <a:r>
              <a:rPr lang="en-US" sz="1200" b="1" dirty="0" err="1">
                <a:latin typeface="Courier New"/>
                <a:cs typeface="Courier New"/>
              </a:rPr>
              <a:t>i</a:t>
            </a:r>
            <a:r>
              <a:rPr lang="en-US" sz="1200" b="1" dirty="0">
                <a:latin typeface="Courier New"/>
                <a:cs typeface="Courier New"/>
              </a:rPr>
              <a:t>++) </a:t>
            </a:r>
            <a:endParaRPr lang="en-US" sz="1200" b="1" dirty="0" smtClean="0">
              <a:latin typeface="Courier New"/>
              <a:cs typeface="Courier New"/>
            </a:endParaRPr>
          </a:p>
          <a:p>
            <a:r>
              <a:rPr lang="en-US" sz="1200" b="1" dirty="0">
                <a:latin typeface="Courier New"/>
                <a:cs typeface="Courier New"/>
              </a:rPr>
              <a:t> </a:t>
            </a:r>
            <a:r>
              <a:rPr lang="en-US" sz="1200" b="1" dirty="0" smtClean="0">
                <a:latin typeface="Courier New"/>
                <a:cs typeface="Courier New"/>
              </a:rPr>
              <a:t>       {</a:t>
            </a:r>
            <a:endParaRPr lang="en-US" sz="1200" b="1" dirty="0">
              <a:latin typeface="Courier New"/>
              <a:cs typeface="Courier New"/>
            </a:endParaRPr>
          </a:p>
          <a:p>
            <a:r>
              <a:rPr lang="en-US" sz="1200" b="1" dirty="0" smtClean="0">
                <a:latin typeface="Courier New"/>
                <a:cs typeface="Courier New"/>
              </a:rPr>
              <a:t>            </a:t>
            </a:r>
            <a:r>
              <a:rPr lang="en-US" sz="1200" b="1" dirty="0" err="1" smtClean="0">
                <a:latin typeface="Courier New"/>
                <a:cs typeface="Courier New"/>
              </a:rPr>
              <a:t>dogArray</a:t>
            </a:r>
            <a:r>
              <a:rPr lang="en-US" sz="1200" b="1" dirty="0">
                <a:latin typeface="Courier New"/>
                <a:cs typeface="Courier New"/>
              </a:rPr>
              <a:t>[</a:t>
            </a:r>
            <a:r>
              <a:rPr lang="en-US" sz="1200" b="1" dirty="0" err="1">
                <a:latin typeface="Courier New"/>
                <a:cs typeface="Courier New"/>
              </a:rPr>
              <a:t>i</a:t>
            </a:r>
            <a:r>
              <a:rPr lang="en-US" sz="1200" b="1" dirty="0">
                <a:latin typeface="Courier New"/>
                <a:cs typeface="Courier New"/>
              </a:rPr>
              <a:t>] = new Dog("Dog" + </a:t>
            </a:r>
            <a:r>
              <a:rPr lang="en-US" sz="1200" b="1" dirty="0" err="1">
                <a:latin typeface="Courier New"/>
                <a:cs typeface="Courier New"/>
              </a:rPr>
              <a:t>i</a:t>
            </a:r>
            <a:r>
              <a:rPr lang="en-US" sz="1200" b="1" dirty="0">
                <a:latin typeface="Courier New"/>
                <a:cs typeface="Courier New"/>
              </a:rPr>
              <a:t>);</a:t>
            </a:r>
          </a:p>
          <a:p>
            <a:r>
              <a:rPr lang="en-US" sz="1200" b="1" dirty="0" smtClean="0">
                <a:latin typeface="Courier New"/>
                <a:cs typeface="Courier New"/>
              </a:rPr>
              <a:t>            </a:t>
            </a:r>
            <a:r>
              <a:rPr lang="en-US" sz="1200" b="1" dirty="0" err="1" smtClean="0">
                <a:latin typeface="Courier New"/>
                <a:cs typeface="Courier New"/>
              </a:rPr>
              <a:t>System.out.println</a:t>
            </a:r>
            <a:r>
              <a:rPr lang="en-US" sz="1200" b="1" dirty="0" smtClean="0">
                <a:latin typeface="Courier New"/>
                <a:cs typeface="Courier New"/>
              </a:rPr>
              <a:t>(</a:t>
            </a:r>
            <a:r>
              <a:rPr lang="en-US" sz="1200" b="1" dirty="0">
                <a:latin typeface="Courier New"/>
                <a:cs typeface="Courier New"/>
              </a:rPr>
              <a:t>"Dog name: " + </a:t>
            </a:r>
            <a:r>
              <a:rPr lang="en-US" sz="1200" b="1" dirty="0" err="1">
                <a:latin typeface="Courier New"/>
                <a:cs typeface="Courier New"/>
              </a:rPr>
              <a:t>dogArray</a:t>
            </a:r>
            <a:r>
              <a:rPr lang="en-US" sz="1200" b="1" dirty="0">
                <a:latin typeface="Courier New"/>
                <a:cs typeface="Courier New"/>
              </a:rPr>
              <a:t>[</a:t>
            </a:r>
            <a:r>
              <a:rPr lang="en-US" sz="1200" b="1" dirty="0" err="1">
                <a:latin typeface="Courier New"/>
                <a:cs typeface="Courier New"/>
              </a:rPr>
              <a:t>i</a:t>
            </a:r>
            <a:r>
              <a:rPr lang="en-US" sz="1200" b="1" dirty="0">
                <a:latin typeface="Courier New"/>
                <a:cs typeface="Courier New"/>
              </a:rPr>
              <a:t>].</a:t>
            </a:r>
            <a:r>
              <a:rPr lang="en-US" sz="1200" b="1" dirty="0" err="1">
                <a:latin typeface="Courier New"/>
                <a:cs typeface="Courier New"/>
              </a:rPr>
              <a:t>getName</a:t>
            </a:r>
            <a:r>
              <a:rPr lang="en-US" sz="1200" b="1" dirty="0">
                <a:latin typeface="Courier New"/>
                <a:cs typeface="Courier New"/>
              </a:rPr>
              <a:t>())</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a:t>
            </a:r>
          </a:p>
          <a:p>
            <a:r>
              <a:rPr lang="en-US" sz="1200" b="1" dirty="0" smtClean="0">
                <a:latin typeface="Courier New"/>
                <a:cs typeface="Courier New"/>
              </a:rPr>
              <a:t>    }</a:t>
            </a:r>
            <a:endParaRPr lang="en-US" sz="1200" b="1" dirty="0">
              <a:latin typeface="Courier New"/>
              <a:cs typeface="Courier New"/>
            </a:endParaRPr>
          </a:p>
          <a:p>
            <a:r>
              <a:rPr lang="en-US" sz="1200" b="1" dirty="0" smtClean="0">
                <a:latin typeface="Courier New"/>
                <a:cs typeface="Courier New"/>
              </a:rPr>
              <a:t>}</a:t>
            </a:r>
          </a:p>
        </p:txBody>
      </p:sp>
      <p:sp>
        <p:nvSpPr>
          <p:cNvPr id="4" name="TextBox 3"/>
          <p:cNvSpPr txBox="1"/>
          <p:nvPr/>
        </p:nvSpPr>
        <p:spPr>
          <a:xfrm>
            <a:off x="381000" y="3962400"/>
            <a:ext cx="3200400"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dirty="0" smtClean="0">
                <a:latin typeface="Courier New"/>
                <a:cs typeface="Courier New"/>
              </a:rPr>
              <a:t>public class Dog </a:t>
            </a:r>
          </a:p>
          <a:p>
            <a:r>
              <a:rPr lang="en-US" sz="1200" b="1" dirty="0" smtClean="0">
                <a:latin typeface="Courier New"/>
                <a:cs typeface="Courier New"/>
              </a:rPr>
              <a:t>{</a:t>
            </a:r>
          </a:p>
          <a:p>
            <a:r>
              <a:rPr lang="en-US" sz="1200" b="1" dirty="0" smtClean="0">
                <a:latin typeface="Courier New"/>
                <a:cs typeface="Courier New"/>
              </a:rPr>
              <a:t>    private String name;</a:t>
            </a:r>
          </a:p>
          <a:p>
            <a:endParaRPr lang="en-US" sz="1200" b="1" dirty="0">
              <a:latin typeface="Courier New"/>
              <a:cs typeface="Courier New"/>
            </a:endParaRPr>
          </a:p>
          <a:p>
            <a:r>
              <a:rPr lang="en-US" sz="1200" b="1" dirty="0" smtClean="0">
                <a:latin typeface="Courier New"/>
                <a:cs typeface="Courier New"/>
              </a:rPr>
              <a:t>    public Dog(String </a:t>
            </a:r>
            <a:r>
              <a:rPr lang="en-US" sz="1200" b="1" dirty="0" err="1" smtClean="0">
                <a:latin typeface="Courier New"/>
                <a:cs typeface="Courier New"/>
              </a:rPr>
              <a:t>dogName</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r>
              <a:rPr lang="en-US" sz="1200" b="1" dirty="0" err="1" smtClean="0">
                <a:latin typeface="Courier New"/>
                <a:cs typeface="Courier New"/>
              </a:rPr>
              <a:t>this.name</a:t>
            </a:r>
            <a:r>
              <a:rPr lang="en-US" sz="1200" b="1" dirty="0" smtClean="0">
                <a:latin typeface="Courier New"/>
                <a:cs typeface="Courier New"/>
              </a:rPr>
              <a:t> = </a:t>
            </a:r>
            <a:r>
              <a:rPr lang="en-US" sz="1200" b="1" dirty="0" err="1" smtClean="0">
                <a:latin typeface="Courier New"/>
                <a:cs typeface="Courier New"/>
              </a:rPr>
              <a:t>dogName</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a:t>
            </a:r>
          </a:p>
          <a:p>
            <a:endParaRPr lang="en-US" sz="1200" b="1" dirty="0">
              <a:latin typeface="Courier New"/>
              <a:cs typeface="Courier New"/>
            </a:endParaRPr>
          </a:p>
          <a:p>
            <a:r>
              <a:rPr lang="en-US" sz="1200" b="1" dirty="0" smtClean="0">
                <a:latin typeface="Courier New"/>
                <a:cs typeface="Courier New"/>
              </a:rPr>
              <a:t>    public String </a:t>
            </a:r>
            <a:r>
              <a:rPr lang="en-US" sz="1200" b="1" dirty="0" err="1" smtClean="0">
                <a:latin typeface="Courier New"/>
                <a:cs typeface="Courier New"/>
              </a:rPr>
              <a:t>getName</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return </a:t>
            </a:r>
            <a:r>
              <a:rPr lang="en-US" sz="1200" b="1" dirty="0" err="1" smtClean="0">
                <a:latin typeface="Courier New"/>
                <a:cs typeface="Courier New"/>
              </a:rPr>
              <a:t>this.name</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a:t>
            </a:r>
            <a:endParaRPr lang="en-US" sz="1200" b="1" dirty="0">
              <a:latin typeface="Courier New"/>
              <a:cs typeface="Courier New"/>
            </a:endParaRPr>
          </a:p>
          <a:p>
            <a:r>
              <a:rPr lang="en-US" sz="1200" b="1" dirty="0" smtClean="0">
                <a:latin typeface="Courier New"/>
                <a:cs typeface="Courier New"/>
              </a:rPr>
              <a:t>}</a:t>
            </a:r>
          </a:p>
        </p:txBody>
      </p:sp>
      <p:sp>
        <p:nvSpPr>
          <p:cNvPr id="5" name="TextBox 4"/>
          <p:cNvSpPr txBox="1"/>
          <p:nvPr/>
        </p:nvSpPr>
        <p:spPr>
          <a:xfrm>
            <a:off x="7374783" y="1198126"/>
            <a:ext cx="1693017" cy="307777"/>
          </a:xfrm>
          <a:prstGeom prst="rect">
            <a:avLst/>
          </a:prstGeom>
          <a:noFill/>
        </p:spPr>
        <p:txBody>
          <a:bodyPr wrap="none" rtlCol="0">
            <a:spAutoFit/>
          </a:bodyPr>
          <a:lstStyle/>
          <a:p>
            <a:r>
              <a:rPr lang="en-US" sz="1400" b="1" dirty="0" smtClean="0">
                <a:latin typeface="Courier New"/>
                <a:cs typeface="Courier New"/>
              </a:rPr>
              <a:t>Memory (stack)</a:t>
            </a:r>
            <a:endParaRPr lang="en-US" sz="1400" b="1" dirty="0">
              <a:latin typeface="Courier New"/>
              <a:cs typeface="Courier New"/>
            </a:endParaRPr>
          </a:p>
        </p:txBody>
      </p:sp>
      <p:sp>
        <p:nvSpPr>
          <p:cNvPr id="6" name="TextBox 5"/>
          <p:cNvSpPr txBox="1"/>
          <p:nvPr/>
        </p:nvSpPr>
        <p:spPr>
          <a:xfrm>
            <a:off x="7374783" y="1579126"/>
            <a:ext cx="1618833"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err="1" smtClean="0">
                <a:latin typeface="Courier New"/>
                <a:cs typeface="Courier New"/>
              </a:rPr>
              <a:t>dogArray</a:t>
            </a:r>
            <a:endParaRPr lang="en-US" sz="1400" b="1" dirty="0" smtClean="0">
              <a:latin typeface="Courier New"/>
              <a:cs typeface="Courier New"/>
            </a:endParaRPr>
          </a:p>
          <a:p>
            <a:r>
              <a:rPr lang="en-US" sz="1400" b="1" dirty="0" err="1" smtClean="0">
                <a:latin typeface="Courier New"/>
                <a:cs typeface="Courier New"/>
              </a:rPr>
              <a:t>i</a:t>
            </a:r>
            <a:r>
              <a:rPr lang="en-US" sz="1400" b="1" dirty="0" smtClean="0">
                <a:latin typeface="Courier New"/>
                <a:cs typeface="Courier New"/>
              </a:rPr>
              <a:t>: 0</a:t>
            </a:r>
          </a:p>
          <a:p>
            <a:r>
              <a:rPr lang="en-US" sz="1400" b="1" dirty="0">
                <a:latin typeface="Courier New"/>
                <a:cs typeface="Courier New"/>
              </a:rPr>
              <a:t> </a:t>
            </a:r>
            <a:r>
              <a:rPr lang="en-US" sz="1400" b="1" dirty="0" smtClean="0">
                <a:latin typeface="Courier New"/>
                <a:cs typeface="Courier New"/>
              </a:rPr>
              <a:t>  1</a:t>
            </a:r>
          </a:p>
          <a:p>
            <a:r>
              <a:rPr lang="en-US" sz="1400" b="1" dirty="0">
                <a:latin typeface="Courier New"/>
                <a:cs typeface="Courier New"/>
              </a:rPr>
              <a:t> </a:t>
            </a:r>
            <a:r>
              <a:rPr lang="en-US" sz="1400" b="1" dirty="0" smtClean="0">
                <a:latin typeface="Courier New"/>
                <a:cs typeface="Courier New"/>
              </a:rPr>
              <a:t>  2</a:t>
            </a:r>
          </a:p>
          <a:p>
            <a:r>
              <a:rPr lang="en-US" sz="1400" b="1" dirty="0">
                <a:latin typeface="Courier New"/>
                <a:cs typeface="Courier New"/>
              </a:rPr>
              <a:t> </a:t>
            </a:r>
            <a:r>
              <a:rPr lang="en-US" sz="1400" b="1" dirty="0" smtClean="0">
                <a:latin typeface="Courier New"/>
                <a:cs typeface="Courier New"/>
              </a:rPr>
              <a:t>  3</a:t>
            </a:r>
          </a:p>
          <a:p>
            <a:endParaRPr lang="en-US" sz="1400" b="1" dirty="0" smtClean="0">
              <a:latin typeface="Courier New"/>
              <a:cs typeface="Courier New"/>
            </a:endParaRPr>
          </a:p>
          <a:p>
            <a:endParaRPr lang="en-US" sz="1400" b="1" dirty="0">
              <a:latin typeface="Courier New"/>
              <a:cs typeface="Courier New"/>
            </a:endParaRPr>
          </a:p>
        </p:txBody>
      </p:sp>
      <p:sp>
        <p:nvSpPr>
          <p:cNvPr id="7" name="TextBox 6"/>
          <p:cNvSpPr txBox="1"/>
          <p:nvPr/>
        </p:nvSpPr>
        <p:spPr>
          <a:xfrm>
            <a:off x="9692323" y="1198126"/>
            <a:ext cx="1585277" cy="307777"/>
          </a:xfrm>
          <a:prstGeom prst="rect">
            <a:avLst/>
          </a:prstGeom>
          <a:noFill/>
        </p:spPr>
        <p:txBody>
          <a:bodyPr wrap="none" rtlCol="0">
            <a:spAutoFit/>
          </a:bodyPr>
          <a:lstStyle/>
          <a:p>
            <a:r>
              <a:rPr lang="en-US" sz="1400" b="1" dirty="0" smtClean="0">
                <a:latin typeface="Courier New"/>
                <a:cs typeface="Courier New"/>
              </a:rPr>
              <a:t>Memory (heap)</a:t>
            </a:r>
            <a:endParaRPr lang="en-US" sz="1400" b="1" dirty="0">
              <a:latin typeface="Courier New"/>
              <a:cs typeface="Courier New"/>
            </a:endParaRPr>
          </a:p>
        </p:txBody>
      </p:sp>
      <p:sp>
        <p:nvSpPr>
          <p:cNvPr id="8" name="TextBox 7"/>
          <p:cNvSpPr txBox="1"/>
          <p:nvPr/>
        </p:nvSpPr>
        <p:spPr>
          <a:xfrm>
            <a:off x="9144000" y="1579126"/>
            <a:ext cx="2895600" cy="37548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400" b="1" dirty="0" smtClean="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a:p>
            <a:endParaRPr lang="en-US" sz="1400" b="1" dirty="0">
              <a:latin typeface="Courier New"/>
              <a:cs typeface="Courier New"/>
            </a:endParaRPr>
          </a:p>
          <a:p>
            <a:endParaRPr lang="en-US" sz="1400" b="1" dirty="0" smtClean="0">
              <a:latin typeface="Courier New"/>
              <a:cs typeface="Courier New"/>
            </a:endParaRPr>
          </a:p>
          <a:p>
            <a:endParaRPr lang="en-US" sz="1400" b="1" dirty="0">
              <a:latin typeface="Courier New"/>
              <a:cs typeface="Courier New"/>
            </a:endParaRPr>
          </a:p>
          <a:p>
            <a:endParaRPr lang="en-US" sz="1400" b="1" dirty="0" smtClean="0">
              <a:latin typeface="Courier New"/>
              <a:cs typeface="Courier New"/>
            </a:endParaRPr>
          </a:p>
          <a:p>
            <a:endParaRPr lang="en-US" sz="1400" b="1" dirty="0">
              <a:latin typeface="Courier New"/>
              <a:cs typeface="Courier New"/>
            </a:endParaRPr>
          </a:p>
          <a:p>
            <a:endParaRPr lang="en-US" sz="1400" b="1" dirty="0" smtClean="0">
              <a:latin typeface="Courier New"/>
              <a:cs typeface="Courier New"/>
            </a:endParaRPr>
          </a:p>
          <a:p>
            <a:endParaRPr lang="en-US" sz="1400" b="1" dirty="0">
              <a:latin typeface="Courier New"/>
              <a:cs typeface="Courier New"/>
            </a:endParaRPr>
          </a:p>
          <a:p>
            <a:endParaRPr lang="en-US" sz="1400" b="1" dirty="0" smtClean="0">
              <a:latin typeface="Courier New"/>
              <a:cs typeface="Courier New"/>
            </a:endParaRPr>
          </a:p>
          <a:p>
            <a:endParaRPr lang="en-US" sz="1400" b="1" dirty="0" smtClean="0">
              <a:latin typeface="Courier New"/>
              <a:cs typeface="Courier New"/>
            </a:endParaRPr>
          </a:p>
        </p:txBody>
      </p:sp>
      <p:sp>
        <p:nvSpPr>
          <p:cNvPr id="9" name="Oval 8"/>
          <p:cNvSpPr/>
          <p:nvPr/>
        </p:nvSpPr>
        <p:spPr>
          <a:xfrm>
            <a:off x="9677400" y="1676400"/>
            <a:ext cx="1752600" cy="1600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Courier New"/>
                <a:cs typeface="Courier New"/>
              </a:rPr>
              <a:t>{ , , , }</a:t>
            </a:r>
            <a:endParaRPr lang="en-US" sz="1400" b="1" dirty="0">
              <a:latin typeface="Courier New"/>
              <a:cs typeface="Courier New"/>
            </a:endParaRPr>
          </a:p>
        </p:txBody>
      </p:sp>
      <p:sp>
        <p:nvSpPr>
          <p:cNvPr id="10" name="Oval 9"/>
          <p:cNvSpPr/>
          <p:nvPr/>
        </p:nvSpPr>
        <p:spPr>
          <a:xfrm>
            <a:off x="9220200" y="36576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ourier New"/>
                <a:cs typeface="Courier New"/>
              </a:rPr>
              <a:t>Dog0</a:t>
            </a:r>
            <a:endParaRPr lang="en-US" sz="1200" b="1" dirty="0">
              <a:latin typeface="Courier New"/>
              <a:cs typeface="Courier New"/>
            </a:endParaRPr>
          </a:p>
        </p:txBody>
      </p:sp>
      <p:sp>
        <p:nvSpPr>
          <p:cNvPr id="11" name="Oval 10"/>
          <p:cNvSpPr/>
          <p:nvPr/>
        </p:nvSpPr>
        <p:spPr>
          <a:xfrm>
            <a:off x="9829800" y="43434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ourier New"/>
                <a:cs typeface="Courier New"/>
              </a:rPr>
              <a:t>Dog1</a:t>
            </a:r>
            <a:endParaRPr lang="en-US" sz="1200" b="1" dirty="0">
              <a:latin typeface="Courier New"/>
              <a:cs typeface="Courier New"/>
            </a:endParaRPr>
          </a:p>
        </p:txBody>
      </p:sp>
      <p:sp>
        <p:nvSpPr>
          <p:cNvPr id="12" name="Oval 11"/>
          <p:cNvSpPr/>
          <p:nvPr/>
        </p:nvSpPr>
        <p:spPr>
          <a:xfrm>
            <a:off x="10439400" y="36576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ourier New"/>
                <a:cs typeface="Courier New"/>
              </a:rPr>
              <a:t>Dog2</a:t>
            </a:r>
            <a:endParaRPr lang="en-US" sz="1200" b="1" dirty="0">
              <a:latin typeface="Courier New"/>
              <a:cs typeface="Courier New"/>
            </a:endParaRPr>
          </a:p>
        </p:txBody>
      </p:sp>
      <p:sp>
        <p:nvSpPr>
          <p:cNvPr id="13" name="Oval 12"/>
          <p:cNvSpPr/>
          <p:nvPr/>
        </p:nvSpPr>
        <p:spPr>
          <a:xfrm>
            <a:off x="11049000" y="4343400"/>
            <a:ext cx="838200" cy="838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Courier New"/>
                <a:cs typeface="Courier New"/>
              </a:rPr>
              <a:t>Dog3</a:t>
            </a:r>
            <a:endParaRPr lang="en-US" sz="1200" b="1" dirty="0">
              <a:latin typeface="Courier New"/>
              <a:cs typeface="Courier New"/>
            </a:endParaRPr>
          </a:p>
        </p:txBody>
      </p:sp>
      <p:sp>
        <p:nvSpPr>
          <p:cNvPr id="14" name="TextBox 13"/>
          <p:cNvSpPr txBox="1"/>
          <p:nvPr/>
        </p:nvSpPr>
        <p:spPr>
          <a:xfrm>
            <a:off x="5112498" y="3962400"/>
            <a:ext cx="831102" cy="307777"/>
          </a:xfrm>
          <a:prstGeom prst="rect">
            <a:avLst/>
          </a:prstGeom>
          <a:noFill/>
        </p:spPr>
        <p:txBody>
          <a:bodyPr wrap="none" rtlCol="0">
            <a:spAutoFit/>
          </a:bodyPr>
          <a:lstStyle/>
          <a:p>
            <a:r>
              <a:rPr lang="en-US" sz="1400" b="1" dirty="0" smtClean="0">
                <a:latin typeface="Courier New"/>
                <a:cs typeface="Courier New"/>
              </a:rPr>
              <a:t>Output</a:t>
            </a:r>
            <a:endParaRPr lang="en-US" sz="1400" b="1" dirty="0">
              <a:latin typeface="Courier New"/>
              <a:cs typeface="Courier New"/>
            </a:endParaRPr>
          </a:p>
        </p:txBody>
      </p:sp>
      <p:sp>
        <p:nvSpPr>
          <p:cNvPr id="15" name="TextBox 14"/>
          <p:cNvSpPr txBox="1"/>
          <p:nvPr/>
        </p:nvSpPr>
        <p:spPr>
          <a:xfrm>
            <a:off x="4114800" y="4343400"/>
            <a:ext cx="30480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Courier New"/>
                <a:cs typeface="Courier New"/>
              </a:rPr>
              <a:t>Dog name: </a:t>
            </a:r>
            <a:r>
              <a:rPr lang="en-US" sz="1400" b="1" dirty="0" smtClean="0">
                <a:latin typeface="Courier New"/>
                <a:cs typeface="Courier New"/>
              </a:rPr>
              <a:t>Dog0</a:t>
            </a:r>
            <a:endParaRPr lang="en-US" sz="1400" b="1" dirty="0">
              <a:latin typeface="Courier New"/>
              <a:cs typeface="Courier New"/>
            </a:endParaRPr>
          </a:p>
          <a:p>
            <a:r>
              <a:rPr lang="en-US" sz="1400" b="1" dirty="0">
                <a:latin typeface="Courier New"/>
                <a:cs typeface="Courier New"/>
              </a:rPr>
              <a:t>Dog name: Dog1</a:t>
            </a:r>
          </a:p>
          <a:p>
            <a:r>
              <a:rPr lang="en-US" sz="1400" b="1" dirty="0">
                <a:latin typeface="Courier New"/>
                <a:cs typeface="Courier New"/>
              </a:rPr>
              <a:t>Dog name: </a:t>
            </a:r>
            <a:r>
              <a:rPr lang="en-US" sz="1400" b="1" dirty="0" smtClean="0">
                <a:latin typeface="Courier New"/>
                <a:cs typeface="Courier New"/>
              </a:rPr>
              <a:t>Dog2</a:t>
            </a:r>
            <a:endParaRPr lang="en-US" sz="1400" b="1" dirty="0">
              <a:latin typeface="Courier New"/>
              <a:cs typeface="Courier New"/>
            </a:endParaRPr>
          </a:p>
          <a:p>
            <a:r>
              <a:rPr lang="en-US" sz="1400" b="1" dirty="0">
                <a:latin typeface="Courier New"/>
                <a:cs typeface="Courier New"/>
              </a:rPr>
              <a:t>Dog name: </a:t>
            </a:r>
            <a:r>
              <a:rPr lang="en-US" sz="1400" b="1" dirty="0" smtClean="0">
                <a:latin typeface="Courier New"/>
                <a:cs typeface="Courier New"/>
              </a:rPr>
              <a:t>Dog3</a:t>
            </a:r>
            <a:endParaRPr lang="en-US" sz="1400" b="1" dirty="0">
              <a:latin typeface="Courier New"/>
              <a:cs typeface="Courier New"/>
            </a:endParaRPr>
          </a:p>
          <a:p>
            <a:endParaRPr lang="en-US" sz="1400" b="1" dirty="0" smtClean="0">
              <a:latin typeface="Courier New"/>
              <a:cs typeface="Courier New"/>
            </a:endParaRPr>
          </a:p>
          <a:p>
            <a:endParaRPr lang="en-US" sz="1400" b="1" dirty="0">
              <a:latin typeface="Courier New"/>
              <a:cs typeface="Courier New"/>
            </a:endParaRPr>
          </a:p>
        </p:txBody>
      </p:sp>
      <p:cxnSp>
        <p:nvCxnSpPr>
          <p:cNvPr id="17" name="Straight Arrow Connector 16"/>
          <p:cNvCxnSpPr/>
          <p:nvPr/>
        </p:nvCxnSpPr>
        <p:spPr>
          <a:xfrm>
            <a:off x="8382000" y="1752600"/>
            <a:ext cx="13716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0" idx="0"/>
          </p:cNvCxnSpPr>
          <p:nvPr/>
        </p:nvCxnSpPr>
        <p:spPr>
          <a:xfrm flipH="1">
            <a:off x="9639300" y="2514600"/>
            <a:ext cx="571500" cy="1143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1" idx="0"/>
          </p:cNvCxnSpPr>
          <p:nvPr/>
        </p:nvCxnSpPr>
        <p:spPr>
          <a:xfrm flipH="1">
            <a:off x="10248900" y="2590800"/>
            <a:ext cx="190500" cy="1752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0668000" y="2590800"/>
            <a:ext cx="762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3" idx="0"/>
          </p:cNvCxnSpPr>
          <p:nvPr/>
        </p:nvCxnSpPr>
        <p:spPr>
          <a:xfrm>
            <a:off x="10896600" y="2590800"/>
            <a:ext cx="571500" cy="1752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3741652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animBg="1"/>
      <p:bldP spid="10" grpId="0" animBg="1"/>
      <p:bldP spid="11" grpId="0" animBg="1"/>
      <p:bldP spid="12" grpId="0" animBg="1"/>
      <p:bldP spid="13" grpId="0" animBg="1"/>
      <p:bldP spid="14"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944562"/>
          </a:xfrm>
        </p:spPr>
        <p:txBody>
          <a:bodyPr>
            <a:normAutofit/>
          </a:bodyPr>
          <a:lstStyle/>
          <a:p>
            <a:r>
              <a:rPr lang="en-US" sz="3600" dirty="0" smtClean="0"/>
              <a:t>Immutable objects and classes</a:t>
            </a:r>
            <a:endParaRPr lang="en-US" sz="3600" dirty="0"/>
          </a:p>
        </p:txBody>
      </p:sp>
      <p:sp>
        <p:nvSpPr>
          <p:cNvPr id="4" name="Content Placeholder 3"/>
          <p:cNvSpPr>
            <a:spLocks noGrp="1"/>
          </p:cNvSpPr>
          <p:nvPr>
            <p:ph idx="1"/>
          </p:nvPr>
        </p:nvSpPr>
        <p:spPr>
          <a:xfrm>
            <a:off x="609600" y="1371600"/>
            <a:ext cx="10972800" cy="5029199"/>
          </a:xfrm>
        </p:spPr>
        <p:txBody>
          <a:bodyPr>
            <a:normAutofit lnSpcReduction="10000"/>
          </a:bodyPr>
          <a:lstStyle/>
          <a:p>
            <a:r>
              <a:rPr lang="en-US" sz="2400" dirty="0" smtClean="0"/>
              <a:t>Immutable: Unchanging.</a:t>
            </a:r>
          </a:p>
          <a:p>
            <a:endParaRPr lang="en-US" sz="2400" dirty="0"/>
          </a:p>
          <a:p>
            <a:r>
              <a:rPr lang="en-US" sz="2400" dirty="0" smtClean="0"/>
              <a:t>Normally, you create an object and allow its contents to be changed later.</a:t>
            </a:r>
          </a:p>
          <a:p>
            <a:endParaRPr lang="en-US" sz="2400" dirty="0"/>
          </a:p>
          <a:p>
            <a:r>
              <a:rPr lang="en-US" sz="2400" dirty="0" smtClean="0"/>
              <a:t>Occasionally, you may want to create an object whose contents cannot be changed once the object has been created (immutable).</a:t>
            </a:r>
          </a:p>
          <a:p>
            <a:endParaRPr lang="en-US" sz="2400" dirty="0"/>
          </a:p>
          <a:p>
            <a:r>
              <a:rPr lang="en-US" sz="2400" dirty="0" smtClean="0"/>
              <a:t>To be immutable: </a:t>
            </a:r>
          </a:p>
          <a:p>
            <a:pPr marL="0" indent="0">
              <a:buNone/>
            </a:pPr>
            <a:r>
              <a:rPr lang="en-US" sz="2400" dirty="0"/>
              <a:t>	</a:t>
            </a:r>
            <a:r>
              <a:rPr lang="en-US" sz="2400" dirty="0" smtClean="0"/>
              <a:t>- All the data fields of a class must be private. </a:t>
            </a:r>
          </a:p>
          <a:p>
            <a:pPr marL="0" indent="0">
              <a:buNone/>
            </a:pPr>
            <a:r>
              <a:rPr lang="en-US" sz="2400" dirty="0"/>
              <a:t>	</a:t>
            </a:r>
            <a:r>
              <a:rPr lang="en-US" sz="2400" dirty="0" smtClean="0"/>
              <a:t>- It cannot contain public setter methods for any data fields. </a:t>
            </a:r>
          </a:p>
          <a:p>
            <a:pPr marL="0" indent="0">
              <a:buNone/>
            </a:pPr>
            <a:r>
              <a:rPr lang="en-US" sz="2400" dirty="0"/>
              <a:t>	</a:t>
            </a:r>
            <a:r>
              <a:rPr lang="en-US" sz="2400" dirty="0" smtClean="0"/>
              <a:t>- No </a:t>
            </a:r>
            <a:r>
              <a:rPr lang="en-US" sz="2400" dirty="0" err="1" smtClean="0"/>
              <a:t>accessor</a:t>
            </a:r>
            <a:r>
              <a:rPr lang="en-US" sz="2400" dirty="0" smtClean="0"/>
              <a:t> (getter) methods can return a reference to a data field that is</a:t>
            </a:r>
            <a:br>
              <a:rPr lang="en-US" sz="2400" dirty="0" smtClean="0"/>
            </a:br>
            <a:r>
              <a:rPr lang="en-US" sz="2400" dirty="0" smtClean="0"/>
              <a:t>	  mutable.</a:t>
            </a:r>
            <a:endParaRPr lang="en-US" sz="2400" dirty="0"/>
          </a:p>
        </p:txBody>
      </p:sp>
    </p:spTree>
    <p:extLst>
      <p:ext uri="{BB962C8B-B14F-4D97-AF65-F5344CB8AC3E}">
        <p14:creationId xmlns="" xmlns:p14="http://schemas.microsoft.com/office/powerpoint/2010/main" val="39346788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972800" cy="868362"/>
          </a:xfrm>
        </p:spPr>
        <p:txBody>
          <a:bodyPr>
            <a:normAutofit/>
          </a:bodyPr>
          <a:lstStyle/>
          <a:p>
            <a:r>
              <a:rPr lang="en-US" sz="3400" dirty="0" smtClean="0"/>
              <a:t>Is the Student class immutable?</a:t>
            </a:r>
            <a:endParaRPr lang="en-US" sz="3400" dirty="0"/>
          </a:p>
        </p:txBody>
      </p:sp>
      <p:sp>
        <p:nvSpPr>
          <p:cNvPr id="5" name="TextBox 4"/>
          <p:cNvSpPr txBox="1"/>
          <p:nvPr/>
        </p:nvSpPr>
        <p:spPr>
          <a:xfrm>
            <a:off x="152400" y="1219200"/>
            <a:ext cx="3740064" cy="461664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smtClean="0">
                <a:latin typeface="Courier New"/>
                <a:cs typeface="Courier New"/>
              </a:rPr>
              <a:t>public class Student</a:t>
            </a:r>
          </a:p>
          <a:p>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private </a:t>
            </a:r>
            <a:r>
              <a:rPr lang="en-US" sz="1400" b="1" dirty="0" err="1" smtClean="0">
                <a:latin typeface="Courier New"/>
                <a:cs typeface="Courier New"/>
              </a:rPr>
              <a:t>int</a:t>
            </a:r>
            <a:r>
              <a:rPr lang="en-US" sz="1400" b="1" dirty="0" smtClean="0">
                <a:latin typeface="Courier New"/>
                <a:cs typeface="Courier New"/>
              </a:rPr>
              <a:t> id;</a:t>
            </a:r>
          </a:p>
          <a:p>
            <a:r>
              <a:rPr lang="en-US" sz="1400" b="1" dirty="0" smtClean="0">
                <a:latin typeface="Courier New"/>
                <a:cs typeface="Courier New"/>
              </a:rPr>
              <a:t>  private Book book;</a:t>
            </a:r>
          </a:p>
          <a:p>
            <a:endParaRPr lang="en-US" sz="1400" b="1" dirty="0">
              <a:latin typeface="Courier New"/>
              <a:cs typeface="Courier New"/>
            </a:endParaRPr>
          </a:p>
          <a:p>
            <a:r>
              <a:rPr lang="en-US" sz="1400" b="1" dirty="0" smtClean="0">
                <a:latin typeface="Courier New"/>
                <a:cs typeface="Courier New"/>
              </a:rPr>
              <a:t>  public Student(</a:t>
            </a:r>
            <a:r>
              <a:rPr lang="en-US" sz="1400" b="1" dirty="0" err="1" smtClean="0">
                <a:latin typeface="Courier New"/>
                <a:cs typeface="Courier New"/>
              </a:rPr>
              <a:t>int</a:t>
            </a:r>
            <a:r>
              <a:rPr lang="en-US" sz="1400" b="1" dirty="0" smtClean="0">
                <a:latin typeface="Courier New"/>
                <a:cs typeface="Courier New"/>
              </a:rPr>
              <a:t> </a:t>
            </a:r>
            <a:r>
              <a:rPr lang="en-US" sz="1400" b="1" dirty="0" err="1" smtClean="0">
                <a:latin typeface="Courier New"/>
                <a:cs typeface="Courier New"/>
              </a:rPr>
              <a:t>ssn</a:t>
            </a:r>
            <a:r>
              <a:rPr lang="en-US" sz="1400" b="1" dirty="0" smtClean="0">
                <a:latin typeface="Courier New"/>
                <a:cs typeface="Courier New"/>
              </a:rPr>
              <a:t>, Book b)</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this.id</a:t>
            </a:r>
            <a:r>
              <a:rPr lang="en-US" sz="1400" b="1" dirty="0" smtClean="0">
                <a:latin typeface="Courier New"/>
                <a:cs typeface="Courier New"/>
              </a:rPr>
              <a:t> = </a:t>
            </a:r>
            <a:r>
              <a:rPr lang="en-US" sz="1400" b="1" dirty="0" err="1" smtClean="0">
                <a:latin typeface="Courier New"/>
                <a:cs typeface="Courier New"/>
              </a:rPr>
              <a:t>ssn</a:t>
            </a:r>
            <a:r>
              <a:rPr lang="en-US" sz="1400" b="1" dirty="0" smtClean="0">
                <a:latin typeface="Courier New"/>
                <a:cs typeface="Courier New"/>
              </a:rPr>
              <a:t>;</a:t>
            </a:r>
          </a:p>
          <a:p>
            <a:r>
              <a:rPr lang="en-US" sz="1400" b="1" dirty="0" smtClean="0">
                <a:latin typeface="Courier New"/>
                <a:cs typeface="Courier New"/>
              </a:rPr>
              <a:t>    </a:t>
            </a:r>
            <a:r>
              <a:rPr lang="en-US" sz="1400" b="1" dirty="0" err="1" smtClean="0">
                <a:latin typeface="Courier New"/>
                <a:cs typeface="Courier New"/>
              </a:rPr>
              <a:t>this.book</a:t>
            </a:r>
            <a:r>
              <a:rPr lang="en-US" sz="1400" b="1" dirty="0" smtClean="0">
                <a:latin typeface="Courier New"/>
                <a:cs typeface="Courier New"/>
              </a:rPr>
              <a:t> = b;</a:t>
            </a:r>
          </a:p>
          <a:p>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a:t>
            </a:r>
            <a:r>
              <a:rPr lang="en-US" sz="1400" b="1" dirty="0" err="1" smtClean="0">
                <a:latin typeface="Courier New"/>
                <a:cs typeface="Courier New"/>
              </a:rPr>
              <a:t>int</a:t>
            </a:r>
            <a:r>
              <a:rPr lang="en-US" sz="1400" b="1" dirty="0" smtClean="0">
                <a:latin typeface="Courier New"/>
                <a:cs typeface="Courier New"/>
              </a:rPr>
              <a:t> </a:t>
            </a:r>
            <a:r>
              <a:rPr lang="en-US" sz="1400" b="1" dirty="0" err="1" smtClean="0">
                <a:latin typeface="Courier New"/>
                <a:cs typeface="Courier New"/>
              </a:rPr>
              <a:t>getId</a:t>
            </a:r>
            <a:r>
              <a:rPr lang="en-US" sz="1400" b="1" dirty="0" smtClean="0">
                <a:latin typeface="Courier New"/>
                <a:cs typeface="Courier New"/>
              </a:rPr>
              <a:t>()</a:t>
            </a:r>
          </a:p>
          <a:p>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r>
              <a:rPr lang="en-US" sz="1400" b="1" dirty="0">
                <a:latin typeface="Courier New"/>
                <a:cs typeface="Courier New"/>
              </a:rPr>
              <a:t> </a:t>
            </a:r>
            <a:r>
              <a:rPr lang="en-US" sz="1400" b="1" dirty="0" smtClean="0">
                <a:latin typeface="Courier New"/>
                <a:cs typeface="Courier New"/>
              </a:rPr>
              <a:t> return </a:t>
            </a:r>
            <a:r>
              <a:rPr lang="en-US" sz="1400" b="1" dirty="0" err="1" smtClean="0">
                <a:latin typeface="Courier New"/>
                <a:cs typeface="Courier New"/>
              </a:rPr>
              <a:t>this.id</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Book </a:t>
            </a:r>
            <a:r>
              <a:rPr lang="en-US" sz="1400" b="1" dirty="0" err="1" smtClean="0">
                <a:latin typeface="Courier New"/>
                <a:cs typeface="Courier New"/>
              </a:rPr>
              <a:t>getBook</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r>
              <a:rPr lang="en-US" sz="1400" b="1" dirty="0">
                <a:latin typeface="Courier New"/>
                <a:cs typeface="Courier New"/>
              </a:rPr>
              <a:t> </a:t>
            </a:r>
            <a:r>
              <a:rPr lang="en-US" sz="1400" b="1" dirty="0" smtClean="0">
                <a:latin typeface="Courier New"/>
                <a:cs typeface="Courier New"/>
              </a:rPr>
              <a:t> return </a:t>
            </a:r>
            <a:r>
              <a:rPr lang="en-US" sz="1400" b="1" dirty="0" err="1" smtClean="0">
                <a:latin typeface="Courier New"/>
                <a:cs typeface="Courier New"/>
              </a:rPr>
              <a:t>this.book</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a:t>
            </a:r>
          </a:p>
        </p:txBody>
      </p:sp>
      <p:sp>
        <p:nvSpPr>
          <p:cNvPr id="6" name="TextBox 5"/>
          <p:cNvSpPr txBox="1"/>
          <p:nvPr/>
        </p:nvSpPr>
        <p:spPr>
          <a:xfrm>
            <a:off x="4068931" y="1219200"/>
            <a:ext cx="6218069" cy="203132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smtClean="0">
                <a:latin typeface="Courier New"/>
                <a:cs typeface="Courier New"/>
              </a:rPr>
              <a:t>public class Test</a:t>
            </a:r>
          </a:p>
          <a:p>
            <a:r>
              <a:rPr lang="en-US" sz="1400" b="1" dirty="0" smtClean="0">
                <a:latin typeface="Courier New"/>
                <a:cs typeface="Courier New"/>
              </a:rPr>
              <a:t>{</a:t>
            </a:r>
          </a:p>
          <a:p>
            <a:r>
              <a:rPr lang="en-US" sz="1400" b="1" dirty="0" smtClean="0">
                <a:latin typeface="Courier New"/>
                <a:cs typeface="Courier New"/>
              </a:rPr>
              <a:t>    public static void main(String[] </a:t>
            </a:r>
            <a:r>
              <a:rPr lang="en-US" sz="1400" b="1" dirty="0" err="1" smtClean="0">
                <a:latin typeface="Courier New"/>
                <a:cs typeface="Courier New"/>
              </a:rPr>
              <a:t>args</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r>
              <a:rPr lang="en-US" sz="1400" b="1" dirty="0" smtClean="0">
                <a:latin typeface="Courier New"/>
                <a:cs typeface="Courier New"/>
              </a:rPr>
              <a:t>        Student s = new Student(1212, new Book("1Q84"));</a:t>
            </a:r>
          </a:p>
          <a:p>
            <a:r>
              <a:rPr lang="en-US" sz="1400" b="1" dirty="0">
                <a:latin typeface="Courier New"/>
                <a:cs typeface="Courier New"/>
              </a:rPr>
              <a:t> </a:t>
            </a:r>
            <a:r>
              <a:rPr lang="en-US" sz="1400" b="1" dirty="0" smtClean="0">
                <a:latin typeface="Courier New"/>
                <a:cs typeface="Courier New"/>
              </a:rPr>
              <a:t>       Book b = </a:t>
            </a:r>
            <a:r>
              <a:rPr lang="en-US" sz="1400" b="1" dirty="0" err="1" smtClean="0">
                <a:latin typeface="Courier New"/>
                <a:cs typeface="Courier New"/>
              </a:rPr>
              <a:t>s.getBook</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b.setTitle</a:t>
            </a:r>
            <a:r>
              <a:rPr lang="en-US" sz="1400" b="1" dirty="0" smtClean="0">
                <a:latin typeface="Courier New"/>
                <a:cs typeface="Courier New"/>
              </a:rPr>
              <a:t>("War and Peace");</a:t>
            </a:r>
            <a:endParaRPr lang="en-US" sz="1400" b="1" dirty="0">
              <a:latin typeface="Courier New"/>
              <a:cs typeface="Courier New"/>
            </a:endParaRPr>
          </a:p>
          <a:p>
            <a:r>
              <a:rPr lang="en-US" sz="1400" b="1" dirty="0" smtClean="0">
                <a:latin typeface="Courier New"/>
                <a:cs typeface="Courier New"/>
              </a:rPr>
              <a:t>    }</a:t>
            </a:r>
          </a:p>
          <a:p>
            <a:r>
              <a:rPr lang="en-US" sz="1400" b="1" dirty="0" smtClean="0">
                <a:latin typeface="Courier New"/>
                <a:cs typeface="Courier New"/>
              </a:rPr>
              <a:t>}</a:t>
            </a:r>
            <a:endParaRPr lang="en-US" sz="1400" b="1" dirty="0">
              <a:latin typeface="Courier New"/>
              <a:cs typeface="Courier New"/>
            </a:endParaRPr>
          </a:p>
        </p:txBody>
      </p:sp>
      <p:sp>
        <p:nvSpPr>
          <p:cNvPr id="17" name="TextBox 16"/>
          <p:cNvSpPr txBox="1"/>
          <p:nvPr/>
        </p:nvSpPr>
        <p:spPr>
          <a:xfrm>
            <a:off x="4038600" y="3418344"/>
            <a:ext cx="3847803" cy="310854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smtClean="0">
                <a:latin typeface="Courier New"/>
                <a:cs typeface="Courier New"/>
              </a:rPr>
              <a:t>public class Book</a:t>
            </a:r>
          </a:p>
          <a:p>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private String title;</a:t>
            </a:r>
          </a:p>
          <a:p>
            <a:endParaRPr lang="en-US" sz="1400" b="1" dirty="0">
              <a:latin typeface="Courier New"/>
              <a:cs typeface="Courier New"/>
            </a:endParaRPr>
          </a:p>
          <a:p>
            <a:r>
              <a:rPr lang="en-US" sz="1400" b="1" dirty="0" smtClean="0">
                <a:latin typeface="Courier New"/>
                <a:cs typeface="Courier New"/>
              </a:rPr>
              <a:t>  public Book(String t)</a:t>
            </a:r>
          </a:p>
          <a:p>
            <a:r>
              <a:rPr lang="en-US" sz="1400" b="1" dirty="0">
                <a:latin typeface="Courier New"/>
                <a:cs typeface="Courier New"/>
              </a:rPr>
              <a:t> </a:t>
            </a:r>
            <a:r>
              <a:rPr lang="en-US" sz="1400" b="1" dirty="0" smtClean="0">
                <a:latin typeface="Courier New"/>
                <a:cs typeface="Courier New"/>
              </a:rPr>
              <a:t> {</a:t>
            </a:r>
          </a:p>
          <a:p>
            <a:r>
              <a:rPr lang="en-US" sz="1400" b="1" dirty="0" smtClean="0">
                <a:latin typeface="Courier New"/>
                <a:cs typeface="Courier New"/>
              </a:rPr>
              <a:t>    </a:t>
            </a:r>
            <a:r>
              <a:rPr lang="en-US" sz="1400" b="1" dirty="0" err="1" smtClean="0">
                <a:latin typeface="Courier New"/>
                <a:cs typeface="Courier New"/>
              </a:rPr>
              <a:t>this.title</a:t>
            </a:r>
            <a:r>
              <a:rPr lang="en-US" sz="1400" b="1" dirty="0" smtClean="0">
                <a:latin typeface="Courier New"/>
                <a:cs typeface="Courier New"/>
              </a:rPr>
              <a:t> = t;</a:t>
            </a:r>
          </a:p>
          <a:p>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String </a:t>
            </a:r>
            <a:r>
              <a:rPr lang="en-US" sz="1400" b="1" dirty="0" err="1" smtClean="0">
                <a:latin typeface="Courier New"/>
                <a:cs typeface="Courier New"/>
              </a:rPr>
              <a:t>setTitle</a:t>
            </a:r>
            <a:r>
              <a:rPr lang="en-US" sz="1400" b="1" dirty="0" smtClean="0">
                <a:latin typeface="Courier New"/>
                <a:cs typeface="Courier New"/>
              </a:rPr>
              <a:t>(String t)</a:t>
            </a:r>
          </a:p>
          <a:p>
            <a:r>
              <a:rPr lang="en-US" sz="1400" b="1" dirty="0">
                <a:latin typeface="Courier New"/>
                <a:cs typeface="Courier New"/>
              </a:rPr>
              <a:t> </a:t>
            </a:r>
            <a:r>
              <a:rPr lang="en-US" sz="1400" b="1" dirty="0" smtClean="0">
                <a:latin typeface="Courier New"/>
                <a:cs typeface="Courier New"/>
              </a:rPr>
              <a:t> {</a:t>
            </a:r>
          </a:p>
          <a:p>
            <a:r>
              <a:rPr lang="en-US" sz="1400" b="1" dirty="0" smtClean="0">
                <a:latin typeface="Courier New"/>
                <a:cs typeface="Courier New"/>
              </a:rPr>
              <a:t>    </a:t>
            </a:r>
            <a:r>
              <a:rPr lang="en-US" sz="1400" b="1" dirty="0" err="1" smtClean="0">
                <a:latin typeface="Courier New"/>
                <a:cs typeface="Courier New"/>
              </a:rPr>
              <a:t>this.title</a:t>
            </a:r>
            <a:r>
              <a:rPr lang="en-US" sz="1400" b="1" dirty="0" smtClean="0">
                <a:latin typeface="Courier New"/>
                <a:cs typeface="Courier New"/>
              </a:rPr>
              <a:t> = t;</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a:t>
            </a:r>
          </a:p>
        </p:txBody>
      </p:sp>
      <p:sp>
        <p:nvSpPr>
          <p:cNvPr id="3" name="TextBox 2"/>
          <p:cNvSpPr txBox="1"/>
          <p:nvPr/>
        </p:nvSpPr>
        <p:spPr>
          <a:xfrm>
            <a:off x="8268237" y="3429000"/>
            <a:ext cx="800319" cy="338554"/>
          </a:xfrm>
          <a:prstGeom prst="rect">
            <a:avLst/>
          </a:prstGeom>
          <a:noFill/>
        </p:spPr>
        <p:txBody>
          <a:bodyPr wrap="none" rtlCol="0">
            <a:spAutoFit/>
          </a:bodyPr>
          <a:lstStyle/>
          <a:p>
            <a:r>
              <a:rPr lang="en-US" sz="1600" b="1" u="sng" dirty="0" smtClean="0">
                <a:latin typeface="Courier New"/>
                <a:cs typeface="Courier New"/>
              </a:rPr>
              <a:t>Stack</a:t>
            </a:r>
            <a:endParaRPr lang="en-US" sz="1600" b="1" u="sng" dirty="0">
              <a:latin typeface="Courier New"/>
              <a:cs typeface="Courier New"/>
            </a:endParaRPr>
          </a:p>
        </p:txBody>
      </p:sp>
      <p:sp>
        <p:nvSpPr>
          <p:cNvPr id="18" name="TextBox 17"/>
          <p:cNvSpPr txBox="1"/>
          <p:nvPr/>
        </p:nvSpPr>
        <p:spPr>
          <a:xfrm>
            <a:off x="10433377" y="3429000"/>
            <a:ext cx="677189" cy="338554"/>
          </a:xfrm>
          <a:prstGeom prst="rect">
            <a:avLst/>
          </a:prstGeom>
          <a:noFill/>
        </p:spPr>
        <p:txBody>
          <a:bodyPr wrap="none" rtlCol="0">
            <a:spAutoFit/>
          </a:bodyPr>
          <a:lstStyle/>
          <a:p>
            <a:r>
              <a:rPr lang="en-US" sz="1600" b="1" u="sng" dirty="0" smtClean="0">
                <a:latin typeface="Courier New"/>
                <a:cs typeface="Courier New"/>
              </a:rPr>
              <a:t>Heap</a:t>
            </a:r>
            <a:endParaRPr lang="en-US" sz="1600" b="1" u="sng" dirty="0">
              <a:latin typeface="Courier New"/>
              <a:cs typeface="Courier New"/>
            </a:endParaRPr>
          </a:p>
        </p:txBody>
      </p:sp>
      <p:sp>
        <p:nvSpPr>
          <p:cNvPr id="13" name="Rectangle 12"/>
          <p:cNvSpPr/>
          <p:nvPr/>
        </p:nvSpPr>
        <p:spPr>
          <a:xfrm>
            <a:off x="9906000" y="3886200"/>
            <a:ext cx="1752600" cy="76200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400" b="1" dirty="0" smtClean="0">
                <a:latin typeface="Courier New"/>
                <a:cs typeface="Courier New"/>
              </a:rPr>
              <a:t>  </a:t>
            </a:r>
            <a:r>
              <a:rPr lang="en-US" sz="1400" b="1" dirty="0">
                <a:latin typeface="Courier New"/>
                <a:cs typeface="Courier New"/>
              </a:rPr>
              <a:t> </a:t>
            </a:r>
            <a:r>
              <a:rPr lang="en-US" sz="1400" b="1" dirty="0" smtClean="0">
                <a:latin typeface="Courier New"/>
                <a:cs typeface="Courier New"/>
              </a:rPr>
              <a:t>(Student)</a:t>
            </a:r>
          </a:p>
          <a:p>
            <a:r>
              <a:rPr lang="en-US" sz="1400" b="1" dirty="0" smtClean="0">
                <a:latin typeface="Courier New"/>
                <a:cs typeface="Courier New"/>
              </a:rPr>
              <a:t>   id: 1212</a:t>
            </a:r>
          </a:p>
          <a:p>
            <a:r>
              <a:rPr lang="en-US" sz="1400" b="1" dirty="0" smtClean="0">
                <a:latin typeface="Courier New"/>
                <a:cs typeface="Courier New"/>
              </a:rPr>
              <a:t> book: </a:t>
            </a:r>
            <a:endParaRPr lang="en-US" sz="1400" b="1" dirty="0">
              <a:latin typeface="Courier New"/>
              <a:cs typeface="Courier New"/>
            </a:endParaRPr>
          </a:p>
        </p:txBody>
      </p:sp>
      <p:sp>
        <p:nvSpPr>
          <p:cNvPr id="21" name="Rectangle 20"/>
          <p:cNvSpPr/>
          <p:nvPr/>
        </p:nvSpPr>
        <p:spPr>
          <a:xfrm>
            <a:off x="9906000" y="5181600"/>
            <a:ext cx="2057400" cy="76200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400" b="1" dirty="0" smtClean="0">
                <a:latin typeface="Courier New"/>
                <a:cs typeface="Courier New"/>
              </a:rPr>
              <a:t>      (Book)</a:t>
            </a:r>
          </a:p>
          <a:p>
            <a:r>
              <a:rPr lang="en-US" sz="1400" b="1" dirty="0" smtClean="0">
                <a:latin typeface="Courier New"/>
                <a:cs typeface="Courier New"/>
              </a:rPr>
              <a:t>title: 1Q84</a:t>
            </a:r>
          </a:p>
          <a:p>
            <a:r>
              <a:rPr lang="en-US" sz="1400" b="1" dirty="0">
                <a:latin typeface="Courier New"/>
                <a:cs typeface="Courier New"/>
              </a:rPr>
              <a:t> </a:t>
            </a:r>
            <a:r>
              <a:rPr lang="en-US" sz="1400" b="1" dirty="0" smtClean="0">
                <a:latin typeface="Courier New"/>
                <a:cs typeface="Courier New"/>
              </a:rPr>
              <a:t>   War and Peace</a:t>
            </a:r>
          </a:p>
        </p:txBody>
      </p:sp>
      <p:sp>
        <p:nvSpPr>
          <p:cNvPr id="15" name="TextBox 14"/>
          <p:cNvSpPr txBox="1"/>
          <p:nvPr/>
        </p:nvSpPr>
        <p:spPr>
          <a:xfrm>
            <a:off x="8305800" y="3962400"/>
            <a:ext cx="323188" cy="369332"/>
          </a:xfrm>
          <a:prstGeom prst="rect">
            <a:avLst/>
          </a:prstGeom>
          <a:noFill/>
        </p:spPr>
        <p:txBody>
          <a:bodyPr wrap="none" rtlCol="0">
            <a:spAutoFit/>
          </a:bodyPr>
          <a:lstStyle/>
          <a:p>
            <a:r>
              <a:rPr lang="en-US" b="1" dirty="0">
                <a:latin typeface="Courier New"/>
                <a:cs typeface="Courier New"/>
              </a:rPr>
              <a:t>s</a:t>
            </a:r>
          </a:p>
        </p:txBody>
      </p:sp>
      <p:cxnSp>
        <p:nvCxnSpPr>
          <p:cNvPr id="23" name="Straight Arrow Connector 22"/>
          <p:cNvCxnSpPr/>
          <p:nvPr/>
        </p:nvCxnSpPr>
        <p:spPr>
          <a:xfrm>
            <a:off x="10363200" y="4572000"/>
            <a:ext cx="457200" cy="6858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8686800" y="4191000"/>
            <a:ext cx="1143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305800" y="5269468"/>
            <a:ext cx="323188" cy="369332"/>
          </a:xfrm>
          <a:prstGeom prst="rect">
            <a:avLst/>
          </a:prstGeom>
          <a:noFill/>
        </p:spPr>
        <p:txBody>
          <a:bodyPr wrap="none" rtlCol="0">
            <a:spAutoFit/>
          </a:bodyPr>
          <a:lstStyle/>
          <a:p>
            <a:r>
              <a:rPr lang="en-US" b="1" dirty="0" smtClean="0">
                <a:latin typeface="Courier New"/>
                <a:cs typeface="Courier New"/>
              </a:rPr>
              <a:t>b</a:t>
            </a:r>
            <a:endParaRPr lang="en-US" b="1" dirty="0">
              <a:latin typeface="Courier New"/>
              <a:cs typeface="Courier New"/>
            </a:endParaRPr>
          </a:p>
        </p:txBody>
      </p:sp>
      <p:cxnSp>
        <p:nvCxnSpPr>
          <p:cNvPr id="27" name="Straight Arrow Connector 26"/>
          <p:cNvCxnSpPr/>
          <p:nvPr/>
        </p:nvCxnSpPr>
        <p:spPr>
          <a:xfrm>
            <a:off x="8686800" y="5498068"/>
            <a:ext cx="1143000"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0744200" y="556260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5396578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3" grpId="0" animBg="1"/>
      <p:bldP spid="21" grpId="0" animBg="1"/>
      <p:bldP spid="1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22238"/>
            <a:ext cx="10972800" cy="944562"/>
          </a:xfrm>
        </p:spPr>
        <p:txBody>
          <a:bodyPr>
            <a:normAutofit/>
          </a:bodyPr>
          <a:lstStyle/>
          <a:p>
            <a:r>
              <a:rPr lang="en-US" sz="3600" dirty="0" smtClean="0"/>
              <a:t>Variable scope</a:t>
            </a:r>
            <a:endParaRPr lang="en-US" sz="3600" dirty="0"/>
          </a:p>
        </p:txBody>
      </p:sp>
      <p:sp>
        <p:nvSpPr>
          <p:cNvPr id="4" name="Content Placeholder 3"/>
          <p:cNvSpPr>
            <a:spLocks noGrp="1"/>
          </p:cNvSpPr>
          <p:nvPr>
            <p:ph idx="1"/>
          </p:nvPr>
        </p:nvSpPr>
        <p:spPr>
          <a:xfrm>
            <a:off x="609600" y="1219200"/>
            <a:ext cx="10972800" cy="5181599"/>
          </a:xfrm>
        </p:spPr>
        <p:txBody>
          <a:bodyPr>
            <a:normAutofit fontScale="92500"/>
          </a:bodyPr>
          <a:lstStyle/>
          <a:p>
            <a:r>
              <a:rPr lang="en-US" sz="2400" dirty="0" smtClean="0"/>
              <a:t>Instance </a:t>
            </a:r>
            <a:r>
              <a:rPr lang="en-US" sz="2400" dirty="0" smtClean="0"/>
              <a:t>and </a:t>
            </a:r>
            <a:r>
              <a:rPr lang="en-US" sz="2400" dirty="0" smtClean="0"/>
              <a:t>static variables: The scope is the entire class. In other words, they can be seen anywhere in the class.</a:t>
            </a:r>
          </a:p>
          <a:p>
            <a:endParaRPr lang="en-US" sz="2400" dirty="0"/>
          </a:p>
          <a:p>
            <a:r>
              <a:rPr lang="en-US" sz="2400" dirty="0" smtClean="0"/>
              <a:t>Local variables: A variable defined inside a method. It can only be seen within the method.</a:t>
            </a:r>
          </a:p>
          <a:p>
            <a:endParaRPr lang="en-US" sz="2400" dirty="0"/>
          </a:p>
          <a:p>
            <a:r>
              <a:rPr lang="en-US" sz="2400" dirty="0" smtClean="0"/>
              <a:t>If a local variable has the same name as a class variable, then the local variable takes precedence and the class variable with the same name is hidden.</a:t>
            </a:r>
          </a:p>
          <a:p>
            <a:endParaRPr lang="en-US" sz="2400" dirty="0"/>
          </a:p>
          <a:p>
            <a:r>
              <a:rPr lang="en-US" sz="2400" dirty="0" smtClean="0"/>
              <a:t>Using the keyword </a:t>
            </a:r>
            <a:r>
              <a:rPr lang="en-US" sz="1900" dirty="0" smtClean="0">
                <a:latin typeface="Monaco"/>
                <a:cs typeface="Monaco"/>
              </a:rPr>
              <a:t>this</a:t>
            </a:r>
            <a:r>
              <a:rPr lang="en-US" sz="2400" dirty="0" smtClean="0"/>
              <a:t> helps to differentiate between instance variables and local variables.</a:t>
            </a:r>
          </a:p>
          <a:p>
            <a:endParaRPr lang="en-US" sz="2400" dirty="0"/>
          </a:p>
          <a:p>
            <a:r>
              <a:rPr lang="en-US" sz="2400" dirty="0" smtClean="0"/>
              <a:t>An instance variable can be declared only once, but you can use the same variable name in a method many times in different method blocks.</a:t>
            </a:r>
          </a:p>
          <a:p>
            <a:endParaRPr lang="en-US" sz="2400" dirty="0"/>
          </a:p>
          <a:p>
            <a:endParaRPr lang="en-US" sz="2400" dirty="0"/>
          </a:p>
        </p:txBody>
      </p:sp>
    </p:spTree>
    <p:extLst>
      <p:ext uri="{BB962C8B-B14F-4D97-AF65-F5344CB8AC3E}">
        <p14:creationId xmlns="" xmlns:p14="http://schemas.microsoft.com/office/powerpoint/2010/main" val="22500853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438"/>
            <a:ext cx="10972800" cy="792162"/>
          </a:xfrm>
        </p:spPr>
        <p:txBody>
          <a:bodyPr>
            <a:normAutofit/>
          </a:bodyPr>
          <a:lstStyle/>
          <a:p>
            <a:r>
              <a:rPr lang="en-US" sz="3600" dirty="0" smtClean="0"/>
              <a:t>In-Class Exercise: Cards in a deck</a:t>
            </a:r>
            <a:endParaRPr lang="en-US" sz="3600" dirty="0"/>
          </a:p>
        </p:txBody>
      </p:sp>
      <p:sp>
        <p:nvSpPr>
          <p:cNvPr id="3" name="Content Placeholder 2"/>
          <p:cNvSpPr>
            <a:spLocks noGrp="1"/>
          </p:cNvSpPr>
          <p:nvPr>
            <p:ph idx="1"/>
          </p:nvPr>
        </p:nvSpPr>
        <p:spPr>
          <a:xfrm>
            <a:off x="609600" y="1143000"/>
            <a:ext cx="10972800" cy="5456237"/>
          </a:xfrm>
        </p:spPr>
        <p:txBody>
          <a:bodyPr>
            <a:normAutofit/>
          </a:bodyPr>
          <a:lstStyle/>
          <a:p>
            <a:pPr marL="0" indent="0">
              <a:buNone/>
            </a:pPr>
            <a:r>
              <a:rPr lang="en-US" sz="2200" dirty="0" smtClean="0"/>
              <a:t>Write a UML diagram and class called </a:t>
            </a:r>
            <a:r>
              <a:rPr lang="en-US" sz="1800" dirty="0" smtClean="0">
                <a:latin typeface="Monaco"/>
                <a:cs typeface="Monaco"/>
              </a:rPr>
              <a:t>Card</a:t>
            </a:r>
            <a:r>
              <a:rPr lang="en-US" sz="2200" dirty="0"/>
              <a:t> </a:t>
            </a:r>
            <a:r>
              <a:rPr lang="en-US" sz="2200" dirty="0" smtClean="0"/>
              <a:t>that has the following:</a:t>
            </a:r>
            <a:endParaRPr lang="en-US" sz="2200" dirty="0"/>
          </a:p>
          <a:p>
            <a:r>
              <a:rPr lang="en-US" sz="2200" dirty="0" smtClean="0"/>
              <a:t>Two private instance variables: </a:t>
            </a:r>
            <a:r>
              <a:rPr lang="en-US" sz="1800" dirty="0" smtClean="0">
                <a:latin typeface="Monaco"/>
                <a:cs typeface="Monaco"/>
              </a:rPr>
              <a:t>rank (</a:t>
            </a:r>
            <a:r>
              <a:rPr lang="en-US" sz="1800" dirty="0" err="1" smtClean="0">
                <a:latin typeface="Monaco"/>
                <a:cs typeface="Monaco"/>
              </a:rPr>
              <a:t>int</a:t>
            </a:r>
            <a:r>
              <a:rPr lang="en-US" sz="1800" dirty="0" smtClean="0">
                <a:latin typeface="Monaco"/>
                <a:cs typeface="Monaco"/>
              </a:rPr>
              <a:t>)</a:t>
            </a:r>
            <a:r>
              <a:rPr lang="en-US" sz="2200" dirty="0" smtClean="0"/>
              <a:t> and </a:t>
            </a:r>
            <a:r>
              <a:rPr lang="en-US" sz="1800" dirty="0" smtClean="0">
                <a:latin typeface="Monaco"/>
                <a:cs typeface="Monaco"/>
              </a:rPr>
              <a:t>suit (String)</a:t>
            </a:r>
          </a:p>
          <a:p>
            <a:r>
              <a:rPr lang="en-US" sz="2200" dirty="0" smtClean="0"/>
              <a:t>A constructor that takes two parameters and sets the above instance variables appropriately.</a:t>
            </a:r>
          </a:p>
          <a:p>
            <a:r>
              <a:rPr lang="en-US" sz="2200" dirty="0" smtClean="0"/>
              <a:t>Two getter methods for </a:t>
            </a:r>
            <a:r>
              <a:rPr lang="en-US" sz="1800" dirty="0" smtClean="0">
                <a:latin typeface="Monaco"/>
                <a:cs typeface="Monaco"/>
              </a:rPr>
              <a:t>rank</a:t>
            </a:r>
            <a:r>
              <a:rPr lang="en-US" sz="2200" dirty="0" smtClean="0"/>
              <a:t> and </a:t>
            </a:r>
            <a:r>
              <a:rPr lang="en-US" sz="1800" dirty="0" smtClean="0">
                <a:latin typeface="Monaco"/>
                <a:cs typeface="Monaco"/>
              </a:rPr>
              <a:t>suit</a:t>
            </a:r>
            <a:r>
              <a:rPr lang="en-US" sz="2200" dirty="0" smtClean="0"/>
              <a:t>.</a:t>
            </a:r>
          </a:p>
          <a:p>
            <a:endParaRPr lang="en-US" sz="2200" dirty="0"/>
          </a:p>
          <a:p>
            <a:pPr marL="0" indent="0">
              <a:buNone/>
            </a:pPr>
            <a:r>
              <a:rPr lang="en-US" sz="2200" dirty="0" smtClean="0"/>
              <a:t>Write a class called </a:t>
            </a:r>
            <a:r>
              <a:rPr lang="en-US" sz="1800" dirty="0" err="1" smtClean="0">
                <a:latin typeface="Monaco"/>
                <a:cs typeface="Monaco"/>
              </a:rPr>
              <a:t>PokerHand</a:t>
            </a:r>
            <a:r>
              <a:rPr lang="en-US" sz="2200" dirty="0" smtClean="0"/>
              <a:t> with the </a:t>
            </a:r>
            <a:r>
              <a:rPr lang="en-US" sz="1800" dirty="0" smtClean="0">
                <a:latin typeface="Monaco"/>
                <a:cs typeface="Monaco"/>
              </a:rPr>
              <a:t>main</a:t>
            </a:r>
            <a:r>
              <a:rPr lang="en-US" sz="2200" dirty="0" smtClean="0"/>
              <a:t> method that does the following:</a:t>
            </a:r>
          </a:p>
          <a:p>
            <a:r>
              <a:rPr lang="en-US" sz="2200" dirty="0" smtClean="0"/>
              <a:t>Generates a random number between 1 and 4 corresponding to a suit (1 = Clubs, 2 = Diamonds, 3 = Hearts, 4 = Spades)</a:t>
            </a:r>
          </a:p>
          <a:p>
            <a:r>
              <a:rPr lang="en-US" sz="2200" dirty="0" smtClean="0"/>
              <a:t>Generates another random number between 1 and 13 (1 = Ace, 11 = Jack, 12 = Queen, 13 = King)</a:t>
            </a:r>
          </a:p>
          <a:p>
            <a:r>
              <a:rPr lang="en-US" sz="2200" dirty="0" smtClean="0"/>
              <a:t>Assigns the appropriate values to a </a:t>
            </a:r>
            <a:r>
              <a:rPr lang="en-US" sz="1800" dirty="0" smtClean="0">
                <a:latin typeface="Monaco"/>
                <a:cs typeface="Monaco"/>
              </a:rPr>
              <a:t>Card</a:t>
            </a:r>
            <a:r>
              <a:rPr lang="en-US" sz="2200" dirty="0" smtClean="0"/>
              <a:t> object.</a:t>
            </a:r>
          </a:p>
          <a:p>
            <a:r>
              <a:rPr lang="en-US" sz="2200" dirty="0" smtClean="0"/>
              <a:t>Stores the </a:t>
            </a:r>
            <a:r>
              <a:rPr lang="en-US" sz="1800" dirty="0" smtClean="0">
                <a:latin typeface="Monaco"/>
                <a:cs typeface="Monaco"/>
              </a:rPr>
              <a:t>Card</a:t>
            </a:r>
            <a:r>
              <a:rPr lang="en-US" sz="2200" dirty="0" smtClean="0"/>
              <a:t> object in an array of </a:t>
            </a:r>
            <a:r>
              <a:rPr lang="en-US" sz="1800" dirty="0" smtClean="0">
                <a:latin typeface="Monaco"/>
                <a:cs typeface="Monaco"/>
              </a:rPr>
              <a:t>Cards</a:t>
            </a:r>
            <a:r>
              <a:rPr lang="en-US" sz="2200" dirty="0" smtClean="0"/>
              <a:t> - and does the above steps a total of 5 times.</a:t>
            </a:r>
          </a:p>
          <a:p>
            <a:r>
              <a:rPr lang="en-US" sz="2200" dirty="0" smtClean="0"/>
              <a:t>Prints out the </a:t>
            </a:r>
            <a:r>
              <a:rPr lang="en-US" sz="1800" dirty="0" smtClean="0">
                <a:latin typeface="Monaco"/>
                <a:cs typeface="Monaco"/>
              </a:rPr>
              <a:t>Card</a:t>
            </a:r>
            <a:r>
              <a:rPr lang="en-US" sz="2200" dirty="0" smtClean="0"/>
              <a:t> values in the </a:t>
            </a:r>
            <a:r>
              <a:rPr lang="en-US" sz="1800" dirty="0" smtClean="0">
                <a:latin typeface="Monaco"/>
                <a:cs typeface="Monaco"/>
              </a:rPr>
              <a:t>Card</a:t>
            </a:r>
            <a:r>
              <a:rPr lang="en-US" sz="2200" dirty="0" smtClean="0"/>
              <a:t> array.</a:t>
            </a:r>
            <a:endParaRPr lang="en-US" sz="2200" dirty="0"/>
          </a:p>
          <a:p>
            <a:pPr marL="0" indent="0">
              <a:buNone/>
            </a:pPr>
            <a:endParaRPr lang="en-US" sz="2400" dirty="0"/>
          </a:p>
        </p:txBody>
      </p:sp>
    </p:spTree>
    <p:extLst>
      <p:ext uri="{BB962C8B-B14F-4D97-AF65-F5344CB8AC3E}">
        <p14:creationId xmlns="" xmlns:p14="http://schemas.microsoft.com/office/powerpoint/2010/main" val="39206047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1295400"/>
            <a:ext cx="5791200" cy="685800"/>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Courier New"/>
                <a:cs typeface="Courier New"/>
              </a:rPr>
              <a:t>Card</a:t>
            </a:r>
            <a:endParaRPr lang="en-US" sz="2400" b="1" dirty="0">
              <a:solidFill>
                <a:schemeClr val="tx1"/>
              </a:solidFill>
              <a:latin typeface="Courier New"/>
              <a:cs typeface="Courier New"/>
            </a:endParaRPr>
          </a:p>
        </p:txBody>
      </p:sp>
      <p:sp>
        <p:nvSpPr>
          <p:cNvPr id="5" name="Rectangle 4"/>
          <p:cNvSpPr/>
          <p:nvPr/>
        </p:nvSpPr>
        <p:spPr>
          <a:xfrm>
            <a:off x="3200400" y="1981200"/>
            <a:ext cx="5791200" cy="9906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Tx/>
              <a:buChar char="-"/>
            </a:pPr>
            <a:r>
              <a:rPr lang="en-US" b="1" dirty="0" smtClean="0">
                <a:solidFill>
                  <a:schemeClr val="tx1"/>
                </a:solidFill>
                <a:latin typeface="Courier New"/>
                <a:cs typeface="Courier New"/>
              </a:rPr>
              <a:t>suit : String</a:t>
            </a:r>
          </a:p>
          <a:p>
            <a:pPr marL="342900" indent="-342900">
              <a:buFontTx/>
              <a:buChar char="-"/>
            </a:pPr>
            <a:r>
              <a:rPr lang="en-US" b="1" dirty="0" smtClean="0">
                <a:solidFill>
                  <a:schemeClr val="tx1"/>
                </a:solidFill>
                <a:latin typeface="Courier New"/>
                <a:cs typeface="Courier New"/>
              </a:rPr>
              <a:t>rank : </a:t>
            </a:r>
            <a:r>
              <a:rPr lang="en-US" b="1" dirty="0" err="1" smtClean="0">
                <a:solidFill>
                  <a:schemeClr val="tx1"/>
                </a:solidFill>
                <a:latin typeface="Courier New"/>
                <a:cs typeface="Courier New"/>
              </a:rPr>
              <a:t>int</a:t>
            </a:r>
            <a:endParaRPr lang="en-US" b="1" dirty="0" smtClean="0">
              <a:solidFill>
                <a:schemeClr val="tx1"/>
              </a:solidFill>
              <a:latin typeface="Courier New"/>
              <a:cs typeface="Courier New"/>
            </a:endParaRPr>
          </a:p>
        </p:txBody>
      </p:sp>
      <p:sp>
        <p:nvSpPr>
          <p:cNvPr id="6" name="Rectangle 5"/>
          <p:cNvSpPr/>
          <p:nvPr/>
        </p:nvSpPr>
        <p:spPr>
          <a:xfrm>
            <a:off x="3200400" y="2971800"/>
            <a:ext cx="5791200" cy="17526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tx1"/>
                </a:solidFill>
                <a:latin typeface="Courier New"/>
                <a:cs typeface="Courier New"/>
              </a:rPr>
              <a:t>+ Card(s : String, r: </a:t>
            </a:r>
            <a:r>
              <a:rPr lang="en-US" b="1" dirty="0" err="1" smtClean="0">
                <a:solidFill>
                  <a:schemeClr val="tx1"/>
                </a:solidFill>
                <a:latin typeface="Courier New"/>
                <a:cs typeface="Courier New"/>
              </a:rPr>
              <a:t>int</a:t>
            </a:r>
            <a:r>
              <a:rPr lang="en-US" b="1" dirty="0" smtClean="0">
                <a:solidFill>
                  <a:schemeClr val="tx1"/>
                </a:solidFill>
                <a:latin typeface="Courier New"/>
                <a:cs typeface="Courier New"/>
              </a:rPr>
              <a:t>) </a:t>
            </a:r>
          </a:p>
          <a:p>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getSuit</a:t>
            </a:r>
            <a:r>
              <a:rPr lang="en-US" b="1" dirty="0" smtClean="0">
                <a:solidFill>
                  <a:schemeClr val="tx1"/>
                </a:solidFill>
                <a:latin typeface="Courier New"/>
                <a:cs typeface="Courier New"/>
              </a:rPr>
              <a:t>(): String</a:t>
            </a:r>
          </a:p>
          <a:p>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getRank</a:t>
            </a:r>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int</a:t>
            </a:r>
            <a:endParaRPr lang="en-US" b="1" dirty="0" smtClean="0">
              <a:solidFill>
                <a:schemeClr val="tx1"/>
              </a:solidFill>
              <a:latin typeface="Courier New"/>
              <a:cs typeface="Courier New"/>
            </a:endParaRPr>
          </a:p>
        </p:txBody>
      </p:sp>
    </p:spTree>
    <p:extLst>
      <p:ext uri="{BB962C8B-B14F-4D97-AF65-F5344CB8AC3E}">
        <p14:creationId xmlns="" xmlns:p14="http://schemas.microsoft.com/office/powerpoint/2010/main" val="37752527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
            <a:ext cx="3824716" cy="669414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b="1" dirty="0" smtClean="0">
                <a:latin typeface="Courier New"/>
                <a:cs typeface="Courier New"/>
              </a:rPr>
              <a:t>public class Card</a:t>
            </a:r>
          </a:p>
          <a:p>
            <a:r>
              <a:rPr lang="en-US" sz="1100" b="1" dirty="0" smtClean="0">
                <a:latin typeface="Courier New"/>
                <a:cs typeface="Courier New"/>
              </a:rPr>
              <a:t>{</a:t>
            </a:r>
          </a:p>
          <a:p>
            <a:r>
              <a:rPr lang="en-US" sz="1100" b="1" dirty="0" smtClean="0">
                <a:latin typeface="Courier New"/>
                <a:cs typeface="Courier New"/>
              </a:rPr>
              <a:t>    private String suit;</a:t>
            </a:r>
          </a:p>
          <a:p>
            <a:r>
              <a:rPr lang="en-US" sz="1100" b="1" dirty="0">
                <a:latin typeface="Courier New"/>
                <a:cs typeface="Courier New"/>
              </a:rPr>
              <a:t> </a:t>
            </a:r>
            <a:r>
              <a:rPr lang="en-US" sz="1100" b="1" dirty="0" smtClean="0">
                <a:latin typeface="Courier New"/>
                <a:cs typeface="Courier New"/>
              </a:rPr>
              <a:t>   private </a:t>
            </a:r>
            <a:r>
              <a:rPr lang="en-US" sz="1100" b="1" dirty="0" err="1" smtClean="0">
                <a:latin typeface="Courier New"/>
                <a:cs typeface="Courier New"/>
              </a:rPr>
              <a:t>int</a:t>
            </a:r>
            <a:r>
              <a:rPr lang="en-US" sz="1100" b="1" dirty="0" smtClean="0">
                <a:latin typeface="Courier New"/>
                <a:cs typeface="Courier New"/>
              </a:rPr>
              <a:t> rank;</a:t>
            </a:r>
          </a:p>
          <a:p>
            <a:endParaRPr lang="en-US" sz="1100" b="1" dirty="0">
              <a:latin typeface="Courier New"/>
              <a:cs typeface="Courier New"/>
            </a:endParaRPr>
          </a:p>
          <a:p>
            <a:r>
              <a:rPr lang="en-US" sz="1100" b="1" dirty="0" smtClean="0">
                <a:latin typeface="Courier New"/>
                <a:cs typeface="Courier New"/>
              </a:rPr>
              <a:t>    public Card(String s, </a:t>
            </a:r>
            <a:r>
              <a:rPr lang="en-US" sz="1100" b="1" dirty="0" err="1" smtClean="0">
                <a:latin typeface="Courier New"/>
                <a:cs typeface="Courier New"/>
              </a:rPr>
              <a:t>int</a:t>
            </a:r>
            <a:r>
              <a:rPr lang="en-US" sz="1100" b="1" dirty="0" smtClean="0">
                <a:latin typeface="Courier New"/>
                <a:cs typeface="Courier New"/>
              </a:rPr>
              <a:t> r)</a:t>
            </a:r>
          </a:p>
          <a:p>
            <a:r>
              <a:rPr lang="en-US" sz="1100" b="1" dirty="0">
                <a:latin typeface="Courier New"/>
                <a:cs typeface="Courier New"/>
              </a:rPr>
              <a:t> </a:t>
            </a:r>
            <a:r>
              <a:rPr lang="en-US" sz="1100" b="1" dirty="0" smtClean="0">
                <a:latin typeface="Courier New"/>
                <a:cs typeface="Courier New"/>
              </a:rPr>
              <a:t>   {</a:t>
            </a:r>
          </a:p>
          <a:p>
            <a:r>
              <a:rPr lang="en-US" sz="1100" b="1" dirty="0" smtClean="0">
                <a:latin typeface="Courier New"/>
                <a:cs typeface="Courier New"/>
              </a:rPr>
              <a:t>        </a:t>
            </a:r>
            <a:r>
              <a:rPr lang="en-US" sz="1100" b="1" dirty="0" err="1" smtClean="0">
                <a:latin typeface="Courier New"/>
                <a:cs typeface="Courier New"/>
              </a:rPr>
              <a:t>this.suit</a:t>
            </a:r>
            <a:r>
              <a:rPr lang="en-US" sz="1100" b="1" dirty="0" smtClean="0">
                <a:latin typeface="Courier New"/>
                <a:cs typeface="Courier New"/>
              </a:rPr>
              <a:t> = s;</a:t>
            </a:r>
          </a:p>
          <a:p>
            <a:r>
              <a:rPr lang="en-US" sz="1100" b="1" dirty="0">
                <a:latin typeface="Courier New"/>
                <a:cs typeface="Courier New"/>
              </a:rPr>
              <a:t> </a:t>
            </a:r>
            <a:r>
              <a:rPr lang="en-US" sz="1100" b="1" dirty="0" smtClean="0">
                <a:latin typeface="Courier New"/>
                <a:cs typeface="Courier New"/>
              </a:rPr>
              <a:t>       </a:t>
            </a:r>
            <a:r>
              <a:rPr lang="en-US" sz="1100" b="1" dirty="0" err="1" smtClean="0">
                <a:latin typeface="Courier New"/>
                <a:cs typeface="Courier New"/>
              </a:rPr>
              <a:t>this.rank</a:t>
            </a:r>
            <a:r>
              <a:rPr lang="en-US" sz="1100" b="1" dirty="0" smtClean="0">
                <a:latin typeface="Courier New"/>
                <a:cs typeface="Courier New"/>
              </a:rPr>
              <a:t> = r; </a:t>
            </a:r>
          </a:p>
          <a:p>
            <a:r>
              <a:rPr lang="en-US" sz="1100" b="1" dirty="0">
                <a:latin typeface="Courier New"/>
                <a:cs typeface="Courier New"/>
              </a:rPr>
              <a:t> </a:t>
            </a:r>
            <a:r>
              <a:rPr lang="en-US" sz="1100" b="1" dirty="0" smtClean="0">
                <a:latin typeface="Courier New"/>
                <a:cs typeface="Courier New"/>
              </a:rPr>
              <a:t>   }</a:t>
            </a:r>
          </a:p>
          <a:p>
            <a:endParaRPr lang="en-US" sz="1100" b="1" dirty="0">
              <a:latin typeface="Courier New"/>
              <a:cs typeface="Courier New"/>
            </a:endParaRPr>
          </a:p>
          <a:p>
            <a:r>
              <a:rPr lang="en-US" sz="1100" b="1" dirty="0" smtClean="0">
                <a:latin typeface="Courier New"/>
                <a:cs typeface="Courier New"/>
              </a:rPr>
              <a:t>    public String </a:t>
            </a:r>
            <a:r>
              <a:rPr lang="en-US" sz="1100" b="1" dirty="0" err="1" smtClean="0">
                <a:latin typeface="Courier New"/>
                <a:cs typeface="Courier New"/>
              </a:rPr>
              <a:t>getSuit</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smtClean="0">
                <a:latin typeface="Courier New"/>
                <a:cs typeface="Courier New"/>
              </a:rPr>
              <a:t>        return </a:t>
            </a:r>
            <a:r>
              <a:rPr lang="en-US" sz="1100" b="1" dirty="0" err="1" smtClean="0">
                <a:latin typeface="Courier New"/>
                <a:cs typeface="Courier New"/>
              </a:rPr>
              <a:t>this.suit</a:t>
            </a:r>
            <a:r>
              <a:rPr lang="en-US" sz="1100" b="1" dirty="0" smtClean="0">
                <a:latin typeface="Courier New"/>
                <a:cs typeface="Courier New"/>
              </a:rPr>
              <a:t>;</a:t>
            </a:r>
            <a:endParaRPr lang="en-US" sz="1100" b="1" dirty="0">
              <a:latin typeface="Courier New"/>
              <a:cs typeface="Courier New"/>
            </a:endParaRPr>
          </a:p>
          <a:p>
            <a:r>
              <a:rPr lang="en-US" sz="1100" b="1" dirty="0" smtClean="0">
                <a:latin typeface="Courier New"/>
                <a:cs typeface="Courier New"/>
              </a:rPr>
              <a:t>    }</a:t>
            </a:r>
          </a:p>
          <a:p>
            <a:endParaRPr lang="en-US" sz="1100" b="1" dirty="0">
              <a:latin typeface="Courier New"/>
              <a:cs typeface="Courier New"/>
            </a:endParaRPr>
          </a:p>
          <a:p>
            <a:r>
              <a:rPr lang="en-US" sz="1100" b="1" dirty="0" smtClean="0">
                <a:latin typeface="Courier New"/>
                <a:cs typeface="Courier New"/>
              </a:rPr>
              <a:t>    public </a:t>
            </a:r>
            <a:r>
              <a:rPr lang="en-US" sz="1100" b="1" dirty="0" err="1" smtClean="0">
                <a:latin typeface="Courier New"/>
                <a:cs typeface="Courier New"/>
              </a:rPr>
              <a:t>int</a:t>
            </a:r>
            <a:r>
              <a:rPr lang="en-US" sz="1100" b="1" dirty="0" smtClean="0">
                <a:latin typeface="Courier New"/>
                <a:cs typeface="Courier New"/>
              </a:rPr>
              <a:t> </a:t>
            </a:r>
            <a:r>
              <a:rPr lang="en-US" sz="1100" b="1" dirty="0" err="1" smtClean="0">
                <a:latin typeface="Courier New"/>
                <a:cs typeface="Courier New"/>
              </a:rPr>
              <a:t>getRank</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smtClean="0">
                <a:latin typeface="Courier New"/>
                <a:cs typeface="Courier New"/>
              </a:rPr>
              <a:t>        return </a:t>
            </a:r>
            <a:r>
              <a:rPr lang="en-US" sz="1100" b="1" dirty="0" err="1" smtClean="0">
                <a:latin typeface="Courier New"/>
                <a:cs typeface="Courier New"/>
              </a:rPr>
              <a:t>this.rank</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endParaRPr lang="en-US" sz="1100" b="1" dirty="0">
              <a:latin typeface="Courier New"/>
              <a:cs typeface="Courier New"/>
            </a:endParaRPr>
          </a:p>
          <a:p>
            <a:r>
              <a:rPr lang="en-US" sz="1100" b="1" dirty="0" smtClean="0">
                <a:latin typeface="Courier New"/>
                <a:cs typeface="Courier New"/>
              </a:rPr>
              <a:t>    public void </a:t>
            </a:r>
            <a:r>
              <a:rPr lang="en-US" sz="1100" b="1" dirty="0" err="1" smtClean="0">
                <a:latin typeface="Courier New"/>
                <a:cs typeface="Courier New"/>
              </a:rPr>
              <a:t>printCard</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smtClean="0">
                <a:latin typeface="Courier New"/>
                <a:cs typeface="Courier New"/>
              </a:rPr>
              <a:t>        S.O.P.L("Card " + </a:t>
            </a:r>
            <a:r>
              <a:rPr lang="en-US" sz="1100" b="1" dirty="0" err="1">
                <a:latin typeface="Courier New"/>
                <a:cs typeface="Courier New"/>
              </a:rPr>
              <a:t>i</a:t>
            </a:r>
            <a:r>
              <a:rPr lang="en-US" sz="1100" b="1" dirty="0">
                <a:latin typeface="Courier New"/>
                <a:cs typeface="Courier New"/>
              </a:rPr>
              <a:t>);</a:t>
            </a:r>
          </a:p>
          <a:p>
            <a:r>
              <a:rPr lang="en-US" sz="1100" b="1" dirty="0">
                <a:latin typeface="Courier New"/>
                <a:cs typeface="Courier New"/>
              </a:rPr>
              <a:t>        </a:t>
            </a:r>
            <a:r>
              <a:rPr lang="en-US" sz="1100" b="1" dirty="0" smtClean="0">
                <a:latin typeface="Courier New"/>
                <a:cs typeface="Courier New"/>
              </a:rPr>
              <a:t>S.O.P.L("Suit</a:t>
            </a:r>
            <a:r>
              <a:rPr lang="en-US" sz="1100" b="1" dirty="0">
                <a:latin typeface="Courier New"/>
                <a:cs typeface="Courier New"/>
              </a:rPr>
              <a:t>: </a:t>
            </a:r>
            <a:r>
              <a:rPr lang="en-US" sz="1100" b="1" dirty="0" smtClean="0">
                <a:latin typeface="Courier New"/>
                <a:cs typeface="Courier New"/>
              </a:rPr>
              <a:t>" </a:t>
            </a:r>
            <a:r>
              <a:rPr lang="en-US" sz="1100" b="1" dirty="0">
                <a:latin typeface="Courier New"/>
                <a:cs typeface="Courier New"/>
              </a:rPr>
              <a:t>+ </a:t>
            </a:r>
            <a:r>
              <a:rPr lang="en-US" sz="1100" b="1" dirty="0" err="1" smtClean="0">
                <a:latin typeface="Courier New"/>
                <a:cs typeface="Courier New"/>
              </a:rPr>
              <a:t>this.getSuit</a:t>
            </a:r>
            <a:r>
              <a:rPr lang="en-US" sz="1100" b="1" dirty="0">
                <a:latin typeface="Courier New"/>
                <a:cs typeface="Courier New"/>
              </a:rPr>
              <a:t>());</a:t>
            </a:r>
          </a:p>
          <a:p>
            <a:r>
              <a:rPr lang="en-US" sz="1100" b="1" dirty="0">
                <a:latin typeface="Courier New"/>
                <a:cs typeface="Courier New"/>
              </a:rPr>
              <a:t>        </a:t>
            </a:r>
            <a:r>
              <a:rPr lang="en-US" sz="1100" b="1" dirty="0" smtClean="0">
                <a:latin typeface="Courier New"/>
                <a:cs typeface="Courier New"/>
              </a:rPr>
              <a:t>S.O.P("Rank</a:t>
            </a:r>
            <a:r>
              <a:rPr lang="en-US" sz="1100" b="1" dirty="0">
                <a:latin typeface="Courier New"/>
                <a:cs typeface="Courier New"/>
              </a:rPr>
              <a:t>: </a:t>
            </a:r>
            <a:r>
              <a:rPr lang="en-US" sz="1100" b="1" dirty="0" smtClean="0">
                <a:latin typeface="Courier New"/>
                <a:cs typeface="Courier New"/>
              </a:rPr>
              <a:t>")</a:t>
            </a:r>
            <a:r>
              <a:rPr lang="en-US" sz="1100" b="1" dirty="0">
                <a:latin typeface="Courier New"/>
                <a:cs typeface="Courier New"/>
              </a:rPr>
              <a:t>;</a:t>
            </a:r>
          </a:p>
          <a:p>
            <a:r>
              <a:rPr lang="en-US" sz="1100" b="1" dirty="0">
                <a:latin typeface="Courier New"/>
                <a:cs typeface="Courier New"/>
              </a:rPr>
              <a:t>            </a:t>
            </a:r>
          </a:p>
          <a:p>
            <a:r>
              <a:rPr lang="en-US" sz="1100" b="1" dirty="0">
                <a:latin typeface="Courier New"/>
                <a:cs typeface="Courier New"/>
              </a:rPr>
              <a:t>        </a:t>
            </a:r>
            <a:r>
              <a:rPr lang="en-US" sz="1100" b="1" dirty="0" smtClean="0">
                <a:latin typeface="Courier New"/>
                <a:cs typeface="Courier New"/>
              </a:rPr>
              <a:t>if (</a:t>
            </a:r>
            <a:r>
              <a:rPr lang="en-US" sz="1100" b="1" dirty="0" err="1" smtClean="0">
                <a:latin typeface="Courier New"/>
                <a:cs typeface="Courier New"/>
              </a:rPr>
              <a:t>this.rank</a:t>
            </a:r>
            <a:r>
              <a:rPr lang="en-US" sz="1100" b="1" dirty="0" smtClean="0">
                <a:latin typeface="Courier New"/>
                <a:cs typeface="Courier New"/>
              </a:rPr>
              <a:t> </a:t>
            </a:r>
            <a:r>
              <a:rPr lang="en-US" sz="1100" b="1" dirty="0">
                <a:latin typeface="Courier New"/>
                <a:cs typeface="Courier New"/>
              </a:rPr>
              <a:t>== 1)</a:t>
            </a:r>
          </a:p>
          <a:p>
            <a:r>
              <a:rPr lang="en-US" sz="1100" b="1" dirty="0" smtClean="0">
                <a:latin typeface="Courier New"/>
                <a:cs typeface="Courier New"/>
              </a:rPr>
              <a:t>            S.O.P.L("Ace</a:t>
            </a:r>
            <a:r>
              <a:rPr lang="en-US" sz="1100" b="1" dirty="0">
                <a:latin typeface="Courier New"/>
                <a:cs typeface="Courier New"/>
              </a:rPr>
              <a:t>"</a:t>
            </a:r>
            <a:r>
              <a:rPr lang="en-US" sz="1100" b="1" dirty="0" smtClean="0">
                <a:latin typeface="Courier New"/>
                <a:cs typeface="Courier New"/>
              </a:rPr>
              <a:t>)</a:t>
            </a:r>
            <a:r>
              <a:rPr lang="en-US" sz="1100" b="1" dirty="0">
                <a:latin typeface="Courier New"/>
                <a:cs typeface="Courier New"/>
              </a:rPr>
              <a:t>;</a:t>
            </a:r>
          </a:p>
          <a:p>
            <a:r>
              <a:rPr lang="en-US" sz="1100" b="1" dirty="0">
                <a:latin typeface="Courier New"/>
                <a:cs typeface="Courier New"/>
              </a:rPr>
              <a:t>        </a:t>
            </a:r>
            <a:r>
              <a:rPr lang="en-US" sz="1100" b="1" dirty="0" smtClean="0">
                <a:latin typeface="Courier New"/>
                <a:cs typeface="Courier New"/>
              </a:rPr>
              <a:t>else </a:t>
            </a:r>
            <a:r>
              <a:rPr lang="en-US" sz="1100" b="1" dirty="0">
                <a:latin typeface="Courier New"/>
                <a:cs typeface="Courier New"/>
              </a:rPr>
              <a:t>if </a:t>
            </a:r>
            <a:r>
              <a:rPr lang="en-US" sz="1100" b="1" dirty="0" smtClean="0">
                <a:latin typeface="Courier New"/>
                <a:cs typeface="Courier New"/>
              </a:rPr>
              <a:t>(</a:t>
            </a:r>
            <a:r>
              <a:rPr lang="en-US" sz="1100" b="1" dirty="0" err="1" smtClean="0">
                <a:latin typeface="Courier New"/>
                <a:cs typeface="Courier New"/>
              </a:rPr>
              <a:t>this.rank</a:t>
            </a:r>
            <a:r>
              <a:rPr lang="en-US" sz="1100" b="1" dirty="0" smtClean="0">
                <a:latin typeface="Courier New"/>
                <a:cs typeface="Courier New"/>
              </a:rPr>
              <a:t> </a:t>
            </a:r>
            <a:r>
              <a:rPr lang="en-US" sz="1100" b="1" dirty="0">
                <a:latin typeface="Courier New"/>
                <a:cs typeface="Courier New"/>
              </a:rPr>
              <a:t>== 11)</a:t>
            </a:r>
          </a:p>
          <a:p>
            <a:r>
              <a:rPr lang="en-US" sz="1100" b="1" dirty="0">
                <a:latin typeface="Courier New"/>
                <a:cs typeface="Courier New"/>
              </a:rPr>
              <a:t>            </a:t>
            </a:r>
            <a:r>
              <a:rPr lang="en-US" sz="1100" b="1" dirty="0" smtClean="0">
                <a:latin typeface="Courier New"/>
                <a:cs typeface="Courier New"/>
              </a:rPr>
              <a:t>S.O.P.L(</a:t>
            </a:r>
            <a:r>
              <a:rPr lang="en-US" sz="1100" b="1" dirty="0">
                <a:latin typeface="Courier New"/>
                <a:cs typeface="Courier New"/>
              </a:rPr>
              <a:t>"</a:t>
            </a:r>
            <a:r>
              <a:rPr lang="en-US" sz="1100" b="1" dirty="0" smtClean="0">
                <a:latin typeface="Courier New"/>
                <a:cs typeface="Courier New"/>
              </a:rPr>
              <a:t>Jack")</a:t>
            </a:r>
            <a:r>
              <a:rPr lang="en-US" sz="1100" b="1" dirty="0">
                <a:latin typeface="Courier New"/>
                <a:cs typeface="Courier New"/>
              </a:rPr>
              <a:t>;</a:t>
            </a:r>
          </a:p>
          <a:p>
            <a:r>
              <a:rPr lang="en-US" sz="1100" b="1" dirty="0">
                <a:latin typeface="Courier New"/>
                <a:cs typeface="Courier New"/>
              </a:rPr>
              <a:t>        </a:t>
            </a:r>
            <a:r>
              <a:rPr lang="en-US" sz="1100" b="1" dirty="0" smtClean="0">
                <a:latin typeface="Courier New"/>
                <a:cs typeface="Courier New"/>
              </a:rPr>
              <a:t>else </a:t>
            </a:r>
            <a:r>
              <a:rPr lang="en-US" sz="1100" b="1" dirty="0">
                <a:latin typeface="Courier New"/>
                <a:cs typeface="Courier New"/>
              </a:rPr>
              <a:t>if </a:t>
            </a:r>
            <a:r>
              <a:rPr lang="en-US" sz="1100" b="1" dirty="0" smtClean="0">
                <a:latin typeface="Courier New"/>
                <a:cs typeface="Courier New"/>
              </a:rPr>
              <a:t>(</a:t>
            </a:r>
            <a:r>
              <a:rPr lang="en-US" sz="1100" b="1" dirty="0" err="1" smtClean="0">
                <a:latin typeface="Courier New"/>
                <a:cs typeface="Courier New"/>
              </a:rPr>
              <a:t>this.rank</a:t>
            </a:r>
            <a:r>
              <a:rPr lang="en-US" sz="1100" b="1" dirty="0" smtClean="0">
                <a:latin typeface="Courier New"/>
                <a:cs typeface="Courier New"/>
              </a:rPr>
              <a:t> </a:t>
            </a:r>
            <a:r>
              <a:rPr lang="en-US" sz="1100" b="1" dirty="0">
                <a:latin typeface="Courier New"/>
                <a:cs typeface="Courier New"/>
              </a:rPr>
              <a:t>== 12)</a:t>
            </a:r>
          </a:p>
          <a:p>
            <a:r>
              <a:rPr lang="en-US" sz="1100" b="1" dirty="0">
                <a:latin typeface="Courier New"/>
                <a:cs typeface="Courier New"/>
              </a:rPr>
              <a:t>            </a:t>
            </a:r>
            <a:r>
              <a:rPr lang="en-US" sz="1100" b="1" dirty="0" smtClean="0">
                <a:latin typeface="Courier New"/>
                <a:cs typeface="Courier New"/>
              </a:rPr>
              <a:t>S.O.P.L("Queen</a:t>
            </a:r>
            <a:r>
              <a:rPr lang="en-US" sz="1100" b="1" dirty="0">
                <a:latin typeface="Courier New"/>
                <a:cs typeface="Courier New"/>
              </a:rPr>
              <a:t>"</a:t>
            </a:r>
            <a:r>
              <a:rPr lang="en-US" sz="1100" b="1" dirty="0" smtClean="0">
                <a:latin typeface="Courier New"/>
                <a:cs typeface="Courier New"/>
              </a:rPr>
              <a:t>)</a:t>
            </a:r>
            <a:r>
              <a:rPr lang="en-US" sz="1100" b="1" dirty="0">
                <a:latin typeface="Courier New"/>
                <a:cs typeface="Courier New"/>
              </a:rPr>
              <a:t>;</a:t>
            </a:r>
          </a:p>
          <a:p>
            <a:r>
              <a:rPr lang="en-US" sz="1100" b="1" dirty="0">
                <a:latin typeface="Courier New"/>
                <a:cs typeface="Courier New"/>
              </a:rPr>
              <a:t>        </a:t>
            </a:r>
            <a:r>
              <a:rPr lang="en-US" sz="1100" b="1" dirty="0" smtClean="0">
                <a:latin typeface="Courier New"/>
                <a:cs typeface="Courier New"/>
              </a:rPr>
              <a:t>else </a:t>
            </a:r>
            <a:r>
              <a:rPr lang="en-US" sz="1100" b="1" dirty="0">
                <a:latin typeface="Courier New"/>
                <a:cs typeface="Courier New"/>
              </a:rPr>
              <a:t>if </a:t>
            </a:r>
            <a:r>
              <a:rPr lang="en-US" sz="1100" b="1" dirty="0" smtClean="0">
                <a:latin typeface="Courier New"/>
                <a:cs typeface="Courier New"/>
              </a:rPr>
              <a:t>(</a:t>
            </a:r>
            <a:r>
              <a:rPr lang="en-US" sz="1100" b="1" dirty="0" err="1" smtClean="0">
                <a:latin typeface="Courier New"/>
                <a:cs typeface="Courier New"/>
              </a:rPr>
              <a:t>this.rank</a:t>
            </a:r>
            <a:r>
              <a:rPr lang="en-US" sz="1100" b="1" dirty="0" smtClean="0">
                <a:latin typeface="Courier New"/>
                <a:cs typeface="Courier New"/>
              </a:rPr>
              <a:t> </a:t>
            </a:r>
            <a:r>
              <a:rPr lang="en-US" sz="1100" b="1" dirty="0">
                <a:latin typeface="Courier New"/>
                <a:cs typeface="Courier New"/>
              </a:rPr>
              <a:t>== 13)</a:t>
            </a:r>
          </a:p>
          <a:p>
            <a:r>
              <a:rPr lang="en-US" sz="1100" b="1" dirty="0">
                <a:latin typeface="Courier New"/>
                <a:cs typeface="Courier New"/>
              </a:rPr>
              <a:t>            </a:t>
            </a:r>
            <a:r>
              <a:rPr lang="en-US" sz="1100" b="1" dirty="0" smtClean="0">
                <a:latin typeface="Courier New"/>
                <a:cs typeface="Courier New"/>
              </a:rPr>
              <a:t>S.O.P.L("King")</a:t>
            </a:r>
            <a:r>
              <a:rPr lang="en-US" sz="1100" b="1" dirty="0">
                <a:latin typeface="Courier New"/>
                <a:cs typeface="Courier New"/>
              </a:rPr>
              <a:t>;</a:t>
            </a:r>
          </a:p>
          <a:p>
            <a:r>
              <a:rPr lang="en-US" sz="1100" b="1" dirty="0">
                <a:latin typeface="Courier New"/>
                <a:cs typeface="Courier New"/>
              </a:rPr>
              <a:t>        </a:t>
            </a:r>
            <a:r>
              <a:rPr lang="en-US" sz="1100" b="1" dirty="0" smtClean="0">
                <a:latin typeface="Courier New"/>
                <a:cs typeface="Courier New"/>
              </a:rPr>
              <a:t>else</a:t>
            </a:r>
            <a:endParaRPr lang="en-US" sz="1100" b="1" dirty="0">
              <a:latin typeface="Courier New"/>
              <a:cs typeface="Courier New"/>
            </a:endParaRPr>
          </a:p>
          <a:p>
            <a:r>
              <a:rPr lang="en-US" sz="1100" b="1" dirty="0">
                <a:latin typeface="Courier New"/>
                <a:cs typeface="Courier New"/>
              </a:rPr>
              <a:t>            </a:t>
            </a:r>
            <a:r>
              <a:rPr lang="en-US" sz="1100" b="1" dirty="0" smtClean="0">
                <a:latin typeface="Courier New"/>
                <a:cs typeface="Courier New"/>
              </a:rPr>
              <a:t>S.O.P.L</a:t>
            </a:r>
            <a:r>
              <a:rPr lang="en-US" sz="1100" b="1" dirty="0">
                <a:latin typeface="Courier New"/>
                <a:cs typeface="Courier New"/>
              </a:rPr>
              <a:t>(rank);</a:t>
            </a:r>
          </a:p>
          <a:p>
            <a:r>
              <a:rPr lang="en-US" sz="1100" b="1" dirty="0" smtClean="0">
                <a:latin typeface="Courier New"/>
                <a:cs typeface="Courier New"/>
              </a:rPr>
              <a:t>    }</a:t>
            </a:r>
            <a:endParaRPr lang="en-US" sz="1100" b="1" dirty="0">
              <a:latin typeface="Courier New"/>
              <a:cs typeface="Courier New"/>
            </a:endParaRPr>
          </a:p>
          <a:p>
            <a:r>
              <a:rPr lang="en-US" sz="1100" b="1" dirty="0" smtClean="0">
                <a:latin typeface="Courier New"/>
                <a:cs typeface="Courier New"/>
              </a:rPr>
              <a:t>}</a:t>
            </a:r>
            <a:endParaRPr lang="en-US" sz="1100" b="1" dirty="0">
              <a:latin typeface="Courier New"/>
              <a:cs typeface="Courier New"/>
            </a:endParaRPr>
          </a:p>
        </p:txBody>
      </p:sp>
      <p:sp>
        <p:nvSpPr>
          <p:cNvPr id="3" name="TextBox 2"/>
          <p:cNvSpPr txBox="1"/>
          <p:nvPr/>
        </p:nvSpPr>
        <p:spPr>
          <a:xfrm>
            <a:off x="5564917" y="180734"/>
            <a:ext cx="4417283" cy="652486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100" b="1" dirty="0" smtClean="0">
                <a:latin typeface="Courier New"/>
                <a:cs typeface="Courier New"/>
              </a:rPr>
              <a:t>public class </a:t>
            </a:r>
            <a:r>
              <a:rPr lang="en-US" sz="1100" b="1" dirty="0" err="1" smtClean="0">
                <a:latin typeface="Courier New"/>
                <a:cs typeface="Courier New"/>
              </a:rPr>
              <a:t>PokerHand</a:t>
            </a:r>
            <a:endParaRPr lang="en-US" sz="1100" b="1" dirty="0" smtClean="0">
              <a:latin typeface="Courier New"/>
              <a:cs typeface="Courier New"/>
            </a:endParaRPr>
          </a:p>
          <a:p>
            <a:r>
              <a:rPr lang="en-US" sz="1100" b="1" dirty="0">
                <a:latin typeface="Courier New"/>
                <a:cs typeface="Courier New"/>
              </a:rPr>
              <a:t>{</a:t>
            </a:r>
            <a:endParaRPr lang="en-US" sz="1100" b="1" dirty="0" smtClean="0">
              <a:latin typeface="Courier New"/>
              <a:cs typeface="Courier New"/>
            </a:endParaRPr>
          </a:p>
          <a:p>
            <a:r>
              <a:rPr lang="en-US" sz="1100" b="1" dirty="0">
                <a:latin typeface="Courier New"/>
                <a:cs typeface="Courier New"/>
              </a:rPr>
              <a:t> </a:t>
            </a:r>
            <a:r>
              <a:rPr lang="en-US" sz="1100" b="1" dirty="0" smtClean="0">
                <a:latin typeface="Courier New"/>
                <a:cs typeface="Courier New"/>
              </a:rPr>
              <a:t>   public static void main(String[] </a:t>
            </a:r>
            <a:r>
              <a:rPr lang="en-US" sz="1100" b="1" dirty="0" err="1" smtClean="0">
                <a:latin typeface="Courier New"/>
                <a:cs typeface="Courier New"/>
              </a:rPr>
              <a:t>args</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a:latin typeface="Courier New"/>
                <a:cs typeface="Courier New"/>
              </a:rPr>
              <a:t> </a:t>
            </a:r>
            <a:r>
              <a:rPr lang="en-US" sz="1100" b="1" dirty="0" smtClean="0">
                <a:latin typeface="Courier New"/>
                <a:cs typeface="Courier New"/>
              </a:rPr>
              <a:t>       </a:t>
            </a:r>
            <a:r>
              <a:rPr lang="en-US" sz="1100" b="1" dirty="0" err="1" smtClean="0">
                <a:latin typeface="Courier New"/>
                <a:cs typeface="Courier New"/>
              </a:rPr>
              <a:t>int</a:t>
            </a:r>
            <a:r>
              <a:rPr lang="en-US" sz="1100" b="1" dirty="0" smtClean="0">
                <a:latin typeface="Courier New"/>
                <a:cs typeface="Courier New"/>
              </a:rPr>
              <a:t> r1, r2;</a:t>
            </a:r>
          </a:p>
          <a:p>
            <a:r>
              <a:rPr lang="en-US" sz="1100" b="1" dirty="0">
                <a:latin typeface="Courier New"/>
                <a:cs typeface="Courier New"/>
              </a:rPr>
              <a:t>        </a:t>
            </a:r>
            <a:r>
              <a:rPr lang="en-US" sz="1100" b="1" dirty="0" smtClean="0">
                <a:latin typeface="Courier New"/>
                <a:cs typeface="Courier New"/>
              </a:rPr>
              <a:t>String </a:t>
            </a:r>
            <a:r>
              <a:rPr lang="en-US" sz="1100" b="1" dirty="0">
                <a:latin typeface="Courier New"/>
                <a:cs typeface="Courier New"/>
              </a:rPr>
              <a:t>suit;</a:t>
            </a:r>
            <a:endParaRPr lang="en-US" sz="1100" b="1" dirty="0" smtClean="0">
              <a:latin typeface="Courier New"/>
              <a:cs typeface="Courier New"/>
            </a:endParaRPr>
          </a:p>
          <a:p>
            <a:r>
              <a:rPr lang="en-US" sz="1100" b="1" dirty="0">
                <a:latin typeface="Courier New"/>
                <a:cs typeface="Courier New"/>
              </a:rPr>
              <a:t> </a:t>
            </a:r>
            <a:r>
              <a:rPr lang="en-US" sz="1100" b="1" dirty="0" smtClean="0">
                <a:latin typeface="Courier New"/>
                <a:cs typeface="Courier New"/>
              </a:rPr>
              <a:t>       Random </a:t>
            </a:r>
            <a:r>
              <a:rPr lang="en-US" sz="1100" b="1" dirty="0" err="1" smtClean="0">
                <a:latin typeface="Courier New"/>
                <a:cs typeface="Courier New"/>
              </a:rPr>
              <a:t>randGen</a:t>
            </a:r>
            <a:r>
              <a:rPr lang="en-US" sz="1100" b="1" dirty="0" smtClean="0">
                <a:latin typeface="Courier New"/>
                <a:cs typeface="Courier New"/>
              </a:rPr>
              <a:t> = new Random();</a:t>
            </a:r>
          </a:p>
          <a:p>
            <a:r>
              <a:rPr lang="en-US" sz="1100" b="1" dirty="0">
                <a:latin typeface="Courier New"/>
                <a:cs typeface="Courier New"/>
              </a:rPr>
              <a:t> </a:t>
            </a:r>
            <a:r>
              <a:rPr lang="en-US" sz="1100" b="1" dirty="0" smtClean="0">
                <a:latin typeface="Courier New"/>
                <a:cs typeface="Courier New"/>
              </a:rPr>
              <a:t>       Card[] </a:t>
            </a:r>
            <a:r>
              <a:rPr lang="en-US" sz="1100" b="1" dirty="0" err="1" smtClean="0">
                <a:latin typeface="Courier New"/>
                <a:cs typeface="Courier New"/>
              </a:rPr>
              <a:t>cardArray</a:t>
            </a:r>
            <a:r>
              <a:rPr lang="en-US" sz="1100" b="1" dirty="0" smtClean="0">
                <a:latin typeface="Courier New"/>
                <a:cs typeface="Courier New"/>
              </a:rPr>
              <a:t> = new Card[5];</a:t>
            </a:r>
          </a:p>
          <a:p>
            <a:endParaRPr lang="en-US" sz="1100" b="1" dirty="0">
              <a:latin typeface="Courier New"/>
              <a:cs typeface="Courier New"/>
            </a:endParaRPr>
          </a:p>
          <a:p>
            <a:r>
              <a:rPr lang="en-US" sz="1100" b="1" dirty="0" smtClean="0">
                <a:latin typeface="Courier New"/>
                <a:cs typeface="Courier New"/>
              </a:rPr>
              <a:t>        for (</a:t>
            </a:r>
            <a:r>
              <a:rPr lang="en-US" sz="1100" b="1" dirty="0" err="1" smtClean="0">
                <a:latin typeface="Courier New"/>
                <a:cs typeface="Courier New"/>
              </a:rPr>
              <a:t>int</a:t>
            </a:r>
            <a:r>
              <a:rPr lang="en-US" sz="1100" b="1" dirty="0" smtClean="0">
                <a:latin typeface="Courier New"/>
                <a:cs typeface="Courier New"/>
              </a:rPr>
              <a:t> </a:t>
            </a:r>
            <a:r>
              <a:rPr lang="en-US" sz="1100" b="1" dirty="0" err="1" smtClean="0">
                <a:latin typeface="Courier New"/>
                <a:cs typeface="Courier New"/>
              </a:rPr>
              <a:t>i</a:t>
            </a:r>
            <a:r>
              <a:rPr lang="en-US" sz="1100" b="1" dirty="0" smtClean="0">
                <a:latin typeface="Courier New"/>
                <a:cs typeface="Courier New"/>
              </a:rPr>
              <a:t> = 0; </a:t>
            </a:r>
            <a:r>
              <a:rPr lang="en-US" sz="1100" b="1" dirty="0" err="1" smtClean="0">
                <a:latin typeface="Courier New"/>
                <a:cs typeface="Courier New"/>
              </a:rPr>
              <a:t>i</a:t>
            </a:r>
            <a:r>
              <a:rPr lang="en-US" sz="1100" b="1" dirty="0" smtClean="0">
                <a:latin typeface="Courier New"/>
                <a:cs typeface="Courier New"/>
              </a:rPr>
              <a:t> &lt; </a:t>
            </a:r>
            <a:r>
              <a:rPr lang="en-US" sz="1100" b="1" dirty="0" err="1" smtClean="0">
                <a:latin typeface="Courier New"/>
                <a:cs typeface="Courier New"/>
              </a:rPr>
              <a:t>cardArray.length</a:t>
            </a:r>
            <a:r>
              <a:rPr lang="en-US" sz="1100" b="1" dirty="0" smtClean="0">
                <a:latin typeface="Courier New"/>
                <a:cs typeface="Courier New"/>
              </a:rPr>
              <a:t>; </a:t>
            </a:r>
            <a:r>
              <a:rPr lang="en-US" sz="1100" b="1" dirty="0" err="1" smtClean="0">
                <a:latin typeface="Courier New"/>
                <a:cs typeface="Courier New"/>
              </a:rPr>
              <a:t>i</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smtClean="0">
                <a:latin typeface="Courier New"/>
                <a:cs typeface="Courier New"/>
              </a:rPr>
              <a:t>            r1 = </a:t>
            </a:r>
            <a:r>
              <a:rPr lang="en-US" sz="1100" b="1" dirty="0" err="1" smtClean="0">
                <a:latin typeface="Courier New"/>
                <a:cs typeface="Courier New"/>
              </a:rPr>
              <a:t>randGen.nextInt</a:t>
            </a:r>
            <a:r>
              <a:rPr lang="en-US" sz="1100" b="1" dirty="0" smtClean="0">
                <a:latin typeface="Courier New"/>
                <a:cs typeface="Courier New"/>
              </a:rPr>
              <a:t>(4) + 1;</a:t>
            </a:r>
          </a:p>
          <a:p>
            <a:r>
              <a:rPr lang="en-US" sz="1100" b="1" dirty="0">
                <a:latin typeface="Courier New"/>
                <a:cs typeface="Courier New"/>
              </a:rPr>
              <a:t> </a:t>
            </a:r>
            <a:r>
              <a:rPr lang="en-US" sz="1100" b="1" dirty="0" smtClean="0">
                <a:latin typeface="Courier New"/>
                <a:cs typeface="Courier New"/>
              </a:rPr>
              <a:t>           r2 = </a:t>
            </a:r>
            <a:r>
              <a:rPr lang="en-US" sz="1100" b="1" dirty="0" err="1" smtClean="0">
                <a:latin typeface="Courier New"/>
                <a:cs typeface="Courier New"/>
              </a:rPr>
              <a:t>randGen.nextInt</a:t>
            </a:r>
            <a:r>
              <a:rPr lang="en-US" sz="1100" b="1" dirty="0" smtClean="0">
                <a:latin typeface="Courier New"/>
                <a:cs typeface="Courier New"/>
              </a:rPr>
              <a:t>(13) + 1;</a:t>
            </a:r>
            <a:endParaRPr lang="en-US" sz="1100" b="1" dirty="0">
              <a:latin typeface="Courier New"/>
              <a:cs typeface="Courier New"/>
            </a:endParaRPr>
          </a:p>
          <a:p>
            <a:r>
              <a:rPr lang="en-US" sz="1100" b="1" dirty="0" smtClean="0">
                <a:latin typeface="Courier New"/>
                <a:cs typeface="Courier New"/>
              </a:rPr>
              <a:t>            suit = </a:t>
            </a:r>
            <a:r>
              <a:rPr lang="en-US" sz="1100" b="1" dirty="0" err="1" smtClean="0">
                <a:latin typeface="Courier New"/>
                <a:cs typeface="Courier New"/>
              </a:rPr>
              <a:t>findSuit</a:t>
            </a:r>
            <a:r>
              <a:rPr lang="en-US" sz="1100" b="1" dirty="0" smtClean="0">
                <a:latin typeface="Courier New"/>
                <a:cs typeface="Courier New"/>
              </a:rPr>
              <a:t>(r1);</a:t>
            </a:r>
          </a:p>
          <a:p>
            <a:r>
              <a:rPr lang="en-US" sz="1100" b="1" dirty="0">
                <a:latin typeface="Courier New"/>
                <a:cs typeface="Courier New"/>
              </a:rPr>
              <a:t> </a:t>
            </a:r>
            <a:r>
              <a:rPr lang="en-US" sz="1100" b="1" dirty="0" smtClean="0">
                <a:latin typeface="Courier New"/>
                <a:cs typeface="Courier New"/>
              </a:rPr>
              <a:t>           </a:t>
            </a:r>
            <a:r>
              <a:rPr lang="en-US" sz="1100" b="1" dirty="0" err="1" smtClean="0">
                <a:latin typeface="Courier New"/>
                <a:cs typeface="Courier New"/>
              </a:rPr>
              <a:t>cardArray</a:t>
            </a:r>
            <a:r>
              <a:rPr lang="en-US" sz="1100" b="1" dirty="0" smtClean="0">
                <a:latin typeface="Courier New"/>
                <a:cs typeface="Courier New"/>
              </a:rPr>
              <a:t>[</a:t>
            </a:r>
            <a:r>
              <a:rPr lang="en-US" sz="1100" b="1" dirty="0" err="1" smtClean="0">
                <a:latin typeface="Courier New"/>
                <a:cs typeface="Courier New"/>
              </a:rPr>
              <a:t>i</a:t>
            </a:r>
            <a:r>
              <a:rPr lang="en-US" sz="1100" b="1" dirty="0" smtClean="0">
                <a:latin typeface="Courier New"/>
                <a:cs typeface="Courier New"/>
              </a:rPr>
              <a:t>] = new Card(suit, r2);</a:t>
            </a:r>
            <a:endParaRPr lang="en-US" sz="1100" b="1" dirty="0">
              <a:latin typeface="Courier New"/>
              <a:cs typeface="Courier New"/>
            </a:endParaRPr>
          </a:p>
          <a:p>
            <a:r>
              <a:rPr lang="en-US" sz="1100" b="1" dirty="0" smtClean="0">
                <a:latin typeface="Courier New"/>
                <a:cs typeface="Courier New"/>
              </a:rPr>
              <a:t>        }</a:t>
            </a:r>
          </a:p>
          <a:p>
            <a:endParaRPr lang="en-US" sz="1100" b="1" dirty="0">
              <a:latin typeface="Courier New"/>
              <a:cs typeface="Courier New"/>
            </a:endParaRPr>
          </a:p>
          <a:p>
            <a:r>
              <a:rPr lang="en-US" sz="1100" b="1" dirty="0" smtClean="0">
                <a:latin typeface="Courier New"/>
                <a:cs typeface="Courier New"/>
              </a:rPr>
              <a:t>        for (</a:t>
            </a:r>
            <a:r>
              <a:rPr lang="en-US" sz="1100" b="1" dirty="0" err="1" smtClean="0">
                <a:latin typeface="Courier New"/>
                <a:cs typeface="Courier New"/>
              </a:rPr>
              <a:t>int</a:t>
            </a:r>
            <a:r>
              <a:rPr lang="en-US" sz="1100" b="1" dirty="0" smtClean="0">
                <a:latin typeface="Courier New"/>
                <a:cs typeface="Courier New"/>
              </a:rPr>
              <a:t> </a:t>
            </a:r>
            <a:r>
              <a:rPr lang="en-US" sz="1100" b="1" dirty="0" err="1" smtClean="0">
                <a:latin typeface="Courier New"/>
                <a:cs typeface="Courier New"/>
              </a:rPr>
              <a:t>i</a:t>
            </a:r>
            <a:r>
              <a:rPr lang="en-US" sz="1100" b="1" dirty="0" smtClean="0">
                <a:latin typeface="Courier New"/>
                <a:cs typeface="Courier New"/>
              </a:rPr>
              <a:t> = 0; </a:t>
            </a:r>
            <a:r>
              <a:rPr lang="en-US" sz="1100" b="1" dirty="0" err="1" smtClean="0">
                <a:latin typeface="Courier New"/>
                <a:cs typeface="Courier New"/>
              </a:rPr>
              <a:t>i</a:t>
            </a:r>
            <a:r>
              <a:rPr lang="en-US" sz="1100" b="1" dirty="0" smtClean="0">
                <a:latin typeface="Courier New"/>
                <a:cs typeface="Courier New"/>
              </a:rPr>
              <a:t> &lt; </a:t>
            </a:r>
            <a:r>
              <a:rPr lang="en-US" sz="1100" b="1" dirty="0" err="1" smtClean="0">
                <a:latin typeface="Courier New"/>
                <a:cs typeface="Courier New"/>
              </a:rPr>
              <a:t>cardArray.length</a:t>
            </a:r>
            <a:r>
              <a:rPr lang="en-US" sz="1100" b="1" dirty="0" smtClean="0">
                <a:latin typeface="Courier New"/>
                <a:cs typeface="Courier New"/>
              </a:rPr>
              <a:t>; </a:t>
            </a:r>
            <a:r>
              <a:rPr lang="en-US" sz="1100" b="1" dirty="0" err="1" smtClean="0">
                <a:latin typeface="Courier New"/>
                <a:cs typeface="Courier New"/>
              </a:rPr>
              <a:t>i</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a:latin typeface="Courier New"/>
                <a:cs typeface="Courier New"/>
              </a:rPr>
              <a:t> </a:t>
            </a:r>
            <a:r>
              <a:rPr lang="en-US" sz="1100" b="1" dirty="0" smtClean="0">
                <a:latin typeface="Courier New"/>
                <a:cs typeface="Courier New"/>
              </a:rPr>
              <a:t>           </a:t>
            </a:r>
            <a:r>
              <a:rPr lang="en-US" sz="1100" b="1" dirty="0" err="1" smtClean="0">
                <a:latin typeface="Courier New"/>
                <a:cs typeface="Courier New"/>
              </a:rPr>
              <a:t>cardArray</a:t>
            </a:r>
            <a:r>
              <a:rPr lang="en-US" sz="1100" b="1" dirty="0" smtClean="0">
                <a:latin typeface="Courier New"/>
                <a:cs typeface="Courier New"/>
              </a:rPr>
              <a:t>[</a:t>
            </a:r>
            <a:r>
              <a:rPr lang="en-US" sz="1100" b="1" dirty="0" err="1" smtClean="0">
                <a:latin typeface="Courier New"/>
                <a:cs typeface="Courier New"/>
              </a:rPr>
              <a:t>i</a:t>
            </a:r>
            <a:r>
              <a:rPr lang="en-US" sz="1100" b="1" dirty="0" smtClean="0">
                <a:latin typeface="Courier New"/>
                <a:cs typeface="Courier New"/>
              </a:rPr>
              <a:t>].</a:t>
            </a:r>
            <a:r>
              <a:rPr lang="en-US" sz="1100" b="1" dirty="0" err="1" smtClean="0">
                <a:latin typeface="Courier New"/>
                <a:cs typeface="Courier New"/>
              </a:rPr>
              <a:t>printCard</a:t>
            </a:r>
            <a:r>
              <a:rPr lang="en-US" sz="1100" b="1" dirty="0" smtClean="0">
                <a:latin typeface="Courier New"/>
                <a:cs typeface="Courier New"/>
              </a:rPr>
              <a:t>();</a:t>
            </a:r>
          </a:p>
          <a:p>
            <a:r>
              <a:rPr lang="en-US" sz="1100" b="1" dirty="0">
                <a:latin typeface="Courier New"/>
                <a:cs typeface="Courier New"/>
              </a:rPr>
              <a:t> </a:t>
            </a:r>
            <a:r>
              <a:rPr lang="en-US" sz="1100" b="1" dirty="0" smtClean="0">
                <a:latin typeface="Courier New"/>
                <a:cs typeface="Courier New"/>
              </a:rPr>
              <a:t>       }</a:t>
            </a:r>
          </a:p>
          <a:p>
            <a:r>
              <a:rPr lang="en-US" sz="1100" b="1" dirty="0">
                <a:latin typeface="Courier New"/>
                <a:cs typeface="Courier New"/>
              </a:rPr>
              <a:t> </a:t>
            </a:r>
            <a:r>
              <a:rPr lang="en-US" sz="1100" b="1" dirty="0" smtClean="0">
                <a:latin typeface="Courier New"/>
                <a:cs typeface="Courier New"/>
              </a:rPr>
              <a:t>   }</a:t>
            </a:r>
          </a:p>
          <a:p>
            <a:endParaRPr lang="en-US" sz="1100" b="1" dirty="0">
              <a:latin typeface="Courier New"/>
              <a:cs typeface="Courier New"/>
            </a:endParaRPr>
          </a:p>
          <a:p>
            <a:r>
              <a:rPr lang="en-US" sz="1100" b="1" dirty="0" smtClean="0">
                <a:latin typeface="Courier New"/>
                <a:cs typeface="Courier New"/>
              </a:rPr>
              <a:t>    public static String </a:t>
            </a:r>
            <a:r>
              <a:rPr lang="en-US" sz="1100" b="1" dirty="0" err="1" smtClean="0">
                <a:latin typeface="Courier New"/>
                <a:cs typeface="Courier New"/>
              </a:rPr>
              <a:t>findSuit</a:t>
            </a:r>
            <a:r>
              <a:rPr lang="en-US" sz="1100" b="1" dirty="0" smtClean="0">
                <a:latin typeface="Courier New"/>
                <a:cs typeface="Courier New"/>
              </a:rPr>
              <a:t>(</a:t>
            </a:r>
            <a:r>
              <a:rPr lang="en-US" sz="1100" b="1" dirty="0" err="1" smtClean="0">
                <a:latin typeface="Courier New"/>
                <a:cs typeface="Courier New"/>
              </a:rPr>
              <a:t>int</a:t>
            </a:r>
            <a:r>
              <a:rPr lang="en-US" sz="1100" b="1" dirty="0" smtClean="0">
                <a:latin typeface="Courier New"/>
                <a:cs typeface="Courier New"/>
              </a:rPr>
              <a:t> n)</a:t>
            </a:r>
          </a:p>
          <a:p>
            <a:r>
              <a:rPr lang="en-US" sz="1100" b="1" dirty="0">
                <a:latin typeface="Courier New"/>
                <a:cs typeface="Courier New"/>
              </a:rPr>
              <a:t> </a:t>
            </a:r>
            <a:r>
              <a:rPr lang="en-US" sz="1100" b="1" dirty="0" smtClean="0">
                <a:latin typeface="Courier New"/>
                <a:cs typeface="Courier New"/>
              </a:rPr>
              <a:t>   {</a:t>
            </a:r>
          </a:p>
          <a:p>
            <a:r>
              <a:rPr lang="en-US" sz="1100" b="1" dirty="0">
                <a:latin typeface="Courier New"/>
                <a:cs typeface="Courier New"/>
              </a:rPr>
              <a:t> </a:t>
            </a:r>
            <a:r>
              <a:rPr lang="en-US" sz="1100" b="1" dirty="0" smtClean="0">
                <a:latin typeface="Courier New"/>
                <a:cs typeface="Courier New"/>
              </a:rPr>
              <a:t>       </a:t>
            </a:r>
            <a:r>
              <a:rPr lang="en-US" sz="1100" b="1" dirty="0">
                <a:latin typeface="Courier New"/>
                <a:cs typeface="Courier New"/>
              </a:rPr>
              <a:t>String suit;</a:t>
            </a:r>
          </a:p>
          <a:p>
            <a:r>
              <a:rPr lang="en-US" sz="1100" b="1" dirty="0">
                <a:latin typeface="Courier New"/>
                <a:cs typeface="Courier New"/>
              </a:rPr>
              <a:t>        if (r1 == 1)</a:t>
            </a:r>
          </a:p>
          <a:p>
            <a:r>
              <a:rPr lang="en-US" sz="1100" b="1" dirty="0">
                <a:latin typeface="Courier New"/>
                <a:cs typeface="Courier New"/>
              </a:rPr>
              <a:t>            suit = </a:t>
            </a:r>
            <a:r>
              <a:rPr lang="en-US" sz="1100" b="1" dirty="0" smtClean="0">
                <a:latin typeface="Courier New"/>
                <a:cs typeface="Courier New"/>
              </a:rPr>
              <a:t>"Clubs</a:t>
            </a:r>
            <a:r>
              <a:rPr lang="en-US" sz="1100" b="1" dirty="0">
                <a:latin typeface="Courier New"/>
                <a:cs typeface="Courier New"/>
              </a:rPr>
              <a:t>"</a:t>
            </a:r>
            <a:r>
              <a:rPr lang="en-US" sz="1100" b="1" dirty="0" smtClean="0">
                <a:latin typeface="Courier New"/>
                <a:cs typeface="Courier New"/>
              </a:rPr>
              <a:t>;</a:t>
            </a:r>
            <a:endParaRPr lang="en-US" sz="1100" b="1" dirty="0">
              <a:latin typeface="Courier New"/>
              <a:cs typeface="Courier New"/>
            </a:endParaRPr>
          </a:p>
          <a:p>
            <a:r>
              <a:rPr lang="en-US" sz="1100" b="1" dirty="0">
                <a:latin typeface="Courier New"/>
                <a:cs typeface="Courier New"/>
              </a:rPr>
              <a:t>        else if (r1 == 2)</a:t>
            </a:r>
          </a:p>
          <a:p>
            <a:r>
              <a:rPr lang="en-US" sz="1100" b="1" dirty="0">
                <a:latin typeface="Courier New"/>
                <a:cs typeface="Courier New"/>
              </a:rPr>
              <a:t>            suit = "</a:t>
            </a:r>
            <a:r>
              <a:rPr lang="en-US" sz="1100" b="1" dirty="0" smtClean="0">
                <a:latin typeface="Courier New"/>
                <a:cs typeface="Courier New"/>
              </a:rPr>
              <a:t>Diamonds";</a:t>
            </a:r>
            <a:endParaRPr lang="en-US" sz="1100" b="1" dirty="0">
              <a:latin typeface="Courier New"/>
              <a:cs typeface="Courier New"/>
            </a:endParaRPr>
          </a:p>
          <a:p>
            <a:r>
              <a:rPr lang="en-US" sz="1100" b="1" dirty="0">
                <a:latin typeface="Courier New"/>
                <a:cs typeface="Courier New"/>
              </a:rPr>
              <a:t>        else if (r1 == 3)</a:t>
            </a:r>
          </a:p>
          <a:p>
            <a:r>
              <a:rPr lang="en-US" sz="1100" b="1" dirty="0">
                <a:latin typeface="Courier New"/>
                <a:cs typeface="Courier New"/>
              </a:rPr>
              <a:t>            suit = </a:t>
            </a:r>
            <a:r>
              <a:rPr lang="en-US" sz="1100" b="1" dirty="0" smtClean="0">
                <a:latin typeface="Courier New"/>
                <a:cs typeface="Courier New"/>
              </a:rPr>
              <a:t>"Hearts</a:t>
            </a:r>
            <a:r>
              <a:rPr lang="en-US" sz="1100" b="1" dirty="0">
                <a:latin typeface="Courier New"/>
                <a:cs typeface="Courier New"/>
              </a:rPr>
              <a:t>"</a:t>
            </a:r>
            <a:r>
              <a:rPr lang="en-US" sz="1100" b="1" dirty="0" smtClean="0">
                <a:latin typeface="Courier New"/>
                <a:cs typeface="Courier New"/>
              </a:rPr>
              <a:t>;</a:t>
            </a:r>
            <a:endParaRPr lang="en-US" sz="1100" b="1" dirty="0">
              <a:latin typeface="Courier New"/>
              <a:cs typeface="Courier New"/>
            </a:endParaRPr>
          </a:p>
          <a:p>
            <a:r>
              <a:rPr lang="en-US" sz="1100" b="1" dirty="0">
                <a:latin typeface="Courier New"/>
                <a:cs typeface="Courier New"/>
              </a:rPr>
              <a:t>        else</a:t>
            </a:r>
          </a:p>
          <a:p>
            <a:r>
              <a:rPr lang="en-US" sz="1100" b="1" dirty="0">
                <a:latin typeface="Courier New"/>
                <a:cs typeface="Courier New"/>
              </a:rPr>
              <a:t>            suit = "</a:t>
            </a:r>
            <a:r>
              <a:rPr lang="en-US" sz="1100" b="1" dirty="0" smtClean="0">
                <a:latin typeface="Courier New"/>
                <a:cs typeface="Courier New"/>
              </a:rPr>
              <a:t>Spades";</a:t>
            </a:r>
          </a:p>
          <a:p>
            <a:endParaRPr lang="en-US" sz="1100" b="1" dirty="0">
              <a:latin typeface="Courier New"/>
              <a:cs typeface="Courier New"/>
            </a:endParaRPr>
          </a:p>
          <a:p>
            <a:r>
              <a:rPr lang="en-US" sz="1100" b="1" dirty="0" smtClean="0">
                <a:latin typeface="Courier New"/>
                <a:cs typeface="Courier New"/>
              </a:rPr>
              <a:t>        return suit;</a:t>
            </a:r>
          </a:p>
          <a:p>
            <a:r>
              <a:rPr lang="en-US" sz="1100" b="1" dirty="0">
                <a:latin typeface="Courier New"/>
                <a:cs typeface="Courier New"/>
              </a:rPr>
              <a:t> </a:t>
            </a:r>
            <a:r>
              <a:rPr lang="en-US" sz="1100" b="1" dirty="0" smtClean="0">
                <a:latin typeface="Courier New"/>
                <a:cs typeface="Courier New"/>
              </a:rPr>
              <a:t>   }</a:t>
            </a:r>
          </a:p>
          <a:p>
            <a:r>
              <a:rPr lang="en-US" sz="1100" b="1" dirty="0" smtClean="0">
                <a:latin typeface="Courier New"/>
                <a:cs typeface="Courier New"/>
              </a:rPr>
              <a:t>}</a:t>
            </a:r>
            <a:endParaRPr lang="en-US" sz="1100" b="1" dirty="0">
              <a:latin typeface="Courier New"/>
              <a:cs typeface="Courier New"/>
            </a:endParaRPr>
          </a:p>
        </p:txBody>
      </p:sp>
    </p:spTree>
    <p:extLst>
      <p:ext uri="{BB962C8B-B14F-4D97-AF65-F5344CB8AC3E}">
        <p14:creationId xmlns="" xmlns:p14="http://schemas.microsoft.com/office/powerpoint/2010/main" val="37940807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438400"/>
            <a:ext cx="10972800" cy="1143000"/>
          </a:xfrm>
        </p:spPr>
        <p:txBody>
          <a:bodyPr>
            <a:normAutofit/>
          </a:bodyPr>
          <a:lstStyle/>
          <a:p>
            <a:r>
              <a:rPr lang="en-US" sz="3600" dirty="0" smtClean="0"/>
              <a:t>A quick review of how objects are stored</a:t>
            </a:r>
            <a:endParaRPr lang="en-US" sz="3600" dirty="0"/>
          </a:p>
        </p:txBody>
      </p:sp>
    </p:spTree>
    <p:extLst>
      <p:ext uri="{BB962C8B-B14F-4D97-AF65-F5344CB8AC3E}">
        <p14:creationId xmlns="" xmlns:p14="http://schemas.microsoft.com/office/powerpoint/2010/main" val="18390681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438"/>
            <a:ext cx="10972800" cy="792162"/>
          </a:xfrm>
        </p:spPr>
        <p:txBody>
          <a:bodyPr>
            <a:normAutofit/>
          </a:bodyPr>
          <a:lstStyle/>
          <a:p>
            <a:r>
              <a:rPr lang="en-US" sz="3600" dirty="0" smtClean="0"/>
              <a:t>In-Class Exercise: Quadratic Equations</a:t>
            </a:r>
            <a:endParaRPr lang="en-US" sz="3600" dirty="0"/>
          </a:p>
        </p:txBody>
      </p:sp>
      <p:sp>
        <p:nvSpPr>
          <p:cNvPr id="3" name="Content Placeholder 2"/>
          <p:cNvSpPr>
            <a:spLocks noGrp="1"/>
          </p:cNvSpPr>
          <p:nvPr>
            <p:ph idx="1"/>
          </p:nvPr>
        </p:nvSpPr>
        <p:spPr>
          <a:xfrm>
            <a:off x="609600" y="1173162"/>
            <a:ext cx="10972800" cy="5456237"/>
          </a:xfrm>
        </p:spPr>
        <p:txBody>
          <a:bodyPr>
            <a:normAutofit/>
          </a:bodyPr>
          <a:lstStyle/>
          <a:p>
            <a:pPr marL="0" indent="0">
              <a:buNone/>
            </a:pPr>
            <a:r>
              <a:rPr lang="en-US" sz="2200" dirty="0" smtClean="0"/>
              <a:t>Write a UML diagram and class called </a:t>
            </a:r>
            <a:r>
              <a:rPr lang="en-US" sz="1800" dirty="0" err="1" smtClean="0">
                <a:latin typeface="Monaco"/>
                <a:cs typeface="Monaco"/>
              </a:rPr>
              <a:t>QuadraticEquation</a:t>
            </a:r>
            <a:r>
              <a:rPr lang="en-US" sz="2200" dirty="0" smtClean="0"/>
              <a:t>, to solve quadratic equations (</a:t>
            </a:r>
            <a:r>
              <a:rPr lang="en-US" sz="1800" i="1" dirty="0" smtClean="0">
                <a:latin typeface="Monaco"/>
                <a:cs typeface="Monaco"/>
              </a:rPr>
              <a:t>a</a:t>
            </a:r>
            <a:r>
              <a:rPr lang="en-US" sz="1800" dirty="0" smtClean="0">
                <a:latin typeface="Monaco"/>
                <a:cs typeface="Monaco"/>
              </a:rPr>
              <a:t>x</a:t>
            </a:r>
            <a:r>
              <a:rPr lang="en-US" sz="1800" baseline="30000" dirty="0" smtClean="0">
                <a:latin typeface="Monaco"/>
                <a:cs typeface="Monaco"/>
              </a:rPr>
              <a:t>2</a:t>
            </a:r>
            <a:r>
              <a:rPr lang="en-US" sz="1800" dirty="0" smtClean="0">
                <a:latin typeface="Monaco"/>
                <a:cs typeface="Monaco"/>
              </a:rPr>
              <a:t> + </a:t>
            </a:r>
            <a:r>
              <a:rPr lang="en-US" sz="1800" i="1" dirty="0" err="1" smtClean="0">
                <a:latin typeface="Monaco"/>
                <a:cs typeface="Monaco"/>
              </a:rPr>
              <a:t>b</a:t>
            </a:r>
            <a:r>
              <a:rPr lang="en-US" sz="1800" dirty="0" err="1" smtClean="0">
                <a:latin typeface="Monaco"/>
                <a:cs typeface="Monaco"/>
              </a:rPr>
              <a:t>x</a:t>
            </a:r>
            <a:r>
              <a:rPr lang="en-US" sz="1800" dirty="0" smtClean="0">
                <a:latin typeface="Monaco"/>
                <a:cs typeface="Monaco"/>
              </a:rPr>
              <a:t> + </a:t>
            </a:r>
            <a:r>
              <a:rPr lang="en-US" sz="1800" i="1" dirty="0" smtClean="0">
                <a:latin typeface="Monaco"/>
                <a:cs typeface="Monaco"/>
              </a:rPr>
              <a:t>c</a:t>
            </a:r>
            <a:r>
              <a:rPr lang="en-US" sz="1800" dirty="0" smtClean="0">
                <a:latin typeface="Monaco"/>
                <a:cs typeface="Monaco"/>
              </a:rPr>
              <a:t> = 0</a:t>
            </a:r>
            <a:r>
              <a:rPr lang="en-US" sz="2200" dirty="0" smtClean="0"/>
              <a:t>), that has the following:</a:t>
            </a:r>
            <a:endParaRPr lang="en-US" sz="2200" dirty="0"/>
          </a:p>
          <a:p>
            <a:r>
              <a:rPr lang="en-US" sz="2200" dirty="0" smtClean="0"/>
              <a:t>Private double instance variables: </a:t>
            </a:r>
            <a:r>
              <a:rPr lang="en-US" sz="2200" i="1" dirty="0" smtClean="0"/>
              <a:t>a</a:t>
            </a:r>
            <a:r>
              <a:rPr lang="en-US" sz="2200" dirty="0" smtClean="0"/>
              <a:t>, </a:t>
            </a:r>
            <a:r>
              <a:rPr lang="en-US" sz="2200" i="1" dirty="0" smtClean="0"/>
              <a:t>b</a:t>
            </a:r>
            <a:r>
              <a:rPr lang="en-US" sz="2200" dirty="0" smtClean="0"/>
              <a:t>, and </a:t>
            </a:r>
            <a:r>
              <a:rPr lang="en-US" sz="2200" i="1" dirty="0" smtClean="0"/>
              <a:t>c</a:t>
            </a:r>
          </a:p>
          <a:p>
            <a:r>
              <a:rPr lang="en-US" sz="2200" dirty="0" smtClean="0"/>
              <a:t>A constructor that takes three double parameters and sets the above instance variables appropriately.</a:t>
            </a:r>
          </a:p>
          <a:p>
            <a:r>
              <a:rPr lang="en-US" sz="2200" dirty="0" smtClean="0"/>
              <a:t>Three getter methods for </a:t>
            </a:r>
            <a:r>
              <a:rPr lang="en-US" sz="2200" i="1" dirty="0" smtClean="0"/>
              <a:t>a</a:t>
            </a:r>
            <a:r>
              <a:rPr lang="en-US" sz="2200" dirty="0" smtClean="0"/>
              <a:t>, </a:t>
            </a:r>
            <a:r>
              <a:rPr lang="en-US" sz="2200" i="1" dirty="0" smtClean="0"/>
              <a:t>b</a:t>
            </a:r>
            <a:r>
              <a:rPr lang="en-US" sz="2200" dirty="0" smtClean="0"/>
              <a:t>, and </a:t>
            </a:r>
            <a:r>
              <a:rPr lang="en-US" sz="2200" i="1" dirty="0" smtClean="0"/>
              <a:t>c</a:t>
            </a:r>
            <a:r>
              <a:rPr lang="en-US" sz="2200" dirty="0" smtClean="0"/>
              <a:t>.</a:t>
            </a:r>
          </a:p>
          <a:p>
            <a:r>
              <a:rPr lang="en-US" sz="2200" dirty="0" smtClean="0"/>
              <a:t>A method named </a:t>
            </a:r>
            <a:r>
              <a:rPr lang="en-US" sz="1800" dirty="0" err="1" smtClean="0">
                <a:latin typeface="Monaco"/>
                <a:cs typeface="Monaco"/>
              </a:rPr>
              <a:t>getDiscriminant</a:t>
            </a:r>
            <a:r>
              <a:rPr lang="en-US" sz="1800" dirty="0" smtClean="0">
                <a:latin typeface="Monaco"/>
                <a:cs typeface="Monaco"/>
              </a:rPr>
              <a:t>()</a:t>
            </a:r>
            <a:r>
              <a:rPr lang="en-US" sz="2200" dirty="0" smtClean="0"/>
              <a:t> that returns the discriminant: </a:t>
            </a:r>
            <a:r>
              <a:rPr lang="en-US" sz="1800" i="1" dirty="0" smtClean="0">
                <a:latin typeface="Monaco"/>
                <a:cs typeface="Monaco"/>
              </a:rPr>
              <a:t>b</a:t>
            </a:r>
            <a:r>
              <a:rPr lang="en-US" sz="1800" baseline="30000" dirty="0" smtClean="0">
                <a:latin typeface="Monaco"/>
                <a:cs typeface="Monaco"/>
              </a:rPr>
              <a:t>2</a:t>
            </a:r>
            <a:r>
              <a:rPr lang="en-US" sz="1800" dirty="0" smtClean="0">
                <a:latin typeface="Monaco"/>
                <a:cs typeface="Monaco"/>
              </a:rPr>
              <a:t> – 4</a:t>
            </a:r>
            <a:r>
              <a:rPr lang="en-US" sz="1800" i="1" dirty="0" smtClean="0">
                <a:latin typeface="Monaco"/>
                <a:cs typeface="Monaco"/>
              </a:rPr>
              <a:t>ac</a:t>
            </a:r>
          </a:p>
          <a:p>
            <a:r>
              <a:rPr lang="en-US" sz="2200" dirty="0" smtClean="0"/>
              <a:t>Two methods named </a:t>
            </a:r>
            <a:r>
              <a:rPr lang="en-US" sz="1800" dirty="0" smtClean="0">
                <a:latin typeface="Monaco"/>
                <a:cs typeface="Monaco"/>
              </a:rPr>
              <a:t>getRoot1()</a:t>
            </a:r>
            <a:r>
              <a:rPr lang="en-US" sz="2200" dirty="0" smtClean="0"/>
              <a:t> and </a:t>
            </a:r>
            <a:r>
              <a:rPr lang="en-US" sz="1800" dirty="0" smtClean="0">
                <a:latin typeface="Monaco"/>
                <a:cs typeface="Monaco"/>
              </a:rPr>
              <a:t>getRoot2()</a:t>
            </a:r>
            <a:r>
              <a:rPr lang="en-US" sz="2200" dirty="0" smtClean="0"/>
              <a:t> for returning the roots (if the discriminant is negative, return 0 for the roots)</a:t>
            </a:r>
          </a:p>
          <a:p>
            <a:endParaRPr lang="en-US" sz="2200" dirty="0"/>
          </a:p>
          <a:p>
            <a:pPr marL="0" indent="0">
              <a:buNone/>
            </a:pPr>
            <a:endParaRPr lang="en-US" sz="2200" dirty="0"/>
          </a:p>
          <a:p>
            <a:r>
              <a:rPr lang="en-US" sz="2200" dirty="0" smtClean="0"/>
              <a:t>A method named </a:t>
            </a:r>
            <a:r>
              <a:rPr lang="en-US" sz="1800" dirty="0" err="1" smtClean="0">
                <a:latin typeface="Monaco"/>
                <a:cs typeface="Monaco"/>
              </a:rPr>
              <a:t>printResult</a:t>
            </a:r>
            <a:r>
              <a:rPr lang="en-US" sz="1800" dirty="0" smtClean="0">
                <a:latin typeface="Monaco"/>
                <a:cs typeface="Monaco"/>
              </a:rPr>
              <a:t>()</a:t>
            </a:r>
            <a:r>
              <a:rPr lang="en-US" sz="2200" dirty="0" smtClean="0"/>
              <a:t> that prints “The equation has no roots” if the discriminant is negative and prints the roots (</a:t>
            </a:r>
            <a:r>
              <a:rPr lang="en-US" sz="1800" dirty="0" smtClean="0">
                <a:latin typeface="Monaco"/>
                <a:cs typeface="Monaco"/>
              </a:rPr>
              <a:t>r</a:t>
            </a:r>
            <a:r>
              <a:rPr lang="en-US" sz="1800" baseline="-25000" dirty="0" smtClean="0">
                <a:latin typeface="Monaco"/>
                <a:cs typeface="Monaco"/>
              </a:rPr>
              <a:t>1</a:t>
            </a:r>
            <a:r>
              <a:rPr lang="en-US" sz="2200" dirty="0" smtClean="0"/>
              <a:t> and </a:t>
            </a:r>
            <a:r>
              <a:rPr lang="en-US" sz="1800" dirty="0" smtClean="0">
                <a:latin typeface="Monaco"/>
                <a:cs typeface="Monaco"/>
              </a:rPr>
              <a:t>r</a:t>
            </a:r>
            <a:r>
              <a:rPr lang="en-US" sz="1800" baseline="-25000" dirty="0" smtClean="0">
                <a:latin typeface="Monaco"/>
                <a:cs typeface="Monaco"/>
              </a:rPr>
              <a:t>2</a:t>
            </a:r>
            <a:r>
              <a:rPr lang="en-US" sz="2200" dirty="0" smtClean="0"/>
              <a:t>) if the discriminant is positive.</a:t>
            </a:r>
          </a:p>
          <a:p>
            <a:pPr marL="0" indent="0">
              <a:buNone/>
            </a:pPr>
            <a:endParaRPr lang="en-US" sz="2400" dirty="0"/>
          </a:p>
          <a:p>
            <a:pPr marL="0" indent="0">
              <a:buNone/>
            </a:pPr>
            <a:endParaRPr lang="en-US" sz="2400" dirty="0"/>
          </a:p>
        </p:txBody>
      </p:sp>
      <p:graphicFrame>
        <p:nvGraphicFramePr>
          <p:cNvPr id="4" name="Object 3"/>
          <p:cNvGraphicFramePr>
            <a:graphicFrameLocks noChangeAspect="1"/>
          </p:cNvGraphicFramePr>
          <p:nvPr>
            <p:extLst>
              <p:ext uri="{D42A27DB-BD31-4B8C-83A1-F6EECF244321}">
                <p14:modId xmlns="" xmlns:p14="http://schemas.microsoft.com/office/powerpoint/2010/main" val="3952806646"/>
              </p:ext>
            </p:extLst>
          </p:nvPr>
        </p:nvGraphicFramePr>
        <p:xfrm>
          <a:off x="1066800" y="4648200"/>
          <a:ext cx="4495800" cy="774347"/>
        </p:xfrm>
        <a:graphic>
          <a:graphicData uri="http://schemas.openxmlformats.org/presentationml/2006/ole">
            <p:oleObj spid="_x0000_s1187" name="Equation" r:id="rId3" imgW="2568960" imgH="429480" progId="Equation.3">
              <p:embed/>
            </p:oleObj>
          </a:graphicData>
        </a:graphic>
      </p:graphicFrame>
    </p:spTree>
    <p:extLst>
      <p:ext uri="{BB962C8B-B14F-4D97-AF65-F5344CB8AC3E}">
        <p14:creationId xmlns="" xmlns:p14="http://schemas.microsoft.com/office/powerpoint/2010/main" val="2155175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066800"/>
            <a:ext cx="7772400" cy="685800"/>
          </a:xfrm>
          <a:prstGeom prst="rect">
            <a:avLst/>
          </a:prstGeom>
          <a:solidFill>
            <a:srgbClr val="008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err="1" smtClean="0">
                <a:solidFill>
                  <a:schemeClr val="tx1"/>
                </a:solidFill>
                <a:latin typeface="Courier New"/>
                <a:cs typeface="Courier New"/>
              </a:rPr>
              <a:t>QuadraticEquation</a:t>
            </a:r>
            <a:endParaRPr lang="en-US" sz="2400" b="1" dirty="0">
              <a:solidFill>
                <a:schemeClr val="tx1"/>
              </a:solidFill>
              <a:latin typeface="Courier New"/>
              <a:cs typeface="Courier New"/>
            </a:endParaRPr>
          </a:p>
        </p:txBody>
      </p:sp>
      <p:sp>
        <p:nvSpPr>
          <p:cNvPr id="5" name="Rectangle 4"/>
          <p:cNvSpPr/>
          <p:nvPr/>
        </p:nvSpPr>
        <p:spPr>
          <a:xfrm>
            <a:off x="2286000" y="1752600"/>
            <a:ext cx="7772400" cy="1143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Tx/>
              <a:buChar char="-"/>
            </a:pPr>
            <a:r>
              <a:rPr lang="en-US" b="1" dirty="0" smtClean="0">
                <a:solidFill>
                  <a:schemeClr val="tx1"/>
                </a:solidFill>
                <a:latin typeface="Courier New"/>
                <a:cs typeface="Courier New"/>
              </a:rPr>
              <a:t>a : double</a:t>
            </a:r>
          </a:p>
          <a:p>
            <a:pPr marL="342900" indent="-342900">
              <a:buFontTx/>
              <a:buChar char="-"/>
            </a:pPr>
            <a:r>
              <a:rPr lang="en-US" b="1" dirty="0" smtClean="0">
                <a:solidFill>
                  <a:schemeClr val="tx1"/>
                </a:solidFill>
                <a:latin typeface="Courier New"/>
                <a:cs typeface="Courier New"/>
              </a:rPr>
              <a:t>b : double</a:t>
            </a:r>
          </a:p>
          <a:p>
            <a:pPr marL="342900" indent="-342900">
              <a:buFontTx/>
              <a:buChar char="-"/>
            </a:pPr>
            <a:r>
              <a:rPr lang="en-US" b="1" dirty="0" smtClean="0">
                <a:solidFill>
                  <a:schemeClr val="tx1"/>
                </a:solidFill>
                <a:latin typeface="Courier New"/>
                <a:cs typeface="Courier New"/>
              </a:rPr>
              <a:t>c : double</a:t>
            </a:r>
            <a:endParaRPr lang="en-US" b="1" dirty="0">
              <a:solidFill>
                <a:schemeClr val="tx1"/>
              </a:solidFill>
              <a:latin typeface="Courier New"/>
              <a:cs typeface="Courier New"/>
            </a:endParaRPr>
          </a:p>
        </p:txBody>
      </p:sp>
      <p:sp>
        <p:nvSpPr>
          <p:cNvPr id="6" name="Rectangle 5"/>
          <p:cNvSpPr/>
          <p:nvPr/>
        </p:nvSpPr>
        <p:spPr>
          <a:xfrm>
            <a:off x="2286000" y="2895600"/>
            <a:ext cx="7772400" cy="26670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QuadraticEquation</a:t>
            </a:r>
            <a:r>
              <a:rPr lang="en-US" b="1" dirty="0" smtClean="0">
                <a:solidFill>
                  <a:schemeClr val="tx1"/>
                </a:solidFill>
                <a:latin typeface="Courier New"/>
                <a:cs typeface="Courier New"/>
              </a:rPr>
              <a:t>(a : double, b: double, c : double) </a:t>
            </a:r>
          </a:p>
          <a:p>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getDiscriminant</a:t>
            </a:r>
            <a:r>
              <a:rPr lang="en-US" b="1" dirty="0" smtClean="0">
                <a:solidFill>
                  <a:schemeClr val="tx1"/>
                </a:solidFill>
                <a:latin typeface="Courier New"/>
                <a:cs typeface="Courier New"/>
              </a:rPr>
              <a:t>(): double</a:t>
            </a:r>
          </a:p>
          <a:p>
            <a:r>
              <a:rPr lang="en-US" b="1" dirty="0" smtClean="0">
                <a:solidFill>
                  <a:schemeClr val="tx1"/>
                </a:solidFill>
                <a:latin typeface="Courier New"/>
                <a:cs typeface="Courier New"/>
              </a:rPr>
              <a:t>+ getRoot1(): double</a:t>
            </a:r>
          </a:p>
          <a:p>
            <a:r>
              <a:rPr lang="en-US" b="1" dirty="0" smtClean="0">
                <a:solidFill>
                  <a:schemeClr val="tx1"/>
                </a:solidFill>
                <a:latin typeface="Courier New"/>
                <a:cs typeface="Courier New"/>
              </a:rPr>
              <a:t>+ getRoot2(): double</a:t>
            </a:r>
          </a:p>
          <a:p>
            <a:r>
              <a:rPr lang="en-US" b="1" dirty="0" smtClean="0">
                <a:solidFill>
                  <a:schemeClr val="tx1"/>
                </a:solidFill>
                <a:latin typeface="Courier New"/>
                <a:cs typeface="Courier New"/>
              </a:rPr>
              <a:t>+ </a:t>
            </a:r>
            <a:r>
              <a:rPr lang="en-US" b="1" dirty="0" err="1" smtClean="0">
                <a:solidFill>
                  <a:schemeClr val="tx1"/>
                </a:solidFill>
                <a:latin typeface="Courier New"/>
                <a:cs typeface="Courier New"/>
              </a:rPr>
              <a:t>printResult</a:t>
            </a:r>
            <a:r>
              <a:rPr lang="en-US" b="1" dirty="0" smtClean="0">
                <a:solidFill>
                  <a:schemeClr val="tx1"/>
                </a:solidFill>
                <a:latin typeface="Courier New"/>
                <a:cs typeface="Courier New"/>
              </a:rPr>
              <a:t>(): void</a:t>
            </a:r>
            <a:endParaRPr lang="en-US" b="1" dirty="0">
              <a:solidFill>
                <a:schemeClr val="tx1"/>
              </a:solidFill>
              <a:latin typeface="Courier New"/>
              <a:cs typeface="Courier New"/>
            </a:endParaRPr>
          </a:p>
        </p:txBody>
      </p:sp>
    </p:spTree>
    <p:extLst>
      <p:ext uri="{BB962C8B-B14F-4D97-AF65-F5344CB8AC3E}">
        <p14:creationId xmlns="" xmlns:p14="http://schemas.microsoft.com/office/powerpoint/2010/main" val="13837279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821354"/>
            <a:ext cx="6094938" cy="526297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b="1" dirty="0" smtClean="0">
                <a:latin typeface="Courier New"/>
                <a:cs typeface="Courier New"/>
              </a:rPr>
              <a:t>public class </a:t>
            </a:r>
            <a:r>
              <a:rPr lang="en-US" sz="1200" b="1" dirty="0" err="1" smtClean="0">
                <a:latin typeface="Courier New"/>
                <a:cs typeface="Courier New"/>
              </a:rPr>
              <a:t>QuadraticEquation</a:t>
            </a:r>
            <a:endParaRPr lang="en-US" sz="1200" b="1" dirty="0" smtClean="0">
              <a:latin typeface="Courier New"/>
              <a:cs typeface="Courier New"/>
            </a:endParaRPr>
          </a:p>
          <a:p>
            <a:r>
              <a:rPr lang="en-US" sz="1200" b="1" dirty="0" smtClean="0">
                <a:latin typeface="Courier New"/>
                <a:cs typeface="Courier New"/>
              </a:rPr>
              <a:t>{</a:t>
            </a:r>
          </a:p>
          <a:p>
            <a:r>
              <a:rPr lang="en-US" sz="1200" b="1" dirty="0" smtClean="0">
                <a:latin typeface="Courier New"/>
                <a:cs typeface="Courier New"/>
              </a:rPr>
              <a:t>    private double a, b, c;</a:t>
            </a:r>
          </a:p>
          <a:p>
            <a:endParaRPr lang="en-US" sz="1200" b="1" dirty="0">
              <a:latin typeface="Courier New"/>
              <a:cs typeface="Courier New"/>
            </a:endParaRPr>
          </a:p>
          <a:p>
            <a:r>
              <a:rPr lang="en-US" sz="1200" b="1" dirty="0" smtClean="0">
                <a:latin typeface="Courier New"/>
                <a:cs typeface="Courier New"/>
              </a:rPr>
              <a:t>    public </a:t>
            </a:r>
            <a:r>
              <a:rPr lang="en-US" sz="1200" b="1" dirty="0" err="1" smtClean="0">
                <a:latin typeface="Courier New"/>
                <a:cs typeface="Courier New"/>
              </a:rPr>
              <a:t>QuadraticEquation</a:t>
            </a:r>
            <a:r>
              <a:rPr lang="en-US" sz="1200" b="1" dirty="0" smtClean="0">
                <a:latin typeface="Courier New"/>
                <a:cs typeface="Courier New"/>
              </a:rPr>
              <a:t>(double a, double b, double c)</a:t>
            </a:r>
          </a:p>
          <a:p>
            <a:r>
              <a:rPr lang="en-US" sz="1200" b="1" dirty="0">
                <a:latin typeface="Courier New"/>
                <a:cs typeface="Courier New"/>
              </a:rPr>
              <a:t> </a:t>
            </a:r>
            <a:r>
              <a:rPr lang="en-US" sz="1200" b="1" dirty="0" smtClean="0">
                <a:latin typeface="Courier New"/>
                <a:cs typeface="Courier New"/>
              </a:rPr>
              <a:t>   {</a:t>
            </a:r>
          </a:p>
          <a:p>
            <a:r>
              <a:rPr lang="en-US" sz="1200" b="1" dirty="0" smtClean="0">
                <a:latin typeface="Courier New"/>
                <a:cs typeface="Courier New"/>
              </a:rPr>
              <a:t>        </a:t>
            </a:r>
            <a:r>
              <a:rPr lang="en-US" sz="1200" b="1" dirty="0" err="1" smtClean="0">
                <a:latin typeface="Courier New"/>
                <a:cs typeface="Courier New"/>
              </a:rPr>
              <a:t>this.a</a:t>
            </a:r>
            <a:r>
              <a:rPr lang="en-US" sz="1200" b="1" dirty="0" smtClean="0">
                <a:latin typeface="Courier New"/>
                <a:cs typeface="Courier New"/>
              </a:rPr>
              <a:t> = a;</a:t>
            </a:r>
          </a:p>
          <a:p>
            <a:r>
              <a:rPr lang="en-US" sz="1200" b="1" dirty="0">
                <a:latin typeface="Courier New"/>
                <a:cs typeface="Courier New"/>
              </a:rPr>
              <a:t> </a:t>
            </a:r>
            <a:r>
              <a:rPr lang="en-US" sz="1200" b="1" dirty="0" smtClean="0">
                <a:latin typeface="Courier New"/>
                <a:cs typeface="Courier New"/>
              </a:rPr>
              <a:t>       </a:t>
            </a:r>
            <a:r>
              <a:rPr lang="en-US" sz="1200" b="1" dirty="0" err="1" smtClean="0">
                <a:latin typeface="Courier New"/>
                <a:cs typeface="Courier New"/>
              </a:rPr>
              <a:t>this.b</a:t>
            </a:r>
            <a:r>
              <a:rPr lang="en-US" sz="1200" b="1" dirty="0" smtClean="0">
                <a:latin typeface="Courier New"/>
                <a:cs typeface="Courier New"/>
              </a:rPr>
              <a:t> = b;</a:t>
            </a:r>
          </a:p>
          <a:p>
            <a:r>
              <a:rPr lang="en-US" sz="1200" b="1" dirty="0">
                <a:latin typeface="Courier New"/>
                <a:cs typeface="Courier New"/>
              </a:rPr>
              <a:t> </a:t>
            </a:r>
            <a:r>
              <a:rPr lang="en-US" sz="1200" b="1" dirty="0" smtClean="0">
                <a:latin typeface="Courier New"/>
                <a:cs typeface="Courier New"/>
              </a:rPr>
              <a:t>       </a:t>
            </a:r>
            <a:r>
              <a:rPr lang="en-US" sz="1200" b="1" dirty="0" err="1" smtClean="0">
                <a:latin typeface="Courier New"/>
                <a:cs typeface="Courier New"/>
              </a:rPr>
              <a:t>this.c</a:t>
            </a:r>
            <a:r>
              <a:rPr lang="en-US" sz="1200" b="1" dirty="0" smtClean="0">
                <a:latin typeface="Courier New"/>
                <a:cs typeface="Courier New"/>
              </a:rPr>
              <a:t> = c;</a:t>
            </a:r>
            <a:endParaRPr lang="en-US" sz="1200" b="1" dirty="0">
              <a:latin typeface="Courier New"/>
              <a:cs typeface="Courier New"/>
            </a:endParaRPr>
          </a:p>
          <a:p>
            <a:r>
              <a:rPr lang="en-US" sz="1200" b="1" dirty="0" smtClean="0">
                <a:latin typeface="Courier New"/>
                <a:cs typeface="Courier New"/>
              </a:rPr>
              <a:t>    }</a:t>
            </a:r>
          </a:p>
          <a:p>
            <a:endParaRPr lang="en-US" sz="1200" b="1" dirty="0">
              <a:latin typeface="Courier New"/>
              <a:cs typeface="Courier New"/>
            </a:endParaRPr>
          </a:p>
          <a:p>
            <a:r>
              <a:rPr lang="en-US" sz="1200" b="1" dirty="0" smtClean="0">
                <a:latin typeface="Courier New"/>
                <a:cs typeface="Courier New"/>
              </a:rPr>
              <a:t>    public double </a:t>
            </a:r>
            <a:r>
              <a:rPr lang="en-US" sz="1200" b="1" dirty="0" err="1" smtClean="0">
                <a:latin typeface="Courier New"/>
                <a:cs typeface="Courier New"/>
              </a:rPr>
              <a:t>getDiscriminant</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a:t>
            </a:r>
          </a:p>
          <a:p>
            <a:r>
              <a:rPr lang="en-US" sz="1200" b="1" dirty="0" smtClean="0">
                <a:latin typeface="Courier New"/>
                <a:cs typeface="Courier New"/>
              </a:rPr>
              <a:t>        double disc = </a:t>
            </a:r>
            <a:r>
              <a:rPr lang="en-US" sz="1200" b="1" dirty="0" err="1" smtClean="0">
                <a:latin typeface="Courier New"/>
                <a:cs typeface="Courier New"/>
              </a:rPr>
              <a:t>Math.pow</a:t>
            </a:r>
            <a:r>
              <a:rPr lang="en-US" sz="1200" b="1" dirty="0" smtClean="0">
                <a:latin typeface="Courier New"/>
                <a:cs typeface="Courier New"/>
              </a:rPr>
              <a:t>(</a:t>
            </a:r>
            <a:r>
              <a:rPr lang="en-US" sz="1200" b="1" dirty="0" err="1" smtClean="0">
                <a:latin typeface="Courier New"/>
                <a:cs typeface="Courier New"/>
              </a:rPr>
              <a:t>this.b</a:t>
            </a:r>
            <a:r>
              <a:rPr lang="en-US" sz="1200" b="1" dirty="0" smtClean="0">
                <a:latin typeface="Courier New"/>
                <a:cs typeface="Courier New"/>
              </a:rPr>
              <a:t>, 2) – 4 * </a:t>
            </a:r>
            <a:r>
              <a:rPr lang="en-US" sz="1200" b="1" dirty="0" err="1" smtClean="0">
                <a:latin typeface="Courier New"/>
                <a:cs typeface="Courier New"/>
              </a:rPr>
              <a:t>this.a</a:t>
            </a:r>
            <a:r>
              <a:rPr lang="en-US" sz="1200" b="1" dirty="0" smtClean="0">
                <a:latin typeface="Courier New"/>
                <a:cs typeface="Courier New"/>
              </a:rPr>
              <a:t> * </a:t>
            </a:r>
            <a:r>
              <a:rPr lang="en-US" sz="1200" b="1" dirty="0" err="1" smtClean="0">
                <a:latin typeface="Courier New"/>
                <a:cs typeface="Courier New"/>
              </a:rPr>
              <a:t>this.c</a:t>
            </a:r>
            <a:r>
              <a:rPr lang="en-US" sz="1200" b="1" dirty="0" smtClean="0">
                <a:latin typeface="Courier New"/>
                <a:cs typeface="Courier New"/>
              </a:rPr>
              <a:t>;</a:t>
            </a:r>
          </a:p>
          <a:p>
            <a:r>
              <a:rPr lang="en-US" sz="1200" b="1" dirty="0" smtClean="0">
                <a:latin typeface="Courier New"/>
                <a:cs typeface="Courier New"/>
              </a:rPr>
              <a:t>        return disc;</a:t>
            </a:r>
            <a:endParaRPr lang="en-US" sz="1200" b="1" dirty="0">
              <a:latin typeface="Courier New"/>
              <a:cs typeface="Courier New"/>
            </a:endParaRPr>
          </a:p>
          <a:p>
            <a:r>
              <a:rPr lang="en-US" sz="1200" b="1" dirty="0" smtClean="0">
                <a:latin typeface="Courier New"/>
                <a:cs typeface="Courier New"/>
              </a:rPr>
              <a:t>    }</a:t>
            </a:r>
          </a:p>
          <a:p>
            <a:endParaRPr lang="en-US" sz="1200" b="1" dirty="0">
              <a:latin typeface="Courier New"/>
              <a:cs typeface="Courier New"/>
            </a:endParaRPr>
          </a:p>
          <a:p>
            <a:r>
              <a:rPr lang="en-US" sz="1200" b="1" dirty="0" smtClean="0">
                <a:latin typeface="Courier New"/>
                <a:cs typeface="Courier New"/>
              </a:rPr>
              <a:t>    public double getRoot1()</a:t>
            </a:r>
          </a:p>
          <a:p>
            <a:r>
              <a:rPr lang="en-US" sz="1200" b="1" dirty="0">
                <a:latin typeface="Courier New"/>
                <a:cs typeface="Courier New"/>
              </a:rPr>
              <a:t> </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double disc = </a:t>
            </a:r>
            <a:r>
              <a:rPr lang="en-US" sz="1200" b="1" dirty="0" err="1" smtClean="0">
                <a:latin typeface="Courier New"/>
                <a:cs typeface="Courier New"/>
              </a:rPr>
              <a:t>getDiscriminant</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double root = 0;</a:t>
            </a:r>
          </a:p>
          <a:p>
            <a:r>
              <a:rPr lang="en-US" sz="1200" b="1" dirty="0">
                <a:latin typeface="Courier New"/>
                <a:cs typeface="Courier New"/>
              </a:rPr>
              <a:t> </a:t>
            </a:r>
            <a:r>
              <a:rPr lang="en-US" sz="1200" b="1" dirty="0" smtClean="0">
                <a:latin typeface="Courier New"/>
                <a:cs typeface="Courier New"/>
              </a:rPr>
              <a:t>       if (disc &gt;= 0)</a:t>
            </a:r>
          </a:p>
          <a:p>
            <a:r>
              <a:rPr lang="en-US" sz="1200" b="1" dirty="0">
                <a:latin typeface="Courier New"/>
                <a:cs typeface="Courier New"/>
              </a:rPr>
              <a:t> </a:t>
            </a:r>
            <a:r>
              <a:rPr lang="en-US" sz="1200" b="1" dirty="0" smtClean="0">
                <a:latin typeface="Courier New"/>
                <a:cs typeface="Courier New"/>
              </a:rPr>
              <a:t>           root = (-1 * b - </a:t>
            </a:r>
            <a:r>
              <a:rPr lang="en-US" sz="1200" b="1" dirty="0" err="1" smtClean="0">
                <a:latin typeface="Courier New"/>
                <a:cs typeface="Courier New"/>
              </a:rPr>
              <a:t>Math.sqrt</a:t>
            </a:r>
            <a:r>
              <a:rPr lang="en-US" sz="1200" b="1" dirty="0" smtClean="0">
                <a:latin typeface="Courier New"/>
                <a:cs typeface="Courier New"/>
              </a:rPr>
              <a:t>(disc))/(2 * </a:t>
            </a:r>
            <a:r>
              <a:rPr lang="en-US" sz="1200" b="1" dirty="0" err="1" smtClean="0">
                <a:latin typeface="Courier New"/>
                <a:cs typeface="Courier New"/>
              </a:rPr>
              <a:t>this.a</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return root;</a:t>
            </a:r>
          </a:p>
          <a:p>
            <a:r>
              <a:rPr lang="en-US" sz="1200" b="1" dirty="0">
                <a:latin typeface="Courier New"/>
                <a:cs typeface="Courier New"/>
              </a:rPr>
              <a:t> </a:t>
            </a:r>
            <a:r>
              <a:rPr lang="en-US" sz="1200" b="1" dirty="0" smtClean="0">
                <a:latin typeface="Courier New"/>
                <a:cs typeface="Courier New"/>
              </a:rPr>
              <a:t>   }</a:t>
            </a:r>
          </a:p>
          <a:p>
            <a:endParaRPr lang="en-US" sz="1200" b="1" dirty="0">
              <a:latin typeface="Courier New"/>
              <a:cs typeface="Courier New"/>
            </a:endParaRPr>
          </a:p>
          <a:p>
            <a:r>
              <a:rPr lang="en-US" sz="1200" b="1" dirty="0" smtClean="0">
                <a:latin typeface="Courier New"/>
                <a:cs typeface="Courier New"/>
              </a:rPr>
              <a:t>    . . .</a:t>
            </a:r>
          </a:p>
        </p:txBody>
      </p:sp>
      <p:sp>
        <p:nvSpPr>
          <p:cNvPr id="3" name="TextBox 2"/>
          <p:cNvSpPr txBox="1"/>
          <p:nvPr/>
        </p:nvSpPr>
        <p:spPr>
          <a:xfrm>
            <a:off x="6324600" y="838200"/>
            <a:ext cx="5817894" cy="415498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200" b="1" dirty="0" smtClean="0">
                <a:latin typeface="Courier New"/>
                <a:cs typeface="Courier New"/>
              </a:rPr>
              <a:t>    . . .</a:t>
            </a:r>
          </a:p>
          <a:p>
            <a:r>
              <a:rPr lang="en-US" sz="1200" b="1" dirty="0">
                <a:latin typeface="Courier New"/>
                <a:cs typeface="Courier New"/>
              </a:rPr>
              <a:t> </a:t>
            </a:r>
            <a:r>
              <a:rPr lang="en-US" sz="1200" b="1" dirty="0" smtClean="0">
                <a:latin typeface="Courier New"/>
                <a:cs typeface="Courier New"/>
              </a:rPr>
              <a:t>   </a:t>
            </a:r>
            <a:endParaRPr lang="en-US" sz="1200" b="1" dirty="0">
              <a:latin typeface="Courier New"/>
              <a:cs typeface="Courier New"/>
            </a:endParaRPr>
          </a:p>
          <a:p>
            <a:r>
              <a:rPr lang="en-US" sz="1200" b="1" dirty="0" smtClean="0">
                <a:latin typeface="Courier New"/>
                <a:cs typeface="Courier New"/>
              </a:rPr>
              <a:t>    public double getRoot2()</a:t>
            </a:r>
          </a:p>
          <a:p>
            <a:r>
              <a:rPr lang="en-US" sz="1200" b="1" dirty="0">
                <a:latin typeface="Courier New"/>
                <a:cs typeface="Courier New"/>
              </a:rPr>
              <a:t> </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double disc = </a:t>
            </a:r>
            <a:r>
              <a:rPr lang="en-US" sz="1200" b="1" dirty="0" err="1" smtClean="0">
                <a:latin typeface="Courier New"/>
                <a:cs typeface="Courier New"/>
              </a:rPr>
              <a:t>getDiscriminant</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double root = 0;</a:t>
            </a:r>
          </a:p>
          <a:p>
            <a:r>
              <a:rPr lang="en-US" sz="1200" b="1" dirty="0">
                <a:latin typeface="Courier New"/>
                <a:cs typeface="Courier New"/>
              </a:rPr>
              <a:t> </a:t>
            </a:r>
            <a:r>
              <a:rPr lang="en-US" sz="1200" b="1" dirty="0" smtClean="0">
                <a:latin typeface="Courier New"/>
                <a:cs typeface="Courier New"/>
              </a:rPr>
              <a:t>       if (disc &gt;= 0)</a:t>
            </a:r>
          </a:p>
          <a:p>
            <a:r>
              <a:rPr lang="en-US" sz="1200" b="1" dirty="0">
                <a:latin typeface="Courier New"/>
                <a:cs typeface="Courier New"/>
              </a:rPr>
              <a:t> </a:t>
            </a:r>
            <a:r>
              <a:rPr lang="en-US" sz="1200" b="1" dirty="0" smtClean="0">
                <a:latin typeface="Courier New"/>
                <a:cs typeface="Courier New"/>
              </a:rPr>
              <a:t>           root = (-1 * b + </a:t>
            </a:r>
            <a:r>
              <a:rPr lang="en-US" sz="1200" b="1" dirty="0" err="1" smtClean="0">
                <a:latin typeface="Courier New"/>
                <a:cs typeface="Courier New"/>
              </a:rPr>
              <a:t>Math.sqrt</a:t>
            </a:r>
            <a:r>
              <a:rPr lang="en-US" sz="1200" b="1" dirty="0" smtClean="0">
                <a:latin typeface="Courier New"/>
                <a:cs typeface="Courier New"/>
              </a:rPr>
              <a:t>(disc))/(2 * </a:t>
            </a:r>
            <a:r>
              <a:rPr lang="en-US" sz="1200" b="1" dirty="0" err="1" smtClean="0">
                <a:latin typeface="Courier New"/>
                <a:cs typeface="Courier New"/>
              </a:rPr>
              <a:t>this.a</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return root;</a:t>
            </a:r>
          </a:p>
          <a:p>
            <a:r>
              <a:rPr lang="en-US" sz="1200" b="1" dirty="0">
                <a:latin typeface="Courier New"/>
                <a:cs typeface="Courier New"/>
              </a:rPr>
              <a:t> </a:t>
            </a:r>
            <a:r>
              <a:rPr lang="en-US" sz="1200" b="1" dirty="0" smtClean="0">
                <a:latin typeface="Courier New"/>
                <a:cs typeface="Courier New"/>
              </a:rPr>
              <a:t>   }</a:t>
            </a:r>
          </a:p>
          <a:p>
            <a:endParaRPr lang="en-US" sz="1200" b="1" dirty="0">
              <a:latin typeface="Courier New"/>
              <a:cs typeface="Courier New"/>
            </a:endParaRPr>
          </a:p>
          <a:p>
            <a:r>
              <a:rPr lang="en-US" sz="1200" b="1" dirty="0" smtClean="0">
                <a:latin typeface="Courier New"/>
                <a:cs typeface="Courier New"/>
              </a:rPr>
              <a:t>    public void </a:t>
            </a:r>
            <a:r>
              <a:rPr lang="en-US" sz="1200" b="1" dirty="0" err="1" smtClean="0">
                <a:latin typeface="Courier New"/>
                <a:cs typeface="Courier New"/>
              </a:rPr>
              <a:t>printResults</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a:t>
            </a:r>
          </a:p>
          <a:p>
            <a:r>
              <a:rPr lang="en-US" sz="1200" b="1" dirty="0" smtClean="0">
                <a:latin typeface="Courier New"/>
                <a:cs typeface="Courier New"/>
              </a:rPr>
              <a:t>        if (</a:t>
            </a:r>
            <a:r>
              <a:rPr lang="en-US" sz="1200" b="1" dirty="0" err="1" smtClean="0">
                <a:latin typeface="Courier New"/>
                <a:cs typeface="Courier New"/>
              </a:rPr>
              <a:t>getDiscriminant</a:t>
            </a:r>
            <a:r>
              <a:rPr lang="en-US" sz="1200" b="1" dirty="0" smtClean="0">
                <a:latin typeface="Courier New"/>
                <a:cs typeface="Courier New"/>
              </a:rPr>
              <a:t>())</a:t>
            </a:r>
          </a:p>
          <a:p>
            <a:r>
              <a:rPr lang="en-US" sz="1200" b="1" dirty="0">
                <a:latin typeface="Courier New"/>
                <a:cs typeface="Courier New"/>
              </a:rPr>
              <a:t> </a:t>
            </a:r>
            <a:r>
              <a:rPr lang="en-US" sz="1200" b="1" dirty="0" smtClean="0">
                <a:latin typeface="Courier New"/>
                <a:cs typeface="Courier New"/>
              </a:rPr>
              <a:t>           </a:t>
            </a:r>
            <a:r>
              <a:rPr lang="en-US" sz="1200" b="1" dirty="0" err="1" smtClean="0">
                <a:latin typeface="Courier New"/>
                <a:cs typeface="Courier New"/>
              </a:rPr>
              <a:t>System.out.println</a:t>
            </a:r>
            <a:r>
              <a:rPr lang="en-US" sz="1200" b="1" dirty="0" smtClean="0">
                <a:latin typeface="Courier New"/>
                <a:cs typeface="Courier New"/>
              </a:rPr>
              <a:t>("The equation has no roots.");</a:t>
            </a:r>
          </a:p>
          <a:p>
            <a:r>
              <a:rPr lang="en-US" sz="1200" b="1" dirty="0">
                <a:latin typeface="Courier New"/>
                <a:cs typeface="Courier New"/>
              </a:rPr>
              <a:t> </a:t>
            </a:r>
            <a:r>
              <a:rPr lang="en-US" sz="1200" b="1" dirty="0" smtClean="0">
                <a:latin typeface="Courier New"/>
                <a:cs typeface="Courier New"/>
              </a:rPr>
              <a:t>       else</a:t>
            </a:r>
          </a:p>
          <a:p>
            <a:r>
              <a:rPr lang="en-US" sz="1200" b="1" dirty="0">
                <a:latin typeface="Courier New"/>
                <a:cs typeface="Courier New"/>
              </a:rPr>
              <a:t> </a:t>
            </a:r>
            <a:r>
              <a:rPr lang="en-US" sz="1200" b="1" dirty="0" smtClean="0">
                <a:latin typeface="Courier New"/>
                <a:cs typeface="Courier New"/>
              </a:rPr>
              <a:t>       {</a:t>
            </a:r>
          </a:p>
          <a:p>
            <a:r>
              <a:rPr lang="en-US" sz="1200" b="1" dirty="0">
                <a:latin typeface="Courier New"/>
                <a:cs typeface="Courier New"/>
              </a:rPr>
              <a:t> </a:t>
            </a:r>
            <a:r>
              <a:rPr lang="en-US" sz="1200" b="1" dirty="0" smtClean="0">
                <a:latin typeface="Courier New"/>
                <a:cs typeface="Courier New"/>
              </a:rPr>
              <a:t>           </a:t>
            </a:r>
            <a:r>
              <a:rPr lang="en-US" sz="1200" b="1" dirty="0" err="1" smtClean="0">
                <a:latin typeface="Courier New"/>
                <a:cs typeface="Courier New"/>
              </a:rPr>
              <a:t>System.out.println</a:t>
            </a:r>
            <a:r>
              <a:rPr lang="en-US" sz="1200" b="1" dirty="0" smtClean="0">
                <a:latin typeface="Courier New"/>
                <a:cs typeface="Courier New"/>
              </a:rPr>
              <a:t>("Root 1: </a:t>
            </a:r>
            <a:r>
              <a:rPr lang="en-US" sz="1200" b="1" dirty="0">
                <a:latin typeface="Courier New"/>
                <a:cs typeface="Courier New"/>
              </a:rPr>
              <a:t>"</a:t>
            </a:r>
            <a:r>
              <a:rPr lang="en-US" sz="1200" b="1" dirty="0" smtClean="0">
                <a:latin typeface="Courier New"/>
                <a:cs typeface="Courier New"/>
              </a:rPr>
              <a:t> + getRoot1());</a:t>
            </a:r>
          </a:p>
          <a:p>
            <a:r>
              <a:rPr lang="en-US" sz="1200" b="1" dirty="0">
                <a:latin typeface="Courier New"/>
                <a:cs typeface="Courier New"/>
              </a:rPr>
              <a:t> </a:t>
            </a:r>
            <a:r>
              <a:rPr lang="en-US" sz="1200" b="1" dirty="0" smtClean="0">
                <a:latin typeface="Courier New"/>
                <a:cs typeface="Courier New"/>
              </a:rPr>
              <a:t>           </a:t>
            </a:r>
            <a:r>
              <a:rPr lang="en-US" sz="1200" b="1" dirty="0" err="1" smtClean="0">
                <a:latin typeface="Courier New"/>
                <a:cs typeface="Courier New"/>
              </a:rPr>
              <a:t>System.out.println</a:t>
            </a:r>
            <a:r>
              <a:rPr lang="en-US" sz="1200" b="1" dirty="0" smtClean="0">
                <a:latin typeface="Courier New"/>
                <a:cs typeface="Courier New"/>
              </a:rPr>
              <a:t>("Root 2: " + getRoot2());</a:t>
            </a:r>
          </a:p>
          <a:p>
            <a:r>
              <a:rPr lang="en-US" sz="1200" b="1" dirty="0">
                <a:latin typeface="Courier New"/>
                <a:cs typeface="Courier New"/>
              </a:rPr>
              <a:t> </a:t>
            </a:r>
            <a:r>
              <a:rPr lang="en-US" sz="1200" b="1" dirty="0" smtClean="0">
                <a:latin typeface="Courier New"/>
                <a:cs typeface="Courier New"/>
              </a:rPr>
              <a:t>       }</a:t>
            </a:r>
            <a:endParaRPr lang="en-US" sz="1200" b="1" dirty="0">
              <a:latin typeface="Courier New"/>
              <a:cs typeface="Courier New"/>
            </a:endParaRPr>
          </a:p>
          <a:p>
            <a:r>
              <a:rPr lang="en-US" sz="1200" b="1" dirty="0" smtClean="0">
                <a:latin typeface="Courier New"/>
                <a:cs typeface="Courier New"/>
              </a:rPr>
              <a:t>    }</a:t>
            </a:r>
          </a:p>
          <a:p>
            <a:r>
              <a:rPr lang="en-US" sz="1200" b="1" dirty="0" smtClean="0">
                <a:latin typeface="Courier New"/>
                <a:cs typeface="Courier New"/>
              </a:rPr>
              <a:t>}</a:t>
            </a:r>
            <a:endParaRPr lang="en-US" sz="1200" b="1" dirty="0">
              <a:latin typeface="Courier New"/>
              <a:cs typeface="Courier New"/>
            </a:endParaRPr>
          </a:p>
        </p:txBody>
      </p:sp>
    </p:spTree>
    <p:extLst>
      <p:ext uri="{BB962C8B-B14F-4D97-AF65-F5344CB8AC3E}">
        <p14:creationId xmlns="" xmlns:p14="http://schemas.microsoft.com/office/powerpoint/2010/main" val="30009735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9600" y="533400"/>
            <a:ext cx="3633414" cy="615553"/>
          </a:xfrm>
          <a:prstGeom prst="rect">
            <a:avLst/>
          </a:prstGeom>
          <a:noFill/>
        </p:spPr>
        <p:txBody>
          <a:bodyPr wrap="none" rtlCol="0">
            <a:spAutoFit/>
          </a:bodyPr>
          <a:lstStyle/>
          <a:p>
            <a:r>
              <a:rPr lang="en-US" sz="3400" dirty="0" smtClean="0"/>
              <a:t>That’s all for today!</a:t>
            </a:r>
            <a:endParaRPr lang="en-US" sz="3400" dirty="0"/>
          </a:p>
        </p:txBody>
      </p:sp>
      <p:sp>
        <p:nvSpPr>
          <p:cNvPr id="3" name="TextBox 2"/>
          <p:cNvSpPr txBox="1"/>
          <p:nvPr/>
        </p:nvSpPr>
        <p:spPr>
          <a:xfrm>
            <a:off x="2726103" y="5105400"/>
            <a:ext cx="7492706" cy="461665"/>
          </a:xfrm>
          <a:prstGeom prst="rect">
            <a:avLst/>
          </a:prstGeom>
          <a:noFill/>
        </p:spPr>
        <p:txBody>
          <a:bodyPr wrap="none" rtlCol="0">
            <a:spAutoFit/>
          </a:bodyPr>
          <a:lstStyle/>
          <a:p>
            <a:pPr algn="ctr"/>
            <a:r>
              <a:rPr lang="en-US" sz="2400" dirty="0" smtClean="0"/>
              <a:t>Homework #4 is due Thursday, February 11th by 9:00 </a:t>
            </a:r>
            <a:r>
              <a:rPr lang="en-US" sz="2400" smtClean="0"/>
              <a:t>a.m.</a:t>
            </a:r>
            <a:endParaRPr lang="en-US" sz="2400" dirty="0" smtClean="0"/>
          </a:p>
        </p:txBody>
      </p:sp>
      <p:pic>
        <p:nvPicPr>
          <p:cNvPr id="5" name="Picture 4"/>
          <p:cNvPicPr>
            <a:picLocks noChangeAspect="1"/>
          </p:cNvPicPr>
          <p:nvPr/>
        </p:nvPicPr>
        <p:blipFill>
          <a:blip r:embed="rId2" cstate="print"/>
          <a:stretch>
            <a:fillRect/>
          </a:stretch>
        </p:blipFill>
        <p:spPr>
          <a:xfrm>
            <a:off x="4337297" y="1676400"/>
            <a:ext cx="3892303" cy="2921000"/>
          </a:xfrm>
          <a:prstGeom prst="rect">
            <a:avLst/>
          </a:prstGeom>
        </p:spPr>
      </p:pic>
    </p:spTree>
    <p:extLst>
      <p:ext uri="{BB962C8B-B14F-4D97-AF65-F5344CB8AC3E}">
        <p14:creationId xmlns="" xmlns:p14="http://schemas.microsoft.com/office/powerpoint/2010/main" val="21790511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57200" y="1371600"/>
            <a:ext cx="5956300" cy="3314700"/>
          </a:xfrm>
          <a:prstGeom prst="rect">
            <a:avLst/>
          </a:prstGeom>
        </p:spPr>
      </p:pic>
      <p:pic>
        <p:nvPicPr>
          <p:cNvPr id="5" name="Picture 4"/>
          <p:cNvPicPr>
            <a:picLocks noChangeAspect="1"/>
          </p:cNvPicPr>
          <p:nvPr/>
        </p:nvPicPr>
        <p:blipFill>
          <a:blip r:embed="rId3" cstate="print"/>
          <a:stretch>
            <a:fillRect/>
          </a:stretch>
        </p:blipFill>
        <p:spPr>
          <a:xfrm>
            <a:off x="7315200" y="0"/>
            <a:ext cx="4002953" cy="6858000"/>
          </a:xfrm>
          <a:prstGeom prst="rect">
            <a:avLst/>
          </a:prstGeom>
        </p:spPr>
      </p:pic>
    </p:spTree>
    <p:extLst>
      <p:ext uri="{BB962C8B-B14F-4D97-AF65-F5344CB8AC3E}">
        <p14:creationId xmlns="" xmlns:p14="http://schemas.microsoft.com/office/powerpoint/2010/main" val="25052033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828800" y="0"/>
            <a:ext cx="8558784" cy="6858000"/>
          </a:xfrm>
          <a:prstGeom prst="rect">
            <a:avLst/>
          </a:prstGeom>
        </p:spPr>
      </p:pic>
    </p:spTree>
    <p:extLst>
      <p:ext uri="{BB962C8B-B14F-4D97-AF65-F5344CB8AC3E}">
        <p14:creationId xmlns="" xmlns:p14="http://schemas.microsoft.com/office/powerpoint/2010/main" val="23086174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7587897" cy="209288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300" b="1" dirty="0">
                <a:latin typeface="Courier New"/>
                <a:cs typeface="Courier New"/>
              </a:rPr>
              <a:t>public </a:t>
            </a:r>
            <a:r>
              <a:rPr lang="en-US" sz="1300" b="1" dirty="0" smtClean="0">
                <a:latin typeface="Courier New"/>
                <a:cs typeface="Courier New"/>
              </a:rPr>
              <a:t>class Book </a:t>
            </a:r>
          </a:p>
          <a:p>
            <a:r>
              <a:rPr lang="en-US" sz="1300" b="1" dirty="0" smtClean="0">
                <a:latin typeface="Courier New"/>
                <a:cs typeface="Courier New"/>
              </a:rPr>
              <a:t>{</a:t>
            </a:r>
            <a:br>
              <a:rPr lang="en-US" sz="1300" b="1" dirty="0" smtClean="0">
                <a:latin typeface="Courier New"/>
                <a:cs typeface="Courier New"/>
              </a:rPr>
            </a:br>
            <a:r>
              <a:rPr lang="en-US" sz="1300" b="1" dirty="0" smtClean="0">
                <a:latin typeface="Courier New"/>
                <a:cs typeface="Courier New"/>
              </a:rPr>
              <a:t>   public </a:t>
            </a:r>
            <a:r>
              <a:rPr lang="en-US" sz="1300" b="1" dirty="0" smtClean="0">
                <a:solidFill>
                  <a:srgbClr val="422C16"/>
                </a:solidFill>
                <a:latin typeface="Courier New"/>
                <a:cs typeface="Courier New"/>
              </a:rPr>
              <a:t>String</a:t>
            </a:r>
            <a:r>
              <a:rPr lang="en-US" sz="1300" b="1" dirty="0" smtClean="0">
                <a:latin typeface="Courier New"/>
                <a:cs typeface="Courier New"/>
              </a:rPr>
              <a:t> title;</a:t>
            </a:r>
            <a:br>
              <a:rPr lang="en-US" sz="1300" b="1" dirty="0" smtClean="0">
                <a:latin typeface="Courier New"/>
                <a:cs typeface="Courier New"/>
              </a:rPr>
            </a:br>
            <a:r>
              <a:rPr lang="en-US" sz="1300" b="1" dirty="0" smtClean="0">
                <a:latin typeface="Courier New"/>
                <a:cs typeface="Courier New"/>
              </a:rPr>
              <a:t>   public </a:t>
            </a:r>
            <a:r>
              <a:rPr lang="en-US" sz="1300" b="1" dirty="0" err="1" smtClean="0">
                <a:latin typeface="Courier New"/>
                <a:cs typeface="Courier New"/>
              </a:rPr>
              <a:t>int</a:t>
            </a:r>
            <a:r>
              <a:rPr lang="en-US" sz="1300" b="1" dirty="0" smtClean="0">
                <a:latin typeface="Courier New"/>
                <a:cs typeface="Courier New"/>
              </a:rPr>
              <a:t> pages;</a:t>
            </a:r>
            <a:br>
              <a:rPr lang="en-US" sz="1300" b="1" dirty="0" smtClean="0">
                <a:latin typeface="Courier New"/>
                <a:cs typeface="Courier New"/>
              </a:rPr>
            </a:br>
            <a:r>
              <a:rPr lang="en-US" sz="1300" b="1" dirty="0" smtClean="0">
                <a:latin typeface="Courier New"/>
                <a:cs typeface="Courier New"/>
              </a:rPr>
              <a:t>    </a:t>
            </a:r>
            <a:br>
              <a:rPr lang="en-US" sz="1300" b="1" dirty="0" smtClean="0">
                <a:latin typeface="Courier New"/>
                <a:cs typeface="Courier New"/>
              </a:rPr>
            </a:br>
            <a:r>
              <a:rPr lang="en-US" sz="1300" b="1" dirty="0" smtClean="0">
                <a:latin typeface="Courier New"/>
                <a:cs typeface="Courier New"/>
              </a:rPr>
              <a:t>   public void </a:t>
            </a:r>
            <a:r>
              <a:rPr lang="en-US" sz="1300" b="1" dirty="0" err="1" smtClean="0">
                <a:latin typeface="Courier New"/>
                <a:cs typeface="Courier New"/>
              </a:rPr>
              <a:t>printBookInfo</a:t>
            </a:r>
            <a:r>
              <a:rPr lang="en-US" sz="1300" b="1" dirty="0" smtClean="0">
                <a:latin typeface="Courier New"/>
                <a:cs typeface="Courier New"/>
              </a:rPr>
              <a:t>() </a:t>
            </a:r>
          </a:p>
          <a:p>
            <a:r>
              <a:rPr lang="en-US" sz="1300" b="1" dirty="0">
                <a:latin typeface="Courier New"/>
                <a:cs typeface="Courier New"/>
              </a:rPr>
              <a:t> </a:t>
            </a:r>
            <a:r>
              <a:rPr lang="en-US" sz="1300" b="1" dirty="0" smtClean="0">
                <a:latin typeface="Courier New"/>
                <a:cs typeface="Courier New"/>
              </a:rPr>
              <a:t>  {</a:t>
            </a:r>
            <a:br>
              <a:rPr lang="en-US" sz="1300" b="1" dirty="0" smtClean="0">
                <a:latin typeface="Courier New"/>
                <a:cs typeface="Courier New"/>
              </a:rPr>
            </a:br>
            <a:r>
              <a:rPr lang="en-US" sz="1300" b="1" dirty="0" smtClean="0">
                <a:latin typeface="Courier New"/>
                <a:cs typeface="Courier New"/>
              </a:rPr>
              <a:t>      </a:t>
            </a:r>
            <a:r>
              <a:rPr lang="en-US" sz="1300" b="1" dirty="0" err="1" smtClean="0">
                <a:latin typeface="Courier New"/>
                <a:cs typeface="Courier New"/>
              </a:rPr>
              <a:t>System.out.println</a:t>
            </a:r>
            <a:r>
              <a:rPr lang="en-US" sz="1300" b="1" dirty="0" smtClean="0">
                <a:latin typeface="Courier New"/>
                <a:cs typeface="Courier New"/>
              </a:rPr>
              <a:t>(</a:t>
            </a:r>
            <a:r>
              <a:rPr lang="en-US" sz="1300" b="1" dirty="0" err="1" smtClean="0">
                <a:latin typeface="Courier New"/>
                <a:cs typeface="Courier New"/>
              </a:rPr>
              <a:t>this.title</a:t>
            </a:r>
            <a:r>
              <a:rPr lang="en-US" sz="1300" b="1" dirty="0" smtClean="0">
                <a:latin typeface="Courier New"/>
                <a:cs typeface="Courier New"/>
              </a:rPr>
              <a:t> + " has " + </a:t>
            </a:r>
            <a:r>
              <a:rPr lang="en-US" sz="1300" b="1" dirty="0" err="1" smtClean="0">
                <a:latin typeface="Courier New"/>
                <a:cs typeface="Courier New"/>
              </a:rPr>
              <a:t>this.pages</a:t>
            </a:r>
            <a:r>
              <a:rPr lang="en-US" sz="1300" b="1" dirty="0" smtClean="0">
                <a:latin typeface="Courier New"/>
                <a:cs typeface="Courier New"/>
              </a:rPr>
              <a:t> + " pages.");</a:t>
            </a:r>
            <a:br>
              <a:rPr lang="en-US" sz="1300" b="1" dirty="0" smtClean="0">
                <a:latin typeface="Courier New"/>
                <a:cs typeface="Courier New"/>
              </a:rPr>
            </a:br>
            <a:r>
              <a:rPr lang="en-US" sz="1300" b="1" dirty="0" smtClean="0">
                <a:latin typeface="Courier New"/>
                <a:cs typeface="Courier New"/>
              </a:rPr>
              <a:t>   }</a:t>
            </a:r>
            <a:br>
              <a:rPr lang="en-US" sz="1300" b="1" dirty="0" smtClean="0">
                <a:latin typeface="Courier New"/>
                <a:cs typeface="Courier New"/>
              </a:rPr>
            </a:br>
            <a:r>
              <a:rPr lang="en-US" sz="1300" b="1" dirty="0" smtClean="0">
                <a:latin typeface="Courier New"/>
                <a:cs typeface="Courier New"/>
              </a:rPr>
              <a:t>}</a:t>
            </a:r>
            <a:endParaRPr lang="en-US" sz="1300" b="1" dirty="0">
              <a:latin typeface="Courier New"/>
              <a:cs typeface="Courier New"/>
            </a:endParaRPr>
          </a:p>
        </p:txBody>
      </p:sp>
      <p:sp>
        <p:nvSpPr>
          <p:cNvPr id="3" name="TextBox 2"/>
          <p:cNvSpPr txBox="1"/>
          <p:nvPr/>
        </p:nvSpPr>
        <p:spPr>
          <a:xfrm>
            <a:off x="7772400" y="228600"/>
            <a:ext cx="4286456" cy="349326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300" b="1" dirty="0">
                <a:latin typeface="Courier New"/>
                <a:cs typeface="Courier New"/>
              </a:rPr>
              <a:t>public </a:t>
            </a:r>
            <a:r>
              <a:rPr lang="en-US" sz="1300" b="1" dirty="0" smtClean="0">
                <a:latin typeface="Courier New"/>
                <a:cs typeface="Courier New"/>
              </a:rPr>
              <a:t>class </a:t>
            </a:r>
            <a:r>
              <a:rPr lang="en-US" sz="1300" b="1" dirty="0" err="1" smtClean="0">
                <a:latin typeface="Courier New"/>
                <a:cs typeface="Courier New"/>
              </a:rPr>
              <a:t>BookTest</a:t>
            </a:r>
            <a:r>
              <a:rPr lang="en-US" sz="1300" b="1" dirty="0" smtClean="0">
                <a:latin typeface="Courier New"/>
                <a:cs typeface="Courier New"/>
              </a:rPr>
              <a:t> </a:t>
            </a:r>
          </a:p>
          <a:p>
            <a:r>
              <a:rPr lang="en-US" sz="1300" b="1" dirty="0" smtClean="0">
                <a:latin typeface="Courier New"/>
                <a:cs typeface="Courier New"/>
              </a:rPr>
              <a:t>{</a:t>
            </a:r>
            <a:br>
              <a:rPr lang="en-US" sz="1300" b="1" dirty="0" smtClean="0">
                <a:latin typeface="Courier New"/>
                <a:cs typeface="Courier New"/>
              </a:rPr>
            </a:br>
            <a:r>
              <a:rPr lang="en-US" sz="1300" b="1" dirty="0">
                <a:latin typeface="Courier New"/>
                <a:cs typeface="Courier New"/>
              </a:rPr>
              <a:t> </a:t>
            </a:r>
            <a:r>
              <a:rPr lang="en-US" sz="1300" b="1" dirty="0" smtClean="0">
                <a:latin typeface="Courier New"/>
                <a:cs typeface="Courier New"/>
              </a:rPr>
              <a:t>  public static void main(String[] </a:t>
            </a:r>
            <a:r>
              <a:rPr lang="en-US" sz="1300" b="1" dirty="0" err="1" smtClean="0">
                <a:latin typeface="Courier New"/>
                <a:cs typeface="Courier New"/>
              </a:rPr>
              <a:t>args</a:t>
            </a:r>
            <a:r>
              <a:rPr lang="en-US" sz="1300" b="1" dirty="0" smtClean="0">
                <a:latin typeface="Courier New"/>
                <a:cs typeface="Courier New"/>
              </a:rPr>
              <a:t>) </a:t>
            </a:r>
          </a:p>
          <a:p>
            <a:r>
              <a:rPr lang="en-US" sz="1300" b="1" dirty="0">
                <a:latin typeface="Courier New"/>
                <a:cs typeface="Courier New"/>
              </a:rPr>
              <a:t> </a:t>
            </a:r>
            <a:r>
              <a:rPr lang="en-US" sz="1300" b="1" dirty="0" smtClean="0">
                <a:latin typeface="Courier New"/>
                <a:cs typeface="Courier New"/>
              </a:rPr>
              <a:t>  {</a:t>
            </a:r>
            <a:endParaRPr lang="en-US" sz="1300" b="1" dirty="0">
              <a:latin typeface="Courier New"/>
              <a:cs typeface="Courier New"/>
            </a:endParaRPr>
          </a:p>
          <a:p>
            <a:r>
              <a:rPr lang="en-US" sz="1300" b="1" dirty="0" smtClean="0">
                <a:latin typeface="Courier New"/>
                <a:cs typeface="Courier New"/>
              </a:rPr>
              <a:t>      Book c = new Book();</a:t>
            </a:r>
          </a:p>
          <a:p>
            <a:r>
              <a:rPr lang="en-US" sz="1300" b="1" dirty="0">
                <a:latin typeface="Courier New"/>
                <a:cs typeface="Courier New"/>
              </a:rPr>
              <a:t> </a:t>
            </a:r>
            <a:r>
              <a:rPr lang="en-US" sz="1300" b="1" dirty="0" smtClean="0">
                <a:latin typeface="Courier New"/>
                <a:cs typeface="Courier New"/>
              </a:rPr>
              <a:t>     </a:t>
            </a:r>
            <a:r>
              <a:rPr lang="en-US" sz="1300" b="1" dirty="0" err="1" smtClean="0">
                <a:latin typeface="Courier New"/>
                <a:cs typeface="Courier New"/>
              </a:rPr>
              <a:t>c.title</a:t>
            </a:r>
            <a:r>
              <a:rPr lang="en-US" sz="1300" b="1" dirty="0" smtClean="0">
                <a:latin typeface="Courier New"/>
                <a:cs typeface="Courier New"/>
              </a:rPr>
              <a:t> = "War and Peace";</a:t>
            </a:r>
          </a:p>
          <a:p>
            <a:r>
              <a:rPr lang="en-US" sz="1300" b="1" dirty="0">
                <a:latin typeface="Courier New"/>
                <a:cs typeface="Courier New"/>
              </a:rPr>
              <a:t> </a:t>
            </a:r>
            <a:r>
              <a:rPr lang="en-US" sz="1300" b="1" dirty="0" smtClean="0">
                <a:latin typeface="Courier New"/>
                <a:cs typeface="Courier New"/>
              </a:rPr>
              <a:t>     </a:t>
            </a:r>
            <a:r>
              <a:rPr lang="en-US" sz="1300" b="1" dirty="0" err="1" smtClean="0">
                <a:latin typeface="Courier New"/>
                <a:cs typeface="Courier New"/>
              </a:rPr>
              <a:t>c.pages</a:t>
            </a:r>
            <a:r>
              <a:rPr lang="en-US" sz="1300" b="1" dirty="0" smtClean="0">
                <a:latin typeface="Courier New"/>
                <a:cs typeface="Courier New"/>
              </a:rPr>
              <a:t> = 2398;</a:t>
            </a:r>
          </a:p>
          <a:p>
            <a:r>
              <a:rPr lang="en-US" sz="1300" b="1" dirty="0">
                <a:latin typeface="Courier New"/>
                <a:cs typeface="Courier New"/>
              </a:rPr>
              <a:t> </a:t>
            </a:r>
            <a:r>
              <a:rPr lang="en-US" sz="1300" b="1" dirty="0" smtClean="0">
                <a:latin typeface="Courier New"/>
                <a:cs typeface="Courier New"/>
              </a:rPr>
              <a:t>     </a:t>
            </a:r>
            <a:r>
              <a:rPr lang="en-US" sz="1300" b="1" dirty="0" err="1" smtClean="0">
                <a:latin typeface="Courier New"/>
                <a:cs typeface="Courier New"/>
              </a:rPr>
              <a:t>c.printBookInfo</a:t>
            </a:r>
            <a:r>
              <a:rPr lang="en-US" sz="1300" b="1" dirty="0">
                <a:latin typeface="Courier New"/>
                <a:cs typeface="Courier New"/>
              </a:rPr>
              <a:t>();</a:t>
            </a:r>
            <a:endParaRPr lang="en-US" sz="1300" b="1" dirty="0" smtClean="0">
              <a:latin typeface="Courier New"/>
              <a:cs typeface="Courier New"/>
            </a:endParaRPr>
          </a:p>
          <a:p>
            <a:endParaRPr lang="en-US" sz="1300" b="1" dirty="0">
              <a:latin typeface="Courier New"/>
              <a:cs typeface="Courier New"/>
            </a:endParaRPr>
          </a:p>
          <a:p>
            <a:r>
              <a:rPr lang="en-US" sz="1300" b="1" dirty="0" smtClean="0">
                <a:latin typeface="Courier New"/>
                <a:cs typeface="Courier New"/>
              </a:rPr>
              <a:t>      Book d = new Book();</a:t>
            </a:r>
          </a:p>
          <a:p>
            <a:r>
              <a:rPr lang="en-US" sz="1300" b="1" dirty="0">
                <a:latin typeface="Courier New"/>
                <a:cs typeface="Courier New"/>
              </a:rPr>
              <a:t> </a:t>
            </a:r>
            <a:r>
              <a:rPr lang="en-US" sz="1300" b="1" dirty="0" smtClean="0">
                <a:latin typeface="Courier New"/>
                <a:cs typeface="Courier New"/>
              </a:rPr>
              <a:t>     d = c;</a:t>
            </a:r>
          </a:p>
          <a:p>
            <a:r>
              <a:rPr lang="en-US" sz="1300" b="1" dirty="0">
                <a:latin typeface="Courier New"/>
                <a:cs typeface="Courier New"/>
              </a:rPr>
              <a:t> </a:t>
            </a:r>
            <a:r>
              <a:rPr lang="en-US" sz="1300" b="1" dirty="0" smtClean="0">
                <a:latin typeface="Courier New"/>
                <a:cs typeface="Courier New"/>
              </a:rPr>
              <a:t>     </a:t>
            </a:r>
            <a:r>
              <a:rPr lang="en-US" sz="1300" b="1" dirty="0" err="1" smtClean="0">
                <a:latin typeface="Courier New"/>
                <a:cs typeface="Courier New"/>
              </a:rPr>
              <a:t>d.title</a:t>
            </a:r>
            <a:r>
              <a:rPr lang="en-US" sz="1300" b="1" dirty="0" smtClean="0">
                <a:latin typeface="Courier New"/>
                <a:cs typeface="Courier New"/>
              </a:rPr>
              <a:t> = "The Brothers Karamazov";</a:t>
            </a:r>
          </a:p>
          <a:p>
            <a:r>
              <a:rPr lang="en-US" sz="1300" b="1" dirty="0">
                <a:latin typeface="Courier New"/>
                <a:cs typeface="Courier New"/>
              </a:rPr>
              <a:t> </a:t>
            </a:r>
            <a:r>
              <a:rPr lang="en-US" sz="1300" b="1" dirty="0" smtClean="0">
                <a:latin typeface="Courier New"/>
                <a:cs typeface="Courier New"/>
              </a:rPr>
              <a:t>     </a:t>
            </a:r>
            <a:r>
              <a:rPr lang="en-US" sz="1300" b="1" dirty="0" err="1" smtClean="0">
                <a:latin typeface="Courier New"/>
                <a:cs typeface="Courier New"/>
              </a:rPr>
              <a:t>d.printBookInfo</a:t>
            </a:r>
            <a:r>
              <a:rPr lang="en-US" sz="1300" b="1" dirty="0" smtClean="0">
                <a:latin typeface="Courier New"/>
                <a:cs typeface="Courier New"/>
              </a:rPr>
              <a:t>();</a:t>
            </a:r>
          </a:p>
          <a:p>
            <a:endParaRPr lang="en-US" sz="1300" b="1" dirty="0" smtClean="0">
              <a:latin typeface="Courier New"/>
              <a:cs typeface="Courier New"/>
            </a:endParaRPr>
          </a:p>
          <a:p>
            <a:r>
              <a:rPr lang="en-US" sz="1300" b="1" dirty="0" smtClean="0">
                <a:latin typeface="Courier New"/>
                <a:cs typeface="Courier New"/>
              </a:rPr>
              <a:t>      </a:t>
            </a:r>
            <a:r>
              <a:rPr lang="en-US" sz="1300" b="1" dirty="0" err="1" smtClean="0">
                <a:latin typeface="Courier New"/>
                <a:cs typeface="Courier New"/>
              </a:rPr>
              <a:t>c.printBookInfo</a:t>
            </a:r>
            <a:r>
              <a:rPr lang="en-US" sz="1300" b="1" dirty="0" smtClean="0">
                <a:latin typeface="Courier New"/>
                <a:cs typeface="Courier New"/>
              </a:rPr>
              <a:t>();  </a:t>
            </a:r>
            <a:br>
              <a:rPr lang="en-US" sz="1300" b="1" dirty="0" smtClean="0">
                <a:latin typeface="Courier New"/>
                <a:cs typeface="Courier New"/>
              </a:rPr>
            </a:br>
            <a:r>
              <a:rPr lang="en-US" sz="1300" b="1" dirty="0" smtClean="0">
                <a:latin typeface="Courier New"/>
                <a:cs typeface="Courier New"/>
              </a:rPr>
              <a:t>  }</a:t>
            </a:r>
            <a:br>
              <a:rPr lang="en-US" sz="1300" b="1" dirty="0" smtClean="0">
                <a:latin typeface="Courier New"/>
                <a:cs typeface="Courier New"/>
              </a:rPr>
            </a:br>
            <a:r>
              <a:rPr lang="en-US" sz="1300" b="1" dirty="0" smtClean="0">
                <a:latin typeface="Courier New"/>
                <a:cs typeface="Courier New"/>
              </a:rPr>
              <a:t>}</a:t>
            </a:r>
            <a:endParaRPr lang="en-US" sz="1300" b="1" dirty="0">
              <a:latin typeface="Courier New"/>
              <a:cs typeface="Courier New"/>
            </a:endParaRPr>
          </a:p>
        </p:txBody>
      </p:sp>
      <p:sp>
        <p:nvSpPr>
          <p:cNvPr id="4" name="TextBox 3"/>
          <p:cNvSpPr txBox="1"/>
          <p:nvPr/>
        </p:nvSpPr>
        <p:spPr>
          <a:xfrm>
            <a:off x="381000" y="2590800"/>
            <a:ext cx="1693017" cy="307777"/>
          </a:xfrm>
          <a:prstGeom prst="rect">
            <a:avLst/>
          </a:prstGeom>
          <a:noFill/>
        </p:spPr>
        <p:txBody>
          <a:bodyPr wrap="none" rtlCol="0">
            <a:spAutoFit/>
          </a:bodyPr>
          <a:lstStyle/>
          <a:p>
            <a:r>
              <a:rPr lang="en-US" sz="1400" b="1" dirty="0" smtClean="0">
                <a:latin typeface="Courier New"/>
                <a:cs typeface="Courier New"/>
              </a:rPr>
              <a:t>Memory (stack)</a:t>
            </a:r>
            <a:endParaRPr lang="en-US" sz="1400" b="1" dirty="0">
              <a:latin typeface="Courier New"/>
              <a:cs typeface="Courier New"/>
            </a:endParaRPr>
          </a:p>
        </p:txBody>
      </p:sp>
      <p:sp>
        <p:nvSpPr>
          <p:cNvPr id="6" name="TextBox 5"/>
          <p:cNvSpPr txBox="1"/>
          <p:nvPr/>
        </p:nvSpPr>
        <p:spPr>
          <a:xfrm>
            <a:off x="3488583" y="2590800"/>
            <a:ext cx="1585277" cy="307777"/>
          </a:xfrm>
          <a:prstGeom prst="rect">
            <a:avLst/>
          </a:prstGeom>
          <a:noFill/>
        </p:spPr>
        <p:txBody>
          <a:bodyPr wrap="none" rtlCol="0">
            <a:spAutoFit/>
          </a:bodyPr>
          <a:lstStyle/>
          <a:p>
            <a:r>
              <a:rPr lang="en-US" sz="1400" b="1" dirty="0" smtClean="0">
                <a:latin typeface="Courier New"/>
                <a:cs typeface="Courier New"/>
              </a:rPr>
              <a:t>Memory (heap)</a:t>
            </a:r>
            <a:endParaRPr lang="en-US" sz="1400" b="1" dirty="0">
              <a:latin typeface="Courier New"/>
              <a:cs typeface="Courier New"/>
            </a:endParaRPr>
          </a:p>
        </p:txBody>
      </p:sp>
      <p:sp>
        <p:nvSpPr>
          <p:cNvPr id="8" name="TextBox 7"/>
          <p:cNvSpPr txBox="1"/>
          <p:nvPr/>
        </p:nvSpPr>
        <p:spPr>
          <a:xfrm>
            <a:off x="9379698" y="4038600"/>
            <a:ext cx="831102" cy="307777"/>
          </a:xfrm>
          <a:prstGeom prst="rect">
            <a:avLst/>
          </a:prstGeom>
          <a:noFill/>
        </p:spPr>
        <p:txBody>
          <a:bodyPr wrap="none" rtlCol="0">
            <a:spAutoFit/>
          </a:bodyPr>
          <a:lstStyle/>
          <a:p>
            <a:r>
              <a:rPr lang="en-US" sz="1400" b="1" dirty="0">
                <a:latin typeface="Courier New"/>
                <a:cs typeface="Courier New"/>
              </a:rPr>
              <a:t>O</a:t>
            </a:r>
            <a:r>
              <a:rPr lang="en-US" sz="1400" b="1" dirty="0" smtClean="0">
                <a:latin typeface="Courier New"/>
                <a:cs typeface="Courier New"/>
              </a:rPr>
              <a:t>utput</a:t>
            </a:r>
            <a:endParaRPr lang="en-US" sz="1400" b="1" dirty="0">
              <a:latin typeface="Courier New"/>
              <a:cs typeface="Courier New"/>
            </a:endParaRPr>
          </a:p>
        </p:txBody>
      </p:sp>
      <p:sp>
        <p:nvSpPr>
          <p:cNvPr id="9" name="TextBox 8"/>
          <p:cNvSpPr txBox="1"/>
          <p:nvPr/>
        </p:nvSpPr>
        <p:spPr>
          <a:xfrm>
            <a:off x="7848600" y="4419600"/>
            <a:ext cx="3962400" cy="14927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b="1" dirty="0" smtClean="0">
                <a:latin typeface="Courier New"/>
                <a:cs typeface="Courier New"/>
              </a:rPr>
              <a:t>War and Peace has 2398 pages.</a:t>
            </a:r>
          </a:p>
          <a:p>
            <a:r>
              <a:rPr lang="en-US" sz="1300" b="1" dirty="0" smtClean="0">
                <a:latin typeface="Courier New"/>
                <a:cs typeface="Courier New"/>
              </a:rPr>
              <a:t>The Brothers Karamazov has 2398 pages.</a:t>
            </a:r>
            <a:endParaRPr lang="en-US" sz="1300" b="1" dirty="0">
              <a:latin typeface="Courier New"/>
              <a:cs typeface="Courier New"/>
            </a:endParaRPr>
          </a:p>
          <a:p>
            <a:r>
              <a:rPr lang="en-US" sz="1300" b="1" dirty="0">
                <a:latin typeface="Courier New"/>
                <a:cs typeface="Courier New"/>
              </a:rPr>
              <a:t>The Brothers Karamazov has 2398 pages</a:t>
            </a:r>
            <a:r>
              <a:rPr lang="en-US" sz="1300" b="1" dirty="0" smtClean="0">
                <a:latin typeface="Courier New"/>
                <a:cs typeface="Courier New"/>
              </a:rPr>
              <a:t>.</a:t>
            </a:r>
          </a:p>
          <a:p>
            <a:endParaRPr lang="en-US" sz="1300" b="1" dirty="0">
              <a:latin typeface="Courier New"/>
              <a:cs typeface="Courier New"/>
            </a:endParaRPr>
          </a:p>
          <a:p>
            <a:endParaRPr lang="en-US" sz="1300" b="1" dirty="0" smtClean="0">
              <a:latin typeface="Courier New"/>
              <a:cs typeface="Courier New"/>
            </a:endParaRPr>
          </a:p>
          <a:p>
            <a:endParaRPr lang="en-US" sz="1300" b="1" dirty="0">
              <a:latin typeface="Courier New"/>
              <a:cs typeface="Courier New"/>
            </a:endParaRPr>
          </a:p>
          <a:p>
            <a:endParaRPr lang="en-US" sz="1300" b="1" dirty="0">
              <a:latin typeface="Courier New"/>
              <a:cs typeface="Courier New"/>
            </a:endParaRPr>
          </a:p>
        </p:txBody>
      </p:sp>
      <p:cxnSp>
        <p:nvCxnSpPr>
          <p:cNvPr id="13" name="Straight Arrow Connector 12"/>
          <p:cNvCxnSpPr/>
          <p:nvPr/>
        </p:nvCxnSpPr>
        <p:spPr>
          <a:xfrm>
            <a:off x="1371600" y="3581400"/>
            <a:ext cx="1752600" cy="76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1371600" y="4114800"/>
            <a:ext cx="1752600" cy="1066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200400" y="3124200"/>
            <a:ext cx="2895600" cy="129266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b="1" dirty="0">
                <a:latin typeface="Courier New"/>
                <a:cs typeface="Courier New"/>
              </a:rPr>
              <a:t> </a:t>
            </a:r>
            <a:r>
              <a:rPr lang="en-US" sz="1300" b="1" dirty="0" smtClean="0">
                <a:latin typeface="Courier New"/>
                <a:cs typeface="Courier New"/>
              </a:rPr>
              <a:t>       (Book)</a:t>
            </a:r>
          </a:p>
          <a:p>
            <a:endParaRPr lang="en-US" sz="1300" b="1" dirty="0" smtClean="0">
              <a:latin typeface="Courier New"/>
              <a:cs typeface="Courier New"/>
            </a:endParaRPr>
          </a:p>
          <a:p>
            <a:r>
              <a:rPr lang="en-US" sz="1300" b="1" dirty="0" smtClean="0">
                <a:latin typeface="Courier New"/>
                <a:cs typeface="Courier New"/>
              </a:rPr>
              <a:t>title:</a:t>
            </a:r>
          </a:p>
          <a:p>
            <a:endParaRPr lang="en-US" sz="1300" b="1" dirty="0">
              <a:latin typeface="Courier New"/>
              <a:cs typeface="Courier New"/>
            </a:endParaRPr>
          </a:p>
          <a:p>
            <a:r>
              <a:rPr lang="en-US" sz="1300" b="1" dirty="0" smtClean="0">
                <a:latin typeface="Courier New"/>
                <a:cs typeface="Courier New"/>
              </a:rPr>
              <a:t>pages: 0</a:t>
            </a:r>
          </a:p>
          <a:p>
            <a:r>
              <a:rPr lang="en-US" sz="1300" b="1" dirty="0" smtClean="0">
                <a:latin typeface="Courier New"/>
                <a:cs typeface="Courier New"/>
              </a:rPr>
              <a:t> </a:t>
            </a:r>
          </a:p>
        </p:txBody>
      </p:sp>
      <p:cxnSp>
        <p:nvCxnSpPr>
          <p:cNvPr id="17" name="Straight Arrow Connector 16"/>
          <p:cNvCxnSpPr/>
          <p:nvPr/>
        </p:nvCxnSpPr>
        <p:spPr>
          <a:xfrm flipV="1">
            <a:off x="1371600" y="3886200"/>
            <a:ext cx="1676400" cy="228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810000" y="3533001"/>
            <a:ext cx="1398014" cy="276999"/>
          </a:xfrm>
          <a:prstGeom prst="rect">
            <a:avLst/>
          </a:prstGeom>
          <a:noFill/>
        </p:spPr>
        <p:txBody>
          <a:bodyPr wrap="none" rtlCol="0">
            <a:spAutoFit/>
          </a:bodyPr>
          <a:lstStyle/>
          <a:p>
            <a:r>
              <a:rPr lang="en-US" sz="1200" b="1" dirty="0">
                <a:latin typeface="Courier New"/>
                <a:cs typeface="Courier New"/>
              </a:rPr>
              <a:t>War and </a:t>
            </a:r>
            <a:r>
              <a:rPr lang="en-US" sz="1200" b="1" dirty="0" smtClean="0">
                <a:latin typeface="Courier New"/>
                <a:cs typeface="Courier New"/>
              </a:rPr>
              <a:t>Peace</a:t>
            </a:r>
            <a:endParaRPr lang="en-US" sz="1200" b="1" dirty="0">
              <a:latin typeface="Courier New"/>
              <a:cs typeface="Courier New"/>
            </a:endParaRPr>
          </a:p>
        </p:txBody>
      </p:sp>
      <p:sp>
        <p:nvSpPr>
          <p:cNvPr id="21" name="TextBox 20"/>
          <p:cNvSpPr txBox="1"/>
          <p:nvPr/>
        </p:nvSpPr>
        <p:spPr>
          <a:xfrm>
            <a:off x="4114800" y="3898612"/>
            <a:ext cx="584841" cy="292388"/>
          </a:xfrm>
          <a:prstGeom prst="rect">
            <a:avLst/>
          </a:prstGeom>
          <a:noFill/>
        </p:spPr>
        <p:txBody>
          <a:bodyPr wrap="none" rtlCol="0">
            <a:spAutoFit/>
          </a:bodyPr>
          <a:lstStyle/>
          <a:p>
            <a:r>
              <a:rPr lang="en-US" sz="1300" b="1" dirty="0" smtClean="0">
                <a:latin typeface="Courier New"/>
                <a:cs typeface="Courier New"/>
              </a:rPr>
              <a:t>2398</a:t>
            </a:r>
            <a:endParaRPr lang="en-US" sz="1300" b="1" dirty="0">
              <a:latin typeface="Courier New"/>
              <a:cs typeface="Courier New"/>
            </a:endParaRPr>
          </a:p>
        </p:txBody>
      </p:sp>
      <p:sp>
        <p:nvSpPr>
          <p:cNvPr id="22" name="TextBox 21"/>
          <p:cNvSpPr txBox="1"/>
          <p:nvPr/>
        </p:nvSpPr>
        <p:spPr>
          <a:xfrm>
            <a:off x="3200400" y="4572000"/>
            <a:ext cx="2286000" cy="129266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300" b="1" dirty="0">
                <a:latin typeface="Courier New"/>
                <a:cs typeface="Courier New"/>
              </a:rPr>
              <a:t> </a:t>
            </a:r>
            <a:r>
              <a:rPr lang="en-US" sz="1300" b="1" dirty="0" smtClean="0">
                <a:latin typeface="Courier New"/>
                <a:cs typeface="Courier New"/>
              </a:rPr>
              <a:t>       (Book)</a:t>
            </a:r>
          </a:p>
          <a:p>
            <a:endParaRPr lang="en-US" sz="1300" b="1" dirty="0" smtClean="0">
              <a:latin typeface="Courier New"/>
              <a:cs typeface="Courier New"/>
            </a:endParaRPr>
          </a:p>
          <a:p>
            <a:r>
              <a:rPr lang="en-US" sz="1300" b="1" dirty="0" smtClean="0">
                <a:latin typeface="Courier New"/>
                <a:cs typeface="Courier New"/>
              </a:rPr>
              <a:t>title:</a:t>
            </a:r>
          </a:p>
          <a:p>
            <a:endParaRPr lang="en-US" sz="1300" b="1" dirty="0">
              <a:latin typeface="Courier New"/>
              <a:cs typeface="Courier New"/>
            </a:endParaRPr>
          </a:p>
          <a:p>
            <a:r>
              <a:rPr lang="en-US" sz="1300" b="1" dirty="0" smtClean="0">
                <a:latin typeface="Courier New"/>
                <a:cs typeface="Courier New"/>
              </a:rPr>
              <a:t>pages: 0</a:t>
            </a:r>
          </a:p>
          <a:p>
            <a:r>
              <a:rPr lang="en-US" sz="1300" b="1" dirty="0" smtClean="0">
                <a:latin typeface="Courier New"/>
                <a:cs typeface="Courier New"/>
              </a:rPr>
              <a:t> </a:t>
            </a:r>
          </a:p>
        </p:txBody>
      </p:sp>
      <p:sp>
        <p:nvSpPr>
          <p:cNvPr id="23" name="TextBox 22"/>
          <p:cNvSpPr txBox="1"/>
          <p:nvPr/>
        </p:nvSpPr>
        <p:spPr>
          <a:xfrm>
            <a:off x="990600" y="3352800"/>
            <a:ext cx="307797" cy="338554"/>
          </a:xfrm>
          <a:prstGeom prst="rect">
            <a:avLst/>
          </a:prstGeom>
          <a:noFill/>
        </p:spPr>
        <p:txBody>
          <a:bodyPr wrap="none" rtlCol="0">
            <a:spAutoFit/>
          </a:bodyPr>
          <a:lstStyle/>
          <a:p>
            <a:r>
              <a:rPr lang="en-US" sz="1600" b="1" dirty="0" smtClean="0">
                <a:latin typeface="Courier New"/>
                <a:cs typeface="Courier New"/>
              </a:rPr>
              <a:t>c</a:t>
            </a:r>
            <a:endParaRPr lang="en-US" sz="1600" b="1" dirty="0">
              <a:latin typeface="Courier New"/>
              <a:cs typeface="Courier New"/>
            </a:endParaRPr>
          </a:p>
        </p:txBody>
      </p:sp>
      <p:sp>
        <p:nvSpPr>
          <p:cNvPr id="24" name="TextBox 23"/>
          <p:cNvSpPr txBox="1"/>
          <p:nvPr/>
        </p:nvSpPr>
        <p:spPr>
          <a:xfrm>
            <a:off x="990600" y="3852446"/>
            <a:ext cx="307797" cy="338554"/>
          </a:xfrm>
          <a:prstGeom prst="rect">
            <a:avLst/>
          </a:prstGeom>
          <a:noFill/>
        </p:spPr>
        <p:txBody>
          <a:bodyPr wrap="none" rtlCol="0">
            <a:spAutoFit/>
          </a:bodyPr>
          <a:lstStyle/>
          <a:p>
            <a:r>
              <a:rPr lang="en-US" sz="1600" b="1" dirty="0">
                <a:latin typeface="Courier New"/>
                <a:cs typeface="Courier New"/>
              </a:rPr>
              <a:t>d</a:t>
            </a:r>
          </a:p>
        </p:txBody>
      </p:sp>
      <p:sp>
        <p:nvSpPr>
          <p:cNvPr id="33" name="TextBox 32"/>
          <p:cNvSpPr txBox="1"/>
          <p:nvPr/>
        </p:nvSpPr>
        <p:spPr>
          <a:xfrm>
            <a:off x="3810000" y="3685401"/>
            <a:ext cx="2216322" cy="276999"/>
          </a:xfrm>
          <a:prstGeom prst="rect">
            <a:avLst/>
          </a:prstGeom>
          <a:noFill/>
        </p:spPr>
        <p:txBody>
          <a:bodyPr wrap="none" rtlCol="0">
            <a:spAutoFit/>
          </a:bodyPr>
          <a:lstStyle/>
          <a:p>
            <a:r>
              <a:rPr lang="en-US" sz="1200" b="1" dirty="0" smtClean="0">
                <a:latin typeface="Courier New"/>
                <a:cs typeface="Courier New"/>
              </a:rPr>
              <a:t>The Brothers Karamazov</a:t>
            </a:r>
            <a:endParaRPr lang="en-US" sz="1200" b="1" dirty="0">
              <a:latin typeface="Courier New"/>
              <a:cs typeface="Courier New"/>
            </a:endParaRPr>
          </a:p>
        </p:txBody>
      </p:sp>
      <p:cxnSp>
        <p:nvCxnSpPr>
          <p:cNvPr id="35" name="Straight Connector 34"/>
          <p:cNvCxnSpPr/>
          <p:nvPr/>
        </p:nvCxnSpPr>
        <p:spPr>
          <a:xfrm>
            <a:off x="3886200" y="3657600"/>
            <a:ext cx="1371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6168156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animBg="1"/>
      <p:bldP spid="16" grpId="0" animBg="1"/>
      <p:bldP spid="20" grpId="0"/>
      <p:bldP spid="21" grpId="0"/>
      <p:bldP spid="22" grpId="0" animBg="1"/>
      <p:bldP spid="23" grpId="0"/>
      <p:bldP spid="2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38"/>
            <a:ext cx="10972800" cy="868362"/>
          </a:xfrm>
        </p:spPr>
        <p:txBody>
          <a:bodyPr>
            <a:normAutofit/>
          </a:bodyPr>
          <a:lstStyle/>
          <a:p>
            <a:r>
              <a:rPr lang="en-US" sz="3600" dirty="0" smtClean="0"/>
              <a:t>What about equality?</a:t>
            </a:r>
            <a:endParaRPr lang="en-US" sz="3600" dirty="0"/>
          </a:p>
        </p:txBody>
      </p:sp>
      <p:sp>
        <p:nvSpPr>
          <p:cNvPr id="3" name="Content Placeholder 2"/>
          <p:cNvSpPr txBox="1">
            <a:spLocks/>
          </p:cNvSpPr>
          <p:nvPr/>
        </p:nvSpPr>
        <p:spPr>
          <a:xfrm>
            <a:off x="457200" y="838200"/>
            <a:ext cx="11353800" cy="10081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dirty="0" smtClean="0">
                <a:latin typeface="Calibri (Body)"/>
                <a:cs typeface="Calibri (Body)"/>
              </a:rPr>
              <a:t>What happens if you try and compare two objects of the same type (i.e. both </a:t>
            </a:r>
            <a:r>
              <a:rPr lang="en-US" sz="2200" b="1" dirty="0" smtClean="0">
                <a:latin typeface="Courier New"/>
                <a:cs typeface="Courier New"/>
              </a:rPr>
              <a:t>Book</a:t>
            </a:r>
            <a:r>
              <a:rPr lang="en-US" sz="2200" dirty="0" smtClean="0">
                <a:latin typeface="Calibri (Body)"/>
                <a:cs typeface="Calibri (Body)"/>
              </a:rPr>
              <a:t> types) using the == operator?</a:t>
            </a:r>
            <a:endParaRPr lang="en-US" sz="2200" dirty="0">
              <a:latin typeface="Calibri (Body)"/>
              <a:cs typeface="Calibri (Body)"/>
            </a:endParaRPr>
          </a:p>
        </p:txBody>
      </p:sp>
      <p:sp>
        <p:nvSpPr>
          <p:cNvPr id="4" name="TextBox 3"/>
          <p:cNvSpPr txBox="1"/>
          <p:nvPr/>
        </p:nvSpPr>
        <p:spPr>
          <a:xfrm>
            <a:off x="533400" y="1905000"/>
            <a:ext cx="5463893" cy="24622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smtClean="0">
                <a:latin typeface="Courier New"/>
                <a:cs typeface="Courier New"/>
              </a:rPr>
              <a:t>Book b = new Book();</a:t>
            </a:r>
          </a:p>
          <a:p>
            <a:r>
              <a:rPr lang="en-US" sz="1400" b="1" dirty="0" err="1" smtClean="0">
                <a:latin typeface="Courier New"/>
                <a:cs typeface="Courier New"/>
              </a:rPr>
              <a:t>b.title</a:t>
            </a:r>
            <a:r>
              <a:rPr lang="en-US" sz="1400" b="1" dirty="0" smtClean="0">
                <a:latin typeface="Courier New"/>
                <a:cs typeface="Courier New"/>
              </a:rPr>
              <a:t> = "Happy</a:t>
            </a:r>
            <a:r>
              <a:rPr lang="en-US" sz="1400" b="1" dirty="0">
                <a:latin typeface="Courier New"/>
                <a:cs typeface="Courier New"/>
              </a:rPr>
              <a:t>"</a:t>
            </a:r>
            <a:r>
              <a:rPr lang="en-US" sz="1400" b="1" dirty="0" smtClean="0">
                <a:latin typeface="Courier New"/>
                <a:cs typeface="Courier New"/>
              </a:rPr>
              <a:t>;</a:t>
            </a:r>
          </a:p>
          <a:p>
            <a:r>
              <a:rPr lang="en-US" sz="1400" b="1" dirty="0" err="1" smtClean="0">
                <a:latin typeface="Courier New"/>
                <a:cs typeface="Courier New"/>
              </a:rPr>
              <a:t>b.pages</a:t>
            </a:r>
            <a:r>
              <a:rPr lang="en-US" sz="1400" b="1" dirty="0" smtClean="0">
                <a:latin typeface="Courier New"/>
                <a:cs typeface="Courier New"/>
              </a:rPr>
              <a:t> = 234;</a:t>
            </a:r>
          </a:p>
          <a:p>
            <a:r>
              <a:rPr lang="en-US" sz="1400" b="1" dirty="0" smtClean="0">
                <a:latin typeface="Courier New"/>
                <a:cs typeface="Courier New"/>
              </a:rPr>
              <a:t>Book c = new Book();</a:t>
            </a:r>
          </a:p>
          <a:p>
            <a:r>
              <a:rPr lang="en-US" sz="1400" b="1" dirty="0" err="1" smtClean="0">
                <a:latin typeface="Courier New"/>
                <a:cs typeface="Courier New"/>
              </a:rPr>
              <a:t>c.title</a:t>
            </a:r>
            <a:r>
              <a:rPr lang="en-US" sz="1400" b="1" dirty="0" smtClean="0">
                <a:latin typeface="Courier New"/>
                <a:cs typeface="Courier New"/>
              </a:rPr>
              <a:t> = "Happy</a:t>
            </a:r>
            <a:r>
              <a:rPr lang="en-US" sz="1400" b="1" dirty="0">
                <a:latin typeface="Courier New"/>
                <a:cs typeface="Courier New"/>
              </a:rPr>
              <a:t>"</a:t>
            </a:r>
            <a:r>
              <a:rPr lang="en-US" sz="1400" b="1" dirty="0" smtClean="0">
                <a:latin typeface="Courier New"/>
                <a:cs typeface="Courier New"/>
              </a:rPr>
              <a:t>;</a:t>
            </a:r>
          </a:p>
          <a:p>
            <a:r>
              <a:rPr lang="en-US" sz="1400" b="1" dirty="0" err="1" smtClean="0">
                <a:latin typeface="Courier New"/>
                <a:cs typeface="Courier New"/>
              </a:rPr>
              <a:t>c.pages</a:t>
            </a:r>
            <a:r>
              <a:rPr lang="en-US" sz="1400" b="1" dirty="0" smtClean="0">
                <a:latin typeface="Courier New"/>
                <a:cs typeface="Courier New"/>
              </a:rPr>
              <a:t> = 234;</a:t>
            </a:r>
          </a:p>
          <a:p>
            <a:endParaRPr lang="en-US" sz="1400" b="1" dirty="0">
              <a:latin typeface="Courier New"/>
              <a:cs typeface="Courier New"/>
            </a:endParaRPr>
          </a:p>
          <a:p>
            <a:r>
              <a:rPr lang="en-US" sz="1400" b="1" dirty="0" smtClean="0">
                <a:latin typeface="Courier New"/>
                <a:cs typeface="Courier New"/>
              </a:rPr>
              <a:t>if (b == c)</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System.out.println</a:t>
            </a:r>
            <a:r>
              <a:rPr lang="en-US" sz="1400" b="1" dirty="0" smtClean="0">
                <a:latin typeface="Courier New"/>
                <a:cs typeface="Courier New"/>
              </a:rPr>
              <a:t>("They’re the same!");</a:t>
            </a:r>
          </a:p>
          <a:p>
            <a:r>
              <a:rPr lang="en-US" sz="1400" b="1" dirty="0" smtClean="0">
                <a:latin typeface="Courier New"/>
                <a:cs typeface="Courier New"/>
              </a:rPr>
              <a:t>else</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System.out.println</a:t>
            </a:r>
            <a:r>
              <a:rPr lang="en-US" sz="1400" b="1" dirty="0" smtClean="0">
                <a:latin typeface="Courier New"/>
                <a:cs typeface="Courier New"/>
              </a:rPr>
              <a:t>("Alas, different books.");</a:t>
            </a:r>
          </a:p>
        </p:txBody>
      </p:sp>
      <p:sp>
        <p:nvSpPr>
          <p:cNvPr id="5" name="TextBox 4"/>
          <p:cNvSpPr txBox="1"/>
          <p:nvPr/>
        </p:nvSpPr>
        <p:spPr>
          <a:xfrm>
            <a:off x="457200" y="4495800"/>
            <a:ext cx="6998317" cy="430887"/>
          </a:xfrm>
          <a:prstGeom prst="rect">
            <a:avLst/>
          </a:prstGeom>
          <a:noFill/>
        </p:spPr>
        <p:txBody>
          <a:bodyPr wrap="none" rtlCol="0">
            <a:spAutoFit/>
          </a:bodyPr>
          <a:lstStyle/>
          <a:p>
            <a:r>
              <a:rPr lang="en-US" sz="2200" b="1" dirty="0" smtClean="0">
                <a:solidFill>
                  <a:srgbClr val="FF0000"/>
                </a:solidFill>
                <a:latin typeface="Courier New"/>
                <a:cs typeface="Courier New"/>
              </a:rPr>
              <a:t>b</a:t>
            </a:r>
            <a:r>
              <a:rPr lang="en-US" sz="2200" dirty="0" smtClean="0">
                <a:solidFill>
                  <a:srgbClr val="FF0000"/>
                </a:solidFill>
                <a:latin typeface="Calibri"/>
                <a:cs typeface="Calibri"/>
              </a:rPr>
              <a:t> does not equal </a:t>
            </a:r>
            <a:r>
              <a:rPr lang="en-US" sz="2200" b="1" dirty="0" smtClean="0">
                <a:solidFill>
                  <a:srgbClr val="FF0000"/>
                </a:solidFill>
                <a:latin typeface="Courier New"/>
                <a:cs typeface="Courier New"/>
              </a:rPr>
              <a:t>c</a:t>
            </a:r>
            <a:r>
              <a:rPr lang="en-US" sz="2200" dirty="0" smtClean="0">
                <a:solidFill>
                  <a:srgbClr val="FF0000"/>
                </a:solidFill>
                <a:latin typeface="Calibri"/>
                <a:cs typeface="Calibri"/>
              </a:rPr>
              <a:t>! Why? They have the same data fields?!</a:t>
            </a:r>
            <a:endParaRPr lang="en-US" sz="2200" dirty="0">
              <a:solidFill>
                <a:srgbClr val="FF0000"/>
              </a:solidFill>
              <a:latin typeface="Calibri"/>
              <a:cs typeface="Calibri"/>
            </a:endParaRPr>
          </a:p>
        </p:txBody>
      </p:sp>
      <p:sp>
        <p:nvSpPr>
          <p:cNvPr id="6" name="TextBox 5"/>
          <p:cNvSpPr txBox="1"/>
          <p:nvPr/>
        </p:nvSpPr>
        <p:spPr>
          <a:xfrm>
            <a:off x="381000" y="5029200"/>
            <a:ext cx="11200502" cy="1446550"/>
          </a:xfrm>
          <a:prstGeom prst="rect">
            <a:avLst/>
          </a:prstGeom>
          <a:noFill/>
        </p:spPr>
        <p:txBody>
          <a:bodyPr wrap="none" rtlCol="0">
            <a:spAutoFit/>
          </a:bodyPr>
          <a:lstStyle/>
          <a:p>
            <a:pPr marL="342900" indent="-342900">
              <a:buFont typeface="Arial"/>
              <a:buChar char="•"/>
            </a:pPr>
            <a:r>
              <a:rPr lang="en-US" sz="2200" dirty="0" smtClean="0">
                <a:solidFill>
                  <a:srgbClr val="000000"/>
                </a:solidFill>
                <a:latin typeface="Calibri"/>
                <a:cs typeface="Calibri"/>
              </a:rPr>
              <a:t>The == operator checks to see if they have the same place in memory (i.e. memory addresses </a:t>
            </a:r>
            <a:br>
              <a:rPr lang="en-US" sz="2200" dirty="0" smtClean="0">
                <a:solidFill>
                  <a:srgbClr val="000000"/>
                </a:solidFill>
                <a:latin typeface="Calibri"/>
                <a:cs typeface="Calibri"/>
              </a:rPr>
            </a:br>
            <a:r>
              <a:rPr lang="en-US" sz="2200" dirty="0" smtClean="0">
                <a:solidFill>
                  <a:srgbClr val="000000"/>
                </a:solidFill>
                <a:latin typeface="Calibri"/>
                <a:cs typeface="Calibri"/>
              </a:rPr>
              <a:t>are equal). </a:t>
            </a:r>
          </a:p>
          <a:p>
            <a:pPr marL="342900" indent="-342900">
              <a:buFont typeface="Arial"/>
              <a:buChar char="•"/>
            </a:pPr>
            <a:r>
              <a:rPr lang="en-US" sz="2200" dirty="0" smtClean="0">
                <a:solidFill>
                  <a:srgbClr val="000000"/>
                </a:solidFill>
                <a:latin typeface="Calibri"/>
                <a:cs typeface="Calibri"/>
              </a:rPr>
              <a:t>For primitive types, a variable of that type actually contains a value of that type, whereas </a:t>
            </a:r>
            <a:br>
              <a:rPr lang="en-US" sz="2200" dirty="0" smtClean="0">
                <a:solidFill>
                  <a:srgbClr val="000000"/>
                </a:solidFill>
                <a:latin typeface="Calibri"/>
                <a:cs typeface="Calibri"/>
              </a:rPr>
            </a:br>
            <a:r>
              <a:rPr lang="en-US" sz="2200" dirty="0" smtClean="0">
                <a:solidFill>
                  <a:srgbClr val="000000"/>
                </a:solidFill>
                <a:latin typeface="Calibri"/>
                <a:cs typeface="Calibri"/>
              </a:rPr>
              <a:t>reference variables (for objects) contain a reference to an address.</a:t>
            </a:r>
            <a:endParaRPr lang="en-US" sz="2200" dirty="0">
              <a:solidFill>
                <a:srgbClr val="000000"/>
              </a:solidFill>
              <a:latin typeface="Calibri"/>
              <a:cs typeface="Calibri"/>
            </a:endParaRPr>
          </a:p>
        </p:txBody>
      </p:sp>
      <p:sp>
        <p:nvSpPr>
          <p:cNvPr id="7" name="TextBox 6"/>
          <p:cNvSpPr txBox="1"/>
          <p:nvPr/>
        </p:nvSpPr>
        <p:spPr>
          <a:xfrm>
            <a:off x="6858000" y="1905000"/>
            <a:ext cx="800319" cy="338554"/>
          </a:xfrm>
          <a:prstGeom prst="rect">
            <a:avLst/>
          </a:prstGeom>
          <a:noFill/>
        </p:spPr>
        <p:txBody>
          <a:bodyPr wrap="none" rtlCol="0">
            <a:spAutoFit/>
          </a:bodyPr>
          <a:lstStyle/>
          <a:p>
            <a:r>
              <a:rPr lang="en-US" sz="1600" b="1" u="sng" dirty="0" smtClean="0">
                <a:latin typeface="Courier New"/>
                <a:cs typeface="Courier New"/>
              </a:rPr>
              <a:t>Stack</a:t>
            </a:r>
            <a:endParaRPr lang="en-US" sz="1600" b="1" u="sng" dirty="0">
              <a:latin typeface="Courier New"/>
              <a:cs typeface="Courier New"/>
            </a:endParaRPr>
          </a:p>
        </p:txBody>
      </p:sp>
      <p:sp>
        <p:nvSpPr>
          <p:cNvPr id="9" name="TextBox 8"/>
          <p:cNvSpPr txBox="1"/>
          <p:nvPr/>
        </p:nvSpPr>
        <p:spPr>
          <a:xfrm>
            <a:off x="9823777" y="1905000"/>
            <a:ext cx="677189" cy="338554"/>
          </a:xfrm>
          <a:prstGeom prst="rect">
            <a:avLst/>
          </a:prstGeom>
          <a:noFill/>
        </p:spPr>
        <p:txBody>
          <a:bodyPr wrap="none" rtlCol="0">
            <a:spAutoFit/>
          </a:bodyPr>
          <a:lstStyle/>
          <a:p>
            <a:r>
              <a:rPr lang="en-US" sz="1600" b="1" u="sng" dirty="0" smtClean="0">
                <a:latin typeface="Courier New"/>
                <a:cs typeface="Courier New"/>
              </a:rPr>
              <a:t>Heap</a:t>
            </a:r>
            <a:endParaRPr lang="en-US" sz="1600" b="1" u="sng" dirty="0">
              <a:latin typeface="Courier New"/>
              <a:cs typeface="Courier New"/>
            </a:endParaRPr>
          </a:p>
        </p:txBody>
      </p:sp>
      <p:sp>
        <p:nvSpPr>
          <p:cNvPr id="13" name="Rectangle 12"/>
          <p:cNvSpPr/>
          <p:nvPr/>
        </p:nvSpPr>
        <p:spPr>
          <a:xfrm>
            <a:off x="9067800" y="2438400"/>
            <a:ext cx="2362200" cy="76200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400" b="1" dirty="0" smtClean="0">
                <a:latin typeface="Courier New"/>
                <a:cs typeface="Courier New"/>
              </a:rPr>
              <a:t>       (Book)</a:t>
            </a:r>
          </a:p>
          <a:p>
            <a:r>
              <a:rPr lang="en-US" sz="1400" b="1" dirty="0" smtClean="0">
                <a:latin typeface="Courier New"/>
                <a:cs typeface="Courier New"/>
              </a:rPr>
              <a:t>title:</a:t>
            </a:r>
          </a:p>
          <a:p>
            <a:r>
              <a:rPr lang="en-US" sz="1400" b="1" dirty="0" smtClean="0">
                <a:latin typeface="Courier New"/>
                <a:cs typeface="Courier New"/>
              </a:rPr>
              <a:t>pages:</a:t>
            </a:r>
            <a:endParaRPr lang="en-US" sz="1400" b="1" dirty="0">
              <a:latin typeface="Courier New"/>
              <a:cs typeface="Courier New"/>
            </a:endParaRPr>
          </a:p>
        </p:txBody>
      </p:sp>
      <p:sp>
        <p:nvSpPr>
          <p:cNvPr id="15" name="TextBox 14"/>
          <p:cNvSpPr txBox="1"/>
          <p:nvPr/>
        </p:nvSpPr>
        <p:spPr>
          <a:xfrm>
            <a:off x="9753600" y="2633472"/>
            <a:ext cx="723363" cy="307777"/>
          </a:xfrm>
          <a:prstGeom prst="rect">
            <a:avLst/>
          </a:prstGeom>
          <a:noFill/>
        </p:spPr>
        <p:txBody>
          <a:bodyPr wrap="none" rtlCol="0">
            <a:spAutoFit/>
          </a:bodyPr>
          <a:lstStyle/>
          <a:p>
            <a:r>
              <a:rPr lang="en-US" sz="1400" b="1" dirty="0" smtClean="0">
                <a:latin typeface="Courier New"/>
                <a:cs typeface="Courier New"/>
              </a:rPr>
              <a:t>Happy</a:t>
            </a:r>
            <a:endParaRPr lang="en-US" sz="1400" b="1" dirty="0">
              <a:latin typeface="Courier New"/>
              <a:cs typeface="Courier New"/>
            </a:endParaRPr>
          </a:p>
        </p:txBody>
      </p:sp>
      <p:sp>
        <p:nvSpPr>
          <p:cNvPr id="18" name="TextBox 17"/>
          <p:cNvSpPr txBox="1"/>
          <p:nvPr/>
        </p:nvSpPr>
        <p:spPr>
          <a:xfrm>
            <a:off x="9753600" y="2852928"/>
            <a:ext cx="507884" cy="307777"/>
          </a:xfrm>
          <a:prstGeom prst="rect">
            <a:avLst/>
          </a:prstGeom>
          <a:noFill/>
        </p:spPr>
        <p:txBody>
          <a:bodyPr wrap="none" rtlCol="0">
            <a:spAutoFit/>
          </a:bodyPr>
          <a:lstStyle/>
          <a:p>
            <a:r>
              <a:rPr lang="en-US" sz="1400" b="1" dirty="0" smtClean="0">
                <a:latin typeface="Courier New"/>
                <a:cs typeface="Courier New"/>
              </a:rPr>
              <a:t>234</a:t>
            </a:r>
            <a:endParaRPr lang="en-US" sz="1400" b="1" dirty="0">
              <a:latin typeface="Courier New"/>
              <a:cs typeface="Courier New"/>
            </a:endParaRPr>
          </a:p>
        </p:txBody>
      </p:sp>
      <p:sp>
        <p:nvSpPr>
          <p:cNvPr id="16" name="TextBox 15"/>
          <p:cNvSpPr txBox="1"/>
          <p:nvPr/>
        </p:nvSpPr>
        <p:spPr>
          <a:xfrm>
            <a:off x="6992012" y="2667000"/>
            <a:ext cx="323188" cy="369332"/>
          </a:xfrm>
          <a:prstGeom prst="rect">
            <a:avLst/>
          </a:prstGeom>
          <a:noFill/>
        </p:spPr>
        <p:txBody>
          <a:bodyPr wrap="none" rtlCol="0">
            <a:spAutoFit/>
          </a:bodyPr>
          <a:lstStyle/>
          <a:p>
            <a:r>
              <a:rPr lang="en-US" b="1" dirty="0" smtClean="0">
                <a:latin typeface="Courier New"/>
                <a:cs typeface="Courier New"/>
              </a:rPr>
              <a:t>b</a:t>
            </a:r>
            <a:endParaRPr lang="en-US" b="1" dirty="0">
              <a:latin typeface="Courier New"/>
              <a:cs typeface="Courier New"/>
            </a:endParaRPr>
          </a:p>
        </p:txBody>
      </p:sp>
      <p:cxnSp>
        <p:nvCxnSpPr>
          <p:cNvPr id="20" name="Straight Arrow Connector 19"/>
          <p:cNvCxnSpPr/>
          <p:nvPr/>
        </p:nvCxnSpPr>
        <p:spPr>
          <a:xfrm>
            <a:off x="7391400" y="2895600"/>
            <a:ext cx="16002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9086188" y="3429000"/>
            <a:ext cx="2362200" cy="76200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sz="1400" b="1" dirty="0" smtClean="0">
                <a:latin typeface="Courier New"/>
                <a:cs typeface="Courier New"/>
              </a:rPr>
              <a:t>       (Book)</a:t>
            </a:r>
          </a:p>
          <a:p>
            <a:r>
              <a:rPr lang="en-US" sz="1400" b="1" dirty="0" smtClean="0">
                <a:latin typeface="Courier New"/>
                <a:cs typeface="Courier New"/>
              </a:rPr>
              <a:t>title:</a:t>
            </a:r>
          </a:p>
          <a:p>
            <a:r>
              <a:rPr lang="en-US" sz="1400" b="1" dirty="0" smtClean="0">
                <a:latin typeface="Courier New"/>
                <a:cs typeface="Courier New"/>
              </a:rPr>
              <a:t>pages:</a:t>
            </a:r>
            <a:endParaRPr lang="en-US" sz="1400" b="1" dirty="0">
              <a:latin typeface="Courier New"/>
              <a:cs typeface="Courier New"/>
            </a:endParaRPr>
          </a:p>
        </p:txBody>
      </p:sp>
      <p:sp>
        <p:nvSpPr>
          <p:cNvPr id="22" name="TextBox 21"/>
          <p:cNvSpPr txBox="1"/>
          <p:nvPr/>
        </p:nvSpPr>
        <p:spPr>
          <a:xfrm>
            <a:off x="9771988" y="3624072"/>
            <a:ext cx="723363" cy="307777"/>
          </a:xfrm>
          <a:prstGeom prst="rect">
            <a:avLst/>
          </a:prstGeom>
          <a:noFill/>
        </p:spPr>
        <p:txBody>
          <a:bodyPr wrap="none" rtlCol="0">
            <a:spAutoFit/>
          </a:bodyPr>
          <a:lstStyle/>
          <a:p>
            <a:r>
              <a:rPr lang="en-US" sz="1400" b="1" dirty="0" smtClean="0">
                <a:latin typeface="Courier New"/>
                <a:cs typeface="Courier New"/>
              </a:rPr>
              <a:t>Happy</a:t>
            </a:r>
            <a:endParaRPr lang="en-US" sz="1400" b="1" dirty="0">
              <a:latin typeface="Courier New"/>
              <a:cs typeface="Courier New"/>
            </a:endParaRPr>
          </a:p>
        </p:txBody>
      </p:sp>
      <p:sp>
        <p:nvSpPr>
          <p:cNvPr id="23" name="TextBox 22"/>
          <p:cNvSpPr txBox="1"/>
          <p:nvPr/>
        </p:nvSpPr>
        <p:spPr>
          <a:xfrm>
            <a:off x="9771988" y="3843528"/>
            <a:ext cx="507884" cy="307777"/>
          </a:xfrm>
          <a:prstGeom prst="rect">
            <a:avLst/>
          </a:prstGeom>
          <a:noFill/>
        </p:spPr>
        <p:txBody>
          <a:bodyPr wrap="none" rtlCol="0">
            <a:spAutoFit/>
          </a:bodyPr>
          <a:lstStyle/>
          <a:p>
            <a:r>
              <a:rPr lang="en-US" sz="1400" b="1" dirty="0" smtClean="0">
                <a:latin typeface="Courier New"/>
                <a:cs typeface="Courier New"/>
              </a:rPr>
              <a:t>234</a:t>
            </a:r>
            <a:endParaRPr lang="en-US" sz="1400" b="1" dirty="0">
              <a:latin typeface="Courier New"/>
              <a:cs typeface="Courier New"/>
            </a:endParaRPr>
          </a:p>
        </p:txBody>
      </p:sp>
      <p:sp>
        <p:nvSpPr>
          <p:cNvPr id="24" name="TextBox 23"/>
          <p:cNvSpPr txBox="1"/>
          <p:nvPr/>
        </p:nvSpPr>
        <p:spPr>
          <a:xfrm>
            <a:off x="7010400" y="3657600"/>
            <a:ext cx="323188" cy="369332"/>
          </a:xfrm>
          <a:prstGeom prst="rect">
            <a:avLst/>
          </a:prstGeom>
          <a:noFill/>
        </p:spPr>
        <p:txBody>
          <a:bodyPr wrap="none" rtlCol="0">
            <a:spAutoFit/>
          </a:bodyPr>
          <a:lstStyle/>
          <a:p>
            <a:r>
              <a:rPr lang="en-US" b="1" dirty="0" smtClean="0">
                <a:latin typeface="Courier New"/>
                <a:cs typeface="Courier New"/>
              </a:rPr>
              <a:t>c</a:t>
            </a:r>
            <a:endParaRPr lang="en-US" b="1" dirty="0">
              <a:latin typeface="Courier New"/>
              <a:cs typeface="Courier New"/>
            </a:endParaRPr>
          </a:p>
        </p:txBody>
      </p:sp>
      <p:cxnSp>
        <p:nvCxnSpPr>
          <p:cNvPr id="25" name="Straight Arrow Connector 24"/>
          <p:cNvCxnSpPr/>
          <p:nvPr/>
        </p:nvCxnSpPr>
        <p:spPr>
          <a:xfrm>
            <a:off x="7409788" y="3886200"/>
            <a:ext cx="16002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3998767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7" grpId="0"/>
      <p:bldP spid="9" grpId="0"/>
      <p:bldP spid="13" grpId="0" animBg="1"/>
      <p:bldP spid="15" grpId="0"/>
      <p:bldP spid="18" grpId="0"/>
      <p:bldP spid="16" grpId="0"/>
      <p:bldP spid="21" grpId="0" animBg="1"/>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10972800" cy="1143000"/>
          </a:xfrm>
        </p:spPr>
        <p:txBody>
          <a:bodyPr>
            <a:normAutofit/>
          </a:bodyPr>
          <a:lstStyle/>
          <a:p>
            <a:r>
              <a:rPr lang="en-US" sz="3600" dirty="0" smtClean="0"/>
              <a:t>How do I check for object equality?</a:t>
            </a:r>
            <a:endParaRPr lang="en-US" sz="3600" dirty="0"/>
          </a:p>
        </p:txBody>
      </p:sp>
      <p:pic>
        <p:nvPicPr>
          <p:cNvPr id="3" name="Picture 2"/>
          <p:cNvPicPr>
            <a:picLocks noChangeAspect="1"/>
          </p:cNvPicPr>
          <p:nvPr/>
        </p:nvPicPr>
        <p:blipFill>
          <a:blip r:embed="rId2" cstate="print"/>
          <a:stretch>
            <a:fillRect/>
          </a:stretch>
        </p:blipFill>
        <p:spPr>
          <a:xfrm>
            <a:off x="324892" y="116632"/>
            <a:ext cx="1726828" cy="2302438"/>
          </a:xfrm>
          <a:prstGeom prst="rect">
            <a:avLst/>
          </a:prstGeom>
        </p:spPr>
      </p:pic>
      <p:pic>
        <p:nvPicPr>
          <p:cNvPr id="4" name="Picture 3"/>
          <p:cNvPicPr>
            <a:picLocks noChangeAspect="1"/>
          </p:cNvPicPr>
          <p:nvPr/>
        </p:nvPicPr>
        <p:blipFill>
          <a:blip r:embed="rId3" cstate="print"/>
          <a:stretch>
            <a:fillRect/>
          </a:stretch>
        </p:blipFill>
        <p:spPr>
          <a:xfrm>
            <a:off x="9677400" y="228600"/>
            <a:ext cx="2281916" cy="1519560"/>
          </a:xfrm>
          <a:prstGeom prst="rect">
            <a:avLst/>
          </a:prstGeom>
        </p:spPr>
      </p:pic>
      <p:pic>
        <p:nvPicPr>
          <p:cNvPr id="5" name="Picture 4"/>
          <p:cNvPicPr>
            <a:picLocks noChangeAspect="1"/>
          </p:cNvPicPr>
          <p:nvPr/>
        </p:nvPicPr>
        <p:blipFill>
          <a:blip r:embed="rId4" cstate="print"/>
          <a:stretch>
            <a:fillRect/>
          </a:stretch>
        </p:blipFill>
        <p:spPr>
          <a:xfrm>
            <a:off x="9601200" y="2057400"/>
            <a:ext cx="2458497" cy="1841500"/>
          </a:xfrm>
          <a:prstGeom prst="rect">
            <a:avLst/>
          </a:prstGeom>
        </p:spPr>
      </p:pic>
      <p:sp>
        <p:nvSpPr>
          <p:cNvPr id="7" name="TextBox 6"/>
          <p:cNvSpPr txBox="1"/>
          <p:nvPr/>
        </p:nvSpPr>
        <p:spPr>
          <a:xfrm>
            <a:off x="897302" y="2543413"/>
            <a:ext cx="8588334" cy="418576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a:latin typeface="Courier New"/>
                <a:cs typeface="Courier New"/>
              </a:rPr>
              <a:t>public </a:t>
            </a:r>
            <a:r>
              <a:rPr lang="en-US" sz="1400" b="1" dirty="0" smtClean="0">
                <a:latin typeface="Courier New"/>
                <a:cs typeface="Courier New"/>
              </a:rPr>
              <a:t>class Book </a:t>
            </a:r>
          </a:p>
          <a:p>
            <a:r>
              <a:rPr lang="en-US" sz="1400" b="1" dirty="0" smtClean="0">
                <a:latin typeface="Courier New"/>
                <a:cs typeface="Courier New"/>
              </a:rPr>
              <a:t>{</a:t>
            </a:r>
            <a:br>
              <a:rPr lang="en-US" sz="1400" b="1" dirty="0" smtClean="0">
                <a:latin typeface="Courier New"/>
                <a:cs typeface="Courier New"/>
              </a:rPr>
            </a:br>
            <a:r>
              <a:rPr lang="en-US" sz="1400" b="1" dirty="0" smtClean="0">
                <a:latin typeface="Courier New"/>
                <a:cs typeface="Courier New"/>
              </a:rPr>
              <a:t>    public </a:t>
            </a:r>
            <a:r>
              <a:rPr lang="en-US" sz="1400" b="1" dirty="0" smtClean="0">
                <a:solidFill>
                  <a:srgbClr val="422C16"/>
                </a:solidFill>
                <a:latin typeface="Courier New"/>
                <a:cs typeface="Courier New"/>
              </a:rPr>
              <a:t>String</a:t>
            </a:r>
            <a:r>
              <a:rPr lang="en-US" sz="1400" b="1" dirty="0" smtClean="0">
                <a:latin typeface="Courier New"/>
                <a:cs typeface="Courier New"/>
              </a:rPr>
              <a:t> title;</a:t>
            </a:r>
            <a:br>
              <a:rPr lang="en-US" sz="1400" b="1" dirty="0" smtClean="0">
                <a:latin typeface="Courier New"/>
                <a:cs typeface="Courier New"/>
              </a:rPr>
            </a:br>
            <a:r>
              <a:rPr lang="en-US" sz="1400" b="1" dirty="0" smtClean="0">
                <a:latin typeface="Courier New"/>
                <a:cs typeface="Courier New"/>
              </a:rPr>
              <a:t>    public </a:t>
            </a:r>
            <a:r>
              <a:rPr lang="en-US" sz="1400" b="1" dirty="0" err="1" smtClean="0">
                <a:latin typeface="Courier New"/>
                <a:cs typeface="Courier New"/>
              </a:rPr>
              <a:t>int</a:t>
            </a:r>
            <a:r>
              <a:rPr lang="en-US" sz="1400" b="1" dirty="0" smtClean="0">
                <a:latin typeface="Courier New"/>
                <a:cs typeface="Courier New"/>
              </a:rPr>
              <a:t> pages;</a:t>
            </a:r>
            <a:br>
              <a:rPr lang="en-US" sz="1400" b="1" dirty="0" smtClean="0">
                <a:latin typeface="Courier New"/>
                <a:cs typeface="Courier New"/>
              </a:rPr>
            </a:br>
            <a:r>
              <a:rPr lang="en-US" sz="1400" b="1" dirty="0" smtClean="0">
                <a:latin typeface="Courier New"/>
                <a:cs typeface="Courier New"/>
              </a:rPr>
              <a:t>    </a:t>
            </a:r>
            <a:br>
              <a:rPr lang="en-US" sz="1400" b="1" dirty="0" smtClean="0">
                <a:latin typeface="Courier New"/>
                <a:cs typeface="Courier New"/>
              </a:rPr>
            </a:br>
            <a:r>
              <a:rPr lang="en-US" sz="1400" b="1" dirty="0" smtClean="0">
                <a:latin typeface="Courier New"/>
                <a:cs typeface="Courier New"/>
              </a:rPr>
              <a:t>    public void </a:t>
            </a:r>
            <a:r>
              <a:rPr lang="en-US" sz="1400" b="1" dirty="0" err="1" smtClean="0">
                <a:latin typeface="Courier New"/>
                <a:cs typeface="Courier New"/>
              </a:rPr>
              <a:t>printBookInfo</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br>
              <a:rPr lang="en-US" sz="1400" b="1" dirty="0" smtClean="0">
                <a:latin typeface="Courier New"/>
                <a:cs typeface="Courier New"/>
              </a:rPr>
            </a:br>
            <a:r>
              <a:rPr lang="en-US" sz="1400" b="1" dirty="0" smtClean="0">
                <a:latin typeface="Courier New"/>
                <a:cs typeface="Courier New"/>
              </a:rPr>
              <a:t>        </a:t>
            </a:r>
            <a:r>
              <a:rPr lang="en-US" sz="1400" b="1" dirty="0" err="1" smtClean="0">
                <a:latin typeface="Courier New"/>
                <a:cs typeface="Courier New"/>
              </a:rPr>
              <a:t>System.out.println</a:t>
            </a:r>
            <a:r>
              <a:rPr lang="en-US" sz="1400" b="1" dirty="0" smtClean="0">
                <a:latin typeface="Courier New"/>
                <a:cs typeface="Courier New"/>
              </a:rPr>
              <a:t>(</a:t>
            </a:r>
            <a:r>
              <a:rPr lang="en-US" sz="1400" b="1" dirty="0" err="1" smtClean="0">
                <a:latin typeface="Courier New"/>
                <a:cs typeface="Courier New"/>
              </a:rPr>
              <a:t>this.title</a:t>
            </a:r>
            <a:r>
              <a:rPr lang="en-US" sz="1400" b="1" dirty="0" smtClean="0">
                <a:latin typeface="Courier New"/>
                <a:cs typeface="Courier New"/>
              </a:rPr>
              <a:t> + " has " + </a:t>
            </a:r>
            <a:r>
              <a:rPr lang="en-US" sz="1400" b="1" dirty="0" err="1" smtClean="0">
                <a:latin typeface="Courier New"/>
                <a:cs typeface="Courier New"/>
              </a:rPr>
              <a:t>this.pages</a:t>
            </a:r>
            <a:r>
              <a:rPr lang="en-US" sz="1400" b="1" dirty="0" smtClean="0">
                <a:latin typeface="Courier New"/>
                <a:cs typeface="Courier New"/>
              </a:rPr>
              <a:t> + " pages.");</a:t>
            </a:r>
            <a:br>
              <a:rPr lang="en-US" sz="1400" b="1" dirty="0" smtClean="0">
                <a:latin typeface="Courier New"/>
                <a:cs typeface="Courier New"/>
              </a:rPr>
            </a:br>
            <a:r>
              <a:rPr lang="en-US" sz="1400" b="1" dirty="0" smtClean="0">
                <a:latin typeface="Courier New"/>
                <a:cs typeface="Courier New"/>
              </a:rPr>
              <a:t>    }</a:t>
            </a:r>
          </a:p>
          <a:p>
            <a:endParaRPr lang="en-US" sz="1400" b="1" dirty="0">
              <a:latin typeface="Courier New"/>
              <a:cs typeface="Courier New"/>
            </a:endParaRPr>
          </a:p>
          <a:p>
            <a:r>
              <a:rPr lang="en-US" sz="1400" b="1" dirty="0" smtClean="0">
                <a:solidFill>
                  <a:srgbClr val="000000"/>
                </a:solidFill>
                <a:latin typeface="Courier New"/>
                <a:cs typeface="Courier New"/>
              </a:rPr>
              <a:t>    public </a:t>
            </a:r>
            <a:r>
              <a:rPr lang="en-US" sz="1400" b="1" dirty="0" err="1">
                <a:solidFill>
                  <a:srgbClr val="000000"/>
                </a:solidFill>
                <a:latin typeface="Courier New"/>
                <a:cs typeface="Courier New"/>
              </a:rPr>
              <a:t>boolean</a:t>
            </a:r>
            <a:r>
              <a:rPr lang="en-US" sz="1400" b="1" dirty="0">
                <a:solidFill>
                  <a:srgbClr val="000000"/>
                </a:solidFill>
                <a:latin typeface="Courier New"/>
                <a:cs typeface="Courier New"/>
              </a:rPr>
              <a:t> </a:t>
            </a:r>
            <a:r>
              <a:rPr lang="en-US" sz="1400" b="1" dirty="0" err="1" smtClean="0">
                <a:solidFill>
                  <a:srgbClr val="000000"/>
                </a:solidFill>
                <a:latin typeface="Courier New"/>
                <a:cs typeface="Courier New"/>
              </a:rPr>
              <a:t>isEqual</a:t>
            </a:r>
            <a:r>
              <a:rPr lang="en-US" sz="1400" b="1" dirty="0" smtClean="0">
                <a:solidFill>
                  <a:srgbClr val="000000"/>
                </a:solidFill>
                <a:latin typeface="Courier New"/>
                <a:cs typeface="Courier New"/>
              </a:rPr>
              <a:t>(</a:t>
            </a:r>
            <a:r>
              <a:rPr lang="en-US" sz="1400" b="1" dirty="0">
                <a:solidFill>
                  <a:srgbClr val="000000"/>
                </a:solidFill>
                <a:latin typeface="Courier New"/>
                <a:cs typeface="Courier New"/>
              </a:rPr>
              <a:t>Book </a:t>
            </a:r>
            <a:r>
              <a:rPr lang="en-US" sz="1400" b="1" dirty="0" smtClean="0">
                <a:solidFill>
                  <a:srgbClr val="000000"/>
                </a:solidFill>
                <a:latin typeface="Courier New"/>
                <a:cs typeface="Courier New"/>
              </a:rPr>
              <a:t>b) </a:t>
            </a:r>
          </a:p>
          <a:p>
            <a:r>
              <a:rPr lang="en-US" sz="1400" b="1" dirty="0">
                <a:solidFill>
                  <a:srgbClr val="000000"/>
                </a:solidFill>
                <a:latin typeface="Courier New"/>
                <a:cs typeface="Courier New"/>
              </a:rPr>
              <a:t> </a:t>
            </a:r>
            <a:r>
              <a:rPr lang="en-US" sz="1400" b="1" dirty="0" smtClean="0">
                <a:solidFill>
                  <a:srgbClr val="000000"/>
                </a:solidFill>
                <a:latin typeface="Courier New"/>
                <a:cs typeface="Courier New"/>
              </a:rPr>
              <a:t>   {</a:t>
            </a:r>
          </a:p>
          <a:p>
            <a:r>
              <a:rPr lang="en-US" sz="1400" b="1" dirty="0">
                <a:solidFill>
                  <a:srgbClr val="000000"/>
                </a:solidFill>
                <a:latin typeface="Courier New"/>
                <a:cs typeface="Courier New"/>
              </a:rPr>
              <a:t> </a:t>
            </a:r>
            <a:r>
              <a:rPr lang="en-US" sz="1400" b="1" dirty="0" smtClean="0">
                <a:solidFill>
                  <a:srgbClr val="000000"/>
                </a:solidFill>
                <a:latin typeface="Courier New"/>
                <a:cs typeface="Courier New"/>
              </a:rPr>
              <a:t>       </a:t>
            </a:r>
            <a:r>
              <a:rPr lang="en-US" sz="1400" b="1" dirty="0" err="1" smtClean="0">
                <a:solidFill>
                  <a:srgbClr val="000000"/>
                </a:solidFill>
                <a:latin typeface="Courier New"/>
                <a:cs typeface="Courier New"/>
              </a:rPr>
              <a:t>boolean</a:t>
            </a:r>
            <a:r>
              <a:rPr lang="en-US" sz="1400" b="1" dirty="0" smtClean="0">
                <a:solidFill>
                  <a:srgbClr val="000000"/>
                </a:solidFill>
                <a:latin typeface="Courier New"/>
                <a:cs typeface="Courier New"/>
              </a:rPr>
              <a:t> equal = false;</a:t>
            </a:r>
          </a:p>
          <a:p>
            <a:r>
              <a:rPr lang="en-US" sz="1400" b="1" dirty="0">
                <a:solidFill>
                  <a:srgbClr val="000000"/>
                </a:solidFill>
                <a:latin typeface="Courier New"/>
                <a:cs typeface="Courier New"/>
              </a:rPr>
              <a:t> </a:t>
            </a:r>
            <a:r>
              <a:rPr lang="en-US" sz="1400" b="1" dirty="0" smtClean="0">
                <a:solidFill>
                  <a:srgbClr val="000000"/>
                </a:solidFill>
                <a:latin typeface="Courier New"/>
                <a:cs typeface="Courier New"/>
              </a:rPr>
              <a:t>       if ((</a:t>
            </a:r>
            <a:r>
              <a:rPr lang="en-US" sz="1400" b="1" dirty="0" err="1">
                <a:solidFill>
                  <a:srgbClr val="000000"/>
                </a:solidFill>
                <a:latin typeface="Courier New"/>
                <a:cs typeface="Courier New"/>
              </a:rPr>
              <a:t>this.title.equalsIgnoreCase</a:t>
            </a:r>
            <a:r>
              <a:rPr lang="en-US" sz="1400" b="1" dirty="0" smtClean="0">
                <a:solidFill>
                  <a:srgbClr val="000000"/>
                </a:solidFill>
                <a:latin typeface="Courier New"/>
                <a:cs typeface="Courier New"/>
              </a:rPr>
              <a:t>(</a:t>
            </a:r>
            <a:r>
              <a:rPr lang="en-US" sz="1400" b="1" dirty="0" err="1" smtClean="0">
                <a:solidFill>
                  <a:srgbClr val="000000"/>
                </a:solidFill>
                <a:latin typeface="Courier New"/>
                <a:cs typeface="Courier New"/>
              </a:rPr>
              <a:t>b.title</a:t>
            </a:r>
            <a:r>
              <a:rPr lang="en-US" sz="1400" b="1" dirty="0" smtClean="0">
                <a:solidFill>
                  <a:srgbClr val="000000"/>
                </a:solidFill>
                <a:latin typeface="Courier New"/>
                <a:cs typeface="Courier New"/>
              </a:rPr>
              <a:t>)) </a:t>
            </a:r>
            <a:r>
              <a:rPr lang="en-US" sz="1400" b="1" dirty="0">
                <a:solidFill>
                  <a:srgbClr val="000000"/>
                </a:solidFill>
                <a:latin typeface="Courier New"/>
                <a:cs typeface="Courier New"/>
              </a:rPr>
              <a:t>&amp;</a:t>
            </a:r>
            <a:r>
              <a:rPr lang="en-US" sz="1400" b="1" dirty="0" smtClean="0">
                <a:solidFill>
                  <a:srgbClr val="000000"/>
                </a:solidFill>
                <a:latin typeface="Courier New"/>
                <a:cs typeface="Courier New"/>
              </a:rPr>
              <a:t>&amp; (</a:t>
            </a:r>
            <a:r>
              <a:rPr lang="en-US" sz="1400" b="1" dirty="0" err="1">
                <a:solidFill>
                  <a:srgbClr val="000000"/>
                </a:solidFill>
                <a:latin typeface="Courier New"/>
                <a:cs typeface="Courier New"/>
              </a:rPr>
              <a:t>this.pages</a:t>
            </a:r>
            <a:r>
              <a:rPr lang="en-US" sz="1400" b="1" dirty="0">
                <a:solidFill>
                  <a:srgbClr val="000000"/>
                </a:solidFill>
                <a:latin typeface="Courier New"/>
                <a:cs typeface="Courier New"/>
              </a:rPr>
              <a:t> == </a:t>
            </a:r>
            <a:r>
              <a:rPr lang="en-US" sz="1400" b="1" dirty="0" err="1" smtClean="0">
                <a:solidFill>
                  <a:srgbClr val="000000"/>
                </a:solidFill>
                <a:latin typeface="Courier New"/>
                <a:cs typeface="Courier New"/>
              </a:rPr>
              <a:t>b.pages</a:t>
            </a:r>
            <a:r>
              <a:rPr lang="en-US" sz="1400" b="1" dirty="0" smtClean="0">
                <a:solidFill>
                  <a:srgbClr val="000000"/>
                </a:solidFill>
                <a:latin typeface="Courier New"/>
                <a:cs typeface="Courier New"/>
              </a:rPr>
              <a:t>))</a:t>
            </a:r>
          </a:p>
          <a:p>
            <a:r>
              <a:rPr lang="en-US" sz="1400" b="1" dirty="0" smtClean="0">
                <a:solidFill>
                  <a:srgbClr val="000000"/>
                </a:solidFill>
                <a:latin typeface="Courier New"/>
                <a:cs typeface="Courier New"/>
              </a:rPr>
              <a:t>            </a:t>
            </a:r>
            <a:r>
              <a:rPr lang="en-US" sz="1400" b="1" dirty="0">
                <a:solidFill>
                  <a:srgbClr val="000000"/>
                </a:solidFill>
                <a:latin typeface="Courier New"/>
                <a:cs typeface="Courier New"/>
              </a:rPr>
              <a:t>e</a:t>
            </a:r>
            <a:r>
              <a:rPr lang="en-US" sz="1400" b="1" dirty="0" smtClean="0">
                <a:solidFill>
                  <a:srgbClr val="000000"/>
                </a:solidFill>
                <a:latin typeface="Courier New"/>
                <a:cs typeface="Courier New"/>
              </a:rPr>
              <a:t>qual = true;</a:t>
            </a:r>
          </a:p>
          <a:p>
            <a:endParaRPr lang="en-US" sz="1400" b="1" dirty="0">
              <a:solidFill>
                <a:srgbClr val="000000"/>
              </a:solidFill>
              <a:latin typeface="Courier New"/>
              <a:cs typeface="Courier New"/>
            </a:endParaRPr>
          </a:p>
          <a:p>
            <a:r>
              <a:rPr lang="en-US" sz="1400" b="1" dirty="0" smtClean="0">
                <a:solidFill>
                  <a:srgbClr val="000000"/>
                </a:solidFill>
                <a:latin typeface="Courier New"/>
                <a:cs typeface="Courier New"/>
              </a:rPr>
              <a:t>        return </a:t>
            </a:r>
            <a:r>
              <a:rPr lang="en-US" sz="1400" b="1" dirty="0">
                <a:solidFill>
                  <a:srgbClr val="000000"/>
                </a:solidFill>
                <a:latin typeface="Courier New"/>
                <a:cs typeface="Courier New"/>
              </a:rPr>
              <a:t>e</a:t>
            </a:r>
            <a:r>
              <a:rPr lang="en-US" sz="1400" b="1" dirty="0" smtClean="0">
                <a:solidFill>
                  <a:srgbClr val="000000"/>
                </a:solidFill>
                <a:latin typeface="Courier New"/>
                <a:cs typeface="Courier New"/>
              </a:rPr>
              <a:t>qual;</a:t>
            </a:r>
            <a:endParaRPr lang="en-US" sz="1400" b="1" dirty="0">
              <a:solidFill>
                <a:srgbClr val="000000"/>
              </a:solidFill>
              <a:latin typeface="Courier New"/>
              <a:cs typeface="Courier New"/>
            </a:endParaRPr>
          </a:p>
          <a:p>
            <a:r>
              <a:rPr lang="en-US" sz="1400" b="1" dirty="0" smtClean="0">
                <a:solidFill>
                  <a:srgbClr val="000000"/>
                </a:solidFill>
                <a:latin typeface="Courier New"/>
                <a:cs typeface="Courier New"/>
              </a:rPr>
              <a:t>    }</a:t>
            </a:r>
            <a:endParaRPr lang="en-US" sz="1400" b="1" dirty="0" smtClean="0">
              <a:latin typeface="Courier New"/>
              <a:cs typeface="Courier New"/>
            </a:endParaRPr>
          </a:p>
          <a:p>
            <a:r>
              <a:rPr lang="en-US" sz="1400" b="1" dirty="0" smtClean="0">
                <a:latin typeface="Courier New"/>
                <a:cs typeface="Courier New"/>
              </a:rPr>
              <a:t>}</a:t>
            </a:r>
            <a:endParaRPr lang="en-US" sz="1400" b="1" dirty="0">
              <a:latin typeface="Courier New"/>
              <a:cs typeface="Courier New"/>
            </a:endParaRPr>
          </a:p>
        </p:txBody>
      </p:sp>
      <p:sp>
        <p:nvSpPr>
          <p:cNvPr id="8" name="TextBox 7"/>
          <p:cNvSpPr txBox="1"/>
          <p:nvPr/>
        </p:nvSpPr>
        <p:spPr>
          <a:xfrm>
            <a:off x="4191000" y="1295400"/>
            <a:ext cx="4368629" cy="1015663"/>
          </a:xfrm>
          <a:prstGeom prst="rect">
            <a:avLst/>
          </a:prstGeom>
          <a:noFill/>
          <a:ln>
            <a:noFill/>
          </a:ln>
        </p:spPr>
        <p:txBody>
          <a:bodyPr wrap="none" rtlCol="0">
            <a:spAutoFit/>
          </a:bodyPr>
          <a:lstStyle/>
          <a:p>
            <a:r>
              <a:rPr lang="en-US" sz="2000" dirty="0" smtClean="0">
                <a:solidFill>
                  <a:srgbClr val="FF0000"/>
                </a:solidFill>
                <a:latin typeface="Calibri"/>
                <a:cs typeface="Calibri"/>
              </a:rPr>
              <a:t>Holy cow! You can create methods</a:t>
            </a:r>
          </a:p>
          <a:p>
            <a:r>
              <a:rPr lang="en-US" sz="2000" dirty="0" smtClean="0">
                <a:solidFill>
                  <a:srgbClr val="FF0000"/>
                </a:solidFill>
                <a:latin typeface="Calibri"/>
                <a:cs typeface="Calibri"/>
              </a:rPr>
              <a:t>that have class type parameters! You</a:t>
            </a:r>
          </a:p>
          <a:p>
            <a:r>
              <a:rPr lang="en-US" sz="2000" dirty="0" smtClean="0">
                <a:solidFill>
                  <a:srgbClr val="FF0000"/>
                </a:solidFill>
                <a:latin typeface="Calibri"/>
                <a:cs typeface="Calibri"/>
              </a:rPr>
              <a:t>can pass a Book object into the method.</a:t>
            </a:r>
            <a:endParaRPr lang="en-US" sz="2000" dirty="0">
              <a:solidFill>
                <a:srgbClr val="FF0000"/>
              </a:solidFill>
              <a:latin typeface="Calibri"/>
              <a:cs typeface="Calibri"/>
            </a:endParaRPr>
          </a:p>
        </p:txBody>
      </p:sp>
      <p:cxnSp>
        <p:nvCxnSpPr>
          <p:cNvPr id="9" name="Straight Arrow Connector 8"/>
          <p:cNvCxnSpPr/>
          <p:nvPr/>
        </p:nvCxnSpPr>
        <p:spPr>
          <a:xfrm flipH="1">
            <a:off x="4038600" y="2286000"/>
            <a:ext cx="2057400" cy="2514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0315247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944562"/>
          </a:xfrm>
        </p:spPr>
        <p:txBody>
          <a:bodyPr>
            <a:normAutofit/>
          </a:bodyPr>
          <a:lstStyle/>
          <a:p>
            <a:r>
              <a:rPr lang="en-US" sz="3600" dirty="0" smtClean="0"/>
              <a:t>Passing objects to methods</a:t>
            </a:r>
            <a:endParaRPr lang="en-US" sz="3600" dirty="0"/>
          </a:p>
        </p:txBody>
      </p:sp>
      <p:sp>
        <p:nvSpPr>
          <p:cNvPr id="3" name="Content Placeholder 2"/>
          <p:cNvSpPr>
            <a:spLocks noGrp="1"/>
          </p:cNvSpPr>
          <p:nvPr>
            <p:ph idx="1"/>
          </p:nvPr>
        </p:nvSpPr>
        <p:spPr>
          <a:xfrm>
            <a:off x="609600" y="1219200"/>
            <a:ext cx="10972800" cy="5257800"/>
          </a:xfrm>
        </p:spPr>
        <p:txBody>
          <a:bodyPr>
            <a:normAutofit fontScale="92500"/>
          </a:bodyPr>
          <a:lstStyle/>
          <a:p>
            <a:r>
              <a:rPr lang="en-US" sz="2400" dirty="0" smtClean="0"/>
              <a:t>Passing an object to a method passes the reference of the object.</a:t>
            </a:r>
          </a:p>
          <a:p>
            <a:endParaRPr lang="en-US" sz="2400" dirty="0"/>
          </a:p>
          <a:p>
            <a:r>
              <a:rPr lang="en-US" sz="2400" dirty="0" smtClean="0"/>
              <a:t>What is pass by reference?</a:t>
            </a:r>
          </a:p>
          <a:p>
            <a:endParaRPr lang="en-US" sz="2400" dirty="0"/>
          </a:p>
          <a:p>
            <a:r>
              <a:rPr lang="en-US" sz="2400" dirty="0" smtClean="0"/>
              <a:t>Analogy: Let’s say I want to share a web page with you. If </a:t>
            </a:r>
            <a:r>
              <a:rPr lang="en-US" sz="2400" dirty="0"/>
              <a:t>I tell you the URL, I'm passing by reference. You can use that URL to see the same web page I can see. If that page is changed, we both see the changes. If you delete the URL, all you're doing is destroying your reference to that page - you're not deleting the actual page itself</a:t>
            </a:r>
            <a:r>
              <a:rPr lang="en-US" sz="2400" dirty="0" smtClean="0"/>
              <a:t>.</a:t>
            </a:r>
          </a:p>
          <a:p>
            <a:endParaRPr lang="en-US" sz="2400" dirty="0"/>
          </a:p>
          <a:p>
            <a:r>
              <a:rPr lang="en-US" sz="2400" dirty="0" smtClean="0"/>
              <a:t>Pass </a:t>
            </a:r>
            <a:r>
              <a:rPr lang="en-US" sz="2400" dirty="0"/>
              <a:t>by value: </a:t>
            </a:r>
            <a:r>
              <a:rPr lang="en-US" sz="2400" dirty="0" smtClean="0"/>
              <a:t>If </a:t>
            </a:r>
            <a:r>
              <a:rPr lang="en-US" sz="2400" dirty="0"/>
              <a:t>I print out the page and give you the printout, I'm passing by value. Your page is a disconnected copy of the original. You won't see any subsequent changes, and any changes that you make (e.g. scribbling on your printout) will not show up on the original page. If you destroy the printout, you have actually destroyed your copy of the object - but the original web page remains intact.</a:t>
            </a:r>
          </a:p>
          <a:p>
            <a:endParaRPr lang="en-US" sz="2400" dirty="0"/>
          </a:p>
        </p:txBody>
      </p:sp>
    </p:spTree>
    <p:extLst>
      <p:ext uri="{BB962C8B-B14F-4D97-AF65-F5344CB8AC3E}">
        <p14:creationId xmlns="" xmlns:p14="http://schemas.microsoft.com/office/powerpoint/2010/main" val="37392316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28600"/>
            <a:ext cx="4709718" cy="397031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smtClean="0">
                <a:latin typeface="Courier New"/>
                <a:cs typeface="Courier New"/>
              </a:rPr>
              <a:t>public class Test </a:t>
            </a:r>
          </a:p>
          <a:p>
            <a:r>
              <a:rPr lang="en-US" sz="1400" b="1" dirty="0" smtClean="0">
                <a:latin typeface="Courier New"/>
                <a:cs typeface="Courier New"/>
              </a:rPr>
              <a:t>{</a:t>
            </a:r>
          </a:p>
          <a:p>
            <a:r>
              <a:rPr lang="en-US" sz="1400" b="1" dirty="0" smtClean="0">
                <a:latin typeface="Courier New"/>
                <a:cs typeface="Courier New"/>
              </a:rPr>
              <a:t>    public static void main(String[] </a:t>
            </a:r>
            <a:r>
              <a:rPr lang="en-US" sz="1400" b="1" dirty="0" err="1" smtClean="0">
                <a:latin typeface="Courier New"/>
                <a:cs typeface="Courier New"/>
              </a:rPr>
              <a:t>args</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r>
              <a:rPr lang="en-US" sz="1400" b="1" dirty="0" smtClean="0">
                <a:latin typeface="Courier New"/>
                <a:cs typeface="Courier New"/>
              </a:rPr>
              <a:t>        double h;</a:t>
            </a:r>
          </a:p>
          <a:p>
            <a:r>
              <a:rPr lang="en-US" sz="1400" b="1" dirty="0">
                <a:latin typeface="Courier New"/>
                <a:cs typeface="Courier New"/>
              </a:rPr>
              <a:t> </a:t>
            </a:r>
            <a:r>
              <a:rPr lang="en-US" sz="1400" b="1" dirty="0" smtClean="0">
                <a:latin typeface="Courier New"/>
                <a:cs typeface="Courier New"/>
              </a:rPr>
              <a:t>       Shoe s1 = new Shoe(3.5);</a:t>
            </a:r>
          </a:p>
          <a:p>
            <a:r>
              <a:rPr lang="en-US" sz="1400" b="1" dirty="0">
                <a:latin typeface="Courier New"/>
                <a:cs typeface="Courier New"/>
              </a:rPr>
              <a:t> </a:t>
            </a:r>
            <a:r>
              <a:rPr lang="en-US" sz="1400" b="1" dirty="0" smtClean="0">
                <a:latin typeface="Courier New"/>
                <a:cs typeface="Courier New"/>
              </a:rPr>
              <a:t>       h = s1.getHeight();</a:t>
            </a:r>
          </a:p>
          <a:p>
            <a:r>
              <a:rPr lang="en-US" sz="1400" b="1" dirty="0" smtClean="0">
                <a:latin typeface="Courier New"/>
                <a:cs typeface="Courier New"/>
              </a:rPr>
              <a:t>        </a:t>
            </a:r>
            <a:r>
              <a:rPr lang="en-US" sz="1400" b="1" dirty="0" err="1" smtClean="0">
                <a:latin typeface="Courier New"/>
                <a:cs typeface="Courier New"/>
              </a:rPr>
              <a:t>System.out.println</a:t>
            </a:r>
            <a:r>
              <a:rPr lang="en-US" sz="1400" b="1" dirty="0" smtClean="0">
                <a:latin typeface="Courier New"/>
                <a:cs typeface="Courier New"/>
              </a:rPr>
              <a:t>(h);</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changeIt</a:t>
            </a:r>
            <a:r>
              <a:rPr lang="en-US" sz="1400" b="1" dirty="0" smtClean="0">
                <a:latin typeface="Courier New"/>
                <a:cs typeface="Courier New"/>
              </a:rPr>
              <a:t>(s1);</a:t>
            </a:r>
          </a:p>
          <a:p>
            <a:r>
              <a:rPr lang="en-US" sz="1400" b="1" dirty="0">
                <a:latin typeface="Courier New"/>
                <a:cs typeface="Courier New"/>
              </a:rPr>
              <a:t> </a:t>
            </a:r>
            <a:r>
              <a:rPr lang="en-US" sz="1400" b="1" dirty="0" smtClean="0">
                <a:latin typeface="Courier New"/>
                <a:cs typeface="Courier New"/>
              </a:rPr>
              <a:t>       h = s1.getHeight();</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System.out.println</a:t>
            </a:r>
            <a:r>
              <a:rPr lang="en-US" sz="1400" b="1" dirty="0" smtClean="0">
                <a:latin typeface="Courier New"/>
                <a:cs typeface="Courier New"/>
              </a:rPr>
              <a:t>(h);</a:t>
            </a:r>
            <a:endParaRPr lang="en-US" sz="1400" b="1" dirty="0">
              <a:latin typeface="Courier New"/>
              <a:cs typeface="Courier New"/>
            </a:endParaRPr>
          </a:p>
          <a:p>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static void </a:t>
            </a:r>
            <a:r>
              <a:rPr lang="en-US" sz="1400" b="1" dirty="0" err="1" smtClean="0">
                <a:latin typeface="Courier New"/>
                <a:cs typeface="Courier New"/>
              </a:rPr>
              <a:t>changeIt</a:t>
            </a:r>
            <a:r>
              <a:rPr lang="en-US" sz="1400" b="1" dirty="0" smtClean="0">
                <a:latin typeface="Courier New"/>
                <a:cs typeface="Courier New"/>
              </a:rPr>
              <a:t>(Shoe s)</a:t>
            </a:r>
          </a:p>
          <a:p>
            <a:r>
              <a:rPr lang="en-US" sz="1400" b="1" dirty="0">
                <a:latin typeface="Courier New"/>
                <a:cs typeface="Courier New"/>
              </a:rPr>
              <a:t> </a:t>
            </a:r>
            <a:r>
              <a:rPr lang="en-US" sz="1400" b="1" dirty="0" smtClean="0">
                <a:latin typeface="Courier New"/>
                <a:cs typeface="Courier New"/>
              </a:rPr>
              <a:t>   {</a:t>
            </a:r>
          </a:p>
          <a:p>
            <a:r>
              <a:rPr lang="en-US" sz="1400" b="1" dirty="0" smtClean="0">
                <a:latin typeface="Courier New"/>
                <a:cs typeface="Courier New"/>
              </a:rPr>
              <a:t>        </a:t>
            </a:r>
            <a:r>
              <a:rPr lang="en-US" sz="1400" b="1" dirty="0" err="1" smtClean="0">
                <a:latin typeface="Courier New"/>
                <a:cs typeface="Courier New"/>
              </a:rPr>
              <a:t>s.setHeight</a:t>
            </a:r>
            <a:r>
              <a:rPr lang="en-US" sz="1400" b="1" dirty="0" smtClean="0">
                <a:latin typeface="Courier New"/>
                <a:cs typeface="Courier New"/>
              </a:rPr>
              <a:t>(5.1);</a:t>
            </a:r>
            <a:endParaRPr lang="en-US" sz="1400" b="1" dirty="0">
              <a:latin typeface="Courier New"/>
              <a:cs typeface="Courier New"/>
            </a:endParaRPr>
          </a:p>
          <a:p>
            <a:r>
              <a:rPr lang="en-US" sz="1400" b="1" dirty="0" smtClean="0">
                <a:latin typeface="Courier New"/>
                <a:cs typeface="Courier New"/>
              </a:rPr>
              <a:t>    }</a:t>
            </a:r>
            <a:endParaRPr lang="en-US" sz="1400" b="1" dirty="0">
              <a:latin typeface="Courier New"/>
              <a:cs typeface="Courier New"/>
            </a:endParaRPr>
          </a:p>
          <a:p>
            <a:r>
              <a:rPr lang="en-US" sz="1400" b="1" dirty="0" smtClean="0">
                <a:latin typeface="Courier New"/>
                <a:cs typeface="Courier New"/>
              </a:rPr>
              <a:t>}</a:t>
            </a:r>
            <a:endParaRPr lang="en-US" sz="1400" b="1" dirty="0">
              <a:latin typeface="Courier New"/>
              <a:cs typeface="Courier New"/>
            </a:endParaRPr>
          </a:p>
        </p:txBody>
      </p:sp>
      <p:sp>
        <p:nvSpPr>
          <p:cNvPr id="7" name="TextBox 6"/>
          <p:cNvSpPr txBox="1"/>
          <p:nvPr/>
        </p:nvSpPr>
        <p:spPr>
          <a:xfrm>
            <a:off x="6324600" y="4572000"/>
            <a:ext cx="1551927" cy="338554"/>
          </a:xfrm>
          <a:prstGeom prst="rect">
            <a:avLst/>
          </a:prstGeom>
          <a:noFill/>
        </p:spPr>
        <p:txBody>
          <a:bodyPr wrap="none" rtlCol="0">
            <a:spAutoFit/>
          </a:bodyPr>
          <a:lstStyle/>
          <a:p>
            <a:r>
              <a:rPr lang="en-US" sz="1600" b="1" u="sng" dirty="0" smtClean="0">
                <a:latin typeface="Courier New"/>
                <a:cs typeface="Courier New"/>
              </a:rPr>
              <a:t>Main(stack)</a:t>
            </a:r>
            <a:endParaRPr lang="en-US" sz="1600" b="1" u="sng" dirty="0">
              <a:latin typeface="Courier New"/>
              <a:cs typeface="Courier New"/>
            </a:endParaRPr>
          </a:p>
        </p:txBody>
      </p:sp>
      <p:sp>
        <p:nvSpPr>
          <p:cNvPr id="9" name="TextBox 8"/>
          <p:cNvSpPr txBox="1"/>
          <p:nvPr/>
        </p:nvSpPr>
        <p:spPr>
          <a:xfrm>
            <a:off x="10210800" y="4538246"/>
            <a:ext cx="677189" cy="338554"/>
          </a:xfrm>
          <a:prstGeom prst="rect">
            <a:avLst/>
          </a:prstGeom>
          <a:noFill/>
        </p:spPr>
        <p:txBody>
          <a:bodyPr wrap="none" rtlCol="0">
            <a:spAutoFit/>
          </a:bodyPr>
          <a:lstStyle/>
          <a:p>
            <a:r>
              <a:rPr lang="en-US" sz="1600" b="1" u="sng" dirty="0" smtClean="0">
                <a:latin typeface="Courier New"/>
                <a:cs typeface="Courier New"/>
              </a:rPr>
              <a:t>Heap</a:t>
            </a:r>
            <a:endParaRPr lang="en-US" sz="1600" b="1" u="sng" dirty="0">
              <a:latin typeface="Courier New"/>
              <a:cs typeface="Courier New"/>
            </a:endParaRPr>
          </a:p>
        </p:txBody>
      </p:sp>
      <p:sp>
        <p:nvSpPr>
          <p:cNvPr id="21" name="TextBox 20"/>
          <p:cNvSpPr txBox="1"/>
          <p:nvPr/>
        </p:nvSpPr>
        <p:spPr>
          <a:xfrm>
            <a:off x="6074843" y="5605046"/>
            <a:ext cx="2154757" cy="338554"/>
          </a:xfrm>
          <a:prstGeom prst="rect">
            <a:avLst/>
          </a:prstGeom>
          <a:noFill/>
        </p:spPr>
        <p:txBody>
          <a:bodyPr wrap="none" rtlCol="0">
            <a:spAutoFit/>
          </a:bodyPr>
          <a:lstStyle/>
          <a:p>
            <a:r>
              <a:rPr lang="en-US" sz="1600" b="1" u="sng" dirty="0" err="1" smtClean="0">
                <a:latin typeface="Courier New"/>
                <a:cs typeface="Courier New"/>
              </a:rPr>
              <a:t>changeIt</a:t>
            </a:r>
            <a:r>
              <a:rPr lang="en-US" sz="1600" b="1" u="sng" dirty="0" smtClean="0">
                <a:latin typeface="Courier New"/>
                <a:cs typeface="Courier New"/>
              </a:rPr>
              <a:t> (stack)</a:t>
            </a:r>
            <a:endParaRPr lang="en-US" sz="1600" b="1" u="sng" dirty="0">
              <a:latin typeface="Courier New"/>
              <a:cs typeface="Courier New"/>
            </a:endParaRPr>
          </a:p>
        </p:txBody>
      </p:sp>
      <p:sp>
        <p:nvSpPr>
          <p:cNvPr id="14" name="TextBox 13"/>
          <p:cNvSpPr txBox="1"/>
          <p:nvPr/>
        </p:nvSpPr>
        <p:spPr>
          <a:xfrm>
            <a:off x="5257800" y="228600"/>
            <a:ext cx="3955543" cy="418576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b="1" dirty="0" smtClean="0">
                <a:latin typeface="Courier New"/>
                <a:cs typeface="Courier New"/>
              </a:rPr>
              <a:t>public class Shoe</a:t>
            </a:r>
          </a:p>
          <a:p>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private double height;</a:t>
            </a:r>
          </a:p>
          <a:p>
            <a:endParaRPr lang="en-US" sz="1400" b="1" dirty="0">
              <a:latin typeface="Courier New"/>
              <a:cs typeface="Courier New"/>
            </a:endParaRPr>
          </a:p>
          <a:p>
            <a:r>
              <a:rPr lang="en-US" sz="1400" b="1" dirty="0" smtClean="0">
                <a:latin typeface="Courier New"/>
                <a:cs typeface="Courier New"/>
              </a:rPr>
              <a:t>    public Shoe(double h)</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this.height</a:t>
            </a:r>
            <a:r>
              <a:rPr lang="en-US" sz="1400" b="1" dirty="0" smtClean="0">
                <a:latin typeface="Courier New"/>
                <a:cs typeface="Courier New"/>
              </a:rPr>
              <a:t> = h;</a:t>
            </a:r>
          </a:p>
          <a:p>
            <a:r>
              <a:rPr lang="en-US" sz="1400" b="1" dirty="0">
                <a:latin typeface="Courier New"/>
                <a:cs typeface="Courier New"/>
              </a:rPr>
              <a:t> </a:t>
            </a:r>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double </a:t>
            </a:r>
            <a:r>
              <a:rPr lang="en-US" sz="1400" b="1" dirty="0" err="1" smtClean="0">
                <a:latin typeface="Courier New"/>
                <a:cs typeface="Courier New"/>
              </a:rPr>
              <a:t>getHeight</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return </a:t>
            </a:r>
            <a:r>
              <a:rPr lang="en-US" sz="1400" b="1" dirty="0" err="1" smtClean="0">
                <a:latin typeface="Courier New"/>
                <a:cs typeface="Courier New"/>
              </a:rPr>
              <a:t>this.height</a:t>
            </a:r>
            <a:r>
              <a:rPr lang="en-US" sz="1400" b="1" dirty="0" smtClean="0">
                <a:latin typeface="Courier New"/>
                <a:cs typeface="Courier New"/>
              </a:rPr>
              <a:t>;</a:t>
            </a:r>
          </a:p>
          <a:p>
            <a:r>
              <a:rPr lang="en-US" sz="1400" b="1" dirty="0">
                <a:latin typeface="Courier New"/>
                <a:cs typeface="Courier New"/>
              </a:rPr>
              <a:t> </a:t>
            </a:r>
            <a:r>
              <a:rPr lang="en-US" sz="1400" b="1" dirty="0" smtClean="0">
                <a:latin typeface="Courier New"/>
                <a:cs typeface="Courier New"/>
              </a:rPr>
              <a:t>   }</a:t>
            </a:r>
          </a:p>
          <a:p>
            <a:endParaRPr lang="en-US" sz="1400" b="1" dirty="0">
              <a:latin typeface="Courier New"/>
              <a:cs typeface="Courier New"/>
            </a:endParaRPr>
          </a:p>
          <a:p>
            <a:r>
              <a:rPr lang="en-US" sz="1400" b="1" dirty="0" smtClean="0">
                <a:latin typeface="Courier New"/>
                <a:cs typeface="Courier New"/>
              </a:rPr>
              <a:t>    public void </a:t>
            </a:r>
            <a:r>
              <a:rPr lang="en-US" sz="1400" b="1" dirty="0" err="1" smtClean="0">
                <a:latin typeface="Courier New"/>
                <a:cs typeface="Courier New"/>
              </a:rPr>
              <a:t>setHeight</a:t>
            </a:r>
            <a:r>
              <a:rPr lang="en-US" sz="1400" b="1" dirty="0" smtClean="0">
                <a:latin typeface="Courier New"/>
                <a:cs typeface="Courier New"/>
              </a:rPr>
              <a:t>(double h)</a:t>
            </a:r>
          </a:p>
          <a:p>
            <a:r>
              <a:rPr lang="en-US" sz="1400" b="1" dirty="0">
                <a:latin typeface="Courier New"/>
                <a:cs typeface="Courier New"/>
              </a:rPr>
              <a:t> </a:t>
            </a:r>
            <a:r>
              <a:rPr lang="en-US" sz="1400" b="1" dirty="0" smtClean="0">
                <a:latin typeface="Courier New"/>
                <a:cs typeface="Courier New"/>
              </a:rPr>
              <a:t>   {</a:t>
            </a:r>
          </a:p>
          <a:p>
            <a:r>
              <a:rPr lang="en-US" sz="1400" b="1" dirty="0">
                <a:latin typeface="Courier New"/>
                <a:cs typeface="Courier New"/>
              </a:rPr>
              <a:t> </a:t>
            </a:r>
            <a:r>
              <a:rPr lang="en-US" sz="1400" b="1" dirty="0" smtClean="0">
                <a:latin typeface="Courier New"/>
                <a:cs typeface="Courier New"/>
              </a:rPr>
              <a:t>       </a:t>
            </a:r>
            <a:r>
              <a:rPr lang="en-US" sz="1400" b="1" dirty="0" err="1" smtClean="0">
                <a:latin typeface="Courier New"/>
                <a:cs typeface="Courier New"/>
              </a:rPr>
              <a:t>this.height</a:t>
            </a:r>
            <a:r>
              <a:rPr lang="en-US" sz="1400" b="1" dirty="0" smtClean="0">
                <a:latin typeface="Courier New"/>
                <a:cs typeface="Courier New"/>
              </a:rPr>
              <a:t> = h;</a:t>
            </a:r>
          </a:p>
          <a:p>
            <a:r>
              <a:rPr lang="en-US" sz="1400" b="1" dirty="0">
                <a:latin typeface="Courier New"/>
                <a:cs typeface="Courier New"/>
              </a:rPr>
              <a:t> </a:t>
            </a:r>
            <a:r>
              <a:rPr lang="en-US" sz="1400" b="1" dirty="0" smtClean="0">
                <a:latin typeface="Courier New"/>
                <a:cs typeface="Courier New"/>
              </a:rPr>
              <a:t>   }</a:t>
            </a:r>
          </a:p>
          <a:p>
            <a:r>
              <a:rPr lang="en-US" sz="1400" b="1" dirty="0" smtClean="0">
                <a:latin typeface="Courier New"/>
                <a:cs typeface="Courier New"/>
              </a:rPr>
              <a:t>}</a:t>
            </a:r>
            <a:endParaRPr lang="en-US" sz="1400" b="1" dirty="0">
              <a:latin typeface="Courier New"/>
              <a:cs typeface="Courier New"/>
            </a:endParaRPr>
          </a:p>
        </p:txBody>
      </p:sp>
      <p:sp>
        <p:nvSpPr>
          <p:cNvPr id="15" name="TextBox 14"/>
          <p:cNvSpPr txBox="1"/>
          <p:nvPr/>
        </p:nvSpPr>
        <p:spPr>
          <a:xfrm>
            <a:off x="10058400" y="423446"/>
            <a:ext cx="923450" cy="338554"/>
          </a:xfrm>
          <a:prstGeom prst="rect">
            <a:avLst/>
          </a:prstGeom>
          <a:noFill/>
        </p:spPr>
        <p:txBody>
          <a:bodyPr wrap="none" rtlCol="0">
            <a:spAutoFit/>
          </a:bodyPr>
          <a:lstStyle/>
          <a:p>
            <a:r>
              <a:rPr lang="en-US" sz="1600" b="1" dirty="0" smtClean="0">
                <a:latin typeface="Courier New"/>
                <a:cs typeface="Courier New"/>
              </a:rPr>
              <a:t>Output</a:t>
            </a:r>
            <a:endParaRPr lang="en-US" sz="1600" b="1" dirty="0">
              <a:latin typeface="Courier New"/>
              <a:cs typeface="Courier New"/>
            </a:endParaRPr>
          </a:p>
        </p:txBody>
      </p:sp>
      <p:sp>
        <p:nvSpPr>
          <p:cNvPr id="6" name="TextBox 5"/>
          <p:cNvSpPr txBox="1"/>
          <p:nvPr/>
        </p:nvSpPr>
        <p:spPr>
          <a:xfrm>
            <a:off x="9601200" y="838200"/>
            <a:ext cx="2064732"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urier New"/>
                <a:cs typeface="Courier New"/>
              </a:rPr>
              <a:t>3.5</a:t>
            </a:r>
          </a:p>
          <a:p>
            <a:r>
              <a:rPr lang="en-US" sz="1400" b="1" dirty="0" smtClean="0">
                <a:latin typeface="Courier New"/>
                <a:cs typeface="Courier New"/>
              </a:rPr>
              <a:t>5.1</a:t>
            </a:r>
          </a:p>
          <a:p>
            <a:endParaRPr lang="en-US" sz="1400" b="1" dirty="0">
              <a:latin typeface="Courier New"/>
              <a:cs typeface="Courier New"/>
            </a:endParaRPr>
          </a:p>
          <a:p>
            <a:endParaRPr lang="en-US" sz="1400" b="1" dirty="0" smtClean="0">
              <a:latin typeface="Courier New"/>
              <a:cs typeface="Courier New"/>
            </a:endParaRPr>
          </a:p>
          <a:p>
            <a:endParaRPr lang="en-US" sz="1400" b="1" dirty="0">
              <a:latin typeface="Courier New"/>
              <a:cs typeface="Courier New"/>
            </a:endParaRPr>
          </a:p>
        </p:txBody>
      </p:sp>
      <p:sp>
        <p:nvSpPr>
          <p:cNvPr id="8" name="TextBox 7"/>
          <p:cNvSpPr txBox="1"/>
          <p:nvPr/>
        </p:nvSpPr>
        <p:spPr>
          <a:xfrm>
            <a:off x="9906000" y="5029200"/>
            <a:ext cx="13716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latin typeface="Courier New"/>
                <a:cs typeface="Courier New"/>
              </a:rPr>
              <a:t>height: 0</a:t>
            </a:r>
          </a:p>
          <a:p>
            <a:endParaRPr lang="en-US" sz="1400" b="1" dirty="0" smtClean="0">
              <a:latin typeface="Courier New"/>
              <a:cs typeface="Courier New"/>
            </a:endParaRPr>
          </a:p>
          <a:p>
            <a:endParaRPr lang="en-US" sz="1400" b="1" dirty="0">
              <a:latin typeface="Courier New"/>
              <a:cs typeface="Courier New"/>
            </a:endParaRPr>
          </a:p>
        </p:txBody>
      </p:sp>
      <p:sp>
        <p:nvSpPr>
          <p:cNvPr id="10" name="TextBox 9"/>
          <p:cNvSpPr txBox="1"/>
          <p:nvPr/>
        </p:nvSpPr>
        <p:spPr>
          <a:xfrm>
            <a:off x="6858000" y="4953000"/>
            <a:ext cx="430927" cy="584776"/>
          </a:xfrm>
          <a:prstGeom prst="rect">
            <a:avLst/>
          </a:prstGeom>
          <a:noFill/>
        </p:spPr>
        <p:txBody>
          <a:bodyPr wrap="none" rtlCol="0">
            <a:spAutoFit/>
          </a:bodyPr>
          <a:lstStyle/>
          <a:p>
            <a:r>
              <a:rPr lang="en-US" sz="1600" b="1" dirty="0" smtClean="0">
                <a:latin typeface="Courier New"/>
                <a:cs typeface="Courier New"/>
              </a:rPr>
              <a:t>h</a:t>
            </a:r>
          </a:p>
          <a:p>
            <a:r>
              <a:rPr lang="en-US" sz="1600" b="1" dirty="0" smtClean="0">
                <a:latin typeface="Courier New"/>
                <a:cs typeface="Courier New"/>
              </a:rPr>
              <a:t>s1</a:t>
            </a:r>
            <a:endParaRPr lang="en-US" sz="1600" b="1" dirty="0">
              <a:latin typeface="Courier New"/>
              <a:cs typeface="Courier New"/>
            </a:endParaRPr>
          </a:p>
        </p:txBody>
      </p:sp>
      <p:sp>
        <p:nvSpPr>
          <p:cNvPr id="19" name="TextBox 18"/>
          <p:cNvSpPr txBox="1"/>
          <p:nvPr/>
        </p:nvSpPr>
        <p:spPr>
          <a:xfrm>
            <a:off x="6931203" y="6019800"/>
            <a:ext cx="307797" cy="338554"/>
          </a:xfrm>
          <a:prstGeom prst="rect">
            <a:avLst/>
          </a:prstGeom>
          <a:noFill/>
        </p:spPr>
        <p:txBody>
          <a:bodyPr wrap="none" rtlCol="0">
            <a:spAutoFit/>
          </a:bodyPr>
          <a:lstStyle/>
          <a:p>
            <a:r>
              <a:rPr lang="en-US" sz="1600" b="1" dirty="0" smtClean="0">
                <a:latin typeface="Courier New"/>
                <a:cs typeface="Courier New"/>
              </a:rPr>
              <a:t>s</a:t>
            </a:r>
            <a:endParaRPr lang="en-US" sz="1600" b="1" dirty="0">
              <a:latin typeface="Courier New"/>
              <a:cs typeface="Courier New"/>
            </a:endParaRPr>
          </a:p>
        </p:txBody>
      </p:sp>
      <p:sp>
        <p:nvSpPr>
          <p:cNvPr id="11" name="TextBox 10"/>
          <p:cNvSpPr txBox="1"/>
          <p:nvPr/>
        </p:nvSpPr>
        <p:spPr>
          <a:xfrm>
            <a:off x="10693515" y="5257800"/>
            <a:ext cx="507884" cy="523220"/>
          </a:xfrm>
          <a:prstGeom prst="rect">
            <a:avLst/>
          </a:prstGeom>
          <a:noFill/>
        </p:spPr>
        <p:txBody>
          <a:bodyPr wrap="none" rtlCol="0">
            <a:spAutoFit/>
          </a:bodyPr>
          <a:lstStyle/>
          <a:p>
            <a:r>
              <a:rPr lang="en-US" sz="1400" b="1" dirty="0" smtClean="0">
                <a:latin typeface="Courier New"/>
                <a:cs typeface="Courier New"/>
              </a:rPr>
              <a:t>3.5</a:t>
            </a:r>
          </a:p>
          <a:p>
            <a:r>
              <a:rPr lang="en-US" sz="1400" b="1" dirty="0" smtClean="0">
                <a:latin typeface="Courier New"/>
                <a:cs typeface="Courier New"/>
              </a:rPr>
              <a:t>5.1</a:t>
            </a:r>
            <a:endParaRPr lang="en-US" sz="1400" b="1" dirty="0">
              <a:latin typeface="Courier New"/>
              <a:cs typeface="Courier New"/>
            </a:endParaRPr>
          </a:p>
        </p:txBody>
      </p:sp>
      <p:cxnSp>
        <p:nvCxnSpPr>
          <p:cNvPr id="16" name="Straight Arrow Connector 15"/>
          <p:cNvCxnSpPr>
            <a:endCxn id="8" idx="1"/>
          </p:cNvCxnSpPr>
          <p:nvPr/>
        </p:nvCxnSpPr>
        <p:spPr>
          <a:xfrm flipV="1">
            <a:off x="7315200" y="5398532"/>
            <a:ext cx="2590800" cy="1166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9" idx="3"/>
          </p:cNvCxnSpPr>
          <p:nvPr/>
        </p:nvCxnSpPr>
        <p:spPr>
          <a:xfrm flipV="1">
            <a:off x="7239000" y="5562600"/>
            <a:ext cx="2590800" cy="62647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086600" y="4953000"/>
            <a:ext cx="800319" cy="338554"/>
          </a:xfrm>
          <a:prstGeom prst="rect">
            <a:avLst/>
          </a:prstGeom>
          <a:noFill/>
        </p:spPr>
        <p:txBody>
          <a:bodyPr wrap="none" rtlCol="0">
            <a:spAutoFit/>
          </a:bodyPr>
          <a:lstStyle/>
          <a:p>
            <a:r>
              <a:rPr lang="en-US" sz="1600" b="1" dirty="0" smtClean="0">
                <a:latin typeface="Courier New"/>
                <a:cs typeface="Courier New"/>
              </a:rPr>
              <a:t>: 3.5</a:t>
            </a:r>
            <a:endParaRPr lang="en-US" sz="1600" b="1" dirty="0">
              <a:latin typeface="Courier New"/>
              <a:cs typeface="Courier New"/>
            </a:endParaRPr>
          </a:p>
        </p:txBody>
      </p:sp>
      <p:sp>
        <p:nvSpPr>
          <p:cNvPr id="26" name="TextBox 25"/>
          <p:cNvSpPr txBox="1"/>
          <p:nvPr/>
        </p:nvSpPr>
        <p:spPr>
          <a:xfrm>
            <a:off x="7086600" y="4953000"/>
            <a:ext cx="800319" cy="338554"/>
          </a:xfrm>
          <a:prstGeom prst="rect">
            <a:avLst/>
          </a:prstGeom>
          <a:noFill/>
        </p:spPr>
        <p:txBody>
          <a:bodyPr wrap="none" rtlCol="0">
            <a:spAutoFit/>
          </a:bodyPr>
          <a:lstStyle/>
          <a:p>
            <a:r>
              <a:rPr lang="en-US" sz="1600" b="1" dirty="0" smtClean="0">
                <a:latin typeface="Courier New"/>
                <a:cs typeface="Courier New"/>
              </a:rPr>
              <a:t>: 5.1</a:t>
            </a:r>
            <a:endParaRPr lang="en-US" sz="1600" b="1" dirty="0">
              <a:latin typeface="Courier New"/>
              <a:cs typeface="Courier New"/>
            </a:endParaRPr>
          </a:p>
        </p:txBody>
      </p:sp>
    </p:spTree>
    <p:extLst>
      <p:ext uri="{BB962C8B-B14F-4D97-AF65-F5344CB8AC3E}">
        <p14:creationId xmlns="" xmlns:p14="http://schemas.microsoft.com/office/powerpoint/2010/main" val="18213365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1" grpId="0"/>
      <p:bldP spid="15" grpId="0"/>
      <p:bldP spid="6" grpId="0" animBg="1"/>
      <p:bldP spid="8" grpId="0" animBg="1"/>
      <p:bldP spid="19" grpId="0"/>
      <p:bldP spid="25" grpId="0"/>
      <p:bldP spid="25" grpId="1"/>
      <p:bldP spid="26"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0000FE"/>
      </a:hlink>
      <a:folHlink>
        <a:srgbClr val="0000FE"/>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30331</TotalTime>
  <Words>2222</Words>
  <Application>Microsoft Office PowerPoint</Application>
  <PresentationFormat>Custom</PresentationFormat>
  <Paragraphs>493</Paragraphs>
  <Slides>23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Lecture 7</vt:lpstr>
      <vt:lpstr>A quick review of how objects are stored</vt:lpstr>
      <vt:lpstr>Slide 3</vt:lpstr>
      <vt:lpstr>Slide 4</vt:lpstr>
      <vt:lpstr>Slide 5</vt:lpstr>
      <vt:lpstr>What about equality?</vt:lpstr>
      <vt:lpstr>How do I check for object equality?</vt:lpstr>
      <vt:lpstr>Passing objects to methods</vt:lpstr>
      <vt:lpstr>Slide 9</vt:lpstr>
      <vt:lpstr>With objects</vt:lpstr>
      <vt:lpstr>And arrays can hold objects!</vt:lpstr>
      <vt:lpstr>Example</vt:lpstr>
      <vt:lpstr>What is the output?</vt:lpstr>
      <vt:lpstr>Immutable objects and classes</vt:lpstr>
      <vt:lpstr>Is the Student class immutable?</vt:lpstr>
      <vt:lpstr>Variable scope</vt:lpstr>
      <vt:lpstr>In-Class Exercise: Cards in a deck</vt:lpstr>
      <vt:lpstr>Slide 18</vt:lpstr>
      <vt:lpstr>Slide 19</vt:lpstr>
      <vt:lpstr>In-Class Exercise: Quadratic Equations</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Claudiu</cp:lastModifiedBy>
  <cp:revision>1298</cp:revision>
  <cp:lastPrinted>2015-09-13T20:24:44Z</cp:lastPrinted>
  <dcterms:created xsi:type="dcterms:W3CDTF">2014-04-17T23:20:26Z</dcterms:created>
  <dcterms:modified xsi:type="dcterms:W3CDTF">2016-03-17T12:24:40Z</dcterms:modified>
</cp:coreProperties>
</file>