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1"/>
  </p:notesMasterIdLst>
  <p:handoutMasterIdLst>
    <p:handoutMasterId r:id="rId32"/>
  </p:handoutMasterIdLst>
  <p:sldIdLst>
    <p:sldId id="256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5" r:id="rId17"/>
    <p:sldId id="350" r:id="rId18"/>
    <p:sldId id="344" r:id="rId19"/>
    <p:sldId id="351" r:id="rId20"/>
    <p:sldId id="343" r:id="rId21"/>
    <p:sldId id="352" r:id="rId22"/>
    <p:sldId id="346" r:id="rId23"/>
    <p:sldId id="353" r:id="rId24"/>
    <p:sldId id="354" r:id="rId25"/>
    <p:sldId id="355" r:id="rId26"/>
    <p:sldId id="356" r:id="rId27"/>
    <p:sldId id="357" r:id="rId28"/>
    <p:sldId id="348" r:id="rId29"/>
    <p:sldId id="32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391" autoAdjust="0"/>
  </p:normalViewPr>
  <p:slideViewPr>
    <p:cSldViewPr>
      <p:cViewPr>
        <p:scale>
          <a:sx n="82" d="100"/>
          <a:sy n="82" d="100"/>
        </p:scale>
        <p:origin x="-80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2/18/16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2/18/16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53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83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83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Abstraction: For example, a programmer writing code that involves numerical operations may not be interested in the way numbers are represented in the underlying hardware (e.g. whether they're </a:t>
            </a:r>
            <a:r>
              <a:rPr lang="en-US" i="1" dirty="0" smtClean="0"/>
              <a:t>16 bit</a:t>
            </a:r>
            <a:r>
              <a:rPr lang="en-US" dirty="0" smtClean="0"/>
              <a:t> or </a:t>
            </a:r>
            <a:r>
              <a:rPr lang="en-US" i="1" dirty="0" smtClean="0"/>
              <a:t>32 bit integers</a:t>
            </a:r>
            <a:r>
              <a:rPr lang="en-US" dirty="0" smtClean="0"/>
              <a:t>), and where those details have been suppressed it can be said that they were </a:t>
            </a:r>
            <a:r>
              <a:rPr lang="en-US" i="1" dirty="0" smtClean="0"/>
              <a:t>abstracted away</a:t>
            </a:r>
            <a:r>
              <a:rPr lang="en-US" dirty="0" smtClean="0"/>
              <a:t>, leaving simply </a:t>
            </a:r>
            <a:r>
              <a:rPr lang="en-US" i="1" dirty="0" smtClean="0"/>
              <a:t>numbers</a:t>
            </a:r>
            <a:r>
              <a:rPr lang="en-US" dirty="0" smtClean="0"/>
              <a:t> with which the programmer can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1208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abstraction can</a:t>
            </a:r>
            <a:r>
              <a:rPr lang="en-US" baseline="0" dirty="0" smtClean="0"/>
              <a:t> be viewed as assembling a new vacuum cleaner.</a:t>
            </a:r>
          </a:p>
          <a:p>
            <a:r>
              <a:rPr lang="en-US" baseline="0" dirty="0" smtClean="0"/>
              <a:t>Your vacuum arrives with pieces and an instruction for assembling the pieces.</a:t>
            </a:r>
          </a:p>
          <a:p>
            <a:r>
              <a:rPr lang="en-US" baseline="0" dirty="0" smtClean="0"/>
              <a:t>You don’t necessarily need to know how each piece works internally (like the motor), but</a:t>
            </a:r>
            <a:br>
              <a:rPr lang="en-US" baseline="0" dirty="0" smtClean="0"/>
            </a:br>
            <a:r>
              <a:rPr lang="en-US" baseline="0" dirty="0" smtClean="0"/>
              <a:t>if you follow the instructions (class contract), then you can assemble it (object).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19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73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* means unlimited</a:t>
            </a:r>
          </a:p>
          <a:p>
            <a:pPr marL="171450" indent="-171450">
              <a:buFontTx/>
              <a:buChar char="•"/>
            </a:pPr>
            <a:r>
              <a:rPr lang="en-US" dirty="0" err="1" smtClean="0"/>
              <a:t>m..n</a:t>
            </a:r>
            <a:r>
              <a:rPr lang="en-US" baseline="0" dirty="0" smtClean="0"/>
              <a:t> indicates that the number of objects is between m and n inclusively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99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Composition: filled in diamond</a:t>
            </a:r>
          </a:p>
          <a:p>
            <a:r>
              <a:rPr lang="en-US" dirty="0" smtClean="0"/>
              <a:t>Aggregation: open diamond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149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Composition because those pages</a:t>
            </a:r>
            <a:r>
              <a:rPr lang="en-US" baseline="0" dirty="0" smtClean="0"/>
              <a:t> belong to one specific book</a:t>
            </a:r>
          </a:p>
          <a:p>
            <a:r>
              <a:rPr lang="en-US" baseline="0" dirty="0" smtClean="0"/>
              <a:t>We are not going to take them out and put them in a different book.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5311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numeric wrapper class has the</a:t>
            </a:r>
            <a:r>
              <a:rPr lang="en-US" baseline="0" dirty="0" smtClean="0"/>
              <a:t> constants MAX_VALUE and MIN_VALUE which represents the maximum and minimum value of the corresponding data types.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63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NumberFormatException - if the string cannot be converted to the correct primitive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83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0" y="3075711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0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8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8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41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1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2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3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2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7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716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65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4" y="3227034"/>
            <a:ext cx="9861727" cy="111636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Lecture 8</a:t>
            </a:r>
            <a:endParaRPr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572000"/>
            <a:ext cx="8534400" cy="1066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Topics: Thinking in Objects, Part 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Chapter 10, Sections 10.1 – 10.8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Designing classes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51053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want to design a book class. What are the parts of a book?</a:t>
            </a:r>
          </a:p>
          <a:p>
            <a:endParaRPr lang="en-US" sz="2400" dirty="0"/>
          </a:p>
          <a:p>
            <a:r>
              <a:rPr lang="en-US" sz="2400" dirty="0" smtClean="0"/>
              <a:t>Pages, words, sentences, etc.</a:t>
            </a:r>
          </a:p>
          <a:p>
            <a:endParaRPr lang="en-US" sz="2400" dirty="0"/>
          </a:p>
          <a:p>
            <a:r>
              <a:rPr lang="en-US" sz="2400" dirty="0" smtClean="0"/>
              <a:t>A book has pages. Is this composition or aggregation?</a:t>
            </a:r>
          </a:p>
          <a:p>
            <a:endParaRPr lang="en-US" sz="2400" dirty="0"/>
          </a:p>
          <a:p>
            <a:r>
              <a:rPr lang="en-US" sz="2400" dirty="0" smtClean="0"/>
              <a:t>Composition.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3657600" y="4343400"/>
            <a:ext cx="3581400" cy="1752600"/>
            <a:chOff x="4572000" y="3962400"/>
            <a:chExt cx="3581400" cy="1752600"/>
          </a:xfrm>
        </p:grpSpPr>
        <p:sp>
          <p:nvSpPr>
            <p:cNvPr id="4" name="Rectangle 3"/>
            <p:cNvSpPr/>
            <p:nvPr/>
          </p:nvSpPr>
          <p:spPr>
            <a:xfrm>
              <a:off x="4572000" y="3962400"/>
              <a:ext cx="35814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Book</a:t>
              </a:r>
              <a:endParaRPr lang="en-US" sz="1400" b="1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2000" y="4343400"/>
              <a:ext cx="3581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- pages: Page[]</a:t>
              </a:r>
              <a:endParaRPr lang="en-US" sz="1400" b="1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572000" y="4724400"/>
              <a:ext cx="35814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+ Book(p: Page[])</a:t>
              </a:r>
            </a:p>
            <a:p>
              <a:r>
                <a:rPr lang="en-US" sz="1400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+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urier New"/>
                  <a:cs typeface="Courier New"/>
                </a:rPr>
                <a:t>getPage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(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urier New"/>
                  <a:cs typeface="Courier New"/>
                </a:rPr>
                <a:t>num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: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urier New"/>
                  <a:cs typeface="Courier New"/>
                </a:rPr>
                <a:t>int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) : Page</a:t>
              </a:r>
            </a:p>
            <a:p>
              <a:r>
                <a:rPr lang="en-US" sz="1400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+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urier New"/>
                  <a:cs typeface="Courier New"/>
                </a:rPr>
                <a:t>getPageCount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() :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urier New"/>
                  <a:cs typeface="Courier New"/>
                </a:rPr>
                <a:t>int</a:t>
              </a:r>
              <a:endParaRPr lang="en-US" sz="1400" b="1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620000" y="4343400"/>
            <a:ext cx="3962400" cy="1752600"/>
            <a:chOff x="4572000" y="3962400"/>
            <a:chExt cx="3581400" cy="1752600"/>
          </a:xfrm>
        </p:grpSpPr>
        <p:sp>
          <p:nvSpPr>
            <p:cNvPr id="9" name="Rectangle 8"/>
            <p:cNvSpPr/>
            <p:nvPr/>
          </p:nvSpPr>
          <p:spPr>
            <a:xfrm>
              <a:off x="4572000" y="3962400"/>
              <a:ext cx="35814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Page</a:t>
              </a:r>
              <a:endParaRPr lang="en-US" sz="1400" b="1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2000" y="4343400"/>
              <a:ext cx="3581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- sentences: String[]</a:t>
              </a:r>
              <a:endParaRPr lang="en-US" sz="1400" b="1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72000" y="4724400"/>
              <a:ext cx="35814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+ Page(s: String[])</a:t>
              </a:r>
            </a:p>
            <a:p>
              <a:r>
                <a:rPr lang="en-US" sz="1400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+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urier New"/>
                  <a:cs typeface="Courier New"/>
                </a:rPr>
                <a:t>getSentence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(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urier New"/>
                  <a:cs typeface="Courier New"/>
                </a:rPr>
                <a:t>num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: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urier New"/>
                  <a:cs typeface="Courier New"/>
                </a:rPr>
                <a:t>int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) : String</a:t>
              </a:r>
            </a:p>
            <a:p>
              <a:r>
                <a:rPr lang="en-US" sz="1400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+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urier New"/>
                  <a:cs typeface="Courier New"/>
                </a:rPr>
                <a:t>getSentenceCount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() :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urier New"/>
                  <a:cs typeface="Courier New"/>
                </a:rPr>
                <a:t>int</a:t>
              </a:r>
              <a:endParaRPr lang="en-US" sz="1400" b="1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530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Which class do we create first?</a:t>
            </a:r>
            <a:endParaRPr lang="en-US" sz="3600" dirty="0"/>
          </a:p>
        </p:txBody>
      </p:sp>
      <p:grpSp>
        <p:nvGrpSpPr>
          <p:cNvPr id="5" name="Group 4"/>
          <p:cNvGrpSpPr/>
          <p:nvPr/>
        </p:nvGrpSpPr>
        <p:grpSpPr>
          <a:xfrm>
            <a:off x="685800" y="1600200"/>
            <a:ext cx="3962400" cy="1752600"/>
            <a:chOff x="4572000" y="3962400"/>
            <a:chExt cx="3581400" cy="1752600"/>
          </a:xfrm>
        </p:grpSpPr>
        <p:sp>
          <p:nvSpPr>
            <p:cNvPr id="6" name="Rectangle 5"/>
            <p:cNvSpPr/>
            <p:nvPr/>
          </p:nvSpPr>
          <p:spPr>
            <a:xfrm>
              <a:off x="4572000" y="3962400"/>
              <a:ext cx="35814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Page</a:t>
              </a:r>
              <a:endParaRPr lang="en-US" sz="1400" b="1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72000" y="4343400"/>
              <a:ext cx="3581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- sentences: String[]</a:t>
              </a:r>
              <a:endParaRPr lang="en-US" sz="1400" b="1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72000" y="4724400"/>
              <a:ext cx="35814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+ Page(s: String[])</a:t>
              </a:r>
            </a:p>
            <a:p>
              <a:r>
                <a:rPr lang="en-US" sz="1400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+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urier New"/>
                  <a:cs typeface="Courier New"/>
                </a:rPr>
                <a:t>getSentence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(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urier New"/>
                  <a:cs typeface="Courier New"/>
                </a:rPr>
                <a:t>num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: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urier New"/>
                  <a:cs typeface="Courier New"/>
                </a:rPr>
                <a:t>int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) : String</a:t>
              </a:r>
            </a:p>
            <a:p>
              <a:r>
                <a:rPr lang="en-US" sz="1400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+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urier New"/>
                  <a:cs typeface="Courier New"/>
                </a:rPr>
                <a:t>getSentenceCount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() :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urier New"/>
                  <a:cs typeface="Courier New"/>
                </a:rPr>
                <a:t>int</a:t>
              </a:r>
              <a:endParaRPr lang="en-US" sz="1400" b="1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458004" y="1600200"/>
            <a:ext cx="4438596" cy="4185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public class Page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private String[] sentences;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public Page(String[] s)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    </a:t>
            </a:r>
            <a:r>
              <a:rPr lang="en-US" sz="1400" b="1" dirty="0" err="1" smtClean="0">
                <a:latin typeface="Courier New"/>
                <a:cs typeface="Courier New"/>
              </a:rPr>
              <a:t>this.sentences</a:t>
            </a:r>
            <a:r>
              <a:rPr lang="en-US" sz="1400" b="1" dirty="0" smtClean="0">
                <a:latin typeface="Courier New"/>
                <a:cs typeface="Courier New"/>
              </a:rPr>
              <a:t> = s;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}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public String </a:t>
            </a:r>
            <a:r>
              <a:rPr lang="en-US" sz="1400" b="1" dirty="0" err="1" smtClean="0">
                <a:latin typeface="Courier New"/>
                <a:cs typeface="Courier New"/>
              </a:rPr>
              <a:t>getSentence</a:t>
            </a:r>
            <a:r>
              <a:rPr lang="en-US" sz="1400" b="1" dirty="0" smtClean="0"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num</a:t>
            </a:r>
            <a:r>
              <a:rPr lang="en-US" sz="14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    return </a:t>
            </a:r>
            <a:r>
              <a:rPr lang="en-US" sz="1400" b="1" dirty="0" err="1" smtClean="0">
                <a:latin typeface="Courier New"/>
                <a:cs typeface="Courier New"/>
              </a:rPr>
              <a:t>this.sentences</a:t>
            </a:r>
            <a:r>
              <a:rPr lang="en-US" sz="1400" b="1" dirty="0" smtClean="0">
                <a:latin typeface="Courier New"/>
                <a:cs typeface="Courier New"/>
              </a:rPr>
              <a:t>[</a:t>
            </a:r>
            <a:r>
              <a:rPr lang="en-US" sz="1400" b="1" dirty="0" err="1" smtClean="0">
                <a:latin typeface="Courier New"/>
                <a:cs typeface="Courier New"/>
              </a:rPr>
              <a:t>num</a:t>
            </a:r>
            <a:r>
              <a:rPr lang="en-US" sz="1400" b="1" dirty="0" smtClean="0">
                <a:latin typeface="Courier New"/>
                <a:cs typeface="Courier New"/>
              </a:rPr>
              <a:t>];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}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public 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getSentenceCount</a:t>
            </a:r>
            <a:r>
              <a:rPr lang="en-US" sz="1400" b="1" dirty="0" smtClean="0">
                <a:latin typeface="Courier New"/>
                <a:cs typeface="Courier New"/>
              </a:rPr>
              <a:t>()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return </a:t>
            </a:r>
            <a:r>
              <a:rPr lang="en-US" sz="1400" b="1" dirty="0" err="1" smtClean="0">
                <a:latin typeface="Courier New"/>
                <a:cs typeface="Courier New"/>
              </a:rPr>
              <a:t>this.sentences.length</a:t>
            </a:r>
            <a:r>
              <a:rPr lang="en-US" sz="14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}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0395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9204" y="304800"/>
            <a:ext cx="3581400" cy="1752600"/>
            <a:chOff x="4572000" y="3962400"/>
            <a:chExt cx="3581400" cy="1752600"/>
          </a:xfrm>
        </p:grpSpPr>
        <p:sp>
          <p:nvSpPr>
            <p:cNvPr id="4" name="Rectangle 3"/>
            <p:cNvSpPr/>
            <p:nvPr/>
          </p:nvSpPr>
          <p:spPr>
            <a:xfrm>
              <a:off x="4572000" y="3962400"/>
              <a:ext cx="35814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Book</a:t>
              </a:r>
              <a:endParaRPr lang="en-US" sz="1400" b="1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2000" y="4343400"/>
              <a:ext cx="3581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- pages: Page[]</a:t>
              </a:r>
              <a:endParaRPr lang="en-US" sz="1400" b="1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572000" y="4724400"/>
              <a:ext cx="35814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+ Book(p: Page[])</a:t>
              </a:r>
            </a:p>
            <a:p>
              <a:r>
                <a:rPr lang="en-US" sz="1400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+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urier New"/>
                  <a:cs typeface="Courier New"/>
                </a:rPr>
                <a:t>getPage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(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urier New"/>
                  <a:cs typeface="Courier New"/>
                </a:rPr>
                <a:t>num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: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urier New"/>
                  <a:cs typeface="Courier New"/>
                </a:rPr>
                <a:t>int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) : Page</a:t>
              </a:r>
            </a:p>
            <a:p>
              <a:r>
                <a:rPr lang="en-US" sz="1400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+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urier New"/>
                  <a:cs typeface="Courier New"/>
                </a:rPr>
                <a:t>getPageCount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() :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urier New"/>
                  <a:cs typeface="Courier New"/>
                </a:rPr>
                <a:t>int</a:t>
              </a:r>
              <a:endParaRPr lang="en-US" sz="1400" b="1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66804" y="2286000"/>
            <a:ext cx="4438596" cy="4185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public class Page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private String[] sentences;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public Page(String[] s)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    </a:t>
            </a:r>
            <a:r>
              <a:rPr lang="en-US" sz="1400" b="1" dirty="0" err="1" smtClean="0">
                <a:latin typeface="Courier New"/>
                <a:cs typeface="Courier New"/>
              </a:rPr>
              <a:t>this.sentences</a:t>
            </a:r>
            <a:r>
              <a:rPr lang="en-US" sz="1400" b="1" dirty="0" smtClean="0">
                <a:latin typeface="Courier New"/>
                <a:cs typeface="Courier New"/>
              </a:rPr>
              <a:t> = </a:t>
            </a:r>
            <a:r>
              <a:rPr lang="en-US" sz="1400" b="1" dirty="0">
                <a:latin typeface="Courier New"/>
                <a:cs typeface="Courier New"/>
              </a:rPr>
              <a:t>s</a:t>
            </a:r>
            <a:r>
              <a:rPr lang="en-US" sz="1400" b="1" dirty="0" smtClean="0">
                <a:latin typeface="Courier New"/>
                <a:cs typeface="Courier New"/>
              </a:rPr>
              <a:t>;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}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public String </a:t>
            </a:r>
            <a:r>
              <a:rPr lang="en-US" sz="1400" b="1" dirty="0" err="1" smtClean="0">
                <a:latin typeface="Courier New"/>
                <a:cs typeface="Courier New"/>
              </a:rPr>
              <a:t>getSentence</a:t>
            </a:r>
            <a:r>
              <a:rPr lang="en-US" sz="1400" b="1" dirty="0" smtClean="0"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num</a:t>
            </a:r>
            <a:r>
              <a:rPr lang="en-US" sz="14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    return </a:t>
            </a:r>
            <a:r>
              <a:rPr lang="en-US" sz="1400" b="1" dirty="0" err="1" smtClean="0">
                <a:latin typeface="Courier New"/>
                <a:cs typeface="Courier New"/>
              </a:rPr>
              <a:t>this.sentences</a:t>
            </a:r>
            <a:r>
              <a:rPr lang="en-US" sz="1400" b="1" dirty="0" smtClean="0">
                <a:latin typeface="Courier New"/>
                <a:cs typeface="Courier New"/>
              </a:rPr>
              <a:t>[</a:t>
            </a:r>
            <a:r>
              <a:rPr lang="en-US" sz="1400" b="1" dirty="0" err="1" smtClean="0">
                <a:latin typeface="Courier New"/>
                <a:cs typeface="Courier New"/>
              </a:rPr>
              <a:t>num</a:t>
            </a:r>
            <a:r>
              <a:rPr lang="en-US" sz="1400" b="1" dirty="0" smtClean="0">
                <a:latin typeface="Courier New"/>
                <a:cs typeface="Courier New"/>
              </a:rPr>
              <a:t>];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}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public 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getSentenceCount</a:t>
            </a:r>
            <a:r>
              <a:rPr lang="en-US" sz="1400" b="1" dirty="0" smtClean="0">
                <a:latin typeface="Courier New"/>
                <a:cs typeface="Courier New"/>
              </a:rPr>
              <a:t>()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return </a:t>
            </a:r>
            <a:r>
              <a:rPr lang="en-US" sz="1400" b="1" dirty="0" err="1" smtClean="0">
                <a:latin typeface="Courier New"/>
                <a:cs typeface="Courier New"/>
              </a:rPr>
              <a:t>this.sentences.length</a:t>
            </a:r>
            <a:r>
              <a:rPr lang="en-US" sz="14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}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9400" y="1066800"/>
            <a:ext cx="4438596" cy="4185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public class Book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private Page[] pages;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public Book(Page[] p)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    </a:t>
            </a:r>
            <a:r>
              <a:rPr lang="en-US" sz="1400" b="1" dirty="0" err="1" smtClean="0">
                <a:latin typeface="Courier New"/>
                <a:cs typeface="Courier New"/>
              </a:rPr>
              <a:t>this.pages</a:t>
            </a:r>
            <a:r>
              <a:rPr lang="en-US" sz="1400" b="1" dirty="0" smtClean="0">
                <a:latin typeface="Courier New"/>
                <a:cs typeface="Courier New"/>
              </a:rPr>
              <a:t> = p;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}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public Page </a:t>
            </a:r>
            <a:r>
              <a:rPr lang="en-US" sz="1400" b="1" dirty="0" err="1" smtClean="0">
                <a:latin typeface="Courier New"/>
                <a:cs typeface="Courier New"/>
              </a:rPr>
              <a:t>getPage</a:t>
            </a:r>
            <a:r>
              <a:rPr lang="en-US" sz="1400" b="1" dirty="0" smtClean="0"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num</a:t>
            </a:r>
            <a:r>
              <a:rPr lang="en-US" sz="14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    return </a:t>
            </a:r>
            <a:r>
              <a:rPr lang="en-US" sz="1400" b="1" dirty="0" err="1" smtClean="0">
                <a:latin typeface="Courier New"/>
                <a:cs typeface="Courier New"/>
              </a:rPr>
              <a:t>this.pages</a:t>
            </a:r>
            <a:r>
              <a:rPr lang="en-US" sz="1400" b="1" dirty="0" smtClean="0">
                <a:latin typeface="Courier New"/>
                <a:cs typeface="Courier New"/>
              </a:rPr>
              <a:t>[</a:t>
            </a:r>
            <a:r>
              <a:rPr lang="en-US" sz="1400" b="1" dirty="0" err="1" smtClean="0">
                <a:latin typeface="Courier New"/>
                <a:cs typeface="Courier New"/>
              </a:rPr>
              <a:t>num</a:t>
            </a:r>
            <a:r>
              <a:rPr lang="en-US" sz="1400" b="1" dirty="0" smtClean="0">
                <a:latin typeface="Courier New"/>
                <a:cs typeface="Courier New"/>
              </a:rPr>
              <a:t>];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}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public 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getPageCount</a:t>
            </a:r>
            <a:r>
              <a:rPr lang="en-US" sz="1400" b="1" dirty="0" smtClean="0">
                <a:latin typeface="Courier New"/>
                <a:cs typeface="Courier New"/>
              </a:rPr>
              <a:t>()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return </a:t>
            </a:r>
            <a:r>
              <a:rPr lang="en-US" sz="1400" b="1" dirty="0" err="1" smtClean="0">
                <a:latin typeface="Courier New"/>
                <a:cs typeface="Courier New"/>
              </a:rPr>
              <a:t>this.pages.length</a:t>
            </a:r>
            <a:r>
              <a:rPr lang="en-US" sz="14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}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3977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Taking a quick detour to Wrappers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1"/>
            <a:ext cx="10972800" cy="4678368"/>
          </a:xfrm>
        </p:spPr>
        <p:txBody>
          <a:bodyPr>
            <a:normAutofit/>
          </a:bodyPr>
          <a:lstStyle/>
          <a:p>
            <a:r>
              <a:rPr lang="en-US" sz="2400" dirty="0"/>
              <a:t>Sometimes you want to treat a primitive type like an</a:t>
            </a:r>
            <a:br>
              <a:rPr lang="en-US" sz="2400" dirty="0"/>
            </a:br>
            <a:r>
              <a:rPr lang="en-US" sz="2400" dirty="0"/>
              <a:t>object.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 smtClean="0"/>
              <a:t>There</a:t>
            </a:r>
            <a:r>
              <a:rPr lang="en-US" sz="2400" dirty="0"/>
              <a:t> </a:t>
            </a:r>
            <a:r>
              <a:rPr lang="en-US" sz="2400" dirty="0" smtClean="0"/>
              <a:t>is </a:t>
            </a:r>
            <a:r>
              <a:rPr lang="en-US" sz="2400" dirty="0"/>
              <a:t>a wrapper class for every primitive type.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You can recognize wrapper classes because each one is named after the primitive type it wraps, but with the first letter capitalized to follow a naming convention.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For reasons absolutely nobody on the planet is certain of, the API designers decided not to map the names </a:t>
            </a:r>
            <a:r>
              <a:rPr lang="en-US" sz="2400" i="1" dirty="0"/>
              <a:t>exactly</a:t>
            </a:r>
            <a:r>
              <a:rPr lang="en-US" sz="2400" dirty="0"/>
              <a:t> from primitive type to class type.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228600"/>
            <a:ext cx="1709688" cy="187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2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52" y="685800"/>
            <a:ext cx="4419600" cy="2374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264" y="685800"/>
            <a:ext cx="3594100" cy="2425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28888" y="4430216"/>
            <a:ext cx="54485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Integer </a:t>
            </a:r>
            <a:r>
              <a:rPr lang="en-US" b="1" dirty="0" err="1" smtClean="0">
                <a:latin typeface="Courier New"/>
                <a:cs typeface="Courier New"/>
              </a:rPr>
              <a:t>myIntObject</a:t>
            </a:r>
            <a:r>
              <a:rPr lang="en-US" b="1" dirty="0" smtClean="0">
                <a:latin typeface="Courier New"/>
                <a:cs typeface="Courier New"/>
              </a:rPr>
              <a:t> = new Integer(42);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45312" y="5368061"/>
            <a:ext cx="3241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Noteworthy Light"/>
                <a:cs typeface="Noteworthy Light"/>
              </a:rPr>
              <a:t>Give the primitive to the wrapper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Noteworthy Light"/>
                <a:cs typeface="Noteworthy Light"/>
              </a:rPr>
              <a:t>constructor - that’s it!</a:t>
            </a:r>
            <a:endParaRPr lang="en-US" b="1" dirty="0">
              <a:solidFill>
                <a:srgbClr val="FF0000"/>
              </a:solidFill>
              <a:latin typeface="Noteworthy Light"/>
              <a:cs typeface="Noteworthy Light"/>
            </a:endParaRP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8341456" y="4790256"/>
            <a:ext cx="324700" cy="5778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80633" y="3351837"/>
            <a:ext cx="3584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Noteworthy Light"/>
                <a:cs typeface="Noteworthy Light"/>
              </a:rPr>
              <a:t>The Integer class has a constructor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Noteworthy Light"/>
                <a:cs typeface="Noteworthy Light"/>
              </a:rPr>
              <a:t>that takes one argument!</a:t>
            </a:r>
            <a:endParaRPr lang="en-US" b="1" dirty="0">
              <a:solidFill>
                <a:srgbClr val="FF0000"/>
              </a:solidFill>
              <a:latin typeface="Noteworthy Light"/>
              <a:cs typeface="Noteworthy Ligh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25232" y="3926160"/>
            <a:ext cx="936104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48768" y="557305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Noteworthy Light"/>
                <a:cs typeface="Noteworthy Light"/>
              </a:rPr>
              <a:t>Class name!</a:t>
            </a:r>
            <a:endParaRPr lang="en-US" b="1" dirty="0">
              <a:solidFill>
                <a:srgbClr val="FF0000"/>
              </a:solidFill>
              <a:latin typeface="Noteworthy Light"/>
              <a:cs typeface="Noteworthy Ligh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12864" y="4790256"/>
            <a:ext cx="648072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20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5429072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The wrapper classes do not have no-</a:t>
            </a:r>
            <a:r>
              <a:rPr lang="en-US" sz="2000" dirty="0" err="1" smtClean="0"/>
              <a:t>arg</a:t>
            </a:r>
            <a:r>
              <a:rPr lang="en-US" sz="2000" dirty="0" smtClean="0"/>
              <a:t> constructors.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The wrapper classes are immutable. </a:t>
            </a:r>
            <a:r>
              <a:rPr lang="en-US" sz="2000" dirty="0"/>
              <a:t>Y</a:t>
            </a:r>
            <a:r>
              <a:rPr lang="en-US" sz="2000" dirty="0" smtClean="0"/>
              <a:t>ou cannot change the object once</a:t>
            </a:r>
            <a:r>
              <a:rPr lang="en-US" sz="2000" dirty="0"/>
              <a:t> </a:t>
            </a:r>
            <a:r>
              <a:rPr lang="en-US" sz="2000" dirty="0" smtClean="0"/>
              <a:t>it has been created.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What are the static methods and variables in these classes?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8600"/>
            <a:ext cx="9245600" cy="50038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248400" y="4419600"/>
            <a:ext cx="3886200" cy="0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324600" y="4876800"/>
            <a:ext cx="4114800" cy="0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828800" y="4419600"/>
            <a:ext cx="3886200" cy="0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05000" y="4876800"/>
            <a:ext cx="4114800" cy="0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4182070"/>
            <a:ext cx="1242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rgbClr val="FF0000"/>
                  </a:solidFill>
                </a:ln>
              </a:rPr>
              <a:t>No longer</a:t>
            </a:r>
            <a:br>
              <a:rPr lang="en-US" dirty="0" smtClean="0">
                <a:ln>
                  <a:solidFill>
                    <a:srgbClr val="FF0000"/>
                  </a:solidFill>
                </a:ln>
              </a:rPr>
            </a:br>
            <a:r>
              <a:rPr lang="en-US" dirty="0" smtClean="0">
                <a:ln>
                  <a:solidFill>
                    <a:srgbClr val="FF0000"/>
                  </a:solidFill>
                </a:ln>
              </a:rPr>
              <a:t>available in</a:t>
            </a:r>
            <a:br>
              <a:rPr lang="en-US" dirty="0" smtClean="0">
                <a:ln>
                  <a:solidFill>
                    <a:srgbClr val="FF0000"/>
                  </a:solidFill>
                </a:ln>
              </a:rPr>
            </a:br>
            <a:r>
              <a:rPr lang="en-US" dirty="0" smtClean="0">
                <a:ln>
                  <a:solidFill>
                    <a:srgbClr val="FF0000"/>
                  </a:solidFill>
                </a:ln>
              </a:rPr>
              <a:t>Java 8!</a:t>
            </a:r>
            <a:endParaRPr lang="en-US" dirty="0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5236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</a:t>
            </a:r>
            <a:r>
              <a:rPr lang="en-US" sz="2800" b="1" dirty="0" err="1" smtClean="0">
                <a:latin typeface="Courier New"/>
                <a:cs typeface="Courier New"/>
              </a:rPr>
              <a:t>parseInt</a:t>
            </a:r>
            <a:r>
              <a:rPr lang="en-US" sz="2800" dirty="0" smtClean="0">
                <a:latin typeface="Corbel"/>
                <a:cs typeface="Corbel"/>
              </a:rPr>
              <a:t>,</a:t>
            </a:r>
            <a:r>
              <a:rPr lang="en-US" sz="2800" dirty="0" smtClean="0">
                <a:latin typeface="Monaco"/>
                <a:cs typeface="Monaco"/>
              </a:rPr>
              <a:t> </a:t>
            </a:r>
            <a:r>
              <a:rPr lang="en-US" sz="2800" b="1" dirty="0" err="1" smtClean="0">
                <a:latin typeface="Courier New"/>
                <a:cs typeface="Courier New"/>
              </a:rPr>
              <a:t>parseDouble</a:t>
            </a:r>
            <a:r>
              <a:rPr lang="en-US" sz="3600" dirty="0" smtClean="0">
                <a:latin typeface="Corbel"/>
                <a:cs typeface="Corbel"/>
              </a:rPr>
              <a:t>, etc. methods</a:t>
            </a:r>
            <a:endParaRPr lang="en-US" sz="3600" dirty="0">
              <a:latin typeface="Corbel"/>
              <a:cs typeface="Corbe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5029199"/>
          </a:xfrm>
        </p:spPr>
        <p:txBody>
          <a:bodyPr>
            <a:normAutofit/>
          </a:bodyPr>
          <a:lstStyle/>
          <a:p>
            <a:r>
              <a:rPr lang="en-US" sz="2400" dirty="0"/>
              <a:t>Have you ever wished that you could just change a string into a number in order to do calculations</a:t>
            </a:r>
            <a:r>
              <a:rPr lang="en-US" sz="2400" dirty="0" smtClean="0"/>
              <a:t>?</a:t>
            </a:r>
          </a:p>
          <a:p>
            <a:endParaRPr lang="en-US" sz="2400" dirty="0"/>
          </a:p>
          <a:p>
            <a:r>
              <a:rPr lang="en-US" sz="2400" dirty="0" smtClean="0"/>
              <a:t>The numeric wrapper classes contain a static method that converts a string to the corresponding </a:t>
            </a:r>
            <a:r>
              <a:rPr lang="en-US" sz="2400" b="1" dirty="0" smtClean="0"/>
              <a:t>primitive</a:t>
            </a:r>
            <a:r>
              <a:rPr lang="en-US" sz="2400" dirty="0" smtClean="0"/>
              <a:t> type.</a:t>
            </a:r>
          </a:p>
          <a:p>
            <a:endParaRPr lang="en-US" sz="2400" dirty="0"/>
          </a:p>
          <a:p>
            <a:r>
              <a:rPr lang="en-US" sz="1900" b="1" dirty="0" err="1" smtClean="0">
                <a:latin typeface="Courier New"/>
                <a:cs typeface="Courier New"/>
              </a:rPr>
              <a:t>parseByte</a:t>
            </a:r>
            <a:r>
              <a:rPr lang="en-US" sz="1900" b="1" dirty="0" smtClean="0">
                <a:latin typeface="Courier New"/>
                <a:cs typeface="Courier New"/>
              </a:rPr>
              <a:t>, </a:t>
            </a:r>
            <a:r>
              <a:rPr lang="en-US" sz="1900" b="1" dirty="0" err="1" smtClean="0">
                <a:latin typeface="Courier New"/>
                <a:cs typeface="Courier New"/>
              </a:rPr>
              <a:t>parseShort</a:t>
            </a:r>
            <a:r>
              <a:rPr lang="en-US" sz="1900" b="1" dirty="0" smtClean="0">
                <a:latin typeface="Courier New"/>
                <a:cs typeface="Courier New"/>
              </a:rPr>
              <a:t>, </a:t>
            </a:r>
            <a:r>
              <a:rPr lang="en-US" sz="1900" b="1" dirty="0" err="1" smtClean="0">
                <a:latin typeface="Courier New"/>
                <a:cs typeface="Courier New"/>
              </a:rPr>
              <a:t>parseInt</a:t>
            </a:r>
            <a:r>
              <a:rPr lang="en-US" sz="1900" b="1" dirty="0" smtClean="0">
                <a:latin typeface="Courier New"/>
                <a:cs typeface="Courier New"/>
              </a:rPr>
              <a:t>, </a:t>
            </a:r>
            <a:r>
              <a:rPr lang="en-US" sz="1900" b="1" dirty="0" err="1" smtClean="0">
                <a:latin typeface="Courier New"/>
                <a:cs typeface="Courier New"/>
              </a:rPr>
              <a:t>parseLong</a:t>
            </a:r>
            <a:r>
              <a:rPr lang="en-US" sz="1900" b="1" dirty="0" smtClean="0">
                <a:latin typeface="Courier New"/>
                <a:cs typeface="Courier New"/>
              </a:rPr>
              <a:t>, </a:t>
            </a:r>
            <a:r>
              <a:rPr lang="en-US" sz="1900" b="1" dirty="0" err="1" smtClean="0">
                <a:latin typeface="Courier New"/>
                <a:cs typeface="Courier New"/>
              </a:rPr>
              <a:t>parseFloat</a:t>
            </a:r>
            <a:r>
              <a:rPr lang="en-US" sz="1900" b="1" dirty="0" smtClean="0">
                <a:latin typeface="Courier New"/>
                <a:cs typeface="Courier New"/>
              </a:rPr>
              <a:t>, </a:t>
            </a:r>
            <a:r>
              <a:rPr lang="en-US" sz="1900" b="1" dirty="0" err="1" smtClean="0">
                <a:latin typeface="Courier New"/>
                <a:cs typeface="Courier New"/>
              </a:rPr>
              <a:t>parseDouble</a:t>
            </a:r>
            <a:endParaRPr lang="en-US" sz="2400" dirty="0" smtClean="0"/>
          </a:p>
          <a:p>
            <a:pPr marL="0" indent="0">
              <a:buNone/>
            </a:pPr>
            <a:endParaRPr lang="en-US" sz="2400" dirty="0">
              <a:latin typeface="Calibri"/>
              <a:cs typeface="Calibri"/>
            </a:endParaRPr>
          </a:p>
          <a:p>
            <a:r>
              <a:rPr lang="en-US" sz="2400" dirty="0"/>
              <a:t>If the string cannot be converted to the specified </a:t>
            </a:r>
            <a:r>
              <a:rPr lang="en-US" sz="2400" dirty="0" smtClean="0"/>
              <a:t>primitive type, </a:t>
            </a:r>
            <a:r>
              <a:rPr lang="en-US" sz="2400" dirty="0"/>
              <a:t>a </a:t>
            </a:r>
            <a:r>
              <a:rPr lang="en-US" sz="2200" b="1" dirty="0" err="1">
                <a:latin typeface="Courier New"/>
                <a:cs typeface="Courier New"/>
              </a:rPr>
              <a:t>NumberFormatException</a:t>
            </a:r>
            <a:r>
              <a:rPr lang="en-US" sz="2400" dirty="0"/>
              <a:t> occurs</a:t>
            </a:r>
            <a:r>
              <a:rPr lang="en-US" sz="2400" dirty="0" smtClean="0"/>
              <a:t>.</a:t>
            </a:r>
            <a:endParaRPr lang="en-US" sz="2400" dirty="0" smtClean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131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6115" y="685800"/>
            <a:ext cx="5479285" cy="2800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public static void main(String[] </a:t>
            </a:r>
            <a:r>
              <a:rPr lang="en-US" sz="1600" b="1" dirty="0" err="1" smtClean="0">
                <a:latin typeface="Courier New"/>
                <a:cs typeface="Courier New"/>
              </a:rPr>
              <a:t>args</a:t>
            </a:r>
            <a:r>
              <a:rPr lang="en-US" sz="16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double d1 = </a:t>
            </a:r>
            <a:r>
              <a:rPr lang="en-US" sz="1600" b="1" dirty="0" err="1" smtClean="0">
                <a:latin typeface="Courier New"/>
                <a:cs typeface="Courier New"/>
              </a:rPr>
              <a:t>Double.parseDouble</a:t>
            </a:r>
            <a:r>
              <a:rPr lang="en-US" sz="1600" b="1" dirty="0" smtClean="0">
                <a:latin typeface="Courier New"/>
                <a:cs typeface="Courier New"/>
              </a:rPr>
              <a:t>("12.3");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600" b="1" dirty="0" smtClean="0">
                <a:latin typeface="Courier New"/>
                <a:cs typeface="Courier New"/>
              </a:rPr>
              <a:t>(d1);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i1 = </a:t>
            </a:r>
            <a:r>
              <a:rPr lang="en-US" sz="1600" b="1" dirty="0" err="1" smtClean="0">
                <a:latin typeface="Courier New"/>
                <a:cs typeface="Courier New"/>
              </a:rPr>
              <a:t>Integer.parseInt</a:t>
            </a:r>
            <a:r>
              <a:rPr lang="en-US" sz="1600" b="1" dirty="0" smtClean="0">
                <a:latin typeface="Courier New"/>
                <a:cs typeface="Courier New"/>
              </a:rPr>
              <a:t>("765");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600" b="1" dirty="0" smtClean="0">
                <a:latin typeface="Courier New"/>
                <a:cs typeface="Courier New"/>
              </a:rPr>
              <a:t>(i1);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double d2 = </a:t>
            </a:r>
            <a:r>
              <a:rPr lang="en-US" sz="1600" b="1" dirty="0" err="1" smtClean="0">
                <a:latin typeface="Courier New"/>
                <a:cs typeface="Courier New"/>
              </a:rPr>
              <a:t>Double.parseDouble</a:t>
            </a:r>
            <a:r>
              <a:rPr lang="en-US" sz="1600" b="1" dirty="0" smtClean="0">
                <a:latin typeface="Courier New"/>
                <a:cs typeface="Courier New"/>
              </a:rPr>
              <a:t>("87");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</a:t>
            </a:r>
            <a:r>
              <a:rPr lang="en-US" sz="16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600" b="1" dirty="0" smtClean="0">
                <a:latin typeface="Courier New"/>
                <a:cs typeface="Courier New"/>
              </a:rPr>
              <a:t>(d2);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i2 = </a:t>
            </a:r>
            <a:r>
              <a:rPr lang="en-US" sz="1600" b="1" dirty="0" err="1" smtClean="0">
                <a:latin typeface="Courier New"/>
                <a:cs typeface="Courier New"/>
              </a:rPr>
              <a:t>Integer.parseInt</a:t>
            </a:r>
            <a:r>
              <a:rPr lang="en-US" sz="1600" b="1" dirty="0" smtClean="0">
                <a:latin typeface="Courier New"/>
                <a:cs typeface="Courier New"/>
              </a:rPr>
              <a:t>("19.3");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600" b="1" dirty="0" smtClean="0">
                <a:latin typeface="Courier New"/>
                <a:cs typeface="Courier New"/>
              </a:rPr>
              <a:t>(i2);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2551" y="3886200"/>
            <a:ext cx="10958449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12.3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765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87.0</a:t>
            </a:r>
          </a:p>
          <a:p>
            <a:r>
              <a:rPr lang="en-US" sz="1600" b="1" dirty="0">
                <a:latin typeface="Courier New"/>
                <a:cs typeface="Courier New"/>
              </a:rPr>
              <a:t>Exception in thread "main" </a:t>
            </a:r>
            <a:r>
              <a:rPr lang="en-US" sz="1600" b="1" dirty="0" err="1">
                <a:latin typeface="Courier New"/>
                <a:cs typeface="Courier New"/>
              </a:rPr>
              <a:t>java.lang.NumberFormatException</a:t>
            </a:r>
            <a:r>
              <a:rPr lang="en-US" sz="1600" b="1" dirty="0">
                <a:latin typeface="Courier New"/>
                <a:cs typeface="Courier New"/>
              </a:rPr>
              <a:t>: For input string: "19.3"</a:t>
            </a:r>
          </a:p>
          <a:p>
            <a:r>
              <a:rPr lang="en-US" sz="1600" b="1" dirty="0">
                <a:latin typeface="Courier New"/>
                <a:cs typeface="Courier New"/>
              </a:rPr>
              <a:t>	at </a:t>
            </a:r>
            <a:r>
              <a:rPr lang="en-US" sz="1600" b="1" dirty="0" err="1">
                <a:latin typeface="Courier New"/>
                <a:cs typeface="Courier New"/>
              </a:rPr>
              <a:t>java.lang.NumberFormatException.forInputString</a:t>
            </a:r>
            <a:r>
              <a:rPr lang="en-US" sz="1600" b="1" dirty="0">
                <a:latin typeface="Courier New"/>
                <a:cs typeface="Courier New"/>
              </a:rPr>
              <a:t>(NumberFormatException.java:65)</a:t>
            </a:r>
          </a:p>
          <a:p>
            <a:r>
              <a:rPr lang="en-US" sz="1600" b="1" dirty="0">
                <a:latin typeface="Courier New"/>
                <a:cs typeface="Courier New"/>
              </a:rPr>
              <a:t>	at </a:t>
            </a:r>
            <a:r>
              <a:rPr lang="en-US" sz="1600" b="1" dirty="0" err="1">
                <a:latin typeface="Courier New"/>
                <a:cs typeface="Courier New"/>
              </a:rPr>
              <a:t>java.lang.Integer.parseInt</a:t>
            </a:r>
            <a:r>
              <a:rPr lang="en-US" sz="1600" b="1" dirty="0">
                <a:latin typeface="Courier New"/>
                <a:cs typeface="Courier New"/>
              </a:rPr>
              <a:t>(Integer.java:580)</a:t>
            </a:r>
          </a:p>
          <a:p>
            <a:r>
              <a:rPr lang="en-US" sz="1600" b="1" dirty="0">
                <a:latin typeface="Courier New"/>
                <a:cs typeface="Courier New"/>
              </a:rPr>
              <a:t>	at </a:t>
            </a:r>
            <a:r>
              <a:rPr lang="en-US" sz="1600" b="1" dirty="0" err="1">
                <a:latin typeface="Courier New"/>
                <a:cs typeface="Courier New"/>
              </a:rPr>
              <a:t>java.lang.Integer.parseInt</a:t>
            </a:r>
            <a:r>
              <a:rPr lang="en-US" sz="1600" b="1" dirty="0">
                <a:latin typeface="Courier New"/>
                <a:cs typeface="Courier New"/>
              </a:rPr>
              <a:t>(Integer.java:615)</a:t>
            </a:r>
          </a:p>
          <a:p>
            <a:r>
              <a:rPr lang="en-US" sz="1600" b="1" dirty="0">
                <a:latin typeface="Courier New"/>
                <a:cs typeface="Courier New"/>
              </a:rPr>
              <a:t>	at </a:t>
            </a:r>
            <a:r>
              <a:rPr lang="en-US" sz="1600" b="1" dirty="0" err="1">
                <a:latin typeface="Courier New"/>
                <a:cs typeface="Courier New"/>
              </a:rPr>
              <a:t>Test.main</a:t>
            </a:r>
            <a:r>
              <a:rPr lang="en-US" sz="1600" b="1" dirty="0">
                <a:latin typeface="Courier New"/>
                <a:cs typeface="Courier New"/>
              </a:rPr>
              <a:t>(Test.java:10)</a:t>
            </a:r>
          </a:p>
          <a:p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2091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</a:t>
            </a:r>
            <a:r>
              <a:rPr lang="en-US" sz="2800" b="1" dirty="0" err="1" smtClean="0">
                <a:latin typeface="Courier New"/>
                <a:cs typeface="Courier New"/>
              </a:rPr>
              <a:t>valueOf</a:t>
            </a:r>
            <a:r>
              <a:rPr lang="en-US" sz="3600" dirty="0" smtClean="0"/>
              <a:t> method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72440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 smtClean="0"/>
              <a:t>The numeric wrapper classes contain the static </a:t>
            </a:r>
            <a:r>
              <a:rPr lang="en-US" sz="1900" b="1" dirty="0" err="1" smtClean="0">
                <a:latin typeface="Courier New"/>
                <a:cs typeface="Courier New"/>
              </a:rPr>
              <a:t>valueOf</a:t>
            </a:r>
            <a:r>
              <a:rPr lang="en-US" sz="2400" dirty="0" smtClean="0"/>
              <a:t> method for converting a string to a numeric </a:t>
            </a:r>
            <a:r>
              <a:rPr lang="en-US" sz="2400" b="1" dirty="0" smtClean="0"/>
              <a:t>object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This method creates a new </a:t>
            </a:r>
            <a:r>
              <a:rPr lang="en-US" sz="2400" b="1" dirty="0" smtClean="0"/>
              <a:t>object</a:t>
            </a:r>
            <a:r>
              <a:rPr lang="en-US" sz="2400" dirty="0" smtClean="0"/>
              <a:t> initialized to the value represented by the specified string.</a:t>
            </a:r>
          </a:p>
          <a:p>
            <a:endParaRPr lang="en-US" sz="2400" dirty="0"/>
          </a:p>
          <a:p>
            <a:r>
              <a:rPr lang="en-US" sz="2400" dirty="0" smtClean="0"/>
              <a:t>If the string cannot be converted to the specified numerical wrapper, a </a:t>
            </a:r>
            <a:r>
              <a:rPr lang="en-US" sz="2200" b="1" dirty="0" err="1" smtClean="0">
                <a:latin typeface="Courier New"/>
                <a:cs typeface="Courier New"/>
              </a:rPr>
              <a:t>NumberFormatException</a:t>
            </a:r>
            <a:r>
              <a:rPr lang="en-US" sz="2400" dirty="0" smtClean="0"/>
              <a:t> occurs.</a:t>
            </a:r>
          </a:p>
          <a:p>
            <a:pPr marL="0" indent="0">
              <a:buNone/>
            </a:pPr>
            <a:endParaRPr lang="en-US" sz="1800" dirty="0" smtClean="0">
              <a:latin typeface="Monaco"/>
              <a:cs typeface="Monaco"/>
            </a:endParaRP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765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600" y="685800"/>
            <a:ext cx="535615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public static void main(String[] </a:t>
            </a:r>
            <a:r>
              <a:rPr lang="en-US" sz="1600" b="1" dirty="0" err="1" smtClean="0">
                <a:latin typeface="Courier New"/>
                <a:cs typeface="Courier New"/>
              </a:rPr>
              <a:t>args</a:t>
            </a:r>
            <a:r>
              <a:rPr lang="en-US" sz="16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Double d1 = </a:t>
            </a:r>
            <a:r>
              <a:rPr lang="en-US" sz="1600" b="1" dirty="0" err="1" smtClean="0">
                <a:latin typeface="Courier New"/>
                <a:cs typeface="Courier New"/>
              </a:rPr>
              <a:t>Double.valueOf</a:t>
            </a:r>
            <a:r>
              <a:rPr lang="en-US" sz="1600" b="1" dirty="0" smtClean="0">
                <a:latin typeface="Courier New"/>
                <a:cs typeface="Courier New"/>
              </a:rPr>
              <a:t>("12.3");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600" b="1" dirty="0" smtClean="0">
                <a:latin typeface="Courier New"/>
                <a:cs typeface="Courier New"/>
              </a:rPr>
              <a:t>(d1.doubleValue());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Integer i1 = </a:t>
            </a:r>
            <a:r>
              <a:rPr lang="en-US" sz="1600" b="1" dirty="0" err="1" smtClean="0">
                <a:latin typeface="Courier New"/>
                <a:cs typeface="Courier New"/>
              </a:rPr>
              <a:t>Integer.valueOf</a:t>
            </a:r>
            <a:r>
              <a:rPr lang="en-US" sz="1600" b="1" dirty="0" smtClean="0">
                <a:latin typeface="Courier New"/>
                <a:cs typeface="Courier New"/>
              </a:rPr>
              <a:t>("765");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600" b="1" dirty="0" smtClean="0">
                <a:latin typeface="Courier New"/>
                <a:cs typeface="Courier New"/>
              </a:rPr>
              <a:t>(i1.intValue());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Integer i2 = </a:t>
            </a:r>
            <a:r>
              <a:rPr lang="en-US" sz="1600" b="1" smtClean="0">
                <a:latin typeface="Courier New"/>
                <a:cs typeface="Courier New"/>
              </a:rPr>
              <a:t>Integer.valueOf(</a:t>
            </a:r>
            <a:r>
              <a:rPr lang="en-US" sz="1600" b="1" dirty="0" smtClean="0">
                <a:latin typeface="Courier New"/>
                <a:cs typeface="Courier New"/>
              </a:rPr>
              <a:t>"19.3");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</a:t>
            </a:r>
            <a:r>
              <a:rPr lang="en-US" sz="16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600" b="1" dirty="0" smtClean="0">
                <a:latin typeface="Courier New"/>
                <a:cs typeface="Courier New"/>
              </a:rPr>
              <a:t>(i2);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2551" y="3886200"/>
            <a:ext cx="10958449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12.3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765</a:t>
            </a:r>
          </a:p>
          <a:p>
            <a:r>
              <a:rPr lang="en-US" sz="1600" b="1" dirty="0">
                <a:latin typeface="Courier New"/>
                <a:cs typeface="Courier New"/>
              </a:rPr>
              <a:t>Exception in thread "main" </a:t>
            </a:r>
            <a:r>
              <a:rPr lang="en-US" sz="1600" b="1" dirty="0" err="1">
                <a:latin typeface="Courier New"/>
                <a:cs typeface="Courier New"/>
              </a:rPr>
              <a:t>java.lang.NumberFormatException</a:t>
            </a:r>
            <a:r>
              <a:rPr lang="en-US" sz="1600" b="1" dirty="0">
                <a:latin typeface="Courier New"/>
                <a:cs typeface="Courier New"/>
              </a:rPr>
              <a:t>: For input string: "19.3"</a:t>
            </a:r>
          </a:p>
          <a:p>
            <a:r>
              <a:rPr lang="en-US" sz="1600" b="1" dirty="0">
                <a:latin typeface="Courier New"/>
                <a:cs typeface="Courier New"/>
              </a:rPr>
              <a:t>	at </a:t>
            </a:r>
            <a:r>
              <a:rPr lang="en-US" sz="1600" b="1" dirty="0" err="1">
                <a:latin typeface="Courier New"/>
                <a:cs typeface="Courier New"/>
              </a:rPr>
              <a:t>java.lang.NumberFormatException.forInputString</a:t>
            </a:r>
            <a:r>
              <a:rPr lang="en-US" sz="1600" b="1" dirty="0">
                <a:latin typeface="Courier New"/>
                <a:cs typeface="Courier New"/>
              </a:rPr>
              <a:t>(NumberFormatException.java:65)</a:t>
            </a:r>
          </a:p>
          <a:p>
            <a:r>
              <a:rPr lang="en-US" sz="1600" b="1" dirty="0">
                <a:latin typeface="Courier New"/>
                <a:cs typeface="Courier New"/>
              </a:rPr>
              <a:t>	at </a:t>
            </a:r>
            <a:r>
              <a:rPr lang="en-US" sz="1600" b="1" dirty="0" err="1">
                <a:latin typeface="Courier New"/>
                <a:cs typeface="Courier New"/>
              </a:rPr>
              <a:t>java.lang.Integer.parseInt</a:t>
            </a:r>
            <a:r>
              <a:rPr lang="en-US" sz="1600" b="1" dirty="0">
                <a:latin typeface="Courier New"/>
                <a:cs typeface="Courier New"/>
              </a:rPr>
              <a:t>(Integer.java:580)</a:t>
            </a:r>
          </a:p>
          <a:p>
            <a:r>
              <a:rPr lang="en-US" sz="1600" b="1" dirty="0">
                <a:latin typeface="Courier New"/>
                <a:cs typeface="Courier New"/>
              </a:rPr>
              <a:t>	at </a:t>
            </a:r>
            <a:r>
              <a:rPr lang="en-US" sz="1600" b="1" dirty="0" err="1">
                <a:latin typeface="Courier New"/>
                <a:cs typeface="Courier New"/>
              </a:rPr>
              <a:t>java.lang.Integer.parseInt</a:t>
            </a:r>
            <a:r>
              <a:rPr lang="en-US" sz="1600" b="1" dirty="0">
                <a:latin typeface="Courier New"/>
                <a:cs typeface="Courier New"/>
              </a:rPr>
              <a:t>(Integer.java:615)</a:t>
            </a:r>
          </a:p>
          <a:p>
            <a:r>
              <a:rPr lang="en-US" sz="1600" b="1" dirty="0">
                <a:latin typeface="Courier New"/>
                <a:cs typeface="Courier New"/>
              </a:rPr>
              <a:t>	at </a:t>
            </a:r>
            <a:r>
              <a:rPr lang="en-US" sz="1600" b="1" dirty="0" err="1">
                <a:latin typeface="Courier New"/>
                <a:cs typeface="Courier New"/>
              </a:rPr>
              <a:t>Test.main</a:t>
            </a:r>
            <a:r>
              <a:rPr lang="en-US" sz="1600" b="1" dirty="0">
                <a:latin typeface="Courier New"/>
                <a:cs typeface="Courier New"/>
              </a:rPr>
              <a:t>(Test.java:8)</a:t>
            </a:r>
          </a:p>
          <a:p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1875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Class Abstraction and Encapsulation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51054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Class abstraction: The separation of class implementation from the use of a class.</a:t>
            </a:r>
          </a:p>
          <a:p>
            <a:endParaRPr lang="en-US" sz="2400" dirty="0"/>
          </a:p>
          <a:p>
            <a:r>
              <a:rPr lang="en-US" sz="2400" dirty="0" smtClean="0"/>
              <a:t>Class encapsulation: The details of implementation are encapsulated and hidden from the user.</a:t>
            </a:r>
          </a:p>
          <a:p>
            <a:endParaRPr lang="en-US" sz="2400" dirty="0"/>
          </a:p>
          <a:p>
            <a:r>
              <a:rPr lang="en-US" sz="2400" dirty="0" smtClean="0"/>
              <a:t>The creator of a class describes the functions of the class and lets the user (i.e. developer) know how the class can be used.</a:t>
            </a:r>
          </a:p>
          <a:p>
            <a:endParaRPr lang="en-US" sz="2400" dirty="0"/>
          </a:p>
          <a:p>
            <a:r>
              <a:rPr lang="en-US" sz="2400" dirty="0" smtClean="0"/>
              <a:t>Class contract: The collection of fields and methods that are accessible from outside the class, in addition to the description of how these members should behave.</a:t>
            </a:r>
          </a:p>
          <a:p>
            <a:endParaRPr lang="en-US" sz="2400" dirty="0"/>
          </a:p>
          <a:p>
            <a:r>
              <a:rPr lang="en-US" sz="2400" dirty="0" smtClean="0"/>
              <a:t>The user does not need to know all the details of the implementation – just needs to be able to use it.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133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</a:t>
            </a:r>
            <a:r>
              <a:rPr lang="en-US" sz="2800" b="1" dirty="0" err="1" smtClean="0">
                <a:latin typeface="Courier New"/>
                <a:cs typeface="Courier New"/>
              </a:rPr>
              <a:t>compareTo</a:t>
            </a:r>
            <a:r>
              <a:rPr lang="en-US" sz="3600" dirty="0" smtClean="0"/>
              <a:t> method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1"/>
            <a:ext cx="10972800" cy="48767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numeric wrapper classes contain the </a:t>
            </a:r>
            <a:r>
              <a:rPr lang="en-US" sz="1900" b="1" dirty="0" err="1" smtClean="0">
                <a:latin typeface="Courier New"/>
                <a:cs typeface="Courier New"/>
              </a:rPr>
              <a:t>compareTo</a:t>
            </a:r>
            <a:r>
              <a:rPr lang="en-US" sz="2400" dirty="0" smtClean="0"/>
              <a:t> method for comparing two numbers. </a:t>
            </a:r>
          </a:p>
          <a:p>
            <a:endParaRPr lang="en-US" sz="2400" dirty="0"/>
          </a:p>
          <a:p>
            <a:r>
              <a:rPr lang="en-US" sz="2400" dirty="0" smtClean="0"/>
              <a:t>This is because a "wrapped" primitive type is an object and you can't use == to determine equality.</a:t>
            </a:r>
          </a:p>
          <a:p>
            <a:endParaRPr lang="en-US" sz="2400" dirty="0"/>
          </a:p>
          <a:p>
            <a:r>
              <a:rPr lang="en-US" sz="2400" dirty="0" smtClean="0"/>
              <a:t>Returns 1 (greater than), 0 (equal to), -1 (less than) when comparing the left side to the right side.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625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00" y="304800"/>
            <a:ext cx="4986762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public static void main(String[] </a:t>
            </a:r>
            <a:r>
              <a:rPr lang="en-US" sz="1600" b="1" dirty="0" err="1" smtClean="0">
                <a:latin typeface="Courier New"/>
                <a:cs typeface="Courier New"/>
              </a:rPr>
              <a:t>args</a:t>
            </a:r>
            <a:r>
              <a:rPr lang="en-US" sz="16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Double d1 = </a:t>
            </a:r>
            <a:r>
              <a:rPr lang="en-US" sz="1600" b="1" dirty="0" err="1" smtClean="0">
                <a:latin typeface="Courier New"/>
                <a:cs typeface="Courier New"/>
              </a:rPr>
              <a:t>Double.valueOf</a:t>
            </a:r>
            <a:r>
              <a:rPr lang="en-US" sz="1600" b="1" dirty="0" smtClean="0">
                <a:latin typeface="Courier New"/>
                <a:cs typeface="Courier New"/>
              </a:rPr>
              <a:t>("12.3");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Double d2 = </a:t>
            </a:r>
            <a:r>
              <a:rPr lang="en-US" sz="1600" b="1" dirty="0" err="1" smtClean="0">
                <a:latin typeface="Courier New"/>
                <a:cs typeface="Courier New"/>
              </a:rPr>
              <a:t>Double.valueOf</a:t>
            </a:r>
            <a:r>
              <a:rPr lang="en-US" sz="1600" b="1" dirty="0" smtClean="0">
                <a:latin typeface="Courier New"/>
                <a:cs typeface="Courier New"/>
              </a:rPr>
              <a:t>("15.5");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Double d3 = </a:t>
            </a:r>
            <a:r>
              <a:rPr lang="en-US" sz="1600" b="1" dirty="0" err="1" smtClean="0">
                <a:latin typeface="Courier New"/>
                <a:cs typeface="Courier New"/>
              </a:rPr>
              <a:t>Double.valueOf</a:t>
            </a:r>
            <a:r>
              <a:rPr lang="en-US" sz="1600" b="1" dirty="0" smtClean="0">
                <a:latin typeface="Courier New"/>
                <a:cs typeface="Courier New"/>
              </a:rPr>
              <a:t>("-3.4");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Double d4 = </a:t>
            </a:r>
            <a:r>
              <a:rPr lang="en-US" sz="1600" b="1" dirty="0" err="1" smtClean="0">
                <a:latin typeface="Courier New"/>
                <a:cs typeface="Courier New"/>
              </a:rPr>
              <a:t>Double.valueOf</a:t>
            </a:r>
            <a:r>
              <a:rPr lang="en-US" sz="1600" b="1" dirty="0" smtClean="0">
                <a:latin typeface="Courier New"/>
                <a:cs typeface="Courier New"/>
              </a:rPr>
              <a:t>("15.5");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c1 = d1.compareTo(d2);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b="1" dirty="0" err="1">
                <a:latin typeface="Courier New"/>
                <a:cs typeface="Courier New"/>
              </a:rPr>
              <a:t>System.out.println</a:t>
            </a:r>
            <a:r>
              <a:rPr lang="en-US" sz="1600" b="1" dirty="0">
                <a:latin typeface="Courier New"/>
                <a:cs typeface="Courier New"/>
              </a:rPr>
              <a:t>(c1</a:t>
            </a:r>
            <a:r>
              <a:rPr lang="en-US" sz="1600" b="1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c2 = d2.compareTo(d1);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   </a:t>
            </a:r>
            <a:r>
              <a:rPr lang="en-US" sz="1600" b="1" dirty="0" err="1">
                <a:latin typeface="Courier New"/>
                <a:cs typeface="Courier New"/>
              </a:rPr>
              <a:t>System.out.println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 smtClean="0">
                <a:latin typeface="Courier New"/>
                <a:cs typeface="Courier New"/>
              </a:rPr>
              <a:t>c2)</a:t>
            </a:r>
            <a:r>
              <a:rPr lang="en-US" sz="1600" b="1" dirty="0">
                <a:latin typeface="Courier New"/>
                <a:cs typeface="Courier New"/>
              </a:rPr>
              <a:t>;</a:t>
            </a:r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c3 = d1.compareTo(d3);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b="1" dirty="0" err="1">
                <a:latin typeface="Courier New"/>
                <a:cs typeface="Courier New"/>
              </a:rPr>
              <a:t>System.out.println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 smtClean="0">
                <a:latin typeface="Courier New"/>
                <a:cs typeface="Courier New"/>
              </a:rPr>
              <a:t>c3)</a:t>
            </a:r>
            <a:r>
              <a:rPr lang="en-US" sz="1600" b="1" dirty="0">
                <a:latin typeface="Courier New"/>
                <a:cs typeface="Courier New"/>
              </a:rPr>
              <a:t>;</a:t>
            </a:r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c4 = d4.compareTo(d2);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b="1" dirty="0" err="1">
                <a:latin typeface="Courier New"/>
                <a:cs typeface="Courier New"/>
              </a:rPr>
              <a:t>System.out.println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 smtClean="0">
                <a:latin typeface="Courier New"/>
                <a:cs typeface="Courier New"/>
              </a:rPr>
              <a:t>c4);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0600" y="4495800"/>
            <a:ext cx="243840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-1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1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1</a:t>
            </a:r>
          </a:p>
          <a:p>
            <a:r>
              <a:rPr lang="en-US" sz="1600" b="1" dirty="0">
                <a:latin typeface="Courier New"/>
                <a:cs typeface="Courier New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3737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Automatic Boxing and Unboxing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502919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/>
                <a:cs typeface="Calibri"/>
              </a:rPr>
              <a:t>The conversion from a primitive type to </a:t>
            </a:r>
            <a:r>
              <a:rPr lang="en-US" sz="2400" dirty="0" smtClean="0">
                <a:latin typeface="Calibri"/>
                <a:cs typeface="Calibri"/>
              </a:rPr>
              <a:t>its corresponding 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wrapper </a:t>
            </a:r>
            <a:r>
              <a:rPr lang="en-US" sz="2400" dirty="0">
                <a:latin typeface="Calibri"/>
                <a:cs typeface="Calibri"/>
              </a:rPr>
              <a:t>class is called boxing</a:t>
            </a:r>
            <a:r>
              <a:rPr lang="en-US" sz="2400" dirty="0" smtClean="0">
                <a:latin typeface="Calibri"/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Monaco"/>
                <a:cs typeface="Monaco"/>
              </a:rPr>
              <a:t>  </a:t>
            </a:r>
            <a:r>
              <a:rPr lang="en-US" sz="1900" b="1" dirty="0" smtClean="0">
                <a:latin typeface="Courier New"/>
                <a:cs typeface="Courier New"/>
              </a:rPr>
              <a:t>Integer n </a:t>
            </a:r>
            <a:r>
              <a:rPr lang="en-US" sz="1900" b="1" dirty="0">
                <a:latin typeface="Courier New"/>
                <a:cs typeface="Courier New"/>
              </a:rPr>
              <a:t>= 4</a:t>
            </a:r>
            <a:r>
              <a:rPr lang="en-US" sz="1900" b="1" dirty="0" smtClean="0">
                <a:latin typeface="Courier New"/>
                <a:cs typeface="Courier New"/>
              </a:rPr>
              <a:t>;</a:t>
            </a:r>
          </a:p>
          <a:p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Java </a:t>
            </a:r>
            <a:r>
              <a:rPr lang="en-US" sz="2400" dirty="0">
                <a:latin typeface="Calibri"/>
                <a:cs typeface="Calibri"/>
              </a:rPr>
              <a:t>does it automatically for you - i.e. </a:t>
            </a:r>
            <a:r>
              <a:rPr lang="en-US" sz="2400" b="1" dirty="0" err="1" smtClean="0">
                <a:latin typeface="Calibri"/>
                <a:cs typeface="Calibri"/>
              </a:rPr>
              <a:t>autoboxing</a:t>
            </a:r>
            <a:r>
              <a:rPr lang="en-US" sz="2400" b="1" dirty="0" smtClean="0">
                <a:latin typeface="Calibri"/>
                <a:cs typeface="Calibri"/>
              </a:rPr>
              <a:t>.</a:t>
            </a:r>
          </a:p>
          <a:p>
            <a:endParaRPr lang="en-US" sz="2400" b="1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The reverse conversion from an object of a </a:t>
            </a:r>
            <a:r>
              <a:rPr lang="en-US" sz="2400" dirty="0" smtClean="0">
                <a:latin typeface="Calibri"/>
                <a:cs typeface="Calibri"/>
              </a:rPr>
              <a:t>wrapper </a:t>
            </a:r>
            <a:r>
              <a:rPr lang="en-US" sz="2400" dirty="0">
                <a:latin typeface="Calibri"/>
                <a:cs typeface="Calibri"/>
              </a:rPr>
              <a:t>class to </a:t>
            </a:r>
            <a:r>
              <a:rPr lang="en-US" sz="2400" dirty="0" smtClean="0">
                <a:latin typeface="Calibri"/>
                <a:cs typeface="Calibri"/>
              </a:rPr>
              <a:t/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its </a:t>
            </a:r>
            <a:r>
              <a:rPr lang="en-US" sz="2400" dirty="0">
                <a:latin typeface="Calibri"/>
                <a:cs typeface="Calibri"/>
              </a:rPr>
              <a:t>associate primitive type is </a:t>
            </a:r>
            <a:r>
              <a:rPr lang="en-US" sz="2400" dirty="0" smtClean="0">
                <a:latin typeface="Calibri"/>
                <a:cs typeface="Calibri"/>
              </a:rPr>
              <a:t>called unboxing</a:t>
            </a:r>
            <a:r>
              <a:rPr lang="en-US" sz="2400" dirty="0">
                <a:latin typeface="Calibri"/>
                <a:cs typeface="Calibri"/>
              </a:rPr>
              <a:t>.  </a:t>
            </a:r>
            <a:endParaRPr lang="en-US" sz="24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900" dirty="0" smtClean="0">
                <a:latin typeface="Monaco"/>
                <a:cs typeface="Monaco"/>
              </a:rPr>
              <a:t>   </a:t>
            </a:r>
            <a:r>
              <a:rPr lang="en-US" sz="1900" b="1" dirty="0" smtClean="0">
                <a:latin typeface="Courier New"/>
                <a:cs typeface="Courier New"/>
              </a:rPr>
              <a:t>Integer n </a:t>
            </a:r>
            <a:r>
              <a:rPr lang="en-US" sz="1900" b="1" dirty="0">
                <a:latin typeface="Courier New"/>
                <a:cs typeface="Courier New"/>
              </a:rPr>
              <a:t>= new Integer(6)</a:t>
            </a:r>
            <a:r>
              <a:rPr lang="en-US" sz="19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</a:t>
            </a:r>
            <a:r>
              <a:rPr lang="en-US" sz="1900" b="1" dirty="0" smtClean="0">
                <a:latin typeface="Courier New"/>
                <a:cs typeface="Courier New"/>
              </a:rPr>
              <a:t>  </a:t>
            </a:r>
            <a:r>
              <a:rPr lang="en-US" sz="1900" b="1" dirty="0" err="1" smtClean="0">
                <a:latin typeface="Courier New"/>
                <a:cs typeface="Courier New"/>
              </a:rPr>
              <a:t>int</a:t>
            </a:r>
            <a:r>
              <a:rPr lang="en-US" sz="1900" b="1" dirty="0" smtClean="0">
                <a:latin typeface="Courier New"/>
                <a:cs typeface="Courier New"/>
              </a:rPr>
              <a:t> </a:t>
            </a:r>
            <a:r>
              <a:rPr lang="en-US" sz="1900" b="1" dirty="0" err="1" smtClean="0">
                <a:latin typeface="Courier New"/>
                <a:cs typeface="Courier New"/>
              </a:rPr>
              <a:t>pn</a:t>
            </a:r>
            <a:r>
              <a:rPr lang="en-US" sz="1900" b="1" dirty="0" smtClean="0">
                <a:latin typeface="Courier New"/>
                <a:cs typeface="Courier New"/>
              </a:rPr>
              <a:t> = n;</a:t>
            </a:r>
            <a:endParaRPr lang="en-US" sz="1900" b="1" dirty="0">
              <a:latin typeface="Courier New"/>
              <a:cs typeface="Courier New"/>
            </a:endParaRPr>
          </a:p>
          <a:p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Java </a:t>
            </a:r>
            <a:r>
              <a:rPr lang="en-US" sz="2400" dirty="0">
                <a:latin typeface="Calibri"/>
                <a:cs typeface="Calibri"/>
              </a:rPr>
              <a:t>does it automatically for you - i.e. </a:t>
            </a:r>
            <a:r>
              <a:rPr lang="en-US" sz="2400" b="1" dirty="0" err="1" smtClean="0">
                <a:latin typeface="Calibri"/>
                <a:cs typeface="Calibri"/>
              </a:rPr>
              <a:t>autounboxing</a:t>
            </a:r>
            <a:r>
              <a:rPr lang="en-US" sz="2400" b="1" dirty="0">
                <a:latin typeface="Calibri"/>
                <a:cs typeface="Calibri"/>
              </a:rPr>
              <a:t>.</a:t>
            </a:r>
          </a:p>
          <a:p>
            <a:endParaRPr lang="en-US" sz="2400" b="1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912" y="1249288"/>
            <a:ext cx="1676400" cy="1828800"/>
          </a:xfrm>
          <a:prstGeom prst="rect">
            <a:avLst/>
          </a:prstGeom>
          <a:ln w="76200" cap="flat" cmpd="sng">
            <a:solidFill>
              <a:schemeClr val="tx1"/>
            </a:solidFill>
            <a:round/>
          </a:ln>
        </p:spPr>
      </p:pic>
      <p:sp>
        <p:nvSpPr>
          <p:cNvPr id="5" name="Oval Callout 4"/>
          <p:cNvSpPr/>
          <p:nvPr/>
        </p:nvSpPr>
        <p:spPr>
          <a:xfrm>
            <a:off x="10014992" y="457200"/>
            <a:ext cx="1872208" cy="864096"/>
          </a:xfrm>
          <a:prstGeom prst="wedgeEllipseCallou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>
                  <a:solidFill>
                    <a:srgbClr val="000000"/>
                  </a:solidFill>
                </a:ln>
                <a:latin typeface="Garamond"/>
                <a:cs typeface="Garamond"/>
              </a:rPr>
              <a:t>I’m in a box! Help!</a:t>
            </a:r>
            <a:endParaRPr lang="en-US" sz="1600" dirty="0">
              <a:ln>
                <a:solidFill>
                  <a:srgbClr val="000000"/>
                </a:solidFill>
              </a:ln>
              <a:latin typeface="Garamond"/>
              <a:cs typeface="Garamon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016" y="4153272"/>
            <a:ext cx="1988792" cy="2088232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10091192" y="3505200"/>
            <a:ext cx="1872208" cy="864096"/>
          </a:xfrm>
          <a:prstGeom prst="wedgeEllipseCallou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>
                  <a:solidFill>
                    <a:srgbClr val="000000"/>
                  </a:solidFill>
                </a:ln>
                <a:latin typeface="Garamond"/>
                <a:cs typeface="Garamond"/>
              </a:rPr>
              <a:t>I’m free!</a:t>
            </a:r>
            <a:endParaRPr lang="en-US" sz="1600" dirty="0">
              <a:ln>
                <a:solidFill>
                  <a:srgbClr val="000000"/>
                </a:solidFill>
              </a:ln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85621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400" b="1" dirty="0" err="1" smtClean="0">
                <a:latin typeface="Courier New"/>
                <a:cs typeface="Courier New"/>
              </a:rPr>
              <a:t>BigInteger</a:t>
            </a:r>
            <a:r>
              <a:rPr lang="en-US" sz="3600" dirty="0" smtClean="0"/>
              <a:t> and </a:t>
            </a:r>
            <a:r>
              <a:rPr lang="en-US" sz="3400" b="1" dirty="0" err="1" smtClean="0">
                <a:latin typeface="Courier New"/>
                <a:cs typeface="Courier New"/>
              </a:rPr>
              <a:t>BigDecimal</a:t>
            </a:r>
            <a:endParaRPr lang="en-US" sz="3400" b="1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200" b="1" dirty="0" err="1">
                <a:latin typeface="Courier New"/>
                <a:cs typeface="Courier New"/>
              </a:rPr>
              <a:t>BigInteger</a:t>
            </a:r>
            <a:r>
              <a:rPr lang="en-US" sz="2400" dirty="0"/>
              <a:t> and </a:t>
            </a:r>
            <a:r>
              <a:rPr lang="en-US" sz="2200" b="1" dirty="0" err="1">
                <a:latin typeface="Courier New"/>
                <a:cs typeface="Courier New"/>
              </a:rPr>
              <a:t>BigDecimal</a:t>
            </a:r>
            <a:r>
              <a:rPr lang="en-US" sz="2400" dirty="0"/>
              <a:t> classes can be used to represent integers </a:t>
            </a:r>
            <a:r>
              <a:rPr lang="en-US" sz="2400" dirty="0" smtClean="0"/>
              <a:t>or decimal </a:t>
            </a:r>
            <a:r>
              <a:rPr lang="en-US" sz="2400" dirty="0"/>
              <a:t>numbers of any size and precision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If </a:t>
            </a:r>
            <a:r>
              <a:rPr lang="en-US" sz="2400" dirty="0"/>
              <a:t>you need to compute with very large integers or high-precision floating-point values</a:t>
            </a:r>
            <a:r>
              <a:rPr lang="en-US" sz="2400" dirty="0" smtClean="0"/>
              <a:t>, you </a:t>
            </a:r>
            <a:r>
              <a:rPr lang="en-US" sz="2400" dirty="0"/>
              <a:t>can use the </a:t>
            </a:r>
            <a:r>
              <a:rPr lang="en-US" sz="2400" b="1" dirty="0" err="1" smtClean="0">
                <a:latin typeface="Courier New"/>
                <a:cs typeface="Courier New"/>
              </a:rPr>
              <a:t>BigInteger</a:t>
            </a:r>
            <a:r>
              <a:rPr lang="en-US" sz="2400" b="1" dirty="0">
                <a:latin typeface="Calibri"/>
                <a:cs typeface="Calibri"/>
              </a:rPr>
              <a:t> </a:t>
            </a:r>
            <a:r>
              <a:rPr lang="en-US" sz="2400" dirty="0" smtClean="0"/>
              <a:t>and </a:t>
            </a:r>
            <a:r>
              <a:rPr lang="en-US" sz="2400" b="1" dirty="0" err="1">
                <a:latin typeface="Courier New"/>
                <a:cs typeface="Courier New"/>
              </a:rPr>
              <a:t>BigDecimal</a:t>
            </a:r>
            <a:r>
              <a:rPr lang="en-US" sz="2400" dirty="0"/>
              <a:t> </a:t>
            </a:r>
            <a:r>
              <a:rPr lang="en-US" sz="2400" dirty="0" smtClean="0"/>
              <a:t>classes </a:t>
            </a:r>
            <a:r>
              <a:rPr lang="en-US" sz="2400" dirty="0"/>
              <a:t>in the </a:t>
            </a:r>
            <a:r>
              <a:rPr lang="en-US" sz="2200" b="1" dirty="0" err="1">
                <a:latin typeface="Courier New"/>
                <a:cs typeface="Courier New"/>
              </a:rPr>
              <a:t>java.math</a:t>
            </a:r>
            <a:r>
              <a:rPr lang="en-US" sz="2200" dirty="0">
                <a:latin typeface="Calibri"/>
                <a:cs typeface="Calibri"/>
              </a:rPr>
              <a:t>  package</a:t>
            </a:r>
            <a:r>
              <a:rPr lang="en-US" sz="2400" dirty="0" smtClean="0">
                <a:latin typeface="Calibri"/>
                <a:cs typeface="Calibri"/>
              </a:rPr>
              <a:t>.</a:t>
            </a:r>
          </a:p>
          <a:p>
            <a:endParaRPr lang="en-US" sz="2400" dirty="0"/>
          </a:p>
          <a:p>
            <a:r>
              <a:rPr lang="en-US" sz="2400" dirty="0"/>
              <a:t>Both are immutable .</a:t>
            </a:r>
          </a:p>
        </p:txBody>
      </p:sp>
    </p:spTree>
    <p:extLst>
      <p:ext uri="{BB962C8B-B14F-4D97-AF65-F5344CB8AC3E}">
        <p14:creationId xmlns:p14="http://schemas.microsoft.com/office/powerpoint/2010/main" val="387138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orbel (Headings)"/>
                <a:cs typeface="Corbel (Headings)"/>
              </a:rPr>
              <a:t>Example</a:t>
            </a:r>
            <a:endParaRPr lang="en-US" sz="3600" dirty="0">
              <a:latin typeface="Corbel (Headings)"/>
              <a:cs typeface="Corbel (Headings)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228600"/>
            <a:ext cx="3058886" cy="21412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1589306"/>
            <a:ext cx="5638800" cy="4278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public class </a:t>
            </a:r>
            <a:r>
              <a:rPr lang="en-US" sz="1600" b="1" dirty="0" smtClean="0">
                <a:latin typeface="Courier New"/>
                <a:cs typeface="Courier New"/>
              </a:rPr>
              <a:t>Example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public </a:t>
            </a:r>
            <a:r>
              <a:rPr lang="en-US" sz="1600" b="1" dirty="0">
                <a:latin typeface="Courier New"/>
                <a:cs typeface="Courier New"/>
              </a:rPr>
              <a:t>static void main(String[] </a:t>
            </a:r>
            <a:r>
              <a:rPr lang="en-US" sz="1600" b="1" dirty="0" err="1">
                <a:latin typeface="Courier New"/>
                <a:cs typeface="Courier New"/>
              </a:rPr>
              <a:t>args</a:t>
            </a:r>
            <a:r>
              <a:rPr lang="en-US" sz="1600" b="1" dirty="0">
                <a:latin typeface="Courier New"/>
                <a:cs typeface="Courier New"/>
              </a:rPr>
              <a:t>)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{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   </a:t>
            </a:r>
            <a:r>
              <a:rPr lang="en-US" sz="1600" b="1" dirty="0" smtClean="0">
                <a:latin typeface="Courier New"/>
                <a:cs typeface="Courier New"/>
              </a:rPr>
              <a:t>    </a:t>
            </a:r>
            <a:r>
              <a:rPr lang="en-US" sz="16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600" b="1" dirty="0">
                <a:latin typeface="Courier New"/>
                <a:cs typeface="Courier New"/>
              </a:rPr>
              <a:t>(factorial(5))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</a:t>
            </a:r>
            <a:r>
              <a:rPr lang="en-US" sz="16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600" b="1" dirty="0">
                <a:latin typeface="Courier New"/>
                <a:cs typeface="Courier New"/>
              </a:rPr>
              <a:t>(factorial(100))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}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 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public </a:t>
            </a:r>
            <a:r>
              <a:rPr lang="en-US" sz="1600" b="1" dirty="0">
                <a:latin typeface="Courier New"/>
                <a:cs typeface="Courier New"/>
              </a:rPr>
              <a:t>static </a:t>
            </a:r>
            <a:r>
              <a:rPr lang="en-US" sz="1600" b="1" dirty="0" err="1">
                <a:latin typeface="Courier New"/>
                <a:cs typeface="Courier New"/>
              </a:rPr>
              <a:t>int</a:t>
            </a:r>
            <a:r>
              <a:rPr lang="en-US" sz="1600" b="1" dirty="0">
                <a:latin typeface="Courier New"/>
                <a:cs typeface="Courier New"/>
              </a:rPr>
              <a:t> factorial(</a:t>
            </a:r>
            <a:r>
              <a:rPr lang="en-US" sz="1600" b="1" dirty="0" err="1">
                <a:latin typeface="Courier New"/>
                <a:cs typeface="Courier New"/>
              </a:rPr>
              <a:t>int</a:t>
            </a:r>
            <a:r>
              <a:rPr lang="en-US" sz="1600" b="1" dirty="0">
                <a:latin typeface="Courier New"/>
                <a:cs typeface="Courier New"/>
              </a:rPr>
              <a:t> n)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{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     	</a:t>
            </a:r>
            <a:r>
              <a:rPr lang="en-US" sz="1600" b="1" dirty="0" err="1">
                <a:latin typeface="Courier New"/>
                <a:cs typeface="Courier New"/>
              </a:rPr>
              <a:t>int</a:t>
            </a:r>
            <a:r>
              <a:rPr lang="en-US" sz="1600" b="1" dirty="0">
                <a:latin typeface="Courier New"/>
                <a:cs typeface="Courier New"/>
              </a:rPr>
              <a:t> f = 1;</a:t>
            </a:r>
          </a:p>
          <a:p>
            <a:r>
              <a:rPr lang="en-US" sz="1600" b="1" dirty="0">
                <a:latin typeface="Courier New"/>
                <a:cs typeface="Courier New"/>
              </a:rPr>
              <a:t>    	for (</a:t>
            </a:r>
            <a:r>
              <a:rPr lang="en-US" sz="1600" b="1" dirty="0" err="1">
                <a:latin typeface="Courier New"/>
                <a:cs typeface="Courier New"/>
              </a:rPr>
              <a:t>int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i</a:t>
            </a:r>
            <a:r>
              <a:rPr lang="en-US" sz="1600" b="1" dirty="0">
                <a:latin typeface="Courier New"/>
                <a:cs typeface="Courier New"/>
              </a:rPr>
              <a:t> = n; </a:t>
            </a:r>
            <a:r>
              <a:rPr lang="en-US" sz="1600" b="1" dirty="0" err="1">
                <a:latin typeface="Courier New"/>
                <a:cs typeface="Courier New"/>
              </a:rPr>
              <a:t>i</a:t>
            </a:r>
            <a:r>
              <a:rPr lang="en-US" sz="1600" b="1" dirty="0">
                <a:latin typeface="Courier New"/>
                <a:cs typeface="Courier New"/>
              </a:rPr>
              <a:t> &gt; 0; </a:t>
            </a:r>
            <a:r>
              <a:rPr lang="en-US" sz="1600" b="1" dirty="0" err="1">
                <a:latin typeface="Courier New"/>
                <a:cs typeface="Courier New"/>
              </a:rPr>
              <a:t>i</a:t>
            </a:r>
            <a:r>
              <a:rPr lang="en-US" sz="1600" b="1" dirty="0">
                <a:latin typeface="Courier New"/>
                <a:cs typeface="Courier New"/>
              </a:rPr>
              <a:t>--)</a:t>
            </a:r>
          </a:p>
          <a:p>
            <a:r>
              <a:rPr lang="en-US" sz="1600" b="1" dirty="0">
                <a:latin typeface="Courier New"/>
                <a:cs typeface="Courier New"/>
              </a:rPr>
              <a:t>          f *= </a:t>
            </a:r>
            <a:r>
              <a:rPr lang="en-US" sz="1600" b="1" dirty="0" err="1">
                <a:latin typeface="Courier New"/>
                <a:cs typeface="Courier New"/>
              </a:rPr>
              <a:t>i</a:t>
            </a:r>
            <a:r>
              <a:rPr lang="en-US" sz="1600" b="1" dirty="0">
                <a:latin typeface="Courier New"/>
                <a:cs typeface="Courier New"/>
              </a:rPr>
              <a:t>;</a:t>
            </a:r>
          </a:p>
          <a:p>
            <a:r>
              <a:rPr lang="en-US" sz="1600" b="1" dirty="0">
                <a:latin typeface="Courier New"/>
                <a:cs typeface="Courier New"/>
              </a:rPr>
              <a:t>      </a:t>
            </a:r>
          </a:p>
          <a:p>
            <a:r>
              <a:rPr lang="en-US" sz="1600" b="1" dirty="0">
                <a:latin typeface="Courier New"/>
                <a:cs typeface="Courier New"/>
              </a:rPr>
              <a:t>      	return f;</a:t>
            </a:r>
          </a:p>
          <a:p>
            <a:r>
              <a:rPr lang="en-US" sz="1600" b="1" dirty="0">
                <a:latin typeface="Courier New"/>
                <a:cs typeface="Courier New"/>
              </a:rPr>
              <a:t>    </a:t>
            </a:r>
            <a:r>
              <a:rPr lang="en-US" sz="1600" b="1" dirty="0" smtClean="0">
                <a:latin typeface="Courier New"/>
                <a:cs typeface="Courier New"/>
              </a:rPr>
              <a:t>}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49161" y="3345744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Courier New"/>
                <a:cs typeface="Courier New"/>
              </a:rPr>
              <a:t>Output</a:t>
            </a:r>
            <a:endParaRPr lang="en-US" b="1" u="sng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05568" y="3733800"/>
            <a:ext cx="600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120</a:t>
            </a:r>
          </a:p>
          <a:p>
            <a:r>
              <a:rPr lang="en-US" b="1" dirty="0">
                <a:latin typeface="Courier New"/>
                <a:cs typeface="Courier New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1885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2400"/>
            <a:ext cx="10045700" cy="4305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14400" y="3200400"/>
            <a:ext cx="6934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495800"/>
            <a:ext cx="64135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9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800"/>
            <a:ext cx="9969500" cy="1651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93900"/>
            <a:ext cx="10680700" cy="901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33700"/>
            <a:ext cx="8470900" cy="1409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343400"/>
            <a:ext cx="8153400" cy="92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257800"/>
            <a:ext cx="8001000" cy="469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715000"/>
            <a:ext cx="7734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533400"/>
            <a:ext cx="5638800" cy="4016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b="1" dirty="0" smtClean="0">
                <a:latin typeface="Courier New"/>
                <a:cs typeface="Courier New"/>
              </a:rPr>
              <a:t>public </a:t>
            </a:r>
            <a:r>
              <a:rPr lang="en-US" sz="1500" b="1" dirty="0">
                <a:latin typeface="Courier New"/>
                <a:cs typeface="Courier New"/>
              </a:rPr>
              <a:t>class </a:t>
            </a:r>
            <a:r>
              <a:rPr lang="en-US" sz="1500" b="1" dirty="0" smtClean="0">
                <a:latin typeface="Courier New"/>
                <a:cs typeface="Courier New"/>
              </a:rPr>
              <a:t>Example</a:t>
            </a:r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>
                <a:latin typeface="Courier New"/>
                <a:cs typeface="Courier New"/>
              </a:rPr>
              <a:t>{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    public </a:t>
            </a:r>
            <a:r>
              <a:rPr lang="en-US" sz="1500" b="1" dirty="0">
                <a:latin typeface="Courier New"/>
                <a:cs typeface="Courier New"/>
              </a:rPr>
              <a:t>static void main(String[] </a:t>
            </a:r>
            <a:r>
              <a:rPr lang="en-US" sz="1500" b="1" dirty="0" err="1">
                <a:latin typeface="Courier New"/>
                <a:cs typeface="Courier New"/>
              </a:rPr>
              <a:t>args</a:t>
            </a:r>
            <a:r>
              <a:rPr lang="en-US" sz="1500" b="1" dirty="0">
                <a:latin typeface="Courier New"/>
                <a:cs typeface="Courier New"/>
              </a:rPr>
              <a:t>)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    {</a:t>
            </a:r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>
                <a:latin typeface="Courier New"/>
                <a:cs typeface="Courier New"/>
              </a:rPr>
              <a:t>    </a:t>
            </a:r>
            <a:r>
              <a:rPr lang="en-US" sz="1500" b="1" dirty="0" smtClean="0">
                <a:latin typeface="Courier New"/>
                <a:cs typeface="Courier New"/>
              </a:rPr>
              <a:t>    </a:t>
            </a:r>
            <a:r>
              <a:rPr lang="en-US" sz="15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500" b="1" dirty="0">
                <a:latin typeface="Courier New"/>
                <a:cs typeface="Courier New"/>
              </a:rPr>
              <a:t>(factorial(5))</a:t>
            </a:r>
            <a:r>
              <a:rPr lang="en-US" sz="15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    </a:t>
            </a:r>
            <a:r>
              <a:rPr lang="en-US" sz="15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500" b="1" dirty="0">
                <a:latin typeface="Courier New"/>
                <a:cs typeface="Courier New"/>
              </a:rPr>
              <a:t>(factorial(100))</a:t>
            </a:r>
            <a:r>
              <a:rPr lang="en-US" sz="15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}</a:t>
            </a:r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>
                <a:latin typeface="Courier New"/>
                <a:cs typeface="Courier New"/>
              </a:rPr>
              <a:t>  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    public </a:t>
            </a:r>
            <a:r>
              <a:rPr lang="en-US" sz="1500" b="1" dirty="0">
                <a:latin typeface="Courier New"/>
                <a:cs typeface="Courier New"/>
              </a:rPr>
              <a:t>static </a:t>
            </a:r>
            <a:r>
              <a:rPr lang="en-US" sz="1500" b="1" dirty="0" err="1">
                <a:latin typeface="Courier New"/>
                <a:cs typeface="Courier New"/>
              </a:rPr>
              <a:t>int</a:t>
            </a:r>
            <a:r>
              <a:rPr lang="en-US" sz="1500" b="1" dirty="0">
                <a:latin typeface="Courier New"/>
                <a:cs typeface="Courier New"/>
              </a:rPr>
              <a:t> factorial(</a:t>
            </a:r>
            <a:r>
              <a:rPr lang="en-US" sz="1500" b="1" dirty="0" err="1">
                <a:latin typeface="Courier New"/>
                <a:cs typeface="Courier New"/>
              </a:rPr>
              <a:t>int</a:t>
            </a:r>
            <a:r>
              <a:rPr lang="en-US" sz="1500" b="1" dirty="0">
                <a:latin typeface="Courier New"/>
                <a:cs typeface="Courier New"/>
              </a:rPr>
              <a:t> n)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    {</a:t>
            </a:r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>
                <a:latin typeface="Courier New"/>
                <a:cs typeface="Courier New"/>
              </a:rPr>
              <a:t>      	</a:t>
            </a:r>
            <a:r>
              <a:rPr lang="en-US" sz="1500" b="1" dirty="0" err="1">
                <a:latin typeface="Courier New"/>
                <a:cs typeface="Courier New"/>
              </a:rPr>
              <a:t>int</a:t>
            </a:r>
            <a:r>
              <a:rPr lang="en-US" sz="1500" b="1" dirty="0">
                <a:latin typeface="Courier New"/>
                <a:cs typeface="Courier New"/>
              </a:rPr>
              <a:t> f = 1;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	for (</a:t>
            </a:r>
            <a:r>
              <a:rPr lang="en-US" sz="1500" b="1" dirty="0" err="1">
                <a:latin typeface="Courier New"/>
                <a:cs typeface="Courier New"/>
              </a:rPr>
              <a:t>int</a:t>
            </a:r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err="1">
                <a:latin typeface="Courier New"/>
                <a:cs typeface="Courier New"/>
              </a:rPr>
              <a:t>i</a:t>
            </a:r>
            <a:r>
              <a:rPr lang="en-US" sz="1500" b="1" dirty="0">
                <a:latin typeface="Courier New"/>
                <a:cs typeface="Courier New"/>
              </a:rPr>
              <a:t> = n; </a:t>
            </a:r>
            <a:r>
              <a:rPr lang="en-US" sz="1500" b="1" dirty="0" err="1">
                <a:latin typeface="Courier New"/>
                <a:cs typeface="Courier New"/>
              </a:rPr>
              <a:t>i</a:t>
            </a:r>
            <a:r>
              <a:rPr lang="en-US" sz="1500" b="1" dirty="0">
                <a:latin typeface="Courier New"/>
                <a:cs typeface="Courier New"/>
              </a:rPr>
              <a:t> &gt; 0; </a:t>
            </a:r>
            <a:r>
              <a:rPr lang="en-US" sz="1500" b="1" dirty="0" err="1">
                <a:latin typeface="Courier New"/>
                <a:cs typeface="Courier New"/>
              </a:rPr>
              <a:t>i</a:t>
            </a:r>
            <a:r>
              <a:rPr lang="en-US" sz="1500" b="1" dirty="0">
                <a:latin typeface="Courier New"/>
                <a:cs typeface="Courier New"/>
              </a:rPr>
              <a:t>--)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  f *= </a:t>
            </a:r>
            <a:r>
              <a:rPr lang="en-US" sz="1500" b="1" dirty="0" err="1">
                <a:latin typeface="Courier New"/>
                <a:cs typeface="Courier New"/>
              </a:rPr>
              <a:t>i</a:t>
            </a:r>
            <a:r>
              <a:rPr lang="en-US" sz="1500" b="1" dirty="0">
                <a:latin typeface="Courier New"/>
                <a:cs typeface="Courier New"/>
              </a:rPr>
              <a:t>;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	return f;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</a:t>
            </a:r>
            <a:r>
              <a:rPr lang="en-US" sz="1500" b="1" dirty="0" smtClean="0">
                <a:latin typeface="Courier New"/>
                <a:cs typeface="Courier New"/>
              </a:rPr>
              <a:t>}</a:t>
            </a:r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544294"/>
            <a:ext cx="5715000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b="1" dirty="0" smtClean="0">
                <a:latin typeface="Courier New"/>
                <a:cs typeface="Courier New"/>
              </a:rPr>
              <a:t>import </a:t>
            </a:r>
            <a:r>
              <a:rPr lang="en-US" sz="1500" b="1" dirty="0" err="1" smtClean="0">
                <a:latin typeface="Courier New"/>
                <a:cs typeface="Courier New"/>
              </a:rPr>
              <a:t>java.math</a:t>
            </a:r>
            <a:r>
              <a:rPr lang="en-US" sz="1500" b="1" dirty="0" smtClean="0">
                <a:latin typeface="Courier New"/>
                <a:cs typeface="Courier New"/>
              </a:rPr>
              <a:t>.*;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public </a:t>
            </a:r>
            <a:r>
              <a:rPr lang="en-US" sz="1500" b="1" dirty="0">
                <a:latin typeface="Courier New"/>
                <a:cs typeface="Courier New"/>
              </a:rPr>
              <a:t>class </a:t>
            </a:r>
            <a:r>
              <a:rPr lang="en-US" sz="1500" b="1" dirty="0" smtClean="0">
                <a:latin typeface="Courier New"/>
                <a:cs typeface="Courier New"/>
              </a:rPr>
              <a:t>Example</a:t>
            </a:r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>
                <a:latin typeface="Courier New"/>
                <a:cs typeface="Courier New"/>
              </a:rPr>
              <a:t>{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    public </a:t>
            </a:r>
            <a:r>
              <a:rPr lang="en-US" sz="1500" b="1" dirty="0">
                <a:latin typeface="Courier New"/>
                <a:cs typeface="Courier New"/>
              </a:rPr>
              <a:t>static void main(String[] </a:t>
            </a:r>
            <a:r>
              <a:rPr lang="en-US" sz="1500" b="1" dirty="0" err="1">
                <a:latin typeface="Courier New"/>
                <a:cs typeface="Courier New"/>
              </a:rPr>
              <a:t>args</a:t>
            </a:r>
            <a:r>
              <a:rPr lang="en-US" sz="1500" b="1" dirty="0">
                <a:latin typeface="Courier New"/>
                <a:cs typeface="Courier New"/>
              </a:rPr>
              <a:t>)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    {</a:t>
            </a:r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>
                <a:latin typeface="Courier New"/>
                <a:cs typeface="Courier New"/>
              </a:rPr>
              <a:t>    </a:t>
            </a:r>
            <a:r>
              <a:rPr lang="en-US" sz="1500" b="1" dirty="0" smtClean="0">
                <a:latin typeface="Courier New"/>
                <a:cs typeface="Courier New"/>
              </a:rPr>
              <a:t>    </a:t>
            </a:r>
            <a:r>
              <a:rPr lang="en-US" sz="15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500" b="1" dirty="0">
                <a:latin typeface="Courier New"/>
                <a:cs typeface="Courier New"/>
              </a:rPr>
              <a:t>(factorial(5))</a:t>
            </a:r>
            <a:r>
              <a:rPr lang="en-US" sz="15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    </a:t>
            </a:r>
            <a:r>
              <a:rPr lang="en-US" sz="15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500" b="1" dirty="0">
                <a:latin typeface="Courier New"/>
                <a:cs typeface="Courier New"/>
              </a:rPr>
              <a:t>(factorial(100))</a:t>
            </a:r>
            <a:r>
              <a:rPr lang="en-US" sz="15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}</a:t>
            </a:r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>
                <a:latin typeface="Courier New"/>
                <a:cs typeface="Courier New"/>
              </a:rPr>
              <a:t>  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   </a:t>
            </a:r>
            <a:r>
              <a:rPr lang="en-US" sz="1500" b="1" dirty="0">
                <a:latin typeface="Courier New"/>
                <a:cs typeface="Courier New"/>
              </a:rPr>
              <a:t> public static </a:t>
            </a:r>
            <a:r>
              <a:rPr lang="en-US" sz="1500" b="1" dirty="0" err="1">
                <a:latin typeface="Courier New"/>
                <a:cs typeface="Courier New"/>
              </a:rPr>
              <a:t>BigInteger</a:t>
            </a:r>
            <a:r>
              <a:rPr lang="en-US" sz="1500" b="1" dirty="0">
                <a:latin typeface="Courier New"/>
                <a:cs typeface="Courier New"/>
              </a:rPr>
              <a:t> factorial(</a:t>
            </a:r>
            <a:r>
              <a:rPr lang="en-US" sz="1500" b="1" dirty="0" err="1">
                <a:latin typeface="Courier New"/>
                <a:cs typeface="Courier New"/>
              </a:rPr>
              <a:t>int</a:t>
            </a:r>
            <a:r>
              <a:rPr lang="en-US" sz="1500" b="1" dirty="0">
                <a:latin typeface="Courier New"/>
                <a:cs typeface="Courier New"/>
              </a:rPr>
              <a:t> n)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{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	</a:t>
            </a:r>
            <a:r>
              <a:rPr lang="en-US" sz="1500" b="1" dirty="0" err="1">
                <a:latin typeface="Courier New"/>
                <a:cs typeface="Courier New"/>
              </a:rPr>
              <a:t>BigInteger</a:t>
            </a:r>
            <a:r>
              <a:rPr lang="en-US" sz="1500" b="1" dirty="0">
                <a:latin typeface="Courier New"/>
                <a:cs typeface="Courier New"/>
              </a:rPr>
              <a:t> f = </a:t>
            </a:r>
            <a:r>
              <a:rPr lang="en-US" sz="1500" b="1" dirty="0" err="1">
                <a:latin typeface="Courier New"/>
                <a:cs typeface="Courier New"/>
              </a:rPr>
              <a:t>BigInteger.ONE</a:t>
            </a:r>
            <a:r>
              <a:rPr lang="en-US" sz="1500" b="1" dirty="0">
                <a:latin typeface="Courier New"/>
                <a:cs typeface="Courier New"/>
              </a:rPr>
              <a:t>;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	for (</a:t>
            </a:r>
            <a:r>
              <a:rPr lang="en-US" sz="1500" b="1" dirty="0" err="1">
                <a:latin typeface="Courier New"/>
                <a:cs typeface="Courier New"/>
              </a:rPr>
              <a:t>int</a:t>
            </a:r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err="1">
                <a:latin typeface="Courier New"/>
                <a:cs typeface="Courier New"/>
              </a:rPr>
              <a:t>i</a:t>
            </a:r>
            <a:r>
              <a:rPr lang="en-US" sz="1500" b="1" dirty="0">
                <a:latin typeface="Courier New"/>
                <a:cs typeface="Courier New"/>
              </a:rPr>
              <a:t> = n; </a:t>
            </a:r>
            <a:r>
              <a:rPr lang="en-US" sz="1500" b="1" dirty="0" err="1">
                <a:latin typeface="Courier New"/>
                <a:cs typeface="Courier New"/>
              </a:rPr>
              <a:t>i</a:t>
            </a:r>
            <a:r>
              <a:rPr lang="en-US" sz="1500" b="1" dirty="0">
                <a:latin typeface="Courier New"/>
                <a:cs typeface="Courier New"/>
              </a:rPr>
              <a:t> &gt; 0; </a:t>
            </a:r>
            <a:r>
              <a:rPr lang="en-US" sz="1500" b="1" dirty="0" err="1">
                <a:latin typeface="Courier New"/>
                <a:cs typeface="Courier New"/>
              </a:rPr>
              <a:t>i</a:t>
            </a:r>
            <a:r>
              <a:rPr lang="en-US" sz="1500" b="1" dirty="0">
                <a:latin typeface="Courier New"/>
                <a:cs typeface="Courier New"/>
              </a:rPr>
              <a:t>--)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</a:t>
            </a:r>
            <a:r>
              <a:rPr lang="en-US" sz="1500" b="1" dirty="0" smtClean="0">
                <a:latin typeface="Courier New"/>
                <a:cs typeface="Courier New"/>
              </a:rPr>
              <a:t> f </a:t>
            </a:r>
            <a:r>
              <a:rPr lang="en-US" sz="1500" b="1" dirty="0">
                <a:latin typeface="Courier New"/>
                <a:cs typeface="Courier New"/>
              </a:rPr>
              <a:t>= </a:t>
            </a:r>
            <a:r>
              <a:rPr lang="en-US" sz="1500" b="1" dirty="0" err="1">
                <a:latin typeface="Courier New"/>
                <a:cs typeface="Courier New"/>
              </a:rPr>
              <a:t>f.multiply</a:t>
            </a:r>
            <a:r>
              <a:rPr lang="en-US" sz="1500" b="1" dirty="0">
                <a:latin typeface="Courier New"/>
                <a:cs typeface="Courier New"/>
              </a:rPr>
              <a:t>(new </a:t>
            </a:r>
            <a:r>
              <a:rPr lang="en-US" sz="1500" b="1" dirty="0" err="1">
                <a:latin typeface="Courier New"/>
                <a:cs typeface="Courier New"/>
              </a:rPr>
              <a:t>BigInteger</a:t>
            </a:r>
            <a:r>
              <a:rPr lang="en-US" sz="1500" b="1" dirty="0">
                <a:latin typeface="Courier New"/>
                <a:cs typeface="Courier New"/>
              </a:rPr>
              <a:t>(</a:t>
            </a:r>
            <a:r>
              <a:rPr lang="en-US" sz="1500" b="1" dirty="0" err="1">
                <a:latin typeface="Courier New"/>
                <a:cs typeface="Courier New"/>
              </a:rPr>
              <a:t>i</a:t>
            </a:r>
            <a:r>
              <a:rPr lang="en-US" sz="1500" b="1" dirty="0">
                <a:latin typeface="Courier New"/>
                <a:cs typeface="Courier New"/>
              </a:rPr>
              <a:t> + ""));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	return f;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</a:t>
            </a:r>
            <a:r>
              <a:rPr lang="en-US" sz="1500" b="1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}</a:t>
            </a:r>
            <a:endParaRPr lang="en-US" sz="1500" b="1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9800" y="5334000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Courier New"/>
                <a:cs typeface="Courier New"/>
              </a:rPr>
              <a:t>Output</a:t>
            </a:r>
            <a:endParaRPr lang="en-US" b="1" u="sng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66207" y="5722056"/>
            <a:ext cx="600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120</a:t>
            </a:r>
          </a:p>
          <a:p>
            <a:r>
              <a:rPr lang="en-US" b="1" dirty="0">
                <a:latin typeface="Courier New"/>
                <a:cs typeface="Courier New"/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4785" y="5181600"/>
            <a:ext cx="560241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120</a:t>
            </a:r>
          </a:p>
          <a:p>
            <a:r>
              <a:rPr lang="is-IS" sz="1600" b="1" dirty="0" smtClean="0">
                <a:latin typeface="Courier New"/>
                <a:cs typeface="Courier New"/>
              </a:rPr>
              <a:t>93326215443944152681699238856266700490715968</a:t>
            </a:r>
            <a:br>
              <a:rPr lang="is-IS" sz="1600" b="1" dirty="0" smtClean="0">
                <a:latin typeface="Courier New"/>
                <a:cs typeface="Courier New"/>
              </a:rPr>
            </a:br>
            <a:r>
              <a:rPr lang="is-IS" sz="1600" b="1" dirty="0" smtClean="0">
                <a:latin typeface="Courier New"/>
                <a:cs typeface="Courier New"/>
              </a:rPr>
              <a:t>26438162146859296389521759999322991560894146</a:t>
            </a:r>
            <a:br>
              <a:rPr lang="is-IS" sz="1600" b="1" dirty="0" smtClean="0">
                <a:latin typeface="Courier New"/>
                <a:cs typeface="Courier New"/>
              </a:rPr>
            </a:br>
            <a:r>
              <a:rPr lang="is-IS" sz="1600" b="1" dirty="0" smtClean="0">
                <a:latin typeface="Courier New"/>
                <a:cs typeface="Courier New"/>
              </a:rPr>
              <a:t>39761565182862536979208272237582511852109168</a:t>
            </a:r>
            <a:br>
              <a:rPr lang="is-IS" sz="1600" b="1" dirty="0" smtClean="0">
                <a:latin typeface="Courier New"/>
                <a:cs typeface="Courier New"/>
              </a:rPr>
            </a:br>
            <a:r>
              <a:rPr lang="is-IS" sz="1600" b="1" dirty="0" smtClean="0">
                <a:latin typeface="Courier New"/>
                <a:cs typeface="Courier New"/>
              </a:rPr>
              <a:t>64000000000000000000000000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82793" y="4812268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Courier New"/>
                <a:cs typeface="Courier New"/>
              </a:rPr>
              <a:t>Output</a:t>
            </a:r>
            <a:endParaRPr lang="en-US" b="1" u="sng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9615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True or False?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Calibri" charset="0"/>
              </a:rPr>
              <a:t>A wrapper is </a:t>
            </a:r>
            <a:r>
              <a:rPr lang="en-US" sz="2400" dirty="0">
                <a:latin typeface="Calibri" charset="0"/>
              </a:rPr>
              <a:t>used when you want to treat a primitive like an object</a:t>
            </a:r>
            <a:r>
              <a:rPr lang="en-US" sz="2400" dirty="0" smtClean="0">
                <a:latin typeface="Calibri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Calibri" charset="0"/>
              </a:rPr>
              <a:t>There </a:t>
            </a:r>
            <a:r>
              <a:rPr lang="en-US" sz="2400" dirty="0">
                <a:latin typeface="Calibri" charset="0"/>
              </a:rPr>
              <a:t>is no wrapper class for </a:t>
            </a:r>
            <a:r>
              <a:rPr lang="en-US" sz="2400" dirty="0" err="1">
                <a:latin typeface="Calibri" charset="0"/>
              </a:rPr>
              <a:t>boolean</a:t>
            </a:r>
            <a:r>
              <a:rPr lang="en-US" sz="2400" dirty="0">
                <a:latin typeface="Calibri" charset="0"/>
              </a:rPr>
              <a:t> </a:t>
            </a:r>
            <a:r>
              <a:rPr lang="en-US" sz="2400" dirty="0" smtClean="0">
                <a:latin typeface="Calibri" charset="0"/>
              </a:rPr>
              <a:t>primitives.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Calibri" charset="0"/>
              </a:rPr>
              <a:t>Static </a:t>
            </a:r>
            <a:r>
              <a:rPr lang="en-US" sz="2400" dirty="0">
                <a:latin typeface="Calibri" charset="0"/>
              </a:rPr>
              <a:t>methods </a:t>
            </a:r>
            <a:r>
              <a:rPr lang="en-US" sz="2400" dirty="0" smtClean="0">
                <a:latin typeface="Calibri" charset="0"/>
              </a:rPr>
              <a:t>do not </a:t>
            </a:r>
            <a:r>
              <a:rPr lang="en-US" sz="2400" dirty="0">
                <a:latin typeface="Calibri" charset="0"/>
              </a:rPr>
              <a:t>have access to instance variables.</a:t>
            </a:r>
            <a:br>
              <a:rPr lang="en-US" sz="2400" dirty="0">
                <a:latin typeface="Calibri" charset="0"/>
              </a:rPr>
            </a:br>
            <a:endParaRPr lang="en-US" sz="2400" dirty="0">
              <a:latin typeface="Calibri" charset="0"/>
            </a:endParaRPr>
          </a:p>
          <a:p>
            <a:pPr marL="609600" indent="-609600">
              <a:buFontTx/>
              <a:buAutoNum type="arabicPeriod"/>
            </a:pPr>
            <a:endParaRPr lang="en-US" sz="2400" dirty="0">
              <a:latin typeface="Calibri" charset="0"/>
            </a:endParaRP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677400" y="1600200"/>
            <a:ext cx="75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366FF"/>
                </a:solidFill>
              </a:rPr>
              <a:t>True</a:t>
            </a:r>
            <a:endParaRPr lang="en-US" sz="2400" dirty="0">
              <a:solidFill>
                <a:srgbClr val="3366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6612" y="2438400"/>
            <a:ext cx="817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False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29600" y="3348335"/>
            <a:ext cx="75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366FF"/>
                </a:solidFill>
              </a:rPr>
              <a:t>True</a:t>
            </a:r>
            <a:endParaRPr lang="en-US" sz="24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08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19600" y="533400"/>
            <a:ext cx="363341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That’s all for today!</a:t>
            </a:r>
            <a:endParaRPr lang="en-US" sz="3400" dirty="0"/>
          </a:p>
        </p:txBody>
      </p:sp>
      <p:sp>
        <p:nvSpPr>
          <p:cNvPr id="3" name="TextBox 2"/>
          <p:cNvSpPr txBox="1"/>
          <p:nvPr/>
        </p:nvSpPr>
        <p:spPr>
          <a:xfrm>
            <a:off x="2837500" y="5105400"/>
            <a:ext cx="6900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Homework #5 is due Thursday, 02/25/16 by 9:00 a.m.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0" y="1638300"/>
            <a:ext cx="42164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5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590800"/>
            <a:ext cx="4279900" cy="37808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609600"/>
            <a:ext cx="9286394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4800600"/>
            <a:ext cx="862287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/>
              <a:t>Students is an array of names (Strings).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What if we wanted more information about each student in the array?</a:t>
            </a:r>
            <a:br>
              <a:rPr lang="en-US" sz="2200" dirty="0" smtClean="0"/>
            </a:br>
            <a:r>
              <a:rPr lang="en-US" sz="2200" dirty="0" smtClean="0"/>
              <a:t>Like their ID number or email address?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Should we add student ID number and email address to the Course??</a:t>
            </a:r>
            <a:br>
              <a:rPr lang="en-US" sz="2200" dirty="0" smtClean="0"/>
            </a:br>
            <a:r>
              <a:rPr lang="en-US" sz="2200" dirty="0" smtClean="0"/>
              <a:t>Where does that information belong?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066800"/>
            <a:ext cx="907175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3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Class Relationships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524001"/>
            <a:ext cx="10972800" cy="460216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design classes, you need to explore the </a:t>
            </a:r>
            <a:br>
              <a:rPr lang="en-US" sz="2400" dirty="0" smtClean="0"/>
            </a:br>
            <a:r>
              <a:rPr lang="en-US" sz="2400" dirty="0" smtClean="0"/>
              <a:t>relationships among classes.</a:t>
            </a:r>
          </a:p>
          <a:p>
            <a:endParaRPr lang="en-US" sz="2400" dirty="0"/>
          </a:p>
          <a:p>
            <a:r>
              <a:rPr lang="en-US" sz="2400" dirty="0" smtClean="0"/>
              <a:t>Relationship types: Association, aggregation, </a:t>
            </a:r>
            <a:br>
              <a:rPr lang="en-US" sz="2400" dirty="0" smtClean="0"/>
            </a:br>
            <a:r>
              <a:rPr lang="en-US" sz="2400" dirty="0" smtClean="0"/>
              <a:t>composition and inheritance (inheritance will be </a:t>
            </a:r>
            <a:br>
              <a:rPr lang="en-US" sz="2400" dirty="0" smtClean="0"/>
            </a:br>
            <a:r>
              <a:rPr lang="en-US" sz="2400" dirty="0" smtClean="0"/>
              <a:t>talked about in a couple of weeks).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447800"/>
            <a:ext cx="3317289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1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Association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9032"/>
            <a:ext cx="10972800" cy="5211768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Binary relationship that describes an activity between two classes.</a:t>
            </a:r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An association is illustrated by a solid line between two classes with an optional label that describes the relationship.</a:t>
            </a:r>
          </a:p>
          <a:p>
            <a:endParaRPr lang="en-US" sz="2400" dirty="0"/>
          </a:p>
          <a:p>
            <a:r>
              <a:rPr lang="en-US" sz="2400" dirty="0" smtClean="0"/>
              <a:t>Each relationship may have an optional small black triangle that indicates the direction of the relationship.</a:t>
            </a:r>
          </a:p>
          <a:p>
            <a:endParaRPr lang="en-US" sz="2400" dirty="0"/>
          </a:p>
          <a:p>
            <a:r>
              <a:rPr lang="en-US" sz="2400" dirty="0" smtClean="0"/>
              <a:t>Each class involved in a relationship may specify a multiplicity, which is placed at the side of the class to specify how many of the class’ objects are involved in the relationship.</a:t>
            </a:r>
            <a:endParaRPr lang="en-US" sz="2400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679" y="1828800"/>
            <a:ext cx="8086921" cy="108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8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0207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Translating Association to Code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752600"/>
            <a:ext cx="3686194" cy="1892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Courier New"/>
                <a:cs typeface="Courier New"/>
              </a:rPr>
              <a:t>public class Student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    private Course[] </a:t>
            </a:r>
            <a:r>
              <a:rPr lang="en-US" sz="1300" b="1" dirty="0" err="1" smtClean="0">
                <a:latin typeface="Courier New"/>
                <a:cs typeface="Courier New"/>
              </a:rPr>
              <a:t>courseList</a:t>
            </a:r>
            <a:r>
              <a:rPr lang="en-US" sz="1300" b="1" dirty="0" smtClean="0">
                <a:latin typeface="Courier New"/>
                <a:cs typeface="Courier New"/>
              </a:rPr>
              <a:t>;</a:t>
            </a:r>
          </a:p>
          <a:p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    public void </a:t>
            </a:r>
            <a:r>
              <a:rPr lang="en-US" sz="1300" b="1" dirty="0" err="1" smtClean="0">
                <a:latin typeface="Courier New"/>
                <a:cs typeface="Courier New"/>
              </a:rPr>
              <a:t>addCourse</a:t>
            </a:r>
            <a:r>
              <a:rPr lang="en-US" sz="1300" b="1" dirty="0" smtClean="0">
                <a:latin typeface="Courier New"/>
                <a:cs typeface="Courier New"/>
              </a:rPr>
              <a:t>(Course c)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        . . .</a:t>
            </a:r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    }</a:t>
            </a:r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}</a:t>
            </a:r>
            <a:endParaRPr lang="en-US" sz="1300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47058" y="1752600"/>
            <a:ext cx="3886281" cy="3093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Courier New"/>
                <a:cs typeface="Courier New"/>
              </a:rPr>
              <a:t>public class Course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    private Student[] students;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private Faculty faculty;</a:t>
            </a:r>
          </a:p>
          <a:p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    public void </a:t>
            </a:r>
            <a:r>
              <a:rPr lang="en-US" sz="1300" b="1" dirty="0" err="1" smtClean="0">
                <a:latin typeface="Courier New"/>
                <a:cs typeface="Courier New"/>
              </a:rPr>
              <a:t>addStudent</a:t>
            </a:r>
            <a:r>
              <a:rPr lang="en-US" sz="1300" b="1" dirty="0" smtClean="0">
                <a:latin typeface="Courier New"/>
                <a:cs typeface="Courier New"/>
              </a:rPr>
              <a:t>(Student s)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        . . .</a:t>
            </a:r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    }</a:t>
            </a:r>
          </a:p>
          <a:p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public void </a:t>
            </a:r>
            <a:r>
              <a:rPr lang="en-US" sz="1300" b="1" dirty="0" err="1" smtClean="0">
                <a:latin typeface="Courier New"/>
                <a:cs typeface="Courier New"/>
              </a:rPr>
              <a:t>setFaculty</a:t>
            </a:r>
            <a:r>
              <a:rPr lang="en-US" sz="1300" b="1" dirty="0" smtClean="0">
                <a:latin typeface="Courier New"/>
                <a:cs typeface="Courier New"/>
              </a:rPr>
              <a:t>(Faculty f)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        . . .</a:t>
            </a:r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    }</a:t>
            </a:r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}</a:t>
            </a:r>
            <a:endParaRPr lang="en-US" sz="1300" b="1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29600" y="1752600"/>
            <a:ext cx="3686194" cy="1892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Courier New"/>
                <a:cs typeface="Courier New"/>
              </a:rPr>
              <a:t>public class Faculty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    private Course[] </a:t>
            </a:r>
            <a:r>
              <a:rPr lang="en-US" sz="1300" b="1" dirty="0" err="1" smtClean="0">
                <a:latin typeface="Courier New"/>
                <a:cs typeface="Courier New"/>
              </a:rPr>
              <a:t>courseList</a:t>
            </a:r>
            <a:r>
              <a:rPr lang="en-US" sz="1300" b="1" dirty="0" smtClean="0">
                <a:latin typeface="Courier New"/>
                <a:cs typeface="Courier New"/>
              </a:rPr>
              <a:t>;</a:t>
            </a:r>
          </a:p>
          <a:p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    public void </a:t>
            </a:r>
            <a:r>
              <a:rPr lang="en-US" sz="1300" b="1" dirty="0" err="1" smtClean="0">
                <a:latin typeface="Courier New"/>
                <a:cs typeface="Courier New"/>
              </a:rPr>
              <a:t>addCourse</a:t>
            </a:r>
            <a:r>
              <a:rPr lang="en-US" sz="1300" b="1" dirty="0" smtClean="0">
                <a:latin typeface="Courier New"/>
                <a:cs typeface="Courier New"/>
              </a:rPr>
              <a:t>(Course c)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        . . .</a:t>
            </a:r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    }</a:t>
            </a:r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}</a:t>
            </a:r>
            <a:endParaRPr lang="en-US" sz="1300" b="1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177" y="3886200"/>
            <a:ext cx="30912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"Student takes a course."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4903113"/>
            <a:ext cx="28045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"Course has students."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648200" y="5334000"/>
            <a:ext cx="3086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"Course has one faculty."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8610600" y="3962400"/>
            <a:ext cx="2708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"Faculty has courses."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060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Aggregation and Composition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87679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Forms of association.</a:t>
            </a:r>
          </a:p>
          <a:p>
            <a:endParaRPr lang="en-US" sz="2400" dirty="0"/>
          </a:p>
          <a:p>
            <a:r>
              <a:rPr lang="en-US" sz="2400" dirty="0" smtClean="0"/>
              <a:t>Aggregation: Represents an ownership relationship between two objects. It’s called a “</a:t>
            </a:r>
            <a:r>
              <a:rPr lang="en-US" sz="2400" i="1" dirty="0" smtClean="0"/>
              <a:t>has-a</a:t>
            </a:r>
            <a:r>
              <a:rPr lang="en-US" sz="2400" dirty="0" smtClean="0"/>
              <a:t>” relationship. </a:t>
            </a:r>
          </a:p>
          <a:p>
            <a:endParaRPr lang="en-US" sz="2400" dirty="0"/>
          </a:p>
          <a:p>
            <a:r>
              <a:rPr lang="en-US" sz="2400" dirty="0" smtClean="0"/>
              <a:t>Owner object is called an </a:t>
            </a:r>
            <a:r>
              <a:rPr lang="en-US" sz="2400" i="1" dirty="0" smtClean="0"/>
              <a:t>aggregating object</a:t>
            </a:r>
            <a:r>
              <a:rPr lang="en-US" sz="2400" dirty="0" smtClean="0"/>
              <a:t> and its class the </a:t>
            </a:r>
            <a:r>
              <a:rPr lang="en-US" sz="2400" i="1" dirty="0" smtClean="0"/>
              <a:t>aggregating class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Subject object is called an </a:t>
            </a:r>
            <a:r>
              <a:rPr lang="en-US" sz="2400" i="1" dirty="0" smtClean="0"/>
              <a:t>aggregated object</a:t>
            </a:r>
            <a:r>
              <a:rPr lang="en-US" sz="2400" dirty="0" smtClean="0"/>
              <a:t> and its class the </a:t>
            </a:r>
            <a:r>
              <a:rPr lang="en-US" sz="2400" i="1" dirty="0" smtClean="0"/>
              <a:t>aggregated class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Composition: </a:t>
            </a:r>
            <a:r>
              <a:rPr lang="en-US" sz="2400" dirty="0"/>
              <a:t>An object can be owned by several other aggregating classes</a:t>
            </a:r>
            <a:r>
              <a:rPr lang="en-US" sz="2400" dirty="0" smtClean="0"/>
              <a:t>. If an object is exclusively owned by an aggregating object, then this is referred to as composition.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453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524000"/>
            <a:ext cx="608330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4343400"/>
            <a:ext cx="4267200" cy="1930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3124200"/>
            <a:ext cx="3924300" cy="322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600" y="2971800"/>
            <a:ext cx="26035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0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0000FE"/>
      </a:hlink>
      <a:folHlink>
        <a:srgbClr val="0000FE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31441</TotalTime>
  <Words>1952</Words>
  <Application>Microsoft Macintosh PowerPoint</Application>
  <PresentationFormat>Custom</PresentationFormat>
  <Paragraphs>373</Paragraphs>
  <Slides>29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Lecture 8</vt:lpstr>
      <vt:lpstr>Class Abstraction and Encapsulation</vt:lpstr>
      <vt:lpstr>PowerPoint Presentation</vt:lpstr>
      <vt:lpstr>Example</vt:lpstr>
      <vt:lpstr>Class Relationships</vt:lpstr>
      <vt:lpstr>Association</vt:lpstr>
      <vt:lpstr>Translating Association to Code</vt:lpstr>
      <vt:lpstr>Aggregation and Composition</vt:lpstr>
      <vt:lpstr>Examples</vt:lpstr>
      <vt:lpstr>Designing classes</vt:lpstr>
      <vt:lpstr>Which class do we create first?</vt:lpstr>
      <vt:lpstr>PowerPoint Presentation</vt:lpstr>
      <vt:lpstr>Taking a quick detour to Wrappers</vt:lpstr>
      <vt:lpstr>PowerPoint Presentation</vt:lpstr>
      <vt:lpstr>PowerPoint Presentation</vt:lpstr>
      <vt:lpstr>The parseInt, parseDouble, etc. methods</vt:lpstr>
      <vt:lpstr>PowerPoint Presentation</vt:lpstr>
      <vt:lpstr>The valueOf method</vt:lpstr>
      <vt:lpstr>PowerPoint Presentation</vt:lpstr>
      <vt:lpstr>The compareTo method</vt:lpstr>
      <vt:lpstr>PowerPoint Presentation</vt:lpstr>
      <vt:lpstr>Automatic Boxing and Unboxing</vt:lpstr>
      <vt:lpstr>BigInteger and BigDecimal</vt:lpstr>
      <vt:lpstr>Example</vt:lpstr>
      <vt:lpstr>PowerPoint Presentation</vt:lpstr>
      <vt:lpstr>PowerPoint Presentation</vt:lpstr>
      <vt:lpstr>PowerPoint Presentation</vt:lpstr>
      <vt:lpstr>True or False?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Rachel Trana</cp:lastModifiedBy>
  <cp:revision>1312</cp:revision>
  <dcterms:created xsi:type="dcterms:W3CDTF">2014-04-17T23:20:26Z</dcterms:created>
  <dcterms:modified xsi:type="dcterms:W3CDTF">2016-02-18T17:47:59Z</dcterms:modified>
</cp:coreProperties>
</file>