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9" r:id="rId3"/>
    <p:sldId id="342" r:id="rId4"/>
    <p:sldId id="343" r:id="rId5"/>
    <p:sldId id="344" r:id="rId6"/>
    <p:sldId id="345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46" r:id="rId16"/>
    <p:sldId id="332" r:id="rId17"/>
    <p:sldId id="347" r:id="rId18"/>
    <p:sldId id="333" r:id="rId19"/>
    <p:sldId id="348" r:id="rId20"/>
    <p:sldId id="349" r:id="rId21"/>
    <p:sldId id="350" r:id="rId22"/>
    <p:sldId id="351" r:id="rId23"/>
    <p:sldId id="352" r:id="rId24"/>
    <p:sldId id="334" r:id="rId25"/>
    <p:sldId id="354" r:id="rId26"/>
    <p:sldId id="3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91" autoAdjust="0"/>
  </p:normalViewPr>
  <p:slideViewPr>
    <p:cSldViewPr>
      <p:cViewPr>
        <p:scale>
          <a:sx n="82" d="100"/>
          <a:sy n="82" d="100"/>
        </p:scale>
        <p:origin x="-51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Guide/Regular_Express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avatechniques.com/blog/string-equality-and-interning/" TargetMode="Externa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9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Thinking in Objects, Part II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10, Section 10.10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5257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s1 = </a:t>
            </a:r>
            <a:r>
              <a:rPr lang="en-US" b="1" dirty="0" err="1" smtClean="0">
                <a:latin typeface="Courier New"/>
                <a:cs typeface="Courier New"/>
              </a:rPr>
              <a:t>String.valueOf</a:t>
            </a:r>
            <a:r>
              <a:rPr lang="en-US" b="1" dirty="0" smtClean="0">
                <a:latin typeface="Courier New"/>
                <a:cs typeface="Courier New"/>
              </a:rPr>
              <a:t>(5.44);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s2 = </a:t>
            </a:r>
            <a:r>
              <a:rPr lang="en-US" b="1" dirty="0" err="1" smtClean="0">
                <a:latin typeface="Courier New"/>
                <a:cs typeface="Courier New"/>
              </a:rPr>
              <a:t>String.valueOf</a:t>
            </a:r>
            <a:r>
              <a:rPr lang="en-US" b="1" dirty="0" smtClean="0">
                <a:latin typeface="Courier New"/>
                <a:cs typeface="Courier New"/>
              </a:rPr>
              <a:t>('q');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s3 = </a:t>
            </a:r>
            <a:r>
              <a:rPr lang="en-US" b="1" dirty="0" err="1" smtClean="0">
                <a:latin typeface="Courier New"/>
                <a:cs typeface="Courier New"/>
              </a:rPr>
              <a:t>String.valueOf</a:t>
            </a:r>
            <a:r>
              <a:rPr lang="en-US" b="1" dirty="0" smtClean="0">
                <a:latin typeface="Courier New"/>
                <a:cs typeface="Courier New"/>
              </a:rPr>
              <a:t>(true);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3670" y="1676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main (Stack)</a:t>
            </a:r>
            <a:endParaRPr lang="en-US" b="1" u="sng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6890" y="24384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9800" y="1676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Heap</a:t>
            </a:r>
            <a:endParaRPr lang="en-US" b="1" u="sng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36692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s2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8800" y="2293203"/>
            <a:ext cx="15983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5.44</a:t>
            </a: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848600" y="2667000"/>
            <a:ext cx="1447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48800" y="3512403"/>
            <a:ext cx="15983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q</a:t>
            </a: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48600" y="3886200"/>
            <a:ext cx="1447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48800" y="4655403"/>
            <a:ext cx="15983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true</a:t>
            </a: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848600" y="5029200"/>
            <a:ext cx="1447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48122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s3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82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 animBg="1"/>
      <p:bldP spid="17" grpId="0" animBg="1"/>
      <p:bldP spid="1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400" b="1" dirty="0" err="1" smtClean="0">
                <a:latin typeface="Courier New"/>
                <a:cs typeface="Courier New"/>
              </a:rPr>
              <a:t>indexOf</a:t>
            </a:r>
            <a:r>
              <a:rPr lang="en-US" sz="3600" dirty="0" smtClean="0"/>
              <a:t> </a:t>
            </a:r>
            <a:r>
              <a:rPr lang="en-US" sz="3400" b="1" dirty="0" smtClean="0">
                <a:latin typeface="Courier New"/>
                <a:cs typeface="Courier New"/>
              </a:rPr>
              <a:t>String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98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200" b="1" dirty="0" err="1" smtClean="0">
                <a:latin typeface="Courier New"/>
                <a:cs typeface="Courier New"/>
              </a:rPr>
              <a:t>indexOf</a:t>
            </a:r>
            <a:r>
              <a:rPr lang="en-US" sz="2400" dirty="0" smtClean="0"/>
              <a:t> method returns the first index at which the specified character or String appears.</a:t>
            </a:r>
          </a:p>
          <a:p>
            <a:endParaRPr lang="en-US" sz="2400" dirty="0"/>
          </a:p>
          <a:p>
            <a:r>
              <a:rPr lang="en-US" sz="2400" dirty="0" smtClean="0"/>
              <a:t>There are 4 overloads!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26589"/>
            <a:ext cx="11811000" cy="31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406328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 = "BABAYRTAJGHSAB";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i1 = </a:t>
            </a:r>
            <a:r>
              <a:rPr lang="en-US" b="1" dirty="0" err="1" smtClean="0">
                <a:latin typeface="Courier New"/>
                <a:cs typeface="Courier New"/>
              </a:rPr>
              <a:t>s.indexOf</a:t>
            </a:r>
            <a:r>
              <a:rPr lang="en-US" b="1" dirty="0" smtClean="0">
                <a:latin typeface="Courier New"/>
                <a:cs typeface="Courier New"/>
              </a:rPr>
              <a:t>('A');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i2 = </a:t>
            </a:r>
            <a:r>
              <a:rPr lang="en-US" b="1" dirty="0" err="1" smtClean="0">
                <a:latin typeface="Courier New"/>
                <a:cs typeface="Courier New"/>
              </a:rPr>
              <a:t>s.indexOf</a:t>
            </a:r>
            <a:r>
              <a:rPr lang="en-US" b="1" dirty="0" smtClean="0">
                <a:latin typeface="Courier New"/>
                <a:cs typeface="Courier New"/>
              </a:rPr>
              <a:t>('A', 4);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i3 = </a:t>
            </a:r>
            <a:r>
              <a:rPr lang="en-US" b="1" dirty="0" err="1" smtClean="0">
                <a:latin typeface="Courier New"/>
                <a:cs typeface="Courier New"/>
              </a:rPr>
              <a:t>s.indexOf</a:t>
            </a:r>
            <a:r>
              <a:rPr lang="en-US" b="1" dirty="0" smtClean="0">
                <a:latin typeface="Courier New"/>
                <a:cs typeface="Courier New"/>
              </a:rPr>
              <a:t>("AB");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i4 = </a:t>
            </a:r>
            <a:r>
              <a:rPr lang="en-US" b="1" dirty="0" err="1" smtClean="0">
                <a:latin typeface="Courier New"/>
                <a:cs typeface="Courier New"/>
              </a:rPr>
              <a:t>s.indexOf</a:t>
            </a:r>
            <a:r>
              <a:rPr lang="en-US" b="1" dirty="0" smtClean="0">
                <a:latin typeface="Courier New"/>
                <a:cs typeface="Courier New"/>
              </a:rPr>
              <a:t>("AB", 5);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cs typeface="Courier New"/>
              </a:rPr>
              <a:t>(i1);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i2)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i3)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i4);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1828800"/>
            <a:ext cx="1015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b="1" dirty="0">
                <a:latin typeface="Courier New"/>
                <a:cs typeface="Courier New"/>
              </a:rPr>
              <a:t>7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19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400" b="1" dirty="0" smtClean="0">
                <a:latin typeface="Courier New"/>
                <a:cs typeface="Courier New"/>
              </a:rPr>
              <a:t>substring</a:t>
            </a:r>
            <a:r>
              <a:rPr lang="en-US" sz="3600" dirty="0" smtClean="0"/>
              <a:t> </a:t>
            </a:r>
            <a:r>
              <a:rPr lang="en-US" sz="3400" b="1" dirty="0" smtClean="0">
                <a:latin typeface="Courier New"/>
                <a:cs typeface="Courier New"/>
              </a:rPr>
              <a:t>String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2362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one-parameter </a:t>
            </a:r>
            <a:r>
              <a:rPr lang="en-US" sz="2200" b="1" dirty="0" smtClean="0">
                <a:latin typeface="Courier New"/>
                <a:cs typeface="Courier New"/>
              </a:rPr>
              <a:t>substring</a:t>
            </a:r>
            <a:r>
              <a:rPr lang="en-US" sz="2400" dirty="0" smtClean="0"/>
              <a:t> method returns the portion of the String beginning at the index specified by the parameter all the way to the end of the String.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two-</a:t>
            </a:r>
            <a:r>
              <a:rPr lang="en-US" sz="2400" dirty="0"/>
              <a:t>parameter </a:t>
            </a:r>
            <a:r>
              <a:rPr lang="en-US" sz="2200" b="1" dirty="0">
                <a:latin typeface="Courier New"/>
                <a:cs typeface="Courier New"/>
              </a:rPr>
              <a:t>substring</a:t>
            </a:r>
            <a:r>
              <a:rPr lang="en-US" sz="2400" dirty="0"/>
              <a:t> method returns the portion of the String beginning at the index specified by the </a:t>
            </a:r>
            <a:r>
              <a:rPr lang="en-US" sz="2400" dirty="0" smtClean="0"/>
              <a:t>first parameter </a:t>
            </a:r>
            <a:r>
              <a:rPr lang="en-US" sz="2400" dirty="0"/>
              <a:t>all the way </a:t>
            </a:r>
            <a:r>
              <a:rPr lang="en-US" sz="2400" dirty="0" smtClean="0"/>
              <a:t>up to, </a:t>
            </a:r>
            <a:r>
              <a:rPr lang="en-US" sz="2400" b="1" dirty="0" smtClean="0"/>
              <a:t>but not including</a:t>
            </a:r>
            <a:r>
              <a:rPr lang="en-US" sz="2400" dirty="0" smtClean="0"/>
              <a:t>, the second parameter.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038600"/>
            <a:ext cx="8420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544850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 = "Creativity takes Courage";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String </a:t>
            </a:r>
            <a:r>
              <a:rPr lang="en-US" b="1" dirty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cs typeface="Courier New"/>
              </a:rPr>
              <a:t>1 = </a:t>
            </a:r>
            <a:r>
              <a:rPr lang="en-US" b="1" dirty="0" err="1" smtClean="0">
                <a:latin typeface="Courier New"/>
                <a:cs typeface="Courier New"/>
              </a:rPr>
              <a:t>s.substring</a:t>
            </a:r>
            <a:r>
              <a:rPr lang="en-US" b="1" dirty="0" smtClean="0">
                <a:latin typeface="Courier New"/>
                <a:cs typeface="Courier New"/>
              </a:rPr>
              <a:t>(0, 10);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s2 = </a:t>
            </a:r>
            <a:r>
              <a:rPr lang="en-US" b="1" dirty="0" err="1" smtClean="0">
                <a:latin typeface="Courier New"/>
                <a:cs typeface="Courier New"/>
              </a:rPr>
              <a:t>s.substring</a:t>
            </a:r>
            <a:r>
              <a:rPr lang="en-US" b="1" dirty="0" smtClean="0">
                <a:latin typeface="Courier New"/>
                <a:cs typeface="Courier New"/>
              </a:rPr>
              <a:t>(17);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s3 = </a:t>
            </a:r>
            <a:r>
              <a:rPr lang="en-US" b="1" dirty="0" err="1" smtClean="0">
                <a:latin typeface="Courier New"/>
                <a:cs typeface="Courier New"/>
              </a:rPr>
              <a:t>s.substring</a:t>
            </a:r>
            <a:r>
              <a:rPr lang="en-US" b="1" dirty="0" smtClean="0">
                <a:latin typeface="Courier New"/>
                <a:cs typeface="Courier New"/>
              </a:rPr>
              <a:t>(17, 23);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cs typeface="Courier New"/>
              </a:rPr>
              <a:t>(s1);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cs typeface="Courier New"/>
              </a:rPr>
              <a:t>(s2)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cs typeface="Courier New"/>
              </a:rPr>
              <a:t>(s3</a:t>
            </a:r>
            <a:r>
              <a:rPr lang="en-US" b="1" smtClean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7202" y="1723072"/>
            <a:ext cx="1569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Creativity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Courage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Courag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8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Replacement within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5"/>
            <a:ext cx="10972800" cy="25145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Once a string is created, its contents cannot be </a:t>
            </a:r>
            <a:r>
              <a:rPr lang="en-US" sz="2400" dirty="0" smtClean="0"/>
              <a:t>changed (immutable).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replace</a:t>
            </a:r>
            <a:r>
              <a:rPr lang="en-US" sz="2400" dirty="0" smtClean="0"/>
              <a:t> method(s) return </a:t>
            </a:r>
            <a:r>
              <a:rPr lang="en-US" sz="2400" dirty="0"/>
              <a:t>a new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/>
              <a:t>derived from the </a:t>
            </a:r>
            <a:r>
              <a:rPr lang="en-US" sz="2400" dirty="0" smtClean="0"/>
              <a:t>original </a:t>
            </a:r>
            <a:r>
              <a:rPr lang="en-US" sz="2400" dirty="0"/>
              <a:t>string </a:t>
            </a:r>
            <a:r>
              <a:rPr lang="en-US" sz="2400" dirty="0" smtClean="0"/>
              <a:t>with a specified character or substring replaced by another character or substring.</a:t>
            </a:r>
          </a:p>
          <a:p>
            <a:endParaRPr lang="en-US" sz="2400" dirty="0"/>
          </a:p>
          <a:p>
            <a:r>
              <a:rPr lang="en-US" sz="2400" dirty="0" smtClean="0"/>
              <a:t>Each occurrence of the specified character or substring is replaced.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66098"/>
            <a:ext cx="11277600" cy="1215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5867400"/>
            <a:ext cx="662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just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replaced by another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0" y="5177135"/>
            <a:ext cx="685800" cy="766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09600"/>
            <a:ext cx="50329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s1 = "Welcome";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s2 = s1.</a:t>
            </a:r>
            <a:r>
              <a:rPr lang="fr-FR" b="1" dirty="0" smtClean="0">
                <a:latin typeface="Courier New"/>
                <a:cs typeface="Courier New"/>
              </a:rPr>
              <a:t>replace</a:t>
            </a:r>
            <a:r>
              <a:rPr lang="fr-FR" b="1" dirty="0">
                <a:latin typeface="Courier New"/>
                <a:cs typeface="Courier New"/>
              </a:rPr>
              <a:t>('e', 'A'</a:t>
            </a:r>
            <a:r>
              <a:rPr lang="fr-FR" b="1" dirty="0" smtClean="0">
                <a:latin typeface="Courier New"/>
                <a:cs typeface="Courier New"/>
              </a:rPr>
              <a:t>);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String s3 = s1.replace("el", "AB");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s3 = s2.replace("W", "LE");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0" y="533400"/>
            <a:ext cx="203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Courier New"/>
                <a:cs typeface="Courier New"/>
              </a:rPr>
              <a:t>main (Stack)</a:t>
            </a:r>
            <a:endParaRPr lang="en-US" sz="2000" b="1" u="sng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0081" y="53340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Courier New"/>
                <a:cs typeface="Courier New"/>
              </a:rPr>
              <a:t>Heap</a:t>
            </a:r>
            <a:endParaRPr lang="en-US" sz="2000" b="1" u="sng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2954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25262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s2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5200" y="37454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s3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77400" y="1143000"/>
            <a:ext cx="15983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Welcome</a:t>
            </a: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48600" y="1524000"/>
            <a:ext cx="1676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77400" y="2293203"/>
            <a:ext cx="15983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WAlcomA</a:t>
            </a:r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848600" y="2743200"/>
            <a:ext cx="1676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677400" y="3588603"/>
            <a:ext cx="15983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WABcome</a:t>
            </a:r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848600" y="3962400"/>
            <a:ext cx="1676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77400" y="4807803"/>
            <a:ext cx="15983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LEAlcomA</a:t>
            </a:r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848600" y="3962400"/>
            <a:ext cx="1676400" cy="1295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600" y="2286000"/>
            <a:ext cx="48944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s1 = "Welcome";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s2 = s1.</a:t>
            </a:r>
            <a:r>
              <a:rPr lang="fr-FR" b="1" dirty="0" smtClean="0">
                <a:latin typeface="Courier New"/>
                <a:cs typeface="Courier New"/>
              </a:rPr>
              <a:t>replace</a:t>
            </a:r>
            <a:r>
              <a:rPr lang="fr-FR" b="1" dirty="0">
                <a:latin typeface="Courier New"/>
                <a:cs typeface="Courier New"/>
              </a:rPr>
              <a:t>('e', </a:t>
            </a:r>
            <a:r>
              <a:rPr lang="fr-FR" b="1" dirty="0" smtClean="0">
                <a:latin typeface="Courier New"/>
                <a:cs typeface="Courier New"/>
              </a:rPr>
              <a:t>"AB");</a:t>
            </a:r>
          </a:p>
        </p:txBody>
      </p:sp>
      <p:sp>
        <p:nvSpPr>
          <p:cNvPr id="31" name="Multiply 30"/>
          <p:cNvSpPr/>
          <p:nvPr/>
        </p:nvSpPr>
        <p:spPr>
          <a:xfrm>
            <a:off x="1295400" y="2590800"/>
            <a:ext cx="4724400" cy="457200"/>
          </a:xfrm>
          <a:prstGeom prst="mathMultiply">
            <a:avLst/>
          </a:prstGeom>
          <a:noFill/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7629" y="3429000"/>
            <a:ext cx="46858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You can only replace:</a:t>
            </a:r>
          </a:p>
          <a:p>
            <a:pPr marL="342900" indent="-342900">
              <a:buAutoNum type="arabicParenBoth"/>
            </a:pPr>
            <a:r>
              <a:rPr lang="en-US" sz="2200" dirty="0" smtClean="0"/>
              <a:t>  A character with another character</a:t>
            </a:r>
          </a:p>
          <a:p>
            <a:pPr marL="342900" indent="-342900">
              <a:buAutoNum type="arabicParenBoth"/>
            </a:pPr>
            <a:r>
              <a:rPr lang="en-US" sz="2200" dirty="0" smtClean="0"/>
              <a:t> 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200" dirty="0" smtClean="0"/>
              <a:t> with another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76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2" grpId="0" animBg="1"/>
      <p:bldP spid="23" grpId="0" animBg="1"/>
      <p:bldP spid="25" grpId="0" animBg="1"/>
      <p:bldP spid="27" grpId="0" animBg="1"/>
      <p:bldP spid="30" grpId="0" animBg="1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Splitting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3048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Once a string is created, its contents cannot be </a:t>
            </a:r>
            <a:r>
              <a:rPr lang="en-US" sz="2400" dirty="0" smtClean="0"/>
              <a:t>changed (immutable).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split</a:t>
            </a:r>
            <a:r>
              <a:rPr lang="en-US" sz="2400" dirty="0" smtClean="0"/>
              <a:t> method(s) return </a:t>
            </a:r>
            <a:r>
              <a:rPr lang="en-US" sz="2400" dirty="0"/>
              <a:t>a new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array where each element of the array is a section of where the </a:t>
            </a:r>
            <a:r>
              <a:rPr lang="en-US" sz="2400" b="1" dirty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was "cut". Note: The original </a:t>
            </a:r>
            <a:r>
              <a:rPr lang="en-US" sz="2400" b="1" dirty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itself is not modified.</a:t>
            </a:r>
          </a:p>
          <a:p>
            <a:endParaRPr lang="en-US" sz="2400" dirty="0"/>
          </a:p>
          <a:p>
            <a:r>
              <a:rPr lang="en-US" sz="2400" dirty="0" smtClean="0"/>
              <a:t>The method parameter indicates how you want to split the </a:t>
            </a:r>
            <a:r>
              <a:rPr lang="en-US" sz="2400" b="1" dirty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and any instances of that parameter are "removed" -</a:t>
            </a:r>
            <a:r>
              <a:rPr lang="en-US" sz="2400" dirty="0"/>
              <a:t> </a:t>
            </a:r>
            <a:r>
              <a:rPr lang="en-US" sz="2400" dirty="0" smtClean="0"/>
              <a:t>i.e. not included in the </a:t>
            </a:r>
            <a:r>
              <a:rPr lang="en-US" sz="2400" b="1" dirty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array that is returned.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584700"/>
            <a:ext cx="10401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498676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String s = "</a:t>
            </a:r>
            <a:r>
              <a:rPr lang="en-US" sz="1600" b="1" dirty="0" err="1" smtClean="0">
                <a:latin typeface="Courier New"/>
                <a:cs typeface="Courier New"/>
              </a:rPr>
              <a:t>Java#HTML#Perl</a:t>
            </a:r>
            <a:r>
              <a:rPr lang="en-US" sz="1600" b="1" dirty="0" smtClean="0">
                <a:latin typeface="Courier New"/>
                <a:cs typeface="Courier New"/>
              </a:rPr>
              <a:t>";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String</a:t>
            </a:r>
            <a:r>
              <a:rPr lang="en-US" sz="1600" b="1" dirty="0">
                <a:latin typeface="Courier New"/>
                <a:cs typeface="Courier New"/>
              </a:rPr>
              <a:t>[] </a:t>
            </a:r>
            <a:r>
              <a:rPr lang="en-US" sz="1600" b="1" dirty="0" err="1" smtClean="0">
                <a:latin typeface="Courier New"/>
                <a:cs typeface="Courier New"/>
              </a:rPr>
              <a:t>splitS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latin typeface="Courier New"/>
                <a:cs typeface="Courier New"/>
              </a:rPr>
              <a:t>s.split</a:t>
            </a:r>
            <a:r>
              <a:rPr lang="en-US" sz="1600" b="1" dirty="0">
                <a:latin typeface="Courier New"/>
                <a:cs typeface="Courier New"/>
              </a:rPr>
              <a:t>("#")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for 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= 0;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&lt; </a:t>
            </a:r>
            <a:r>
              <a:rPr lang="en-US" sz="1600" b="1" dirty="0" err="1" smtClean="0">
                <a:latin typeface="Courier New"/>
                <a:cs typeface="Courier New"/>
              </a:rPr>
              <a:t>splitS.length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++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splitS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392668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main (Stack)</a:t>
            </a:r>
            <a:endParaRPr lang="en-US" b="1" u="sng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4600" y="3926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Heap</a:t>
            </a:r>
            <a:endParaRPr lang="en-US" b="1" u="sng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29718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endParaRPr lang="en-US" b="1" u="sng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3505200"/>
            <a:ext cx="2362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Java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HTML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Perl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0930" y="10784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77400" y="914400"/>
            <a:ext cx="190499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Java#HTML#Perl</a:t>
            </a:r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72400" y="12954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77400" y="1981200"/>
            <a:ext cx="190499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{  ,  ,  }</a:t>
            </a: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6400" y="3360003"/>
            <a:ext cx="838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Java</a:t>
            </a: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87000" y="3352800"/>
            <a:ext cx="838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HTML</a:t>
            </a: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77600" y="3360003"/>
            <a:ext cx="76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r>
              <a:rPr lang="en-US" sz="1600" b="1" smtClean="0">
                <a:latin typeface="Courier New"/>
                <a:cs typeface="Courier New"/>
              </a:rPr>
              <a:t>Perl</a:t>
            </a:r>
            <a:endParaRPr lang="en-US" sz="1600" b="1" dirty="0" smtClean="0">
              <a:latin typeface="Courier New"/>
              <a:cs typeface="Courier New"/>
            </a:endParaRPr>
          </a:p>
          <a:p>
            <a:pPr algn="ctr"/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>
            <a:endCxn id="32" idx="0"/>
          </p:cNvCxnSpPr>
          <p:nvPr/>
        </p:nvCxnSpPr>
        <p:spPr>
          <a:xfrm flipH="1">
            <a:off x="9715500" y="2438400"/>
            <a:ext cx="495300" cy="9216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10591800" y="2438400"/>
            <a:ext cx="114300" cy="914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>
            <a:off x="11010900" y="2438400"/>
            <a:ext cx="647700" cy="9216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7530" y="21452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splitS</a:t>
            </a:r>
            <a:endParaRPr lang="en-US" b="1" dirty="0">
              <a:latin typeface="Courier New"/>
              <a:cs typeface="Courier New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772400" y="23622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05600" y="26670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: 0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44412" y="29834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44412" y="33644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2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44412" y="37454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3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34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/>
      <p:bldP spid="31" grpId="0" animBg="1"/>
      <p:bldP spid="32" grpId="0" animBg="1"/>
      <p:bldP spid="33" grpId="0" animBg="1"/>
      <p:bldP spid="34" grpId="0" animBg="1"/>
      <p:bldP spid="41" grpId="0"/>
      <p:bldP spid="45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Regular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Often you will need to write code that validates user input.</a:t>
            </a:r>
          </a:p>
          <a:p>
            <a:endParaRPr lang="en-US" sz="2400" dirty="0"/>
          </a:p>
          <a:p>
            <a:r>
              <a:rPr lang="en-US" sz="2400" dirty="0" smtClean="0"/>
              <a:t>Regular expression (regex):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that describes a pattern for matching a set of </a:t>
            </a:r>
            <a:r>
              <a:rPr lang="en-US" sz="22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Regular expressions are created inside double quotes ("") similar to other </a:t>
            </a:r>
            <a:r>
              <a:rPr lang="en-US" sz="24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Regular expressions can be very complex. </a:t>
            </a:r>
          </a:p>
          <a:p>
            <a:endParaRPr lang="en-US" sz="2400" dirty="0"/>
          </a:p>
          <a:p>
            <a:r>
              <a:rPr lang="en-US" sz="2400" dirty="0" smtClean="0"/>
              <a:t>Additional information: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://developer.mozilla.org/en-US/docs/Web/JavaScript/Guide/Regular_Expressions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6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String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String data type comes from the String class.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String  class has 13 constructors and more than 40 methods for manipulating strings.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A String object is immutable: Its content cannot be changed once the string </a:t>
            </a:r>
            <a:r>
              <a:rPr lang="en-US" sz="2400" dirty="0" smtClean="0"/>
              <a:t>is</a:t>
            </a:r>
            <a:r>
              <a:rPr lang="en-US" sz="2400" dirty="0"/>
              <a:t> </a:t>
            </a:r>
            <a:r>
              <a:rPr lang="en-US" sz="2400" dirty="0" smtClean="0"/>
              <a:t>created.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String s = "Java";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 = "HTML";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4343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main (Stack)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47244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9046" y="4343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Heap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05800" y="4800600"/>
            <a:ext cx="8382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Courier New"/>
                <a:cs typeface="Courier New"/>
              </a:rPr>
              <a:t>Java</a:t>
            </a:r>
            <a:endParaRPr lang="en-US" sz="1300" b="1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05800" y="5715000"/>
            <a:ext cx="8382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Courier New"/>
                <a:cs typeface="Courier New"/>
              </a:rPr>
              <a:t>HTML</a:t>
            </a:r>
            <a:endParaRPr lang="en-US" sz="1300" b="1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72200" y="4953000"/>
            <a:ext cx="2133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6172200" y="4953000"/>
            <a:ext cx="2133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Regular Expressions: Basic Syntax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25780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.</a:t>
            </a:r>
            <a:r>
              <a:rPr lang="en-US" sz="2400" dirty="0"/>
              <a:t> (dot) : Matches any single character, except a new </a:t>
            </a:r>
            <a:r>
              <a:rPr lang="en-US" sz="2400" dirty="0" smtClean="0"/>
              <a:t>line.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/>
              <a:t>*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Matches 0 or more occurrences of the preceding </a:t>
            </a:r>
            <a:r>
              <a:rPr lang="en-US" sz="2400" dirty="0" smtClean="0"/>
              <a:t>item.</a:t>
            </a:r>
          </a:p>
          <a:p>
            <a:endParaRPr lang="en-US" sz="2400" dirty="0" smtClean="0"/>
          </a:p>
          <a:p>
            <a:r>
              <a:rPr lang="en-US" sz="2400" b="1" dirty="0"/>
              <a:t>\</a:t>
            </a:r>
            <a:r>
              <a:rPr lang="en-US" sz="2400" dirty="0"/>
              <a:t> : A backslash that precedes a non-special character indicates that the next character is special and is not to be interpreted literally. A backslash that precedes a special character indicates that the next character is not special and should be interpreted literally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{n}</a:t>
            </a:r>
            <a:r>
              <a:rPr lang="en-US" sz="2400" dirty="0"/>
              <a:t> : Match the preceding expression exactly n times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\d</a:t>
            </a:r>
            <a:r>
              <a:rPr lang="en-US" sz="2400" dirty="0"/>
              <a:t> : Matches any digit from 0-9</a:t>
            </a:r>
            <a:r>
              <a:rPr lang="en-US" sz="2400" dirty="0" smtClean="0"/>
              <a:t>. Note the backslash!</a:t>
            </a:r>
          </a:p>
          <a:p>
            <a:endParaRPr lang="en-US" sz="2400" dirty="0"/>
          </a:p>
          <a:p>
            <a:r>
              <a:rPr lang="en-US" sz="2400" b="1" dirty="0" smtClean="0"/>
              <a:t>[ ]</a:t>
            </a:r>
            <a:r>
              <a:rPr lang="en-US" sz="2400" dirty="0" smtClean="0"/>
              <a:t> : Character </a:t>
            </a:r>
            <a:r>
              <a:rPr lang="en-US" sz="2400" dirty="0"/>
              <a:t>set. This pattern type matches any one of the characters in the </a:t>
            </a:r>
            <a:r>
              <a:rPr lang="en-US" sz="2400" dirty="0" smtClean="0"/>
              <a:t>brackets.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2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Regular Expressions: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Courier New"/>
                <a:cs typeface="Courier New"/>
              </a:rPr>
              <a:t>"Java.*"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Look for the word Java followed by any number of other characters.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200" b="1" dirty="0">
                <a:latin typeface="Courier New"/>
                <a:cs typeface="Courier New"/>
              </a:rPr>
              <a:t>"\\d{3}-\\d{2}-\\d{4}"</a:t>
            </a:r>
            <a:endParaRPr lang="en-US" sz="22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Look for three numbers, then a dash, then 2 numbers, then a dash, then 4</a:t>
            </a:r>
            <a:br>
              <a:rPr lang="en-US" sz="2400" dirty="0" smtClean="0"/>
            </a:br>
            <a:r>
              <a:rPr lang="en-US" sz="2400" dirty="0" smtClean="0"/>
              <a:t>	numbers.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pt-BR" sz="2200" b="1" dirty="0" smtClean="0">
                <a:latin typeface="Courier New"/>
                <a:cs typeface="Courier New"/>
              </a:rPr>
              <a:t>"[</a:t>
            </a:r>
            <a:r>
              <a:rPr lang="pt-BR" sz="2200" b="1" dirty="0" err="1" smtClean="0">
                <a:latin typeface="Courier New"/>
                <a:cs typeface="Courier New"/>
              </a:rPr>
              <a:t>a-z</a:t>
            </a:r>
            <a:r>
              <a:rPr lang="pt-BR" sz="2200" b="1" dirty="0" smtClean="0">
                <a:latin typeface="Courier New"/>
                <a:cs typeface="Courier New"/>
              </a:rPr>
              <a:t>]</a:t>
            </a:r>
            <a:r>
              <a:rPr lang="pt-BR" sz="2200" b="1" dirty="0">
                <a:latin typeface="Courier New"/>
                <a:cs typeface="Courier New"/>
              </a:rPr>
              <a:t>[A-Z0-9]</a:t>
            </a:r>
            <a:r>
              <a:rPr lang="pt-BR" sz="2200" b="1" dirty="0" smtClean="0">
                <a:latin typeface="Courier New"/>
                <a:cs typeface="Courier New"/>
              </a:rPr>
              <a:t>*"</a:t>
            </a: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Any lowercase character followed by any number of characters from the uppercase</a:t>
            </a:r>
            <a:br>
              <a:rPr lang="en-US" sz="2400" dirty="0" smtClean="0"/>
            </a:br>
            <a:r>
              <a:rPr lang="en-US" sz="2400" dirty="0" smtClean="0"/>
              <a:t>	set A-Z</a:t>
            </a:r>
            <a:r>
              <a:rPr lang="en-US" sz="2400" dirty="0"/>
              <a:t> </a:t>
            </a:r>
            <a:r>
              <a:rPr lang="en-US" sz="2400" dirty="0" smtClean="0"/>
              <a:t>and 0-9.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6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is regex useful?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2362195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 have a method named </a:t>
            </a:r>
            <a:r>
              <a:rPr lang="en-US" sz="2200" b="1" dirty="0" err="1" smtClean="0">
                <a:latin typeface="Courier New"/>
                <a:cs typeface="Courier New"/>
              </a:rPr>
              <a:t>replaceAll</a:t>
            </a:r>
            <a:r>
              <a:rPr lang="en-US" sz="2400" dirty="0" smtClean="0"/>
              <a:t> that takes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or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regular expression.</a:t>
            </a:r>
          </a:p>
          <a:p>
            <a:endParaRPr lang="en-US" sz="2400" dirty="0"/>
          </a:p>
          <a:p>
            <a:r>
              <a:rPr lang="en-US" sz="2400" dirty="0" smtClean="0"/>
              <a:t>This method returns a new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that finds substrings based on a regular expression and replaces them with a different pattern.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4038600"/>
            <a:ext cx="7696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 = "</a:t>
            </a:r>
            <a:r>
              <a:rPr lang="en-US" b="1" dirty="0" err="1" smtClean="0">
                <a:latin typeface="Courier New"/>
                <a:cs typeface="Courier New"/>
              </a:rPr>
              <a:t>a+b</a:t>
            </a:r>
            <a:r>
              <a:rPr lang="en-US" b="1" dirty="0" smtClean="0">
                <a:latin typeface="Courier New"/>
                <a:cs typeface="Courier New"/>
              </a:rPr>
              <a:t>$#c";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s2 = </a:t>
            </a:r>
            <a:r>
              <a:rPr lang="en-US" b="1" dirty="0" err="1" smtClean="0">
                <a:latin typeface="Courier New"/>
                <a:cs typeface="Courier New"/>
              </a:rPr>
              <a:t>s.replaceAll</a:t>
            </a:r>
            <a:r>
              <a:rPr lang="en-US" b="1" dirty="0" smtClean="0">
                <a:latin typeface="Courier New"/>
                <a:cs typeface="Courier New"/>
              </a:rPr>
              <a:t>("[$+#]", "NNN");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cs typeface="Courier New"/>
              </a:rPr>
              <a:t>(s2);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5345668"/>
            <a:ext cx="184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Output: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aNNNbNNNNNNc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77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is regex useful?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2362195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 have another </a:t>
            </a:r>
            <a:r>
              <a:rPr lang="en-US" sz="2200" b="1" dirty="0" smtClean="0">
                <a:latin typeface="Courier New"/>
                <a:cs typeface="Courier New"/>
              </a:rPr>
              <a:t>split</a:t>
            </a:r>
            <a:r>
              <a:rPr lang="en-US" sz="2400" dirty="0" smtClean="0"/>
              <a:t> method that takes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or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regular expression.</a:t>
            </a:r>
          </a:p>
          <a:p>
            <a:endParaRPr lang="en-US" sz="2400" dirty="0"/>
          </a:p>
          <a:p>
            <a:r>
              <a:rPr lang="en-US" sz="2400" dirty="0" smtClean="0"/>
              <a:t>This method returns a new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array by splitting the original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based on a regular expression.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884473"/>
            <a:ext cx="6172200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 = "</a:t>
            </a:r>
            <a:r>
              <a:rPr lang="en-US" b="1" dirty="0" err="1" smtClean="0">
                <a:latin typeface="Courier New"/>
                <a:cs typeface="Courier New"/>
              </a:rPr>
              <a:t>Java,C?C#,C</a:t>
            </a:r>
            <a:r>
              <a:rPr lang="en-US" b="1" dirty="0" smtClean="0">
                <a:latin typeface="Courier New"/>
                <a:cs typeface="Courier New"/>
              </a:rPr>
              <a:t>++";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String[] </a:t>
            </a:r>
            <a:r>
              <a:rPr lang="en-US" b="1" dirty="0" err="1" smtClean="0">
                <a:latin typeface="Courier New"/>
                <a:cs typeface="Courier New"/>
              </a:rPr>
              <a:t>splitS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s.split</a:t>
            </a:r>
            <a:r>
              <a:rPr lang="en-US" b="1" dirty="0" smtClean="0">
                <a:latin typeface="Courier New"/>
                <a:cs typeface="Courier New"/>
              </a:rPr>
              <a:t>("[.,:;?]");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for 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= 0;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&lt; </a:t>
            </a:r>
            <a:r>
              <a:rPr lang="en-US" b="1" dirty="0" err="1" smtClean="0">
                <a:latin typeface="Courier New"/>
                <a:cs typeface="Courier New"/>
              </a:rPr>
              <a:t>splitS.length</a:t>
            </a:r>
            <a:r>
              <a:rPr lang="en-US" b="1" dirty="0" smtClean="0">
                <a:latin typeface="Courier New"/>
                <a:cs typeface="Courier New"/>
              </a:rPr>
              <a:t>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splitS</a:t>
            </a: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]);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680" y="3886200"/>
            <a:ext cx="1154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Java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C#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C++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9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Why is regex useful?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1295399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Courier New"/>
                <a:cs typeface="Courier New"/>
              </a:rPr>
              <a:t>matches</a:t>
            </a:r>
            <a:r>
              <a:rPr lang="en-US" sz="2400" dirty="0" smtClean="0"/>
              <a:t> method: Similar to the </a:t>
            </a:r>
            <a:r>
              <a:rPr lang="en-US" sz="2200" b="1" dirty="0" smtClean="0">
                <a:latin typeface="Courier New"/>
                <a:cs typeface="Courier New"/>
              </a:rPr>
              <a:t>equals</a:t>
            </a:r>
            <a:r>
              <a:rPr lang="en-US" sz="2400" dirty="0" smtClean="0"/>
              <a:t> method in that it evaluates to a </a:t>
            </a:r>
            <a:r>
              <a:rPr lang="en-US" sz="2200" b="1" dirty="0" err="1" smtClean="0">
                <a:latin typeface="Courier New"/>
                <a:cs typeface="Courier New"/>
              </a:rPr>
              <a:t>boolean</a:t>
            </a:r>
            <a:r>
              <a:rPr lang="en-US" sz="2400" dirty="0" smtClean="0"/>
              <a:t> value, but is much more powerful because it can match fixed </a:t>
            </a:r>
            <a:r>
              <a:rPr lang="en-US" sz="22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 and regular expressions.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2728" y="2895600"/>
            <a:ext cx="6418672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s1 = "Java";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s2 = "Java is fun";</a:t>
            </a:r>
          </a:p>
          <a:p>
            <a:r>
              <a:rPr lang="en-US" b="1" dirty="0">
                <a:latin typeface="Courier New"/>
                <a:cs typeface="Courier New"/>
              </a:rPr>
              <a:t>String s3 = "440-02-4534</a:t>
            </a:r>
            <a:r>
              <a:rPr lang="en-US" b="1" dirty="0" smtClean="0">
                <a:latin typeface="Courier New"/>
                <a:cs typeface="Courier New"/>
              </a:rPr>
              <a:t>";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S.O.P.L(s1.matches("Java.*"));</a:t>
            </a:r>
          </a:p>
          <a:p>
            <a:r>
              <a:rPr lang="en-US" b="1" dirty="0">
                <a:latin typeface="Courier New"/>
                <a:cs typeface="Courier New"/>
              </a:rPr>
              <a:t>S.O.P.L(s2</a:t>
            </a:r>
            <a:r>
              <a:rPr lang="en-US" b="1" dirty="0" smtClean="0">
                <a:latin typeface="Courier New"/>
                <a:cs typeface="Courier New"/>
              </a:rPr>
              <a:t>.matches("Java.*"));</a:t>
            </a:r>
          </a:p>
          <a:p>
            <a:r>
              <a:rPr lang="en-US" b="1" dirty="0">
                <a:latin typeface="Courier New"/>
                <a:cs typeface="Courier New"/>
              </a:rPr>
              <a:t>S.O.P.L(</a:t>
            </a:r>
            <a:r>
              <a:rPr lang="en-US" b="1" dirty="0" smtClean="0">
                <a:latin typeface="Courier New"/>
                <a:cs typeface="Courier New"/>
              </a:rPr>
              <a:t>s1.matches(".*Java"));</a:t>
            </a:r>
          </a:p>
          <a:p>
            <a:r>
              <a:rPr lang="en-US" b="1" dirty="0">
                <a:latin typeface="Courier New"/>
                <a:cs typeface="Courier New"/>
              </a:rPr>
              <a:t>S.O.P.L(s2</a:t>
            </a:r>
            <a:r>
              <a:rPr lang="en-US" b="1" dirty="0" smtClean="0">
                <a:latin typeface="Courier New"/>
                <a:cs typeface="Courier New"/>
              </a:rPr>
              <a:t>.matches(".*Java"));</a:t>
            </a:r>
          </a:p>
          <a:p>
            <a:r>
              <a:rPr lang="en-US" b="1" dirty="0">
                <a:latin typeface="Courier New"/>
                <a:cs typeface="Courier New"/>
              </a:rPr>
              <a:t>S.O.P.L(</a:t>
            </a:r>
            <a:r>
              <a:rPr lang="en-US" b="1" dirty="0" smtClean="0">
                <a:latin typeface="Courier New"/>
                <a:cs typeface="Courier New"/>
              </a:rPr>
              <a:t>s3.matches(</a:t>
            </a:r>
            <a:r>
              <a:rPr lang="en-US" b="1" dirty="0">
                <a:latin typeface="Courier New"/>
                <a:cs typeface="Courier New"/>
              </a:rPr>
              <a:t>"\\d{3}-\\d{2}-\\d{4}"</a:t>
            </a:r>
            <a:r>
              <a:rPr lang="en-US" b="1" dirty="0" smtClean="0">
                <a:latin typeface="Courier New"/>
                <a:cs typeface="Courier New"/>
              </a:rPr>
              <a:t>));</a:t>
            </a:r>
          </a:p>
          <a:p>
            <a:r>
              <a:rPr lang="en-US" b="1" dirty="0">
                <a:latin typeface="Courier New"/>
                <a:cs typeface="Courier New"/>
              </a:rPr>
              <a:t>S.O.P.L(s3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b="1" dirty="0">
                <a:latin typeface="Courier New"/>
                <a:cs typeface="Courier New"/>
              </a:rPr>
              <a:t>matches("\\d</a:t>
            </a:r>
            <a:r>
              <a:rPr lang="en-US" b="1" dirty="0" smtClean="0">
                <a:latin typeface="Courier New"/>
                <a:cs typeface="Courier New"/>
              </a:rPr>
              <a:t>{2}</a:t>
            </a:r>
            <a:r>
              <a:rPr lang="en-US" b="1" dirty="0">
                <a:latin typeface="Courier New"/>
                <a:cs typeface="Courier New"/>
              </a:rPr>
              <a:t>-\\d{2}-\\d{4}</a:t>
            </a:r>
            <a:r>
              <a:rPr lang="en-US" b="1" dirty="0" smtClean="0">
                <a:latin typeface="Courier New"/>
                <a:cs typeface="Courier New"/>
              </a:rPr>
              <a:t>"));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3400" y="2895600"/>
            <a:ext cx="1154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true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true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true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false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true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false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5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Which String methods do I have to know for Exam #2 and the Final Exam?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47599" y="2209800"/>
            <a:ext cx="7029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All of the methods described in this lecture!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314700"/>
            <a:ext cx="3098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2286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1842932" y="5715000"/>
            <a:ext cx="8789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References: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err="1">
                <a:hlinkClick r:id="rId2"/>
              </a:rPr>
              <a:t>javatechniques.com</a:t>
            </a:r>
            <a:r>
              <a:rPr lang="en-US" sz="2200" dirty="0">
                <a:hlinkClick r:id="rId2"/>
              </a:rPr>
              <a:t>/blog/string-equality-and-interning/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143000"/>
            <a:ext cx="6862233" cy="3529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029200"/>
            <a:ext cx="529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Homework #6 is due Thursday, 03/03/16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Ways to create String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10200"/>
          </a:xfrm>
        </p:spPr>
        <p:txBody>
          <a:bodyPr>
            <a:normAutofit/>
          </a:bodyPr>
          <a:lstStyle/>
          <a:p>
            <a:r>
              <a:rPr lang="en-US" sz="2400" b="1" dirty="0"/>
              <a:t>String literal</a:t>
            </a:r>
            <a:r>
              <a:rPr lang="en-US" sz="2400" dirty="0"/>
              <a:t>: </a:t>
            </a:r>
            <a:r>
              <a:rPr lang="en-US" sz="2400" dirty="0" smtClean="0"/>
              <a:t>A </a:t>
            </a:r>
            <a:r>
              <a:rPr lang="en-US" sz="2400" dirty="0"/>
              <a:t>series of characters in your code that is enclosed in double quotes. Whenever it encounters a string literal in your code, the compiler creates a </a:t>
            </a:r>
            <a:r>
              <a:rPr lang="en-US" sz="2200" b="1" dirty="0">
                <a:latin typeface="Courier New"/>
                <a:cs typeface="Courier New"/>
              </a:rPr>
              <a:t>String</a:t>
            </a:r>
            <a:r>
              <a:rPr lang="en-US" sz="2400" dirty="0"/>
              <a:t> object </a:t>
            </a:r>
            <a:r>
              <a:rPr lang="en-US" sz="2400" dirty="0" smtClean="0"/>
              <a:t>with the value enclosed in quotes.</a:t>
            </a:r>
          </a:p>
          <a:p>
            <a:endParaRPr lang="en-US" sz="2400" dirty="0"/>
          </a:p>
          <a:p>
            <a:r>
              <a:rPr lang="en-US" sz="2200" b="1" dirty="0" smtClean="0">
                <a:latin typeface="Courier New"/>
                <a:cs typeface="Courier New"/>
              </a:rPr>
              <a:t>String s = "Hello world!";</a:t>
            </a:r>
          </a:p>
          <a:p>
            <a:endParaRPr lang="en-US" sz="2400" dirty="0"/>
          </a:p>
          <a:p>
            <a:r>
              <a:rPr lang="en-US" sz="2400" dirty="0" smtClean="0"/>
              <a:t>Using the </a:t>
            </a:r>
            <a:r>
              <a:rPr lang="en-US" sz="2200" b="1" dirty="0" smtClean="0">
                <a:latin typeface="Courier New"/>
                <a:cs typeface="Courier New"/>
              </a:rPr>
              <a:t>new</a:t>
            </a:r>
            <a:r>
              <a:rPr lang="en-US" sz="2400" dirty="0" smtClean="0"/>
              <a:t> keyword with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constructor.</a:t>
            </a:r>
          </a:p>
          <a:p>
            <a:endParaRPr lang="en-US" sz="2400" dirty="0"/>
          </a:p>
          <a:p>
            <a:r>
              <a:rPr lang="en-US" sz="2200" b="1" dirty="0" smtClean="0">
                <a:latin typeface="Courier New"/>
                <a:cs typeface="Courier New"/>
              </a:rPr>
              <a:t>String s = new String("Hello world!");</a:t>
            </a:r>
          </a:p>
          <a:p>
            <a:endParaRPr lang="en-US" sz="2200" b="1" dirty="0">
              <a:latin typeface="Courier New"/>
              <a:cs typeface="Courier New"/>
            </a:endParaRPr>
          </a:p>
          <a:p>
            <a:r>
              <a:rPr lang="en-US" sz="2200" b="1" dirty="0" smtClean="0">
                <a:latin typeface="Courier New"/>
                <a:cs typeface="Courier New"/>
              </a:rPr>
              <a:t>char[] a = {'h', 'e', 'l', 'l', 'o' };</a:t>
            </a:r>
            <a:br>
              <a:rPr lang="en-US" sz="2200" b="1" dirty="0" smtClean="0">
                <a:latin typeface="Courier New"/>
                <a:cs typeface="Courier New"/>
              </a:rPr>
            </a:br>
            <a:r>
              <a:rPr lang="en-US" sz="2200" b="1" dirty="0" smtClean="0">
                <a:latin typeface="Courier New"/>
                <a:cs typeface="Courier New"/>
              </a:rPr>
              <a:t>String </a:t>
            </a:r>
            <a:r>
              <a:rPr lang="en-US" sz="2200" b="1" dirty="0" smtClean="0">
                <a:latin typeface="Courier New"/>
                <a:cs typeface="Courier New"/>
              </a:rPr>
              <a:t>s = new String</a:t>
            </a:r>
            <a:r>
              <a:rPr lang="en-US" sz="2200" b="1" dirty="0" smtClean="0">
                <a:latin typeface="Courier New"/>
                <a:cs typeface="Courier New"/>
              </a:rPr>
              <a:t>(a)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⇒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>
                <a:latin typeface="Calibri"/>
                <a:cs typeface="Calibri"/>
              </a:rPr>
              <a:t> object with the value "</a:t>
            </a:r>
            <a:r>
              <a:rPr lang="en-US" sz="2200" b="1" dirty="0" smtClean="0">
                <a:latin typeface="Courier New"/>
                <a:cs typeface="Courier New"/>
              </a:rPr>
              <a:t>hello</a:t>
            </a:r>
            <a:r>
              <a:rPr lang="en-US" sz="2400" dirty="0" smtClean="0">
                <a:latin typeface="Calibri"/>
                <a:cs typeface="Calibri"/>
              </a:rPr>
              <a:t>"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86000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1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Interned </a:t>
            </a:r>
            <a:r>
              <a:rPr lang="en-US" sz="3400" b="1" dirty="0" smtClean="0">
                <a:latin typeface="Courier New"/>
                <a:cs typeface="Courier New"/>
              </a:rPr>
              <a:t>Strings</a:t>
            </a:r>
            <a:endParaRPr lang="en-US" sz="34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1815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save memory (and speed up testing for equality), Java supports </a:t>
            </a:r>
            <a:r>
              <a:rPr lang="en-US" sz="2400" dirty="0" smtClean="0"/>
              <a:t>"interning" </a:t>
            </a:r>
            <a:r>
              <a:rPr lang="en-US" sz="2400" dirty="0"/>
              <a:t>of </a:t>
            </a:r>
            <a:r>
              <a:rPr lang="en-US" sz="2200" b="1" dirty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When the </a:t>
            </a:r>
            <a:r>
              <a:rPr lang="en-US" sz="2200" b="1" dirty="0">
                <a:latin typeface="Courier New"/>
                <a:cs typeface="Courier New"/>
              </a:rPr>
              <a:t>intern()</a:t>
            </a:r>
            <a:r>
              <a:rPr lang="en-US" sz="2400" dirty="0"/>
              <a:t> method is invoked on a </a:t>
            </a:r>
            <a:r>
              <a:rPr lang="en-US" sz="2200" b="1" dirty="0">
                <a:latin typeface="Courier New"/>
                <a:cs typeface="Courier New"/>
              </a:rPr>
              <a:t>String</a:t>
            </a:r>
            <a:r>
              <a:rPr lang="en-US" sz="2400" dirty="0"/>
              <a:t>, a lookup is performed on a table of interned </a:t>
            </a:r>
            <a:r>
              <a:rPr lang="en-US" sz="22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If a </a:t>
            </a:r>
            <a:r>
              <a:rPr lang="en-US" sz="2200" b="1" dirty="0">
                <a:latin typeface="Courier New"/>
                <a:cs typeface="Courier New"/>
              </a:rPr>
              <a:t>String</a:t>
            </a:r>
            <a:r>
              <a:rPr lang="en-US" sz="2400" dirty="0"/>
              <a:t> object with the same content is already in the table, a reference to the </a:t>
            </a:r>
            <a:r>
              <a:rPr lang="en-US" sz="2200" b="1" dirty="0">
                <a:latin typeface="Courier New"/>
                <a:cs typeface="Courier New"/>
              </a:rPr>
              <a:t>String</a:t>
            </a:r>
            <a:r>
              <a:rPr lang="en-US" sz="2400" dirty="0"/>
              <a:t> in the table is returned.</a:t>
            </a:r>
          </a:p>
          <a:p>
            <a:endParaRPr lang="en-US" sz="2400" dirty="0" smtClean="0"/>
          </a:p>
          <a:p>
            <a:r>
              <a:rPr lang="en-US" sz="2400" dirty="0"/>
              <a:t>Otherwise, the </a:t>
            </a:r>
            <a:r>
              <a:rPr lang="en-US" sz="2200" b="1" dirty="0">
                <a:latin typeface="Courier New"/>
                <a:cs typeface="Courier New"/>
              </a:rPr>
              <a:t>String</a:t>
            </a:r>
            <a:r>
              <a:rPr lang="en-US" sz="2400" dirty="0"/>
              <a:t> is added to the table and a reference to it is returned.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result is that after interning, all </a:t>
            </a:r>
            <a:r>
              <a:rPr lang="en-US" sz="2200" b="1" dirty="0">
                <a:latin typeface="Courier New"/>
                <a:cs typeface="Courier New"/>
              </a:rPr>
              <a:t>Strings</a:t>
            </a:r>
            <a:r>
              <a:rPr lang="en-US" sz="2400" dirty="0"/>
              <a:t> with the same content will point to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19008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Interned </a:t>
            </a:r>
            <a:r>
              <a:rPr lang="en-US" sz="3400" b="1" dirty="0" smtClean="0">
                <a:latin typeface="Courier New"/>
                <a:cs typeface="Courier New"/>
              </a:rPr>
              <a:t>Strings</a:t>
            </a:r>
            <a:r>
              <a:rPr lang="en-US" sz="3600" dirty="0" smtClean="0"/>
              <a:t>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181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Interning saves </a:t>
            </a:r>
            <a:r>
              <a:rPr lang="en-US" sz="2400" dirty="0"/>
              <a:t>space, and also allows </a:t>
            </a:r>
            <a:r>
              <a:rPr lang="en-US" sz="22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 </a:t>
            </a:r>
            <a:r>
              <a:rPr lang="en-US" sz="2400" dirty="0"/>
              <a:t>to be compared using the == operator, which is much faster than comparison with the </a:t>
            </a:r>
            <a:r>
              <a:rPr lang="en-US" sz="2200" b="1" dirty="0">
                <a:latin typeface="Courier New"/>
                <a:cs typeface="Courier New"/>
              </a:rPr>
              <a:t>equals</a:t>
            </a:r>
            <a:r>
              <a:rPr lang="en-US" sz="2200" b="1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 </a:t>
            </a:r>
            <a:r>
              <a:rPr lang="en-US" sz="2400" dirty="0"/>
              <a:t>method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Java automatically interns </a:t>
            </a:r>
            <a:r>
              <a:rPr lang="en-US" sz="2200" b="1" dirty="0">
                <a:latin typeface="Courier New"/>
                <a:cs typeface="Courier New"/>
              </a:rPr>
              <a:t>String</a:t>
            </a:r>
            <a:r>
              <a:rPr lang="en-US" sz="2400" dirty="0"/>
              <a:t> </a:t>
            </a:r>
            <a:r>
              <a:rPr lang="en-US" sz="2400" dirty="0" smtClean="0"/>
              <a:t>literals (NOT </a:t>
            </a:r>
            <a:r>
              <a:rPr lang="en-US" sz="2200" b="1" dirty="0" smtClean="0">
                <a:latin typeface="Courier New"/>
                <a:cs typeface="Courier New"/>
              </a:rPr>
              <a:t>Strings</a:t>
            </a:r>
            <a:r>
              <a:rPr lang="en-US" sz="2400" dirty="0" smtClean="0"/>
              <a:t> created using the </a:t>
            </a:r>
            <a:r>
              <a:rPr lang="en-US" sz="2200" b="1" dirty="0" smtClean="0">
                <a:latin typeface="Courier New"/>
                <a:cs typeface="Courier New"/>
              </a:rPr>
              <a:t>new</a:t>
            </a:r>
            <a:r>
              <a:rPr lang="en-US" sz="2400" dirty="0" smtClean="0"/>
              <a:t> operator with a constructor).</a:t>
            </a:r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many cases, the == operator appears to work for </a:t>
            </a:r>
            <a:r>
              <a:rPr lang="en-US" sz="2200" b="1" dirty="0">
                <a:latin typeface="Courier New"/>
                <a:cs typeface="Courier New"/>
              </a:rPr>
              <a:t>Strings</a:t>
            </a:r>
            <a:r>
              <a:rPr lang="en-US" sz="2400" dirty="0"/>
              <a:t> in the same way that it does for </a:t>
            </a:r>
            <a:r>
              <a:rPr lang="en-US" sz="2200" b="1" dirty="0" err="1">
                <a:latin typeface="Courier New"/>
                <a:cs typeface="Courier New"/>
              </a:rPr>
              <a:t>ints</a:t>
            </a:r>
            <a:r>
              <a:rPr lang="en-US" sz="2400" dirty="0"/>
              <a:t> or other primitive </a:t>
            </a:r>
            <a:r>
              <a:rPr lang="en-US" sz="2400" dirty="0" smtClean="0"/>
              <a:t>values.</a:t>
            </a:r>
          </a:p>
          <a:p>
            <a:endParaRPr lang="en-US" sz="2400" dirty="0"/>
          </a:p>
          <a:p>
            <a:r>
              <a:rPr lang="en-US" sz="2400" dirty="0"/>
              <a:t>Code written based on this assumption </a:t>
            </a:r>
            <a:r>
              <a:rPr lang="en-US" sz="2400" b="1" dirty="0"/>
              <a:t>will fail</a:t>
            </a:r>
            <a:r>
              <a:rPr lang="en-US" sz="2400" dirty="0"/>
              <a:t> in a potentially non-obvious way when the == operator is used to compare </a:t>
            </a:r>
            <a:r>
              <a:rPr lang="en-US" sz="2200" b="1" dirty="0">
                <a:latin typeface="Courier New"/>
                <a:cs typeface="Courier New"/>
              </a:rPr>
              <a:t>Strings</a:t>
            </a:r>
            <a:r>
              <a:rPr lang="en-US" sz="2400" dirty="0"/>
              <a:t> with equal </a:t>
            </a:r>
            <a:r>
              <a:rPr lang="en-US" sz="2400" dirty="0" smtClean="0"/>
              <a:t>content - it only works for values available at compile-time.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4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Interned </a:t>
            </a:r>
            <a:r>
              <a:rPr lang="en-US" sz="3200" b="1" dirty="0" smtClean="0">
                <a:latin typeface="Courier New"/>
                <a:cs typeface="Courier New"/>
              </a:rPr>
              <a:t>Strings</a:t>
            </a:r>
            <a:r>
              <a:rPr lang="en-US" sz="3600" dirty="0" smtClean="0"/>
              <a:t> and Equality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905000"/>
            <a:ext cx="503293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String s1 = "string7";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</a:t>
            </a:r>
            <a:r>
              <a:rPr lang="en-US" b="1" dirty="0">
                <a:latin typeface="Courier New"/>
                <a:cs typeface="Courier New"/>
              </a:rPr>
              <a:t>s2 = new String("string7");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</a:t>
            </a:r>
            <a:r>
              <a:rPr lang="en-US" b="1" dirty="0">
                <a:latin typeface="Courier New"/>
                <a:cs typeface="Courier New"/>
              </a:rPr>
              <a:t>s3 = "string" + 7;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String </a:t>
            </a:r>
            <a:r>
              <a:rPr lang="en-US" b="1" dirty="0">
                <a:latin typeface="Courier New"/>
                <a:cs typeface="Courier New"/>
              </a:rPr>
              <a:t>s4 = "string" + s1.length();</a:t>
            </a: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(s1 == s2)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(s1 == s3)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(s1 == s4)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(s1.equals(s2))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(s1.equals(s4))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3505200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67600" y="3276600"/>
            <a:ext cx="8772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false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7400" y="4050268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04724" y="38216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9722" y="4583668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7046" y="4355068"/>
            <a:ext cx="8772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false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53200" y="5117068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0524" y="48884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53200" y="5638800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90524" y="5410200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69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Converting a String to a character array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2590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Strings are not arrays.</a:t>
            </a:r>
          </a:p>
          <a:p>
            <a:endParaRPr lang="en-US" sz="2400" dirty="0"/>
          </a:p>
          <a:p>
            <a:r>
              <a:rPr lang="en-US" sz="2400" dirty="0" smtClean="0"/>
              <a:t>A String can be converted into an array of characters.</a:t>
            </a:r>
          </a:p>
          <a:p>
            <a:endParaRPr lang="en-US" sz="2400" dirty="0"/>
          </a:p>
          <a:p>
            <a:r>
              <a:rPr lang="en-US" sz="2400" dirty="0" smtClean="0"/>
              <a:t>To convert a String into an array of characters use the </a:t>
            </a:r>
            <a:r>
              <a:rPr lang="en-US" sz="2200" b="1" dirty="0" err="1" smtClean="0">
                <a:latin typeface="Courier New"/>
                <a:cs typeface="Courier New"/>
              </a:rPr>
              <a:t>toCharArray</a:t>
            </a:r>
            <a:r>
              <a:rPr lang="en-US" sz="2200" b="1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 method.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5867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String c = "Java";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char[] </a:t>
            </a:r>
            <a:r>
              <a:rPr lang="en-US" b="1" dirty="0" err="1" smtClean="0">
                <a:latin typeface="Courier New"/>
                <a:cs typeface="Courier New"/>
              </a:rPr>
              <a:t>cArray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c.toCharArray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for 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= 0;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&lt; </a:t>
            </a:r>
            <a:r>
              <a:rPr lang="en-US" b="1" dirty="0" err="1" smtClean="0">
                <a:latin typeface="Courier New"/>
                <a:cs typeface="Courier New"/>
              </a:rPr>
              <a:t>cArray.length</a:t>
            </a:r>
            <a:r>
              <a:rPr lang="en-US" b="1" dirty="0" smtClean="0">
                <a:latin typeface="Courier New"/>
                <a:cs typeface="Courier New"/>
              </a:rPr>
              <a:t>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cArray</a:t>
            </a: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]);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61402" y="4009072"/>
            <a:ext cx="1015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/>
                <a:cs typeface="Courier New"/>
              </a:rPr>
              <a:t>Output</a:t>
            </a:r>
            <a:endParaRPr lang="en-US" b="1" u="sng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J</a:t>
            </a:r>
          </a:p>
          <a:p>
            <a:r>
              <a:rPr lang="en-US" b="1" dirty="0">
                <a:latin typeface="Courier New"/>
                <a:cs typeface="Courier New"/>
              </a:rPr>
              <a:t>a</a:t>
            </a:r>
          </a:p>
          <a:p>
            <a:r>
              <a:rPr lang="en-US" b="1" dirty="0">
                <a:latin typeface="Courier New"/>
                <a:cs typeface="Courier New"/>
              </a:rPr>
              <a:t>v</a:t>
            </a:r>
          </a:p>
          <a:p>
            <a:r>
              <a:rPr lang="en-US" b="1" dirty="0">
                <a:latin typeface="Courier New"/>
                <a:cs typeface="Courier New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5272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Converting characters and numeric values to </a:t>
            </a:r>
            <a:r>
              <a:rPr lang="en-US" sz="3200" b="1" dirty="0" smtClean="0">
                <a:latin typeface="Courier New"/>
                <a:cs typeface="Courier New"/>
              </a:rPr>
              <a:t>Strings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1"/>
            <a:ext cx="10972800" cy="1828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convert a character or a number into a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by using the concatenating operator (+) and concatenating it with an empty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("").</a:t>
            </a:r>
          </a:p>
          <a:p>
            <a:endParaRPr lang="en-US" sz="2400" dirty="0"/>
          </a:p>
          <a:p>
            <a:r>
              <a:rPr lang="en-US" sz="2400" dirty="0" smtClean="0"/>
              <a:t>You can also use the static overloaded method </a:t>
            </a:r>
            <a:r>
              <a:rPr lang="en-US" sz="2200" b="1" dirty="0" err="1" smtClean="0">
                <a:latin typeface="Courier New"/>
                <a:cs typeface="Courier New"/>
              </a:rPr>
              <a:t>valueOf</a:t>
            </a:r>
            <a:r>
              <a:rPr lang="en-US" sz="2200" b="1" dirty="0" smtClean="0">
                <a:latin typeface="Courier New"/>
                <a:cs typeface="Courier New"/>
              </a:rPr>
              <a:t>()</a:t>
            </a:r>
            <a:r>
              <a:rPr lang="en-US" sz="2400" dirty="0" smtClean="0"/>
              <a:t> from the </a:t>
            </a:r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84200"/>
            <a:ext cx="11747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32387</TotalTime>
  <Words>1864</Words>
  <Application>Microsoft Macintosh PowerPoint</Application>
  <PresentationFormat>Custom</PresentationFormat>
  <Paragraphs>287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9</vt:lpstr>
      <vt:lpstr>The String Class</vt:lpstr>
      <vt:lpstr>Ways to create String objects</vt:lpstr>
      <vt:lpstr>Interned Strings</vt:lpstr>
      <vt:lpstr>Interned Strings (cont.)</vt:lpstr>
      <vt:lpstr>Interned Strings and Equality</vt:lpstr>
      <vt:lpstr>Converting a String to a character array</vt:lpstr>
      <vt:lpstr>Converting characters and numeric values to Strings</vt:lpstr>
      <vt:lpstr>PowerPoint Presentation</vt:lpstr>
      <vt:lpstr>Examples</vt:lpstr>
      <vt:lpstr>The indexOf String method</vt:lpstr>
      <vt:lpstr>Examples</vt:lpstr>
      <vt:lpstr>The substring String method</vt:lpstr>
      <vt:lpstr>Examples</vt:lpstr>
      <vt:lpstr>Replacement within Strings</vt:lpstr>
      <vt:lpstr>PowerPoint Presentation</vt:lpstr>
      <vt:lpstr>Splitting Strings</vt:lpstr>
      <vt:lpstr>PowerPoint Presentation</vt:lpstr>
      <vt:lpstr>Regular Expressions</vt:lpstr>
      <vt:lpstr>Regular Expressions: Basic Syntax</vt:lpstr>
      <vt:lpstr>Regular Expressions: Examples</vt:lpstr>
      <vt:lpstr>Why is regex useful?</vt:lpstr>
      <vt:lpstr>Why is regex useful? (cont.)</vt:lpstr>
      <vt:lpstr>Why is regex useful? (cont.)</vt:lpstr>
      <vt:lpstr>Which String methods do I have to know for Exam #2 and the Final Exam?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1468</cp:revision>
  <dcterms:created xsi:type="dcterms:W3CDTF">2014-04-17T23:20:26Z</dcterms:created>
  <dcterms:modified xsi:type="dcterms:W3CDTF">2016-02-25T21:41:30Z</dcterms:modified>
</cp:coreProperties>
</file>