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bin" ContentType="application/vnd.ms-powerpoint.smartTags"/>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8" r:id="rId33"/>
    <p:sldId id="287" r:id="rId34"/>
    <p:sldId id="289" r:id="rId35"/>
    <p:sldId id="290" r:id="rId36"/>
    <p:sldId id="291" r:id="rId37"/>
    <p:sldId id="292" r:id="rId38"/>
    <p:sldId id="295" r:id="rId39"/>
    <p:sldId id="294" r:id="rId40"/>
    <p:sldId id="296" r:id="rId41"/>
    <p:sldId id="297" r:id="rId42"/>
    <p:sldId id="298" r:id="rId43"/>
    <p:sldId id="299" r:id="rId44"/>
    <p:sldId id="300" r:id="rId45"/>
    <p:sldId id="301" r:id="rId46"/>
    <p:sldId id="302" r:id="rId47"/>
    <p:sldId id="303" r:id="rId48"/>
    <p:sldId id="304" r:id="rId49"/>
    <p:sldId id="306" r:id="rId50"/>
    <p:sldId id="308" r:id="rId51"/>
    <p:sldId id="307" r:id="rId52"/>
    <p:sldId id="309" r:id="rId53"/>
    <p:sldId id="310" r:id="rId54"/>
    <p:sldId id="311" r:id="rId55"/>
    <p:sldId id="313" r:id="rId56"/>
    <p:sldId id="312" r:id="rId57"/>
  </p:sldIdLst>
  <p:sldSz cx="6858000" cy="9144000" type="screen4x3"/>
  <p:notesSz cx="6858000" cy="9144000"/>
  <p:smartTags r:id="rId59"/>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0C6"/>
    <a:srgbClr val="F57913"/>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60" d="100"/>
          <a:sy n="160" d="100"/>
        </p:scale>
        <p:origin x="-1458" y="1764"/>
      </p:cViewPr>
      <p:guideLst>
        <p:guide orient="horz" pos="2880"/>
        <p:guide pos="2160"/>
      </p:guideLst>
    </p:cSldViewPr>
  </p:slideViewPr>
  <p:notesTextViewPr>
    <p:cViewPr>
      <p:scale>
        <a:sx n="100" d="100"/>
        <a:sy n="100" d="100"/>
      </p:scale>
      <p:origin x="0" y="0"/>
    </p:cViewPr>
  </p:notesTextViewPr>
  <p:notesViewPr>
    <p:cSldViewPr showGuides="1">
      <p:cViewPr varScale="1">
        <p:scale>
          <a:sx n="82" d="100"/>
          <a:sy n="82" d="100"/>
        </p:scale>
        <p:origin x="-385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06/relationships/smartTags" Target="smartTags.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7A329-9B66-4DBF-9F8B-002E01DA0B36}" type="datetimeFigureOut">
              <a:rPr lang="ko-KR" altLang="en-US" smtClean="0"/>
              <a:pPr/>
              <a:t>2021-09-09</a:t>
            </a:fld>
            <a:endParaRPr lang="ko-KR" altLang="en-US"/>
          </a:p>
        </p:txBody>
      </p:sp>
      <p:sp>
        <p:nvSpPr>
          <p:cNvPr id="4" name="슬라이드 이미지 개체 틀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519F9F-200D-45EB-AE5E-1025BA57829C}"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10</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11</a:t>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12</a:t>
            </a:fld>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13</a:t>
            </a:fld>
            <a:endParaRPr lang="ko-K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14</a:t>
            </a:fld>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15</a:t>
            </a:fld>
            <a:endParaRPr lang="ko-K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16</a:t>
            </a:fld>
            <a:endParaRPr lang="ko-K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17</a:t>
            </a:fld>
            <a:endParaRPr lang="ko-K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18</a:t>
            </a:fld>
            <a:endParaRPr lang="ko-KR"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19</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a:t>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20</a:t>
            </a:fld>
            <a:endParaRPr lang="ko-KR"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21</a:t>
            </a:fld>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22</a:t>
            </a:fld>
            <a:endParaRPr lang="ko-KR"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23</a:t>
            </a:fld>
            <a:endParaRPr lang="ko-KR"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24</a:t>
            </a:fld>
            <a:endParaRPr lang="ko-KR"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25</a:t>
            </a:fld>
            <a:endParaRPr lang="ko-KR"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26</a:t>
            </a:fld>
            <a:endParaRPr lang="ko-KR"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27</a:t>
            </a:fld>
            <a:endParaRPr lang="ko-KR"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28</a:t>
            </a:fld>
            <a:endParaRPr lang="ko-KR"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29</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a:t>
            </a:fld>
            <a:endParaRPr lang="ko-KR"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30</a:t>
            </a:fld>
            <a:endParaRPr lang="ko-KR"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31</a:t>
            </a:fld>
            <a:endParaRPr lang="ko-KR"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32</a:t>
            </a:fld>
            <a:endParaRPr lang="ko-KR"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33</a:t>
            </a:fld>
            <a:endParaRPr lang="ko-KR"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34</a:t>
            </a:fld>
            <a:endParaRPr lang="ko-KR"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35</a:t>
            </a:fld>
            <a:endParaRPr lang="ko-KR"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36</a:t>
            </a:fld>
            <a:endParaRPr lang="ko-KR"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37</a:t>
            </a:fld>
            <a:endParaRPr lang="ko-KR"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38</a:t>
            </a:fld>
            <a:endParaRPr lang="ko-KR"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39</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a:t>
            </a:fld>
            <a:endParaRPr lang="ko-KR"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40</a:t>
            </a:fld>
            <a:endParaRPr lang="ko-KR"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41</a:t>
            </a:fld>
            <a:endParaRPr lang="ko-KR"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42</a:t>
            </a:fld>
            <a:endParaRPr lang="ko-KR"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43</a:t>
            </a:fld>
            <a:endParaRPr lang="ko-KR"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44</a:t>
            </a:fld>
            <a:endParaRPr lang="ko-KR"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45</a:t>
            </a:fld>
            <a:endParaRPr lang="ko-KR"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46</a:t>
            </a:fld>
            <a:endParaRPr lang="ko-KR"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47</a:t>
            </a:fld>
            <a:endParaRPr lang="ko-KR"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48</a:t>
            </a:fld>
            <a:endParaRPr lang="ko-KR"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49</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5</a:t>
            </a:fld>
            <a:endParaRPr lang="ko-KR"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50</a:t>
            </a:fld>
            <a:endParaRPr lang="ko-KR"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51</a:t>
            </a:fld>
            <a:endParaRPr lang="ko-KR"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52</a:t>
            </a:fld>
            <a:endParaRPr lang="ko-KR"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53</a:t>
            </a:fld>
            <a:endParaRPr lang="ko-KR"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54</a:t>
            </a:fld>
            <a:endParaRPr lang="ko-KR"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55</a:t>
            </a:fld>
            <a:endParaRPr lang="ko-KR"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56</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6</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7</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8</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143125" y="685800"/>
            <a:ext cx="2571750" cy="3429000"/>
          </a:xfrm>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E5519F9F-200D-45EB-AE5E-1025BA57829C}" type="slidenum">
              <a:rPr lang="ko-KR" altLang="en-US" smtClean="0"/>
              <a:pPr/>
              <a:t>9</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514350" y="2840568"/>
            <a:ext cx="5829300" cy="1960033"/>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50C6B2C-3E95-4C29-AA9B-797C608F1824}" type="datetime1">
              <a:rPr lang="ko-KR" altLang="en-US" smtClean="0"/>
              <a:t>2021-09-09</a:t>
            </a:fld>
            <a:endParaRPr lang="ko-KR" altLang="en-US"/>
          </a:p>
        </p:txBody>
      </p:sp>
      <p:sp>
        <p:nvSpPr>
          <p:cNvPr id="5" name="바닥글 개체 틀 4"/>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6" name="슬라이드 번호 개체 틀 5"/>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0569BA5-CB15-4C00-AF9E-A34CCF8F1A2E}" type="datetime1">
              <a:rPr lang="ko-KR" altLang="en-US" smtClean="0"/>
              <a:t>2021-09-09</a:t>
            </a:fld>
            <a:endParaRPr lang="ko-KR" altLang="en-US"/>
          </a:p>
        </p:txBody>
      </p:sp>
      <p:sp>
        <p:nvSpPr>
          <p:cNvPr id="5" name="바닥글 개체 틀 4"/>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6" name="슬라이드 번호 개체 틀 5"/>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3729037" y="488951"/>
            <a:ext cx="1157288" cy="104013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257175" y="488951"/>
            <a:ext cx="3357563" cy="104013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A3F4A88-4EFF-4562-AB57-4A03BD2056F0}" type="datetime1">
              <a:rPr lang="ko-KR" altLang="en-US" smtClean="0"/>
              <a:t>2021-09-09</a:t>
            </a:fld>
            <a:endParaRPr lang="ko-KR" altLang="en-US"/>
          </a:p>
        </p:txBody>
      </p:sp>
      <p:sp>
        <p:nvSpPr>
          <p:cNvPr id="5" name="바닥글 개체 틀 4"/>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6" name="슬라이드 번호 개체 틀 5"/>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0669664-1E35-429E-91A6-188A7A75C701}" type="datetime1">
              <a:rPr lang="ko-KR" altLang="en-US" smtClean="0"/>
              <a:t>2021-09-09</a:t>
            </a:fld>
            <a:endParaRPr lang="ko-KR" altLang="en-US"/>
          </a:p>
        </p:txBody>
      </p:sp>
      <p:sp>
        <p:nvSpPr>
          <p:cNvPr id="5" name="바닥글 개체 틀 4"/>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6" name="슬라이드 번호 개체 틀 5"/>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541735" y="5875867"/>
            <a:ext cx="5829300" cy="1816100"/>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D39ACFD9-98DF-44B9-9BE4-D3FE1AB71A4B}" type="datetime1">
              <a:rPr lang="ko-KR" altLang="en-US" smtClean="0"/>
              <a:t>2021-09-09</a:t>
            </a:fld>
            <a:endParaRPr lang="ko-KR" altLang="en-US"/>
          </a:p>
        </p:txBody>
      </p:sp>
      <p:sp>
        <p:nvSpPr>
          <p:cNvPr id="5" name="바닥글 개체 틀 4"/>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6" name="슬라이드 번호 개체 틀 5"/>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5A00D1A-D43C-4526-AB64-1CCB856298A9}" type="datetime1">
              <a:rPr lang="ko-KR" altLang="en-US" smtClean="0"/>
              <a:t>2021-09-09</a:t>
            </a:fld>
            <a:endParaRPr lang="ko-KR" altLang="en-US"/>
          </a:p>
        </p:txBody>
      </p:sp>
      <p:sp>
        <p:nvSpPr>
          <p:cNvPr id="6" name="바닥글 개체 틀 5"/>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7" name="슬라이드 번호 개체 틀 6"/>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342900" y="366184"/>
            <a:ext cx="6172200" cy="1524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9FD212AA-2DB3-4400-92F4-EBB1FE62B9C0}" type="datetime1">
              <a:rPr lang="ko-KR" altLang="en-US" smtClean="0"/>
              <a:t>2021-09-09</a:t>
            </a:fld>
            <a:endParaRPr lang="ko-KR" altLang="en-US"/>
          </a:p>
        </p:txBody>
      </p:sp>
      <p:sp>
        <p:nvSpPr>
          <p:cNvPr id="8" name="바닥글 개체 틀 7"/>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9" name="슬라이드 번호 개체 틀 8"/>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505D1DB7-9842-45A4-A3F1-5C03CE3C8524}" type="datetime1">
              <a:rPr lang="ko-KR" altLang="en-US" smtClean="0"/>
              <a:t>2021-09-09</a:t>
            </a:fld>
            <a:endParaRPr lang="ko-KR" altLang="en-US"/>
          </a:p>
        </p:txBody>
      </p:sp>
      <p:sp>
        <p:nvSpPr>
          <p:cNvPr id="4" name="바닥글 개체 틀 3"/>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5" name="슬라이드 번호 개체 틀 4"/>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423F4CE-A0A2-4DE1-8781-DBDDC084849B}" type="datetime1">
              <a:rPr lang="ko-KR" altLang="en-US" smtClean="0"/>
              <a:t>2021-09-09</a:t>
            </a:fld>
            <a:endParaRPr lang="ko-KR" altLang="en-US"/>
          </a:p>
        </p:txBody>
      </p:sp>
      <p:sp>
        <p:nvSpPr>
          <p:cNvPr id="3" name="바닥글 개체 틀 2"/>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4" name="슬라이드 번호 개체 틀 3"/>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342900" y="364067"/>
            <a:ext cx="2256235" cy="154940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654712F-DF11-4D58-8A75-29F9AD606926}" type="datetime1">
              <a:rPr lang="ko-KR" altLang="en-US" smtClean="0"/>
              <a:t>2021-09-09</a:t>
            </a:fld>
            <a:endParaRPr lang="ko-KR" altLang="en-US"/>
          </a:p>
        </p:txBody>
      </p:sp>
      <p:sp>
        <p:nvSpPr>
          <p:cNvPr id="6" name="바닥글 개체 틀 5"/>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7" name="슬라이드 번호 개체 틀 6"/>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344216" y="6400800"/>
            <a:ext cx="4114800" cy="755651"/>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9650694-DD09-43D8-93F9-D47A4B8BB9AA}" type="datetime1">
              <a:rPr lang="ko-KR" altLang="en-US" smtClean="0"/>
              <a:t>2021-09-09</a:t>
            </a:fld>
            <a:endParaRPr lang="ko-KR" altLang="en-US"/>
          </a:p>
        </p:txBody>
      </p:sp>
      <p:sp>
        <p:nvSpPr>
          <p:cNvPr id="6" name="바닥글 개체 틀 5"/>
          <p:cNvSpPr>
            <a:spLocks noGrp="1"/>
          </p:cNvSpPr>
          <p:nvPr>
            <p:ph type="ftr" sz="quarter" idx="11"/>
          </p:nvPr>
        </p:nvSpPr>
        <p:spPr/>
        <p:txBody>
          <a:body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7" name="슬라이드 번호 개체 틀 6"/>
          <p:cNvSpPr>
            <a:spLocks noGrp="1"/>
          </p:cNvSpPr>
          <p:nvPr>
            <p:ph type="sldNum" sz="quarter" idx="12"/>
          </p:nvPr>
        </p:nvSpPr>
        <p:spPr/>
        <p:txBody>
          <a:bodyPr/>
          <a:lstStyle/>
          <a:p>
            <a:fld id="{5CA46AE1-A4F3-404A-AEF6-FC2F202071CE}"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C136367B-5715-45A1-9A3E-8871A47C61D0}" type="datetime1">
              <a:rPr lang="ko-KR" altLang="en-US" smtClean="0"/>
              <a:t>2021-09-09</a:t>
            </a:fld>
            <a:endParaRPr lang="ko-KR" altLang="en-US"/>
          </a:p>
        </p:txBody>
      </p:sp>
      <p:sp>
        <p:nvSpPr>
          <p:cNvPr id="5" name="바닥글 개체 틀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ko-KR" altLang="en-US" smtClean="0"/>
              <a:t>제</a:t>
            </a:r>
            <a:r>
              <a:rPr lang="en-US" altLang="ko-KR" smtClean="0"/>
              <a:t>1</a:t>
            </a:r>
            <a:r>
              <a:rPr lang="ko-KR" altLang="en-US" smtClean="0"/>
              <a:t>권 </a:t>
            </a:r>
            <a:r>
              <a:rPr lang="en-US" altLang="ko-KR" smtClean="0"/>
              <a:t>Warming up</a:t>
            </a:r>
            <a:r>
              <a:rPr lang="ko-KR" altLang="en-US" smtClean="0"/>
              <a:t>편</a:t>
            </a:r>
            <a:endParaRPr lang="ko-KR" altLang="en-US"/>
          </a:p>
        </p:txBody>
      </p:sp>
      <p:sp>
        <p:nvSpPr>
          <p:cNvPr id="6" name="슬라이드 번호 개체 틀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CA46AE1-A4F3-404A-AEF6-FC2F202071CE}"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5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5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자유형 23"/>
          <p:cNvSpPr/>
          <p:nvPr/>
        </p:nvSpPr>
        <p:spPr>
          <a:xfrm>
            <a:off x="-12357" y="12357"/>
            <a:ext cx="6870357" cy="9119286"/>
          </a:xfrm>
          <a:custGeom>
            <a:avLst/>
            <a:gdLst>
              <a:gd name="connsiteX0" fmla="*/ 0 w 6870357"/>
              <a:gd name="connsiteY0" fmla="*/ 185351 h 9119286"/>
              <a:gd name="connsiteX1" fmla="*/ 12357 w 6870357"/>
              <a:gd name="connsiteY1" fmla="*/ 9119286 h 9119286"/>
              <a:gd name="connsiteX2" fmla="*/ 6870357 w 6870357"/>
              <a:gd name="connsiteY2" fmla="*/ 8995719 h 9119286"/>
              <a:gd name="connsiteX3" fmla="*/ 6870357 w 6870357"/>
              <a:gd name="connsiteY3" fmla="*/ 0 h 9119286"/>
              <a:gd name="connsiteX4" fmla="*/ 617838 w 6870357"/>
              <a:gd name="connsiteY4" fmla="*/ 0 h 9119286"/>
              <a:gd name="connsiteX5" fmla="*/ 0 w 6870357"/>
              <a:gd name="connsiteY5" fmla="*/ 185351 h 911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0357" h="9119286">
                <a:moveTo>
                  <a:pt x="0" y="185351"/>
                </a:moveTo>
                <a:lnTo>
                  <a:pt x="12357" y="9119286"/>
                </a:lnTo>
                <a:lnTo>
                  <a:pt x="6870357" y="8995719"/>
                </a:lnTo>
                <a:lnTo>
                  <a:pt x="6870357" y="0"/>
                </a:lnTo>
                <a:lnTo>
                  <a:pt x="617838" y="0"/>
                </a:lnTo>
                <a:lnTo>
                  <a:pt x="0" y="185351"/>
                </a:lnTo>
                <a:close/>
              </a:path>
            </a:pathLst>
          </a:custGeom>
          <a:solidFill>
            <a:srgbClr val="F57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연결선 24"/>
          <p:cNvCxnSpPr/>
          <p:nvPr/>
        </p:nvCxnSpPr>
        <p:spPr>
          <a:xfrm>
            <a:off x="620688" y="0"/>
            <a:ext cx="0" cy="914400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204" y="611560"/>
            <a:ext cx="468560" cy="5909310"/>
          </a:xfrm>
          <a:prstGeom prst="rect">
            <a:avLst/>
          </a:prstGeom>
          <a:noFill/>
        </p:spPr>
        <p:txBody>
          <a:bodyPr wrap="square" rtlCol="0">
            <a:spAutoFit/>
          </a:bodyPr>
          <a:lstStyle/>
          <a:p>
            <a:pPr algn="ctr"/>
            <a:r>
              <a:rPr lang="ko-KR" altLang="en-US" b="1" dirty="0">
                <a:solidFill>
                  <a:srgbClr val="0000CC"/>
                </a:solidFill>
              </a:rPr>
              <a:t>제</a:t>
            </a:r>
            <a:r>
              <a:rPr lang="en-US" altLang="ko-KR" b="1" dirty="0">
                <a:solidFill>
                  <a:srgbClr val="0000CC"/>
                </a:solidFill>
              </a:rPr>
              <a:t>1</a:t>
            </a:r>
          </a:p>
          <a:p>
            <a:pPr algn="ctr"/>
            <a:r>
              <a:rPr lang="ko-KR" altLang="en-US" b="1" dirty="0">
                <a:solidFill>
                  <a:srgbClr val="0000CC"/>
                </a:solidFill>
              </a:rPr>
              <a:t>권</a:t>
            </a:r>
            <a:endParaRPr lang="en-US" altLang="ko-KR" b="1" dirty="0">
              <a:solidFill>
                <a:srgbClr val="0000CC"/>
              </a:solidFill>
            </a:endParaRPr>
          </a:p>
          <a:p>
            <a:pPr algn="ctr"/>
            <a:endParaRPr lang="en-US" altLang="ko-KR" b="1" dirty="0">
              <a:solidFill>
                <a:srgbClr val="0000CC"/>
              </a:solidFill>
            </a:endParaRPr>
          </a:p>
          <a:p>
            <a:pPr algn="ctr"/>
            <a:r>
              <a:rPr lang="ko-KR" altLang="en-US" b="1" dirty="0">
                <a:solidFill>
                  <a:srgbClr val="0000CC"/>
                </a:solidFill>
              </a:rPr>
              <a:t>워밍업</a:t>
            </a:r>
            <a:endParaRPr lang="en-US" altLang="ko-KR" b="1" dirty="0">
              <a:solidFill>
                <a:srgbClr val="0000CC"/>
              </a:solidFill>
            </a:endParaRPr>
          </a:p>
          <a:p>
            <a:pPr algn="ctr"/>
            <a:endParaRPr lang="en-US" altLang="ko-KR" b="1" dirty="0">
              <a:solidFill>
                <a:srgbClr val="0000CC"/>
              </a:solidFill>
            </a:endParaRPr>
          </a:p>
          <a:p>
            <a:pPr algn="ctr"/>
            <a:r>
              <a:rPr lang="ko-KR" altLang="en-US" b="1" dirty="0">
                <a:solidFill>
                  <a:srgbClr val="0000CC"/>
                </a:solidFill>
              </a:rPr>
              <a:t>편</a:t>
            </a:r>
            <a:endParaRPr lang="en-US" altLang="ko-KR" b="1" dirty="0">
              <a:solidFill>
                <a:srgbClr val="0000CC"/>
              </a:solidFill>
            </a:endParaRPr>
          </a:p>
          <a:p>
            <a:pPr algn="ctr"/>
            <a:endParaRPr lang="en-US" altLang="ko-KR" b="1" dirty="0">
              <a:solidFill>
                <a:srgbClr val="0000CC"/>
              </a:solidFill>
            </a:endParaRPr>
          </a:p>
          <a:p>
            <a:pPr algn="ctr"/>
            <a:r>
              <a:rPr lang="ko-KR" altLang="en-US" b="1" dirty="0">
                <a:solidFill>
                  <a:srgbClr val="0000CC"/>
                </a:solidFill>
              </a:rPr>
              <a:t>영어</a:t>
            </a:r>
            <a:endParaRPr lang="en-US" altLang="ko-KR" b="1" dirty="0">
              <a:solidFill>
                <a:srgbClr val="0000CC"/>
              </a:solidFill>
            </a:endParaRPr>
          </a:p>
          <a:p>
            <a:pPr algn="ctr"/>
            <a:r>
              <a:rPr lang="ko-KR" altLang="en-US" b="1" dirty="0">
                <a:solidFill>
                  <a:srgbClr val="0000CC"/>
                </a:solidFill>
              </a:rPr>
              <a:t>공부</a:t>
            </a:r>
            <a:endParaRPr lang="en-US" altLang="ko-KR" b="1" dirty="0">
              <a:solidFill>
                <a:srgbClr val="0000CC"/>
              </a:solidFill>
            </a:endParaRPr>
          </a:p>
          <a:p>
            <a:pPr algn="ctr"/>
            <a:r>
              <a:rPr lang="ko-KR" altLang="en-US" b="1" dirty="0">
                <a:solidFill>
                  <a:srgbClr val="0000CC"/>
                </a:solidFill>
              </a:rPr>
              <a:t>절대</a:t>
            </a:r>
            <a:endParaRPr lang="en-US" altLang="ko-KR" b="1" dirty="0">
              <a:solidFill>
                <a:srgbClr val="0000CC"/>
              </a:solidFill>
            </a:endParaRPr>
          </a:p>
          <a:p>
            <a:pPr algn="ctr"/>
            <a:r>
              <a:rPr lang="ko-KR" altLang="en-US" b="1" dirty="0">
                <a:solidFill>
                  <a:srgbClr val="0000CC"/>
                </a:solidFill>
              </a:rPr>
              <a:t>하지</a:t>
            </a:r>
            <a:endParaRPr lang="en-US" altLang="ko-KR" b="1" dirty="0">
              <a:solidFill>
                <a:srgbClr val="0000CC"/>
              </a:solidFill>
            </a:endParaRPr>
          </a:p>
          <a:p>
            <a:pPr algn="ctr"/>
            <a:r>
              <a:rPr lang="ko-KR" altLang="en-US" b="1" dirty="0">
                <a:solidFill>
                  <a:srgbClr val="0000CC"/>
                </a:solidFill>
              </a:rPr>
              <a:t>마라</a:t>
            </a:r>
            <a:endParaRPr lang="en-US" altLang="ko-KR" b="1" dirty="0">
              <a:solidFill>
                <a:srgbClr val="0000CC"/>
              </a:solidFill>
            </a:endParaRPr>
          </a:p>
          <a:p>
            <a:pPr algn="ctr"/>
            <a:r>
              <a:rPr lang="en-US" altLang="ko-KR" b="1" dirty="0">
                <a:solidFill>
                  <a:srgbClr val="0000CC"/>
                </a:solidFill>
              </a:rPr>
              <a:t>?</a:t>
            </a:r>
            <a:endParaRPr lang="ko-KR" altLang="en-US" b="1" dirty="0">
              <a:solidFill>
                <a:srgbClr val="0000CC"/>
              </a:solidFill>
            </a:endParaRPr>
          </a:p>
        </p:txBody>
      </p:sp>
      <p:sp>
        <p:nvSpPr>
          <p:cNvPr id="27" name="TextBox 26"/>
          <p:cNvSpPr txBox="1"/>
          <p:nvPr/>
        </p:nvSpPr>
        <p:spPr>
          <a:xfrm>
            <a:off x="67204" y="6876256"/>
            <a:ext cx="468560" cy="1384995"/>
          </a:xfrm>
          <a:prstGeom prst="rect">
            <a:avLst/>
          </a:prstGeom>
          <a:noFill/>
        </p:spPr>
        <p:txBody>
          <a:bodyPr wrap="square" rtlCol="0">
            <a:spAutoFit/>
          </a:bodyPr>
          <a:lstStyle/>
          <a:p>
            <a:pPr algn="ctr"/>
            <a:r>
              <a:rPr lang="ko-KR" altLang="en-US" sz="1400" dirty="0">
                <a:solidFill>
                  <a:srgbClr val="0000CC"/>
                </a:solidFill>
              </a:rPr>
              <a:t>저자</a:t>
            </a:r>
            <a:endParaRPr lang="en-US" altLang="ko-KR" sz="1400" dirty="0">
              <a:solidFill>
                <a:srgbClr val="0000CC"/>
              </a:solidFill>
            </a:endParaRPr>
          </a:p>
          <a:p>
            <a:pPr algn="ctr"/>
            <a:endParaRPr lang="en-US" altLang="ko-KR" sz="1400" dirty="0">
              <a:solidFill>
                <a:srgbClr val="0000CC"/>
              </a:solidFill>
            </a:endParaRPr>
          </a:p>
          <a:p>
            <a:pPr algn="ctr"/>
            <a:r>
              <a:rPr lang="ko-KR" altLang="en-US" sz="1400" dirty="0">
                <a:solidFill>
                  <a:srgbClr val="0000CC"/>
                </a:solidFill>
              </a:rPr>
              <a:t>이재억</a:t>
            </a:r>
          </a:p>
        </p:txBody>
      </p:sp>
      <p:sp>
        <p:nvSpPr>
          <p:cNvPr id="29" name="TextBox 28"/>
          <p:cNvSpPr txBox="1"/>
          <p:nvPr/>
        </p:nvSpPr>
        <p:spPr>
          <a:xfrm>
            <a:off x="1772816" y="1835696"/>
            <a:ext cx="2592288" cy="400110"/>
          </a:xfrm>
          <a:prstGeom prst="rect">
            <a:avLst/>
          </a:prstGeom>
          <a:noFill/>
        </p:spPr>
        <p:txBody>
          <a:bodyPr wrap="square" rtlCol="0">
            <a:spAutoFit/>
          </a:bodyPr>
          <a:lstStyle/>
          <a:p>
            <a:r>
              <a:rPr lang="ko-KR" altLang="en-US" sz="2000" b="1" dirty="0">
                <a:solidFill>
                  <a:srgbClr val="7030A0"/>
                </a:solidFill>
                <a:effectLst>
                  <a:outerShdw blurRad="38100" dist="38100" dir="2700000" algn="tl">
                    <a:srgbClr val="000000">
                      <a:alpha val="43137"/>
                    </a:srgbClr>
                  </a:outerShdw>
                </a:effectLst>
              </a:rPr>
              <a:t>영어 말하기 노하우</a:t>
            </a:r>
          </a:p>
        </p:txBody>
      </p:sp>
      <p:sp>
        <p:nvSpPr>
          <p:cNvPr id="30" name="TextBox 29"/>
          <p:cNvSpPr txBox="1"/>
          <p:nvPr/>
        </p:nvSpPr>
        <p:spPr>
          <a:xfrm>
            <a:off x="1700808" y="2411760"/>
            <a:ext cx="3744416" cy="1323439"/>
          </a:xfrm>
          <a:prstGeom prst="rect">
            <a:avLst/>
          </a:prstGeom>
          <a:noFill/>
        </p:spPr>
        <p:txBody>
          <a:bodyPr wrap="square" rtlCol="0">
            <a:spAutoFit/>
          </a:bodyPr>
          <a:lstStyle/>
          <a:p>
            <a:r>
              <a:rPr lang="ko-KR" altLang="en-US" sz="4000" b="1" dirty="0">
                <a:solidFill>
                  <a:srgbClr val="1910C6"/>
                </a:solidFill>
                <a:effectLst>
                  <a:outerShdw blurRad="38100" dist="38100" dir="2700000" algn="tl">
                    <a:srgbClr val="000000">
                      <a:alpha val="43137"/>
                    </a:srgbClr>
                  </a:outerShdw>
                </a:effectLst>
                <a:latin typeface="HY견고딕" pitchFamily="18" charset="-127"/>
                <a:ea typeface="HY견고딕" pitchFamily="18" charset="-127"/>
              </a:rPr>
              <a:t>영어 공부</a:t>
            </a:r>
            <a:endParaRPr lang="en-US" altLang="ko-KR" sz="4000" b="1" dirty="0">
              <a:solidFill>
                <a:srgbClr val="1910C6"/>
              </a:solidFill>
              <a:effectLst>
                <a:outerShdw blurRad="38100" dist="38100" dir="2700000" algn="tl">
                  <a:srgbClr val="000000">
                    <a:alpha val="43137"/>
                  </a:srgbClr>
                </a:outerShdw>
              </a:effectLst>
              <a:latin typeface="HY견고딕" pitchFamily="18" charset="-127"/>
              <a:ea typeface="HY견고딕" pitchFamily="18" charset="-127"/>
            </a:endParaRPr>
          </a:p>
          <a:p>
            <a:r>
              <a:rPr lang="ko-KR" altLang="en-US" sz="4000" b="1" dirty="0">
                <a:solidFill>
                  <a:srgbClr val="1910C6"/>
                </a:solidFill>
                <a:effectLst>
                  <a:outerShdw blurRad="38100" dist="38100" dir="2700000" algn="tl">
                    <a:srgbClr val="000000">
                      <a:alpha val="43137"/>
                    </a:srgbClr>
                  </a:outerShdw>
                </a:effectLst>
                <a:latin typeface="HY견고딕" pitchFamily="18" charset="-127"/>
                <a:ea typeface="HY견고딕" pitchFamily="18" charset="-127"/>
              </a:rPr>
              <a:t>절대 하지 마라</a:t>
            </a:r>
            <a:r>
              <a:rPr lang="en-US" altLang="ko-KR" sz="4000" b="1" dirty="0">
                <a:solidFill>
                  <a:srgbClr val="1910C6"/>
                </a:solidFill>
                <a:effectLst>
                  <a:outerShdw blurRad="38100" dist="38100" dir="2700000" algn="tl">
                    <a:srgbClr val="000000">
                      <a:alpha val="43137"/>
                    </a:srgbClr>
                  </a:outerShdw>
                </a:effectLst>
                <a:latin typeface="HY견고딕" pitchFamily="18" charset="-127"/>
                <a:ea typeface="HY견고딕" pitchFamily="18" charset="-127"/>
              </a:rPr>
              <a:t>?</a:t>
            </a:r>
            <a:endParaRPr lang="ko-KR" altLang="en-US" sz="4000" b="1" dirty="0">
              <a:solidFill>
                <a:srgbClr val="1910C6"/>
              </a:solidFill>
              <a:effectLst>
                <a:outerShdw blurRad="38100" dist="38100" dir="2700000" algn="tl">
                  <a:srgbClr val="000000">
                    <a:alpha val="43137"/>
                  </a:srgbClr>
                </a:outerShdw>
              </a:effectLst>
              <a:latin typeface="HY견고딕" pitchFamily="18" charset="-127"/>
              <a:ea typeface="HY견고딕" pitchFamily="18" charset="-127"/>
            </a:endParaRPr>
          </a:p>
        </p:txBody>
      </p:sp>
      <p:pic>
        <p:nvPicPr>
          <p:cNvPr id="31" name="Picture 5" descr="C:\Users\USER\Desktop\E-Book\자유의 여신상.gif"/>
          <p:cNvPicPr>
            <a:picLocks noChangeAspect="1" noChangeArrowheads="1"/>
          </p:cNvPicPr>
          <p:nvPr/>
        </p:nvPicPr>
        <p:blipFill>
          <a:blip r:embed="rId3" cstate="print"/>
          <a:srcRect/>
          <a:stretch>
            <a:fillRect/>
          </a:stretch>
        </p:blipFill>
        <p:spPr bwMode="auto">
          <a:xfrm>
            <a:off x="188640" y="3059832"/>
            <a:ext cx="4061730" cy="6084168"/>
          </a:xfrm>
          <a:prstGeom prst="rect">
            <a:avLst/>
          </a:prstGeom>
          <a:noFill/>
          <a:ln>
            <a:noFill/>
          </a:ln>
        </p:spPr>
      </p:pic>
      <p:sp>
        <p:nvSpPr>
          <p:cNvPr id="32" name="직사각형 31"/>
          <p:cNvSpPr/>
          <p:nvPr/>
        </p:nvSpPr>
        <p:spPr>
          <a:xfrm>
            <a:off x="2924944" y="4572000"/>
            <a:ext cx="2520280" cy="1584176"/>
          </a:xfrm>
          <a:prstGeom prst="rect">
            <a:avLst/>
          </a:prstGeom>
          <a:solidFill>
            <a:srgbClr val="CAF442"/>
          </a:solidFill>
          <a:ln w="127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3" name="Picture 11" descr="C:\Users\USER\Desktop\회장문서\커리컬처 복사.gif"/>
          <p:cNvPicPr>
            <a:picLocks noChangeAspect="1" noChangeArrowheads="1"/>
          </p:cNvPicPr>
          <p:nvPr/>
        </p:nvPicPr>
        <p:blipFill>
          <a:blip r:embed="rId4" cstate="print"/>
          <a:srcRect/>
          <a:stretch>
            <a:fillRect/>
          </a:stretch>
        </p:blipFill>
        <p:spPr bwMode="auto">
          <a:xfrm>
            <a:off x="2924945" y="4539626"/>
            <a:ext cx="864095" cy="1544541"/>
          </a:xfrm>
          <a:prstGeom prst="rect">
            <a:avLst/>
          </a:prstGeom>
          <a:noFill/>
        </p:spPr>
      </p:pic>
      <p:sp>
        <p:nvSpPr>
          <p:cNvPr id="34" name="직사각형 33"/>
          <p:cNvSpPr/>
          <p:nvPr/>
        </p:nvSpPr>
        <p:spPr>
          <a:xfrm>
            <a:off x="4077072" y="4788024"/>
            <a:ext cx="1739614" cy="609450"/>
          </a:xfrm>
          <a:prstGeom prst="rect">
            <a:avLst/>
          </a:prstGeom>
          <a:solidFill>
            <a:srgbClr val="CAF442"/>
          </a:solidFill>
          <a:ln w="127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4460841" y="5025077"/>
            <a:ext cx="1183949" cy="338554"/>
          </a:xfrm>
          <a:prstGeom prst="rect">
            <a:avLst/>
          </a:prstGeom>
          <a:noFill/>
        </p:spPr>
        <p:txBody>
          <a:bodyPr wrap="square" rtlCol="0">
            <a:spAutoFit/>
          </a:bodyPr>
          <a:lstStyle/>
          <a:p>
            <a:r>
              <a:rPr lang="ko-KR" altLang="en-US" sz="1600" b="1" dirty="0">
                <a:solidFill>
                  <a:srgbClr val="7030A0"/>
                </a:solidFill>
              </a:rPr>
              <a:t>영어 비법</a:t>
            </a:r>
          </a:p>
        </p:txBody>
      </p:sp>
      <p:sp>
        <p:nvSpPr>
          <p:cNvPr id="36" name="TextBox 35"/>
          <p:cNvSpPr txBox="1"/>
          <p:nvPr/>
        </p:nvSpPr>
        <p:spPr>
          <a:xfrm>
            <a:off x="4213608" y="4797135"/>
            <a:ext cx="1503190" cy="338554"/>
          </a:xfrm>
          <a:prstGeom prst="rect">
            <a:avLst/>
          </a:prstGeom>
          <a:noFill/>
        </p:spPr>
        <p:txBody>
          <a:bodyPr wrap="square" rtlCol="0">
            <a:spAutoFit/>
          </a:bodyPr>
          <a:lstStyle/>
          <a:p>
            <a:r>
              <a:rPr lang="en-US" altLang="ko-KR" sz="1600" dirty="0">
                <a:solidFill>
                  <a:srgbClr val="0000CC"/>
                </a:solidFill>
                <a:latin typeface="Cambria Math" pitchFamily="18" charset="0"/>
                <a:ea typeface="Cambria Math" pitchFamily="18" charset="0"/>
              </a:rPr>
              <a:t>Speak English</a:t>
            </a:r>
            <a:endParaRPr lang="ko-KR" altLang="en-US" sz="1600" dirty="0">
              <a:solidFill>
                <a:srgbClr val="0000CC"/>
              </a:solidFill>
              <a:latin typeface="Cambria Math" pitchFamily="18" charset="0"/>
            </a:endParaRPr>
          </a:p>
        </p:txBody>
      </p:sp>
      <p:sp>
        <p:nvSpPr>
          <p:cNvPr id="37" name="TextBox 36"/>
          <p:cNvSpPr txBox="1"/>
          <p:nvPr/>
        </p:nvSpPr>
        <p:spPr>
          <a:xfrm>
            <a:off x="3429000" y="8460433"/>
            <a:ext cx="3024336" cy="246221"/>
          </a:xfrm>
          <a:prstGeom prst="rect">
            <a:avLst/>
          </a:prstGeom>
          <a:noFill/>
          <a:ln>
            <a:solidFill>
              <a:srgbClr val="7030A0"/>
            </a:solidFill>
          </a:ln>
        </p:spPr>
        <p:txBody>
          <a:bodyPr wrap="square" rtlCol="0">
            <a:spAutoFit/>
          </a:bodyPr>
          <a:lstStyle/>
          <a:p>
            <a:pPr algn="ctr"/>
            <a:r>
              <a:rPr lang="en-US" altLang="ko-KR" sz="1000" dirty="0">
                <a:solidFill>
                  <a:srgbClr val="7030A0"/>
                </a:solidFill>
                <a:latin typeface="Cambria Math" pitchFamily="18" charset="0"/>
                <a:ea typeface="Cambria Math" pitchFamily="18" charset="0"/>
              </a:rPr>
              <a:t>Copyright 2021 All rights reserved by JAEEOK, LEE</a:t>
            </a:r>
          </a:p>
        </p:txBody>
      </p:sp>
      <p:sp>
        <p:nvSpPr>
          <p:cNvPr id="16" name="TextBox 15"/>
          <p:cNvSpPr txBox="1"/>
          <p:nvPr/>
        </p:nvSpPr>
        <p:spPr>
          <a:xfrm>
            <a:off x="3645024" y="8080647"/>
            <a:ext cx="1152128" cy="307777"/>
          </a:xfrm>
          <a:prstGeom prst="rect">
            <a:avLst/>
          </a:prstGeom>
          <a:noFill/>
        </p:spPr>
        <p:txBody>
          <a:bodyPr wrap="square" rtlCol="0">
            <a:spAutoFit/>
          </a:bodyPr>
          <a:lstStyle/>
          <a:p>
            <a:r>
              <a:rPr lang="ko-KR" altLang="en-US" sz="1400" b="1" dirty="0" err="1">
                <a:solidFill>
                  <a:srgbClr val="1910C6"/>
                </a:solidFill>
              </a:rPr>
              <a:t>유페이퍼</a:t>
            </a:r>
            <a:endParaRPr lang="ko-KR" altLang="en-US" sz="1400" b="1" dirty="0">
              <a:solidFill>
                <a:srgbClr val="1910C6"/>
              </a:solidFill>
            </a:endParaRPr>
          </a:p>
        </p:txBody>
      </p:sp>
      <p:sp>
        <p:nvSpPr>
          <p:cNvPr id="17" name="TextBox 16"/>
          <p:cNvSpPr txBox="1"/>
          <p:nvPr/>
        </p:nvSpPr>
        <p:spPr>
          <a:xfrm>
            <a:off x="2852936" y="3851920"/>
            <a:ext cx="1584176" cy="338554"/>
          </a:xfrm>
          <a:prstGeom prst="rect">
            <a:avLst/>
          </a:prstGeom>
          <a:noFill/>
        </p:spPr>
        <p:txBody>
          <a:bodyPr wrap="square" rtlCol="0">
            <a:spAutoFit/>
          </a:bodyPr>
          <a:lstStyle/>
          <a:p>
            <a:r>
              <a:rPr lang="ko-KR" altLang="en-US" sz="1600" dirty="0">
                <a:solidFill>
                  <a:srgbClr val="1910C6"/>
                </a:solidFill>
              </a:rPr>
              <a:t>저자 이 재억</a:t>
            </a:r>
            <a:endParaRPr lang="ko-KR" altLang="en-US" sz="1600" dirty="0">
              <a:solidFill>
                <a:srgbClr val="1910C6"/>
              </a:solidFill>
            </a:endParaRPr>
          </a:p>
        </p:txBody>
      </p:sp>
      <p:sp>
        <p:nvSpPr>
          <p:cNvPr id="18" name="TextBox 17"/>
          <p:cNvSpPr txBox="1"/>
          <p:nvPr/>
        </p:nvSpPr>
        <p:spPr>
          <a:xfrm>
            <a:off x="1844824" y="683568"/>
            <a:ext cx="2376264" cy="338554"/>
          </a:xfrm>
          <a:prstGeom prst="rect">
            <a:avLst/>
          </a:prstGeom>
          <a:noFill/>
        </p:spPr>
        <p:txBody>
          <a:bodyPr wrap="square" rtlCol="0">
            <a:spAutoFit/>
          </a:bodyPr>
          <a:lstStyle/>
          <a:p>
            <a:r>
              <a:rPr lang="ko-KR" altLang="en-US" sz="1600" b="1" dirty="0">
                <a:solidFill>
                  <a:srgbClr val="1910C6"/>
                </a:solidFill>
              </a:rPr>
              <a:t>제</a:t>
            </a:r>
            <a:r>
              <a:rPr lang="en-US" altLang="ko-KR" sz="1600" b="1" dirty="0">
                <a:solidFill>
                  <a:srgbClr val="1910C6"/>
                </a:solidFill>
              </a:rPr>
              <a:t>1</a:t>
            </a:r>
            <a:r>
              <a:rPr lang="ko-KR" altLang="en-US" sz="1600" b="1" dirty="0">
                <a:solidFill>
                  <a:srgbClr val="1910C6"/>
                </a:solidFill>
              </a:rPr>
              <a:t>권 </a:t>
            </a:r>
            <a:r>
              <a:rPr lang="en-US" altLang="ko-KR" sz="1600" b="1" dirty="0">
                <a:solidFill>
                  <a:srgbClr val="1910C6"/>
                </a:solidFill>
              </a:rPr>
              <a:t>Warming up</a:t>
            </a:r>
            <a:r>
              <a:rPr lang="ko-KR" altLang="en-US" sz="1600" b="1" dirty="0">
                <a:solidFill>
                  <a:srgbClr val="1910C6"/>
                </a:solidFill>
              </a:rPr>
              <a:t>편</a:t>
            </a:r>
            <a:endParaRPr lang="ko-KR" altLang="en-US" sz="1600" b="1" dirty="0">
              <a:solidFill>
                <a:srgbClr val="1910C6"/>
              </a:solidFill>
            </a:endParaRPr>
          </a:p>
        </p:txBody>
      </p:sp>
      <p:sp>
        <p:nvSpPr>
          <p:cNvPr id="19" name="TextBox 18"/>
          <p:cNvSpPr txBox="1"/>
          <p:nvPr/>
        </p:nvSpPr>
        <p:spPr>
          <a:xfrm>
            <a:off x="27940" y="8316416"/>
            <a:ext cx="692696" cy="523220"/>
          </a:xfrm>
          <a:prstGeom prst="rect">
            <a:avLst/>
          </a:prstGeom>
          <a:noFill/>
        </p:spPr>
        <p:txBody>
          <a:bodyPr wrap="square" rtlCol="0">
            <a:spAutoFit/>
          </a:bodyPr>
          <a:lstStyle/>
          <a:p>
            <a:r>
              <a:rPr lang="ko-KR" altLang="en-US" sz="1400"/>
              <a:t>유페이</a:t>
            </a:r>
            <a:r>
              <a:rPr lang="ko-KR" altLang="en-US" sz="1400"/>
              <a:t>퍼</a:t>
            </a:r>
            <a:endParaRPr lang="ko-KR" alt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55576"/>
            <a:ext cx="5832648" cy="7848302"/>
          </a:xfrm>
          <a:prstGeom prst="rect">
            <a:avLst/>
          </a:prstGeom>
          <a:noFill/>
        </p:spPr>
        <p:txBody>
          <a:bodyPr wrap="square" rtlCol="0">
            <a:spAutoFit/>
          </a:bodyPr>
          <a:lstStyle/>
          <a:p>
            <a:pPr fontAlgn="base">
              <a:lnSpc>
                <a:spcPct val="150000"/>
              </a:lnSpc>
            </a:pPr>
            <a:r>
              <a:rPr lang="ko-KR" altLang="en-US" sz="1200" dirty="0"/>
              <a:t>아닐 것이기 때문에 더 이상 어려운 문법을 운운하는 것은 별로 합리적이지 않겠지만</a:t>
            </a:r>
            <a:r>
              <a:rPr lang="en-US" altLang="ko-KR" sz="1200" dirty="0"/>
              <a:t>,</a:t>
            </a:r>
            <a:r>
              <a:rPr lang="ko-KR" altLang="en-US" sz="1200" dirty="0"/>
              <a:t> 유감스럽게도 저나 여러분이나 모두 한국에서 오랫동안 영어공부를 해왔던 사람들이고 어느 정도 문법적인 용어 사용에 익숙해 있을 것이기에 구어영어 구사를 위한 최소한의 문법적 용어 사용을 이해를 주시길 바랍니다</a:t>
            </a:r>
            <a:r>
              <a:rPr lang="en-US" altLang="ko-KR" sz="1200" dirty="0"/>
              <a:t>.</a:t>
            </a:r>
            <a:endParaRPr lang="ko-KR" altLang="en-US" sz="1200" dirty="0"/>
          </a:p>
          <a:p>
            <a:pPr fontAlgn="base">
              <a:lnSpc>
                <a:spcPct val="150000"/>
              </a:lnSpc>
            </a:pPr>
            <a:r>
              <a:rPr lang="ko-KR" altLang="en-US" sz="1200" dirty="0"/>
              <a:t>자</a:t>
            </a:r>
            <a:r>
              <a:rPr lang="en-US" altLang="ko-KR" sz="1200" dirty="0"/>
              <a:t>!!</a:t>
            </a:r>
            <a:r>
              <a:rPr lang="ko-KR" altLang="en-US" sz="1200" b="1" dirty="0"/>
              <a:t> </a:t>
            </a:r>
            <a:r>
              <a:rPr lang="ko-KR" altLang="en-US" sz="1200" dirty="0"/>
              <a:t>우선 다 알고 계시겠지만 영어 말하기 모든 것을 새로 시작 한다는 의미에서 영어 문장 구성의 중요한 몇 가지 구조들을 짚고 넘어가 봅시다</a:t>
            </a:r>
            <a:r>
              <a:rPr lang="en-US" altLang="ko-KR" sz="1200" dirty="0"/>
              <a:t>.</a:t>
            </a:r>
          </a:p>
          <a:p>
            <a:pPr fontAlgn="base">
              <a:lnSpc>
                <a:spcPct val="150000"/>
              </a:lnSpc>
            </a:pPr>
            <a:endParaRPr lang="en-US" altLang="ko-KR" sz="1200" dirty="0"/>
          </a:p>
          <a:p>
            <a:pPr fontAlgn="base">
              <a:lnSpc>
                <a:spcPct val="150000"/>
              </a:lnSpc>
            </a:pPr>
            <a:endParaRPr lang="en-US" altLang="ko-KR" sz="1200" dirty="0"/>
          </a:p>
          <a:p>
            <a:pPr fontAlgn="base">
              <a:lnSpc>
                <a:spcPct val="150000"/>
              </a:lnSpc>
            </a:pPr>
            <a:r>
              <a:rPr lang="ko-KR" altLang="en-US" sz="1200" b="1" dirty="0"/>
              <a:t>● 명사</a:t>
            </a:r>
            <a:r>
              <a:rPr lang="en-US" altLang="ko-KR" sz="1200" b="1" dirty="0"/>
              <a:t>(noun)</a:t>
            </a:r>
            <a:endParaRPr lang="ko-KR" altLang="en-US" sz="1200" b="1" dirty="0"/>
          </a:p>
          <a:p>
            <a:pPr fontAlgn="base">
              <a:lnSpc>
                <a:spcPct val="150000"/>
              </a:lnSpc>
            </a:pPr>
            <a:r>
              <a:rPr lang="en-US" altLang="ko-KR" sz="1200" b="1" dirty="0"/>
              <a:t>sky, land, people, cat, dog, elephant, monkey, gold, money, apple, banana, orange </a:t>
            </a:r>
            <a:r>
              <a:rPr lang="ko-KR" altLang="en-US" sz="1200" dirty="0"/>
              <a:t>등</a:t>
            </a:r>
            <a:endParaRPr lang="en-US" altLang="ko-KR" sz="1200" dirty="0"/>
          </a:p>
          <a:p>
            <a:pPr fontAlgn="base">
              <a:lnSpc>
                <a:spcPct val="150000"/>
              </a:lnSpc>
            </a:pPr>
            <a:r>
              <a:rPr lang="ko-KR" altLang="en-US" sz="1200" dirty="0"/>
              <a:t>이 세상에 존재하는 모든 일반적인 물건이나 사물들의 이름을 말합니다</a:t>
            </a:r>
            <a:r>
              <a:rPr lang="en-US" altLang="ko-KR" sz="1200" dirty="0"/>
              <a:t>.</a:t>
            </a:r>
            <a:endParaRPr lang="ko-KR" altLang="en-US" sz="1200" dirty="0"/>
          </a:p>
          <a:p>
            <a:pPr fontAlgn="base">
              <a:lnSpc>
                <a:spcPct val="150000"/>
              </a:lnSpc>
            </a:pPr>
            <a:r>
              <a:rPr lang="ko-KR" altLang="en-US" sz="1200" dirty="0"/>
              <a:t>명사에는 물질명사</a:t>
            </a:r>
            <a:r>
              <a:rPr lang="en-US" altLang="ko-KR" sz="1200" dirty="0"/>
              <a:t>, </a:t>
            </a:r>
            <a:r>
              <a:rPr lang="ko-KR" altLang="en-US" sz="1200" dirty="0"/>
              <a:t>추상명사</a:t>
            </a:r>
            <a:r>
              <a:rPr lang="en-US" altLang="ko-KR" sz="1200" dirty="0"/>
              <a:t>, </a:t>
            </a:r>
            <a:r>
              <a:rPr lang="ko-KR" altLang="en-US" sz="1200" dirty="0"/>
              <a:t>집합명사 등으로 구분할 수가 있겠지만 머리 아픈 말들은 모두</a:t>
            </a:r>
            <a:r>
              <a:rPr lang="en-US" altLang="ko-KR" sz="1200" dirty="0"/>
              <a:t> </a:t>
            </a:r>
            <a:r>
              <a:rPr lang="ko-KR" altLang="en-US" sz="1200" dirty="0"/>
              <a:t>잊으시고 명사란 </a:t>
            </a:r>
            <a:r>
              <a:rPr lang="ko-KR" altLang="en-US" sz="1200" b="1" dirty="0"/>
              <a:t>사물의 일반적인 이름을 말하는 것</a:t>
            </a:r>
            <a:r>
              <a:rPr lang="ko-KR" altLang="en-US" sz="1200" dirty="0"/>
              <a:t>만 기억합니다</a:t>
            </a:r>
            <a:r>
              <a:rPr lang="en-US" altLang="ko-KR" sz="1200" dirty="0"/>
              <a:t>.</a:t>
            </a:r>
            <a:endParaRPr lang="ko-KR" altLang="en-US" sz="1200" dirty="0"/>
          </a:p>
          <a:p>
            <a:pPr fontAlgn="base">
              <a:lnSpc>
                <a:spcPct val="150000"/>
              </a:lnSpc>
            </a:pPr>
            <a:endParaRPr lang="en-US" altLang="ko-KR" sz="1200" b="1" dirty="0"/>
          </a:p>
          <a:p>
            <a:pPr fontAlgn="base">
              <a:lnSpc>
                <a:spcPct val="150000"/>
              </a:lnSpc>
            </a:pPr>
            <a:r>
              <a:rPr lang="ko-KR" altLang="en-US" sz="1200" b="1" dirty="0"/>
              <a:t>● 대명사</a:t>
            </a:r>
            <a:r>
              <a:rPr lang="en-US" altLang="ko-KR" sz="1200" b="1" dirty="0"/>
              <a:t>(pronoun)</a:t>
            </a:r>
            <a:endParaRPr lang="ko-KR" altLang="en-US" sz="1200" b="1" dirty="0"/>
          </a:p>
          <a:p>
            <a:pPr fontAlgn="base">
              <a:lnSpc>
                <a:spcPct val="150000"/>
              </a:lnSpc>
            </a:pPr>
            <a:r>
              <a:rPr lang="en-US" altLang="ko-KR" sz="1200" b="1" dirty="0"/>
              <a:t>this man, that man, this, that, these, those, which, I, you, we, they, he, she, it </a:t>
            </a:r>
            <a:r>
              <a:rPr lang="ko-KR" altLang="en-US" sz="1200" b="1" dirty="0"/>
              <a:t>등</a:t>
            </a:r>
            <a:r>
              <a:rPr lang="ko-KR" altLang="en-US" sz="1200" dirty="0"/>
              <a:t> 일반적으로 명사를 대신하여 지칭할 수 있는 것을 가리키는 거지요</a:t>
            </a:r>
            <a:r>
              <a:rPr lang="en-US" altLang="ko-KR" sz="1200" dirty="0"/>
              <a:t>. </a:t>
            </a:r>
            <a:r>
              <a:rPr lang="ko-KR" altLang="en-US" sz="1200" dirty="0"/>
              <a:t>이 역시 지시대명사</a:t>
            </a:r>
            <a:r>
              <a:rPr lang="en-US" altLang="ko-KR" sz="1200" dirty="0"/>
              <a:t>, </a:t>
            </a:r>
            <a:r>
              <a:rPr lang="ko-KR" altLang="en-US" sz="1200" dirty="0"/>
              <a:t>의문대명사</a:t>
            </a:r>
            <a:r>
              <a:rPr lang="en-US" altLang="ko-KR" sz="1200" dirty="0"/>
              <a:t>, </a:t>
            </a:r>
            <a:r>
              <a:rPr lang="ko-KR" altLang="en-US" sz="1200" dirty="0"/>
              <a:t>인칭대명사</a:t>
            </a:r>
            <a:r>
              <a:rPr lang="en-US" altLang="ko-KR" sz="1200" dirty="0"/>
              <a:t>, </a:t>
            </a:r>
            <a:r>
              <a:rPr lang="ko-KR" altLang="en-US" sz="1200" dirty="0"/>
              <a:t>관계대명사 등 여러 가지가 있겠지만</a:t>
            </a:r>
            <a:r>
              <a:rPr lang="en-US" altLang="ko-KR" sz="1200" dirty="0"/>
              <a:t>,</a:t>
            </a:r>
            <a:r>
              <a:rPr lang="ko-KR" altLang="en-US" sz="1200" dirty="0"/>
              <a:t> 대명사의 가장 기본적인 개념은 어쨌든 </a:t>
            </a:r>
            <a:r>
              <a:rPr lang="ko-KR" altLang="en-US" sz="1200" b="1" dirty="0"/>
              <a:t>명사를 대신 하여 지칭하는 것</a:t>
            </a:r>
            <a:r>
              <a:rPr lang="ko-KR" altLang="en-US" sz="1200" dirty="0"/>
              <a:t>들을 대명사라고 한다는 것만 기억하세요</a:t>
            </a:r>
            <a:r>
              <a:rPr lang="en-US" altLang="ko-KR" sz="1200" dirty="0"/>
              <a:t>.</a:t>
            </a:r>
            <a:endParaRPr lang="ko-KR" altLang="en-US" sz="1200" dirty="0"/>
          </a:p>
          <a:p>
            <a:pPr fontAlgn="base">
              <a:lnSpc>
                <a:spcPct val="150000"/>
              </a:lnSpc>
            </a:pPr>
            <a:endParaRPr lang="en-US" altLang="ko-KR" sz="1200" b="1" dirty="0"/>
          </a:p>
          <a:p>
            <a:pPr fontAlgn="base">
              <a:lnSpc>
                <a:spcPct val="150000"/>
              </a:lnSpc>
            </a:pPr>
            <a:r>
              <a:rPr lang="ko-KR" altLang="en-US" sz="1200" b="1" dirty="0"/>
              <a:t>● 고유명사</a:t>
            </a:r>
            <a:r>
              <a:rPr lang="en-US" altLang="ko-KR" sz="1200" b="1" dirty="0"/>
              <a:t>(proper noun)</a:t>
            </a:r>
          </a:p>
          <a:p>
            <a:pPr fontAlgn="base">
              <a:lnSpc>
                <a:spcPct val="150000"/>
              </a:lnSpc>
            </a:pPr>
            <a:r>
              <a:rPr lang="en-US" altLang="ko-KR" sz="1200" b="1" dirty="0"/>
              <a:t>Washington, America, Thailand, Korea, Seoul </a:t>
            </a:r>
            <a:r>
              <a:rPr lang="ko-KR" altLang="en-US" sz="1200" dirty="0"/>
              <a:t>등 이 세상에 유일하게 존재하는 </a:t>
            </a:r>
            <a:r>
              <a:rPr lang="ko-KR" altLang="en-US" sz="1200" b="1" dirty="0"/>
              <a:t>단 하나뿐인</a:t>
            </a:r>
            <a:r>
              <a:rPr lang="en-US" altLang="ko-KR" sz="1200" b="1" dirty="0"/>
              <a:t>, </a:t>
            </a:r>
            <a:r>
              <a:rPr lang="ko-KR" altLang="en-US" sz="1200" b="1" dirty="0"/>
              <a:t>글자 그대로 고유하게 존재하는 명사</a:t>
            </a:r>
            <a:r>
              <a:rPr lang="ko-KR" altLang="en-US" sz="1200" dirty="0"/>
              <a:t>를 말함이지요</a:t>
            </a:r>
            <a:r>
              <a:rPr lang="en-US" altLang="ko-KR" sz="1200" dirty="0"/>
              <a:t>. </a:t>
            </a:r>
            <a:r>
              <a:rPr lang="ko-KR" altLang="en-US" sz="1200" dirty="0"/>
              <a:t>당연히 여러분 자신들의 이름도 고유명사에 해당 합니다</a:t>
            </a:r>
            <a:r>
              <a:rPr lang="en-US" altLang="ko-KR" sz="1200" dirty="0"/>
              <a:t>.</a:t>
            </a:r>
            <a:endParaRPr lang="ko-KR" altLang="en-US" sz="1200" dirty="0"/>
          </a:p>
          <a:p>
            <a:pPr fontAlgn="base">
              <a:lnSpc>
                <a:spcPct val="150000"/>
              </a:lnSpc>
            </a:pPr>
            <a:endParaRPr lang="en-US" altLang="ko-KR" sz="1200" b="1" dirty="0"/>
          </a:p>
        </p:txBody>
      </p:sp>
      <p:sp>
        <p:nvSpPr>
          <p:cNvPr id="5" name="TextBox 4"/>
          <p:cNvSpPr txBox="1"/>
          <p:nvPr/>
        </p:nvSpPr>
        <p:spPr>
          <a:xfrm>
            <a:off x="609112" y="2631189"/>
            <a:ext cx="2387839" cy="307777"/>
          </a:xfrm>
          <a:prstGeom prst="rect">
            <a:avLst/>
          </a:prstGeom>
          <a:solidFill>
            <a:srgbClr val="9933FF"/>
          </a:solidFill>
        </p:spPr>
        <p:txBody>
          <a:bodyPr wrap="square" rtlCol="0">
            <a:spAutoFit/>
          </a:bodyPr>
          <a:lstStyle/>
          <a:p>
            <a:r>
              <a:rPr lang="en-US" altLang="ko-KR" sz="1400" b="1" dirty="0">
                <a:solidFill>
                  <a:schemeClr val="bg1"/>
                </a:solidFill>
                <a:latin typeface="+mj-ea"/>
              </a:rPr>
              <a:t>2. </a:t>
            </a:r>
            <a:r>
              <a:rPr lang="ko-KR" altLang="en-US" sz="1400" b="1" dirty="0">
                <a:solidFill>
                  <a:schemeClr val="bg1"/>
                </a:solidFill>
                <a:latin typeface="+mj-ea"/>
              </a:rPr>
              <a:t>첫 </a:t>
            </a:r>
            <a:r>
              <a:rPr lang="ko-KR" altLang="en-US" sz="1400" b="1" dirty="0">
                <a:solidFill>
                  <a:schemeClr val="bg1"/>
                </a:solidFill>
                <a:latin typeface="+mj-ea"/>
              </a:rPr>
              <a:t>번째 품사</a:t>
            </a:r>
            <a:r>
              <a:rPr lang="en-US" altLang="ko-KR" sz="1400" b="1" dirty="0">
                <a:solidFill>
                  <a:schemeClr val="bg1"/>
                </a:solidFill>
                <a:latin typeface="+mj-ea"/>
              </a:rPr>
              <a:t>(</a:t>
            </a:r>
            <a:r>
              <a:rPr lang="ko-KR" altLang="en-US" sz="1400" b="1" dirty="0">
                <a:solidFill>
                  <a:schemeClr val="bg1"/>
                </a:solidFill>
                <a:latin typeface="+mj-ea"/>
              </a:rPr>
              <a:t>品詞</a:t>
            </a:r>
            <a:r>
              <a:rPr lang="en-US" altLang="ko-KR" sz="1400" b="1" dirty="0">
                <a:solidFill>
                  <a:schemeClr val="bg1"/>
                </a:solidFill>
                <a:latin typeface="+mj-ea"/>
              </a:rPr>
              <a:t>)</a:t>
            </a:r>
            <a:r>
              <a:rPr lang="ko-KR" altLang="en-US" sz="1400" b="1" dirty="0">
                <a:solidFill>
                  <a:schemeClr val="bg1"/>
                </a:solidFill>
                <a:latin typeface="+mj-ea"/>
              </a:rPr>
              <a:t>란</a:t>
            </a:r>
            <a:r>
              <a:rPr lang="en-US" altLang="ko-KR" sz="1400" b="1" dirty="0">
                <a:solidFill>
                  <a:schemeClr val="bg1"/>
                </a:solidFill>
                <a:latin typeface="+mj-ea"/>
              </a:rPr>
              <a:t>?</a:t>
            </a:r>
            <a:endParaRPr lang="ko-KR" altLang="en-US" sz="1400" dirty="0">
              <a:solidFill>
                <a:schemeClr val="bg1"/>
              </a:solidFill>
            </a:endParaRPr>
          </a:p>
        </p:txBody>
      </p:sp>
      <p:sp>
        <p:nvSpPr>
          <p:cNvPr id="6" name="슬라이드 번호 개체 틀 5"/>
          <p:cNvSpPr>
            <a:spLocks noGrp="1"/>
          </p:cNvSpPr>
          <p:nvPr>
            <p:ph type="sldNum" sz="quarter" idx="12"/>
          </p:nvPr>
        </p:nvSpPr>
        <p:spPr/>
        <p:txBody>
          <a:bodyPr/>
          <a:lstStyle/>
          <a:p>
            <a:fld id="{5CA46AE1-A4F3-404A-AEF6-FC2F202071CE}" type="slidenum">
              <a:rPr lang="ko-KR" altLang="en-US"/>
              <a:pPr/>
              <a:t>10</a:t>
            </a:fld>
            <a:endParaRPr lang="ko-KR" altLang="en-US"/>
          </a:p>
        </p:txBody>
      </p:sp>
      <p:sp>
        <p:nvSpPr>
          <p:cNvPr id="7" name="바닥글 개체 틀 6"/>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20851"/>
            <a:ext cx="5832648" cy="8586966"/>
          </a:xfrm>
          <a:prstGeom prst="rect">
            <a:avLst/>
          </a:prstGeom>
          <a:noFill/>
        </p:spPr>
        <p:txBody>
          <a:bodyPr wrap="square" rtlCol="0">
            <a:spAutoFit/>
          </a:bodyPr>
          <a:lstStyle/>
          <a:p>
            <a:pPr fontAlgn="base">
              <a:lnSpc>
                <a:spcPct val="150000"/>
              </a:lnSpc>
            </a:pPr>
            <a:r>
              <a:rPr lang="ko-KR" altLang="en-US" sz="1200" b="1" dirty="0"/>
              <a:t>● </a:t>
            </a:r>
            <a:r>
              <a:rPr lang="ko-KR" altLang="en-US" sz="1200" b="1" dirty="0">
                <a:solidFill>
                  <a:srgbClr val="FF0000"/>
                </a:solidFill>
              </a:rPr>
              <a:t>동사</a:t>
            </a:r>
            <a:r>
              <a:rPr lang="en-US" altLang="ko-KR" sz="1200" b="1" dirty="0">
                <a:solidFill>
                  <a:srgbClr val="FF0000"/>
                </a:solidFill>
              </a:rPr>
              <a:t>(verb)</a:t>
            </a:r>
            <a:endParaRPr lang="ko-KR" altLang="en-US" sz="1200" b="1" dirty="0">
              <a:solidFill>
                <a:srgbClr val="FF0000"/>
              </a:solidFill>
            </a:endParaRPr>
          </a:p>
          <a:p>
            <a:pPr fontAlgn="base">
              <a:lnSpc>
                <a:spcPct val="150000"/>
              </a:lnSpc>
            </a:pPr>
            <a:r>
              <a:rPr lang="ko-KR" altLang="en-US" sz="1200" dirty="0"/>
              <a:t>사람이나 </a:t>
            </a:r>
            <a:r>
              <a:rPr lang="ko-KR" altLang="en-US" sz="1200" dirty="0"/>
              <a:t>사물의 동작이나 작용을 나타낸 것으로</a:t>
            </a:r>
            <a:r>
              <a:rPr lang="ko-KR" altLang="en-US" sz="1200" b="1" dirty="0"/>
              <a:t> </a:t>
            </a:r>
            <a:r>
              <a:rPr lang="en-US" altLang="ko-KR" sz="1200" b="1" dirty="0"/>
              <a:t>run, eat, walk, work, grab, kick </a:t>
            </a:r>
            <a:r>
              <a:rPr lang="ko-KR" altLang="en-US" sz="1200" dirty="0"/>
              <a:t>등의 뭔가 </a:t>
            </a:r>
            <a:r>
              <a:rPr lang="ko-KR" altLang="en-US" sz="1200" b="1" dirty="0"/>
              <a:t>움직이는 동작을 묘사 한 것입니다</a:t>
            </a:r>
            <a:r>
              <a:rPr lang="en-US" altLang="ko-KR" sz="1200" dirty="0"/>
              <a:t>. </a:t>
            </a:r>
            <a:r>
              <a:rPr lang="ko-KR" altLang="en-US" sz="1200" dirty="0"/>
              <a:t>動</a:t>
            </a:r>
            <a:r>
              <a:rPr lang="en-US" altLang="ko-KR" sz="1200" dirty="0"/>
              <a:t>: </a:t>
            </a:r>
            <a:r>
              <a:rPr lang="ko-KR" altLang="en-US" sz="1200" dirty="0"/>
              <a:t>움직일 동 詞</a:t>
            </a:r>
            <a:r>
              <a:rPr lang="en-US" altLang="ko-KR" sz="1200" dirty="0"/>
              <a:t>: </a:t>
            </a:r>
            <a:r>
              <a:rPr lang="ko-KR" altLang="en-US" sz="1200" dirty="0"/>
              <a:t>말씀 사 의 의미를 한번 새겨보세요</a:t>
            </a:r>
            <a:r>
              <a:rPr lang="en-US" altLang="ko-KR" sz="1200" dirty="0"/>
              <a:t>.</a:t>
            </a:r>
          </a:p>
          <a:p>
            <a:pPr fontAlgn="base">
              <a:lnSpc>
                <a:spcPct val="150000"/>
              </a:lnSpc>
            </a:pPr>
            <a:endParaRPr lang="en-US" altLang="ko-KR" sz="1200" b="1" dirty="0"/>
          </a:p>
          <a:p>
            <a:pPr fontAlgn="base">
              <a:lnSpc>
                <a:spcPct val="150000"/>
              </a:lnSpc>
            </a:pPr>
            <a:r>
              <a:rPr lang="ko-KR" altLang="en-US" sz="1200" b="1" dirty="0"/>
              <a:t>● 형용사</a:t>
            </a:r>
            <a:r>
              <a:rPr lang="en-US" altLang="ko-KR" sz="1200" b="1" dirty="0"/>
              <a:t>(adjective)</a:t>
            </a:r>
            <a:endParaRPr lang="ko-KR" altLang="en-US" sz="1200" b="1" dirty="0"/>
          </a:p>
          <a:p>
            <a:pPr fontAlgn="base">
              <a:lnSpc>
                <a:spcPct val="150000"/>
              </a:lnSpc>
            </a:pPr>
            <a:r>
              <a:rPr lang="en-US" altLang="ko-KR" sz="1200" b="1" dirty="0"/>
              <a:t>cold, hot, warm</a:t>
            </a:r>
            <a:r>
              <a:rPr lang="en-US" altLang="ko-KR" sz="1200" dirty="0"/>
              <a:t>, </a:t>
            </a:r>
            <a:r>
              <a:rPr lang="en-US" altLang="ko-KR" sz="1200" b="1" dirty="0"/>
              <a:t>long, short,</a:t>
            </a:r>
            <a:r>
              <a:rPr lang="en-US" altLang="ko-KR" sz="1200" dirty="0"/>
              <a:t> </a:t>
            </a:r>
            <a:r>
              <a:rPr lang="en-US" altLang="ko-KR" sz="1200" b="1" dirty="0"/>
              <a:t>simple, complex </a:t>
            </a:r>
            <a:r>
              <a:rPr lang="ko-KR" altLang="en-US" sz="1200" dirty="0"/>
              <a:t>등의 사물의 처해져 있는 </a:t>
            </a:r>
            <a:r>
              <a:rPr lang="ko-KR" altLang="en-US" sz="1200" b="1" dirty="0"/>
              <a:t>상태</a:t>
            </a:r>
            <a:r>
              <a:rPr lang="en-US" altLang="ko-KR" sz="1200" dirty="0"/>
              <a:t>/ </a:t>
            </a:r>
            <a:r>
              <a:rPr lang="ko-KR" altLang="en-US" sz="1200" b="1" dirty="0"/>
              <a:t>형태</a:t>
            </a:r>
            <a:r>
              <a:rPr lang="en-US" altLang="ko-KR" sz="1200" dirty="0"/>
              <a:t> </a:t>
            </a:r>
            <a:r>
              <a:rPr lang="ko-KR" altLang="en-US" sz="1200" dirty="0"/>
              <a:t>또는 그 </a:t>
            </a:r>
            <a:r>
              <a:rPr lang="ko-KR" altLang="en-US" sz="1200" b="1" dirty="0"/>
              <a:t>상황</a:t>
            </a:r>
            <a:r>
              <a:rPr lang="ko-KR" altLang="en-US" sz="1200" dirty="0"/>
              <a:t>을 서술한 것을 말하는 것으로 사실은</a:t>
            </a:r>
            <a:r>
              <a:rPr lang="en-US" altLang="ko-KR" sz="1200" dirty="0"/>
              <a:t> </a:t>
            </a:r>
            <a:r>
              <a:rPr lang="ko-KR" altLang="en-US" sz="1200" dirty="0"/>
              <a:t>춥다</a:t>
            </a:r>
            <a:r>
              <a:rPr lang="en-US" altLang="ko-KR" sz="1200" dirty="0"/>
              <a:t>, </a:t>
            </a:r>
            <a:r>
              <a:rPr lang="ko-KR" altLang="en-US" sz="1200" dirty="0"/>
              <a:t>덥다</a:t>
            </a:r>
            <a:r>
              <a:rPr lang="en-US" altLang="ko-KR" sz="1200" dirty="0"/>
              <a:t>, </a:t>
            </a:r>
            <a:r>
              <a:rPr lang="ko-KR" altLang="en-US" sz="1200" dirty="0"/>
              <a:t>따뜻하다</a:t>
            </a:r>
            <a:r>
              <a:rPr lang="en-US" altLang="ko-KR" sz="1200" dirty="0"/>
              <a:t>, </a:t>
            </a:r>
            <a:r>
              <a:rPr lang="ko-KR" altLang="en-US" sz="1200" dirty="0"/>
              <a:t>길다</a:t>
            </a:r>
            <a:r>
              <a:rPr lang="en-US" altLang="ko-KR" sz="1200" dirty="0"/>
              <a:t>, </a:t>
            </a:r>
            <a:r>
              <a:rPr lang="ko-KR" altLang="en-US" sz="1200" dirty="0"/>
              <a:t>짧다</a:t>
            </a:r>
            <a:r>
              <a:rPr lang="en-US" altLang="ko-KR" sz="1200" dirty="0"/>
              <a:t>, </a:t>
            </a:r>
            <a:r>
              <a:rPr lang="ko-KR" altLang="en-US" sz="1200" dirty="0"/>
              <a:t>간단하다</a:t>
            </a:r>
            <a:r>
              <a:rPr lang="en-US" altLang="ko-KR" sz="1200" dirty="0"/>
              <a:t>, </a:t>
            </a:r>
            <a:r>
              <a:rPr lang="ko-KR" altLang="en-US" sz="1200" dirty="0"/>
              <a:t>복잡하다</a:t>
            </a:r>
            <a:r>
              <a:rPr lang="en-US" altLang="ko-KR" sz="1200" dirty="0"/>
              <a:t>.</a:t>
            </a:r>
            <a:r>
              <a:rPr lang="ko-KR" altLang="en-US" sz="1200" dirty="0"/>
              <a:t> 등의 마치 동사적인 행동을 나타내는 식으로 번역하는 것이 아닌 </a:t>
            </a:r>
            <a:r>
              <a:rPr lang="ko-KR" altLang="en-US" sz="1200" b="1" dirty="0"/>
              <a:t>추운</a:t>
            </a:r>
            <a:r>
              <a:rPr lang="en-US" altLang="ko-KR" sz="1200" b="1" dirty="0"/>
              <a:t>, </a:t>
            </a:r>
            <a:r>
              <a:rPr lang="ko-KR" altLang="en-US" sz="1200" b="1" dirty="0"/>
              <a:t>더운</a:t>
            </a:r>
            <a:r>
              <a:rPr lang="en-US" altLang="ko-KR" sz="1200" b="1" dirty="0"/>
              <a:t>, </a:t>
            </a:r>
            <a:r>
              <a:rPr lang="ko-KR" altLang="en-US" sz="1200" b="1" dirty="0"/>
              <a:t>따뜻한</a:t>
            </a:r>
            <a:r>
              <a:rPr lang="en-US" altLang="ko-KR" sz="1200" b="1" dirty="0"/>
              <a:t>, </a:t>
            </a:r>
            <a:r>
              <a:rPr lang="ko-KR" altLang="en-US" sz="1200" b="1" dirty="0"/>
              <a:t>긴</a:t>
            </a:r>
            <a:r>
              <a:rPr lang="en-US" altLang="ko-KR" sz="1200" b="1" dirty="0"/>
              <a:t>, </a:t>
            </a:r>
            <a:r>
              <a:rPr lang="ko-KR" altLang="en-US" sz="1200" b="1" dirty="0"/>
              <a:t>짧은</a:t>
            </a:r>
            <a:r>
              <a:rPr lang="en-US" altLang="ko-KR" sz="1200" b="1" dirty="0"/>
              <a:t>, </a:t>
            </a:r>
            <a:r>
              <a:rPr lang="ko-KR" altLang="en-US" sz="1200" b="1" dirty="0"/>
              <a:t>간단한</a:t>
            </a:r>
            <a:r>
              <a:rPr lang="en-US" altLang="ko-KR" sz="1200" b="1" dirty="0"/>
              <a:t>, </a:t>
            </a:r>
            <a:r>
              <a:rPr lang="ko-KR" altLang="en-US" sz="1200" b="1" dirty="0"/>
              <a:t>복잡한</a:t>
            </a:r>
            <a:r>
              <a:rPr lang="ko-KR" altLang="en-US" sz="1200" dirty="0"/>
              <a:t> 등으로 번역하는 것이 형용사의 뜻에 충실한 번역이 되는 것을 잊어서는 안 된다는 거예요</a:t>
            </a:r>
            <a:r>
              <a:rPr lang="en-US" altLang="ko-KR" sz="1200" dirty="0"/>
              <a:t>! </a:t>
            </a:r>
            <a:r>
              <a:rPr lang="ko-KR" altLang="en-US" sz="1200" dirty="0"/>
              <a:t>어쨌든 형용사는 사람</a:t>
            </a:r>
            <a:r>
              <a:rPr lang="en-US" altLang="ko-KR" sz="1200" dirty="0"/>
              <a:t>, (</a:t>
            </a:r>
            <a:r>
              <a:rPr lang="ko-KR" altLang="en-US" sz="1200" dirty="0"/>
              <a:t>동물</a:t>
            </a:r>
            <a:r>
              <a:rPr lang="en-US" altLang="ko-KR" sz="1200" dirty="0"/>
              <a:t>) </a:t>
            </a:r>
            <a:r>
              <a:rPr lang="ko-KR" altLang="en-US" sz="1200" dirty="0"/>
              <a:t>또는 사물의 </a:t>
            </a:r>
            <a:r>
              <a:rPr lang="en-US" altLang="ko-KR" sz="1200" dirty="0"/>
              <a:t>“</a:t>
            </a:r>
            <a:r>
              <a:rPr lang="ko-KR" altLang="en-US" sz="1200" b="1" dirty="0"/>
              <a:t>상태 </a:t>
            </a:r>
            <a:r>
              <a:rPr lang="en-US" altLang="ko-KR" sz="1200" b="1" dirty="0"/>
              <a:t>/ </a:t>
            </a:r>
            <a:r>
              <a:rPr lang="ko-KR" altLang="en-US" sz="1200" b="1" dirty="0"/>
              <a:t>형태</a:t>
            </a:r>
            <a:r>
              <a:rPr lang="en-US" altLang="ko-KR" sz="1200" b="1" dirty="0"/>
              <a:t> </a:t>
            </a:r>
            <a:r>
              <a:rPr lang="ko-KR" altLang="en-US" sz="1200" b="1" dirty="0"/>
              <a:t>또는 그 상황을 묘사하는 것</a:t>
            </a:r>
            <a:r>
              <a:rPr lang="en-US" altLang="ko-KR" sz="1200" b="1" dirty="0"/>
              <a:t>”</a:t>
            </a:r>
            <a:r>
              <a:rPr lang="ko-KR" altLang="en-US" sz="1200" dirty="0"/>
              <a:t> 이라는 것 잊지 마세요</a:t>
            </a:r>
            <a:r>
              <a:rPr lang="en-US" altLang="ko-KR" sz="1200" dirty="0"/>
              <a:t>. </a:t>
            </a:r>
            <a:endParaRPr lang="ko-KR" altLang="en-US" sz="1200" dirty="0"/>
          </a:p>
          <a:p>
            <a:pPr fontAlgn="base">
              <a:lnSpc>
                <a:spcPct val="150000"/>
              </a:lnSpc>
            </a:pPr>
            <a:r>
              <a:rPr lang="ko-KR" altLang="en-US" sz="1200" b="1" dirty="0"/>
              <a:t>≫ </a:t>
            </a:r>
            <a:r>
              <a:rPr lang="ko-KR" altLang="en-US" sz="1200" dirty="0"/>
              <a:t>참</a:t>
            </a:r>
            <a:r>
              <a:rPr lang="en-US" altLang="ko-KR" sz="1200" dirty="0"/>
              <a:t>! </a:t>
            </a:r>
            <a:r>
              <a:rPr lang="ko-KR" altLang="en-US" sz="1200" b="1" dirty="0"/>
              <a:t>상태≧ 형태</a:t>
            </a:r>
            <a:r>
              <a:rPr lang="en-US" altLang="ko-KR" sz="1200" b="1" dirty="0"/>
              <a:t>, </a:t>
            </a:r>
            <a:r>
              <a:rPr lang="ko-KR" altLang="en-US" sz="1200" b="1" dirty="0"/>
              <a:t>상황</a:t>
            </a:r>
            <a:r>
              <a:rPr lang="ko-KR" altLang="en-US" sz="1200" dirty="0"/>
              <a:t>의 등식이 성립한다고 할 수 있으므로 형용사에 대한 모든 번역은 </a:t>
            </a:r>
            <a:r>
              <a:rPr lang="en-US" altLang="ko-KR" sz="1200" dirty="0"/>
              <a:t>“</a:t>
            </a:r>
            <a:r>
              <a:rPr lang="en-US" altLang="ko-KR" sz="1200" b="1" dirty="0"/>
              <a:t>~</a:t>
            </a:r>
            <a:r>
              <a:rPr lang="ko-KR" altLang="en-US" sz="1200" b="1" dirty="0"/>
              <a:t>인 상태</a:t>
            </a:r>
            <a:r>
              <a:rPr lang="en-US" altLang="ko-KR" sz="1200" b="1" dirty="0"/>
              <a:t>”</a:t>
            </a:r>
            <a:r>
              <a:rPr lang="ko-KR" altLang="en-US" sz="1200" dirty="0"/>
              <a:t>라고 언급할 예정이니 참고 하시기 바랍니다</a:t>
            </a:r>
            <a:r>
              <a:rPr lang="en-US" altLang="ko-KR" sz="1200" dirty="0"/>
              <a:t>. </a:t>
            </a:r>
            <a:endParaRPr lang="ko-KR" altLang="en-US" sz="1200" dirty="0"/>
          </a:p>
          <a:p>
            <a:pPr fontAlgn="base">
              <a:lnSpc>
                <a:spcPct val="150000"/>
              </a:lnSpc>
            </a:pPr>
            <a:endParaRPr lang="en-US" altLang="ko-KR" sz="1200" b="1" dirty="0"/>
          </a:p>
          <a:p>
            <a:pPr fontAlgn="base">
              <a:lnSpc>
                <a:spcPct val="150000"/>
              </a:lnSpc>
            </a:pPr>
            <a:r>
              <a:rPr lang="ko-KR" altLang="en-US" sz="1200" b="1" dirty="0"/>
              <a:t>● 부사</a:t>
            </a:r>
            <a:r>
              <a:rPr lang="en-US" altLang="ko-KR" sz="1200" b="1" dirty="0"/>
              <a:t>(adverb)</a:t>
            </a:r>
            <a:endParaRPr lang="ko-KR" altLang="en-US" sz="1200" b="1" dirty="0"/>
          </a:p>
          <a:p>
            <a:pPr fontAlgn="base">
              <a:lnSpc>
                <a:spcPct val="150000"/>
              </a:lnSpc>
            </a:pPr>
            <a:r>
              <a:rPr lang="en-US" altLang="ko-KR" sz="1200" b="1" dirty="0"/>
              <a:t>strongly, weakly, actually, perfectly </a:t>
            </a:r>
            <a:r>
              <a:rPr lang="ko-KR" altLang="en-US" sz="1200" dirty="0"/>
              <a:t>등 동사나 형용사 또는 다른 부사를 수식하거나 경우에 따라서는 문장 전체의 내용을 수식하면서 영향을 미치는 것으로 문장 속에서는 스스로 주체적인 역할을 하진 못 하지만</a:t>
            </a:r>
            <a:r>
              <a:rPr lang="en-US" altLang="ko-KR" sz="1200" dirty="0"/>
              <a:t>,</a:t>
            </a:r>
            <a:r>
              <a:rPr lang="ko-KR" altLang="en-US" sz="1200" dirty="0"/>
              <a:t> </a:t>
            </a:r>
            <a:r>
              <a:rPr lang="ko-KR" altLang="en-US" sz="1200" b="1" dirty="0"/>
              <a:t>부수적 역할을 하면서 수식하는 말의 뜻을 한정하는 것</a:t>
            </a:r>
            <a:r>
              <a:rPr lang="ko-KR" altLang="en-US" sz="1200" dirty="0"/>
              <a:t>을 말합니다</a:t>
            </a:r>
            <a:r>
              <a:rPr lang="en-US" altLang="ko-KR" sz="1200" dirty="0"/>
              <a:t>.</a:t>
            </a:r>
            <a:endParaRPr lang="ko-KR" altLang="en-US" sz="1200" dirty="0"/>
          </a:p>
          <a:p>
            <a:pPr fontAlgn="base">
              <a:lnSpc>
                <a:spcPct val="150000"/>
              </a:lnSpc>
            </a:pPr>
            <a:r>
              <a:rPr lang="ko-KR" altLang="en-US" sz="1200" dirty="0"/>
              <a:t>그래서 부사는 문장 속에서 생략을 해도 문장전체의 의미 변화는 사실상 그렇게 크지 않아요</a:t>
            </a:r>
            <a:r>
              <a:rPr lang="en-US" altLang="ko-KR" sz="1200" dirty="0"/>
              <a:t>.</a:t>
            </a:r>
            <a:endParaRPr lang="ko-KR" altLang="en-US" sz="1200" dirty="0"/>
          </a:p>
          <a:p>
            <a:pPr fontAlgn="base">
              <a:lnSpc>
                <a:spcPct val="150000"/>
              </a:lnSpc>
            </a:pPr>
            <a:r>
              <a:rPr lang="ko-KR" altLang="en-US" sz="1200" dirty="0"/>
              <a:t>즉</a:t>
            </a:r>
            <a:r>
              <a:rPr lang="en-US" altLang="ko-KR" sz="1200" dirty="0"/>
              <a:t>, </a:t>
            </a:r>
            <a:r>
              <a:rPr lang="ko-KR" altLang="en-US" sz="1200" dirty="0"/>
              <a:t>동사</a:t>
            </a:r>
            <a:r>
              <a:rPr lang="en-US" altLang="ko-KR" sz="1200" dirty="0"/>
              <a:t>, </a:t>
            </a:r>
            <a:r>
              <a:rPr lang="ko-KR" altLang="en-US" sz="1200" dirty="0"/>
              <a:t>형용사</a:t>
            </a:r>
            <a:r>
              <a:rPr lang="en-US" altLang="ko-KR" sz="1200" dirty="0"/>
              <a:t>, </a:t>
            </a:r>
            <a:r>
              <a:rPr lang="ko-KR" altLang="en-US" sz="1200" dirty="0"/>
              <a:t>다른 부사나 문장전체의 내용을 수식할 필요가 없을 때에는 당근 얼마든지 생략가능</a:t>
            </a:r>
            <a:r>
              <a:rPr lang="en-US" altLang="ko-KR" sz="1200" dirty="0"/>
              <a:t>!</a:t>
            </a:r>
          </a:p>
          <a:p>
            <a:pPr fontAlgn="base"/>
            <a:endParaRPr lang="en-US" altLang="ko-KR" sz="1200" b="1" dirty="0"/>
          </a:p>
          <a:p>
            <a:pPr fontAlgn="base">
              <a:lnSpc>
                <a:spcPct val="150000"/>
              </a:lnSpc>
            </a:pPr>
            <a:r>
              <a:rPr lang="ko-KR" altLang="en-US" sz="1200" b="1" dirty="0"/>
              <a:t>● 접속사</a:t>
            </a:r>
            <a:r>
              <a:rPr lang="en-US" altLang="ko-KR" sz="1200" b="1" dirty="0"/>
              <a:t>(conjunction) </a:t>
            </a:r>
            <a:endParaRPr lang="ko-KR" altLang="en-US" sz="1200" b="1" dirty="0"/>
          </a:p>
          <a:p>
            <a:pPr fontAlgn="base">
              <a:lnSpc>
                <a:spcPct val="150000"/>
              </a:lnSpc>
            </a:pPr>
            <a:r>
              <a:rPr lang="ko-KR" altLang="en-US" sz="1200" b="1" dirty="0"/>
              <a:t>두 부분의 문장을 하나로 연결시켜줄 수 있는 역할을 하는 것</a:t>
            </a:r>
            <a:r>
              <a:rPr lang="en-US" altLang="ko-KR" sz="1200" b="1" dirty="0"/>
              <a:t>.</a:t>
            </a:r>
            <a:endParaRPr lang="ko-KR" altLang="en-US" sz="1200" b="1" dirty="0"/>
          </a:p>
          <a:p>
            <a:pPr fontAlgn="base">
              <a:lnSpc>
                <a:spcPct val="150000"/>
              </a:lnSpc>
            </a:pPr>
            <a:r>
              <a:rPr lang="en-US" altLang="ko-KR" sz="1200" b="1" dirty="0"/>
              <a:t>and, but, because, so, so that, therefore, however </a:t>
            </a:r>
            <a:r>
              <a:rPr lang="ko-KR" altLang="en-US" sz="1200" dirty="0"/>
              <a:t>등과 같은 것을 말하는 </a:t>
            </a:r>
            <a:r>
              <a:rPr lang="ko-KR" altLang="en-US" sz="1200" dirty="0" err="1"/>
              <a:t>것으</a:t>
            </a:r>
            <a:endParaRPr lang="ko-KR" altLang="en-US" sz="1200" dirty="0"/>
          </a:p>
          <a:p>
            <a:pPr fontAlgn="base">
              <a:lnSpc>
                <a:spcPct val="150000"/>
              </a:lnSpc>
            </a:pPr>
            <a:endParaRPr lang="ko-KR" altLang="en-US" sz="1200" dirty="0"/>
          </a:p>
          <a:p>
            <a:pPr fontAlgn="base">
              <a:lnSpc>
                <a:spcPct val="150000"/>
              </a:lnSpc>
            </a:pPr>
            <a:endParaRPr lang="en-US" altLang="ko-KR" sz="1200" dirty="0"/>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11</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55577"/>
            <a:ext cx="5832648" cy="7848872"/>
          </a:xfrm>
          <a:prstGeom prst="rect">
            <a:avLst/>
          </a:prstGeom>
          <a:noFill/>
        </p:spPr>
        <p:txBody>
          <a:bodyPr wrap="square" rtlCol="0">
            <a:spAutoFit/>
          </a:bodyPr>
          <a:lstStyle/>
          <a:p>
            <a:pPr fontAlgn="base">
              <a:lnSpc>
                <a:spcPct val="150000"/>
              </a:lnSpc>
            </a:pPr>
            <a:r>
              <a:rPr lang="ko-KR" altLang="en-US" sz="1200" dirty="0" err="1"/>
              <a:t>로</a:t>
            </a:r>
            <a:r>
              <a:rPr lang="ko-KR" altLang="en-US" sz="1200" dirty="0"/>
              <a:t> 이 접속사들을 잘 사용할 때 문장연결에 매끈한 가치를 발휘할 수가 있고 시원</a:t>
            </a:r>
            <a:endParaRPr lang="en-US" altLang="ko-KR" sz="1200" dirty="0"/>
          </a:p>
          <a:p>
            <a:pPr fontAlgn="base">
              <a:lnSpc>
                <a:spcPct val="150000"/>
              </a:lnSpc>
            </a:pPr>
            <a:r>
              <a:rPr lang="ko-KR" altLang="en-US" sz="1200" dirty="0"/>
              <a:t>한 </a:t>
            </a:r>
            <a:r>
              <a:rPr lang="ko-KR" altLang="en-US" sz="1200" dirty="0"/>
              <a:t>영어구사가 안될 때도 단골로 사용되는 것이 이 접속사라는 것입니다</a:t>
            </a:r>
            <a:r>
              <a:rPr lang="en-US" altLang="ko-KR" sz="1200" dirty="0"/>
              <a:t>. </a:t>
            </a:r>
          </a:p>
          <a:p>
            <a:pPr fontAlgn="base">
              <a:lnSpc>
                <a:spcPct val="150000"/>
              </a:lnSpc>
            </a:pPr>
            <a:endParaRPr lang="ko-KR" altLang="en-US" sz="1200" dirty="0"/>
          </a:p>
          <a:p>
            <a:pPr fontAlgn="base">
              <a:lnSpc>
                <a:spcPct val="150000"/>
              </a:lnSpc>
            </a:pPr>
            <a:r>
              <a:rPr lang="ko-KR" altLang="en-US" sz="1200" b="1" dirty="0"/>
              <a:t>● 전치사</a:t>
            </a:r>
            <a:r>
              <a:rPr lang="en-US" altLang="ko-KR" sz="1200" b="1" dirty="0"/>
              <a:t>(preposition)</a:t>
            </a:r>
            <a:endParaRPr lang="ko-KR" altLang="en-US" sz="1200" b="1" dirty="0"/>
          </a:p>
          <a:p>
            <a:pPr fontAlgn="base">
              <a:lnSpc>
                <a:spcPct val="150000"/>
              </a:lnSpc>
            </a:pPr>
            <a:r>
              <a:rPr lang="ko-KR" altLang="en-US" sz="1200" dirty="0"/>
              <a:t>명사</a:t>
            </a:r>
            <a:r>
              <a:rPr lang="en-US" altLang="ko-KR" sz="1200" dirty="0"/>
              <a:t>, </a:t>
            </a:r>
            <a:r>
              <a:rPr lang="ko-KR" altLang="en-US" sz="1200" dirty="0"/>
              <a:t>대명사</a:t>
            </a:r>
            <a:r>
              <a:rPr lang="en-US" altLang="ko-KR" sz="1200" dirty="0"/>
              <a:t>, </a:t>
            </a:r>
            <a:r>
              <a:rPr lang="ko-KR" altLang="en-US" sz="1200" dirty="0"/>
              <a:t>고유 명사 등의 앞에 위치하며 다른 품사와의 문법적 관계를 명확히 해주는 말인데</a:t>
            </a:r>
            <a:r>
              <a:rPr lang="en-US" altLang="ko-KR" sz="1200" dirty="0"/>
              <a:t>... </a:t>
            </a:r>
            <a:r>
              <a:rPr lang="en-US" altLang="ko-KR" sz="1200" b="1" dirty="0"/>
              <a:t>on, at, in, under, before, after, of </a:t>
            </a:r>
            <a:r>
              <a:rPr lang="ko-KR" altLang="en-US" sz="1200" dirty="0"/>
              <a:t>등이 이에 해당하는 것들이고 </a:t>
            </a:r>
            <a:r>
              <a:rPr lang="ko-KR" altLang="en-US" sz="1200" b="1" dirty="0"/>
              <a:t>前</a:t>
            </a:r>
            <a:r>
              <a:rPr lang="en-US" altLang="ko-KR" sz="1200" b="1" dirty="0"/>
              <a:t>(</a:t>
            </a:r>
            <a:r>
              <a:rPr lang="ko-KR" altLang="en-US" sz="1200" b="1" dirty="0"/>
              <a:t>앞</a:t>
            </a:r>
            <a:r>
              <a:rPr lang="en-US" altLang="ko-KR" sz="1200" b="1" dirty="0"/>
              <a:t>)</a:t>
            </a:r>
            <a:r>
              <a:rPr lang="ko-KR" altLang="en-US" sz="1200" b="1" dirty="0"/>
              <a:t>에 둔다</a:t>
            </a:r>
            <a:r>
              <a:rPr lang="en-US" altLang="ko-KR" sz="1200" b="1" dirty="0"/>
              <a:t>(</a:t>
            </a:r>
            <a:r>
              <a:rPr lang="ko-KR" altLang="en-US" sz="1200" b="1" dirty="0"/>
              <a:t>置</a:t>
            </a:r>
            <a:r>
              <a:rPr lang="en-US" altLang="ko-KR" sz="1200" b="1" dirty="0"/>
              <a:t>) </a:t>
            </a:r>
            <a:r>
              <a:rPr lang="ko-KR" altLang="en-US" sz="1200" b="1" dirty="0"/>
              <a:t>해서 前置詞라고 기억</a:t>
            </a:r>
            <a:r>
              <a:rPr lang="ko-KR" altLang="en-US" sz="1200" dirty="0"/>
              <a:t>하면 될 것 같습니다</a:t>
            </a:r>
            <a:r>
              <a:rPr lang="en-US" altLang="ko-KR" sz="1200" dirty="0"/>
              <a:t>. </a:t>
            </a:r>
            <a:endParaRPr lang="ko-KR" altLang="en-US" sz="1200" dirty="0"/>
          </a:p>
          <a:p>
            <a:pPr fontAlgn="base">
              <a:lnSpc>
                <a:spcPct val="150000"/>
              </a:lnSpc>
            </a:pPr>
            <a:r>
              <a:rPr lang="en-US" altLang="ko-KR" sz="1200" dirty="0"/>
              <a:t>ex) </a:t>
            </a:r>
            <a:r>
              <a:rPr lang="en-US" altLang="ko-KR" sz="1200" b="1" dirty="0"/>
              <a:t>on</a:t>
            </a:r>
            <a:r>
              <a:rPr lang="ko-KR" altLang="en-US" sz="1200" dirty="0"/>
              <a:t> </a:t>
            </a:r>
            <a:r>
              <a:rPr lang="en-US" altLang="ko-KR" sz="1200" dirty="0"/>
              <a:t>the table, </a:t>
            </a:r>
            <a:r>
              <a:rPr lang="en-US" altLang="ko-KR" sz="1200" b="1" dirty="0"/>
              <a:t>at</a:t>
            </a:r>
            <a:r>
              <a:rPr lang="ko-KR" altLang="en-US" sz="1200" dirty="0"/>
              <a:t> </a:t>
            </a:r>
            <a:r>
              <a:rPr lang="en-US" altLang="ko-KR" sz="1200" dirty="0"/>
              <a:t>the airport, </a:t>
            </a:r>
            <a:r>
              <a:rPr lang="en-US" altLang="ko-KR" sz="1200" b="1" dirty="0"/>
              <a:t>behind</a:t>
            </a:r>
            <a:r>
              <a:rPr lang="ko-KR" altLang="en-US" sz="1200" dirty="0"/>
              <a:t> </a:t>
            </a:r>
            <a:r>
              <a:rPr lang="en-US" altLang="ko-KR" sz="1200" dirty="0"/>
              <a:t>you</a:t>
            </a:r>
            <a:endParaRPr lang="ko-KR" altLang="en-US" sz="1200" dirty="0"/>
          </a:p>
          <a:p>
            <a:pPr fontAlgn="base">
              <a:lnSpc>
                <a:spcPct val="150000"/>
              </a:lnSpc>
            </a:pPr>
            <a:r>
              <a:rPr lang="ko-KR" altLang="en-US" sz="1200" b="1" dirty="0"/>
              <a:t>≫ 한국어는 사실 후치사</a:t>
            </a:r>
            <a:r>
              <a:rPr lang="en-US" altLang="ko-KR" sz="1200" b="1" dirty="0"/>
              <a:t>(</a:t>
            </a:r>
            <a:r>
              <a:rPr lang="ko-KR" altLang="en-US" sz="1200" b="1" dirty="0"/>
              <a:t>後置詞</a:t>
            </a:r>
            <a:r>
              <a:rPr lang="en-US" altLang="ko-KR" sz="1200" b="1" dirty="0"/>
              <a:t>)</a:t>
            </a:r>
            <a:r>
              <a:rPr lang="ko-KR" altLang="en-US" sz="1200" b="1" dirty="0"/>
              <a:t>에 해당</a:t>
            </a:r>
            <a:r>
              <a:rPr lang="en-US" altLang="ko-KR" sz="1200" b="1" dirty="0"/>
              <a:t>: </a:t>
            </a:r>
            <a:r>
              <a:rPr lang="ko-KR" altLang="en-US" sz="1200" b="1" dirty="0"/>
              <a:t>책상 위에</a:t>
            </a:r>
            <a:r>
              <a:rPr lang="en-US" altLang="ko-KR" sz="1200" b="1" dirty="0"/>
              <a:t>, </a:t>
            </a:r>
            <a:r>
              <a:rPr lang="ko-KR" altLang="en-US" sz="1200" b="1" dirty="0"/>
              <a:t>그 공항 에서</a:t>
            </a:r>
            <a:r>
              <a:rPr lang="en-US" altLang="ko-KR" sz="1200" b="1" dirty="0"/>
              <a:t>, </a:t>
            </a:r>
            <a:r>
              <a:rPr lang="ko-KR" altLang="en-US" sz="1200" b="1" dirty="0"/>
              <a:t>당신 뒤에</a:t>
            </a:r>
            <a:r>
              <a:rPr lang="en-US" altLang="ko-KR" sz="1200" b="1" dirty="0"/>
              <a:t>...</a:t>
            </a:r>
          </a:p>
          <a:p>
            <a:pPr fontAlgn="base">
              <a:lnSpc>
                <a:spcPct val="150000"/>
              </a:lnSpc>
            </a:pPr>
            <a:endParaRPr lang="en-US" altLang="ko-KR" sz="1200" b="1" dirty="0"/>
          </a:p>
          <a:p>
            <a:pPr fontAlgn="base">
              <a:lnSpc>
                <a:spcPct val="150000"/>
              </a:lnSpc>
            </a:pPr>
            <a:r>
              <a:rPr lang="ko-KR" altLang="en-US" sz="1200" b="1" dirty="0"/>
              <a:t>● 관사</a:t>
            </a:r>
            <a:r>
              <a:rPr lang="en-US" altLang="ko-KR" sz="1200" b="1" dirty="0"/>
              <a:t>(article)</a:t>
            </a:r>
            <a:endParaRPr lang="ko-KR" altLang="en-US" sz="1200" b="1" dirty="0"/>
          </a:p>
          <a:p>
            <a:pPr fontAlgn="base">
              <a:lnSpc>
                <a:spcPct val="150000"/>
              </a:lnSpc>
            </a:pPr>
            <a:r>
              <a:rPr lang="ko-KR" altLang="en-US" sz="1200" dirty="0"/>
              <a:t>영어의 관사에 해당하는 것은 </a:t>
            </a:r>
            <a:r>
              <a:rPr lang="ko-KR" altLang="en-US" sz="1200" b="1" dirty="0"/>
              <a:t>정관사</a:t>
            </a:r>
            <a:r>
              <a:rPr lang="en-US" altLang="ko-KR" sz="1200" b="1" dirty="0"/>
              <a:t>(the), </a:t>
            </a:r>
            <a:r>
              <a:rPr lang="ko-KR" altLang="en-US" sz="1200" b="1" dirty="0"/>
              <a:t>부정관사</a:t>
            </a:r>
            <a:r>
              <a:rPr lang="en-US" altLang="ko-KR" sz="1200" b="1" dirty="0"/>
              <a:t>(a, an)</a:t>
            </a:r>
            <a:r>
              <a:rPr lang="ko-KR" altLang="en-US" sz="1200" dirty="0"/>
              <a:t>의 두 가지로 분류할 수 있는데 한국어 에서는이런 관사의 사용에 대한 개념이 명확하지 않아 그 의미를 소홀히 하기 쉬우나 영어에서는 이런 관사들을 반복적으로 사용하는 것만큼 그 사용 이유가 있다고 할 수 있는 것으로 이런 개념에 익숙해지기 위해서는</a:t>
            </a:r>
            <a:endParaRPr lang="en-US" altLang="ko-KR" sz="1200" dirty="0"/>
          </a:p>
          <a:p>
            <a:pPr fontAlgn="base">
              <a:lnSpc>
                <a:spcPct val="150000"/>
              </a:lnSpc>
            </a:pPr>
            <a:r>
              <a:rPr lang="ko-KR" altLang="en-US" sz="1200" dirty="0"/>
              <a:t>우리 역시 이들 언어습관에 부합되게 이를 일일이 번역하는 것이 바른 영어 학습 방법이라는 데에는 이론의 여지가 없다는 결론 아닐까요</a:t>
            </a:r>
            <a:r>
              <a:rPr lang="en-US" altLang="ko-KR" sz="1200" dirty="0"/>
              <a:t>? </a:t>
            </a:r>
            <a:r>
              <a:rPr lang="ko-KR" altLang="en-US" sz="1200" dirty="0"/>
              <a:t>따라서 본문에서는 한국어로 일일이 번역하기에는 다소 어색한 부분도 있지만 관사의 사용 개념을 충실히 하기 위하여 이를 모두 번역한 한국어 문장을 제공하였으니 이런 개념에 익숙해지기를 바라겠습니다</a:t>
            </a:r>
            <a:r>
              <a:rPr lang="en-US" altLang="ko-KR" sz="1200" dirty="0"/>
              <a:t>. “</a:t>
            </a:r>
            <a:r>
              <a:rPr lang="ko-KR" altLang="en-US" sz="1200" b="1" dirty="0"/>
              <a:t>정관사</a:t>
            </a:r>
            <a:r>
              <a:rPr lang="en-US" altLang="ko-KR" sz="1200" b="1" dirty="0"/>
              <a:t>: the/ </a:t>
            </a:r>
            <a:r>
              <a:rPr lang="ko-KR" altLang="en-US" sz="1200" b="1" dirty="0"/>
              <a:t>부정관사</a:t>
            </a:r>
            <a:r>
              <a:rPr lang="en-US" altLang="ko-KR" sz="1200" b="1" dirty="0"/>
              <a:t>: a”</a:t>
            </a:r>
            <a:r>
              <a:rPr lang="ko-KR" altLang="en-US" sz="1200" dirty="0"/>
              <a:t> </a:t>
            </a:r>
            <a:endParaRPr lang="en-US" altLang="ko-KR" sz="1200" dirty="0"/>
          </a:p>
          <a:p>
            <a:pPr fontAlgn="base">
              <a:lnSpc>
                <a:spcPct val="150000"/>
              </a:lnSpc>
            </a:pPr>
            <a:endParaRPr lang="en-US" altLang="ko-KR" sz="1200" dirty="0"/>
          </a:p>
          <a:p>
            <a:pPr fontAlgn="base">
              <a:lnSpc>
                <a:spcPct val="150000"/>
              </a:lnSpc>
            </a:pPr>
            <a:r>
              <a:rPr lang="en-US" altLang="ko-KR" sz="1200" dirty="0"/>
              <a:t>ex) I had </a:t>
            </a:r>
            <a:r>
              <a:rPr lang="en-US" altLang="ko-KR" sz="1200" b="1" dirty="0"/>
              <a:t>a</a:t>
            </a:r>
            <a:r>
              <a:rPr lang="ko-KR" altLang="en-US" sz="1200" dirty="0"/>
              <a:t> </a:t>
            </a:r>
            <a:r>
              <a:rPr lang="en-US" altLang="ko-KR" sz="1200" dirty="0"/>
              <a:t>hamburger for lunch.</a:t>
            </a:r>
            <a:endParaRPr lang="ko-KR" altLang="en-US" sz="1200" dirty="0"/>
          </a:p>
          <a:p>
            <a:pPr fontAlgn="base">
              <a:lnSpc>
                <a:spcPct val="150000"/>
              </a:lnSpc>
            </a:pPr>
            <a:r>
              <a:rPr lang="ko-KR" altLang="en-US" sz="1200" dirty="0"/>
              <a:t>    점심으로</a:t>
            </a:r>
            <a:r>
              <a:rPr lang="en-US" altLang="ko-KR" sz="1200" dirty="0"/>
              <a:t>, </a:t>
            </a:r>
            <a:r>
              <a:rPr lang="ko-KR" altLang="en-US" sz="1200" dirty="0"/>
              <a:t>나는 햄버거를 </a:t>
            </a:r>
            <a:r>
              <a:rPr lang="ko-KR" altLang="en-US" sz="1200" b="1" dirty="0"/>
              <a:t>하나 </a:t>
            </a:r>
            <a:r>
              <a:rPr lang="ko-KR" altLang="en-US" sz="1200" dirty="0"/>
              <a:t>먹었습니다</a:t>
            </a:r>
            <a:r>
              <a:rPr lang="en-US" altLang="ko-KR" sz="1200" dirty="0"/>
              <a:t>.</a:t>
            </a:r>
            <a:endParaRPr lang="ko-KR" altLang="en-US" sz="1200" dirty="0"/>
          </a:p>
          <a:p>
            <a:pPr fontAlgn="base">
              <a:lnSpc>
                <a:spcPct val="150000"/>
              </a:lnSpc>
            </a:pPr>
            <a:r>
              <a:rPr lang="en-US" altLang="ko-KR" sz="1200" b="1" dirty="0"/>
              <a:t>    The</a:t>
            </a:r>
            <a:r>
              <a:rPr lang="ko-KR" altLang="en-US" sz="1200" dirty="0"/>
              <a:t> </a:t>
            </a:r>
            <a:r>
              <a:rPr lang="en-US" altLang="ko-KR" sz="1200" dirty="0"/>
              <a:t>hamburger was really delicious.</a:t>
            </a:r>
            <a:endParaRPr lang="ko-KR" altLang="en-US" sz="1200" dirty="0"/>
          </a:p>
          <a:p>
            <a:pPr fontAlgn="base">
              <a:lnSpc>
                <a:spcPct val="150000"/>
              </a:lnSpc>
            </a:pPr>
            <a:r>
              <a:rPr lang="ko-KR" altLang="en-US" sz="1200" b="1" dirty="0"/>
              <a:t>    그</a:t>
            </a:r>
            <a:r>
              <a:rPr lang="ko-KR" altLang="en-US" sz="1200" dirty="0"/>
              <a:t> 햄버거는 정말로 맛 </a:t>
            </a:r>
            <a:r>
              <a:rPr lang="ko-KR" altLang="en-US" sz="1200" dirty="0" err="1"/>
              <a:t>있었</a:t>
            </a:r>
            <a:r>
              <a:rPr lang="ko-KR" altLang="en-US" sz="1200" dirty="0"/>
              <a:t> </a:t>
            </a:r>
            <a:r>
              <a:rPr lang="en-US" altLang="ko-KR" sz="1200" dirty="0"/>
              <a:t>(</a:t>
            </a:r>
            <a:r>
              <a:rPr lang="ko-KR" altLang="en-US" sz="1200" dirty="0"/>
              <a:t>맛있는 상태</a:t>
            </a:r>
            <a:r>
              <a:rPr lang="en-US" altLang="ko-KR" sz="1200" dirty="0"/>
              <a:t>)</a:t>
            </a:r>
            <a:r>
              <a:rPr lang="ko-KR" altLang="en-US" sz="1200" dirty="0"/>
              <a:t> 습니다</a:t>
            </a:r>
            <a:r>
              <a:rPr lang="en-US" altLang="ko-KR" sz="1200" dirty="0"/>
              <a:t>. (</a:t>
            </a:r>
            <a:r>
              <a:rPr lang="ko-KR" altLang="en-US" sz="1200" dirty="0"/>
              <a:t>이었습니다</a:t>
            </a:r>
            <a:r>
              <a:rPr lang="en-US" altLang="ko-KR" sz="1200" dirty="0"/>
              <a:t>.)</a:t>
            </a:r>
            <a:endParaRPr lang="ko-KR" altLang="en-US" sz="1200" dirty="0"/>
          </a:p>
          <a:p>
            <a:pPr fontAlgn="base">
              <a:lnSpc>
                <a:spcPct val="150000"/>
              </a:lnSpc>
            </a:pPr>
            <a:r>
              <a:rPr lang="ko-KR" altLang="en-US" sz="1200" b="1" dirty="0"/>
              <a:t>≫</a:t>
            </a:r>
            <a:r>
              <a:rPr lang="ko-KR" altLang="en-US" sz="1200" dirty="0"/>
              <a:t> </a:t>
            </a:r>
            <a:r>
              <a:rPr lang="en-US" altLang="ko-KR" sz="1200" dirty="0"/>
              <a:t>a/an </a:t>
            </a:r>
            <a:r>
              <a:rPr lang="ko-KR" altLang="en-US" sz="1200" dirty="0"/>
              <a:t>은 처음 언급되는 것들</a:t>
            </a:r>
            <a:r>
              <a:rPr lang="en-US" altLang="ko-KR" sz="1200" dirty="0"/>
              <a:t>, </a:t>
            </a:r>
            <a:r>
              <a:rPr lang="ko-KR" altLang="en-US" sz="1200" dirty="0"/>
              <a:t>많은 것들 중의 하나 </a:t>
            </a:r>
            <a:r>
              <a:rPr lang="en-US" altLang="ko-KR" sz="1200" dirty="0"/>
              <a:t>the</a:t>
            </a:r>
            <a:r>
              <a:rPr lang="ko-KR" altLang="en-US" sz="1200" dirty="0"/>
              <a:t>는 처음 언급된 것을 다시 언급할 때 사용됩니다</a:t>
            </a:r>
            <a:r>
              <a:rPr lang="en-US" altLang="ko-KR" sz="1200" dirty="0"/>
              <a:t>.</a:t>
            </a:r>
            <a:endParaRPr lang="ko-KR" altLang="en-US" sz="1200" dirty="0"/>
          </a:p>
          <a:p>
            <a:pPr fontAlgn="base">
              <a:lnSpc>
                <a:spcPct val="150000"/>
              </a:lnSpc>
            </a:pPr>
            <a:r>
              <a:rPr lang="en-US" altLang="ko-KR" sz="1200" dirty="0"/>
              <a:t>ex) I submitted</a:t>
            </a:r>
            <a:r>
              <a:rPr lang="ko-KR" altLang="en-US" sz="1200" b="1" dirty="0"/>
              <a:t> </a:t>
            </a:r>
            <a:r>
              <a:rPr lang="en-US" altLang="ko-KR" sz="1200" b="1" dirty="0"/>
              <a:t>the </a:t>
            </a:r>
            <a:r>
              <a:rPr lang="en-US" altLang="ko-KR" sz="1200" dirty="0"/>
              <a:t>resume, and got </a:t>
            </a:r>
            <a:r>
              <a:rPr lang="en-US" altLang="ko-KR" sz="1200" b="1" dirty="0"/>
              <a:t>the</a:t>
            </a:r>
            <a:r>
              <a:rPr lang="ko-KR" altLang="en-US" sz="1200" dirty="0"/>
              <a:t> </a:t>
            </a:r>
            <a:r>
              <a:rPr lang="en-US" altLang="ko-KR" sz="1200" dirty="0"/>
              <a:t>a notice of success.</a:t>
            </a:r>
            <a:endParaRPr lang="ko-KR" altLang="en-US" sz="1200" dirty="0"/>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12</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55576"/>
            <a:ext cx="5832648" cy="7848302"/>
          </a:xfrm>
          <a:prstGeom prst="rect">
            <a:avLst/>
          </a:prstGeom>
          <a:noFill/>
        </p:spPr>
        <p:txBody>
          <a:bodyPr wrap="square" rtlCol="0">
            <a:spAutoFit/>
          </a:bodyPr>
          <a:lstStyle/>
          <a:p>
            <a:pPr fontAlgn="base">
              <a:lnSpc>
                <a:spcPct val="150000"/>
              </a:lnSpc>
            </a:pPr>
            <a:r>
              <a:rPr lang="ko-KR" altLang="en-US" sz="1200" dirty="0"/>
              <a:t>저는 </a:t>
            </a:r>
            <a:r>
              <a:rPr lang="ko-KR" altLang="en-US" sz="1200" b="1" dirty="0"/>
              <a:t>그</a:t>
            </a:r>
            <a:r>
              <a:rPr lang="ko-KR" altLang="en-US" sz="1200" dirty="0"/>
              <a:t> 이력서를 제출했습니다</a:t>
            </a:r>
            <a:r>
              <a:rPr lang="en-US" altLang="ko-KR" sz="1200" dirty="0"/>
              <a:t>, </a:t>
            </a:r>
            <a:r>
              <a:rPr lang="ko-KR" altLang="en-US" sz="1200" dirty="0"/>
              <a:t>그리고 </a:t>
            </a:r>
            <a:r>
              <a:rPr lang="ko-KR" altLang="en-US" sz="1200" b="1" dirty="0"/>
              <a:t>그</a:t>
            </a:r>
            <a:r>
              <a:rPr lang="ko-KR" altLang="en-US" sz="1200" dirty="0"/>
              <a:t> 합격 통지서를 받았습니다</a:t>
            </a:r>
            <a:r>
              <a:rPr lang="en-US" altLang="ko-KR" sz="1200" dirty="0"/>
              <a:t>.</a:t>
            </a:r>
          </a:p>
          <a:p>
            <a:pPr fontAlgn="base">
              <a:lnSpc>
                <a:spcPct val="150000"/>
              </a:lnSpc>
            </a:pPr>
            <a:r>
              <a:rPr lang="ko-KR" altLang="en-US" sz="1200" b="1" dirty="0"/>
              <a:t>≫</a:t>
            </a:r>
            <a:r>
              <a:rPr lang="ko-KR" altLang="en-US" sz="1200" dirty="0"/>
              <a:t> 말하는 사람 입장에서 특별한 의미를 부여할 때 </a:t>
            </a:r>
            <a:r>
              <a:rPr lang="en-US" altLang="ko-KR" sz="1200" dirty="0"/>
              <a:t>the </a:t>
            </a:r>
            <a:r>
              <a:rPr lang="ko-KR" altLang="en-US" sz="1200" dirty="0"/>
              <a:t>를 사용할 수 있습니다</a:t>
            </a:r>
            <a:r>
              <a:rPr lang="en-US" altLang="ko-KR" sz="1200" dirty="0"/>
              <a:t>.</a:t>
            </a:r>
          </a:p>
          <a:p>
            <a:pPr fontAlgn="base">
              <a:lnSpc>
                <a:spcPct val="150000"/>
              </a:lnSpc>
            </a:pPr>
            <a:r>
              <a:rPr lang="en-US" altLang="ko-KR" sz="1200" dirty="0"/>
              <a:t>ex) </a:t>
            </a:r>
            <a:r>
              <a:rPr lang="en-US" altLang="ko-KR" sz="1200" b="1" dirty="0"/>
              <a:t>The</a:t>
            </a:r>
            <a:r>
              <a:rPr lang="ko-KR" altLang="en-US" sz="1200" dirty="0"/>
              <a:t> </a:t>
            </a:r>
            <a:r>
              <a:rPr lang="en-US" altLang="ko-KR" sz="1200" dirty="0"/>
              <a:t>sun goes around </a:t>
            </a:r>
            <a:r>
              <a:rPr lang="en-US" altLang="ko-KR" sz="1200" b="1" dirty="0"/>
              <a:t>the</a:t>
            </a:r>
            <a:r>
              <a:rPr lang="ko-KR" altLang="en-US" sz="1200" dirty="0"/>
              <a:t> </a:t>
            </a:r>
            <a:r>
              <a:rPr lang="en-US" altLang="ko-KR" sz="1200" dirty="0"/>
              <a:t>earth.</a:t>
            </a:r>
            <a:endParaRPr lang="ko-KR" altLang="en-US" sz="1200" dirty="0"/>
          </a:p>
          <a:p>
            <a:pPr fontAlgn="base">
              <a:lnSpc>
                <a:spcPct val="150000"/>
              </a:lnSpc>
            </a:pPr>
            <a:r>
              <a:rPr lang="ko-KR" altLang="en-US" sz="1200" b="1" dirty="0"/>
              <a:t>그 </a:t>
            </a:r>
            <a:r>
              <a:rPr lang="ko-KR" altLang="en-US" sz="1200" dirty="0"/>
              <a:t>태양은 </a:t>
            </a:r>
            <a:r>
              <a:rPr lang="ko-KR" altLang="en-US" sz="1200" b="1" dirty="0"/>
              <a:t>그 </a:t>
            </a:r>
            <a:r>
              <a:rPr lang="ko-KR" altLang="en-US" sz="1200" dirty="0"/>
              <a:t>지구주위를 돈다</a:t>
            </a:r>
            <a:r>
              <a:rPr lang="en-US" altLang="ko-KR" sz="1200" dirty="0"/>
              <a:t>.</a:t>
            </a:r>
            <a:endParaRPr lang="ko-KR" altLang="en-US" sz="1200" dirty="0"/>
          </a:p>
          <a:p>
            <a:pPr fontAlgn="base">
              <a:lnSpc>
                <a:spcPct val="150000"/>
              </a:lnSpc>
            </a:pPr>
            <a:r>
              <a:rPr lang="ko-KR" altLang="en-US" sz="1200" b="1" dirty="0"/>
              <a:t>≫</a:t>
            </a:r>
            <a:r>
              <a:rPr lang="ko-KR" altLang="en-US" sz="1200" dirty="0"/>
              <a:t> 고유명사 사용시 반드시 </a:t>
            </a:r>
            <a:r>
              <a:rPr lang="en-US" altLang="ko-KR" sz="1200" dirty="0"/>
              <a:t>the</a:t>
            </a:r>
            <a:r>
              <a:rPr lang="ko-KR" altLang="en-US" sz="1200" dirty="0"/>
              <a:t>가 사용됩니다</a:t>
            </a:r>
            <a:r>
              <a:rPr lang="en-US" altLang="ko-KR" sz="1200" dirty="0"/>
              <a:t>.</a:t>
            </a:r>
            <a:endParaRPr lang="ko-KR" altLang="en-US" sz="1200" dirty="0"/>
          </a:p>
          <a:p>
            <a:pPr fontAlgn="base">
              <a:lnSpc>
                <a:spcPct val="150000"/>
              </a:lnSpc>
            </a:pPr>
            <a:r>
              <a:rPr lang="en-US" altLang="ko-KR" sz="1200" dirty="0"/>
              <a:t>ex) Can you open </a:t>
            </a:r>
            <a:r>
              <a:rPr lang="en-US" altLang="ko-KR" sz="1200" b="1" dirty="0"/>
              <a:t>the door </a:t>
            </a:r>
            <a:r>
              <a:rPr lang="en-US" altLang="ko-KR" sz="1200" dirty="0"/>
              <a:t>for me, please?</a:t>
            </a:r>
            <a:endParaRPr lang="ko-KR" altLang="en-US" sz="1200" dirty="0"/>
          </a:p>
          <a:p>
            <a:pPr fontAlgn="base">
              <a:lnSpc>
                <a:spcPct val="150000"/>
              </a:lnSpc>
            </a:pPr>
            <a:r>
              <a:rPr lang="ko-KR" altLang="en-US" sz="1200" dirty="0"/>
              <a:t>당신은 저를 위해서 </a:t>
            </a:r>
            <a:r>
              <a:rPr lang="ko-KR" altLang="en-US" sz="1200" b="1" dirty="0"/>
              <a:t>그</a:t>
            </a:r>
            <a:r>
              <a:rPr lang="ko-KR" altLang="en-US" sz="1200" dirty="0"/>
              <a:t> 문을 열수 있습니까</a:t>
            </a:r>
            <a:r>
              <a:rPr lang="en-US" altLang="ko-KR" sz="1200" dirty="0"/>
              <a:t>?</a:t>
            </a:r>
          </a:p>
          <a:p>
            <a:pPr fontAlgn="base">
              <a:lnSpc>
                <a:spcPct val="150000"/>
              </a:lnSpc>
            </a:pPr>
            <a:r>
              <a:rPr lang="en-US" altLang="ko-KR" sz="1200" dirty="0"/>
              <a:t>Where is Jack?</a:t>
            </a:r>
            <a:endParaRPr lang="ko-KR" altLang="en-US" sz="1200" dirty="0"/>
          </a:p>
          <a:p>
            <a:pPr fontAlgn="base">
              <a:lnSpc>
                <a:spcPct val="150000"/>
              </a:lnSpc>
            </a:pPr>
            <a:r>
              <a:rPr lang="ko-KR" altLang="en-US" sz="1200" dirty="0" err="1"/>
              <a:t>잭이</a:t>
            </a:r>
            <a:r>
              <a:rPr lang="ko-KR" altLang="en-US" sz="1200" dirty="0"/>
              <a:t> 어디에 있습니까</a:t>
            </a:r>
            <a:r>
              <a:rPr lang="en-US" altLang="ko-KR" sz="1200" dirty="0"/>
              <a:t>?</a:t>
            </a:r>
            <a:endParaRPr lang="ko-KR" altLang="en-US" sz="1200" dirty="0"/>
          </a:p>
          <a:p>
            <a:pPr fontAlgn="base">
              <a:lnSpc>
                <a:spcPct val="150000"/>
              </a:lnSpc>
            </a:pPr>
            <a:r>
              <a:rPr lang="en-US" altLang="ko-KR" sz="1200" dirty="0"/>
              <a:t>He is in </a:t>
            </a:r>
            <a:r>
              <a:rPr lang="en-US" altLang="ko-KR" sz="1200" b="1" dirty="0"/>
              <a:t>the</a:t>
            </a:r>
            <a:r>
              <a:rPr lang="ko-KR" altLang="en-US" sz="1200" dirty="0"/>
              <a:t> </a:t>
            </a:r>
            <a:r>
              <a:rPr lang="en-US" altLang="ko-KR" sz="1200" dirty="0" err="1"/>
              <a:t>livingroom</a:t>
            </a:r>
            <a:r>
              <a:rPr lang="en-US" altLang="ko-KR" sz="1200" dirty="0"/>
              <a:t>?</a:t>
            </a:r>
            <a:endParaRPr lang="ko-KR" altLang="en-US" sz="1200" dirty="0"/>
          </a:p>
          <a:p>
            <a:pPr fontAlgn="base">
              <a:lnSpc>
                <a:spcPct val="150000"/>
              </a:lnSpc>
            </a:pPr>
            <a:r>
              <a:rPr lang="ko-KR" altLang="en-US" sz="1200" dirty="0"/>
              <a:t>그는</a:t>
            </a:r>
            <a:r>
              <a:rPr lang="en-US" altLang="ko-KR" sz="1200" dirty="0"/>
              <a:t>(</a:t>
            </a:r>
            <a:r>
              <a:rPr lang="ko-KR" altLang="en-US" sz="1200" dirty="0" err="1"/>
              <a:t>잭은</a:t>
            </a:r>
            <a:r>
              <a:rPr lang="en-US" altLang="ko-KR" sz="1200" dirty="0"/>
              <a:t>)</a:t>
            </a:r>
            <a:r>
              <a:rPr lang="ko-KR" altLang="en-US" sz="1200" dirty="0"/>
              <a:t> </a:t>
            </a:r>
            <a:r>
              <a:rPr lang="ko-KR" altLang="en-US" sz="1200" b="1" dirty="0"/>
              <a:t>그</a:t>
            </a:r>
            <a:r>
              <a:rPr lang="ko-KR" altLang="en-US" sz="1200" dirty="0"/>
              <a:t> 거실 안에 있습니다</a:t>
            </a:r>
            <a:r>
              <a:rPr lang="en-US" altLang="ko-KR" sz="1200" dirty="0"/>
              <a:t>.</a:t>
            </a:r>
            <a:endParaRPr lang="ko-KR" altLang="en-US" sz="1200" dirty="0"/>
          </a:p>
          <a:p>
            <a:pPr fontAlgn="base">
              <a:lnSpc>
                <a:spcPct val="150000"/>
              </a:lnSpc>
            </a:pPr>
            <a:r>
              <a:rPr lang="ko-KR" altLang="en-US" sz="1200" b="1" dirty="0"/>
              <a:t>≫</a:t>
            </a:r>
            <a:r>
              <a:rPr lang="ko-KR" altLang="en-US" sz="1200" dirty="0"/>
              <a:t> 여러 관용적 표현에 습관적으로 </a:t>
            </a:r>
            <a:r>
              <a:rPr lang="en-US" altLang="ko-KR" sz="1200" dirty="0"/>
              <a:t>the </a:t>
            </a:r>
            <a:r>
              <a:rPr lang="ko-KR" altLang="en-US" sz="1200" dirty="0"/>
              <a:t>가 사용되는 경우가 있습니다</a:t>
            </a:r>
            <a:r>
              <a:rPr lang="en-US" altLang="ko-KR" sz="1200" dirty="0"/>
              <a:t>.</a:t>
            </a:r>
            <a:endParaRPr lang="ko-KR" altLang="en-US" sz="1200" dirty="0"/>
          </a:p>
          <a:p>
            <a:pPr fontAlgn="base">
              <a:lnSpc>
                <a:spcPct val="150000"/>
              </a:lnSpc>
            </a:pPr>
            <a:r>
              <a:rPr lang="ko-KR" altLang="en-US" sz="1200" b="1" dirty="0"/>
              <a:t>≫</a:t>
            </a:r>
            <a:r>
              <a:rPr lang="ko-KR" altLang="en-US" sz="1200" dirty="0"/>
              <a:t> 품사의 구분은 기계장치의 부속품의 구분과 같은 것이어서 이들의 이름과 용도를 정확하게 알아야 사용처를 알 수 있기에 영어구사를 위한 시작은 바로 이 품사의 인식에서 비롯되는 것입니다</a:t>
            </a:r>
            <a:r>
              <a:rPr lang="en-US" altLang="ko-KR" sz="1200" dirty="0"/>
              <a:t>.</a:t>
            </a:r>
          </a:p>
          <a:p>
            <a:pPr fontAlgn="base">
              <a:lnSpc>
                <a:spcPct val="150000"/>
              </a:lnSpc>
            </a:pPr>
            <a:endParaRPr lang="en-US" altLang="ko-KR" sz="1200" b="1" dirty="0"/>
          </a:p>
          <a:p>
            <a:pPr fontAlgn="base">
              <a:lnSpc>
                <a:spcPct val="150000"/>
              </a:lnSpc>
            </a:pPr>
            <a:endParaRPr lang="en-US" altLang="ko-KR" sz="1200" b="1" dirty="0"/>
          </a:p>
          <a:p>
            <a:pPr fontAlgn="base">
              <a:lnSpc>
                <a:spcPct val="150000"/>
              </a:lnSpc>
            </a:pPr>
            <a:r>
              <a:rPr lang="ko-KR" altLang="en-US" sz="1200" b="1" dirty="0"/>
              <a:t>● 주어</a:t>
            </a:r>
            <a:r>
              <a:rPr lang="en-US" altLang="ko-KR" sz="1200" b="1" dirty="0"/>
              <a:t>(subject) :</a:t>
            </a:r>
            <a:r>
              <a:rPr lang="ko-KR" altLang="en-US" sz="1200" dirty="0"/>
              <a:t> 주어</a:t>
            </a:r>
            <a:r>
              <a:rPr lang="en-US" altLang="ko-KR" sz="1200" dirty="0"/>
              <a:t>(</a:t>
            </a:r>
            <a:r>
              <a:rPr lang="ko-KR" altLang="en-US" sz="1200" dirty="0"/>
              <a:t>主語</a:t>
            </a:r>
            <a:r>
              <a:rPr lang="en-US" altLang="ko-KR" sz="1200" dirty="0"/>
              <a:t>)</a:t>
            </a:r>
            <a:r>
              <a:rPr lang="ko-KR" altLang="en-US" sz="1200" dirty="0"/>
              <a:t>란 글자그대로 주인이 되는 말입니다</a:t>
            </a:r>
            <a:r>
              <a:rPr lang="en-US" altLang="ko-KR" sz="1200" dirty="0"/>
              <a:t>. </a:t>
            </a:r>
            <a:endParaRPr lang="ko-KR" altLang="en-US" sz="1200" dirty="0"/>
          </a:p>
          <a:p>
            <a:pPr fontAlgn="base">
              <a:lnSpc>
                <a:spcPct val="150000"/>
              </a:lnSpc>
            </a:pPr>
            <a:r>
              <a:rPr lang="ko-KR" altLang="en-US" sz="1200" dirty="0"/>
              <a:t>어디든 주인은 있는 법 아니겠어요</a:t>
            </a:r>
            <a:r>
              <a:rPr lang="en-US" altLang="ko-KR" sz="1200" dirty="0"/>
              <a:t>.</a:t>
            </a:r>
            <a:endParaRPr lang="ko-KR" altLang="en-US" sz="1200" dirty="0"/>
          </a:p>
          <a:p>
            <a:pPr fontAlgn="base">
              <a:lnSpc>
                <a:spcPct val="150000"/>
              </a:lnSpc>
            </a:pPr>
            <a:r>
              <a:rPr lang="ko-KR" altLang="en-US" sz="1200" dirty="0"/>
              <a:t>예</a:t>
            </a:r>
            <a:r>
              <a:rPr lang="en-US" altLang="ko-KR" sz="1200" dirty="0"/>
              <a:t>) </a:t>
            </a:r>
            <a:r>
              <a:rPr lang="en-US" altLang="ko-KR" sz="1200" b="1" dirty="0"/>
              <a:t>Golf</a:t>
            </a:r>
            <a:r>
              <a:rPr lang="ko-KR" altLang="en-US" sz="1200" dirty="0"/>
              <a:t> </a:t>
            </a:r>
            <a:r>
              <a:rPr lang="en-US" altLang="ko-KR" sz="1200" dirty="0"/>
              <a:t>is very attractive sport.</a:t>
            </a:r>
            <a:endParaRPr lang="ko-KR" altLang="en-US" sz="1200" dirty="0"/>
          </a:p>
          <a:p>
            <a:pPr fontAlgn="base">
              <a:lnSpc>
                <a:spcPct val="150000"/>
              </a:lnSpc>
            </a:pPr>
            <a:r>
              <a:rPr lang="ko-KR" altLang="en-US" sz="1200" b="1" dirty="0"/>
              <a:t>     골프는 </a:t>
            </a:r>
            <a:r>
              <a:rPr lang="ko-KR" altLang="en-US" sz="1200" dirty="0"/>
              <a:t>상당히 매력적인 스포츠이다</a:t>
            </a:r>
            <a:r>
              <a:rPr lang="en-US" altLang="ko-KR" sz="1200" dirty="0"/>
              <a:t>.</a:t>
            </a:r>
            <a:endParaRPr lang="ko-KR" altLang="en-US" sz="1200" dirty="0"/>
          </a:p>
          <a:p>
            <a:pPr fontAlgn="base">
              <a:lnSpc>
                <a:spcPct val="150000"/>
              </a:lnSpc>
            </a:pPr>
            <a:r>
              <a:rPr lang="ko-KR" altLang="en-US" sz="1200" dirty="0"/>
              <a:t>     </a:t>
            </a:r>
            <a:r>
              <a:rPr lang="en-US" altLang="ko-KR" sz="1200" b="1" dirty="0"/>
              <a:t>Learning English </a:t>
            </a:r>
            <a:r>
              <a:rPr lang="en-US" altLang="ko-KR" sz="1200" dirty="0"/>
              <a:t>is very interesting.</a:t>
            </a:r>
            <a:endParaRPr lang="ko-KR" altLang="en-US" sz="1200" dirty="0"/>
          </a:p>
          <a:p>
            <a:pPr fontAlgn="base">
              <a:lnSpc>
                <a:spcPct val="150000"/>
              </a:lnSpc>
            </a:pPr>
            <a:r>
              <a:rPr lang="ko-KR" altLang="en-US" sz="1200" b="1" dirty="0"/>
              <a:t>     영어를 배우는 것은</a:t>
            </a:r>
            <a:r>
              <a:rPr lang="ko-KR" altLang="en-US" sz="1200" dirty="0"/>
              <a:t> 매우 흥미롭다</a:t>
            </a:r>
            <a:r>
              <a:rPr lang="en-US" altLang="ko-KR" sz="1200" dirty="0"/>
              <a:t>.</a:t>
            </a:r>
            <a:endParaRPr lang="ko-KR" altLang="en-US" sz="1200" dirty="0"/>
          </a:p>
          <a:p>
            <a:pPr fontAlgn="base">
              <a:lnSpc>
                <a:spcPct val="150000"/>
              </a:lnSpc>
            </a:pPr>
            <a:r>
              <a:rPr lang="ko-KR" altLang="en-US" sz="1200" dirty="0"/>
              <a:t>     </a:t>
            </a:r>
            <a:r>
              <a:rPr lang="en-US" altLang="ko-KR" sz="1200" b="1" dirty="0"/>
              <a:t>It</a:t>
            </a:r>
            <a:r>
              <a:rPr lang="en-US" altLang="ko-KR" sz="1200" dirty="0"/>
              <a:t>'s raining.</a:t>
            </a:r>
            <a:endParaRPr lang="ko-KR" altLang="en-US" sz="1200" dirty="0"/>
          </a:p>
          <a:p>
            <a:pPr fontAlgn="base">
              <a:lnSpc>
                <a:spcPct val="150000"/>
              </a:lnSpc>
            </a:pPr>
            <a:r>
              <a:rPr lang="ko-KR" altLang="en-US" sz="1200" b="1" dirty="0"/>
              <a:t>     날씨는</a:t>
            </a:r>
            <a:r>
              <a:rPr lang="en-US" altLang="ko-KR" sz="1200" b="1" dirty="0"/>
              <a:t>(</a:t>
            </a:r>
            <a:r>
              <a:rPr lang="ko-KR" altLang="en-US" sz="1200" b="1" dirty="0"/>
              <a:t>가</a:t>
            </a:r>
            <a:r>
              <a:rPr lang="en-US" altLang="ko-KR" sz="1200" b="1" dirty="0"/>
              <a:t>)</a:t>
            </a:r>
            <a:r>
              <a:rPr lang="ko-KR" altLang="en-US" sz="1200" dirty="0"/>
              <a:t> 비가</a:t>
            </a:r>
            <a:r>
              <a:rPr lang="ko-KR" altLang="en-US" sz="1200" b="1" dirty="0"/>
              <a:t> </a:t>
            </a:r>
            <a:r>
              <a:rPr lang="ko-KR" altLang="en-US" sz="1200" dirty="0"/>
              <a:t>내리고 있다</a:t>
            </a:r>
            <a:r>
              <a:rPr lang="en-US" altLang="ko-KR" sz="1200" dirty="0"/>
              <a:t>. </a:t>
            </a:r>
          </a:p>
          <a:p>
            <a:pPr fontAlgn="base">
              <a:lnSpc>
                <a:spcPct val="150000"/>
              </a:lnSpc>
            </a:pPr>
            <a:r>
              <a:rPr lang="ko-KR" altLang="en-US" sz="1200" b="1" dirty="0"/>
              <a:t>≫ </a:t>
            </a:r>
            <a:r>
              <a:rPr lang="ko-KR" altLang="en-US" sz="1200" dirty="0"/>
              <a:t>어쨌든 주어란 문장 속에서 </a:t>
            </a:r>
            <a:r>
              <a:rPr lang="en-US" altLang="ko-KR" sz="1200" dirty="0"/>
              <a:t>'~</a:t>
            </a:r>
            <a:r>
              <a:rPr lang="ko-KR" altLang="en-US" sz="1200" dirty="0"/>
              <a:t>은</a:t>
            </a:r>
            <a:r>
              <a:rPr lang="en-US" altLang="ko-KR" sz="1200" dirty="0"/>
              <a:t>/~</a:t>
            </a:r>
            <a:r>
              <a:rPr lang="ko-KR" altLang="en-US" sz="1200" dirty="0"/>
              <a:t>는</a:t>
            </a:r>
            <a:r>
              <a:rPr lang="en-US" altLang="ko-KR" sz="1200" dirty="0"/>
              <a:t>/~</a:t>
            </a:r>
            <a:r>
              <a:rPr lang="ko-KR" altLang="en-US" sz="1200" dirty="0"/>
              <a:t>이</a:t>
            </a:r>
            <a:r>
              <a:rPr lang="en-US" altLang="ko-KR" sz="1200" dirty="0"/>
              <a:t>/~</a:t>
            </a:r>
            <a:r>
              <a:rPr lang="ko-KR" altLang="en-US" sz="1200" dirty="0"/>
              <a:t>가</a:t>
            </a:r>
            <a:r>
              <a:rPr lang="en-US" altLang="ko-KR" sz="1200" dirty="0"/>
              <a:t>' </a:t>
            </a:r>
            <a:r>
              <a:rPr lang="ko-KR" altLang="en-US" sz="1200" dirty="0"/>
              <a:t>등으로 번역된다는 것 잊지 말아야 되겠습니다</a:t>
            </a:r>
            <a:r>
              <a:rPr lang="en-US" altLang="ko-KR" sz="1200" dirty="0"/>
              <a:t>.</a:t>
            </a:r>
            <a:endParaRPr lang="ko-KR" altLang="en-US" sz="1200" dirty="0"/>
          </a:p>
          <a:p>
            <a:pPr fontAlgn="base">
              <a:lnSpc>
                <a:spcPct val="150000"/>
              </a:lnSpc>
            </a:pPr>
            <a:endParaRPr lang="en-US" altLang="ko-KR" sz="1200" b="1" dirty="0"/>
          </a:p>
        </p:txBody>
      </p:sp>
      <p:sp>
        <p:nvSpPr>
          <p:cNvPr id="5" name="TextBox 4"/>
          <p:cNvSpPr txBox="1"/>
          <p:nvPr/>
        </p:nvSpPr>
        <p:spPr>
          <a:xfrm>
            <a:off x="620688" y="5128319"/>
            <a:ext cx="3168352" cy="307777"/>
          </a:xfrm>
          <a:prstGeom prst="rect">
            <a:avLst/>
          </a:prstGeom>
          <a:solidFill>
            <a:srgbClr val="9933FF"/>
          </a:solidFill>
        </p:spPr>
        <p:txBody>
          <a:bodyPr wrap="square" rtlCol="0">
            <a:spAutoFit/>
          </a:bodyPr>
          <a:lstStyle/>
          <a:p>
            <a:r>
              <a:rPr lang="en-US" altLang="ko-KR" sz="1400" b="1" dirty="0">
                <a:solidFill>
                  <a:schemeClr val="bg1"/>
                </a:solidFill>
                <a:latin typeface="+mj-ea"/>
              </a:rPr>
              <a:t>3. </a:t>
            </a:r>
            <a:r>
              <a:rPr lang="ko-KR" altLang="en-US" sz="1400" b="1" dirty="0">
                <a:solidFill>
                  <a:schemeClr val="bg1"/>
                </a:solidFill>
                <a:latin typeface="+mj-ea"/>
              </a:rPr>
              <a:t>두 </a:t>
            </a:r>
            <a:r>
              <a:rPr lang="ko-KR" altLang="en-US" sz="1400" b="1" dirty="0">
                <a:solidFill>
                  <a:schemeClr val="bg1"/>
                </a:solidFill>
                <a:latin typeface="+mj-ea"/>
              </a:rPr>
              <a:t>번째 꼭 알아야 할 문장의 구성</a:t>
            </a:r>
            <a:endParaRPr lang="ko-KR" altLang="en-US" sz="1400" dirty="0">
              <a:solidFill>
                <a:schemeClr val="bg1"/>
              </a:solidFill>
            </a:endParaRPr>
          </a:p>
        </p:txBody>
      </p:sp>
      <p:sp>
        <p:nvSpPr>
          <p:cNvPr id="6" name="슬라이드 번호 개체 틀 5"/>
          <p:cNvSpPr>
            <a:spLocks noGrp="1"/>
          </p:cNvSpPr>
          <p:nvPr>
            <p:ph type="sldNum" sz="quarter" idx="12"/>
          </p:nvPr>
        </p:nvSpPr>
        <p:spPr/>
        <p:txBody>
          <a:bodyPr/>
          <a:lstStyle/>
          <a:p>
            <a:fld id="{5CA46AE1-A4F3-404A-AEF6-FC2F202071CE}" type="slidenum">
              <a:rPr lang="ko-KR" altLang="en-US"/>
              <a:pPr/>
              <a:t>13</a:t>
            </a:fld>
            <a:endParaRPr lang="ko-KR" altLang="en-US"/>
          </a:p>
        </p:txBody>
      </p:sp>
      <p:sp>
        <p:nvSpPr>
          <p:cNvPr id="7" name="바닥글 개체 틀 6"/>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55577"/>
            <a:ext cx="5832648" cy="8032968"/>
          </a:xfrm>
          <a:prstGeom prst="rect">
            <a:avLst/>
          </a:prstGeom>
          <a:noFill/>
        </p:spPr>
        <p:txBody>
          <a:bodyPr wrap="square" rtlCol="0">
            <a:spAutoFit/>
          </a:bodyPr>
          <a:lstStyle/>
          <a:p>
            <a:pPr fontAlgn="base">
              <a:lnSpc>
                <a:spcPct val="150000"/>
              </a:lnSpc>
            </a:pPr>
            <a:r>
              <a:rPr lang="ko-KR" altLang="en-US" sz="1200" b="1" dirty="0"/>
              <a:t>● </a:t>
            </a:r>
            <a:r>
              <a:rPr lang="ko-KR" altLang="en-US" sz="1200" b="1" dirty="0">
                <a:solidFill>
                  <a:srgbClr val="FF0000"/>
                </a:solidFill>
              </a:rPr>
              <a:t>동사</a:t>
            </a:r>
            <a:r>
              <a:rPr lang="en-US" altLang="ko-KR" sz="1200" b="1" dirty="0">
                <a:solidFill>
                  <a:srgbClr val="FF0000"/>
                </a:solidFill>
              </a:rPr>
              <a:t>(verb)</a:t>
            </a:r>
            <a:endParaRPr lang="ko-KR" altLang="en-US" sz="1200" b="1" dirty="0">
              <a:solidFill>
                <a:srgbClr val="FF0000"/>
              </a:solidFill>
            </a:endParaRPr>
          </a:p>
          <a:p>
            <a:pPr fontAlgn="base">
              <a:lnSpc>
                <a:spcPct val="150000"/>
              </a:lnSpc>
            </a:pPr>
            <a:r>
              <a:rPr lang="ko-KR" altLang="en-US" sz="1200" dirty="0">
                <a:solidFill>
                  <a:srgbClr val="FF0000"/>
                </a:solidFill>
              </a:rPr>
              <a:t>동사</a:t>
            </a:r>
            <a:r>
              <a:rPr lang="en-US" altLang="ko-KR" sz="1200" dirty="0"/>
              <a:t>(</a:t>
            </a:r>
            <a:r>
              <a:rPr lang="ko-KR" altLang="en-US" sz="1200" dirty="0"/>
              <a:t>動詞</a:t>
            </a:r>
            <a:r>
              <a:rPr lang="en-US" altLang="ko-KR" sz="1200" dirty="0"/>
              <a:t>)</a:t>
            </a:r>
            <a:r>
              <a:rPr lang="ko-KR" altLang="en-US" sz="1200" dirty="0"/>
              <a:t>란 글자 그대로 움직이는 동작 자체를 이야기 하는 말입니다</a:t>
            </a:r>
            <a:r>
              <a:rPr lang="en-US" altLang="ko-KR" sz="1200" dirty="0"/>
              <a:t>. </a:t>
            </a:r>
            <a:r>
              <a:rPr lang="ko-KR" altLang="en-US" sz="1200" dirty="0"/>
              <a:t>사실 문장이라는 것이 무언가 움직이는 상황이 아니면 언어 그 자체가 형성될 수 없는 경우가 많습니다</a:t>
            </a:r>
            <a:r>
              <a:rPr lang="en-US" altLang="ko-KR" sz="1200" dirty="0"/>
              <a:t>. </a:t>
            </a:r>
            <a:r>
              <a:rPr lang="ko-KR" altLang="en-US" sz="1200" dirty="0">
                <a:solidFill>
                  <a:srgbClr val="FF0000"/>
                </a:solidFill>
              </a:rPr>
              <a:t>동사</a:t>
            </a:r>
            <a:r>
              <a:rPr lang="ko-KR" altLang="en-US" sz="1200" dirty="0"/>
              <a:t>는 크게 </a:t>
            </a:r>
            <a:r>
              <a:rPr lang="en-US" altLang="ko-KR" sz="1200" dirty="0">
                <a:solidFill>
                  <a:srgbClr val="FF0000"/>
                </a:solidFill>
              </a:rPr>
              <a:t>be</a:t>
            </a:r>
            <a:r>
              <a:rPr lang="ko-KR" altLang="en-US" sz="1200" dirty="0">
                <a:solidFill>
                  <a:srgbClr val="FF0000"/>
                </a:solidFill>
              </a:rPr>
              <a:t>동사</a:t>
            </a:r>
            <a:r>
              <a:rPr lang="ko-KR" altLang="en-US" sz="1200" dirty="0"/>
              <a:t>와 </a:t>
            </a:r>
            <a:r>
              <a:rPr lang="ko-KR" altLang="en-US" sz="1200" dirty="0">
                <a:solidFill>
                  <a:srgbClr val="FF0000"/>
                </a:solidFill>
              </a:rPr>
              <a:t>일반 동사</a:t>
            </a:r>
            <a:r>
              <a:rPr lang="ko-KR" altLang="en-US" sz="1200" dirty="0"/>
              <a:t>로 구분할 수 있는데</a:t>
            </a:r>
            <a:r>
              <a:rPr lang="en-US" altLang="ko-KR" sz="1200" dirty="0"/>
              <a:t>, </a:t>
            </a:r>
            <a:r>
              <a:rPr lang="en-US" altLang="ko-KR" sz="1200" dirty="0">
                <a:solidFill>
                  <a:srgbClr val="FF0000"/>
                </a:solidFill>
              </a:rPr>
              <a:t>be</a:t>
            </a:r>
            <a:r>
              <a:rPr lang="ko-KR" altLang="en-US" sz="1200" dirty="0">
                <a:solidFill>
                  <a:srgbClr val="FF0000"/>
                </a:solidFill>
              </a:rPr>
              <a:t>동사</a:t>
            </a:r>
            <a:r>
              <a:rPr lang="ko-KR" altLang="en-US" sz="1200" dirty="0"/>
              <a:t>와 </a:t>
            </a:r>
            <a:r>
              <a:rPr lang="ko-KR" altLang="en-US" sz="1200" dirty="0">
                <a:solidFill>
                  <a:srgbClr val="FF0000"/>
                </a:solidFill>
              </a:rPr>
              <a:t>일반 동사</a:t>
            </a:r>
            <a:r>
              <a:rPr lang="ko-KR" altLang="en-US" sz="1200" dirty="0"/>
              <a:t>는 애초부터 그 가야 할 길이 다르기 때문입니다</a:t>
            </a:r>
            <a:r>
              <a:rPr lang="en-US" altLang="ko-KR" sz="1200" dirty="0"/>
              <a:t>. </a:t>
            </a:r>
            <a:r>
              <a:rPr lang="ko-KR" altLang="en-US" sz="1200" dirty="0"/>
              <a:t>뭐라고요</a:t>
            </a:r>
            <a:r>
              <a:rPr lang="en-US" altLang="ko-KR" sz="1200" dirty="0"/>
              <a:t>? </a:t>
            </a:r>
            <a:r>
              <a:rPr lang="ko-KR" altLang="en-US" sz="1200" dirty="0"/>
              <a:t>수많은 종류의 동사가 있다고 배웠다고요</a:t>
            </a:r>
            <a:r>
              <a:rPr lang="en-US" altLang="ko-KR" sz="1200" dirty="0"/>
              <a:t>? </a:t>
            </a:r>
            <a:r>
              <a:rPr lang="ko-KR" altLang="en-US" sz="1200" dirty="0"/>
              <a:t>아 그런 것에 일체신경 쓰지 마세요</a:t>
            </a:r>
            <a:r>
              <a:rPr lang="en-US" altLang="ko-KR" sz="1200" dirty="0"/>
              <a:t>. </a:t>
            </a:r>
            <a:r>
              <a:rPr lang="ko-KR" altLang="en-US" sz="1200" dirty="0"/>
              <a:t>그런 쓸데없는 개념의 구분들 때문에 여러분의 </a:t>
            </a:r>
            <a:r>
              <a:rPr lang="en-US" altLang="ko-KR" sz="1200" dirty="0"/>
              <a:t>English</a:t>
            </a:r>
            <a:r>
              <a:rPr lang="ko-KR" altLang="en-US" sz="1200" dirty="0"/>
              <a:t>가 지금 이 모양 이 꼴인지도 모릅니다</a:t>
            </a:r>
            <a:r>
              <a:rPr lang="en-US" altLang="ko-KR" sz="1200" dirty="0"/>
              <a:t>. </a:t>
            </a:r>
          </a:p>
          <a:p>
            <a:pPr fontAlgn="base">
              <a:lnSpc>
                <a:spcPct val="150000"/>
              </a:lnSpc>
            </a:pPr>
            <a:r>
              <a:rPr lang="ko-KR" altLang="en-US" sz="1200" dirty="0"/>
              <a:t>여하튼 </a:t>
            </a:r>
            <a:r>
              <a:rPr lang="ko-KR" altLang="en-US" sz="1200" dirty="0">
                <a:solidFill>
                  <a:srgbClr val="FF0000"/>
                </a:solidFill>
              </a:rPr>
              <a:t>동사</a:t>
            </a:r>
            <a:r>
              <a:rPr lang="ko-KR" altLang="en-US" sz="1200" dirty="0"/>
              <a:t>란</a:t>
            </a:r>
            <a:r>
              <a:rPr lang="en-US" altLang="ko-KR" sz="1200" dirty="0"/>
              <a:t>? </a:t>
            </a:r>
            <a:r>
              <a:rPr lang="ko-KR" altLang="en-US" sz="1200" dirty="0"/>
              <a:t>뭔가 움직이는 동작을 말한다는 것</a:t>
            </a:r>
            <a:r>
              <a:rPr lang="en-US" altLang="ko-KR" sz="1200" dirty="0"/>
              <a:t>. </a:t>
            </a:r>
            <a:r>
              <a:rPr lang="ko-KR" altLang="en-US" sz="1200" dirty="0"/>
              <a:t>참 </a:t>
            </a:r>
            <a:r>
              <a:rPr lang="en-US" altLang="ko-KR" sz="1200" dirty="0">
                <a:solidFill>
                  <a:srgbClr val="FF0000"/>
                </a:solidFill>
              </a:rPr>
              <a:t>be</a:t>
            </a:r>
            <a:r>
              <a:rPr lang="ko-KR" altLang="en-US" sz="1200" dirty="0">
                <a:solidFill>
                  <a:srgbClr val="FF0000"/>
                </a:solidFill>
              </a:rPr>
              <a:t>동사</a:t>
            </a:r>
            <a:r>
              <a:rPr lang="ko-KR" altLang="en-US" sz="1200" dirty="0"/>
              <a:t>만 빼고 왜</a:t>
            </a:r>
            <a:r>
              <a:rPr lang="en-US" altLang="ko-KR" sz="1200" dirty="0"/>
              <a:t>? </a:t>
            </a:r>
            <a:r>
              <a:rPr lang="ko-KR" altLang="en-US" sz="1200" dirty="0"/>
              <a:t>아 글쎄 가야할 길이 다르다니까요</a:t>
            </a:r>
            <a:r>
              <a:rPr lang="en-US" altLang="ko-KR" sz="1200" dirty="0"/>
              <a:t>. </a:t>
            </a:r>
            <a:r>
              <a:rPr lang="ko-KR" altLang="en-US" sz="1200" dirty="0"/>
              <a:t>자 그럼 </a:t>
            </a:r>
            <a:r>
              <a:rPr lang="ko-KR" altLang="en-US" sz="1200" dirty="0">
                <a:solidFill>
                  <a:srgbClr val="FF0000"/>
                </a:solidFill>
              </a:rPr>
              <a:t>일반 동사</a:t>
            </a:r>
            <a:r>
              <a:rPr lang="ko-KR" altLang="en-US" sz="1200" dirty="0"/>
              <a:t>와</a:t>
            </a:r>
            <a:r>
              <a:rPr lang="ko-KR" altLang="en-US" sz="1200" dirty="0">
                <a:solidFill>
                  <a:srgbClr val="FF0000"/>
                </a:solidFill>
              </a:rPr>
              <a:t> </a:t>
            </a:r>
            <a:r>
              <a:rPr lang="en-US" altLang="ko-KR" sz="1200" dirty="0">
                <a:solidFill>
                  <a:srgbClr val="FF0000"/>
                </a:solidFill>
              </a:rPr>
              <a:t>be</a:t>
            </a:r>
            <a:r>
              <a:rPr lang="ko-KR" altLang="en-US" sz="1200" dirty="0">
                <a:solidFill>
                  <a:srgbClr val="FF0000"/>
                </a:solidFill>
              </a:rPr>
              <a:t>동사</a:t>
            </a:r>
            <a:r>
              <a:rPr lang="ko-KR" altLang="en-US" sz="1200" dirty="0"/>
              <a:t>는 뭐가 다른지 한번 살펴 볼까요</a:t>
            </a:r>
            <a:r>
              <a:rPr lang="en-US" altLang="ko-KR" sz="1200" dirty="0"/>
              <a:t>?</a:t>
            </a:r>
          </a:p>
          <a:p>
            <a:pPr fontAlgn="base"/>
            <a:endParaRPr lang="ko-KR" altLang="en-US" sz="1200" dirty="0"/>
          </a:p>
          <a:p>
            <a:pPr fontAlgn="base">
              <a:lnSpc>
                <a:spcPct val="150000"/>
              </a:lnSpc>
            </a:pPr>
            <a:r>
              <a:rPr lang="ko-KR" altLang="en-US" sz="1200" dirty="0"/>
              <a:t>예</a:t>
            </a:r>
            <a:r>
              <a:rPr lang="en-US" altLang="ko-KR" sz="1200" dirty="0"/>
              <a:t>) I</a:t>
            </a:r>
            <a:r>
              <a:rPr lang="ko-KR" altLang="en-US" sz="1200" b="1" dirty="0"/>
              <a:t> </a:t>
            </a:r>
            <a:r>
              <a:rPr lang="en-US" altLang="ko-KR" sz="1200" b="1" dirty="0">
                <a:solidFill>
                  <a:srgbClr val="FF0000"/>
                </a:solidFill>
              </a:rPr>
              <a:t>study</a:t>
            </a:r>
            <a:r>
              <a:rPr lang="ko-KR" altLang="en-US" sz="1200" b="1" dirty="0"/>
              <a:t> </a:t>
            </a:r>
            <a:r>
              <a:rPr lang="en-US" altLang="ko-KR" sz="1200" dirty="0"/>
              <a:t>English five hours a day. </a:t>
            </a:r>
            <a:endParaRPr lang="ko-KR" altLang="en-US" sz="1200" dirty="0"/>
          </a:p>
          <a:p>
            <a:pPr fontAlgn="base">
              <a:lnSpc>
                <a:spcPct val="150000"/>
              </a:lnSpc>
            </a:pPr>
            <a:r>
              <a:rPr lang="ko-KR" altLang="en-US" sz="1200" b="1" dirty="0"/>
              <a:t>     하루에 </a:t>
            </a:r>
            <a:r>
              <a:rPr lang="en-US" altLang="ko-KR" sz="1200" b="1" dirty="0"/>
              <a:t>5</a:t>
            </a:r>
            <a:r>
              <a:rPr lang="ko-KR" altLang="en-US" sz="1200" b="1" dirty="0"/>
              <a:t>시간씩 저는 영어를 </a:t>
            </a:r>
            <a:r>
              <a:rPr lang="ko-KR" altLang="en-US" sz="1200" b="1" dirty="0">
                <a:solidFill>
                  <a:srgbClr val="FF0000"/>
                </a:solidFill>
              </a:rPr>
              <a:t>공부 합니다</a:t>
            </a:r>
            <a:r>
              <a:rPr lang="en-US" altLang="ko-KR" sz="1200" b="1" dirty="0"/>
              <a:t>.</a:t>
            </a:r>
            <a:endParaRPr lang="ko-KR" altLang="en-US" sz="1200" b="1" dirty="0"/>
          </a:p>
          <a:p>
            <a:pPr fontAlgn="base">
              <a:lnSpc>
                <a:spcPct val="150000"/>
              </a:lnSpc>
            </a:pPr>
            <a:r>
              <a:rPr lang="ko-KR" altLang="en-US" sz="1200" dirty="0"/>
              <a:t>     </a:t>
            </a:r>
            <a:r>
              <a:rPr lang="en-US" altLang="ko-KR" sz="1200" dirty="0"/>
              <a:t>My father usually</a:t>
            </a:r>
            <a:r>
              <a:rPr lang="ko-KR" altLang="en-US" sz="1200" dirty="0"/>
              <a:t> </a:t>
            </a:r>
            <a:r>
              <a:rPr lang="en-US" altLang="ko-KR" sz="1200" b="1" dirty="0">
                <a:solidFill>
                  <a:srgbClr val="FF0000"/>
                </a:solidFill>
              </a:rPr>
              <a:t>plays</a:t>
            </a:r>
            <a:r>
              <a:rPr lang="ko-KR" altLang="en-US" sz="1200" dirty="0"/>
              <a:t> </a:t>
            </a:r>
            <a:r>
              <a:rPr lang="en-US" altLang="ko-KR" sz="1200" dirty="0"/>
              <a:t>golf on weekends.</a:t>
            </a:r>
            <a:endParaRPr lang="ko-KR" altLang="en-US" sz="1200" dirty="0"/>
          </a:p>
          <a:p>
            <a:pPr fontAlgn="base">
              <a:lnSpc>
                <a:spcPct val="150000"/>
              </a:lnSpc>
            </a:pPr>
            <a:r>
              <a:rPr lang="ko-KR" altLang="en-US" sz="1200" b="1" dirty="0"/>
              <a:t>     주말에 저의 아버지는 주로 골프를 </a:t>
            </a:r>
            <a:r>
              <a:rPr lang="ko-KR" altLang="en-US" sz="1200" b="1" dirty="0">
                <a:solidFill>
                  <a:srgbClr val="FF0000"/>
                </a:solidFill>
              </a:rPr>
              <a:t>치십니다</a:t>
            </a:r>
            <a:r>
              <a:rPr lang="en-US" altLang="ko-KR" sz="1200" b="1" dirty="0"/>
              <a:t>.</a:t>
            </a:r>
            <a:endParaRPr lang="ko-KR" altLang="en-US" sz="1200" b="1" dirty="0"/>
          </a:p>
          <a:p>
            <a:pPr fontAlgn="base">
              <a:lnSpc>
                <a:spcPct val="150000"/>
              </a:lnSpc>
            </a:pPr>
            <a:r>
              <a:rPr lang="ko-KR" altLang="en-US" sz="1200" b="1" dirty="0"/>
              <a:t>≫ </a:t>
            </a:r>
            <a:r>
              <a:rPr lang="en-US" altLang="ko-KR" sz="1200" b="1" dirty="0">
                <a:solidFill>
                  <a:srgbClr val="FF0000"/>
                </a:solidFill>
              </a:rPr>
              <a:t>study/ play</a:t>
            </a:r>
            <a:r>
              <a:rPr lang="ko-KR" altLang="en-US" sz="1200" dirty="0">
                <a:solidFill>
                  <a:srgbClr val="FF0000"/>
                </a:solidFill>
              </a:rPr>
              <a:t> </a:t>
            </a:r>
            <a:r>
              <a:rPr lang="ko-KR" altLang="en-US" sz="1200" dirty="0"/>
              <a:t>등은 당연히 뭔가 움직이는 액션을 말하는 </a:t>
            </a:r>
            <a:r>
              <a:rPr lang="ko-KR" altLang="en-US" sz="1200" b="1" dirty="0">
                <a:solidFill>
                  <a:srgbClr val="FF0000"/>
                </a:solidFill>
              </a:rPr>
              <a:t>일반 동사</a:t>
            </a:r>
            <a:r>
              <a:rPr lang="ko-KR" altLang="en-US" sz="1200" dirty="0"/>
              <a:t>에 해당하는 경우입니다</a:t>
            </a:r>
            <a:r>
              <a:rPr lang="en-US" altLang="ko-KR" sz="1200" dirty="0"/>
              <a:t>.</a:t>
            </a:r>
            <a:endParaRPr lang="ko-KR" altLang="en-US" sz="1200" dirty="0"/>
          </a:p>
          <a:p>
            <a:pPr fontAlgn="base">
              <a:lnSpc>
                <a:spcPct val="150000"/>
              </a:lnSpc>
            </a:pPr>
            <a:endParaRPr lang="en-US" altLang="ko-KR" sz="1200" dirty="0"/>
          </a:p>
          <a:p>
            <a:pPr fontAlgn="base">
              <a:lnSpc>
                <a:spcPct val="150000"/>
              </a:lnSpc>
            </a:pPr>
            <a:r>
              <a:rPr lang="ko-KR" altLang="en-US" sz="1200" dirty="0"/>
              <a:t>예</a:t>
            </a:r>
            <a:r>
              <a:rPr lang="en-US" altLang="ko-KR" sz="1200" dirty="0"/>
              <a:t>) I </a:t>
            </a:r>
            <a:r>
              <a:rPr lang="en-US" altLang="ko-KR" sz="1200" b="1" dirty="0">
                <a:solidFill>
                  <a:srgbClr val="FF0000"/>
                </a:solidFill>
              </a:rPr>
              <a:t>was</a:t>
            </a:r>
            <a:r>
              <a:rPr lang="ko-KR" altLang="en-US" sz="1200" dirty="0"/>
              <a:t> </a:t>
            </a:r>
            <a:r>
              <a:rPr lang="en-US" altLang="ko-KR" sz="1200" dirty="0"/>
              <a:t>satisfied meeting a hot girl at the nightclub.</a:t>
            </a:r>
            <a:endParaRPr lang="ko-KR" altLang="en-US" sz="1200" dirty="0"/>
          </a:p>
          <a:p>
            <a:pPr fontAlgn="base">
              <a:lnSpc>
                <a:spcPct val="150000"/>
              </a:lnSpc>
            </a:pPr>
            <a:r>
              <a:rPr lang="ko-KR" altLang="en-US" sz="1200" b="1" dirty="0"/>
              <a:t>     그 나이트클럽에서 하나의 멋진 여자를 만나서 나는 만족</a:t>
            </a:r>
            <a:r>
              <a:rPr lang="ko-KR" altLang="en-US" sz="1200" b="1" dirty="0">
                <a:solidFill>
                  <a:srgbClr val="FF0000"/>
                </a:solidFill>
              </a:rPr>
              <a:t>했어요</a:t>
            </a:r>
            <a:r>
              <a:rPr lang="en-US" altLang="ko-KR" sz="1200" b="1" dirty="0"/>
              <a:t>.</a:t>
            </a:r>
          </a:p>
          <a:p>
            <a:pPr fontAlgn="base">
              <a:lnSpc>
                <a:spcPct val="150000"/>
              </a:lnSpc>
            </a:pPr>
            <a:r>
              <a:rPr lang="ko-KR" altLang="en-US" sz="1200" dirty="0"/>
              <a:t>     </a:t>
            </a:r>
            <a:r>
              <a:rPr lang="en-US" altLang="ko-KR" sz="1200" dirty="0"/>
              <a:t>She</a:t>
            </a:r>
            <a:r>
              <a:rPr lang="ko-KR" altLang="en-US" sz="1200" b="1" dirty="0"/>
              <a:t> </a:t>
            </a:r>
            <a:r>
              <a:rPr lang="en-US" altLang="ko-KR" sz="1200" b="1" dirty="0">
                <a:solidFill>
                  <a:srgbClr val="FF0000"/>
                </a:solidFill>
              </a:rPr>
              <a:t>is</a:t>
            </a:r>
            <a:r>
              <a:rPr lang="ko-KR" altLang="en-US" sz="1200" dirty="0"/>
              <a:t> </a:t>
            </a:r>
            <a:r>
              <a:rPr lang="en-US" altLang="ko-KR" sz="1200" dirty="0"/>
              <a:t>my cup of tea.</a:t>
            </a:r>
            <a:r>
              <a:rPr lang="ko-KR" altLang="en-US" sz="1200" b="1" dirty="0"/>
              <a:t>   </a:t>
            </a:r>
            <a:endParaRPr lang="en-US" altLang="ko-KR" sz="1200" b="1" dirty="0"/>
          </a:p>
          <a:p>
            <a:pPr fontAlgn="base">
              <a:lnSpc>
                <a:spcPct val="150000"/>
              </a:lnSpc>
            </a:pPr>
            <a:r>
              <a:rPr lang="ko-KR" altLang="en-US" sz="1200" b="1" dirty="0"/>
              <a:t>    그녀는 내 스타일 </a:t>
            </a:r>
            <a:r>
              <a:rPr lang="ko-KR" altLang="en-US" sz="1200" b="1" dirty="0">
                <a:solidFill>
                  <a:srgbClr val="FF0000"/>
                </a:solidFill>
              </a:rPr>
              <a:t>입니다</a:t>
            </a:r>
            <a:r>
              <a:rPr lang="en-US" altLang="ko-KR" sz="1200" b="1" dirty="0"/>
              <a:t>.</a:t>
            </a:r>
            <a:endParaRPr lang="ko-KR" altLang="en-US" sz="1200" b="1" dirty="0"/>
          </a:p>
          <a:p>
            <a:pPr fontAlgn="base">
              <a:lnSpc>
                <a:spcPct val="150000"/>
              </a:lnSpc>
            </a:pPr>
            <a:r>
              <a:rPr lang="ko-KR" altLang="en-US" sz="1200" b="1" dirty="0"/>
              <a:t>≫ </a:t>
            </a:r>
            <a:r>
              <a:rPr lang="en-US" altLang="ko-KR" sz="1200" b="1" dirty="0">
                <a:solidFill>
                  <a:srgbClr val="FF0000"/>
                </a:solidFill>
              </a:rPr>
              <a:t>was/ is </a:t>
            </a:r>
            <a:r>
              <a:rPr lang="ko-KR" altLang="en-US" sz="1200" dirty="0"/>
              <a:t>등은 아무런 액션도 보이지 않지만 뒤에 오는 형용사의 상태나 명사의 존재를 설명해주는 </a:t>
            </a:r>
            <a:r>
              <a:rPr lang="en-US" altLang="ko-KR" sz="1200" b="1" dirty="0"/>
              <a:t>be </a:t>
            </a:r>
            <a:r>
              <a:rPr lang="ko-KR" altLang="en-US" sz="1200" b="1" dirty="0">
                <a:solidFill>
                  <a:srgbClr val="FF0000"/>
                </a:solidFill>
              </a:rPr>
              <a:t>동사</a:t>
            </a:r>
            <a:r>
              <a:rPr lang="ko-KR" altLang="en-US" sz="1200" dirty="0"/>
              <a:t>에 </a:t>
            </a:r>
            <a:r>
              <a:rPr lang="ko-KR" altLang="en-US" sz="1200" dirty="0"/>
              <a:t>해당한 경우입니다</a:t>
            </a:r>
            <a:r>
              <a:rPr lang="en-US" altLang="ko-KR" sz="1200" dirty="0"/>
              <a:t>.</a:t>
            </a:r>
          </a:p>
          <a:p>
            <a:pPr fontAlgn="base">
              <a:lnSpc>
                <a:spcPct val="150000"/>
              </a:lnSpc>
            </a:pPr>
            <a:endParaRPr lang="en-US" altLang="ko-KR" sz="1200" b="1" dirty="0"/>
          </a:p>
          <a:p>
            <a:pPr fontAlgn="base">
              <a:lnSpc>
                <a:spcPct val="150000"/>
              </a:lnSpc>
            </a:pPr>
            <a:r>
              <a:rPr lang="ko-KR" altLang="en-US" sz="1200" b="1" dirty="0"/>
              <a:t>● 목적어</a:t>
            </a:r>
            <a:r>
              <a:rPr lang="en-US" altLang="ko-KR" sz="1200" b="1" dirty="0"/>
              <a:t>(object)</a:t>
            </a:r>
            <a:endParaRPr lang="ko-KR" altLang="en-US" sz="1200" b="1" dirty="0"/>
          </a:p>
          <a:p>
            <a:pPr fontAlgn="base">
              <a:lnSpc>
                <a:spcPct val="150000"/>
              </a:lnSpc>
            </a:pPr>
            <a:r>
              <a:rPr lang="ko-KR" altLang="en-US" sz="1200" dirty="0"/>
              <a:t>목적어란 글자 그대로 문장에서 동사의 목적이 되는 대상을 말하는 것입니다</a:t>
            </a:r>
            <a:r>
              <a:rPr lang="en-US" altLang="ko-KR" sz="1200" dirty="0"/>
              <a:t>.</a:t>
            </a:r>
            <a:endParaRPr lang="ko-KR" altLang="en-US" sz="1200" dirty="0"/>
          </a:p>
          <a:p>
            <a:pPr fontAlgn="base">
              <a:lnSpc>
                <a:spcPct val="150000"/>
              </a:lnSpc>
            </a:pPr>
            <a:r>
              <a:rPr lang="ko-KR" altLang="en-US" sz="1200" dirty="0"/>
              <a:t>예</a:t>
            </a:r>
            <a:r>
              <a:rPr lang="en-US" altLang="ko-KR" sz="1200" dirty="0"/>
              <a:t>) I love </a:t>
            </a:r>
            <a:r>
              <a:rPr lang="en-US" altLang="ko-KR" sz="1200" b="1" dirty="0"/>
              <a:t>my wife</a:t>
            </a:r>
            <a:r>
              <a:rPr lang="en-US" altLang="ko-KR" sz="1200" dirty="0"/>
              <a:t>. </a:t>
            </a:r>
            <a:endParaRPr lang="ko-KR" altLang="en-US" sz="1200" dirty="0"/>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14</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55576"/>
            <a:ext cx="5832648" cy="7848302"/>
          </a:xfrm>
          <a:prstGeom prst="rect">
            <a:avLst/>
          </a:prstGeom>
          <a:noFill/>
        </p:spPr>
        <p:txBody>
          <a:bodyPr wrap="square" rtlCol="0">
            <a:spAutoFit/>
          </a:bodyPr>
          <a:lstStyle/>
          <a:p>
            <a:pPr fontAlgn="base">
              <a:lnSpc>
                <a:spcPct val="150000"/>
              </a:lnSpc>
            </a:pPr>
            <a:r>
              <a:rPr lang="ko-KR" altLang="en-US" sz="1200" dirty="0"/>
              <a:t>   저는 </a:t>
            </a:r>
            <a:r>
              <a:rPr lang="ko-KR" altLang="en-US" sz="1200" b="1" dirty="0"/>
              <a:t>제 아내를</a:t>
            </a:r>
            <a:r>
              <a:rPr lang="ko-KR" altLang="en-US" sz="1200" dirty="0"/>
              <a:t> 사랑합니다</a:t>
            </a:r>
            <a:r>
              <a:rPr lang="en-US" altLang="ko-KR" sz="1200" dirty="0"/>
              <a:t>.</a:t>
            </a:r>
            <a:endParaRPr lang="ko-KR" altLang="en-US" sz="1200" dirty="0"/>
          </a:p>
          <a:p>
            <a:pPr fontAlgn="base">
              <a:lnSpc>
                <a:spcPct val="150000"/>
              </a:lnSpc>
            </a:pPr>
            <a:r>
              <a:rPr lang="en-US" altLang="ko-KR" sz="1200" b="1" dirty="0"/>
              <a:t>    I like taking a shower.</a:t>
            </a:r>
            <a:endParaRPr lang="ko-KR" altLang="en-US" sz="1200" b="1" dirty="0"/>
          </a:p>
          <a:p>
            <a:pPr fontAlgn="base">
              <a:lnSpc>
                <a:spcPct val="150000"/>
              </a:lnSpc>
            </a:pPr>
            <a:r>
              <a:rPr lang="ko-KR" altLang="en-US" sz="1200" dirty="0"/>
              <a:t>   저는 </a:t>
            </a:r>
            <a:r>
              <a:rPr lang="ko-KR" altLang="en-US" sz="1200" b="1" dirty="0"/>
              <a:t>목욕하는 것을</a:t>
            </a:r>
            <a:r>
              <a:rPr lang="ko-KR" altLang="en-US" sz="1200" dirty="0"/>
              <a:t> 좋아합니다</a:t>
            </a:r>
            <a:r>
              <a:rPr lang="en-US" altLang="ko-KR" sz="1200" dirty="0"/>
              <a:t>.</a:t>
            </a:r>
            <a:endParaRPr lang="ko-KR" altLang="en-US" sz="1200" dirty="0"/>
          </a:p>
          <a:p>
            <a:pPr fontAlgn="base">
              <a:lnSpc>
                <a:spcPct val="150000"/>
              </a:lnSpc>
            </a:pPr>
            <a:r>
              <a:rPr lang="ko-KR" altLang="en-US" sz="1200" dirty="0"/>
              <a:t>   </a:t>
            </a:r>
            <a:r>
              <a:rPr lang="en-US" altLang="ko-KR" sz="1200" dirty="0"/>
              <a:t>My mom likes </a:t>
            </a:r>
            <a:r>
              <a:rPr lang="en-US" altLang="ko-KR" sz="1200" b="1" dirty="0"/>
              <a:t>cooking,</a:t>
            </a:r>
            <a:r>
              <a:rPr lang="ko-KR" altLang="en-US" sz="1200" b="1" dirty="0"/>
              <a:t> </a:t>
            </a:r>
            <a:r>
              <a:rPr lang="en-US" altLang="ko-KR" sz="1200" dirty="0"/>
              <a:t>and I like</a:t>
            </a:r>
            <a:r>
              <a:rPr lang="ko-KR" altLang="en-US" sz="1200" b="1" dirty="0"/>
              <a:t> </a:t>
            </a:r>
            <a:r>
              <a:rPr lang="en-US" altLang="ko-KR" sz="1200" b="1" dirty="0"/>
              <a:t>eating</a:t>
            </a:r>
            <a:r>
              <a:rPr lang="ko-KR" altLang="en-US" sz="1200" b="1" dirty="0"/>
              <a:t> </a:t>
            </a:r>
            <a:r>
              <a:rPr lang="en-US" altLang="ko-KR" sz="1200" dirty="0"/>
              <a:t>it.</a:t>
            </a:r>
            <a:endParaRPr lang="ko-KR" altLang="en-US" sz="1200" dirty="0"/>
          </a:p>
          <a:p>
            <a:pPr fontAlgn="base">
              <a:lnSpc>
                <a:spcPct val="150000"/>
              </a:lnSpc>
            </a:pPr>
            <a:r>
              <a:rPr lang="ko-KR" altLang="en-US" sz="1200" dirty="0"/>
              <a:t>   저의 어머니는 </a:t>
            </a:r>
            <a:r>
              <a:rPr lang="ko-KR" altLang="en-US" sz="1200" b="1" dirty="0"/>
              <a:t>요리하는 것을</a:t>
            </a:r>
            <a:r>
              <a:rPr lang="ko-KR" altLang="en-US" sz="1200" dirty="0"/>
              <a:t> 좋아하십니다</a:t>
            </a:r>
            <a:r>
              <a:rPr lang="en-US" altLang="ko-KR" sz="1200" dirty="0"/>
              <a:t>. </a:t>
            </a:r>
            <a:r>
              <a:rPr lang="ko-KR" altLang="en-US" sz="1200" dirty="0"/>
              <a:t>그리고 저는 그것을 </a:t>
            </a:r>
            <a:r>
              <a:rPr lang="ko-KR" altLang="en-US" sz="1200" b="1" dirty="0"/>
              <a:t>먹는 것을</a:t>
            </a:r>
            <a:r>
              <a:rPr lang="ko-KR" altLang="en-US" sz="1200" dirty="0"/>
              <a:t> 좋아 합니다</a:t>
            </a:r>
            <a:r>
              <a:rPr lang="en-US" altLang="ko-KR" sz="1200" dirty="0"/>
              <a:t>.</a:t>
            </a:r>
            <a:endParaRPr lang="ko-KR" altLang="en-US" sz="1200" dirty="0"/>
          </a:p>
          <a:p>
            <a:pPr fontAlgn="base">
              <a:lnSpc>
                <a:spcPct val="150000"/>
              </a:lnSpc>
            </a:pPr>
            <a:r>
              <a:rPr lang="ko-KR" altLang="en-US" sz="1200" b="1" dirty="0"/>
              <a:t>≫ </a:t>
            </a:r>
            <a:r>
              <a:rPr lang="ko-KR" altLang="en-US" sz="1200" dirty="0"/>
              <a:t>목적어는 목적자체를 말하기에 문장 속에서 우리말의 </a:t>
            </a:r>
            <a:r>
              <a:rPr lang="en-US" altLang="ko-KR" sz="1200" dirty="0"/>
              <a:t>'~</a:t>
            </a:r>
            <a:r>
              <a:rPr lang="ko-KR" altLang="en-US" sz="1200" dirty="0"/>
              <a:t>을</a:t>
            </a:r>
            <a:r>
              <a:rPr lang="en-US" altLang="ko-KR" sz="1200" dirty="0"/>
              <a:t>/~</a:t>
            </a:r>
            <a:r>
              <a:rPr lang="ko-KR" altLang="en-US" sz="1200" dirty="0"/>
              <a:t>를</a:t>
            </a:r>
            <a:r>
              <a:rPr lang="en-US" altLang="ko-KR" sz="1200" dirty="0"/>
              <a:t>' </a:t>
            </a:r>
            <a:r>
              <a:rPr lang="ko-KR" altLang="en-US" sz="1200" dirty="0"/>
              <a:t>로 번역되는 말에 해당됩니다</a:t>
            </a:r>
            <a:r>
              <a:rPr lang="en-US" altLang="ko-KR" sz="1200" dirty="0"/>
              <a:t>.</a:t>
            </a:r>
            <a:endParaRPr lang="ko-KR" altLang="en-US" sz="1200" dirty="0"/>
          </a:p>
          <a:p>
            <a:pPr fontAlgn="base">
              <a:lnSpc>
                <a:spcPct val="150000"/>
              </a:lnSpc>
            </a:pPr>
            <a:endParaRPr lang="en-US" altLang="ko-KR" sz="1200" b="1" dirty="0"/>
          </a:p>
          <a:p>
            <a:pPr fontAlgn="base">
              <a:lnSpc>
                <a:spcPct val="150000"/>
              </a:lnSpc>
            </a:pPr>
            <a:r>
              <a:rPr lang="ko-KR" altLang="en-US" sz="1200" b="1" dirty="0"/>
              <a:t>● 보어</a:t>
            </a:r>
            <a:r>
              <a:rPr lang="en-US" altLang="ko-KR" sz="1200" b="1" dirty="0"/>
              <a:t>(complement) </a:t>
            </a:r>
            <a:endParaRPr lang="ko-KR" altLang="en-US" sz="1200" b="1" dirty="0"/>
          </a:p>
          <a:p>
            <a:pPr fontAlgn="base">
              <a:lnSpc>
                <a:spcPct val="150000"/>
              </a:lnSpc>
            </a:pPr>
            <a:r>
              <a:rPr lang="ko-KR" altLang="en-US" sz="1200" dirty="0"/>
              <a:t>보어</a:t>
            </a:r>
            <a:r>
              <a:rPr lang="en-US" altLang="ko-KR" sz="1200" dirty="0"/>
              <a:t>(</a:t>
            </a:r>
            <a:r>
              <a:rPr lang="ko-KR" altLang="en-US" sz="1200" dirty="0"/>
              <a:t>補語</a:t>
            </a:r>
            <a:r>
              <a:rPr lang="en-US" altLang="ko-KR" sz="1200" dirty="0"/>
              <a:t>)</a:t>
            </a:r>
            <a:r>
              <a:rPr lang="ko-KR" altLang="en-US" sz="1200" dirty="0"/>
              <a:t>란 글자 그대로 문장에서 보충되는 의미의 역할을 하는 것이라고 생각하면 상황은 끝</a:t>
            </a:r>
            <a:r>
              <a:rPr lang="en-US" altLang="ko-KR" sz="1200" dirty="0"/>
              <a:t>!</a:t>
            </a:r>
            <a:endParaRPr lang="ko-KR" altLang="en-US" sz="1200" dirty="0"/>
          </a:p>
          <a:p>
            <a:pPr fontAlgn="base">
              <a:lnSpc>
                <a:spcPct val="150000"/>
              </a:lnSpc>
            </a:pPr>
            <a:r>
              <a:rPr lang="ko-KR" altLang="en-US" sz="1200" dirty="0"/>
              <a:t>예</a:t>
            </a:r>
            <a:r>
              <a:rPr lang="en-US" altLang="ko-KR" sz="1200" dirty="0"/>
              <a:t>) I</a:t>
            </a:r>
            <a:r>
              <a:rPr lang="en-US" altLang="ko-KR" sz="1200" dirty="0">
                <a:solidFill>
                  <a:srgbClr val="FF0000"/>
                </a:solidFill>
              </a:rPr>
              <a:t>'</a:t>
            </a:r>
            <a:r>
              <a:rPr lang="en-US" altLang="ko-KR" sz="1200" b="1" dirty="0">
                <a:solidFill>
                  <a:srgbClr val="FF0000"/>
                </a:solidFill>
              </a:rPr>
              <a:t>m</a:t>
            </a:r>
            <a:r>
              <a:rPr lang="ko-KR" altLang="en-US" sz="1200" dirty="0"/>
              <a:t> </a:t>
            </a:r>
            <a:r>
              <a:rPr lang="en-US" altLang="ko-KR" sz="1200" b="1" dirty="0"/>
              <a:t>a very good student</a:t>
            </a:r>
            <a:r>
              <a:rPr lang="ko-KR" altLang="en-US" sz="1200" dirty="0"/>
              <a:t> </a:t>
            </a:r>
            <a:r>
              <a:rPr lang="en-US" altLang="ko-KR" sz="1200" dirty="0"/>
              <a:t>in math.</a:t>
            </a:r>
            <a:endParaRPr lang="ko-KR" altLang="en-US" sz="1200" dirty="0"/>
          </a:p>
          <a:p>
            <a:pPr fontAlgn="base">
              <a:lnSpc>
                <a:spcPct val="150000"/>
              </a:lnSpc>
            </a:pPr>
            <a:r>
              <a:rPr lang="ko-KR" altLang="en-US" sz="1200" dirty="0"/>
              <a:t>    나는 수학을 </a:t>
            </a:r>
            <a:r>
              <a:rPr lang="ko-KR" altLang="en-US" sz="1200" b="1" dirty="0"/>
              <a:t>잘하는 한 사람의 학생</a:t>
            </a:r>
            <a:r>
              <a:rPr lang="ko-KR" altLang="en-US" sz="1200" b="1" dirty="0">
                <a:solidFill>
                  <a:srgbClr val="FF0000"/>
                </a:solidFill>
              </a:rPr>
              <a:t>이다</a:t>
            </a:r>
            <a:r>
              <a:rPr lang="en-US" altLang="ko-KR" sz="1200" dirty="0"/>
              <a:t>.</a:t>
            </a:r>
          </a:p>
          <a:p>
            <a:pPr fontAlgn="base">
              <a:lnSpc>
                <a:spcPct val="150000"/>
              </a:lnSpc>
            </a:pPr>
            <a:r>
              <a:rPr lang="ko-KR" altLang="en-US" sz="1200" b="1" dirty="0"/>
              <a:t>    </a:t>
            </a:r>
            <a:r>
              <a:rPr lang="en-US" altLang="ko-KR" sz="1200" b="1" dirty="0"/>
              <a:t>The situation </a:t>
            </a:r>
            <a:r>
              <a:rPr lang="en-US" altLang="ko-KR" sz="1200" b="1" dirty="0">
                <a:solidFill>
                  <a:srgbClr val="FF0000"/>
                </a:solidFill>
              </a:rPr>
              <a:t>is</a:t>
            </a:r>
            <a:r>
              <a:rPr lang="ko-KR" altLang="en-US" sz="1200" b="1" dirty="0"/>
              <a:t> </a:t>
            </a:r>
            <a:r>
              <a:rPr lang="en-US" altLang="ko-KR" sz="1200" b="1" dirty="0"/>
              <a:t>already intricate.</a:t>
            </a:r>
            <a:r>
              <a:rPr lang="ko-KR" altLang="en-US" sz="1200" b="1" dirty="0"/>
              <a:t> </a:t>
            </a:r>
            <a:endParaRPr lang="en-US" altLang="ko-KR" sz="1200" b="1" dirty="0"/>
          </a:p>
          <a:p>
            <a:pPr fontAlgn="base">
              <a:lnSpc>
                <a:spcPct val="150000"/>
              </a:lnSpc>
            </a:pPr>
            <a:r>
              <a:rPr lang="ko-KR" altLang="en-US" sz="1200" b="1" dirty="0"/>
              <a:t>    그 상황은 이미 얽히고설킨 상태</a:t>
            </a:r>
            <a:r>
              <a:rPr lang="ko-KR" altLang="en-US" sz="1200" b="1" dirty="0">
                <a:solidFill>
                  <a:srgbClr val="FF0000"/>
                </a:solidFill>
              </a:rPr>
              <a:t>이다</a:t>
            </a:r>
            <a:r>
              <a:rPr lang="en-US" altLang="ko-KR" sz="1200" b="1" dirty="0"/>
              <a:t>.</a:t>
            </a:r>
            <a:endParaRPr lang="ko-KR" altLang="en-US" sz="1200" b="1" dirty="0"/>
          </a:p>
          <a:p>
            <a:pPr fontAlgn="base">
              <a:lnSpc>
                <a:spcPct val="150000"/>
              </a:lnSpc>
            </a:pPr>
            <a:r>
              <a:rPr lang="ko-KR" altLang="en-US" sz="1200" b="1" dirty="0"/>
              <a:t>    </a:t>
            </a:r>
            <a:r>
              <a:rPr lang="en-US" altLang="ko-KR" sz="1200" b="1" dirty="0"/>
              <a:t>My girlfriend </a:t>
            </a:r>
            <a:r>
              <a:rPr lang="en-US" altLang="ko-KR" sz="1200" b="1" dirty="0">
                <a:solidFill>
                  <a:srgbClr val="FF0000"/>
                </a:solidFill>
              </a:rPr>
              <a:t>is</a:t>
            </a:r>
            <a:r>
              <a:rPr lang="ko-KR" altLang="en-US" sz="1200" b="1" dirty="0"/>
              <a:t> </a:t>
            </a:r>
            <a:r>
              <a:rPr lang="en-US" altLang="ko-KR" sz="1200" b="1" dirty="0"/>
              <a:t>a celebrity.</a:t>
            </a:r>
            <a:endParaRPr lang="ko-KR" altLang="en-US" sz="1200" b="1" dirty="0"/>
          </a:p>
          <a:p>
            <a:pPr fontAlgn="base">
              <a:lnSpc>
                <a:spcPct val="150000"/>
              </a:lnSpc>
            </a:pPr>
            <a:r>
              <a:rPr lang="ko-KR" altLang="en-US" sz="1200" b="1" dirty="0"/>
              <a:t>    내 여자 친구는 한 </a:t>
            </a:r>
            <a:r>
              <a:rPr lang="ko-KR" altLang="en-US" sz="1200" b="1" dirty="0" err="1"/>
              <a:t>사람의</a:t>
            </a:r>
            <a:r>
              <a:rPr lang="ko-KR" altLang="en-US" sz="1200" b="1" dirty="0"/>
              <a:t> 연예인</a:t>
            </a:r>
            <a:r>
              <a:rPr lang="ko-KR" altLang="en-US" sz="1200" b="1" dirty="0">
                <a:solidFill>
                  <a:srgbClr val="FF0000"/>
                </a:solidFill>
              </a:rPr>
              <a:t>이다</a:t>
            </a:r>
            <a:r>
              <a:rPr lang="en-US" altLang="ko-KR" sz="1200" b="1" dirty="0"/>
              <a:t>.</a:t>
            </a:r>
            <a:endParaRPr lang="ko-KR" altLang="en-US" sz="1200" b="1" dirty="0"/>
          </a:p>
          <a:p>
            <a:pPr fontAlgn="base">
              <a:lnSpc>
                <a:spcPct val="150000"/>
              </a:lnSpc>
            </a:pPr>
            <a:r>
              <a:rPr lang="ko-KR" altLang="en-US" sz="1200" dirty="0"/>
              <a:t>만일 위의 첫 번째 문장이 </a:t>
            </a:r>
            <a:r>
              <a:rPr lang="en-US" altLang="ko-KR" sz="1200" dirty="0"/>
              <a:t>“I'm…” </a:t>
            </a:r>
            <a:r>
              <a:rPr lang="ko-KR" altLang="en-US" sz="1200" dirty="0"/>
              <a:t>만으로 문장이 구성이 됐다고 생각해 보면</a:t>
            </a:r>
            <a:r>
              <a:rPr lang="en-US" altLang="ko-KR" sz="1200" dirty="0"/>
              <a:t>,</a:t>
            </a:r>
            <a:r>
              <a:rPr lang="ko-KR" altLang="en-US" sz="1200" dirty="0"/>
              <a:t> 도대체 무슨 말인지 그 의미를 전혀 알 수 없을 겁니다</a:t>
            </a:r>
            <a:r>
              <a:rPr lang="en-US" altLang="ko-KR" sz="1200" dirty="0"/>
              <a:t>. </a:t>
            </a:r>
            <a:r>
              <a:rPr lang="ko-KR" altLang="en-US" sz="1200" dirty="0"/>
              <a:t>이때 </a:t>
            </a:r>
            <a:r>
              <a:rPr lang="en-US" altLang="ko-KR" sz="1200" dirty="0"/>
              <a:t>a very good student</a:t>
            </a:r>
            <a:r>
              <a:rPr lang="ko-KR" altLang="en-US" sz="1200" dirty="0"/>
              <a:t>라는 보어가 사용이 되면서 비로소 완벽한 </a:t>
            </a:r>
            <a:r>
              <a:rPr lang="ko-KR" altLang="en-US" sz="1200" dirty="0"/>
              <a:t>구성을 </a:t>
            </a:r>
            <a:r>
              <a:rPr lang="ko-KR" altLang="en-US" sz="1200" dirty="0"/>
              <a:t>갖추게 되는데 이와 같이 문장 속에서 무언가 보충이 되는 역할을 하는 것이 보어라고 생각하면 될 것 같습니다</a:t>
            </a:r>
            <a:r>
              <a:rPr lang="en-US" altLang="ko-KR" sz="1200" dirty="0"/>
              <a:t>. </a:t>
            </a:r>
            <a:r>
              <a:rPr lang="ko-KR" altLang="en-US" sz="1200" dirty="0"/>
              <a:t>그리고 </a:t>
            </a:r>
            <a:r>
              <a:rPr lang="en-US" altLang="ko-KR" sz="1200" dirty="0"/>
              <a:t>“</a:t>
            </a:r>
            <a:r>
              <a:rPr lang="ko-KR" altLang="en-US" sz="1200" dirty="0"/>
              <a:t>보어는 </a:t>
            </a:r>
            <a:r>
              <a:rPr lang="en-US" altLang="ko-KR" sz="1200" dirty="0"/>
              <a:t>be</a:t>
            </a:r>
            <a:r>
              <a:rPr lang="ko-KR" altLang="en-US" sz="1200" dirty="0"/>
              <a:t>동사와 함께 사용되는 빈도가 높다</a:t>
            </a:r>
            <a:r>
              <a:rPr lang="en-US" altLang="ko-KR" sz="1200" dirty="0"/>
              <a:t>” </a:t>
            </a:r>
            <a:r>
              <a:rPr lang="ko-KR" altLang="en-US" sz="1200" dirty="0"/>
              <a:t>는 것도 기억해야 합니다</a:t>
            </a:r>
            <a:r>
              <a:rPr lang="en-US" altLang="ko-KR" sz="1200" dirty="0"/>
              <a:t>. </a:t>
            </a:r>
            <a:r>
              <a:rPr lang="ko-KR" altLang="en-US" sz="1200" dirty="0"/>
              <a:t>그래야 </a:t>
            </a:r>
            <a:r>
              <a:rPr lang="en-US" altLang="ko-KR" sz="1200" dirty="0"/>
              <a:t>“</a:t>
            </a:r>
            <a:r>
              <a:rPr lang="en-US" altLang="ko-KR" sz="1200" b="1" dirty="0"/>
              <a:t>~</a:t>
            </a:r>
            <a:r>
              <a:rPr lang="ko-KR" altLang="en-US" sz="1200" b="1" dirty="0"/>
              <a:t>는 </a:t>
            </a:r>
            <a:r>
              <a:rPr lang="en-US" altLang="ko-KR" sz="1200" b="1" dirty="0"/>
              <a:t>~</a:t>
            </a:r>
            <a:r>
              <a:rPr lang="ko-KR" altLang="en-US" sz="1200" b="1" dirty="0"/>
              <a:t>이다</a:t>
            </a:r>
            <a:r>
              <a:rPr lang="en-US" altLang="ko-KR" sz="1200" b="1" dirty="0"/>
              <a:t>”</a:t>
            </a:r>
            <a:r>
              <a:rPr lang="ko-KR" altLang="en-US" sz="1200" dirty="0"/>
              <a:t> 라는 말이 되지 않겠습니까</a:t>
            </a:r>
            <a:r>
              <a:rPr lang="en-US" altLang="ko-KR" sz="1200" dirty="0"/>
              <a:t>?</a:t>
            </a:r>
            <a:endParaRPr lang="ko-KR" altLang="en-US" sz="1200" dirty="0"/>
          </a:p>
          <a:p>
            <a:pPr fontAlgn="base">
              <a:lnSpc>
                <a:spcPct val="150000"/>
              </a:lnSpc>
            </a:pPr>
            <a:r>
              <a:rPr lang="en-US" altLang="ko-KR" sz="1200" dirty="0"/>
              <a:t>Well-being life, Healthy living</a:t>
            </a:r>
            <a:r>
              <a:rPr lang="ko-KR" altLang="en-US" sz="1200" dirty="0"/>
              <a:t>을 추구하는 요즘인데 언어도 간단해 질 수 있는 한 간단해 져야 하지 않을까요</a:t>
            </a:r>
            <a:r>
              <a:rPr lang="en-US" altLang="ko-KR" sz="1200" dirty="0"/>
              <a:t>? </a:t>
            </a:r>
            <a:r>
              <a:rPr lang="ko-KR" altLang="en-US" sz="1200" dirty="0"/>
              <a:t>물론 영어 문장의 가장 </a:t>
            </a:r>
            <a:r>
              <a:rPr lang="ko-KR" altLang="en-US" sz="1200" dirty="0" err="1"/>
              <a:t>기초적인</a:t>
            </a:r>
            <a:r>
              <a:rPr lang="ko-KR" altLang="en-US" sz="1200" dirty="0"/>
              <a:t> 구성 요소인 </a:t>
            </a:r>
            <a:r>
              <a:rPr lang="en-US" altLang="ko-KR" sz="1200" dirty="0"/>
              <a:t>“</a:t>
            </a:r>
            <a:r>
              <a:rPr lang="ko-KR" altLang="en-US" sz="1200" dirty="0"/>
              <a:t>주어</a:t>
            </a:r>
            <a:r>
              <a:rPr lang="en-US" altLang="ko-KR" sz="1200" dirty="0"/>
              <a:t>/</a:t>
            </a:r>
            <a:r>
              <a:rPr lang="ko-KR" altLang="en-US" sz="1200" dirty="0"/>
              <a:t>동사</a:t>
            </a:r>
            <a:r>
              <a:rPr lang="en-US" altLang="ko-KR" sz="1200" dirty="0"/>
              <a:t>/</a:t>
            </a:r>
            <a:r>
              <a:rPr lang="ko-KR" altLang="en-US" sz="1200" dirty="0"/>
              <a:t>목적어</a:t>
            </a:r>
            <a:r>
              <a:rPr lang="en-US" altLang="ko-KR" sz="1200" dirty="0"/>
              <a:t>/</a:t>
            </a:r>
            <a:r>
              <a:rPr lang="ko-KR" altLang="en-US" sz="1200" dirty="0"/>
              <a:t>보어</a:t>
            </a:r>
            <a:r>
              <a:rPr lang="en-US" altLang="ko-KR" sz="1200" dirty="0"/>
              <a:t>”</a:t>
            </a:r>
            <a:r>
              <a:rPr lang="ko-KR" altLang="en-US" sz="1200" dirty="0"/>
              <a:t>의 핵심구성요소를 모두 사용해서 문장을 구성할 수 있지만 </a:t>
            </a:r>
            <a:r>
              <a:rPr lang="en-US" altLang="ko-KR" sz="1200" dirty="0"/>
              <a:t>Wellbeing-life</a:t>
            </a:r>
            <a:r>
              <a:rPr lang="ko-KR" altLang="en-US" sz="1200" dirty="0"/>
              <a:t>를 추구하기 위해선</a:t>
            </a:r>
            <a:r>
              <a:rPr lang="en-US" altLang="ko-KR" sz="1200" dirty="0"/>
              <a:t>…</a:t>
            </a:r>
            <a:endParaRPr lang="ko-KR" altLang="en-US" sz="1200" dirty="0"/>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15</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859512"/>
            <a:ext cx="5832648" cy="7744936"/>
          </a:xfrm>
          <a:prstGeom prst="rect">
            <a:avLst/>
          </a:prstGeom>
          <a:noFill/>
        </p:spPr>
        <p:txBody>
          <a:bodyPr wrap="square" rtlCol="0">
            <a:spAutoFit/>
          </a:bodyPr>
          <a:lstStyle/>
          <a:p>
            <a:pPr fontAlgn="base">
              <a:lnSpc>
                <a:spcPct val="150000"/>
              </a:lnSpc>
            </a:pPr>
            <a:endParaRPr lang="en-US" altLang="ko-KR" sz="1200" b="1" dirty="0"/>
          </a:p>
          <a:p>
            <a:pPr fontAlgn="base">
              <a:lnSpc>
                <a:spcPct val="150000"/>
              </a:lnSpc>
            </a:pPr>
            <a:r>
              <a:rPr lang="ko-KR" altLang="en-US" sz="1200" b="1" dirty="0"/>
              <a:t>● 주어의 생략</a:t>
            </a:r>
            <a:r>
              <a:rPr lang="en-US" altLang="ko-KR" sz="1200" b="1" dirty="0"/>
              <a:t>!</a:t>
            </a:r>
            <a:endParaRPr lang="ko-KR" altLang="en-US" sz="1200" b="1" dirty="0"/>
          </a:p>
          <a:p>
            <a:pPr fontAlgn="base">
              <a:lnSpc>
                <a:spcPct val="150000"/>
              </a:lnSpc>
            </a:pPr>
            <a:r>
              <a:rPr lang="ko-KR" altLang="en-US" sz="1200" dirty="0"/>
              <a:t>예</a:t>
            </a:r>
            <a:r>
              <a:rPr lang="en-US" altLang="ko-KR" sz="1200" dirty="0"/>
              <a:t>) </a:t>
            </a:r>
            <a:r>
              <a:rPr lang="en-US" altLang="ko-KR" sz="1200" b="1" dirty="0">
                <a:solidFill>
                  <a:srgbClr val="FF0000"/>
                </a:solidFill>
              </a:rPr>
              <a:t>Come</a:t>
            </a:r>
            <a:r>
              <a:rPr lang="ko-KR" altLang="en-US" sz="1200" b="1" dirty="0"/>
              <a:t> </a:t>
            </a:r>
            <a:r>
              <a:rPr lang="en-US" altLang="ko-KR" sz="1200" dirty="0"/>
              <a:t>in. </a:t>
            </a:r>
            <a:endParaRPr lang="ko-KR" altLang="en-US" sz="1200" dirty="0"/>
          </a:p>
          <a:p>
            <a:pPr fontAlgn="base">
              <a:lnSpc>
                <a:spcPct val="150000"/>
              </a:lnSpc>
            </a:pPr>
            <a:r>
              <a:rPr lang="ko-KR" altLang="en-US" sz="1200" b="1" dirty="0"/>
              <a:t>    안으로 </a:t>
            </a:r>
            <a:r>
              <a:rPr lang="ko-KR" altLang="en-US" sz="1200" b="1" dirty="0">
                <a:solidFill>
                  <a:srgbClr val="FF0000"/>
                </a:solidFill>
              </a:rPr>
              <a:t>들어오세요</a:t>
            </a:r>
            <a:r>
              <a:rPr lang="en-US" altLang="ko-KR" sz="1200" b="1" dirty="0"/>
              <a:t>.</a:t>
            </a:r>
            <a:endParaRPr lang="ko-KR" altLang="en-US" sz="1200" b="1" dirty="0"/>
          </a:p>
          <a:p>
            <a:pPr fontAlgn="base">
              <a:lnSpc>
                <a:spcPct val="150000"/>
              </a:lnSpc>
            </a:pPr>
            <a:r>
              <a:rPr lang="ko-KR" altLang="en-US" sz="1200" dirty="0"/>
              <a:t>   </a:t>
            </a:r>
            <a:r>
              <a:rPr lang="ko-KR" altLang="en-US" sz="1200" dirty="0">
                <a:solidFill>
                  <a:srgbClr val="FF0000"/>
                </a:solidFill>
              </a:rPr>
              <a:t> </a:t>
            </a:r>
            <a:r>
              <a:rPr lang="en-US" altLang="ko-KR" sz="1200" b="1" dirty="0">
                <a:solidFill>
                  <a:srgbClr val="FF0000"/>
                </a:solidFill>
              </a:rPr>
              <a:t>Enjoy</a:t>
            </a:r>
            <a:r>
              <a:rPr lang="ko-KR" altLang="en-US" sz="1200" b="1" dirty="0">
                <a:solidFill>
                  <a:srgbClr val="FF0000"/>
                </a:solidFill>
              </a:rPr>
              <a:t> </a:t>
            </a:r>
            <a:r>
              <a:rPr lang="en-US" altLang="ko-KR" sz="1200" dirty="0"/>
              <a:t>your lunch.</a:t>
            </a:r>
            <a:endParaRPr lang="ko-KR" altLang="en-US" sz="1200" dirty="0"/>
          </a:p>
          <a:p>
            <a:pPr fontAlgn="base">
              <a:lnSpc>
                <a:spcPct val="150000"/>
              </a:lnSpc>
            </a:pPr>
            <a:r>
              <a:rPr lang="ko-KR" altLang="en-US" sz="1200" b="1" dirty="0"/>
              <a:t>    당신의 점심 </a:t>
            </a:r>
            <a:r>
              <a:rPr lang="ko-KR" altLang="en-US" sz="1200" b="1" dirty="0">
                <a:solidFill>
                  <a:srgbClr val="FF0000"/>
                </a:solidFill>
              </a:rPr>
              <a:t>맛있게 드세요</a:t>
            </a:r>
            <a:r>
              <a:rPr lang="en-US" altLang="ko-KR" sz="1200" b="1" dirty="0"/>
              <a:t>.</a:t>
            </a:r>
            <a:endParaRPr lang="ko-KR" altLang="en-US" sz="1200" b="1" dirty="0"/>
          </a:p>
          <a:p>
            <a:pPr fontAlgn="base">
              <a:lnSpc>
                <a:spcPct val="150000"/>
              </a:lnSpc>
            </a:pPr>
            <a:r>
              <a:rPr lang="ko-KR" altLang="en-US" sz="1200" dirty="0">
                <a:solidFill>
                  <a:srgbClr val="FF0000"/>
                </a:solidFill>
              </a:rPr>
              <a:t>    </a:t>
            </a:r>
            <a:r>
              <a:rPr lang="en-US" altLang="ko-KR" sz="1200" b="1" dirty="0">
                <a:solidFill>
                  <a:srgbClr val="FF0000"/>
                </a:solidFill>
              </a:rPr>
              <a:t>Have </a:t>
            </a:r>
            <a:r>
              <a:rPr lang="en-US" altLang="ko-KR" sz="1200" dirty="0"/>
              <a:t>a nice day.</a:t>
            </a:r>
            <a:endParaRPr lang="ko-KR" altLang="en-US" sz="1200" dirty="0"/>
          </a:p>
          <a:p>
            <a:pPr fontAlgn="base">
              <a:lnSpc>
                <a:spcPct val="150000"/>
              </a:lnSpc>
            </a:pPr>
            <a:r>
              <a:rPr lang="ko-KR" altLang="en-US" sz="1200" b="1" dirty="0"/>
              <a:t>    하나의 좋은 하루 </a:t>
            </a:r>
            <a:r>
              <a:rPr lang="ko-KR" altLang="en-US" sz="1200" b="1" dirty="0">
                <a:solidFill>
                  <a:srgbClr val="FF0000"/>
                </a:solidFill>
              </a:rPr>
              <a:t>되세요</a:t>
            </a:r>
            <a:r>
              <a:rPr lang="en-US" altLang="ko-KR" sz="1200" b="1" dirty="0"/>
              <a:t>.</a:t>
            </a:r>
            <a:endParaRPr lang="ko-KR" altLang="en-US" sz="1200" b="1" dirty="0"/>
          </a:p>
          <a:p>
            <a:pPr fontAlgn="base">
              <a:lnSpc>
                <a:spcPct val="150000"/>
              </a:lnSpc>
            </a:pPr>
            <a:r>
              <a:rPr lang="ko-KR" altLang="en-US" sz="1200" dirty="0"/>
              <a:t>이것은 </a:t>
            </a:r>
            <a:r>
              <a:rPr lang="en-US" altLang="ko-KR" sz="1200" dirty="0"/>
              <a:t>You come in. You enjoy your lunch. You have a nice day</a:t>
            </a:r>
            <a:r>
              <a:rPr lang="ko-KR" altLang="en-US" sz="1200" dirty="0"/>
              <a:t>의 생략형으로 원래는 명령문에 많이 사용되는 형태인데</a:t>
            </a:r>
            <a:r>
              <a:rPr lang="en-US" altLang="ko-KR" sz="1200" dirty="0"/>
              <a:t>, </a:t>
            </a:r>
            <a:r>
              <a:rPr lang="ko-KR" altLang="en-US" sz="1200" dirty="0"/>
              <a:t>어쨌든 주어 </a:t>
            </a:r>
            <a:r>
              <a:rPr lang="en-US" altLang="ko-KR" sz="1200" dirty="0"/>
              <a:t>You</a:t>
            </a:r>
            <a:r>
              <a:rPr lang="ko-KR" altLang="en-US" sz="1200" dirty="0"/>
              <a:t>가 생략되어도 누구한테 하는 말인가를 이해할 수 있는 경우에 주어의 생략은 가능합니다</a:t>
            </a:r>
            <a:r>
              <a:rPr lang="en-US" altLang="ko-KR" sz="1200" dirty="0"/>
              <a:t>.</a:t>
            </a:r>
            <a:endParaRPr lang="ko-KR" altLang="en-US" sz="1200" dirty="0"/>
          </a:p>
          <a:p>
            <a:pPr fontAlgn="base">
              <a:lnSpc>
                <a:spcPct val="150000"/>
              </a:lnSpc>
            </a:pPr>
            <a:endParaRPr lang="en-US" altLang="ko-KR" sz="1200" b="1" dirty="0"/>
          </a:p>
          <a:p>
            <a:pPr fontAlgn="base">
              <a:lnSpc>
                <a:spcPct val="150000"/>
              </a:lnSpc>
            </a:pPr>
            <a:r>
              <a:rPr lang="ko-KR" altLang="en-US" sz="1200" b="1" dirty="0"/>
              <a:t>● 목적어의 생략</a:t>
            </a:r>
            <a:r>
              <a:rPr lang="en-US" altLang="ko-KR" sz="1200" b="1" dirty="0"/>
              <a:t>!</a:t>
            </a:r>
            <a:endParaRPr lang="ko-KR" altLang="en-US" sz="1200" b="1" dirty="0"/>
          </a:p>
          <a:p>
            <a:pPr fontAlgn="base">
              <a:lnSpc>
                <a:spcPct val="150000"/>
              </a:lnSpc>
            </a:pPr>
            <a:r>
              <a:rPr lang="ko-KR" altLang="en-US" sz="1200" dirty="0"/>
              <a:t>예</a:t>
            </a:r>
            <a:r>
              <a:rPr lang="en-US" altLang="ko-KR" sz="1200" dirty="0"/>
              <a:t>) </a:t>
            </a:r>
            <a:r>
              <a:rPr lang="en-US" altLang="ko-KR" sz="1200" b="1" dirty="0"/>
              <a:t>A</a:t>
            </a:r>
            <a:r>
              <a:rPr lang="en-US" altLang="ko-KR" sz="1200" dirty="0"/>
              <a:t> :</a:t>
            </a:r>
            <a:r>
              <a:rPr lang="ko-KR" altLang="en-US" sz="1200" b="1" dirty="0"/>
              <a:t> </a:t>
            </a:r>
            <a:r>
              <a:rPr lang="en-US" altLang="ko-KR" sz="1200" b="1" dirty="0">
                <a:solidFill>
                  <a:srgbClr val="FF0000"/>
                </a:solidFill>
              </a:rPr>
              <a:t>Did</a:t>
            </a:r>
            <a:r>
              <a:rPr lang="en-US" altLang="ko-KR" sz="1200" b="1" dirty="0"/>
              <a:t> </a:t>
            </a:r>
            <a:r>
              <a:rPr lang="en-US" altLang="ko-KR" sz="1200" dirty="0"/>
              <a:t>you</a:t>
            </a:r>
            <a:r>
              <a:rPr lang="ko-KR" altLang="en-US" sz="1200" b="1" dirty="0"/>
              <a:t> </a:t>
            </a:r>
            <a:r>
              <a:rPr lang="en-US" altLang="ko-KR" sz="1200" b="1" dirty="0">
                <a:solidFill>
                  <a:srgbClr val="FF0000"/>
                </a:solidFill>
              </a:rPr>
              <a:t>enjoy</a:t>
            </a:r>
            <a:r>
              <a:rPr lang="ko-KR" altLang="en-US" sz="1200" dirty="0"/>
              <a:t> </a:t>
            </a:r>
            <a:r>
              <a:rPr lang="en-US" altLang="ko-KR" sz="1200" dirty="0"/>
              <a:t>the party last night? </a:t>
            </a:r>
            <a:r>
              <a:rPr lang="ko-KR" altLang="en-US" sz="1200" b="1" dirty="0"/>
              <a:t> </a:t>
            </a:r>
            <a:endParaRPr lang="en-US" altLang="ko-KR" sz="1200" b="1" dirty="0"/>
          </a:p>
          <a:p>
            <a:pPr fontAlgn="base">
              <a:lnSpc>
                <a:spcPct val="150000"/>
              </a:lnSpc>
            </a:pPr>
            <a:r>
              <a:rPr lang="ko-KR" altLang="en-US" sz="1200" b="1" dirty="0"/>
              <a:t>         어젯밤에 </a:t>
            </a:r>
            <a:r>
              <a:rPr lang="ko-KR" altLang="en-US" sz="1200" b="1" dirty="0"/>
              <a:t>당신은 그 파티를 </a:t>
            </a:r>
            <a:r>
              <a:rPr lang="ko-KR" altLang="en-US" sz="1200" b="1" dirty="0">
                <a:solidFill>
                  <a:srgbClr val="FF0000"/>
                </a:solidFill>
              </a:rPr>
              <a:t>즐기셨습니까</a:t>
            </a:r>
            <a:r>
              <a:rPr lang="en-US" altLang="ko-KR" sz="1200" b="1" dirty="0">
                <a:solidFill>
                  <a:srgbClr val="FF0000"/>
                </a:solidFill>
              </a:rPr>
              <a:t>?</a:t>
            </a:r>
            <a:endParaRPr lang="ko-KR" altLang="en-US" sz="1200" b="1" dirty="0">
              <a:solidFill>
                <a:srgbClr val="FF0000"/>
              </a:solidFill>
            </a:endParaRPr>
          </a:p>
          <a:p>
            <a:pPr fontAlgn="base">
              <a:lnSpc>
                <a:spcPct val="150000"/>
              </a:lnSpc>
            </a:pPr>
            <a:r>
              <a:rPr lang="en-US" altLang="ko-KR" sz="1200" b="1" dirty="0"/>
              <a:t>    B : Yes, I </a:t>
            </a:r>
            <a:r>
              <a:rPr lang="en-US" altLang="ko-KR" sz="1200" b="1" dirty="0">
                <a:solidFill>
                  <a:srgbClr val="FF0000"/>
                </a:solidFill>
              </a:rPr>
              <a:t>did</a:t>
            </a:r>
            <a:r>
              <a:rPr lang="en-US" altLang="ko-KR" sz="1200" b="1" dirty="0"/>
              <a:t>.</a:t>
            </a:r>
            <a:endParaRPr lang="ko-KR" altLang="en-US" sz="1200" b="1" dirty="0"/>
          </a:p>
          <a:p>
            <a:pPr fontAlgn="base">
              <a:lnSpc>
                <a:spcPct val="150000"/>
              </a:lnSpc>
            </a:pPr>
            <a:r>
              <a:rPr lang="ko-KR" altLang="en-US" sz="1200" b="1" dirty="0"/>
              <a:t>        예</a:t>
            </a:r>
            <a:r>
              <a:rPr lang="en-US" altLang="ko-KR" sz="1200" b="1" dirty="0"/>
              <a:t>, </a:t>
            </a:r>
            <a:r>
              <a:rPr lang="ko-KR" altLang="en-US" sz="1200" b="1" dirty="0"/>
              <a:t>저는 </a:t>
            </a:r>
            <a:r>
              <a:rPr lang="en-US" altLang="ko-KR" sz="1200" b="1" dirty="0"/>
              <a:t>(</a:t>
            </a:r>
            <a:r>
              <a:rPr lang="ko-KR" altLang="en-US" sz="1200" b="1" dirty="0"/>
              <a:t>어젯밤 그 파티를</a:t>
            </a:r>
            <a:r>
              <a:rPr lang="en-US" altLang="ko-KR" sz="1200" b="1" dirty="0"/>
              <a:t>)</a:t>
            </a:r>
            <a:r>
              <a:rPr lang="ko-KR" altLang="en-US" sz="1200" b="1" dirty="0"/>
              <a:t> </a:t>
            </a:r>
            <a:r>
              <a:rPr lang="ko-KR" altLang="en-US" sz="1200" b="1" dirty="0">
                <a:solidFill>
                  <a:srgbClr val="FF0000"/>
                </a:solidFill>
              </a:rPr>
              <a:t>즐겼습니다</a:t>
            </a:r>
            <a:r>
              <a:rPr lang="en-US" altLang="ko-KR" sz="1200" b="1" dirty="0"/>
              <a:t>.</a:t>
            </a:r>
            <a:endParaRPr lang="en-US" altLang="ko-KR" sz="1200" dirty="0"/>
          </a:p>
          <a:p>
            <a:pPr fontAlgn="base">
              <a:lnSpc>
                <a:spcPct val="150000"/>
              </a:lnSpc>
            </a:pPr>
            <a:r>
              <a:rPr lang="ko-KR" altLang="en-US" sz="1200" dirty="0"/>
              <a:t>물론 </a:t>
            </a:r>
            <a:r>
              <a:rPr lang="en-US" altLang="ko-KR" sz="1200" dirty="0"/>
              <a:t>Yes, I enjoyed the party last night</a:t>
            </a:r>
            <a:r>
              <a:rPr lang="ko-KR" altLang="en-US" sz="1200" dirty="0"/>
              <a:t>라고 되풀이해서 이야기 할 수도 있지만 바쁜 세상 간단한 </a:t>
            </a:r>
            <a:r>
              <a:rPr lang="en-US" altLang="ko-KR" sz="1200" dirty="0"/>
              <a:t>Healthy living</a:t>
            </a:r>
            <a:r>
              <a:rPr lang="ko-KR" altLang="en-US" sz="1200" dirty="0"/>
              <a:t>을 위하여</a:t>
            </a:r>
            <a:r>
              <a:rPr lang="en-US" altLang="ko-KR" sz="1200" dirty="0"/>
              <a:t>~ </a:t>
            </a:r>
            <a:r>
              <a:rPr lang="ko-KR" altLang="en-US" sz="1200" dirty="0"/>
              <a:t>♬ </a:t>
            </a:r>
            <a:r>
              <a:rPr lang="en-US" altLang="ko-KR" sz="1200" dirty="0"/>
              <a:t>“enjoyed the party last night” </a:t>
            </a:r>
            <a:r>
              <a:rPr lang="ko-KR" altLang="en-US" sz="1200" dirty="0"/>
              <a:t>대신에 </a:t>
            </a:r>
            <a:r>
              <a:rPr lang="en-US" altLang="ko-KR" sz="1200" dirty="0"/>
              <a:t>“did”</a:t>
            </a:r>
            <a:r>
              <a:rPr lang="ko-KR" altLang="en-US" sz="1200" dirty="0"/>
              <a:t>만으로 대답을 해도 충분한 의사전달이 가능하겠지요</a:t>
            </a:r>
            <a:r>
              <a:rPr lang="en-US" altLang="ko-KR" sz="1200" dirty="0"/>
              <a:t>. </a:t>
            </a:r>
            <a:r>
              <a:rPr lang="ko-KR" altLang="en-US" sz="1200" dirty="0"/>
              <a:t>아니 오히려 이런 식의 생략형이 훨씬 더 자연스러운 구어영어표현이라는 것을 명심해야 하니까 목적어의 생략은 무조건 적극 권장합니다</a:t>
            </a:r>
            <a:r>
              <a:rPr lang="en-US" altLang="ko-KR" sz="1200" dirty="0"/>
              <a:t>.</a:t>
            </a:r>
          </a:p>
          <a:p>
            <a:pPr fontAlgn="base"/>
            <a:endParaRPr lang="en-US" altLang="ko-KR" sz="1200" b="1" dirty="0"/>
          </a:p>
          <a:p>
            <a:pPr fontAlgn="base">
              <a:lnSpc>
                <a:spcPct val="150000"/>
              </a:lnSpc>
            </a:pPr>
            <a:r>
              <a:rPr lang="ko-KR" altLang="en-US" sz="1200" b="1" dirty="0"/>
              <a:t>● 보어의 생략</a:t>
            </a:r>
            <a:r>
              <a:rPr lang="en-US" altLang="ko-KR" sz="1200" b="1" dirty="0"/>
              <a:t>!</a:t>
            </a:r>
            <a:endParaRPr lang="ko-KR" altLang="en-US" sz="1200" b="1" dirty="0"/>
          </a:p>
          <a:p>
            <a:pPr fontAlgn="base">
              <a:lnSpc>
                <a:spcPct val="150000"/>
              </a:lnSpc>
            </a:pPr>
            <a:r>
              <a:rPr lang="ko-KR" altLang="en-US" sz="1200" dirty="0"/>
              <a:t>예</a:t>
            </a:r>
            <a:r>
              <a:rPr lang="en-US" altLang="ko-KR" sz="1200" dirty="0"/>
              <a:t>) </a:t>
            </a:r>
            <a:r>
              <a:rPr lang="en-US" altLang="ko-KR" sz="1200" b="1" dirty="0"/>
              <a:t>A</a:t>
            </a:r>
            <a:r>
              <a:rPr lang="en-US" altLang="ko-KR" sz="1200" dirty="0"/>
              <a:t> :</a:t>
            </a:r>
            <a:r>
              <a:rPr lang="ko-KR" altLang="en-US" sz="1200" b="1" dirty="0"/>
              <a:t> </a:t>
            </a:r>
            <a:r>
              <a:rPr lang="en-US" altLang="ko-KR" sz="1200" b="1" dirty="0">
                <a:solidFill>
                  <a:srgbClr val="FF0000"/>
                </a:solidFill>
              </a:rPr>
              <a:t>Are</a:t>
            </a:r>
            <a:r>
              <a:rPr lang="ko-KR" altLang="en-US" sz="1200" dirty="0">
                <a:solidFill>
                  <a:srgbClr val="FF0000"/>
                </a:solidFill>
              </a:rPr>
              <a:t> </a:t>
            </a:r>
            <a:r>
              <a:rPr lang="en-US" altLang="ko-KR" sz="1200" dirty="0"/>
              <a:t>you a doctor?</a:t>
            </a:r>
            <a:endParaRPr lang="ko-KR" altLang="en-US" sz="1200" dirty="0"/>
          </a:p>
          <a:p>
            <a:pPr fontAlgn="base">
              <a:lnSpc>
                <a:spcPct val="150000"/>
              </a:lnSpc>
            </a:pPr>
            <a:r>
              <a:rPr lang="ko-KR" altLang="en-US" sz="1200" b="1" dirty="0"/>
              <a:t>         당신은 한 사람의 의사</a:t>
            </a:r>
            <a:r>
              <a:rPr lang="ko-KR" altLang="en-US" sz="1200" b="1" dirty="0">
                <a:solidFill>
                  <a:srgbClr val="FF0000"/>
                </a:solidFill>
              </a:rPr>
              <a:t>입니까</a:t>
            </a:r>
            <a:r>
              <a:rPr lang="en-US" altLang="ko-KR" sz="1200" b="1" dirty="0"/>
              <a:t>?</a:t>
            </a:r>
          </a:p>
          <a:p>
            <a:pPr fontAlgn="base">
              <a:lnSpc>
                <a:spcPct val="150000"/>
              </a:lnSpc>
            </a:pPr>
            <a:r>
              <a:rPr lang="en-US" altLang="ko-KR" sz="1200" b="1" dirty="0"/>
              <a:t>     B </a:t>
            </a:r>
            <a:r>
              <a:rPr lang="en-US" altLang="ko-KR" sz="1200" dirty="0"/>
              <a:t>:</a:t>
            </a:r>
            <a:r>
              <a:rPr lang="en-US" altLang="ko-KR" sz="1200" b="1" dirty="0"/>
              <a:t> Yes, I </a:t>
            </a:r>
            <a:r>
              <a:rPr lang="en-US" altLang="ko-KR" sz="1200" b="1" dirty="0">
                <a:solidFill>
                  <a:srgbClr val="FF0000"/>
                </a:solidFill>
              </a:rPr>
              <a:t>am</a:t>
            </a:r>
            <a:r>
              <a:rPr lang="en-US" altLang="ko-KR" sz="1200" b="1" dirty="0"/>
              <a:t>.</a:t>
            </a:r>
            <a:endParaRPr lang="ko-KR" altLang="en-US" sz="1200" b="1" dirty="0"/>
          </a:p>
          <a:p>
            <a:pPr fontAlgn="base">
              <a:lnSpc>
                <a:spcPct val="150000"/>
              </a:lnSpc>
            </a:pPr>
            <a:r>
              <a:rPr lang="ko-KR" altLang="en-US" sz="1200" b="1" dirty="0"/>
              <a:t>   </a:t>
            </a:r>
            <a:r>
              <a:rPr lang="ko-KR" altLang="en-US" sz="1200" b="1" dirty="0"/>
              <a:t>      </a:t>
            </a:r>
            <a:r>
              <a:rPr lang="ko-KR" altLang="en-US" sz="1200" b="1" dirty="0"/>
              <a:t>예</a:t>
            </a:r>
            <a:r>
              <a:rPr lang="en-US" altLang="ko-KR" sz="1200" b="1" dirty="0"/>
              <a:t>, </a:t>
            </a:r>
            <a:r>
              <a:rPr lang="ko-KR" altLang="en-US" sz="1200" b="1" dirty="0"/>
              <a:t>저는 </a:t>
            </a:r>
            <a:r>
              <a:rPr lang="en-US" altLang="ko-KR" sz="1200" b="1" dirty="0"/>
              <a:t>(</a:t>
            </a:r>
            <a:r>
              <a:rPr lang="ko-KR" altLang="en-US" sz="1200" b="1" dirty="0"/>
              <a:t>한 사람의 의사</a:t>
            </a:r>
            <a:r>
              <a:rPr lang="en-US" altLang="ko-KR" sz="1200" b="1" dirty="0"/>
              <a:t>) </a:t>
            </a:r>
            <a:r>
              <a:rPr lang="ko-KR" altLang="en-US" sz="1200" b="1" dirty="0">
                <a:solidFill>
                  <a:srgbClr val="FF0000"/>
                </a:solidFill>
              </a:rPr>
              <a:t>입니다</a:t>
            </a:r>
            <a:r>
              <a:rPr lang="en-US" altLang="ko-KR" sz="1200" b="1" dirty="0"/>
              <a:t>.</a:t>
            </a:r>
            <a:endParaRPr lang="ko-KR" altLang="en-US" sz="1200" b="1" dirty="0"/>
          </a:p>
        </p:txBody>
      </p:sp>
      <p:sp>
        <p:nvSpPr>
          <p:cNvPr id="5" name="TextBox 4"/>
          <p:cNvSpPr txBox="1"/>
          <p:nvPr/>
        </p:nvSpPr>
        <p:spPr>
          <a:xfrm>
            <a:off x="620688" y="755577"/>
            <a:ext cx="3456384" cy="307777"/>
          </a:xfrm>
          <a:prstGeom prst="rect">
            <a:avLst/>
          </a:prstGeom>
          <a:solidFill>
            <a:srgbClr val="9933FF"/>
          </a:solidFill>
        </p:spPr>
        <p:txBody>
          <a:bodyPr wrap="square" rtlCol="0">
            <a:spAutoFit/>
          </a:bodyPr>
          <a:lstStyle/>
          <a:p>
            <a:r>
              <a:rPr lang="en-US" altLang="ko-KR" sz="1400" b="1" dirty="0">
                <a:solidFill>
                  <a:schemeClr val="bg1"/>
                </a:solidFill>
                <a:latin typeface="+mj-ea"/>
              </a:rPr>
              <a:t>4. </a:t>
            </a:r>
            <a:r>
              <a:rPr lang="ko-KR" altLang="en-US" sz="1400" b="1" dirty="0">
                <a:solidFill>
                  <a:schemeClr val="bg1"/>
                </a:solidFill>
                <a:latin typeface="+mj-ea"/>
              </a:rPr>
              <a:t>세 </a:t>
            </a:r>
            <a:r>
              <a:rPr lang="ko-KR" altLang="en-US" sz="1400" b="1" dirty="0">
                <a:solidFill>
                  <a:schemeClr val="bg1"/>
                </a:solidFill>
                <a:latin typeface="+mj-ea"/>
              </a:rPr>
              <a:t>번째 이렇게 간단한 방법이 있었나</a:t>
            </a:r>
            <a:r>
              <a:rPr lang="en-US" altLang="ko-KR" sz="1400" b="1" dirty="0">
                <a:solidFill>
                  <a:schemeClr val="bg1"/>
                </a:solidFill>
                <a:latin typeface="+mj-ea"/>
              </a:rPr>
              <a:t>?</a:t>
            </a:r>
            <a:endParaRPr lang="ko-KR" altLang="en-US" sz="1400" dirty="0">
              <a:solidFill>
                <a:schemeClr val="bg1"/>
              </a:solidFill>
            </a:endParaRPr>
          </a:p>
        </p:txBody>
      </p:sp>
      <p:sp>
        <p:nvSpPr>
          <p:cNvPr id="6" name="슬라이드 번호 개체 틀 5"/>
          <p:cNvSpPr>
            <a:spLocks noGrp="1"/>
          </p:cNvSpPr>
          <p:nvPr>
            <p:ph type="sldNum" sz="quarter" idx="12"/>
          </p:nvPr>
        </p:nvSpPr>
        <p:spPr/>
        <p:txBody>
          <a:bodyPr/>
          <a:lstStyle/>
          <a:p>
            <a:fld id="{5CA46AE1-A4F3-404A-AEF6-FC2F202071CE}" type="slidenum">
              <a:rPr lang="ko-KR" altLang="en-US"/>
              <a:pPr/>
              <a:t>16</a:t>
            </a:fld>
            <a:endParaRPr lang="ko-KR" altLang="en-US"/>
          </a:p>
        </p:txBody>
      </p:sp>
      <p:sp>
        <p:nvSpPr>
          <p:cNvPr id="7" name="바닥글 개체 틀 6"/>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55576"/>
            <a:ext cx="5832648" cy="7755969"/>
          </a:xfrm>
          <a:prstGeom prst="rect">
            <a:avLst/>
          </a:prstGeom>
          <a:noFill/>
        </p:spPr>
        <p:txBody>
          <a:bodyPr wrap="square" rtlCol="0">
            <a:spAutoFit/>
          </a:bodyPr>
          <a:lstStyle/>
          <a:p>
            <a:pPr fontAlgn="base">
              <a:lnSpc>
                <a:spcPct val="150000"/>
              </a:lnSpc>
            </a:pPr>
            <a:r>
              <a:rPr lang="ko-KR" altLang="en-US" sz="1200" dirty="0"/>
              <a:t>이것은 </a:t>
            </a:r>
            <a:r>
              <a:rPr lang="en-US" altLang="ko-KR" sz="1200" dirty="0"/>
              <a:t>“Yes, I am a doctor” </a:t>
            </a:r>
            <a:r>
              <a:rPr lang="ko-KR" altLang="en-US" sz="1200" dirty="0"/>
              <a:t>에서 </a:t>
            </a:r>
            <a:r>
              <a:rPr lang="en-US" altLang="ko-KR" sz="1200" dirty="0"/>
              <a:t>a doctor</a:t>
            </a:r>
            <a:r>
              <a:rPr lang="ko-KR" altLang="en-US" sz="1200" dirty="0"/>
              <a:t>가 생략된 형태이고</a:t>
            </a:r>
            <a:r>
              <a:rPr lang="en-US" altLang="ko-KR" sz="1200" dirty="0"/>
              <a:t>,</a:t>
            </a:r>
            <a:r>
              <a:rPr lang="ko-KR" altLang="en-US" sz="1200" dirty="0"/>
              <a:t> 목적어의 생략과 마찬가지로 보어 </a:t>
            </a:r>
            <a:r>
              <a:rPr lang="en-US" altLang="ko-KR" sz="1200" dirty="0"/>
              <a:t>doctor</a:t>
            </a:r>
            <a:r>
              <a:rPr lang="ko-KR" altLang="en-US" sz="1200" dirty="0"/>
              <a:t>를 되풀이해서 말하지 않아도 되는 것을 말하는 것이고</a:t>
            </a:r>
            <a:r>
              <a:rPr lang="en-US" altLang="ko-KR" sz="1200" dirty="0"/>
              <a:t>,</a:t>
            </a:r>
            <a:r>
              <a:rPr lang="ko-KR" altLang="en-US" sz="1200" dirty="0"/>
              <a:t> 적극 권장되는 구어 영어 표현 이예요</a:t>
            </a:r>
            <a:r>
              <a:rPr lang="en-US" altLang="ko-KR" sz="1200" dirty="0"/>
              <a:t>. </a:t>
            </a:r>
          </a:p>
          <a:p>
            <a:pPr fontAlgn="base">
              <a:lnSpc>
                <a:spcPct val="150000"/>
              </a:lnSpc>
            </a:pPr>
            <a:r>
              <a:rPr lang="ko-KR" altLang="en-US" sz="1200" dirty="0"/>
              <a:t>보어의 생략 역시 적극 권장하니 잊지 마세요</a:t>
            </a:r>
            <a:r>
              <a:rPr lang="en-US" altLang="ko-KR" sz="1200" dirty="0"/>
              <a:t>. </a:t>
            </a:r>
            <a:r>
              <a:rPr lang="ko-KR" altLang="en-US" sz="1200" dirty="0"/>
              <a:t>이러한 형태의 주어</a:t>
            </a:r>
            <a:r>
              <a:rPr lang="en-US" altLang="ko-KR" sz="1200" dirty="0"/>
              <a:t>/</a:t>
            </a:r>
            <a:r>
              <a:rPr lang="ko-KR" altLang="en-US" sz="1200" dirty="0"/>
              <a:t>목적어</a:t>
            </a:r>
            <a:r>
              <a:rPr lang="en-US" altLang="ko-KR" sz="1200" dirty="0"/>
              <a:t>/</a:t>
            </a:r>
            <a:r>
              <a:rPr lang="ko-KR" altLang="en-US" sz="1200" dirty="0"/>
              <a:t>보어를 생략하는 문장구성도 문장의 구성 속에 생략이 되어서 간편하게 사용된다는 것일 뿐이지 그러한 문장구성요소 자체가 아예 없어졌다는 것을 의미하는 것은 절대 아니라는 것을 명심해야 합니다</a:t>
            </a:r>
            <a:r>
              <a:rPr lang="en-US" altLang="ko-KR" sz="1200" dirty="0"/>
              <a:t>. </a:t>
            </a:r>
            <a:r>
              <a:rPr lang="ko-KR" altLang="en-US" sz="1200" dirty="0"/>
              <a:t>따라서 영어문장의 절대적인 구성요소인 </a:t>
            </a:r>
            <a:r>
              <a:rPr lang="en-US" altLang="ko-KR" sz="1200" dirty="0"/>
              <a:t>“</a:t>
            </a:r>
            <a:r>
              <a:rPr lang="ko-KR" altLang="en-US" sz="1200" b="1" dirty="0"/>
              <a:t>주어 </a:t>
            </a:r>
            <a:r>
              <a:rPr lang="en-US" altLang="ko-KR" sz="1200" b="1" dirty="0"/>
              <a:t>+</a:t>
            </a:r>
            <a:r>
              <a:rPr lang="ko-KR" altLang="en-US" sz="1200" b="1" dirty="0"/>
              <a:t>동사 </a:t>
            </a:r>
            <a:r>
              <a:rPr lang="en-US" altLang="ko-KR" sz="1200" b="1" dirty="0"/>
              <a:t>+</a:t>
            </a:r>
            <a:r>
              <a:rPr lang="ko-KR" altLang="en-US" sz="1200" b="1" dirty="0"/>
              <a:t>목적어</a:t>
            </a:r>
            <a:r>
              <a:rPr lang="en-US" altLang="ko-KR" sz="1200" b="1" dirty="0"/>
              <a:t>/</a:t>
            </a:r>
            <a:r>
              <a:rPr lang="ko-KR" altLang="en-US" sz="1200" b="1" dirty="0"/>
              <a:t>보어</a:t>
            </a:r>
            <a:r>
              <a:rPr lang="en-US" altLang="ko-KR" sz="1200" b="1" dirty="0"/>
              <a:t>”</a:t>
            </a:r>
            <a:r>
              <a:rPr lang="ko-KR" altLang="en-US" sz="1200" b="1" dirty="0"/>
              <a:t> </a:t>
            </a:r>
            <a:r>
              <a:rPr lang="ko-KR" altLang="en-US" sz="1200" dirty="0"/>
              <a:t>의 문장 구성공식은 영어라는 언어가 존재하는 한 영원히 변함없이 존재하는 구조라는 것을 이해해야겠지요</a:t>
            </a:r>
            <a:r>
              <a:rPr lang="en-US" altLang="ko-KR" sz="1200" dirty="0"/>
              <a:t>.</a:t>
            </a:r>
          </a:p>
          <a:p>
            <a:pPr fontAlgn="base"/>
            <a:endParaRPr lang="en-US" altLang="ko-KR" sz="1200" dirty="0"/>
          </a:p>
          <a:p>
            <a:pPr fontAlgn="base">
              <a:lnSpc>
                <a:spcPct val="150000"/>
              </a:lnSpc>
            </a:pPr>
            <a:endParaRPr lang="en-US" altLang="ko-KR" sz="1200" b="1" dirty="0"/>
          </a:p>
          <a:p>
            <a:pPr fontAlgn="base">
              <a:lnSpc>
                <a:spcPct val="150000"/>
              </a:lnSpc>
            </a:pPr>
            <a:endParaRPr lang="en-US" altLang="ko-KR" sz="1200" b="1" dirty="0"/>
          </a:p>
          <a:p>
            <a:pPr fontAlgn="base">
              <a:lnSpc>
                <a:spcPct val="150000"/>
              </a:lnSpc>
            </a:pPr>
            <a:r>
              <a:rPr lang="ko-KR" altLang="en-US" sz="1200" b="1" dirty="0"/>
              <a:t>●</a:t>
            </a:r>
            <a:r>
              <a:rPr lang="ko-KR" altLang="en-US" sz="1200" b="1" i="1" dirty="0"/>
              <a:t> </a:t>
            </a:r>
            <a:r>
              <a:rPr lang="en-US" altLang="ko-KR" sz="1200" b="1" i="1" dirty="0"/>
              <a:t>I </a:t>
            </a:r>
            <a:r>
              <a:rPr lang="en-US" altLang="ko-KR" sz="1200" b="1" i="1" dirty="0">
                <a:solidFill>
                  <a:srgbClr val="FF0000"/>
                </a:solidFill>
              </a:rPr>
              <a:t>met</a:t>
            </a:r>
            <a:r>
              <a:rPr lang="ko-KR" altLang="en-US" sz="1200" b="1" i="1" dirty="0"/>
              <a:t> </a:t>
            </a:r>
            <a:r>
              <a:rPr lang="en-US" altLang="ko-KR" sz="1200" b="1" i="1" dirty="0"/>
              <a:t>a pretty girl at a classy restaurant yesterday with my friends.</a:t>
            </a:r>
            <a:endParaRPr lang="ko-KR" altLang="en-US" sz="1200" b="1" i="1" dirty="0"/>
          </a:p>
          <a:p>
            <a:pPr fontAlgn="base">
              <a:lnSpc>
                <a:spcPct val="150000"/>
              </a:lnSpc>
            </a:pPr>
            <a:r>
              <a:rPr lang="ko-KR" altLang="en-US" sz="1200" dirty="0"/>
              <a:t>예를 들어 위 문장의 </a:t>
            </a:r>
            <a:r>
              <a:rPr lang="en-US" altLang="ko-KR" sz="1200" b="1" i="1" dirty="0"/>
              <a:t>at a classy restaurant /yesterday /with my friends </a:t>
            </a:r>
            <a:r>
              <a:rPr lang="ko-KR" altLang="en-US" sz="1200" dirty="0"/>
              <a:t>같은 것들이 기타 파트들에 해당 한다고 할 수 있습니다</a:t>
            </a:r>
            <a:r>
              <a:rPr lang="en-US" altLang="ko-KR" sz="1200" dirty="0"/>
              <a:t>. “</a:t>
            </a:r>
            <a:r>
              <a:rPr lang="ko-KR" altLang="en-US" sz="1200" dirty="0"/>
              <a:t>주어</a:t>
            </a:r>
            <a:r>
              <a:rPr lang="en-US" altLang="ko-KR" sz="1200" dirty="0"/>
              <a:t>+</a:t>
            </a:r>
            <a:r>
              <a:rPr lang="ko-KR" altLang="en-US" sz="1200" b="1" dirty="0">
                <a:solidFill>
                  <a:srgbClr val="FF0000"/>
                </a:solidFill>
              </a:rPr>
              <a:t>동사</a:t>
            </a:r>
            <a:r>
              <a:rPr lang="en-US" altLang="ko-KR" sz="1200" dirty="0"/>
              <a:t>+</a:t>
            </a:r>
            <a:r>
              <a:rPr lang="ko-KR" altLang="en-US" sz="1200" dirty="0"/>
              <a:t>목적어</a:t>
            </a:r>
            <a:r>
              <a:rPr lang="en-US" altLang="ko-KR" sz="1200" dirty="0"/>
              <a:t>” </a:t>
            </a:r>
            <a:r>
              <a:rPr lang="ko-KR" altLang="en-US" sz="1200" dirty="0"/>
              <a:t>또는 </a:t>
            </a:r>
            <a:r>
              <a:rPr lang="en-US" altLang="ko-KR" sz="1200" dirty="0"/>
              <a:t>“</a:t>
            </a:r>
            <a:r>
              <a:rPr lang="ko-KR" altLang="en-US" sz="1200" dirty="0"/>
              <a:t>주어</a:t>
            </a:r>
            <a:r>
              <a:rPr lang="en-US" altLang="ko-KR" sz="1200" dirty="0"/>
              <a:t>+</a:t>
            </a:r>
            <a:r>
              <a:rPr lang="ko-KR" altLang="en-US" sz="1200" b="1" dirty="0">
                <a:solidFill>
                  <a:srgbClr val="FF0000"/>
                </a:solidFill>
              </a:rPr>
              <a:t>동사</a:t>
            </a:r>
            <a:r>
              <a:rPr lang="en-US" altLang="ko-KR" sz="1200" dirty="0"/>
              <a:t>+</a:t>
            </a:r>
            <a:r>
              <a:rPr lang="ko-KR" altLang="en-US" sz="1200" dirty="0"/>
              <a:t>보어</a:t>
            </a:r>
            <a:r>
              <a:rPr lang="en-US" altLang="ko-KR" sz="1200" dirty="0"/>
              <a:t>” </a:t>
            </a:r>
            <a:r>
              <a:rPr lang="ko-KR" altLang="en-US" sz="1200" dirty="0"/>
              <a:t>의 기본 구성으로 끝나도 충분하지만 언어라는 것이 항상 이렇게 단순할 수만은 없기에 의사 전달의 보충 설명과 장식을 담당하는 것이 이 기타 파트에 해당한다고 할 수 있다는 얘기입니다</a:t>
            </a:r>
            <a:r>
              <a:rPr lang="en-US" altLang="ko-KR" sz="1200" dirty="0"/>
              <a:t>. </a:t>
            </a:r>
            <a:r>
              <a:rPr lang="ko-KR" altLang="en-US" sz="1200" dirty="0"/>
              <a:t>물론 이의 정석 문법용어의 사용은 배제하고 우리는 이를 이해하기 쉽게 그저 기타 파트로 명명을 하겠습니다</a:t>
            </a:r>
            <a:r>
              <a:rPr lang="en-US" altLang="ko-KR" sz="1200" dirty="0"/>
              <a:t>. </a:t>
            </a:r>
            <a:r>
              <a:rPr lang="ko-KR" altLang="en-US" sz="1200" dirty="0"/>
              <a:t>이 기타 파트 역시도 엄연한 문장의 구성요소의 일부임은 당연하지만 중요한 것은 객이 주인의 자리를 차지하면 안 된다는 것 입니다</a:t>
            </a:r>
            <a:r>
              <a:rPr lang="en-US" altLang="ko-KR" sz="1200" dirty="0"/>
              <a:t>. </a:t>
            </a:r>
            <a:r>
              <a:rPr lang="ko-KR" altLang="en-US" sz="1200" dirty="0"/>
              <a:t>영어의 문장구조는 엄연히 </a:t>
            </a:r>
            <a:r>
              <a:rPr lang="en-US" altLang="ko-KR" sz="1200" dirty="0"/>
              <a:t>“</a:t>
            </a:r>
            <a:r>
              <a:rPr lang="ko-KR" altLang="en-US" sz="1200" dirty="0"/>
              <a:t>주어</a:t>
            </a:r>
            <a:r>
              <a:rPr lang="en-US" altLang="ko-KR" sz="1200" dirty="0"/>
              <a:t>+</a:t>
            </a:r>
            <a:r>
              <a:rPr lang="ko-KR" altLang="en-US" sz="1200" b="1" dirty="0">
                <a:solidFill>
                  <a:srgbClr val="FF0000"/>
                </a:solidFill>
              </a:rPr>
              <a:t>동사</a:t>
            </a:r>
            <a:r>
              <a:rPr lang="en-US" altLang="ko-KR" sz="1200" dirty="0"/>
              <a:t>+</a:t>
            </a:r>
            <a:r>
              <a:rPr lang="ko-KR" altLang="en-US" sz="1200" dirty="0"/>
              <a:t>목적어</a:t>
            </a:r>
            <a:r>
              <a:rPr lang="en-US" altLang="ko-KR" sz="1200" dirty="0"/>
              <a:t>/</a:t>
            </a:r>
            <a:r>
              <a:rPr lang="ko-KR" altLang="en-US" sz="1200" dirty="0"/>
              <a:t>보어</a:t>
            </a:r>
            <a:r>
              <a:rPr lang="en-US" altLang="ko-KR" sz="1200" dirty="0"/>
              <a:t>” </a:t>
            </a:r>
            <a:r>
              <a:rPr lang="ko-KR" altLang="en-US" sz="1200" dirty="0"/>
              <a:t>라는 </a:t>
            </a:r>
            <a:r>
              <a:rPr lang="en-US" altLang="ko-KR" sz="1200" dirty="0"/>
              <a:t>3</a:t>
            </a:r>
            <a:r>
              <a:rPr lang="ko-KR" altLang="en-US" sz="1200" dirty="0"/>
              <a:t>개의 거대 기둥이 버티고 있는 한</a:t>
            </a:r>
            <a:r>
              <a:rPr lang="en-US" altLang="ko-KR" sz="1200" dirty="0"/>
              <a:t>, </a:t>
            </a:r>
            <a:r>
              <a:rPr lang="ko-KR" altLang="en-US" sz="1200" dirty="0"/>
              <a:t>반드시 어떤 말을 하더라도 이 기둥을 완성하고 나서 기타 파트를 사용해야 합니다</a:t>
            </a:r>
            <a:r>
              <a:rPr lang="en-US" altLang="ko-KR" sz="1200" dirty="0"/>
              <a:t>. </a:t>
            </a:r>
            <a:r>
              <a:rPr lang="ko-KR" altLang="en-US" sz="1200" dirty="0"/>
              <a:t>자</a:t>
            </a:r>
            <a:r>
              <a:rPr lang="en-US" altLang="ko-KR" sz="1200" dirty="0"/>
              <a:t>! </a:t>
            </a:r>
            <a:r>
              <a:rPr lang="ko-KR" altLang="en-US" sz="1200" dirty="0"/>
              <a:t>그럼 여기서 좀 더 자세히 살펴볼까요</a:t>
            </a:r>
            <a:r>
              <a:rPr lang="en-US" altLang="ko-KR" sz="1200" dirty="0"/>
              <a:t>.</a:t>
            </a:r>
          </a:p>
          <a:p>
            <a:pPr fontAlgn="base">
              <a:lnSpc>
                <a:spcPct val="150000"/>
              </a:lnSpc>
            </a:pPr>
            <a:r>
              <a:rPr lang="ko-KR" altLang="en-US" sz="1200" dirty="0"/>
              <a:t>이 기둥을 완성하고 나서 기타 파트를 사용해야 합니다</a:t>
            </a:r>
            <a:r>
              <a:rPr lang="en-US" altLang="ko-KR" sz="1200" dirty="0"/>
              <a:t>. </a:t>
            </a:r>
            <a:r>
              <a:rPr lang="ko-KR" altLang="en-US" sz="1200" dirty="0"/>
              <a:t>자 좀 더 자세히 살펴볼까요</a:t>
            </a:r>
            <a:r>
              <a:rPr lang="en-US" altLang="ko-KR" sz="1200" dirty="0"/>
              <a:t>. </a:t>
            </a:r>
            <a:r>
              <a:rPr lang="ko-KR" altLang="en-US" sz="1200" dirty="0"/>
              <a:t>여기서 중요한 것은 지구가 멸망하지 않고 지구상에서 영어라는 언어가 존재 하는 한</a:t>
            </a:r>
            <a:r>
              <a:rPr lang="en-US" altLang="ko-KR" sz="1200" dirty="0"/>
              <a:t>~ “</a:t>
            </a:r>
            <a:r>
              <a:rPr lang="ko-KR" altLang="en-US" sz="1200" dirty="0"/>
              <a:t>주어</a:t>
            </a:r>
            <a:r>
              <a:rPr lang="en-US" altLang="ko-KR" sz="1200" dirty="0"/>
              <a:t>+</a:t>
            </a:r>
            <a:r>
              <a:rPr lang="ko-KR" altLang="en-US" sz="1200" b="1" dirty="0">
                <a:solidFill>
                  <a:srgbClr val="FF0000"/>
                </a:solidFill>
              </a:rPr>
              <a:t>동사</a:t>
            </a:r>
            <a:r>
              <a:rPr lang="en-US" altLang="ko-KR" sz="1200" dirty="0"/>
              <a:t>+</a:t>
            </a:r>
            <a:r>
              <a:rPr lang="ko-KR" altLang="en-US" sz="1200" dirty="0"/>
              <a:t>목적어</a:t>
            </a:r>
            <a:r>
              <a:rPr lang="en-US" altLang="ko-KR" sz="1200" dirty="0"/>
              <a:t>/</a:t>
            </a:r>
            <a:r>
              <a:rPr lang="ko-KR" altLang="en-US" sz="1200" dirty="0"/>
              <a:t>보어</a:t>
            </a:r>
            <a:r>
              <a:rPr lang="en-US" altLang="ko-KR" sz="1200" dirty="0"/>
              <a:t>” </a:t>
            </a:r>
            <a:r>
              <a:rPr lang="ko-KR" altLang="en-US" sz="1200" dirty="0"/>
              <a:t>의 문장구조를 우선 완성하는 것이 중요하고 그 어떤 것에도 방해를 받지 않습니다</a:t>
            </a:r>
            <a:r>
              <a:rPr lang="en-US" altLang="ko-KR" sz="1200" dirty="0"/>
              <a:t>.</a:t>
            </a:r>
          </a:p>
        </p:txBody>
      </p:sp>
      <p:sp>
        <p:nvSpPr>
          <p:cNvPr id="6" name="TextBox 5"/>
          <p:cNvSpPr txBox="1"/>
          <p:nvPr/>
        </p:nvSpPr>
        <p:spPr>
          <a:xfrm>
            <a:off x="620688" y="3501009"/>
            <a:ext cx="2808312" cy="307777"/>
          </a:xfrm>
          <a:prstGeom prst="rect">
            <a:avLst/>
          </a:prstGeom>
          <a:solidFill>
            <a:srgbClr val="9933FF"/>
          </a:solidFill>
        </p:spPr>
        <p:txBody>
          <a:bodyPr wrap="square" rtlCol="0">
            <a:spAutoFit/>
          </a:bodyPr>
          <a:lstStyle/>
          <a:p>
            <a:r>
              <a:rPr lang="en-US" altLang="ko-KR" sz="1400" b="1" dirty="0">
                <a:solidFill>
                  <a:schemeClr val="bg1"/>
                </a:solidFill>
                <a:latin typeface="+mj-ea"/>
              </a:rPr>
              <a:t>5. </a:t>
            </a:r>
            <a:r>
              <a:rPr lang="ko-KR" altLang="en-US" sz="1400" b="1" dirty="0">
                <a:solidFill>
                  <a:schemeClr val="bg1"/>
                </a:solidFill>
                <a:latin typeface="+mj-ea"/>
              </a:rPr>
              <a:t>네 </a:t>
            </a:r>
            <a:r>
              <a:rPr lang="ko-KR" altLang="en-US" sz="1400" b="1" dirty="0">
                <a:solidFill>
                  <a:schemeClr val="bg1"/>
                </a:solidFill>
                <a:latin typeface="+mj-ea"/>
              </a:rPr>
              <a:t>번째 그 외의 기타 파트</a:t>
            </a:r>
            <a:endParaRPr lang="ko-KR" altLang="en-US" sz="1400" dirty="0">
              <a:solidFill>
                <a:schemeClr val="bg1"/>
              </a:solidFill>
            </a:endParaRPr>
          </a:p>
        </p:txBody>
      </p:sp>
      <p:sp>
        <p:nvSpPr>
          <p:cNvPr id="7" name="슬라이드 번호 개체 틀 6"/>
          <p:cNvSpPr>
            <a:spLocks noGrp="1"/>
          </p:cNvSpPr>
          <p:nvPr>
            <p:ph type="sldNum" sz="quarter" idx="12"/>
          </p:nvPr>
        </p:nvSpPr>
        <p:spPr/>
        <p:txBody>
          <a:bodyPr/>
          <a:lstStyle/>
          <a:p>
            <a:fld id="{5CA46AE1-A4F3-404A-AEF6-FC2F202071CE}" type="slidenum">
              <a:rPr lang="ko-KR" altLang="en-US"/>
              <a:pPr/>
              <a:t>17</a:t>
            </a:fld>
            <a:endParaRPr lang="ko-KR" altLang="en-US"/>
          </a:p>
        </p:txBody>
      </p:sp>
      <p:sp>
        <p:nvSpPr>
          <p:cNvPr id="8" name="바닥글 개체 틀 7"/>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p:cNvGraphicFramePr>
            <a:graphicFrameLocks noGrp="1"/>
          </p:cNvGraphicFramePr>
          <p:nvPr/>
        </p:nvGraphicFramePr>
        <p:xfrm>
          <a:off x="548680" y="1172842"/>
          <a:ext cx="5760640" cy="2560320"/>
        </p:xfrm>
        <a:graphic>
          <a:graphicData uri="http://schemas.openxmlformats.org/drawingml/2006/table">
            <a:tbl>
              <a:tblPr firstRow="1" bandRow="1">
                <a:tableStyleId>{5C22544A-7EE6-4342-B048-85BDC9FD1C3A}</a:tableStyleId>
              </a:tblPr>
              <a:tblGrid>
                <a:gridCol w="556245"/>
                <a:gridCol w="514014"/>
                <a:gridCol w="963777"/>
                <a:gridCol w="1350340"/>
                <a:gridCol w="1026976"/>
                <a:gridCol w="1349288"/>
              </a:tblGrid>
              <a:tr h="140456">
                <a:tc>
                  <a:txBody>
                    <a:bodyPr/>
                    <a:lstStyle/>
                    <a:p>
                      <a:pPr algn="ctr" latinLnBrk="1"/>
                      <a:r>
                        <a:rPr lang="ko-KR" altLang="en-US" sz="1200" dirty="0">
                          <a:solidFill>
                            <a:schemeClr val="tx1"/>
                          </a:solidFill>
                        </a:rPr>
                        <a:t>주어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rgbClr val="FF0000"/>
                          </a:solidFill>
                        </a:rPr>
                        <a:t>동사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목적어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기타</a:t>
                      </a:r>
                      <a:r>
                        <a:rPr lang="en-US" altLang="ko-KR" sz="1200" dirty="0">
                          <a:solidFill>
                            <a:schemeClr val="tx1"/>
                          </a:solidFill>
                        </a:rPr>
                        <a:t>1</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기타</a:t>
                      </a:r>
                      <a:r>
                        <a:rPr lang="en-US" altLang="ko-KR" sz="1200" dirty="0">
                          <a:solidFill>
                            <a:schemeClr val="tx1"/>
                          </a:solidFill>
                        </a:rPr>
                        <a:t>2</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기타</a:t>
                      </a:r>
                      <a:r>
                        <a:rPr lang="en-US" altLang="ko-KR" sz="1200" dirty="0">
                          <a:solidFill>
                            <a:schemeClr val="tx1"/>
                          </a:solidFill>
                        </a:rPr>
                        <a:t>3</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234094">
                <a:tc>
                  <a:txBody>
                    <a:bodyPr/>
                    <a:lstStyle/>
                    <a:p>
                      <a:pPr algn="ctr" latinLnBrk="1"/>
                      <a:r>
                        <a:rPr lang="en-US" altLang="ko-KR" sz="1200" dirty="0">
                          <a:solidFill>
                            <a:schemeClr val="tx1"/>
                          </a:solidFill>
                        </a:rPr>
                        <a:t>I</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rgbClr val="FF0000"/>
                          </a:solidFill>
                        </a:rPr>
                        <a:t>met</a:t>
                      </a:r>
                      <a:endParaRPr lang="ko-KR"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a pretty girl</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4094">
                <a:tc>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at a classy</a:t>
                      </a:r>
                      <a:r>
                        <a:rPr lang="en-US" altLang="ko-KR" sz="1200" baseline="0" dirty="0">
                          <a:solidFill>
                            <a:schemeClr val="tx1"/>
                          </a:solidFill>
                        </a:rPr>
                        <a:t> restaurant</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0456">
                <a:tc>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solidFill>
                        </a:rPr>
                        <a:t>yesterday</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7275">
                <a:tc>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with my friends.</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0456">
                <a:tc gridSpan="6">
                  <a:txBody>
                    <a:bodyPr/>
                    <a:lstStyle/>
                    <a:p>
                      <a:pPr algn="ctr" latinLnBrk="1"/>
                      <a:r>
                        <a:rPr lang="ko-KR" altLang="en-US" sz="1200" dirty="0">
                          <a:solidFill>
                            <a:schemeClr val="tx1"/>
                          </a:solidFill>
                        </a:rPr>
                        <a:t>문장의 완성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4094">
                <a:tc>
                  <a:txBody>
                    <a:bodyPr/>
                    <a:lstStyle/>
                    <a:p>
                      <a:pPr algn="ctr" latinLnBrk="1"/>
                      <a:r>
                        <a:rPr lang="en-US" altLang="ko-KR" sz="1200" dirty="0">
                          <a:solidFill>
                            <a:schemeClr val="tx1"/>
                          </a:solidFill>
                        </a:rPr>
                        <a:t>I</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rgbClr val="FF0000"/>
                          </a:solidFill>
                        </a:rPr>
                        <a:t>met</a:t>
                      </a:r>
                      <a:endParaRPr lang="ko-KR"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A</a:t>
                      </a:r>
                      <a:r>
                        <a:rPr lang="en-US" altLang="ko-KR" sz="1200" baseline="0" dirty="0">
                          <a:solidFill>
                            <a:schemeClr val="tx1"/>
                          </a:solidFill>
                        </a:rPr>
                        <a:t> pretty girl</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i="1" dirty="0">
                          <a:solidFill>
                            <a:schemeClr val="tx1"/>
                          </a:solidFill>
                        </a:rPr>
                        <a:t>at a classy restaurant </a:t>
                      </a:r>
                      <a:endParaRPr lang="ko-KR" altLang="en-US" sz="12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i="1" dirty="0">
                          <a:solidFill>
                            <a:schemeClr val="tx1"/>
                          </a:solidFill>
                        </a:rPr>
                        <a:t>yesterday</a:t>
                      </a:r>
                      <a:endParaRPr lang="ko-KR" altLang="en-US" sz="12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i="1" dirty="0">
                          <a:solidFill>
                            <a:schemeClr val="tx1"/>
                          </a:solidFill>
                        </a:rPr>
                        <a:t>with</a:t>
                      </a:r>
                      <a:r>
                        <a:rPr lang="en-US" altLang="ko-KR" sz="1200" i="1" baseline="0" dirty="0">
                          <a:solidFill>
                            <a:schemeClr val="tx1"/>
                          </a:solidFill>
                        </a:rPr>
                        <a:t> my friends.</a:t>
                      </a:r>
                      <a:endParaRPr lang="ko-KR" altLang="en-US" sz="12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548680" y="3707904"/>
            <a:ext cx="5760640" cy="4985980"/>
          </a:xfrm>
          <a:prstGeom prst="rect">
            <a:avLst/>
          </a:prstGeom>
          <a:noFill/>
        </p:spPr>
        <p:txBody>
          <a:bodyPr wrap="square" rtlCol="0">
            <a:spAutoFit/>
          </a:bodyPr>
          <a:lstStyle/>
          <a:p>
            <a:pPr fontAlgn="base">
              <a:lnSpc>
                <a:spcPct val="150000"/>
              </a:lnSpc>
            </a:pPr>
            <a:r>
              <a:rPr lang="ko-KR" altLang="en-US" sz="1200" dirty="0"/>
              <a:t>* 위 문장의 가장 중요한 의미는 어디까지나 </a:t>
            </a:r>
            <a:r>
              <a:rPr lang="ko-KR" altLang="en-US" sz="1200" b="1" dirty="0"/>
              <a:t>내가 예쁜 여자를 한 명 </a:t>
            </a:r>
            <a:r>
              <a:rPr lang="ko-KR" altLang="en-US" sz="1200" b="1" dirty="0">
                <a:solidFill>
                  <a:srgbClr val="FF0000"/>
                </a:solidFill>
              </a:rPr>
              <a:t>만났다</a:t>
            </a:r>
            <a:r>
              <a:rPr lang="ko-KR" altLang="en-US" sz="1200" dirty="0"/>
              <a:t>는 것 아니겠어요</a:t>
            </a:r>
            <a:r>
              <a:rPr lang="en-US" altLang="ko-KR" sz="1200" dirty="0"/>
              <a:t>.</a:t>
            </a:r>
            <a:endParaRPr lang="ko-KR" altLang="en-US" sz="1200" dirty="0"/>
          </a:p>
          <a:p>
            <a:pPr fontAlgn="base">
              <a:lnSpc>
                <a:spcPct val="150000"/>
              </a:lnSpc>
            </a:pPr>
            <a:r>
              <a:rPr lang="ko-KR" altLang="en-US" sz="1200" b="1" dirty="0"/>
              <a:t>* </a:t>
            </a:r>
            <a:r>
              <a:rPr lang="ko-KR" altLang="en-US" sz="1200" b="1" i="1" dirty="0"/>
              <a:t>그 다음에 한 고급 레스토랑에서이라는 장소가 명시되고 </a:t>
            </a:r>
            <a:r>
              <a:rPr lang="en-US" altLang="ko-KR" sz="1200" b="1" i="1" dirty="0"/>
              <a:t>(</a:t>
            </a:r>
            <a:r>
              <a:rPr lang="ko-KR" altLang="en-US" sz="1200" b="1" i="1" dirty="0"/>
              <a:t>기타</a:t>
            </a:r>
            <a:r>
              <a:rPr lang="en-US" altLang="ko-KR" sz="1200" b="1" i="1" dirty="0"/>
              <a:t>1)</a:t>
            </a:r>
            <a:endParaRPr lang="ko-KR" altLang="en-US" sz="1200" b="1" i="1" dirty="0"/>
          </a:p>
          <a:p>
            <a:pPr fontAlgn="base">
              <a:lnSpc>
                <a:spcPct val="150000"/>
              </a:lnSpc>
            </a:pPr>
            <a:r>
              <a:rPr lang="ko-KR" altLang="en-US" sz="1200" b="1" dirty="0"/>
              <a:t>*</a:t>
            </a:r>
            <a:r>
              <a:rPr lang="ko-KR" altLang="en-US" sz="1200" b="1" i="1" dirty="0"/>
              <a:t> 그 다음에 어제 라는 시간이 명시되고 </a:t>
            </a:r>
            <a:r>
              <a:rPr lang="en-US" altLang="ko-KR" sz="1200" b="1" i="1" dirty="0"/>
              <a:t>(</a:t>
            </a:r>
            <a:r>
              <a:rPr lang="ko-KR" altLang="en-US" sz="1200" b="1" i="1" dirty="0"/>
              <a:t>기타</a:t>
            </a:r>
            <a:r>
              <a:rPr lang="en-US" altLang="ko-KR" sz="1200" b="1" i="1" dirty="0"/>
              <a:t>2)</a:t>
            </a:r>
            <a:endParaRPr lang="ko-KR" altLang="en-US" sz="1200" b="1" i="1" dirty="0"/>
          </a:p>
          <a:p>
            <a:pPr fontAlgn="base">
              <a:lnSpc>
                <a:spcPct val="150000"/>
              </a:lnSpc>
            </a:pPr>
            <a:r>
              <a:rPr lang="ko-KR" altLang="en-US" sz="1200" b="1" dirty="0"/>
              <a:t>* </a:t>
            </a:r>
            <a:r>
              <a:rPr lang="ko-KR" altLang="en-US" sz="1200" b="1" i="1" dirty="0"/>
              <a:t>그 다음에 내 친구들과 함께 라는 말이 명시 되면서</a:t>
            </a:r>
            <a:r>
              <a:rPr lang="en-US" altLang="ko-KR" sz="1200" b="1" i="1" dirty="0"/>
              <a:t>~ (</a:t>
            </a:r>
            <a:r>
              <a:rPr lang="ko-KR" altLang="en-US" sz="1200" b="1" i="1" dirty="0"/>
              <a:t>기타</a:t>
            </a:r>
            <a:r>
              <a:rPr lang="en-US" altLang="ko-KR" sz="1200" b="1" i="1" dirty="0"/>
              <a:t>3)</a:t>
            </a:r>
            <a:endParaRPr lang="ko-KR" altLang="en-US" sz="1200" b="1" i="1" dirty="0"/>
          </a:p>
          <a:p>
            <a:pPr fontAlgn="base">
              <a:lnSpc>
                <a:spcPct val="150000"/>
              </a:lnSpc>
            </a:pPr>
            <a:r>
              <a:rPr lang="ko-KR" altLang="en-US" sz="1200" dirty="0"/>
              <a:t>* 장소</a:t>
            </a:r>
            <a:r>
              <a:rPr lang="en-US" altLang="ko-KR" sz="1200" dirty="0"/>
              <a:t>/</a:t>
            </a:r>
            <a:r>
              <a:rPr lang="ko-KR" altLang="en-US" sz="1200" dirty="0"/>
              <a:t>시간</a:t>
            </a:r>
            <a:r>
              <a:rPr lang="en-US" altLang="ko-KR" sz="1200" dirty="0"/>
              <a:t>/</a:t>
            </a:r>
            <a:r>
              <a:rPr lang="ko-KR" altLang="en-US" sz="1200" dirty="0"/>
              <a:t>그 외의 상황들이 언급 되고 있습니다</a:t>
            </a:r>
            <a:r>
              <a:rPr lang="en-US" altLang="ko-KR" sz="1200" dirty="0"/>
              <a:t>.</a:t>
            </a:r>
            <a:endParaRPr lang="ko-KR" altLang="en-US" sz="1200" dirty="0"/>
          </a:p>
          <a:p>
            <a:pPr fontAlgn="base">
              <a:lnSpc>
                <a:spcPct val="150000"/>
              </a:lnSpc>
            </a:pPr>
            <a:r>
              <a:rPr lang="ko-KR" altLang="en-US" sz="1200" dirty="0"/>
              <a:t>그러나</a:t>
            </a:r>
            <a:r>
              <a:rPr lang="en-US" altLang="ko-KR" sz="1200" dirty="0"/>
              <a:t> </a:t>
            </a:r>
            <a:r>
              <a:rPr lang="ko-KR" altLang="en-US" sz="1200" dirty="0"/>
              <a:t>이 역시 위의 문장형태를 기본으로 하되 </a:t>
            </a:r>
            <a:r>
              <a:rPr lang="en-US" altLang="ko-KR" sz="1200" dirty="0"/>
              <a:t>“</a:t>
            </a:r>
            <a:r>
              <a:rPr lang="ko-KR" altLang="en-US" sz="1200" dirty="0"/>
              <a:t>주어 </a:t>
            </a:r>
            <a:r>
              <a:rPr lang="en-US" altLang="ko-KR" sz="1200" dirty="0"/>
              <a:t>+ </a:t>
            </a:r>
            <a:r>
              <a:rPr lang="ko-KR" altLang="en-US" sz="1200" b="1" dirty="0">
                <a:solidFill>
                  <a:srgbClr val="FF0000"/>
                </a:solidFill>
              </a:rPr>
              <a:t>동사</a:t>
            </a:r>
            <a:r>
              <a:rPr lang="ko-KR" altLang="en-US" sz="1200" b="1" dirty="0"/>
              <a:t> </a:t>
            </a:r>
            <a:r>
              <a:rPr lang="en-US" altLang="ko-KR" sz="1200" dirty="0"/>
              <a:t>+ </a:t>
            </a:r>
            <a:r>
              <a:rPr lang="ko-KR" altLang="en-US" sz="1200" dirty="0"/>
              <a:t>목적어</a:t>
            </a:r>
            <a:r>
              <a:rPr lang="en-US" altLang="ko-KR" sz="1200" dirty="0"/>
              <a:t>”</a:t>
            </a:r>
            <a:r>
              <a:rPr lang="ko-KR" altLang="en-US" sz="1200" dirty="0"/>
              <a:t>의 강력한 기둥사이에 끼지 </a:t>
            </a:r>
            <a:r>
              <a:rPr lang="ko-KR" altLang="en-US" sz="1200" dirty="0" err="1"/>
              <a:t>않는이상</a:t>
            </a:r>
            <a:r>
              <a:rPr lang="ko-KR" altLang="en-US" sz="1200" dirty="0"/>
              <a:t> 기타 파트를 두는 위치는 아래와 같은 형태로 다소 변형이 되어도 절대 관계가 없다는 겁니다</a:t>
            </a:r>
            <a:r>
              <a:rPr lang="en-US" altLang="ko-KR" sz="1200" dirty="0"/>
              <a:t>.</a:t>
            </a:r>
            <a:endParaRPr lang="ko-KR" altLang="en-US" sz="1200" dirty="0"/>
          </a:p>
          <a:p>
            <a:pPr fontAlgn="base">
              <a:lnSpc>
                <a:spcPct val="150000"/>
              </a:lnSpc>
            </a:pPr>
            <a:r>
              <a:rPr lang="ko-KR" altLang="en-US" sz="1200" dirty="0"/>
              <a:t>* </a:t>
            </a:r>
            <a:r>
              <a:rPr lang="en-US" altLang="ko-KR" sz="1200" b="1" i="1" dirty="0"/>
              <a:t>Yesterday,</a:t>
            </a:r>
            <a:r>
              <a:rPr lang="ko-KR" altLang="en-US" sz="1200" dirty="0"/>
              <a:t> </a:t>
            </a:r>
            <a:r>
              <a:rPr lang="en-US" altLang="ko-KR" sz="1200" dirty="0"/>
              <a:t>I </a:t>
            </a:r>
            <a:r>
              <a:rPr lang="en-US" altLang="ko-KR" sz="1200" b="1" dirty="0">
                <a:solidFill>
                  <a:srgbClr val="FF0000"/>
                </a:solidFill>
              </a:rPr>
              <a:t>met</a:t>
            </a:r>
            <a:r>
              <a:rPr lang="en-US" altLang="ko-KR" sz="1200" b="1" dirty="0"/>
              <a:t> </a:t>
            </a:r>
            <a:r>
              <a:rPr lang="en-US" altLang="ko-KR" sz="1200" dirty="0"/>
              <a:t>a pretty girl at a classy restaurant with my friends.</a:t>
            </a:r>
            <a:endParaRPr lang="ko-KR" altLang="en-US" sz="1200" dirty="0"/>
          </a:p>
          <a:p>
            <a:pPr fontAlgn="base">
              <a:lnSpc>
                <a:spcPct val="150000"/>
              </a:lnSpc>
            </a:pPr>
            <a:r>
              <a:rPr lang="ko-KR" altLang="en-US" sz="1200" b="1" i="1" dirty="0"/>
              <a:t>어제</a:t>
            </a:r>
            <a:r>
              <a:rPr lang="en-US" altLang="ko-KR" sz="1200" b="1" i="1" dirty="0"/>
              <a:t>,</a:t>
            </a:r>
            <a:r>
              <a:rPr lang="ko-KR" altLang="en-US" sz="1200" b="1" dirty="0"/>
              <a:t> </a:t>
            </a:r>
            <a:r>
              <a:rPr lang="ko-KR" altLang="en-US" sz="1200" dirty="0"/>
              <a:t>나는 예쁜 여자를 한 명 </a:t>
            </a:r>
            <a:r>
              <a:rPr lang="ko-KR" altLang="en-US" sz="1200" b="1" dirty="0">
                <a:solidFill>
                  <a:srgbClr val="FF0000"/>
                </a:solidFill>
              </a:rPr>
              <a:t>만났어요</a:t>
            </a:r>
            <a:r>
              <a:rPr lang="ko-KR" altLang="en-US" sz="1200" dirty="0"/>
              <a:t> 한 고급레스토랑에서 내 친구들과 함께</a:t>
            </a:r>
            <a:r>
              <a:rPr lang="en-US" altLang="ko-KR" sz="1200" dirty="0"/>
              <a:t>.</a:t>
            </a:r>
            <a:endParaRPr lang="ko-KR" altLang="en-US" sz="1200" dirty="0"/>
          </a:p>
          <a:p>
            <a:pPr fontAlgn="base">
              <a:lnSpc>
                <a:spcPct val="150000"/>
              </a:lnSpc>
            </a:pPr>
            <a:r>
              <a:rPr lang="ko-KR" altLang="en-US" sz="1200" dirty="0"/>
              <a:t>* </a:t>
            </a:r>
            <a:r>
              <a:rPr lang="en-US" altLang="ko-KR" sz="1200" b="1" i="1" dirty="0"/>
              <a:t>At a classy restaurant,</a:t>
            </a:r>
            <a:r>
              <a:rPr lang="ko-KR" altLang="en-US" sz="1200" b="1" dirty="0"/>
              <a:t> </a:t>
            </a:r>
            <a:r>
              <a:rPr lang="en-US" altLang="ko-KR" sz="1200" dirty="0"/>
              <a:t>with my friends, I </a:t>
            </a:r>
            <a:r>
              <a:rPr lang="en-US" altLang="ko-KR" sz="1200" b="1" dirty="0">
                <a:solidFill>
                  <a:srgbClr val="FF0000"/>
                </a:solidFill>
              </a:rPr>
              <a:t>met</a:t>
            </a:r>
            <a:r>
              <a:rPr lang="en-US" altLang="ko-KR" sz="1200" b="1" dirty="0"/>
              <a:t> </a:t>
            </a:r>
            <a:r>
              <a:rPr lang="en-US" altLang="ko-KR" sz="1200" dirty="0"/>
              <a:t>a pretty girl yesterday.</a:t>
            </a:r>
            <a:endParaRPr lang="ko-KR" altLang="en-US" sz="1200" dirty="0"/>
          </a:p>
          <a:p>
            <a:pPr fontAlgn="base">
              <a:lnSpc>
                <a:spcPct val="150000"/>
              </a:lnSpc>
            </a:pPr>
            <a:r>
              <a:rPr lang="ko-KR" altLang="en-US" sz="1200" b="1" i="1" dirty="0"/>
              <a:t>한 고급레스토랑에서</a:t>
            </a:r>
            <a:r>
              <a:rPr lang="en-US" altLang="ko-KR" sz="1200" b="1" i="1" dirty="0"/>
              <a:t>,</a:t>
            </a:r>
            <a:r>
              <a:rPr lang="ko-KR" altLang="en-US" sz="1200" dirty="0"/>
              <a:t> 내 친구들과 함께</a:t>
            </a:r>
            <a:r>
              <a:rPr lang="en-US" altLang="ko-KR" sz="1200" dirty="0"/>
              <a:t>, </a:t>
            </a:r>
            <a:r>
              <a:rPr lang="ko-KR" altLang="en-US" sz="1200" dirty="0"/>
              <a:t>나는 예쁜 여자를 한 명 </a:t>
            </a:r>
            <a:r>
              <a:rPr lang="ko-KR" altLang="en-US" sz="1200" b="1" dirty="0">
                <a:solidFill>
                  <a:srgbClr val="FF0000"/>
                </a:solidFill>
              </a:rPr>
              <a:t>만났어요</a:t>
            </a:r>
            <a:r>
              <a:rPr lang="ko-KR" altLang="en-US" sz="1200" dirty="0"/>
              <a:t> 어제</a:t>
            </a:r>
            <a:r>
              <a:rPr lang="en-US" altLang="ko-KR" sz="1200" dirty="0"/>
              <a:t>.</a:t>
            </a:r>
            <a:endParaRPr lang="ko-KR" altLang="en-US" sz="1200" dirty="0"/>
          </a:p>
          <a:p>
            <a:pPr fontAlgn="base">
              <a:lnSpc>
                <a:spcPct val="150000"/>
              </a:lnSpc>
            </a:pPr>
            <a:r>
              <a:rPr lang="ko-KR" altLang="en-US" sz="1200" dirty="0"/>
              <a:t>* </a:t>
            </a:r>
            <a:r>
              <a:rPr lang="en-US" altLang="ko-KR" sz="1200" b="1" i="1" dirty="0"/>
              <a:t>With my friends,</a:t>
            </a:r>
            <a:r>
              <a:rPr lang="ko-KR" altLang="en-US" sz="1200" i="1" dirty="0"/>
              <a:t> </a:t>
            </a:r>
            <a:r>
              <a:rPr lang="en-US" altLang="ko-KR" sz="1200" dirty="0"/>
              <a:t>I </a:t>
            </a:r>
            <a:r>
              <a:rPr lang="en-US" altLang="ko-KR" sz="1200" b="1" dirty="0">
                <a:solidFill>
                  <a:srgbClr val="FF0000"/>
                </a:solidFill>
              </a:rPr>
              <a:t>met</a:t>
            </a:r>
            <a:r>
              <a:rPr lang="en-US" altLang="ko-KR" sz="1200" b="1" dirty="0"/>
              <a:t> </a:t>
            </a:r>
            <a:r>
              <a:rPr lang="en-US" altLang="ko-KR" sz="1200" dirty="0"/>
              <a:t>a pretty girl at a classy restaurant yesterday.</a:t>
            </a:r>
            <a:endParaRPr lang="ko-KR" altLang="en-US" sz="1200" dirty="0"/>
          </a:p>
          <a:p>
            <a:pPr fontAlgn="base">
              <a:lnSpc>
                <a:spcPct val="150000"/>
              </a:lnSpc>
            </a:pPr>
            <a:r>
              <a:rPr lang="ko-KR" altLang="en-US" sz="1200" b="1" i="1" dirty="0"/>
              <a:t>내 친구들과 함께</a:t>
            </a:r>
            <a:r>
              <a:rPr lang="en-US" altLang="ko-KR" sz="1200" b="1" i="1" dirty="0"/>
              <a:t>, </a:t>
            </a:r>
            <a:r>
              <a:rPr lang="ko-KR" altLang="en-US" sz="1200" dirty="0"/>
              <a:t>나는 예쁜 여자를 한 명 </a:t>
            </a:r>
            <a:r>
              <a:rPr lang="ko-KR" altLang="en-US" sz="1200" b="1" dirty="0">
                <a:solidFill>
                  <a:srgbClr val="FF0000"/>
                </a:solidFill>
              </a:rPr>
              <a:t>만났어요</a:t>
            </a:r>
            <a:r>
              <a:rPr lang="ko-KR" altLang="en-US" sz="1200" dirty="0"/>
              <a:t> 한 고급레스토랑에서 어제</a:t>
            </a:r>
            <a:r>
              <a:rPr lang="en-US" altLang="ko-KR" sz="1200" dirty="0"/>
              <a:t>.</a:t>
            </a:r>
            <a:endParaRPr lang="ko-KR" altLang="en-US" sz="1200" dirty="0"/>
          </a:p>
          <a:p>
            <a:pPr fontAlgn="base" latinLnBrk="0"/>
            <a:endParaRPr lang="ko-KR" altLang="en-US" sz="1200" b="1" dirty="0"/>
          </a:p>
          <a:p>
            <a:pPr fontAlgn="base">
              <a:lnSpc>
                <a:spcPct val="150000"/>
              </a:lnSpc>
            </a:pPr>
            <a:r>
              <a:rPr lang="en-US" altLang="ko-KR" sz="1200" b="1" dirty="0"/>
              <a:t>2. “</a:t>
            </a:r>
            <a:r>
              <a:rPr lang="ko-KR" altLang="en-US" sz="1200" b="1" dirty="0"/>
              <a:t>주어 </a:t>
            </a:r>
            <a:r>
              <a:rPr lang="en-US" altLang="ko-KR" sz="1200" b="1" dirty="0"/>
              <a:t>+ </a:t>
            </a:r>
            <a:r>
              <a:rPr lang="ko-KR" altLang="en-US" sz="1200" b="1" dirty="0">
                <a:solidFill>
                  <a:srgbClr val="FF0000"/>
                </a:solidFill>
              </a:rPr>
              <a:t>동사</a:t>
            </a:r>
            <a:r>
              <a:rPr lang="ko-KR" altLang="en-US" sz="1200" b="1" dirty="0"/>
              <a:t> </a:t>
            </a:r>
            <a:r>
              <a:rPr lang="en-US" altLang="ko-KR" sz="1200" b="1" dirty="0"/>
              <a:t>+ </a:t>
            </a:r>
            <a:r>
              <a:rPr lang="ko-KR" altLang="en-US" sz="1200" b="1" dirty="0"/>
              <a:t>보어</a:t>
            </a:r>
            <a:r>
              <a:rPr lang="en-US" altLang="ko-KR" sz="1200" b="1" dirty="0"/>
              <a:t>…”</a:t>
            </a:r>
            <a:r>
              <a:rPr lang="ko-KR" altLang="en-US" sz="1200" b="1" dirty="0"/>
              <a:t>의 구조에서</a:t>
            </a:r>
          </a:p>
          <a:p>
            <a:pPr fontAlgn="base">
              <a:lnSpc>
                <a:spcPct val="150000"/>
              </a:lnSpc>
            </a:pPr>
            <a:r>
              <a:rPr lang="ko-KR" altLang="en-US" sz="1200" b="1" dirty="0"/>
              <a:t>목적어가 아닌 보어일 경우는</a:t>
            </a:r>
            <a:r>
              <a:rPr lang="en-US" altLang="ko-KR" sz="1200" b="1" dirty="0"/>
              <a:t>?</a:t>
            </a:r>
            <a:endParaRPr lang="ko-KR" altLang="en-US" sz="1200" b="1" dirty="0"/>
          </a:p>
        </p:txBody>
      </p:sp>
      <p:sp>
        <p:nvSpPr>
          <p:cNvPr id="7" name="TextBox 6"/>
          <p:cNvSpPr txBox="1"/>
          <p:nvPr/>
        </p:nvSpPr>
        <p:spPr>
          <a:xfrm>
            <a:off x="476672" y="729442"/>
            <a:ext cx="3159968" cy="369332"/>
          </a:xfrm>
          <a:prstGeom prst="rect">
            <a:avLst/>
          </a:prstGeom>
          <a:noFill/>
        </p:spPr>
        <p:txBody>
          <a:bodyPr wrap="square" rtlCol="0">
            <a:spAutoFit/>
          </a:bodyPr>
          <a:lstStyle/>
          <a:p>
            <a:pPr fontAlgn="base">
              <a:lnSpc>
                <a:spcPct val="150000"/>
              </a:lnSpc>
            </a:pPr>
            <a:r>
              <a:rPr lang="en-US" altLang="ko-KR" sz="1200" b="1" dirty="0"/>
              <a:t> 1. “</a:t>
            </a:r>
            <a:r>
              <a:rPr lang="ko-KR" altLang="en-US" sz="1200" dirty="0"/>
              <a:t>주어 </a:t>
            </a:r>
            <a:r>
              <a:rPr lang="en-US" altLang="ko-KR" sz="1200" dirty="0"/>
              <a:t>+ </a:t>
            </a:r>
            <a:r>
              <a:rPr lang="ko-KR" altLang="en-US" sz="1200" b="1" dirty="0">
                <a:solidFill>
                  <a:srgbClr val="FF0000"/>
                </a:solidFill>
              </a:rPr>
              <a:t>동사</a:t>
            </a:r>
            <a:r>
              <a:rPr lang="ko-KR" altLang="en-US" sz="1200" dirty="0"/>
              <a:t> </a:t>
            </a:r>
            <a:r>
              <a:rPr lang="en-US" altLang="ko-KR" sz="1200" dirty="0"/>
              <a:t>+ </a:t>
            </a:r>
            <a:r>
              <a:rPr lang="ko-KR" altLang="en-US" sz="1200" dirty="0"/>
              <a:t>목적어</a:t>
            </a:r>
            <a:r>
              <a:rPr lang="en-US" altLang="ko-KR" sz="1200" dirty="0"/>
              <a:t>…”</a:t>
            </a:r>
            <a:r>
              <a:rPr lang="ko-KR" altLang="en-US" sz="1200" b="1" dirty="0"/>
              <a:t>의 구조에서</a:t>
            </a:r>
            <a:endParaRPr lang="ko-KR" altLang="en-US" sz="1200" dirty="0"/>
          </a:p>
        </p:txBody>
      </p:sp>
      <p:sp>
        <p:nvSpPr>
          <p:cNvPr id="8" name="슬라이드 번호 개체 틀 7"/>
          <p:cNvSpPr>
            <a:spLocks noGrp="1"/>
          </p:cNvSpPr>
          <p:nvPr>
            <p:ph type="sldNum" sz="quarter" idx="12"/>
          </p:nvPr>
        </p:nvSpPr>
        <p:spPr/>
        <p:txBody>
          <a:bodyPr/>
          <a:lstStyle/>
          <a:p>
            <a:fld id="{5CA46AE1-A4F3-404A-AEF6-FC2F202071CE}" type="slidenum">
              <a:rPr lang="ko-KR" altLang="en-US"/>
              <a:pPr/>
              <a:t>18</a:t>
            </a:fld>
            <a:endParaRPr lang="ko-KR" altLang="en-US"/>
          </a:p>
        </p:txBody>
      </p:sp>
      <p:sp>
        <p:nvSpPr>
          <p:cNvPr id="9" name="바닥글 개체 틀 8"/>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476672" y="755576"/>
            <a:ext cx="5904656" cy="784887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476672" y="729442"/>
            <a:ext cx="5904656" cy="7848302"/>
          </a:xfrm>
          <a:prstGeom prst="rect">
            <a:avLst/>
          </a:prstGeom>
          <a:noFill/>
        </p:spPr>
        <p:txBody>
          <a:bodyPr wrap="square" rtlCol="0">
            <a:spAutoFit/>
          </a:bodyPr>
          <a:lstStyle/>
          <a:p>
            <a:pPr fontAlgn="base">
              <a:lnSpc>
                <a:spcPct val="150000"/>
              </a:lnSpc>
            </a:pPr>
            <a:r>
              <a:rPr lang="ko-KR" altLang="en-US" sz="1200" dirty="0"/>
              <a:t>보어는 당연히</a:t>
            </a:r>
            <a:r>
              <a:rPr lang="ko-KR" altLang="en-US" sz="1200" b="1" dirty="0"/>
              <a:t> </a:t>
            </a:r>
            <a:r>
              <a:rPr lang="en-US" altLang="ko-KR" sz="1200" b="1" dirty="0"/>
              <a:t>“~</a:t>
            </a:r>
            <a:r>
              <a:rPr lang="ko-KR" altLang="en-US" sz="1200" b="1" dirty="0">
                <a:solidFill>
                  <a:srgbClr val="FF0000"/>
                </a:solidFill>
              </a:rPr>
              <a:t>이다</a:t>
            </a:r>
            <a:r>
              <a:rPr lang="en-US" altLang="ko-KR" sz="1200" b="1" dirty="0">
                <a:solidFill>
                  <a:srgbClr val="FF0000"/>
                </a:solidFill>
              </a:rPr>
              <a:t>. </a:t>
            </a:r>
            <a:r>
              <a:rPr lang="en-US" altLang="ko-KR" sz="1200" b="1" dirty="0"/>
              <a:t>~</a:t>
            </a:r>
            <a:r>
              <a:rPr lang="ko-KR" altLang="en-US" sz="1200" b="1" dirty="0">
                <a:solidFill>
                  <a:srgbClr val="FF0000"/>
                </a:solidFill>
              </a:rPr>
              <a:t>인</a:t>
            </a:r>
            <a:r>
              <a:rPr lang="en-US" altLang="ko-KR" sz="1200" b="1" dirty="0"/>
              <a:t>”</a:t>
            </a:r>
            <a:r>
              <a:rPr lang="ko-KR" altLang="en-US" sz="1200" dirty="0"/>
              <a:t> 정도로 문장의 </a:t>
            </a:r>
            <a:r>
              <a:rPr lang="en-US" altLang="ko-KR" sz="1200" dirty="0"/>
              <a:t>“~”</a:t>
            </a:r>
            <a:r>
              <a:rPr lang="ko-KR" altLang="en-US" sz="1200" dirty="0"/>
              <a:t>에 해당되고 </a:t>
            </a:r>
            <a:r>
              <a:rPr lang="ko-KR" altLang="en-US" sz="1200" dirty="0">
                <a:solidFill>
                  <a:srgbClr val="FF0000"/>
                </a:solidFill>
              </a:rPr>
              <a:t>동사</a:t>
            </a:r>
            <a:r>
              <a:rPr lang="ko-KR" altLang="en-US" sz="1200" dirty="0"/>
              <a:t>는 </a:t>
            </a:r>
            <a:r>
              <a:rPr lang="en-US" altLang="ko-KR" sz="1200" dirty="0">
                <a:solidFill>
                  <a:srgbClr val="FF0000"/>
                </a:solidFill>
              </a:rPr>
              <a:t>be</a:t>
            </a:r>
            <a:r>
              <a:rPr lang="ko-KR" altLang="en-US" sz="1200" dirty="0">
                <a:solidFill>
                  <a:srgbClr val="FF0000"/>
                </a:solidFill>
              </a:rPr>
              <a:t>동사</a:t>
            </a:r>
            <a:r>
              <a:rPr lang="ko-KR" altLang="en-US" sz="1200" dirty="0"/>
              <a:t>가 사용된다는 것은 위에서 언급을 했기에 이미 아시겠고</a:t>
            </a:r>
            <a:r>
              <a:rPr lang="en-US" altLang="ko-KR" sz="1200" dirty="0"/>
              <a:t>... </a:t>
            </a:r>
            <a:r>
              <a:rPr lang="ko-KR" altLang="en-US" sz="1200" dirty="0"/>
              <a:t>보어가 사용된 문장을 예를 들면</a:t>
            </a:r>
            <a:r>
              <a:rPr lang="en-US" altLang="ko-KR" sz="1200" dirty="0"/>
              <a:t>...</a:t>
            </a:r>
          </a:p>
          <a:p>
            <a:pPr fontAlgn="base">
              <a:lnSpc>
                <a:spcPct val="150000"/>
              </a:lnSpc>
            </a:pPr>
            <a:endParaRPr lang="en-US" altLang="ko-KR" sz="1200"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r>
              <a:rPr lang="en-US" altLang="ko-KR" sz="1200" dirty="0"/>
              <a:t> </a:t>
            </a:r>
            <a:r>
              <a:rPr lang="ko-KR" altLang="en-US" sz="1200" dirty="0"/>
              <a:t>* 위 문장의 가장 중요한 의미는 어디까지나 </a:t>
            </a:r>
            <a:r>
              <a:rPr lang="en-US" altLang="ko-KR" sz="1200" dirty="0"/>
              <a:t>“</a:t>
            </a:r>
            <a:r>
              <a:rPr lang="ko-KR" altLang="en-US" sz="1200" dirty="0"/>
              <a:t>존은 한 사람의 의사</a:t>
            </a:r>
            <a:r>
              <a:rPr lang="ko-KR" altLang="en-US" sz="1200" b="1" dirty="0">
                <a:solidFill>
                  <a:srgbClr val="FF0000"/>
                </a:solidFill>
              </a:rPr>
              <a:t>이다</a:t>
            </a:r>
            <a:r>
              <a:rPr lang="en-US" altLang="ko-KR" sz="1200" b="1" dirty="0"/>
              <a:t>”</a:t>
            </a:r>
            <a:r>
              <a:rPr lang="ko-KR" altLang="en-US" sz="1200" dirty="0"/>
              <a:t> 라는 것이겠지요</a:t>
            </a:r>
            <a:r>
              <a:rPr lang="en-US" altLang="ko-KR" sz="1200" dirty="0"/>
              <a:t>.</a:t>
            </a:r>
            <a:endParaRPr lang="ko-KR" altLang="en-US" sz="1200" dirty="0"/>
          </a:p>
          <a:p>
            <a:pPr fontAlgn="base">
              <a:lnSpc>
                <a:spcPct val="150000"/>
              </a:lnSpc>
            </a:pPr>
            <a:r>
              <a:rPr lang="ko-KR" altLang="en-US" sz="1200" b="1" i="1" dirty="0"/>
              <a:t>* 그 다음에 뉴욕에 살고 있고 </a:t>
            </a:r>
            <a:r>
              <a:rPr lang="en-US" altLang="ko-KR" sz="1200" b="1" i="1" dirty="0"/>
              <a:t>(</a:t>
            </a:r>
            <a:r>
              <a:rPr lang="ko-KR" altLang="en-US" sz="1200" b="1" i="1" dirty="0"/>
              <a:t>기타</a:t>
            </a:r>
            <a:r>
              <a:rPr lang="en-US" altLang="ko-KR" sz="1200" b="1" i="1" dirty="0"/>
              <a:t>1)</a:t>
            </a:r>
            <a:endParaRPr lang="ko-KR" altLang="en-US" sz="1200" b="1" i="1" dirty="0"/>
          </a:p>
          <a:p>
            <a:pPr fontAlgn="base">
              <a:lnSpc>
                <a:spcPct val="150000"/>
              </a:lnSpc>
            </a:pPr>
            <a:r>
              <a:rPr lang="ko-KR" altLang="en-US" sz="1200" b="1" i="1" dirty="0"/>
              <a:t>* 그 다음에 한 아름다운 아내와 함께 </a:t>
            </a:r>
            <a:r>
              <a:rPr lang="en-US" altLang="ko-KR" sz="1200" b="1" i="1" dirty="0"/>
              <a:t>(</a:t>
            </a:r>
            <a:r>
              <a:rPr lang="ko-KR" altLang="en-US" sz="1200" b="1" i="1" dirty="0"/>
              <a:t>기타</a:t>
            </a:r>
            <a:r>
              <a:rPr lang="en-US" altLang="ko-KR" sz="1200" b="1" i="1" dirty="0"/>
              <a:t>2)</a:t>
            </a:r>
            <a:endParaRPr lang="ko-KR" altLang="en-US" sz="1200" b="1" i="1" dirty="0"/>
          </a:p>
          <a:p>
            <a:pPr fontAlgn="base">
              <a:lnSpc>
                <a:spcPct val="150000"/>
              </a:lnSpc>
            </a:pPr>
            <a:r>
              <a:rPr lang="ko-KR" altLang="en-US" sz="1200" dirty="0"/>
              <a:t>* 그 다음에 </a:t>
            </a:r>
            <a:r>
              <a:rPr lang="ko-KR" altLang="en-US" sz="1200" b="1" i="1" dirty="0"/>
              <a:t>하나의 개인병원을 운영하고 </a:t>
            </a:r>
            <a:r>
              <a:rPr lang="ko-KR" altLang="en-US" sz="1200" b="1" i="1" dirty="0">
                <a:solidFill>
                  <a:srgbClr val="FF0000"/>
                </a:solidFill>
              </a:rPr>
              <a:t>있다</a:t>
            </a:r>
            <a:r>
              <a:rPr lang="ko-KR" altLang="en-US" sz="1200" b="1" i="1" dirty="0"/>
              <a:t> </a:t>
            </a:r>
            <a:r>
              <a:rPr lang="en-US" altLang="ko-KR" sz="1200" b="1" i="1" dirty="0"/>
              <a:t>(</a:t>
            </a:r>
            <a:r>
              <a:rPr lang="ko-KR" altLang="en-US" sz="1200" b="1" i="1" dirty="0"/>
              <a:t>기타</a:t>
            </a:r>
            <a:r>
              <a:rPr lang="en-US" altLang="ko-KR" sz="1200" b="1" i="1" dirty="0"/>
              <a:t>3)</a:t>
            </a:r>
            <a:r>
              <a:rPr lang="ko-KR" altLang="en-US" sz="1200" b="1" dirty="0"/>
              <a:t> </a:t>
            </a:r>
            <a:r>
              <a:rPr lang="ko-KR" altLang="en-US" sz="1200" dirty="0"/>
              <a:t>등의 말이 명시 되면서 존이 어떤 사람인가에 대한 설명이 언급이 되고 있군요</a:t>
            </a:r>
            <a:r>
              <a:rPr lang="en-US" altLang="ko-KR" sz="1200" dirty="0"/>
              <a:t>. </a:t>
            </a:r>
            <a:r>
              <a:rPr lang="ko-KR" altLang="en-US" sz="1200" dirty="0"/>
              <a:t>이 역시 위의 문장형태를 기본으로 하되 </a:t>
            </a:r>
            <a:r>
              <a:rPr lang="en-US" altLang="ko-KR" sz="1200" dirty="0"/>
              <a:t>“</a:t>
            </a:r>
            <a:r>
              <a:rPr lang="ko-KR" altLang="en-US" sz="1200" dirty="0"/>
              <a:t>주어</a:t>
            </a:r>
            <a:r>
              <a:rPr lang="en-US" altLang="ko-KR" sz="1200" dirty="0"/>
              <a:t>+</a:t>
            </a:r>
            <a:r>
              <a:rPr lang="ko-KR" altLang="en-US" sz="1200" b="1" dirty="0"/>
              <a:t>동사</a:t>
            </a:r>
            <a:r>
              <a:rPr lang="en-US" altLang="ko-KR" sz="1200" dirty="0"/>
              <a:t>+</a:t>
            </a:r>
            <a:r>
              <a:rPr lang="ko-KR" altLang="en-US" sz="1200" dirty="0"/>
              <a:t>보어</a:t>
            </a:r>
            <a:r>
              <a:rPr lang="en-US" altLang="ko-KR" sz="1200" dirty="0"/>
              <a:t>”</a:t>
            </a:r>
            <a:r>
              <a:rPr lang="ko-KR" altLang="en-US" sz="1200" dirty="0"/>
              <a:t>의 </a:t>
            </a:r>
            <a:r>
              <a:rPr lang="en-US" altLang="ko-KR" sz="1200" dirty="0"/>
              <a:t>3</a:t>
            </a:r>
            <a:r>
              <a:rPr lang="ko-KR" altLang="en-US" sz="1200" dirty="0"/>
              <a:t>개의 거대 기둥 사이에 끼지 않는 이상 기타 파트의 사용 위치는 다소 변형이 되어도 절대 관계가 없다는 거예요</a:t>
            </a:r>
            <a:r>
              <a:rPr lang="en-US" altLang="ko-KR" sz="1200" dirty="0"/>
              <a:t>.</a:t>
            </a:r>
            <a:endParaRPr lang="ko-KR" altLang="en-US" sz="1200" dirty="0"/>
          </a:p>
          <a:p>
            <a:pPr fontAlgn="base">
              <a:lnSpc>
                <a:spcPct val="150000"/>
              </a:lnSpc>
            </a:pPr>
            <a:r>
              <a:rPr lang="ko-KR" altLang="en-US" sz="1200" dirty="0"/>
              <a:t>* </a:t>
            </a:r>
            <a:r>
              <a:rPr lang="en-US" altLang="ko-KR" sz="1200" b="1" i="1" dirty="0"/>
              <a:t>Running a private clinic,</a:t>
            </a:r>
            <a:r>
              <a:rPr lang="ko-KR" altLang="en-US" sz="1200" i="1" dirty="0"/>
              <a:t> </a:t>
            </a:r>
            <a:r>
              <a:rPr lang="en-US" altLang="ko-KR" sz="1200" dirty="0"/>
              <a:t>John </a:t>
            </a:r>
            <a:r>
              <a:rPr lang="en-US" altLang="ko-KR" sz="1200" b="1" dirty="0">
                <a:solidFill>
                  <a:srgbClr val="FF0000"/>
                </a:solidFill>
              </a:rPr>
              <a:t>is</a:t>
            </a:r>
            <a:r>
              <a:rPr lang="ko-KR" altLang="en-US" sz="1200" dirty="0"/>
              <a:t> </a:t>
            </a:r>
            <a:r>
              <a:rPr lang="en-US" altLang="ko-KR" sz="1200" dirty="0"/>
              <a:t>a doctor living in New York with a beautiful wife.</a:t>
            </a:r>
            <a:endParaRPr lang="ko-KR" altLang="en-US" sz="1200" dirty="0"/>
          </a:p>
          <a:p>
            <a:pPr fontAlgn="base">
              <a:lnSpc>
                <a:spcPct val="150000"/>
              </a:lnSpc>
            </a:pPr>
            <a:r>
              <a:rPr lang="ko-KR" altLang="en-US" sz="1200" b="1" i="1" dirty="0"/>
              <a:t>하나의 개인병원을 운영하고 있는</a:t>
            </a:r>
            <a:r>
              <a:rPr lang="en-US" altLang="ko-KR" sz="1200" b="1" i="1" dirty="0"/>
              <a:t>,</a:t>
            </a:r>
            <a:r>
              <a:rPr lang="ko-KR" altLang="en-US" sz="1200" b="1" dirty="0"/>
              <a:t> </a:t>
            </a:r>
            <a:r>
              <a:rPr lang="ko-KR" altLang="en-US" sz="1200" dirty="0"/>
              <a:t>존은 의사</a:t>
            </a:r>
            <a:r>
              <a:rPr lang="ko-KR" altLang="en-US" sz="1200" b="1" dirty="0">
                <a:solidFill>
                  <a:srgbClr val="FF0000"/>
                </a:solidFill>
              </a:rPr>
              <a:t>이고 </a:t>
            </a:r>
            <a:r>
              <a:rPr lang="ko-KR" altLang="en-US" sz="1200" dirty="0"/>
              <a:t>뉴욕에서 한 아름다운 아내와 함께 살고 있습니다</a:t>
            </a:r>
            <a:r>
              <a:rPr lang="en-US" altLang="ko-KR" sz="1200" dirty="0"/>
              <a:t>.</a:t>
            </a:r>
            <a:endParaRPr lang="ko-KR" altLang="en-US" sz="1200" dirty="0"/>
          </a:p>
          <a:p>
            <a:pPr fontAlgn="base">
              <a:lnSpc>
                <a:spcPct val="150000"/>
              </a:lnSpc>
            </a:pPr>
            <a:r>
              <a:rPr lang="ko-KR" altLang="en-US" sz="1200" dirty="0"/>
              <a:t>* </a:t>
            </a:r>
            <a:r>
              <a:rPr lang="en-US" altLang="ko-KR" sz="1200" b="1" i="1" dirty="0"/>
              <a:t>Living in New York, </a:t>
            </a:r>
            <a:r>
              <a:rPr lang="en-US" altLang="ko-KR" sz="1200" dirty="0"/>
              <a:t>with a beautiful wife, John </a:t>
            </a:r>
            <a:r>
              <a:rPr lang="en-US" altLang="ko-KR" sz="1200" b="1" dirty="0">
                <a:solidFill>
                  <a:srgbClr val="FF0000"/>
                </a:solidFill>
              </a:rPr>
              <a:t>is</a:t>
            </a:r>
            <a:r>
              <a:rPr lang="ko-KR" altLang="en-US" sz="1200" dirty="0">
                <a:solidFill>
                  <a:srgbClr val="FF0000"/>
                </a:solidFill>
              </a:rPr>
              <a:t> </a:t>
            </a:r>
            <a:r>
              <a:rPr lang="en-US" altLang="ko-KR" sz="1200" dirty="0"/>
              <a:t>a doctor running a private clinic.</a:t>
            </a:r>
            <a:endParaRPr lang="ko-KR" altLang="en-US" sz="1200" dirty="0"/>
          </a:p>
        </p:txBody>
      </p:sp>
      <p:graphicFrame>
        <p:nvGraphicFramePr>
          <p:cNvPr id="8" name="표 7"/>
          <p:cNvGraphicFramePr>
            <a:graphicFrameLocks noGrp="1"/>
          </p:cNvGraphicFramePr>
          <p:nvPr/>
        </p:nvGraphicFramePr>
        <p:xfrm>
          <a:off x="476673" y="1715656"/>
          <a:ext cx="5832646" cy="2743200"/>
        </p:xfrm>
        <a:graphic>
          <a:graphicData uri="http://schemas.openxmlformats.org/drawingml/2006/table">
            <a:tbl>
              <a:tblPr firstRow="1" bandRow="1">
                <a:tableStyleId>{5C22544A-7EE6-4342-B048-85BDC9FD1C3A}</a:tableStyleId>
              </a:tblPr>
              <a:tblGrid>
                <a:gridCol w="454149"/>
                <a:gridCol w="114579"/>
                <a:gridCol w="512801"/>
                <a:gridCol w="118921"/>
                <a:gridCol w="563190"/>
                <a:gridCol w="213572"/>
                <a:gridCol w="1016997"/>
                <a:gridCol w="114579"/>
                <a:gridCol w="1247870"/>
                <a:gridCol w="1475988"/>
              </a:tblGrid>
              <a:tr h="249630">
                <a:tc gridSpan="2">
                  <a:txBody>
                    <a:bodyPr/>
                    <a:lstStyle/>
                    <a:p>
                      <a:pPr algn="ctr" latinLnBrk="1"/>
                      <a:r>
                        <a:rPr lang="ko-KR" altLang="en-US" sz="1200" dirty="0">
                          <a:solidFill>
                            <a:schemeClr val="tx1"/>
                          </a:solidFill>
                        </a:rPr>
                        <a:t>주어</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hMerge="1">
                  <a:txBody>
                    <a:bodyPr/>
                    <a:lstStyle/>
                    <a:p>
                      <a:pPr algn="ctr" latinLnBrk="1"/>
                      <a:endParaRPr lang="ko-KR"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gridSpan="2">
                  <a:txBody>
                    <a:bodyPr/>
                    <a:lstStyle/>
                    <a:p>
                      <a:pPr algn="ctr" latinLnBrk="1"/>
                      <a:r>
                        <a:rPr lang="en-US" altLang="ko-KR" sz="1200" dirty="0">
                          <a:solidFill>
                            <a:srgbClr val="FF0000"/>
                          </a:solidFill>
                        </a:rPr>
                        <a:t>Be</a:t>
                      </a:r>
                      <a:r>
                        <a:rPr lang="ko-KR" altLang="en-US" sz="1200" dirty="0">
                          <a:solidFill>
                            <a:srgbClr val="FF0000"/>
                          </a:solidFill>
                        </a:rPr>
                        <a:t>동사</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hMerge="1">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gridSpan="2">
                  <a:txBody>
                    <a:bodyPr/>
                    <a:lstStyle/>
                    <a:p>
                      <a:pPr algn="ctr" latinLnBrk="1"/>
                      <a:r>
                        <a:rPr lang="ko-KR" altLang="en-US" sz="1200" dirty="0">
                          <a:solidFill>
                            <a:schemeClr val="tx1"/>
                          </a:solidFill>
                        </a:rPr>
                        <a:t>목적어</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hMerge="1">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gridSpan="2">
                  <a:txBody>
                    <a:bodyPr/>
                    <a:lstStyle/>
                    <a:p>
                      <a:pPr algn="ctr" latinLnBrk="1"/>
                      <a:r>
                        <a:rPr lang="ko-KR" altLang="en-US" sz="1200" dirty="0">
                          <a:solidFill>
                            <a:schemeClr val="tx1"/>
                          </a:solidFill>
                        </a:rPr>
                        <a:t>기타</a:t>
                      </a:r>
                      <a:r>
                        <a:rPr lang="en-US" altLang="ko-KR" sz="1200" dirty="0">
                          <a:solidFill>
                            <a:schemeClr val="tx1"/>
                          </a:solidFill>
                        </a:rPr>
                        <a:t>1</a:t>
                      </a:r>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hMerge="1">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기타</a:t>
                      </a:r>
                      <a:r>
                        <a:rPr lang="en-US" altLang="ko-KR" sz="1200" dirty="0">
                          <a:solidFill>
                            <a:schemeClr val="tx1"/>
                          </a:solidFill>
                        </a:rPr>
                        <a:t>2</a:t>
                      </a:r>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기타</a:t>
                      </a:r>
                      <a:r>
                        <a:rPr lang="en-US" altLang="ko-KR" sz="1200" dirty="0">
                          <a:solidFill>
                            <a:schemeClr val="tx1"/>
                          </a:solidFill>
                        </a:rPr>
                        <a:t>3</a:t>
                      </a:r>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332841">
                <a:tc gridSpan="2">
                  <a:txBody>
                    <a:bodyPr/>
                    <a:lstStyle/>
                    <a:p>
                      <a:pPr algn="ctr" latinLnBrk="1"/>
                      <a:r>
                        <a:rPr lang="en-US" altLang="ko-KR" sz="1200" dirty="0">
                          <a:solidFill>
                            <a:schemeClr val="tx1"/>
                          </a:solidFill>
                        </a:rPr>
                        <a:t>John</a:t>
                      </a:r>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latinLnBrk="1"/>
                      <a:r>
                        <a:rPr lang="en-US" altLang="ko-KR" sz="1200" dirty="0">
                          <a:solidFill>
                            <a:srgbClr val="FF0000"/>
                          </a:solidFill>
                        </a:rPr>
                        <a:t>is</a:t>
                      </a:r>
                      <a:endParaRPr lang="ko-KR" altLang="en-US" sz="1200" dirty="0">
                        <a:solidFill>
                          <a:srgbClr val="FF0000"/>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latinLnBrk="1"/>
                      <a:r>
                        <a:rPr lang="en-US" altLang="ko-KR" sz="1200" dirty="0">
                          <a:solidFill>
                            <a:schemeClr val="tx1"/>
                          </a:solidFill>
                        </a:rPr>
                        <a:t>a doctor</a:t>
                      </a:r>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6051">
                <a:tc gridSpan="2">
                  <a:txBody>
                    <a:bodyPr/>
                    <a:lstStyle/>
                    <a:p>
                      <a:pPr algn="ctr" latinLnBrk="1"/>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i="1" dirty="0">
                          <a:solidFill>
                            <a:schemeClr val="tx1"/>
                          </a:solidFill>
                        </a:rPr>
                        <a:t>living in New York</a:t>
                      </a:r>
                      <a:endParaRPr lang="ko-KR" altLang="en-US" sz="1200" i="1"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i="1"/>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6051">
                <a:tc gridSpan="2">
                  <a:txBody>
                    <a:bodyPr/>
                    <a:lstStyle/>
                    <a:p>
                      <a:pPr algn="ctr" latinLnBrk="1"/>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i="1" dirty="0">
                          <a:solidFill>
                            <a:schemeClr val="tx1"/>
                          </a:solidFill>
                        </a:rPr>
                        <a:t>with a beautiful wife</a:t>
                      </a:r>
                      <a:endParaRPr lang="ko-KR" altLang="en-US" sz="1200" i="1"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i="1"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6051">
                <a:tc gridSpan="2">
                  <a:txBody>
                    <a:bodyPr/>
                    <a:lstStyle/>
                    <a:p>
                      <a:pPr algn="ctr" latinLnBrk="1"/>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i="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i="1" dirty="0">
                          <a:solidFill>
                            <a:schemeClr val="tx1"/>
                          </a:solidFill>
                        </a:rPr>
                        <a:t>running a private clinic.</a:t>
                      </a:r>
                      <a:endParaRPr lang="ko-KR" altLang="en-US" sz="1200" i="1"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9630">
                <a:tc gridSpan="10">
                  <a:txBody>
                    <a:bodyPr/>
                    <a:lstStyle/>
                    <a:p>
                      <a:pPr algn="ctr" latinLnBrk="1"/>
                      <a:r>
                        <a:rPr lang="ko-KR" altLang="en-US" sz="1200" dirty="0">
                          <a:solidFill>
                            <a:schemeClr val="tx1"/>
                          </a:solidFill>
                        </a:rPr>
                        <a:t>문장의 완성</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416051">
                <a:tc>
                  <a:txBody>
                    <a:bodyPr/>
                    <a:lstStyle/>
                    <a:p>
                      <a:pPr algn="ctr" latinLnBrk="1"/>
                      <a:r>
                        <a:rPr lang="en-US" altLang="ko-KR" sz="1200" dirty="0">
                          <a:solidFill>
                            <a:schemeClr val="tx1"/>
                          </a:solidFill>
                        </a:rPr>
                        <a:t>John</a:t>
                      </a:r>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latinLnBrk="1"/>
                      <a:r>
                        <a:rPr lang="en-US" altLang="ko-KR" sz="1200" dirty="0">
                          <a:solidFill>
                            <a:srgbClr val="FF0000"/>
                          </a:solidFill>
                        </a:rPr>
                        <a:t>is</a:t>
                      </a:r>
                      <a:endParaRPr lang="ko-KR" altLang="en-US" sz="1200" dirty="0">
                        <a:solidFill>
                          <a:srgbClr val="FF0000"/>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algn="ctr" latinLnBrk="1"/>
                      <a:r>
                        <a:rPr lang="en-US" altLang="ko-KR" sz="1200" dirty="0">
                          <a:solidFill>
                            <a:schemeClr val="tx1"/>
                          </a:solidFill>
                        </a:rPr>
                        <a:t>a doctor</a:t>
                      </a:r>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i="1" dirty="0">
                          <a:solidFill>
                            <a:schemeClr val="tx1"/>
                          </a:solidFill>
                        </a:rPr>
                        <a:t>living in New York</a:t>
                      </a:r>
                      <a:endParaRPr lang="ko-KR" altLang="en-US" sz="1200" i="1"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i="1" dirty="0">
                          <a:solidFill>
                            <a:schemeClr val="tx1"/>
                          </a:solidFill>
                        </a:rPr>
                        <a:t>with a beautiful wife</a:t>
                      </a:r>
                      <a:endParaRPr lang="ko-KR" altLang="en-US" sz="1200" i="1"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algn="ctr" latinLnBrk="1"/>
                      <a:r>
                        <a:rPr lang="en-US" altLang="ko-KR" sz="1200" i="1" dirty="0">
                          <a:solidFill>
                            <a:schemeClr val="tx1"/>
                          </a:solidFill>
                        </a:rPr>
                        <a:t>running a private clinic.</a:t>
                      </a:r>
                      <a:endParaRPr lang="ko-KR" altLang="en-US" sz="1200" i="1"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슬라이드 번호 개체 틀 5"/>
          <p:cNvSpPr>
            <a:spLocks noGrp="1"/>
          </p:cNvSpPr>
          <p:nvPr>
            <p:ph type="sldNum" sz="quarter" idx="12"/>
          </p:nvPr>
        </p:nvSpPr>
        <p:spPr/>
        <p:txBody>
          <a:bodyPr/>
          <a:lstStyle/>
          <a:p>
            <a:fld id="{5CA46AE1-A4F3-404A-AEF6-FC2F202071CE}" type="slidenum">
              <a:rPr lang="ko-KR" altLang="en-US"/>
              <a:pPr/>
              <a:t>19</a:t>
            </a:fld>
            <a:endParaRPr lang="ko-KR" altLang="en-US"/>
          </a:p>
        </p:txBody>
      </p:sp>
      <p:sp>
        <p:nvSpPr>
          <p:cNvPr id="9" name="바닥글 개체 틀 8"/>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95536" y="620688"/>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17"/>
          <p:cNvSpPr/>
          <p:nvPr/>
        </p:nvSpPr>
        <p:spPr>
          <a:xfrm>
            <a:off x="2708920" y="0"/>
            <a:ext cx="4176464" cy="9144000"/>
          </a:xfrm>
          <a:custGeom>
            <a:avLst/>
            <a:gdLst>
              <a:gd name="connsiteX0" fmla="*/ 0 w 4176464"/>
              <a:gd name="connsiteY0" fmla="*/ 0 h 5832648"/>
              <a:gd name="connsiteX1" fmla="*/ 4176464 w 4176464"/>
              <a:gd name="connsiteY1" fmla="*/ 0 h 5832648"/>
              <a:gd name="connsiteX2" fmla="*/ 4176464 w 4176464"/>
              <a:gd name="connsiteY2" fmla="*/ 5832648 h 5832648"/>
              <a:gd name="connsiteX3" fmla="*/ 0 w 4176464"/>
              <a:gd name="connsiteY3" fmla="*/ 5832648 h 5832648"/>
              <a:gd name="connsiteX4" fmla="*/ 0 w 4176464"/>
              <a:gd name="connsiteY4" fmla="*/ 0 h 5832648"/>
              <a:gd name="connsiteX0" fmla="*/ 0 w 4176464"/>
              <a:gd name="connsiteY0" fmla="*/ 0 h 5832648"/>
              <a:gd name="connsiteX1" fmla="*/ 4176464 w 4176464"/>
              <a:gd name="connsiteY1" fmla="*/ 0 h 5832648"/>
              <a:gd name="connsiteX2" fmla="*/ 4176464 w 4176464"/>
              <a:gd name="connsiteY2" fmla="*/ 5832648 h 5832648"/>
              <a:gd name="connsiteX3" fmla="*/ 1368152 w 4176464"/>
              <a:gd name="connsiteY3" fmla="*/ 5832648 h 5832648"/>
              <a:gd name="connsiteX4" fmla="*/ 0 w 4176464"/>
              <a:gd name="connsiteY4" fmla="*/ 0 h 58326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464" h="5832648">
                <a:moveTo>
                  <a:pt x="0" y="0"/>
                </a:moveTo>
                <a:lnTo>
                  <a:pt x="4176464" y="0"/>
                </a:lnTo>
                <a:lnTo>
                  <a:pt x="4176464" y="5832648"/>
                </a:lnTo>
                <a:lnTo>
                  <a:pt x="1368152" y="5832648"/>
                </a:lnTo>
                <a:lnTo>
                  <a:pt x="0" y="0"/>
                </a:lnTo>
                <a:close/>
              </a:path>
            </a:pathLst>
          </a:custGeom>
          <a:solidFill>
            <a:srgbClr val="F57913"/>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ko-KR" altLang="en-US"/>
          </a:p>
        </p:txBody>
      </p:sp>
      <p:pic>
        <p:nvPicPr>
          <p:cNvPr id="19" name="Picture 5" descr="C:\Users\USER\Downloads\마인.gif"/>
          <p:cNvPicPr>
            <a:picLocks noChangeAspect="1" noChangeArrowheads="1"/>
          </p:cNvPicPr>
          <p:nvPr/>
        </p:nvPicPr>
        <p:blipFill>
          <a:blip r:embed="rId3" cstate="print"/>
          <a:srcRect/>
          <a:stretch>
            <a:fillRect/>
          </a:stretch>
        </p:blipFill>
        <p:spPr bwMode="auto">
          <a:xfrm>
            <a:off x="4365104" y="2732842"/>
            <a:ext cx="1800200" cy="4791486"/>
          </a:xfrm>
          <a:prstGeom prst="rect">
            <a:avLst/>
          </a:prstGeom>
          <a:noFill/>
        </p:spPr>
      </p:pic>
      <p:sp>
        <p:nvSpPr>
          <p:cNvPr id="20" name="모서리가 둥근 직사각형 19"/>
          <p:cNvSpPr/>
          <p:nvPr/>
        </p:nvSpPr>
        <p:spPr>
          <a:xfrm>
            <a:off x="4005064" y="4043578"/>
            <a:ext cx="2592288" cy="2304256"/>
          </a:xfrm>
          <a:prstGeom prst="roundRect">
            <a:avLst/>
          </a:prstGeom>
          <a:noFill/>
          <a:ln w="190500">
            <a:solidFill>
              <a:srgbClr val="1910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 name="Picture 5" descr="C:\Users\USER\Downloads\마인.gif"/>
          <p:cNvPicPr>
            <a:picLocks noChangeAspect="1" noChangeArrowheads="1"/>
          </p:cNvPicPr>
          <p:nvPr/>
        </p:nvPicPr>
        <p:blipFill>
          <a:blip r:embed="rId3" cstate="print"/>
          <a:srcRect r="8000" b="36068"/>
          <a:stretch>
            <a:fillRect/>
          </a:stretch>
        </p:blipFill>
        <p:spPr bwMode="auto">
          <a:xfrm>
            <a:off x="4365104" y="2708476"/>
            <a:ext cx="1656184" cy="3063294"/>
          </a:xfrm>
          <a:prstGeom prst="rect">
            <a:avLst/>
          </a:prstGeom>
          <a:noFill/>
        </p:spPr>
      </p:pic>
      <p:sp>
        <p:nvSpPr>
          <p:cNvPr id="22" name="TextBox 21"/>
          <p:cNvSpPr txBox="1"/>
          <p:nvPr/>
        </p:nvSpPr>
        <p:spPr>
          <a:xfrm>
            <a:off x="4005064" y="644659"/>
            <a:ext cx="2088232" cy="830997"/>
          </a:xfrm>
          <a:prstGeom prst="rect">
            <a:avLst/>
          </a:prstGeom>
          <a:noFill/>
        </p:spPr>
        <p:txBody>
          <a:bodyPr wrap="square" rtlCol="0">
            <a:spAutoFit/>
          </a:bodyPr>
          <a:lstStyle/>
          <a:p>
            <a:r>
              <a:rPr lang="ko-KR" altLang="en-US" sz="2400" b="1" dirty="0">
                <a:solidFill>
                  <a:srgbClr val="7030A0"/>
                </a:solidFill>
                <a:latin typeface="Cambria Math" pitchFamily="18" charset="0"/>
                <a:ea typeface="Cambria Math" pitchFamily="18" charset="0"/>
              </a:rPr>
              <a:t>제</a:t>
            </a:r>
            <a:r>
              <a:rPr lang="en-US" altLang="ko-KR" sz="2400" b="1" dirty="0">
                <a:solidFill>
                  <a:srgbClr val="7030A0"/>
                </a:solidFill>
                <a:latin typeface="Cambria Math" pitchFamily="18" charset="0"/>
                <a:ea typeface="Cambria Math" pitchFamily="18" charset="0"/>
              </a:rPr>
              <a:t>1</a:t>
            </a:r>
            <a:r>
              <a:rPr lang="ko-KR" altLang="en-US" sz="2400" b="1" dirty="0">
                <a:solidFill>
                  <a:srgbClr val="7030A0"/>
                </a:solidFill>
                <a:latin typeface="Cambria Math" pitchFamily="18" charset="0"/>
                <a:ea typeface="Cambria Math" pitchFamily="18" charset="0"/>
              </a:rPr>
              <a:t>권</a:t>
            </a:r>
            <a:r>
              <a:rPr lang="en-US" altLang="ko-KR" sz="2400" b="1" dirty="0">
                <a:solidFill>
                  <a:srgbClr val="7030A0"/>
                </a:solidFill>
                <a:latin typeface="Cambria Math" pitchFamily="18" charset="0"/>
                <a:ea typeface="Cambria Math" pitchFamily="18" charset="0"/>
              </a:rPr>
              <a:t>Warming  </a:t>
            </a:r>
            <a:r>
              <a:rPr lang="en-US" altLang="ko-KR" sz="2400" b="1" dirty="0">
                <a:solidFill>
                  <a:srgbClr val="7030A0"/>
                </a:solidFill>
                <a:latin typeface="Cambria Math" pitchFamily="18" charset="0"/>
                <a:ea typeface="Cambria Math" pitchFamily="18" charset="0"/>
              </a:rPr>
              <a:t>up </a:t>
            </a:r>
            <a:endParaRPr lang="ko-KR" altLang="en-US" sz="2400" b="1" dirty="0">
              <a:solidFill>
                <a:srgbClr val="7030A0"/>
              </a:solidFill>
              <a:latin typeface="Cambria Math" pitchFamily="18" charset="0"/>
            </a:endParaRPr>
          </a:p>
        </p:txBody>
      </p:sp>
      <p:pic>
        <p:nvPicPr>
          <p:cNvPr id="40" name="Picture 2"/>
          <p:cNvPicPr>
            <a:picLocks noChangeAspect="1" noChangeArrowheads="1"/>
          </p:cNvPicPr>
          <p:nvPr/>
        </p:nvPicPr>
        <p:blipFill>
          <a:blip r:embed="rId4" cstate="print"/>
          <a:srcRect/>
          <a:stretch>
            <a:fillRect/>
          </a:stretch>
        </p:blipFill>
        <p:spPr bwMode="auto">
          <a:xfrm>
            <a:off x="404664" y="2832532"/>
            <a:ext cx="2565276" cy="1739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p:cNvSpPr txBox="1"/>
          <p:nvPr/>
        </p:nvSpPr>
        <p:spPr>
          <a:xfrm>
            <a:off x="404664" y="5148064"/>
            <a:ext cx="3096344" cy="1200329"/>
          </a:xfrm>
          <a:prstGeom prst="rect">
            <a:avLst/>
          </a:prstGeom>
          <a:noFill/>
        </p:spPr>
        <p:txBody>
          <a:bodyPr wrap="square" rtlCol="0">
            <a:spAutoFit/>
          </a:bodyPr>
          <a:lstStyle/>
          <a:p>
            <a:r>
              <a:rPr lang="ko-KR" altLang="en-US" b="1" dirty="0">
                <a:solidFill>
                  <a:srgbClr val="1910C6"/>
                </a:solidFill>
              </a:rPr>
              <a:t>자</a:t>
            </a:r>
            <a:r>
              <a:rPr lang="en-US" altLang="ko-KR" b="1" dirty="0">
                <a:solidFill>
                  <a:srgbClr val="1910C6"/>
                </a:solidFill>
              </a:rPr>
              <a:t>! </a:t>
            </a:r>
          </a:p>
          <a:p>
            <a:r>
              <a:rPr lang="ko-KR" altLang="en-US" b="1" dirty="0">
                <a:solidFill>
                  <a:srgbClr val="1910C6"/>
                </a:solidFill>
              </a:rPr>
              <a:t>힘을 내 당신은 할 수 있어</a:t>
            </a:r>
            <a:r>
              <a:rPr lang="en-US" altLang="ko-KR" b="1" dirty="0">
                <a:solidFill>
                  <a:srgbClr val="1910C6"/>
                </a:solidFill>
              </a:rPr>
              <a:t>.</a:t>
            </a:r>
          </a:p>
          <a:p>
            <a:endParaRPr lang="en-US" altLang="ko-KR" b="1" dirty="0">
              <a:solidFill>
                <a:srgbClr val="1910C6"/>
              </a:solidFill>
            </a:endParaRPr>
          </a:p>
          <a:p>
            <a:r>
              <a:rPr lang="en-US" altLang="ko-KR" b="1" dirty="0">
                <a:solidFill>
                  <a:srgbClr val="1910C6"/>
                </a:solidFill>
              </a:rPr>
              <a:t>Come on, you can do that.</a:t>
            </a:r>
            <a:endParaRPr lang="ko-KR" altLang="en-US" b="1" dirty="0">
              <a:solidFill>
                <a:srgbClr val="1910C6"/>
              </a:solidFill>
            </a:endParaRPr>
          </a:p>
        </p:txBody>
      </p:sp>
      <p:sp>
        <p:nvSpPr>
          <p:cNvPr id="13" name="슬라이드 번호 개체 틀 12"/>
          <p:cNvSpPr>
            <a:spLocks noGrp="1"/>
          </p:cNvSpPr>
          <p:nvPr>
            <p:ph type="sldNum" sz="quarter" idx="12"/>
          </p:nvPr>
        </p:nvSpPr>
        <p:spPr/>
        <p:txBody>
          <a:bodyPr/>
          <a:lstStyle/>
          <a:p>
            <a:fld id="{5CA46AE1-A4F3-404A-AEF6-FC2F202071CE}" type="slidenum">
              <a:rPr lang="ko-KR" altLang="en-US"/>
              <a:pPr/>
              <a:t>2</a:t>
            </a:fld>
            <a:endParaRPr lang="ko-KR" altLang="en-US"/>
          </a:p>
        </p:txBody>
      </p:sp>
      <p:sp>
        <p:nvSpPr>
          <p:cNvPr id="14" name="바닥글 개체 틀 13"/>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
        <p:nvSpPr>
          <p:cNvPr id="15" name="TextBox 14"/>
          <p:cNvSpPr txBox="1"/>
          <p:nvPr/>
        </p:nvSpPr>
        <p:spPr>
          <a:xfrm>
            <a:off x="3284984" y="1579602"/>
            <a:ext cx="3645024" cy="677108"/>
          </a:xfrm>
          <a:prstGeom prst="rect">
            <a:avLst/>
          </a:prstGeom>
          <a:noFill/>
        </p:spPr>
        <p:txBody>
          <a:bodyPr wrap="square" rtlCol="0">
            <a:spAutoFit/>
          </a:bodyPr>
          <a:lstStyle/>
          <a:p>
            <a:r>
              <a:rPr lang="ko-KR" altLang="en-US" dirty="0">
                <a:solidFill>
                  <a:srgbClr val="7030A0"/>
                </a:solidFill>
                <a:latin typeface="Cambria Math" pitchFamily="18" charset="0"/>
              </a:rPr>
              <a:t>영어 말하기 노하우</a:t>
            </a:r>
            <a:endParaRPr lang="en-US" altLang="ko-KR" dirty="0">
              <a:solidFill>
                <a:srgbClr val="7030A0"/>
              </a:solidFill>
              <a:latin typeface="Cambria Math" pitchFamily="18" charset="0"/>
            </a:endParaRPr>
          </a:p>
          <a:p>
            <a:r>
              <a:rPr lang="ko-KR" altLang="en-US" sz="2000" b="1" dirty="0">
                <a:solidFill>
                  <a:srgbClr val="7030A0"/>
                </a:solidFill>
                <a:latin typeface="Cambria Math" pitchFamily="18" charset="0"/>
              </a:rPr>
              <a:t>영어 공부 절대 하지 마라</a:t>
            </a:r>
            <a:r>
              <a:rPr lang="en-US" altLang="ko-KR" sz="2000" b="1" dirty="0">
                <a:solidFill>
                  <a:srgbClr val="7030A0"/>
                </a:solidFill>
                <a:latin typeface="Cambria Math" pitchFamily="18" charset="0"/>
              </a:rPr>
              <a:t>?</a:t>
            </a:r>
            <a:endParaRPr lang="ko-KR" altLang="en-US" sz="2000" b="1" dirty="0">
              <a:solidFill>
                <a:srgbClr val="7030A0"/>
              </a:solidFill>
              <a:latin typeface="Cambria Math"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476672" y="729442"/>
            <a:ext cx="5904656" cy="1200329"/>
          </a:xfrm>
          <a:prstGeom prst="rect">
            <a:avLst/>
          </a:prstGeom>
          <a:noFill/>
        </p:spPr>
        <p:txBody>
          <a:bodyPr wrap="square" rtlCol="0">
            <a:spAutoFit/>
          </a:bodyPr>
          <a:lstStyle/>
          <a:p>
            <a:pPr fontAlgn="base">
              <a:lnSpc>
                <a:spcPct val="150000"/>
              </a:lnSpc>
            </a:pPr>
            <a:r>
              <a:rPr lang="ko-KR" altLang="en-US" sz="1200" b="1" i="1" dirty="0"/>
              <a:t>뉴욕에 살고 있는</a:t>
            </a:r>
            <a:r>
              <a:rPr lang="en-US" altLang="ko-KR" sz="1200" b="1" i="1" dirty="0"/>
              <a:t>, </a:t>
            </a:r>
            <a:r>
              <a:rPr lang="ko-KR" altLang="en-US" sz="1200" dirty="0"/>
              <a:t>존은 의사</a:t>
            </a:r>
            <a:r>
              <a:rPr lang="ko-KR" altLang="en-US" sz="1200" b="1" dirty="0">
                <a:solidFill>
                  <a:srgbClr val="FF0000"/>
                </a:solidFill>
              </a:rPr>
              <a:t>이고</a:t>
            </a:r>
            <a:r>
              <a:rPr lang="ko-KR" altLang="en-US" sz="1200" dirty="0"/>
              <a:t> 한 아름다운 아내와 함께 하나의 개인 병원을 운영하고 있습니다</a:t>
            </a:r>
            <a:r>
              <a:rPr lang="en-US" altLang="ko-KR" sz="1200" dirty="0"/>
              <a:t>.</a:t>
            </a:r>
            <a:endParaRPr lang="ko-KR" altLang="en-US" sz="1200" dirty="0"/>
          </a:p>
          <a:p>
            <a:pPr fontAlgn="base">
              <a:lnSpc>
                <a:spcPct val="150000"/>
              </a:lnSpc>
            </a:pPr>
            <a:endParaRPr lang="ko-KR" altLang="en-US" sz="1200" dirty="0"/>
          </a:p>
          <a:p>
            <a:pPr fontAlgn="base">
              <a:lnSpc>
                <a:spcPct val="150000"/>
              </a:lnSpc>
            </a:pPr>
            <a:endParaRPr lang="ko-KR" altLang="en-US" sz="1200" dirty="0"/>
          </a:p>
        </p:txBody>
      </p:sp>
      <p:sp>
        <p:nvSpPr>
          <p:cNvPr id="6" name="TextBox 5"/>
          <p:cNvSpPr txBox="1"/>
          <p:nvPr/>
        </p:nvSpPr>
        <p:spPr>
          <a:xfrm>
            <a:off x="476672" y="1403648"/>
            <a:ext cx="3816424" cy="276999"/>
          </a:xfrm>
          <a:prstGeom prst="rect">
            <a:avLst/>
          </a:prstGeom>
          <a:noFill/>
        </p:spPr>
        <p:txBody>
          <a:bodyPr wrap="square" rtlCol="0">
            <a:spAutoFit/>
          </a:bodyPr>
          <a:lstStyle/>
          <a:p>
            <a:pPr fontAlgn="base" latinLnBrk="0"/>
            <a:r>
              <a:rPr lang="en-US" altLang="ko-KR" sz="1200" b="1" dirty="0"/>
              <a:t>3.”</a:t>
            </a:r>
            <a:r>
              <a:rPr lang="ko-KR" altLang="en-US" sz="1200" dirty="0"/>
              <a:t>주어 </a:t>
            </a:r>
            <a:r>
              <a:rPr lang="en-US" altLang="ko-KR" sz="1200" dirty="0"/>
              <a:t>+ </a:t>
            </a:r>
            <a:r>
              <a:rPr lang="ko-KR" altLang="en-US" sz="1200" b="1" dirty="0">
                <a:solidFill>
                  <a:srgbClr val="FF0000"/>
                </a:solidFill>
              </a:rPr>
              <a:t>동사</a:t>
            </a:r>
            <a:r>
              <a:rPr lang="ko-KR" altLang="en-US" sz="1200" b="1" dirty="0"/>
              <a:t> </a:t>
            </a:r>
            <a:r>
              <a:rPr lang="en-US" altLang="ko-KR" sz="1200" dirty="0"/>
              <a:t>+ </a:t>
            </a:r>
            <a:r>
              <a:rPr lang="ko-KR" altLang="en-US" sz="1200" dirty="0"/>
              <a:t>보어 </a:t>
            </a:r>
            <a:r>
              <a:rPr lang="en-US" altLang="ko-KR" sz="1200" dirty="0"/>
              <a:t>+</a:t>
            </a:r>
            <a:r>
              <a:rPr lang="ko-KR" altLang="en-US" sz="1200" b="1" dirty="0"/>
              <a:t> </a:t>
            </a:r>
            <a:r>
              <a:rPr lang="ko-KR" altLang="en-US" sz="1200" b="1" dirty="0">
                <a:solidFill>
                  <a:srgbClr val="0000FF"/>
                </a:solidFill>
              </a:rPr>
              <a:t>부정사 구</a:t>
            </a:r>
            <a:r>
              <a:rPr lang="en-US" altLang="ko-KR" sz="1200" b="1" dirty="0"/>
              <a:t>…”</a:t>
            </a:r>
            <a:r>
              <a:rPr lang="ko-KR" altLang="en-US" sz="1200" b="1" dirty="0"/>
              <a:t> 의 구조에서</a:t>
            </a:r>
            <a:endParaRPr lang="ko-KR" altLang="en-US" sz="1200" dirty="0"/>
          </a:p>
        </p:txBody>
      </p:sp>
      <p:graphicFrame>
        <p:nvGraphicFramePr>
          <p:cNvPr id="9" name="표 8"/>
          <p:cNvGraphicFramePr>
            <a:graphicFrameLocks noGrp="1"/>
          </p:cNvGraphicFramePr>
          <p:nvPr/>
        </p:nvGraphicFramePr>
        <p:xfrm>
          <a:off x="548683" y="1752655"/>
          <a:ext cx="5760638" cy="1371600"/>
        </p:xfrm>
        <a:graphic>
          <a:graphicData uri="http://schemas.openxmlformats.org/drawingml/2006/table">
            <a:tbl>
              <a:tblPr firstRow="1" bandRow="1">
                <a:tableStyleId>{5C22544A-7EE6-4342-B048-85BDC9FD1C3A}</a:tableStyleId>
              </a:tblPr>
              <a:tblGrid>
                <a:gridCol w="886250"/>
                <a:gridCol w="1216868"/>
                <a:gridCol w="1331108"/>
                <a:gridCol w="2326412"/>
              </a:tblGrid>
              <a:tr h="190869">
                <a:tc>
                  <a:txBody>
                    <a:bodyPr/>
                    <a:lstStyle/>
                    <a:p>
                      <a:pPr algn="ctr" latinLnBrk="1"/>
                      <a:r>
                        <a:rPr lang="ko-KR" altLang="en-US" sz="1200" dirty="0">
                          <a:solidFill>
                            <a:schemeClr val="tx1"/>
                          </a:solidFill>
                        </a:rPr>
                        <a:t>주어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rgbClr val="FF0000"/>
                          </a:solidFill>
                        </a:rPr>
                        <a:t>동사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보어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기타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190869">
                <a:tc>
                  <a:txBody>
                    <a:bodyPr/>
                    <a:lstStyle/>
                    <a:p>
                      <a:pPr algn="ctr" latinLnBrk="1"/>
                      <a:r>
                        <a:rPr lang="en-US" altLang="ko-KR" sz="1200" dirty="0">
                          <a:solidFill>
                            <a:schemeClr val="tx1"/>
                          </a:solidFill>
                        </a:rPr>
                        <a:t>I</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rgbClr val="FF0000"/>
                          </a:solidFill>
                        </a:rPr>
                        <a:t>am</a:t>
                      </a:r>
                      <a:endParaRPr lang="ko-KR"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happy</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4492">
                <a:tc>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i="1" dirty="0">
                          <a:solidFill>
                            <a:srgbClr val="0000FF"/>
                          </a:solidFill>
                        </a:rPr>
                        <a:t>to</a:t>
                      </a:r>
                      <a:r>
                        <a:rPr lang="en-US" altLang="ko-KR" sz="1200" i="1" baseline="0" dirty="0">
                          <a:solidFill>
                            <a:srgbClr val="0000FF"/>
                          </a:solidFill>
                        </a:rPr>
                        <a:t> meet </a:t>
                      </a:r>
                      <a:r>
                        <a:rPr lang="en-US" altLang="ko-KR" sz="1200" i="1" baseline="0" dirty="0">
                          <a:solidFill>
                            <a:schemeClr val="tx1"/>
                          </a:solidFill>
                        </a:rPr>
                        <a:t>you.</a:t>
                      </a:r>
                      <a:endParaRPr lang="ko-KR" altLang="en-US" sz="12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0869">
                <a:tc gridSpan="4">
                  <a:txBody>
                    <a:bodyPr/>
                    <a:lstStyle/>
                    <a:p>
                      <a:pPr algn="ctr" latinLnBrk="1"/>
                      <a:r>
                        <a:rPr lang="ko-KR" altLang="en-US" sz="1200" dirty="0">
                          <a:solidFill>
                            <a:schemeClr val="tx1"/>
                          </a:solidFill>
                        </a:rPr>
                        <a:t>문장의 완성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r>
              <a:tr h="190869">
                <a:tc>
                  <a:txBody>
                    <a:bodyPr/>
                    <a:lstStyle/>
                    <a:p>
                      <a:pPr algn="ctr" latinLnBrk="1"/>
                      <a:r>
                        <a:rPr lang="en-US" altLang="ko-KR" sz="1200" dirty="0">
                          <a:solidFill>
                            <a:schemeClr val="tx1"/>
                          </a:solidFill>
                        </a:rPr>
                        <a:t>I</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rgbClr val="FF0000"/>
                          </a:solidFill>
                        </a:rPr>
                        <a:t>am</a:t>
                      </a:r>
                      <a:endParaRPr lang="ko-KR"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happy</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i="1" dirty="0">
                          <a:solidFill>
                            <a:srgbClr val="0000FF"/>
                          </a:solidFill>
                        </a:rPr>
                        <a:t>to</a:t>
                      </a:r>
                      <a:r>
                        <a:rPr lang="en-US" altLang="ko-KR" sz="1200" i="1" baseline="0" dirty="0">
                          <a:solidFill>
                            <a:srgbClr val="0000FF"/>
                          </a:solidFill>
                        </a:rPr>
                        <a:t> meet </a:t>
                      </a:r>
                      <a:r>
                        <a:rPr lang="en-US" altLang="ko-KR" sz="1200" i="1" baseline="0" dirty="0">
                          <a:solidFill>
                            <a:schemeClr val="tx1"/>
                          </a:solidFill>
                        </a:rPr>
                        <a:t>you.</a:t>
                      </a:r>
                      <a:endParaRPr lang="ko-KR" altLang="en-US" sz="12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476672" y="3131840"/>
            <a:ext cx="5904656" cy="2862322"/>
          </a:xfrm>
          <a:prstGeom prst="rect">
            <a:avLst/>
          </a:prstGeom>
          <a:noFill/>
        </p:spPr>
        <p:txBody>
          <a:bodyPr wrap="square" rtlCol="0">
            <a:spAutoFit/>
          </a:bodyPr>
          <a:lstStyle/>
          <a:p>
            <a:pPr fontAlgn="base">
              <a:lnSpc>
                <a:spcPct val="150000"/>
              </a:lnSpc>
            </a:pPr>
            <a:r>
              <a:rPr lang="ko-KR" altLang="en-US" sz="1200" dirty="0"/>
              <a:t>* 위 </a:t>
            </a:r>
            <a:r>
              <a:rPr lang="ko-KR" altLang="en-US" sz="1200" dirty="0"/>
              <a:t>문장의 가장 중요한 의미는 어디까지나 저는 행복</a:t>
            </a:r>
            <a:r>
              <a:rPr lang="ko-KR" altLang="en-US" sz="1200" b="1" dirty="0"/>
              <a:t> </a:t>
            </a:r>
            <a:r>
              <a:rPr lang="en-US" altLang="ko-KR" sz="1200" dirty="0"/>
              <a:t>(</a:t>
            </a:r>
            <a:r>
              <a:rPr lang="ko-KR" altLang="en-US" sz="1200" dirty="0"/>
              <a:t>행복한 상태</a:t>
            </a:r>
            <a:r>
              <a:rPr lang="en-US" altLang="ko-KR" sz="1200" dirty="0"/>
              <a:t>)</a:t>
            </a:r>
            <a:r>
              <a:rPr lang="ko-KR" altLang="en-US" sz="1200" b="1" dirty="0">
                <a:solidFill>
                  <a:srgbClr val="FF0000"/>
                </a:solidFill>
              </a:rPr>
              <a:t> 합니다</a:t>
            </a:r>
            <a:r>
              <a:rPr lang="en-US" altLang="ko-KR" sz="1200" b="1" dirty="0"/>
              <a:t>. </a:t>
            </a:r>
            <a:r>
              <a:rPr lang="en-US" altLang="ko-KR" sz="1200" dirty="0"/>
              <a:t>(</a:t>
            </a:r>
            <a:r>
              <a:rPr lang="ko-KR" altLang="en-US" sz="1200" dirty="0"/>
              <a:t>입니다</a:t>
            </a:r>
            <a:r>
              <a:rPr lang="en-US" altLang="ko-KR" sz="1200" dirty="0"/>
              <a:t>)</a:t>
            </a:r>
            <a:r>
              <a:rPr lang="ko-KR" altLang="en-US" sz="1200" dirty="0"/>
              <a:t>는 것 아니겠어요</a:t>
            </a:r>
            <a:r>
              <a:rPr lang="en-US" altLang="ko-KR" sz="1200" dirty="0"/>
              <a:t>.</a:t>
            </a:r>
            <a:endParaRPr lang="ko-KR" altLang="en-US" sz="1200" dirty="0"/>
          </a:p>
          <a:p>
            <a:pPr fontAlgn="base">
              <a:lnSpc>
                <a:spcPct val="150000"/>
              </a:lnSpc>
            </a:pPr>
            <a:r>
              <a:rPr lang="ko-KR" altLang="en-US" sz="1200" b="1" i="1" dirty="0"/>
              <a:t> </a:t>
            </a:r>
            <a:r>
              <a:rPr lang="ko-KR" altLang="en-US" sz="1200" b="1" i="1" dirty="0"/>
              <a:t>그런데 당신을 </a:t>
            </a:r>
            <a:r>
              <a:rPr lang="ko-KR" altLang="en-US" sz="1200" b="1" i="1" dirty="0">
                <a:solidFill>
                  <a:srgbClr val="0000FF"/>
                </a:solidFill>
              </a:rPr>
              <a:t>만나게 되어서</a:t>
            </a:r>
            <a:r>
              <a:rPr lang="en-US" altLang="ko-KR" sz="1200" b="1" i="1" dirty="0"/>
              <a:t>,</a:t>
            </a:r>
            <a:r>
              <a:rPr lang="ko-KR" altLang="en-US" sz="1200" b="1" i="1" dirty="0"/>
              <a:t> 라는 부정사 구가 사용되면서 </a:t>
            </a:r>
            <a:r>
              <a:rPr lang="en-US" altLang="ko-KR" sz="1200" b="1" i="1" dirty="0"/>
              <a:t>(</a:t>
            </a:r>
            <a:r>
              <a:rPr lang="ko-KR" altLang="en-US" sz="1200" b="1" i="1" dirty="0"/>
              <a:t>기타</a:t>
            </a:r>
            <a:r>
              <a:rPr lang="en-US" altLang="ko-KR" sz="1200" b="1" i="1" dirty="0"/>
              <a:t>)</a:t>
            </a:r>
            <a:endParaRPr lang="ko-KR" altLang="en-US" sz="1200" b="1" i="1" dirty="0"/>
          </a:p>
          <a:p>
            <a:pPr fontAlgn="base">
              <a:lnSpc>
                <a:spcPct val="150000"/>
              </a:lnSpc>
            </a:pPr>
            <a:r>
              <a:rPr lang="ko-KR" altLang="en-US" sz="1200" dirty="0"/>
              <a:t>* 내가 행복한 원인이 무엇인가라는 설명이 언급되고 있네요</a:t>
            </a:r>
            <a:r>
              <a:rPr lang="en-US" altLang="ko-KR" sz="1200" dirty="0"/>
              <a:t>.</a:t>
            </a:r>
            <a:endParaRPr lang="ko-KR" altLang="en-US" sz="1200" dirty="0"/>
          </a:p>
          <a:p>
            <a:pPr fontAlgn="base">
              <a:lnSpc>
                <a:spcPct val="150000"/>
              </a:lnSpc>
            </a:pPr>
            <a:r>
              <a:rPr lang="ko-KR" altLang="en-US" sz="1200" dirty="0"/>
              <a:t>이 역시 위의 문장형태를 기본으로 하되 </a:t>
            </a:r>
            <a:r>
              <a:rPr lang="en-US" altLang="ko-KR" sz="1200" dirty="0"/>
              <a:t>“</a:t>
            </a:r>
            <a:r>
              <a:rPr lang="ko-KR" altLang="en-US" sz="1200" dirty="0"/>
              <a:t>주어</a:t>
            </a:r>
            <a:r>
              <a:rPr lang="en-US" altLang="ko-KR" sz="1200" dirty="0"/>
              <a:t>+</a:t>
            </a:r>
            <a:r>
              <a:rPr lang="ko-KR" altLang="en-US" sz="1200" b="1" dirty="0">
                <a:solidFill>
                  <a:srgbClr val="FF0000"/>
                </a:solidFill>
              </a:rPr>
              <a:t>동사</a:t>
            </a:r>
            <a:r>
              <a:rPr lang="en-US" altLang="ko-KR" sz="1200" dirty="0"/>
              <a:t>+</a:t>
            </a:r>
            <a:r>
              <a:rPr lang="ko-KR" altLang="en-US" sz="1200" dirty="0"/>
              <a:t>보어</a:t>
            </a:r>
            <a:r>
              <a:rPr lang="en-US" altLang="ko-KR" sz="1200" dirty="0"/>
              <a:t>” </a:t>
            </a:r>
            <a:r>
              <a:rPr lang="ko-KR" altLang="en-US" sz="1200" dirty="0"/>
              <a:t>의 </a:t>
            </a:r>
            <a:r>
              <a:rPr lang="en-US" altLang="ko-KR" sz="1200" dirty="0"/>
              <a:t>3</a:t>
            </a:r>
            <a:r>
              <a:rPr lang="ko-KR" altLang="en-US" sz="1200" dirty="0"/>
              <a:t>개의 거대 기둥 사이에 끼지 않는 이상 기타 파트의 사용 위치는 다소 변형이 되어도 절대 관계가 없다는 거예요</a:t>
            </a:r>
            <a:r>
              <a:rPr lang="en-US" altLang="ko-KR" sz="1200" dirty="0"/>
              <a:t>.</a:t>
            </a:r>
            <a:endParaRPr lang="ko-KR" altLang="en-US" sz="1200" dirty="0"/>
          </a:p>
          <a:p>
            <a:pPr fontAlgn="base">
              <a:lnSpc>
                <a:spcPct val="150000"/>
              </a:lnSpc>
            </a:pPr>
            <a:r>
              <a:rPr lang="ko-KR" altLang="en-US" sz="1200" dirty="0"/>
              <a:t>* </a:t>
            </a:r>
            <a:r>
              <a:rPr lang="en-US" altLang="ko-KR" sz="1200" b="1" i="1" dirty="0">
                <a:solidFill>
                  <a:srgbClr val="0000FF"/>
                </a:solidFill>
              </a:rPr>
              <a:t>To meet </a:t>
            </a:r>
            <a:r>
              <a:rPr lang="en-US" altLang="ko-KR" sz="1200" i="1" dirty="0"/>
              <a:t>you, </a:t>
            </a:r>
            <a:r>
              <a:rPr lang="en-US" altLang="ko-KR" sz="1200" dirty="0"/>
              <a:t>I </a:t>
            </a:r>
            <a:r>
              <a:rPr lang="en-US" altLang="ko-KR" sz="1200" b="1" dirty="0"/>
              <a:t>am</a:t>
            </a:r>
            <a:r>
              <a:rPr lang="ko-KR" altLang="en-US" sz="1200" dirty="0"/>
              <a:t> </a:t>
            </a:r>
            <a:r>
              <a:rPr lang="en-US" altLang="ko-KR" sz="1200" dirty="0"/>
              <a:t>happy.</a:t>
            </a:r>
            <a:endParaRPr lang="ko-KR" altLang="en-US" sz="1200" dirty="0"/>
          </a:p>
          <a:p>
            <a:pPr fontAlgn="base">
              <a:lnSpc>
                <a:spcPct val="150000"/>
              </a:lnSpc>
            </a:pPr>
            <a:r>
              <a:rPr lang="ko-KR" altLang="en-US" sz="1200" b="1" i="1" dirty="0"/>
              <a:t>당신을 </a:t>
            </a:r>
            <a:r>
              <a:rPr lang="ko-KR" altLang="en-US" sz="1200" b="1" i="1" dirty="0">
                <a:solidFill>
                  <a:srgbClr val="0000FF"/>
                </a:solidFill>
              </a:rPr>
              <a:t>만나게 되어서</a:t>
            </a:r>
            <a:r>
              <a:rPr lang="en-US" altLang="ko-KR" sz="1200" b="1" i="1" dirty="0"/>
              <a:t>,</a:t>
            </a:r>
            <a:r>
              <a:rPr lang="ko-KR" altLang="en-US" sz="1200" b="1" dirty="0"/>
              <a:t> </a:t>
            </a:r>
            <a:r>
              <a:rPr lang="ko-KR" altLang="en-US" sz="1200" dirty="0"/>
              <a:t>저는 행복 </a:t>
            </a:r>
            <a:r>
              <a:rPr lang="en-US" altLang="ko-KR" sz="1200" dirty="0"/>
              <a:t>(</a:t>
            </a:r>
            <a:r>
              <a:rPr lang="ko-KR" altLang="en-US" sz="1200" dirty="0"/>
              <a:t>행복한 상태</a:t>
            </a:r>
            <a:r>
              <a:rPr lang="en-US" altLang="ko-KR" sz="1200" dirty="0"/>
              <a:t>) </a:t>
            </a:r>
            <a:r>
              <a:rPr lang="ko-KR" altLang="en-US" sz="1200" b="1" dirty="0">
                <a:solidFill>
                  <a:srgbClr val="FF0000"/>
                </a:solidFill>
              </a:rPr>
              <a:t>합니다</a:t>
            </a:r>
            <a:r>
              <a:rPr lang="en-US" altLang="ko-KR" sz="1200" b="1" dirty="0"/>
              <a:t>.</a:t>
            </a:r>
            <a:r>
              <a:rPr lang="ko-KR" altLang="en-US" sz="1200" dirty="0"/>
              <a:t> </a:t>
            </a:r>
            <a:r>
              <a:rPr lang="en-US" altLang="ko-KR" sz="1200" dirty="0"/>
              <a:t>(</a:t>
            </a:r>
            <a:r>
              <a:rPr lang="ko-KR" altLang="en-US" sz="1200" dirty="0"/>
              <a:t>입니다</a:t>
            </a:r>
            <a:r>
              <a:rPr lang="en-US" altLang="ko-KR" sz="1200" dirty="0"/>
              <a:t>.)</a:t>
            </a:r>
            <a:endParaRPr lang="ko-KR" altLang="en-US" sz="1200" dirty="0"/>
          </a:p>
          <a:p>
            <a:pPr>
              <a:lnSpc>
                <a:spcPct val="150000"/>
              </a:lnSpc>
            </a:pPr>
            <a:r>
              <a:rPr lang="en-US" altLang="ko-KR" sz="1200" b="1" dirty="0"/>
              <a:t> 4.”</a:t>
            </a:r>
            <a:r>
              <a:rPr lang="ko-KR" altLang="en-US" sz="1200" dirty="0"/>
              <a:t>주어 </a:t>
            </a:r>
            <a:r>
              <a:rPr lang="en-US" altLang="ko-KR" sz="1200" dirty="0"/>
              <a:t>+ </a:t>
            </a:r>
            <a:r>
              <a:rPr lang="ko-KR" altLang="en-US" sz="1200" b="1" dirty="0">
                <a:solidFill>
                  <a:srgbClr val="FF0000"/>
                </a:solidFill>
              </a:rPr>
              <a:t>동사</a:t>
            </a:r>
            <a:r>
              <a:rPr lang="ko-KR" altLang="en-US" sz="1200" b="1" dirty="0"/>
              <a:t> </a:t>
            </a:r>
            <a:r>
              <a:rPr lang="en-US" altLang="ko-KR" sz="1200" dirty="0"/>
              <a:t>+ </a:t>
            </a:r>
            <a:r>
              <a:rPr lang="ko-KR" altLang="en-US" sz="1200" dirty="0"/>
              <a:t>목적어 </a:t>
            </a:r>
            <a:r>
              <a:rPr lang="en-US" altLang="ko-KR" sz="1200" dirty="0"/>
              <a:t>+</a:t>
            </a:r>
            <a:r>
              <a:rPr lang="ko-KR" altLang="en-US" sz="1200" b="1" dirty="0"/>
              <a:t> </a:t>
            </a:r>
            <a:r>
              <a:rPr lang="ko-KR" altLang="en-US" sz="1200" b="1" dirty="0">
                <a:solidFill>
                  <a:srgbClr val="0000FF"/>
                </a:solidFill>
              </a:rPr>
              <a:t>부정사 구</a:t>
            </a:r>
            <a:r>
              <a:rPr lang="en-US" altLang="ko-KR" sz="1200" b="1" dirty="0"/>
              <a:t>…”</a:t>
            </a:r>
            <a:r>
              <a:rPr lang="ko-KR" altLang="en-US" sz="1200" b="1" dirty="0"/>
              <a:t> 의 구조에서</a:t>
            </a:r>
            <a:endParaRPr lang="ko-KR" altLang="en-US" sz="1200" dirty="0"/>
          </a:p>
        </p:txBody>
      </p:sp>
      <p:graphicFrame>
        <p:nvGraphicFramePr>
          <p:cNvPr id="11" name="표 10"/>
          <p:cNvGraphicFramePr>
            <a:graphicFrameLocks noGrp="1"/>
          </p:cNvGraphicFramePr>
          <p:nvPr/>
        </p:nvGraphicFramePr>
        <p:xfrm>
          <a:off x="548683" y="6012160"/>
          <a:ext cx="5760638" cy="1371600"/>
        </p:xfrm>
        <a:graphic>
          <a:graphicData uri="http://schemas.openxmlformats.org/drawingml/2006/table">
            <a:tbl>
              <a:tblPr firstRow="1" bandRow="1">
                <a:tableStyleId>{5C22544A-7EE6-4342-B048-85BDC9FD1C3A}</a:tableStyleId>
              </a:tblPr>
              <a:tblGrid>
                <a:gridCol w="886250"/>
                <a:gridCol w="1216868"/>
                <a:gridCol w="1331108"/>
                <a:gridCol w="2326412"/>
              </a:tblGrid>
              <a:tr h="190869">
                <a:tc>
                  <a:txBody>
                    <a:bodyPr/>
                    <a:lstStyle/>
                    <a:p>
                      <a:pPr algn="ctr" latinLnBrk="1"/>
                      <a:r>
                        <a:rPr lang="ko-KR" altLang="en-US" sz="1200" dirty="0">
                          <a:solidFill>
                            <a:schemeClr val="tx1"/>
                          </a:solidFill>
                        </a:rPr>
                        <a:t>주어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rgbClr val="FF0000"/>
                          </a:solidFill>
                        </a:rPr>
                        <a:t>동사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보어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기타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190869">
                <a:tc>
                  <a:txBody>
                    <a:bodyPr/>
                    <a:lstStyle/>
                    <a:p>
                      <a:pPr algn="ctr" latinLnBrk="1"/>
                      <a:r>
                        <a:rPr lang="en-US" altLang="ko-KR" sz="1200" dirty="0">
                          <a:solidFill>
                            <a:schemeClr val="tx1"/>
                          </a:solidFill>
                        </a:rPr>
                        <a:t>I</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rgbClr val="FF0000"/>
                          </a:solidFill>
                        </a:rPr>
                        <a:t>saved</a:t>
                      </a:r>
                      <a:endParaRPr lang="ko-KR"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some money</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54492">
                <a:tc>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i="1" dirty="0">
                          <a:solidFill>
                            <a:srgbClr val="0000FF"/>
                          </a:solidFill>
                        </a:rPr>
                        <a:t>to</a:t>
                      </a:r>
                      <a:r>
                        <a:rPr lang="en-US" altLang="ko-KR" sz="1200" i="1" baseline="0" dirty="0">
                          <a:solidFill>
                            <a:srgbClr val="0000FF"/>
                          </a:solidFill>
                        </a:rPr>
                        <a:t> travel </a:t>
                      </a:r>
                      <a:r>
                        <a:rPr lang="en-US" altLang="ko-KR" sz="1200" i="1" baseline="0" dirty="0">
                          <a:solidFill>
                            <a:schemeClr val="tx1"/>
                          </a:solidFill>
                        </a:rPr>
                        <a:t>Guam.</a:t>
                      </a:r>
                      <a:endParaRPr lang="ko-KR" altLang="en-US" sz="12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0869">
                <a:tc gridSpan="4">
                  <a:txBody>
                    <a:bodyPr/>
                    <a:lstStyle/>
                    <a:p>
                      <a:pPr algn="ctr" latinLnBrk="1"/>
                      <a:r>
                        <a:rPr lang="ko-KR" altLang="en-US" sz="1200" dirty="0">
                          <a:solidFill>
                            <a:schemeClr val="tx1"/>
                          </a:solidFill>
                        </a:rPr>
                        <a:t>문장의 완성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r>
              <a:tr h="190869">
                <a:tc>
                  <a:txBody>
                    <a:bodyPr/>
                    <a:lstStyle/>
                    <a:p>
                      <a:pPr algn="ctr" latinLnBrk="1"/>
                      <a:r>
                        <a:rPr lang="en-US" altLang="ko-KR" sz="1200" dirty="0">
                          <a:solidFill>
                            <a:schemeClr val="tx1"/>
                          </a:solidFill>
                        </a:rPr>
                        <a:t>I</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rgbClr val="FF0000"/>
                          </a:solidFill>
                        </a:rPr>
                        <a:t>saved</a:t>
                      </a:r>
                      <a:endParaRPr lang="ko-KR"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some money</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i="1" dirty="0">
                          <a:solidFill>
                            <a:srgbClr val="0000FF"/>
                          </a:solidFill>
                        </a:rPr>
                        <a:t>to</a:t>
                      </a:r>
                      <a:r>
                        <a:rPr lang="en-US" altLang="ko-KR" sz="1200" i="1" baseline="0" dirty="0">
                          <a:solidFill>
                            <a:srgbClr val="0000FF"/>
                          </a:solidFill>
                        </a:rPr>
                        <a:t> travel </a:t>
                      </a:r>
                      <a:r>
                        <a:rPr lang="en-US" altLang="ko-KR" sz="1200" i="1" baseline="0" dirty="0">
                          <a:solidFill>
                            <a:schemeClr val="tx1"/>
                          </a:solidFill>
                        </a:rPr>
                        <a:t>Guam.</a:t>
                      </a:r>
                      <a:endParaRPr lang="ko-KR" altLang="en-US" sz="12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2" name="TextBox 11"/>
          <p:cNvSpPr txBox="1"/>
          <p:nvPr/>
        </p:nvSpPr>
        <p:spPr>
          <a:xfrm>
            <a:off x="476672" y="7452320"/>
            <a:ext cx="5832648" cy="1200329"/>
          </a:xfrm>
          <a:prstGeom prst="rect">
            <a:avLst/>
          </a:prstGeom>
          <a:noFill/>
        </p:spPr>
        <p:txBody>
          <a:bodyPr wrap="square" rtlCol="0">
            <a:spAutoFit/>
          </a:bodyPr>
          <a:lstStyle/>
          <a:p>
            <a:pPr fontAlgn="base">
              <a:lnSpc>
                <a:spcPct val="150000"/>
              </a:lnSpc>
            </a:pPr>
            <a:r>
              <a:rPr lang="ko-KR" altLang="en-US" sz="1200" dirty="0"/>
              <a:t>* 앞의 문장 가장 중요한 의미는 어디까지나 저는 약간의 돈을 </a:t>
            </a:r>
            <a:r>
              <a:rPr lang="ko-KR" altLang="en-US" sz="1200" b="1" dirty="0">
                <a:solidFill>
                  <a:srgbClr val="FF0000"/>
                </a:solidFill>
              </a:rPr>
              <a:t>저축 했습니다</a:t>
            </a:r>
            <a:r>
              <a:rPr lang="en-US" altLang="ko-KR" sz="1200" b="1" dirty="0">
                <a:solidFill>
                  <a:srgbClr val="FF0000"/>
                </a:solidFill>
              </a:rPr>
              <a:t>.</a:t>
            </a:r>
            <a:r>
              <a:rPr lang="ko-KR" altLang="en-US" sz="1200" b="1" dirty="0">
                <a:solidFill>
                  <a:srgbClr val="FF0000"/>
                </a:solidFill>
              </a:rPr>
              <a:t> </a:t>
            </a:r>
            <a:r>
              <a:rPr lang="ko-KR" altLang="en-US" sz="1200" dirty="0"/>
              <a:t>는 것 아니겠어요</a:t>
            </a:r>
            <a:r>
              <a:rPr lang="en-US" altLang="ko-KR" sz="1200" dirty="0"/>
              <a:t>.</a:t>
            </a:r>
            <a:endParaRPr lang="ko-KR" altLang="en-US" sz="1200" dirty="0"/>
          </a:p>
          <a:p>
            <a:pPr fontAlgn="base">
              <a:lnSpc>
                <a:spcPct val="150000"/>
              </a:lnSpc>
            </a:pPr>
            <a:r>
              <a:rPr lang="ko-KR" altLang="en-US" sz="1200" b="1" dirty="0"/>
              <a:t>*</a:t>
            </a:r>
            <a:r>
              <a:rPr lang="ko-KR" altLang="en-US" sz="1200" b="1" i="1" dirty="0"/>
              <a:t> 그런데 </a:t>
            </a:r>
            <a:r>
              <a:rPr lang="ko-KR" altLang="en-US" sz="1200" b="1" i="1" dirty="0" err="1"/>
              <a:t>괌을</a:t>
            </a:r>
            <a:r>
              <a:rPr lang="ko-KR" altLang="en-US" sz="1200" b="1" i="1" dirty="0"/>
              <a:t> </a:t>
            </a:r>
            <a:r>
              <a:rPr lang="ko-KR" altLang="en-US" sz="1200" b="1" i="1" dirty="0">
                <a:solidFill>
                  <a:srgbClr val="0000FF"/>
                </a:solidFill>
              </a:rPr>
              <a:t>여행하기 위해서</a:t>
            </a:r>
            <a:r>
              <a:rPr lang="en-US" altLang="ko-KR" sz="1200" b="1" i="1" dirty="0"/>
              <a:t>,</a:t>
            </a:r>
            <a:r>
              <a:rPr lang="ko-KR" altLang="en-US" sz="1200" b="1" i="1" dirty="0"/>
              <a:t> 라는 부정사 구가 사용되면서 </a:t>
            </a:r>
            <a:r>
              <a:rPr lang="en-US" altLang="ko-KR" sz="1200" b="1" i="1" dirty="0"/>
              <a:t>(</a:t>
            </a:r>
            <a:r>
              <a:rPr lang="ko-KR" altLang="en-US" sz="1200" b="1" i="1" dirty="0"/>
              <a:t>기타</a:t>
            </a:r>
            <a:r>
              <a:rPr lang="en-US" altLang="ko-KR" sz="1200" b="1" i="1" dirty="0"/>
              <a:t>)</a:t>
            </a:r>
            <a:endParaRPr lang="ko-KR" altLang="en-US" sz="1200" b="1" i="1" dirty="0"/>
          </a:p>
          <a:p>
            <a:pPr fontAlgn="base">
              <a:lnSpc>
                <a:spcPct val="150000"/>
              </a:lnSpc>
            </a:pPr>
            <a:r>
              <a:rPr lang="ko-KR" altLang="en-US" sz="1200" dirty="0"/>
              <a:t>* 내가 약간의 돈을 저축한 이유가 무엇인가라는 설명이 언급되고 있네요</a:t>
            </a:r>
            <a:r>
              <a:rPr lang="en-US" altLang="ko-KR" sz="1200" dirty="0"/>
              <a:t>.</a:t>
            </a:r>
            <a:endParaRPr lang="ko-KR" altLang="en-US" sz="1200" dirty="0"/>
          </a:p>
        </p:txBody>
      </p:sp>
      <p:sp>
        <p:nvSpPr>
          <p:cNvPr id="13" name="슬라이드 번호 개체 틀 12"/>
          <p:cNvSpPr>
            <a:spLocks noGrp="1"/>
          </p:cNvSpPr>
          <p:nvPr>
            <p:ph type="sldNum" sz="quarter" idx="12"/>
          </p:nvPr>
        </p:nvSpPr>
        <p:spPr/>
        <p:txBody>
          <a:bodyPr/>
          <a:lstStyle/>
          <a:p>
            <a:fld id="{5CA46AE1-A4F3-404A-AEF6-FC2F202071CE}" type="slidenum">
              <a:rPr lang="ko-KR" altLang="en-US"/>
              <a:pPr/>
              <a:t>20</a:t>
            </a:fld>
            <a:endParaRPr lang="ko-KR" altLang="en-US"/>
          </a:p>
        </p:txBody>
      </p:sp>
      <p:sp>
        <p:nvSpPr>
          <p:cNvPr id="14" name="바닥글 개체 틀 13"/>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76672" y="755576"/>
            <a:ext cx="5904656" cy="1477328"/>
          </a:xfrm>
          <a:prstGeom prst="rect">
            <a:avLst/>
          </a:prstGeom>
          <a:noFill/>
        </p:spPr>
        <p:txBody>
          <a:bodyPr wrap="square" rtlCol="0">
            <a:spAutoFit/>
          </a:bodyPr>
          <a:lstStyle/>
          <a:p>
            <a:pPr fontAlgn="base">
              <a:lnSpc>
                <a:spcPct val="150000"/>
              </a:lnSpc>
            </a:pPr>
            <a:r>
              <a:rPr lang="ko-KR" altLang="en-US" sz="1200" dirty="0"/>
              <a:t>이 역시 위의 문장형태를 기본으로 하되 ‘주어</a:t>
            </a:r>
            <a:r>
              <a:rPr lang="en-US" altLang="ko-KR" sz="1200" dirty="0"/>
              <a:t>+</a:t>
            </a:r>
            <a:r>
              <a:rPr lang="ko-KR" altLang="en-US" sz="1200" b="1" dirty="0">
                <a:solidFill>
                  <a:srgbClr val="FF0000"/>
                </a:solidFill>
              </a:rPr>
              <a:t>동사</a:t>
            </a:r>
            <a:r>
              <a:rPr lang="en-US" altLang="ko-KR" sz="1200" dirty="0"/>
              <a:t>+</a:t>
            </a:r>
            <a:r>
              <a:rPr lang="ko-KR" altLang="en-US" sz="1200" dirty="0"/>
              <a:t>보어</a:t>
            </a:r>
            <a:r>
              <a:rPr lang="en-US" altLang="ko-KR" sz="1200" dirty="0"/>
              <a:t>.’ </a:t>
            </a:r>
            <a:r>
              <a:rPr lang="ko-KR" altLang="en-US" sz="1200" dirty="0"/>
              <a:t>의 </a:t>
            </a:r>
            <a:r>
              <a:rPr lang="en-US" altLang="ko-KR" sz="1200" dirty="0"/>
              <a:t>3</a:t>
            </a:r>
            <a:r>
              <a:rPr lang="ko-KR" altLang="en-US" sz="1200" dirty="0"/>
              <a:t>개의 거대 기둥 사이에 끼지 않는 이상 기타 파트의 사용 위치는 다소 변형이 되어도 절대 관계가 없다는 거예요</a:t>
            </a:r>
            <a:r>
              <a:rPr lang="en-US" altLang="ko-KR" sz="1200" dirty="0"/>
              <a:t>.</a:t>
            </a:r>
            <a:endParaRPr lang="ko-KR" altLang="en-US" sz="1200" dirty="0"/>
          </a:p>
          <a:p>
            <a:pPr fontAlgn="base">
              <a:lnSpc>
                <a:spcPct val="150000"/>
              </a:lnSpc>
            </a:pPr>
            <a:r>
              <a:rPr lang="ko-KR" altLang="en-US" sz="1200" dirty="0"/>
              <a:t>* </a:t>
            </a:r>
            <a:r>
              <a:rPr lang="en-US" altLang="ko-KR" sz="1200" b="1" i="1" dirty="0">
                <a:solidFill>
                  <a:srgbClr val="0000FF"/>
                </a:solidFill>
              </a:rPr>
              <a:t>To travel </a:t>
            </a:r>
            <a:r>
              <a:rPr lang="en-US" altLang="ko-KR" sz="1200" b="1" i="1" dirty="0"/>
              <a:t>Guam,</a:t>
            </a:r>
            <a:r>
              <a:rPr lang="ko-KR" altLang="en-US" sz="1200" i="1" dirty="0"/>
              <a:t> </a:t>
            </a:r>
            <a:r>
              <a:rPr lang="en-US" altLang="ko-KR" sz="1200" dirty="0"/>
              <a:t>I </a:t>
            </a:r>
            <a:r>
              <a:rPr lang="en-US" altLang="ko-KR" sz="1200" b="1" dirty="0">
                <a:solidFill>
                  <a:srgbClr val="FF0000"/>
                </a:solidFill>
              </a:rPr>
              <a:t>saved</a:t>
            </a:r>
            <a:r>
              <a:rPr lang="ko-KR" altLang="en-US" sz="1200" dirty="0"/>
              <a:t> </a:t>
            </a:r>
            <a:r>
              <a:rPr lang="en-US" altLang="ko-KR" sz="1200" dirty="0"/>
              <a:t>some money.</a:t>
            </a:r>
          </a:p>
          <a:p>
            <a:pPr fontAlgn="base">
              <a:lnSpc>
                <a:spcPct val="150000"/>
              </a:lnSpc>
            </a:pPr>
            <a:r>
              <a:rPr lang="ko-KR" altLang="en-US" sz="1200" b="1" i="1" dirty="0"/>
              <a:t>  </a:t>
            </a:r>
            <a:r>
              <a:rPr lang="ko-KR" altLang="en-US" sz="1200" b="1" i="1" dirty="0" err="1"/>
              <a:t>괌을</a:t>
            </a:r>
            <a:r>
              <a:rPr lang="ko-KR" altLang="en-US" sz="1200" b="1" i="1" dirty="0"/>
              <a:t> </a:t>
            </a:r>
            <a:r>
              <a:rPr lang="ko-KR" altLang="en-US" sz="1200" b="1" i="1" dirty="0">
                <a:solidFill>
                  <a:srgbClr val="0000FF"/>
                </a:solidFill>
              </a:rPr>
              <a:t>여행하기 위해서</a:t>
            </a:r>
            <a:r>
              <a:rPr lang="en-US" altLang="ko-KR" sz="1200" b="1" i="1" dirty="0"/>
              <a:t>,</a:t>
            </a:r>
            <a:r>
              <a:rPr lang="ko-KR" altLang="en-US" sz="1200" b="1" dirty="0"/>
              <a:t> </a:t>
            </a:r>
            <a:r>
              <a:rPr lang="ko-KR" altLang="en-US" sz="1200" dirty="0"/>
              <a:t>저는 약간의 돈을 </a:t>
            </a:r>
            <a:r>
              <a:rPr lang="ko-KR" altLang="en-US" sz="1200" b="1" dirty="0">
                <a:solidFill>
                  <a:srgbClr val="FF0000"/>
                </a:solidFill>
              </a:rPr>
              <a:t>저축했습니다</a:t>
            </a:r>
            <a:r>
              <a:rPr lang="en-US" altLang="ko-KR" sz="1200" b="1" dirty="0">
                <a:solidFill>
                  <a:srgbClr val="FF0000"/>
                </a:solidFill>
              </a:rPr>
              <a:t>.</a:t>
            </a:r>
          </a:p>
        </p:txBody>
      </p:sp>
      <p:sp>
        <p:nvSpPr>
          <p:cNvPr id="13" name="TextBox 12"/>
          <p:cNvSpPr txBox="1"/>
          <p:nvPr/>
        </p:nvSpPr>
        <p:spPr>
          <a:xfrm>
            <a:off x="476672" y="2250283"/>
            <a:ext cx="6057800" cy="276999"/>
          </a:xfrm>
          <a:prstGeom prst="rect">
            <a:avLst/>
          </a:prstGeom>
          <a:noFill/>
        </p:spPr>
        <p:txBody>
          <a:bodyPr wrap="square" rtlCol="0">
            <a:spAutoFit/>
          </a:bodyPr>
          <a:lstStyle/>
          <a:p>
            <a:pPr fontAlgn="base" latinLnBrk="0"/>
            <a:r>
              <a:rPr lang="en-US" altLang="ko-KR" sz="1200" b="1" dirty="0"/>
              <a:t>5.”</a:t>
            </a:r>
            <a:r>
              <a:rPr lang="ko-KR" altLang="en-US" sz="1200" dirty="0"/>
              <a:t>주어 </a:t>
            </a:r>
            <a:r>
              <a:rPr lang="en-US" altLang="ko-KR" sz="1200" dirty="0"/>
              <a:t>+ </a:t>
            </a:r>
            <a:r>
              <a:rPr lang="ko-KR" altLang="en-US" sz="1200" b="1" dirty="0">
                <a:solidFill>
                  <a:srgbClr val="FF0000"/>
                </a:solidFill>
              </a:rPr>
              <a:t>동사</a:t>
            </a:r>
            <a:r>
              <a:rPr lang="ko-KR" altLang="en-US" sz="1200" b="1" dirty="0"/>
              <a:t> </a:t>
            </a:r>
            <a:r>
              <a:rPr lang="en-US" altLang="ko-KR" sz="1200" dirty="0"/>
              <a:t>+ </a:t>
            </a:r>
            <a:r>
              <a:rPr lang="ko-KR" altLang="en-US" sz="1200" dirty="0"/>
              <a:t>목적어</a:t>
            </a:r>
            <a:r>
              <a:rPr lang="en-US" altLang="ko-KR" sz="1200" dirty="0"/>
              <a:t>/</a:t>
            </a:r>
            <a:r>
              <a:rPr lang="ko-KR" altLang="en-US" sz="1200" dirty="0"/>
              <a:t>보어 </a:t>
            </a:r>
            <a:r>
              <a:rPr lang="en-US" altLang="ko-KR" sz="1200" dirty="0"/>
              <a:t>+</a:t>
            </a:r>
            <a:r>
              <a:rPr lang="ko-KR" altLang="en-US" sz="1200" b="1" dirty="0"/>
              <a:t> </a:t>
            </a:r>
            <a:r>
              <a:rPr lang="ko-KR" altLang="en-US" sz="1200" b="1" dirty="0">
                <a:solidFill>
                  <a:srgbClr val="800000"/>
                </a:solidFill>
              </a:rPr>
              <a:t>관계대명사</a:t>
            </a:r>
            <a:r>
              <a:rPr lang="ko-KR" altLang="en-US" sz="1200" b="1" dirty="0"/>
              <a:t> </a:t>
            </a:r>
            <a:r>
              <a:rPr lang="en-US" altLang="ko-KR" sz="1200" dirty="0"/>
              <a:t>+ </a:t>
            </a:r>
            <a:r>
              <a:rPr lang="ko-KR" altLang="en-US" sz="1200" dirty="0"/>
              <a:t>주어 </a:t>
            </a:r>
            <a:r>
              <a:rPr lang="en-US" altLang="ko-KR" sz="1200" dirty="0"/>
              <a:t>+ </a:t>
            </a:r>
            <a:r>
              <a:rPr lang="ko-KR" altLang="en-US" sz="1200" b="1" dirty="0">
                <a:solidFill>
                  <a:srgbClr val="FF0000"/>
                </a:solidFill>
              </a:rPr>
              <a:t>동사</a:t>
            </a:r>
            <a:r>
              <a:rPr lang="ko-KR" altLang="en-US" sz="1200" b="1" dirty="0"/>
              <a:t> </a:t>
            </a:r>
            <a:r>
              <a:rPr lang="en-US" altLang="ko-KR" sz="1200" dirty="0"/>
              <a:t>+ </a:t>
            </a:r>
            <a:r>
              <a:rPr lang="ko-KR" altLang="en-US" sz="1200" dirty="0"/>
              <a:t>목적어</a:t>
            </a:r>
            <a:r>
              <a:rPr lang="en-US" altLang="ko-KR" sz="1200" dirty="0"/>
              <a:t>/</a:t>
            </a:r>
            <a:r>
              <a:rPr lang="ko-KR" altLang="en-US" sz="1200" dirty="0"/>
              <a:t>보어</a:t>
            </a:r>
            <a:r>
              <a:rPr lang="en-US" altLang="ko-KR" sz="1200" dirty="0"/>
              <a:t>”</a:t>
            </a:r>
            <a:r>
              <a:rPr lang="ko-KR" altLang="en-US" sz="1200" b="1" dirty="0"/>
              <a:t> </a:t>
            </a:r>
            <a:r>
              <a:rPr lang="ko-KR" altLang="en-US" sz="1200" dirty="0"/>
              <a:t>의 구조</a:t>
            </a:r>
            <a:r>
              <a:rPr lang="en-US" altLang="ko-KR" sz="1200" dirty="0"/>
              <a:t> </a:t>
            </a:r>
            <a:endParaRPr lang="ko-KR" altLang="en-US" sz="1200" dirty="0"/>
          </a:p>
        </p:txBody>
      </p:sp>
      <p:graphicFrame>
        <p:nvGraphicFramePr>
          <p:cNvPr id="14" name="표 13"/>
          <p:cNvGraphicFramePr>
            <a:graphicFrameLocks noGrp="1"/>
          </p:cNvGraphicFramePr>
          <p:nvPr/>
        </p:nvGraphicFramePr>
        <p:xfrm>
          <a:off x="548681" y="2671298"/>
          <a:ext cx="5760639" cy="1867558"/>
        </p:xfrm>
        <a:graphic>
          <a:graphicData uri="http://schemas.openxmlformats.org/drawingml/2006/table">
            <a:tbl>
              <a:tblPr firstRow="1" bandRow="1">
                <a:tableStyleId>{5C22544A-7EE6-4342-B048-85BDC9FD1C3A}</a:tableStyleId>
              </a:tblPr>
              <a:tblGrid>
                <a:gridCol w="490583"/>
                <a:gridCol w="661544"/>
                <a:gridCol w="641805"/>
                <a:gridCol w="222291"/>
                <a:gridCol w="1137723"/>
                <a:gridCol w="736674"/>
                <a:gridCol w="736674"/>
                <a:gridCol w="1133345"/>
              </a:tblGrid>
              <a:tr h="187847">
                <a:tc rowSpan="2">
                  <a:txBody>
                    <a:bodyPr/>
                    <a:lstStyle/>
                    <a:p>
                      <a:pPr algn="ctr" latinLnBrk="1">
                        <a:lnSpc>
                          <a:spcPct val="200000"/>
                        </a:lnSpc>
                      </a:pPr>
                      <a:r>
                        <a:rPr lang="ko-KR" altLang="en-US" sz="1200" b="1" dirty="0">
                          <a:solidFill>
                            <a:schemeClr val="tx1"/>
                          </a:solidFill>
                        </a:rPr>
                        <a:t>주어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rowSpan="2">
                  <a:txBody>
                    <a:bodyPr/>
                    <a:lstStyle/>
                    <a:p>
                      <a:pPr algn="ctr" latinLnBrk="1">
                        <a:lnSpc>
                          <a:spcPct val="200000"/>
                        </a:lnSpc>
                      </a:pPr>
                      <a:r>
                        <a:rPr lang="ko-KR" altLang="en-US" sz="1200" b="1" dirty="0">
                          <a:solidFill>
                            <a:srgbClr val="FF0000"/>
                          </a:solidFill>
                        </a:rPr>
                        <a:t>동사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rowSpan="2" gridSpan="2">
                  <a:txBody>
                    <a:bodyPr/>
                    <a:lstStyle/>
                    <a:p>
                      <a:pPr algn="ctr" latinLnBrk="1">
                        <a:lnSpc>
                          <a:spcPct val="200000"/>
                        </a:lnSpc>
                      </a:pPr>
                      <a:r>
                        <a:rPr lang="ko-KR" altLang="en-US" sz="1200" b="1" dirty="0">
                          <a:solidFill>
                            <a:schemeClr val="tx1"/>
                          </a:solidFill>
                        </a:rPr>
                        <a:t>보어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rowSpan="2" hMerge="1">
                  <a:txBody>
                    <a:bodyPr/>
                    <a:lstStyle/>
                    <a:p>
                      <a:pPr algn="ctr" latinLnBrk="1"/>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gridSpan="4">
                  <a:txBody>
                    <a:bodyPr/>
                    <a:lstStyle/>
                    <a:p>
                      <a:pPr algn="ctr" latinLnBrk="1"/>
                      <a:r>
                        <a:rPr lang="ko-KR" altLang="en-US" sz="1200" b="1" dirty="0">
                          <a:solidFill>
                            <a:schemeClr val="tx1"/>
                          </a:solidFill>
                        </a:rPr>
                        <a:t>기타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hMerge="1">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7847">
                <a:tc v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latinLnBrk="1"/>
                      <a:endParaRPr lang="ko-KR"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vMerge="1">
                  <a:txBody>
                    <a:bodyPr/>
                    <a:lstStyle/>
                    <a:p>
                      <a:pPr latinLnBrk="1"/>
                      <a:endParaRPr lang="ko-KR" altLang="en-US"/>
                    </a:p>
                  </a:txBody>
                  <a:tcPr/>
                </a:tc>
                <a:tc hMerge="1" vMerge="1">
                  <a:txBody>
                    <a:bodyPr/>
                    <a:lstStyle/>
                    <a:p>
                      <a:pPr algn="ctr" latinLnBrk="1"/>
                      <a:endParaRPr lang="ko-KR" altLang="en-US" sz="1200" b="1" i="1" dirty="0">
                        <a:solidFill>
                          <a:srgbClr val="8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latinLnBrk="1"/>
                      <a:r>
                        <a:rPr lang="ko-KR" altLang="en-US" sz="1200" b="1" i="1" dirty="0">
                          <a:solidFill>
                            <a:srgbClr val="800000"/>
                          </a:solidFill>
                        </a:rPr>
                        <a:t>관계대명사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latinLnBrk="1"/>
                      <a:r>
                        <a:rPr lang="ko-KR" altLang="en-US" sz="1200" b="1" dirty="0">
                          <a:solidFill>
                            <a:schemeClr val="tx1"/>
                          </a:solidFill>
                        </a:rPr>
                        <a:t>주어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b="1" dirty="0">
                          <a:solidFill>
                            <a:srgbClr val="FF0000"/>
                          </a:solidFill>
                        </a:rPr>
                        <a:t>동사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b="1" dirty="0">
                          <a:solidFill>
                            <a:schemeClr val="tx1"/>
                          </a:solidFill>
                        </a:rPr>
                        <a:t>보어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313078">
                <a:tc>
                  <a:txBody>
                    <a:bodyPr/>
                    <a:lstStyle/>
                    <a:p>
                      <a:pPr algn="ctr" latinLnBrk="1"/>
                      <a:r>
                        <a:rPr lang="en-US" altLang="ko-KR" sz="1200" b="1" dirty="0">
                          <a:solidFill>
                            <a:schemeClr val="tx1"/>
                          </a:solidFill>
                        </a:rPr>
                        <a:t>I</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i="1" dirty="0">
                          <a:solidFill>
                            <a:srgbClr val="FF0000"/>
                          </a:solidFill>
                        </a:rPr>
                        <a:t>was</a:t>
                      </a:r>
                      <a:endParaRPr lang="ko-KR" altLang="en-US" sz="1200" b="1"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latinLnBrk="1"/>
                      <a:r>
                        <a:rPr lang="en-US" altLang="ko-KR" sz="1200" b="1" dirty="0">
                          <a:solidFill>
                            <a:schemeClr val="tx1"/>
                          </a:solidFill>
                        </a:rPr>
                        <a:t>healthy</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1" i="1" dirty="0">
                        <a:solidFill>
                          <a:srgbClr val="8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i="1" dirty="0">
                          <a:solidFill>
                            <a:srgbClr val="800000"/>
                          </a:solidFill>
                        </a:rPr>
                        <a:t>when</a:t>
                      </a:r>
                      <a:endParaRPr lang="ko-KR" altLang="en-US" sz="1200" b="1" i="1" dirty="0">
                        <a:solidFill>
                          <a:srgbClr val="8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i="1" dirty="0">
                          <a:solidFill>
                            <a:srgbClr val="FF0000"/>
                          </a:solidFill>
                        </a:rPr>
                        <a:t>was</a:t>
                      </a:r>
                      <a:endParaRPr lang="ko-KR" altLang="en-US" sz="1200" b="1"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7847">
                <a:tc>
                  <a:txBody>
                    <a:bodyPr/>
                    <a:lstStyle/>
                    <a:p>
                      <a:pPr algn="ctr" latinLnBrk="1"/>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latinLnBrk="1"/>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i="1" dirty="0">
                          <a:solidFill>
                            <a:schemeClr val="tx1"/>
                          </a:solidFill>
                        </a:rPr>
                        <a:t>I</a:t>
                      </a:r>
                      <a:endParaRPr lang="ko-KR" altLang="en-US" sz="12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i="1" dirty="0">
                          <a:solidFill>
                            <a:srgbClr val="FF0000"/>
                          </a:solidFill>
                        </a:rPr>
                        <a:t>was</a:t>
                      </a:r>
                      <a:endParaRPr lang="ko-KR" altLang="en-US" sz="1200" b="1"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1" i="1" dirty="0">
                          <a:solidFill>
                            <a:schemeClr val="tx1"/>
                          </a:solidFill>
                        </a:rPr>
                        <a:t>young.</a:t>
                      </a:r>
                      <a:endParaRPr lang="ko-KR" altLang="en-US" sz="12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7847">
                <a:tc gridSpan="8">
                  <a:txBody>
                    <a:bodyPr/>
                    <a:lstStyle/>
                    <a:p>
                      <a:pPr algn="ctr" latinLnBrk="1"/>
                      <a:r>
                        <a:rPr lang="ko-KR" altLang="en-US" sz="1200" b="1" dirty="0">
                          <a:solidFill>
                            <a:schemeClr val="tx1"/>
                          </a:solidFill>
                        </a:rPr>
                        <a:t>문장의 완성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7847">
                <a:tc>
                  <a:txBody>
                    <a:bodyPr/>
                    <a:lstStyle/>
                    <a:p>
                      <a:pPr algn="ctr" latinLnBrk="1"/>
                      <a:r>
                        <a:rPr lang="en-US" altLang="ko-KR" sz="1200" b="1" dirty="0">
                          <a:solidFill>
                            <a:schemeClr val="tx1"/>
                          </a:solidFill>
                        </a:rPr>
                        <a:t>I</a:t>
                      </a:r>
                      <a:endParaRPr lang="ko-KR" altLang="en-US" sz="1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i="1" dirty="0">
                          <a:solidFill>
                            <a:srgbClr val="FF0000"/>
                          </a:solidFill>
                        </a:rPr>
                        <a:t>was</a:t>
                      </a:r>
                      <a:endParaRPr lang="ko-KR" altLang="en-US" sz="1200" b="1"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i="1" dirty="0">
                          <a:solidFill>
                            <a:srgbClr val="800000"/>
                          </a:solidFill>
                        </a:rPr>
                        <a:t>when</a:t>
                      </a:r>
                      <a:endParaRPr lang="ko-KR" altLang="en-US" sz="1200" b="1" i="1" dirty="0">
                        <a:solidFill>
                          <a:srgbClr val="8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algn="ctr" latinLnBrk="1"/>
                      <a:r>
                        <a:rPr lang="en-US" altLang="ko-KR" sz="1200" b="1" i="1" dirty="0">
                          <a:solidFill>
                            <a:schemeClr val="tx1"/>
                          </a:solidFill>
                        </a:rPr>
                        <a:t>I</a:t>
                      </a:r>
                      <a:endParaRPr lang="ko-KR" altLang="en-US" sz="12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1" i="1" dirty="0">
                          <a:solidFill>
                            <a:srgbClr val="FF0000"/>
                          </a:solidFill>
                        </a:rPr>
                        <a:t>was</a:t>
                      </a:r>
                      <a:endParaRPr lang="ko-KR" altLang="en-US" sz="1200" b="1"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1" i="1" dirty="0">
                          <a:solidFill>
                            <a:schemeClr val="tx1"/>
                          </a:solidFill>
                        </a:rPr>
                        <a:t>Young.</a:t>
                      </a:r>
                      <a:endParaRPr lang="ko-KR" altLang="en-US" sz="1200" b="1"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6" name="TextBox 15"/>
          <p:cNvSpPr txBox="1"/>
          <p:nvPr/>
        </p:nvSpPr>
        <p:spPr>
          <a:xfrm>
            <a:off x="476672" y="4572000"/>
            <a:ext cx="5832648" cy="3970318"/>
          </a:xfrm>
          <a:prstGeom prst="rect">
            <a:avLst/>
          </a:prstGeom>
          <a:noFill/>
        </p:spPr>
        <p:txBody>
          <a:bodyPr wrap="square" rtlCol="0">
            <a:spAutoFit/>
          </a:bodyPr>
          <a:lstStyle/>
          <a:p>
            <a:pPr fontAlgn="base">
              <a:lnSpc>
                <a:spcPct val="150000"/>
              </a:lnSpc>
            </a:pPr>
            <a:r>
              <a:rPr lang="ko-KR" altLang="en-US" sz="1200" dirty="0"/>
              <a:t>* 위 문장의 가장 중요한 의미는 저는 건강</a:t>
            </a:r>
            <a:r>
              <a:rPr lang="en-US" altLang="ko-KR" sz="1200" dirty="0"/>
              <a:t>(</a:t>
            </a:r>
            <a:r>
              <a:rPr lang="ko-KR" altLang="en-US" sz="1200" dirty="0"/>
              <a:t>건강한 상태</a:t>
            </a:r>
            <a:r>
              <a:rPr lang="en-US" altLang="ko-KR" sz="1200" dirty="0"/>
              <a:t>)</a:t>
            </a:r>
            <a:r>
              <a:rPr lang="ko-KR" altLang="en-US" sz="1200" dirty="0"/>
              <a:t> </a:t>
            </a:r>
            <a:r>
              <a:rPr lang="ko-KR" altLang="en-US" sz="1200" b="1" dirty="0"/>
              <a:t>했습니다</a:t>
            </a:r>
            <a:r>
              <a:rPr lang="en-US" altLang="ko-KR" sz="1200" b="1" dirty="0"/>
              <a:t>.</a:t>
            </a:r>
            <a:r>
              <a:rPr lang="en-US" altLang="ko-KR" sz="1200" dirty="0"/>
              <a:t>(</a:t>
            </a:r>
            <a:r>
              <a:rPr lang="ko-KR" altLang="en-US" sz="1200" dirty="0"/>
              <a:t>이었습니다</a:t>
            </a:r>
            <a:r>
              <a:rPr lang="en-US" altLang="ko-KR" sz="1200" dirty="0"/>
              <a:t>)</a:t>
            </a:r>
            <a:r>
              <a:rPr lang="ko-KR" altLang="en-US" sz="1200" b="1" dirty="0"/>
              <a:t> </a:t>
            </a:r>
            <a:r>
              <a:rPr lang="ko-KR" altLang="en-US" sz="1200" dirty="0"/>
              <a:t>는 것 아니겠어요</a:t>
            </a:r>
            <a:r>
              <a:rPr lang="en-US" altLang="ko-KR" sz="1200" dirty="0"/>
              <a:t>.</a:t>
            </a:r>
            <a:endParaRPr lang="ko-KR" altLang="en-US" sz="1200" dirty="0"/>
          </a:p>
          <a:p>
            <a:pPr fontAlgn="base">
              <a:lnSpc>
                <a:spcPct val="150000"/>
              </a:lnSpc>
            </a:pPr>
            <a:r>
              <a:rPr lang="ko-KR" altLang="en-US" sz="1200" b="1" dirty="0"/>
              <a:t>* </a:t>
            </a:r>
            <a:r>
              <a:rPr lang="ko-KR" altLang="en-US" sz="1200" b="1" i="1" dirty="0"/>
              <a:t>그런데 그때가 내가 </a:t>
            </a:r>
            <a:r>
              <a:rPr lang="ko-KR" altLang="en-US" sz="1200" b="1" i="1" dirty="0" err="1"/>
              <a:t>젊었</a:t>
            </a:r>
            <a:r>
              <a:rPr lang="en-US" altLang="ko-KR" sz="1200" b="1" i="1" dirty="0"/>
              <a:t>(</a:t>
            </a:r>
            <a:r>
              <a:rPr lang="ko-KR" altLang="en-US" sz="1200" b="1" i="1" dirty="0"/>
              <a:t>젊은 상태</a:t>
            </a:r>
            <a:r>
              <a:rPr lang="en-US" altLang="ko-KR" sz="1200" b="1" i="1" dirty="0"/>
              <a:t>)</a:t>
            </a:r>
            <a:r>
              <a:rPr lang="ko-KR" altLang="en-US" sz="1200" b="1" i="1" dirty="0">
                <a:solidFill>
                  <a:srgbClr val="FF0000"/>
                </a:solidFill>
              </a:rPr>
              <a:t>을</a:t>
            </a:r>
            <a:r>
              <a:rPr lang="ko-KR" altLang="en-US" sz="1200" b="1" i="1" dirty="0"/>
              <a:t> </a:t>
            </a:r>
            <a:r>
              <a:rPr lang="en-US" altLang="ko-KR" sz="1200" b="1" i="1" dirty="0"/>
              <a:t>(</a:t>
            </a:r>
            <a:r>
              <a:rPr lang="ko-KR" altLang="en-US" sz="1200" b="1" i="1" dirty="0"/>
              <a:t>이었을</a:t>
            </a:r>
            <a:r>
              <a:rPr lang="en-US" altLang="ko-KR" sz="1200" b="1" i="1" dirty="0"/>
              <a:t>)</a:t>
            </a:r>
            <a:r>
              <a:rPr lang="ko-KR" altLang="en-US" sz="1200" b="1" i="1" dirty="0"/>
              <a:t> </a:t>
            </a:r>
            <a:r>
              <a:rPr lang="ko-KR" altLang="en-US" sz="1200" b="1" i="1" dirty="0">
                <a:solidFill>
                  <a:srgbClr val="800000"/>
                </a:solidFill>
              </a:rPr>
              <a:t>때</a:t>
            </a:r>
            <a:r>
              <a:rPr lang="en-US" altLang="ko-KR" sz="1200" b="1" i="1" dirty="0"/>
              <a:t>,</a:t>
            </a:r>
            <a:r>
              <a:rPr lang="ko-KR" altLang="en-US" sz="1200" b="1" i="1" dirty="0"/>
              <a:t> 라는 또 다른 절이 사용되면서</a:t>
            </a:r>
            <a:r>
              <a:rPr lang="en-US" altLang="ko-KR" sz="1200" b="1" i="1" dirty="0"/>
              <a:t>(</a:t>
            </a:r>
            <a:r>
              <a:rPr lang="ko-KR" altLang="en-US" sz="1200" b="1" i="1" dirty="0"/>
              <a:t>기타</a:t>
            </a:r>
            <a:r>
              <a:rPr lang="en-US" altLang="ko-KR" sz="1200" b="1" i="1" dirty="0"/>
              <a:t>)</a:t>
            </a:r>
            <a:endParaRPr lang="ko-KR" altLang="en-US" sz="1200" b="1" i="1" dirty="0"/>
          </a:p>
          <a:p>
            <a:pPr fontAlgn="base">
              <a:lnSpc>
                <a:spcPct val="150000"/>
              </a:lnSpc>
            </a:pPr>
            <a:r>
              <a:rPr lang="ko-KR" altLang="en-US" sz="1200" dirty="0"/>
              <a:t>* 내가 건강한 것이 언제 이었는가를 말하고 있습니다</a:t>
            </a:r>
            <a:r>
              <a:rPr lang="en-US" altLang="ko-KR" sz="1200" dirty="0"/>
              <a:t>.</a:t>
            </a:r>
            <a:endParaRPr lang="ko-KR" altLang="en-US" sz="1200" dirty="0"/>
          </a:p>
          <a:p>
            <a:pPr fontAlgn="base">
              <a:lnSpc>
                <a:spcPct val="150000"/>
              </a:lnSpc>
            </a:pPr>
            <a:r>
              <a:rPr lang="ko-KR" altLang="en-US" sz="1200" dirty="0"/>
              <a:t>이 역시 위의 문장형태를 기본으로 하되 절의 위치를 통째로 바꾸어 사용해도 의사소통에는 절대 관계가 없습니다</a:t>
            </a:r>
            <a:r>
              <a:rPr lang="en-US" altLang="ko-KR" sz="1200" dirty="0"/>
              <a:t>.</a:t>
            </a:r>
          </a:p>
          <a:p>
            <a:pPr fontAlgn="base">
              <a:lnSpc>
                <a:spcPct val="150000"/>
              </a:lnSpc>
            </a:pPr>
            <a:r>
              <a:rPr lang="ko-KR" altLang="en-US" sz="1200" dirty="0"/>
              <a:t>* </a:t>
            </a:r>
            <a:r>
              <a:rPr lang="en-US" altLang="ko-KR" sz="1200" b="1" i="1" dirty="0">
                <a:solidFill>
                  <a:srgbClr val="800000"/>
                </a:solidFill>
              </a:rPr>
              <a:t>When</a:t>
            </a:r>
            <a:r>
              <a:rPr lang="en-US" altLang="ko-KR" sz="1200" b="1" i="1" dirty="0"/>
              <a:t> </a:t>
            </a:r>
            <a:r>
              <a:rPr lang="en-US" altLang="ko-KR" sz="1200" i="1" dirty="0"/>
              <a:t>I </a:t>
            </a:r>
            <a:r>
              <a:rPr lang="en-US" altLang="ko-KR" sz="1200" b="1" i="1" dirty="0">
                <a:solidFill>
                  <a:srgbClr val="FF0000"/>
                </a:solidFill>
              </a:rPr>
              <a:t>was</a:t>
            </a:r>
            <a:r>
              <a:rPr lang="en-US" altLang="ko-KR" sz="1200" b="1" i="1" dirty="0"/>
              <a:t> </a:t>
            </a:r>
            <a:r>
              <a:rPr lang="en-US" altLang="ko-KR" sz="1200" i="1" dirty="0"/>
              <a:t>young, </a:t>
            </a:r>
            <a:r>
              <a:rPr lang="en-US" altLang="ko-KR" sz="1200" dirty="0"/>
              <a:t>I </a:t>
            </a:r>
            <a:r>
              <a:rPr lang="en-US" altLang="ko-KR" sz="1200" b="1" dirty="0">
                <a:solidFill>
                  <a:srgbClr val="FF0000"/>
                </a:solidFill>
              </a:rPr>
              <a:t>was</a:t>
            </a:r>
            <a:r>
              <a:rPr lang="en-US" altLang="ko-KR" sz="1200" b="1" dirty="0"/>
              <a:t> </a:t>
            </a:r>
            <a:r>
              <a:rPr lang="en-US" altLang="ko-KR" sz="1200" dirty="0"/>
              <a:t>healthy.</a:t>
            </a:r>
            <a:endParaRPr lang="ko-KR" altLang="en-US" sz="1200" dirty="0"/>
          </a:p>
          <a:p>
            <a:pPr fontAlgn="base">
              <a:lnSpc>
                <a:spcPct val="150000"/>
              </a:lnSpc>
            </a:pPr>
            <a:r>
              <a:rPr lang="ko-KR" altLang="en-US" sz="1200" b="1" i="1" dirty="0"/>
              <a:t>제가 </a:t>
            </a:r>
            <a:r>
              <a:rPr lang="ko-KR" altLang="en-US" sz="1200" b="1" i="1" dirty="0" err="1"/>
              <a:t>젊었</a:t>
            </a:r>
            <a:r>
              <a:rPr lang="en-US" altLang="ko-KR" sz="1200" b="1" i="1" dirty="0"/>
              <a:t>(</a:t>
            </a:r>
            <a:r>
              <a:rPr lang="ko-KR" altLang="en-US" sz="1200" b="1" i="1" dirty="0"/>
              <a:t>젊은 상태</a:t>
            </a:r>
            <a:r>
              <a:rPr lang="en-US" altLang="ko-KR" sz="1200" b="1" i="1" dirty="0"/>
              <a:t>)</a:t>
            </a:r>
            <a:r>
              <a:rPr lang="ko-KR" altLang="en-US" sz="1200" b="1" i="1" dirty="0"/>
              <a:t>을 </a:t>
            </a:r>
            <a:r>
              <a:rPr lang="en-US" altLang="ko-KR" sz="1200" b="1" i="1" dirty="0"/>
              <a:t>(</a:t>
            </a:r>
            <a:r>
              <a:rPr lang="ko-KR" altLang="en-US" sz="1200" b="1" i="1" dirty="0"/>
              <a:t>이었을</a:t>
            </a:r>
            <a:r>
              <a:rPr lang="en-US" altLang="ko-KR" sz="1200" b="1" i="1" dirty="0"/>
              <a:t>)</a:t>
            </a:r>
            <a:r>
              <a:rPr lang="ko-KR" altLang="en-US" sz="1200" b="1" i="1" dirty="0"/>
              <a:t> </a:t>
            </a:r>
            <a:r>
              <a:rPr lang="ko-KR" altLang="en-US" sz="1200" b="1" i="1" dirty="0">
                <a:solidFill>
                  <a:srgbClr val="800000"/>
                </a:solidFill>
              </a:rPr>
              <a:t>때</a:t>
            </a:r>
            <a:r>
              <a:rPr lang="en-US" altLang="ko-KR" sz="1200" b="1" i="1" dirty="0"/>
              <a:t>,</a:t>
            </a:r>
            <a:r>
              <a:rPr lang="ko-KR" altLang="en-US" sz="1200" b="1" dirty="0"/>
              <a:t> </a:t>
            </a:r>
            <a:r>
              <a:rPr lang="ko-KR" altLang="en-US" sz="1200" dirty="0"/>
              <a:t>저는 건강 </a:t>
            </a:r>
            <a:r>
              <a:rPr lang="en-US" altLang="ko-KR" sz="1200" dirty="0"/>
              <a:t>(</a:t>
            </a:r>
            <a:r>
              <a:rPr lang="ko-KR" altLang="en-US" sz="1200" dirty="0"/>
              <a:t>건강한 상태</a:t>
            </a:r>
            <a:r>
              <a:rPr lang="en-US" altLang="ko-KR" sz="1200" dirty="0"/>
              <a:t>)</a:t>
            </a:r>
            <a:r>
              <a:rPr lang="ko-KR" altLang="en-US" sz="1200" dirty="0"/>
              <a:t> </a:t>
            </a:r>
            <a:r>
              <a:rPr lang="ko-KR" altLang="en-US" sz="1200" b="1" dirty="0">
                <a:solidFill>
                  <a:srgbClr val="FF0000"/>
                </a:solidFill>
              </a:rPr>
              <a:t>했습니다</a:t>
            </a:r>
            <a:r>
              <a:rPr lang="en-US" altLang="ko-KR" sz="1200" b="1" dirty="0"/>
              <a:t>.</a:t>
            </a:r>
            <a:r>
              <a:rPr lang="ko-KR" altLang="en-US" sz="1200" dirty="0"/>
              <a:t> </a:t>
            </a:r>
            <a:r>
              <a:rPr lang="en-US" altLang="ko-KR" sz="1200" dirty="0"/>
              <a:t>(</a:t>
            </a:r>
            <a:r>
              <a:rPr lang="ko-KR" altLang="en-US" sz="1200" dirty="0"/>
              <a:t>이었습니다</a:t>
            </a:r>
            <a:r>
              <a:rPr lang="en-US" altLang="ko-KR" sz="1200" dirty="0"/>
              <a:t>.)</a:t>
            </a:r>
            <a:endParaRPr lang="ko-KR" altLang="en-US" sz="1200" dirty="0"/>
          </a:p>
          <a:p>
            <a:pPr fontAlgn="base">
              <a:lnSpc>
                <a:spcPct val="150000"/>
              </a:lnSpc>
            </a:pPr>
            <a:r>
              <a:rPr lang="en-US" altLang="ko-KR" sz="1200" b="1" dirty="0"/>
              <a:t>6.</a:t>
            </a:r>
            <a:r>
              <a:rPr lang="ko-KR" altLang="en-US" sz="1200" b="1" dirty="0"/>
              <a:t> 기타 파트가 많은 문장의 바른 번역 매뉴얼</a:t>
            </a:r>
          </a:p>
          <a:p>
            <a:pPr fontAlgn="base">
              <a:lnSpc>
                <a:spcPct val="150000"/>
              </a:lnSpc>
            </a:pPr>
            <a:r>
              <a:rPr lang="ko-KR" altLang="en-US" sz="1200" dirty="0"/>
              <a:t>그러나 영어문장이 길어지면서 번역이나 인식에 혼동이 생기는 수가 있는데 이는 다름 아닌 기타 파트의 사용개수가 많아지는 것뿐이라는 것을 알면 그 해결은 간단하지 않을 까요</a:t>
            </a:r>
            <a:r>
              <a:rPr lang="en-US" altLang="ko-KR" sz="1200" dirty="0"/>
              <a:t>? </a:t>
            </a:r>
            <a:r>
              <a:rPr lang="ko-KR" altLang="en-US" sz="1200" dirty="0"/>
              <a:t>이 기타 파트들은 경우에</a:t>
            </a:r>
          </a:p>
        </p:txBody>
      </p:sp>
      <p:sp>
        <p:nvSpPr>
          <p:cNvPr id="7" name="슬라이드 번호 개체 틀 6"/>
          <p:cNvSpPr>
            <a:spLocks noGrp="1"/>
          </p:cNvSpPr>
          <p:nvPr>
            <p:ph type="sldNum" sz="quarter" idx="12"/>
          </p:nvPr>
        </p:nvSpPr>
        <p:spPr/>
        <p:txBody>
          <a:bodyPr/>
          <a:lstStyle/>
          <a:p>
            <a:fld id="{5CA46AE1-A4F3-404A-AEF6-FC2F202071CE}" type="slidenum">
              <a:rPr lang="ko-KR" altLang="en-US"/>
              <a:pPr/>
              <a:t>21</a:t>
            </a:fld>
            <a:endParaRPr lang="ko-KR" altLang="en-US"/>
          </a:p>
        </p:txBody>
      </p:sp>
      <p:sp>
        <p:nvSpPr>
          <p:cNvPr id="8" name="바닥글 개체 틀 7"/>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672" y="755576"/>
            <a:ext cx="5904656" cy="1200329"/>
          </a:xfrm>
          <a:prstGeom prst="rect">
            <a:avLst/>
          </a:prstGeom>
          <a:noFill/>
        </p:spPr>
        <p:txBody>
          <a:bodyPr wrap="square" rtlCol="0">
            <a:spAutoFit/>
          </a:bodyPr>
          <a:lstStyle/>
          <a:p>
            <a:pPr fontAlgn="base">
              <a:lnSpc>
                <a:spcPct val="150000"/>
              </a:lnSpc>
            </a:pPr>
            <a:r>
              <a:rPr lang="ko-KR" altLang="en-US" sz="1200" dirty="0"/>
              <a:t>따라서 그 순서가 바뀌어서 사용되는 것이 용인 되는 경우가 많은데</a:t>
            </a:r>
            <a:r>
              <a:rPr lang="en-US" altLang="ko-KR" sz="1200" dirty="0"/>
              <a:t>,</a:t>
            </a:r>
            <a:r>
              <a:rPr lang="ko-KR" altLang="en-US" sz="1200" dirty="0"/>
              <a:t> 그 미세한 차이는 충분히 호환가능하기에 그런 순서 바뀜이 영어문장구성에 심각한 오류가 되지는 않는다는 것입니다</a:t>
            </a:r>
            <a:r>
              <a:rPr lang="en-US" altLang="ko-KR" sz="1200" dirty="0"/>
              <a:t>. </a:t>
            </a:r>
            <a:r>
              <a:rPr lang="ko-KR" altLang="en-US" sz="1200" dirty="0"/>
              <a:t>따라서 이런 다소 유동적인 문장 인식이나 구성은 전적으로 그 사용자의 의지나 취향에 달려있는 것이므로 이를 마음껏 활용하면 된다는 것입니다</a:t>
            </a:r>
            <a:r>
              <a:rPr lang="en-US" altLang="ko-KR" sz="1200" dirty="0"/>
              <a:t>.</a:t>
            </a:r>
            <a:endParaRPr lang="ko-KR" altLang="en-US" sz="1200" dirty="0"/>
          </a:p>
        </p:txBody>
      </p:sp>
      <p:sp>
        <p:nvSpPr>
          <p:cNvPr id="8" name="TextBox 7"/>
          <p:cNvSpPr txBox="1"/>
          <p:nvPr/>
        </p:nvSpPr>
        <p:spPr>
          <a:xfrm>
            <a:off x="476672" y="4788024"/>
            <a:ext cx="5904656" cy="3416320"/>
          </a:xfrm>
          <a:prstGeom prst="rect">
            <a:avLst/>
          </a:prstGeom>
          <a:noFill/>
        </p:spPr>
        <p:txBody>
          <a:bodyPr wrap="square" rtlCol="0">
            <a:spAutoFit/>
          </a:bodyPr>
          <a:lstStyle/>
          <a:p>
            <a:pPr fontAlgn="base">
              <a:lnSpc>
                <a:spcPct val="150000"/>
              </a:lnSpc>
            </a:pPr>
            <a:r>
              <a:rPr lang="en-US" altLang="ko-KR" sz="1200" dirty="0"/>
              <a:t>1. </a:t>
            </a:r>
            <a:r>
              <a:rPr lang="ko-KR" altLang="en-US" sz="1200" dirty="0"/>
              <a:t>일반적 문장구성</a:t>
            </a:r>
          </a:p>
          <a:p>
            <a:pPr fontAlgn="base">
              <a:lnSpc>
                <a:spcPct val="150000"/>
              </a:lnSpc>
            </a:pPr>
            <a:r>
              <a:rPr lang="en-US" altLang="ko-KR" sz="1200" b="1" dirty="0"/>
              <a:t>   * </a:t>
            </a:r>
            <a:r>
              <a:rPr lang="ko-KR" altLang="en-US" sz="1200" b="1" dirty="0"/>
              <a:t>스파게티는 그 주방 안에서 그 손님들을 </a:t>
            </a:r>
            <a:r>
              <a:rPr lang="ko-KR" altLang="en-US" sz="1200" b="1" dirty="0">
                <a:solidFill>
                  <a:srgbClr val="0000FF"/>
                </a:solidFill>
              </a:rPr>
              <a:t>대접하기 위하여 </a:t>
            </a:r>
            <a:r>
              <a:rPr lang="ko-KR" altLang="en-US" sz="1200" b="1" dirty="0"/>
              <a:t>그 주방장에 의해서     </a:t>
            </a:r>
            <a:endParaRPr lang="en-US" altLang="ko-KR" sz="1200" b="1" dirty="0"/>
          </a:p>
          <a:p>
            <a:pPr fontAlgn="base">
              <a:lnSpc>
                <a:spcPct val="150000"/>
              </a:lnSpc>
            </a:pPr>
            <a:r>
              <a:rPr lang="ko-KR" altLang="en-US" sz="1200" b="1" dirty="0">
                <a:solidFill>
                  <a:srgbClr val="FF0000"/>
                </a:solidFill>
              </a:rPr>
              <a:t>     요리되어지고 있는 중입니다</a:t>
            </a:r>
            <a:r>
              <a:rPr lang="en-US" altLang="ko-KR" sz="1200" b="1" dirty="0"/>
              <a:t>.</a:t>
            </a:r>
          </a:p>
          <a:p>
            <a:pPr fontAlgn="base">
              <a:lnSpc>
                <a:spcPct val="150000"/>
              </a:lnSpc>
            </a:pPr>
            <a:r>
              <a:rPr lang="en-US" altLang="ko-KR" sz="1200" dirty="0"/>
              <a:t>2. </a:t>
            </a:r>
            <a:r>
              <a:rPr lang="ko-KR" altLang="en-US" sz="1200" i="1" dirty="0"/>
              <a:t>‘</a:t>
            </a:r>
            <a:r>
              <a:rPr lang="en-US" altLang="ko-KR" sz="1200" i="1" dirty="0"/>
              <a:t>By the chef’</a:t>
            </a:r>
            <a:r>
              <a:rPr lang="ko-KR" altLang="en-US" sz="1200" dirty="0"/>
              <a:t>를 강조하는 효과</a:t>
            </a:r>
          </a:p>
          <a:p>
            <a:pPr fontAlgn="base">
              <a:lnSpc>
                <a:spcPct val="150000"/>
              </a:lnSpc>
            </a:pPr>
            <a:r>
              <a:rPr lang="ko-KR" altLang="en-US" sz="1200" b="1" dirty="0"/>
              <a:t>   * </a:t>
            </a:r>
            <a:r>
              <a:rPr lang="ko-KR" altLang="en-US" sz="1200" b="1" i="1" dirty="0"/>
              <a:t>그 주방장에 의해서</a:t>
            </a:r>
            <a:r>
              <a:rPr lang="en-US" altLang="ko-KR" sz="1200" b="1" i="1" dirty="0"/>
              <a:t>, </a:t>
            </a:r>
            <a:r>
              <a:rPr lang="ko-KR" altLang="en-US" sz="1200" b="1" dirty="0"/>
              <a:t>스파게티는 그 주방 안에서 그 손님들을 </a:t>
            </a:r>
            <a:r>
              <a:rPr lang="ko-KR" altLang="en-US" sz="1200" b="1" dirty="0">
                <a:solidFill>
                  <a:srgbClr val="0000FF"/>
                </a:solidFill>
              </a:rPr>
              <a:t>대접하기 위하여     </a:t>
            </a:r>
            <a:endParaRPr lang="en-US" altLang="ko-KR" sz="1200" b="1" dirty="0">
              <a:solidFill>
                <a:srgbClr val="0000FF"/>
              </a:solidFill>
            </a:endParaRPr>
          </a:p>
          <a:p>
            <a:pPr fontAlgn="base">
              <a:lnSpc>
                <a:spcPct val="150000"/>
              </a:lnSpc>
            </a:pPr>
            <a:r>
              <a:rPr lang="en-US" altLang="ko-KR" sz="1200" b="1" dirty="0">
                <a:solidFill>
                  <a:srgbClr val="0000FF"/>
                </a:solidFill>
              </a:rPr>
              <a:t>     </a:t>
            </a:r>
            <a:r>
              <a:rPr lang="ko-KR" altLang="en-US" sz="1200" b="1" dirty="0">
                <a:solidFill>
                  <a:srgbClr val="FF0000"/>
                </a:solidFill>
              </a:rPr>
              <a:t>요리되어지고 있는 중입니다</a:t>
            </a:r>
            <a:r>
              <a:rPr lang="en-US" altLang="ko-KR" sz="1200" b="1" dirty="0">
                <a:solidFill>
                  <a:srgbClr val="FF0000"/>
                </a:solidFill>
              </a:rPr>
              <a:t>.</a:t>
            </a:r>
            <a:endParaRPr lang="ko-KR" altLang="en-US" sz="1200" b="1" dirty="0">
              <a:solidFill>
                <a:srgbClr val="FF0000"/>
              </a:solidFill>
            </a:endParaRPr>
          </a:p>
          <a:p>
            <a:pPr fontAlgn="base">
              <a:lnSpc>
                <a:spcPct val="150000"/>
              </a:lnSpc>
            </a:pPr>
            <a:r>
              <a:rPr lang="en-US" altLang="ko-KR" sz="1200" dirty="0"/>
              <a:t>3. “</a:t>
            </a:r>
            <a:r>
              <a:rPr lang="en-US" altLang="ko-KR" sz="1200" b="1" i="1" dirty="0">
                <a:solidFill>
                  <a:srgbClr val="0000FF"/>
                </a:solidFill>
              </a:rPr>
              <a:t>To treat </a:t>
            </a:r>
            <a:r>
              <a:rPr lang="en-US" altLang="ko-KR" sz="1200" i="1" dirty="0"/>
              <a:t>the guests” </a:t>
            </a:r>
            <a:r>
              <a:rPr lang="ko-KR" altLang="en-US" sz="1200" dirty="0"/>
              <a:t>를 강조하는 효과</a:t>
            </a:r>
          </a:p>
          <a:p>
            <a:pPr fontAlgn="base">
              <a:lnSpc>
                <a:spcPct val="150000"/>
              </a:lnSpc>
            </a:pPr>
            <a:r>
              <a:rPr lang="en-US" altLang="ko-KR" sz="1200" b="1" dirty="0"/>
              <a:t>   * </a:t>
            </a:r>
            <a:r>
              <a:rPr lang="ko-KR" altLang="en-US" sz="1200" b="1" dirty="0"/>
              <a:t>그 손님들을 </a:t>
            </a:r>
            <a:r>
              <a:rPr lang="ko-KR" altLang="en-US" sz="1200" b="1" i="1" dirty="0">
                <a:solidFill>
                  <a:srgbClr val="0000FF"/>
                </a:solidFill>
              </a:rPr>
              <a:t>대접하기 위하여</a:t>
            </a:r>
            <a:r>
              <a:rPr lang="en-US" altLang="ko-KR" sz="1200" b="1" i="1" dirty="0"/>
              <a:t>, </a:t>
            </a:r>
            <a:r>
              <a:rPr lang="ko-KR" altLang="en-US" sz="1200" b="1" dirty="0"/>
              <a:t>스파게티는 그 주방 안에서 그 주방장에 의해서 </a:t>
            </a:r>
            <a:endParaRPr lang="en-US" altLang="ko-KR" sz="1200" b="1" dirty="0"/>
          </a:p>
          <a:p>
            <a:pPr fontAlgn="base">
              <a:lnSpc>
                <a:spcPct val="150000"/>
              </a:lnSpc>
            </a:pPr>
            <a:r>
              <a:rPr lang="en-US" altLang="ko-KR" sz="1200" b="1" dirty="0">
                <a:solidFill>
                  <a:srgbClr val="FF0000"/>
                </a:solidFill>
              </a:rPr>
              <a:t>    </a:t>
            </a:r>
            <a:r>
              <a:rPr lang="ko-KR" altLang="en-US" sz="1200" b="1" dirty="0">
                <a:solidFill>
                  <a:srgbClr val="FF0000"/>
                </a:solidFill>
              </a:rPr>
              <a:t>요리되어지고 있는 중입니다</a:t>
            </a:r>
            <a:r>
              <a:rPr lang="en-US" altLang="ko-KR" sz="1200" b="1" dirty="0">
                <a:solidFill>
                  <a:srgbClr val="FF0000"/>
                </a:solidFill>
              </a:rPr>
              <a:t>.</a:t>
            </a:r>
          </a:p>
          <a:p>
            <a:pPr fontAlgn="base">
              <a:lnSpc>
                <a:spcPct val="150000"/>
              </a:lnSpc>
            </a:pPr>
            <a:r>
              <a:rPr lang="en-US" altLang="ko-KR" sz="1200" dirty="0"/>
              <a:t>4. </a:t>
            </a:r>
            <a:r>
              <a:rPr lang="en-US" altLang="ko-KR" sz="1200" i="1" dirty="0"/>
              <a:t>”in the kitchen’</a:t>
            </a:r>
            <a:r>
              <a:rPr lang="ko-KR" altLang="en-US" sz="1200" i="1" dirty="0"/>
              <a:t>을</a:t>
            </a:r>
            <a:r>
              <a:rPr lang="ko-KR" altLang="en-US" sz="1200" dirty="0"/>
              <a:t> 강조하는 효과</a:t>
            </a:r>
          </a:p>
          <a:p>
            <a:pPr fontAlgn="base">
              <a:lnSpc>
                <a:spcPct val="150000"/>
              </a:lnSpc>
            </a:pPr>
            <a:r>
              <a:rPr lang="ko-KR" altLang="en-US" sz="1200" b="1" dirty="0"/>
              <a:t>   * </a:t>
            </a:r>
            <a:r>
              <a:rPr lang="ko-KR" altLang="en-US" sz="1200" b="1" i="1" dirty="0"/>
              <a:t>그 주방 안에서</a:t>
            </a:r>
            <a:r>
              <a:rPr lang="en-US" altLang="ko-KR" sz="1200" b="1" i="1" dirty="0"/>
              <a:t>, </a:t>
            </a:r>
            <a:r>
              <a:rPr lang="ko-KR" altLang="en-US" sz="1200" b="1" dirty="0"/>
              <a:t>스파게티는 그 손님들을 </a:t>
            </a:r>
            <a:r>
              <a:rPr lang="ko-KR" altLang="en-US" sz="1200" b="1" dirty="0">
                <a:solidFill>
                  <a:srgbClr val="0000FF"/>
                </a:solidFill>
              </a:rPr>
              <a:t>대접하기 위하여 </a:t>
            </a:r>
            <a:r>
              <a:rPr lang="ko-KR" altLang="en-US" sz="1200" b="1" dirty="0"/>
              <a:t>그 주방장에 의해서 </a:t>
            </a:r>
            <a:endParaRPr lang="en-US" altLang="ko-KR" sz="1200" b="1" dirty="0"/>
          </a:p>
          <a:p>
            <a:pPr fontAlgn="base">
              <a:lnSpc>
                <a:spcPct val="150000"/>
              </a:lnSpc>
            </a:pPr>
            <a:r>
              <a:rPr lang="ko-KR" altLang="en-US" sz="1200" b="1" dirty="0">
                <a:solidFill>
                  <a:srgbClr val="FF0000"/>
                </a:solidFill>
              </a:rPr>
              <a:t>     요리되어지고 있는 중입니다</a:t>
            </a:r>
            <a:r>
              <a:rPr lang="en-US" altLang="ko-KR" sz="1200" b="1" dirty="0">
                <a:solidFill>
                  <a:srgbClr val="FF0000"/>
                </a:solidFill>
              </a:rPr>
              <a:t>.</a:t>
            </a:r>
            <a:endParaRPr lang="ko-KR" altLang="en-US" sz="1200" b="1" dirty="0">
              <a:solidFill>
                <a:srgbClr val="FF0000"/>
              </a:solidFill>
            </a:endParaRPr>
          </a:p>
        </p:txBody>
      </p:sp>
      <p:graphicFrame>
        <p:nvGraphicFramePr>
          <p:cNvPr id="9" name="표 8"/>
          <p:cNvGraphicFramePr>
            <a:graphicFrameLocks noGrp="1"/>
          </p:cNvGraphicFramePr>
          <p:nvPr/>
        </p:nvGraphicFramePr>
        <p:xfrm>
          <a:off x="476672" y="2042552"/>
          <a:ext cx="5904657" cy="2743200"/>
        </p:xfrm>
        <a:graphic>
          <a:graphicData uri="http://schemas.openxmlformats.org/drawingml/2006/table">
            <a:tbl>
              <a:tblPr firstRow="1" bandRow="1">
                <a:tableStyleId>{5C22544A-7EE6-4342-B048-85BDC9FD1C3A}</a:tableStyleId>
              </a:tblPr>
              <a:tblGrid>
                <a:gridCol w="1146535"/>
                <a:gridCol w="453792"/>
                <a:gridCol w="551838"/>
                <a:gridCol w="484866"/>
                <a:gridCol w="603328"/>
                <a:gridCol w="1008112"/>
                <a:gridCol w="1008112"/>
                <a:gridCol w="648074"/>
              </a:tblGrid>
              <a:tr h="231342">
                <a:tc rowSpan="2">
                  <a:txBody>
                    <a:bodyPr/>
                    <a:lstStyle/>
                    <a:p>
                      <a:pPr algn="ctr" latinLnBrk="1">
                        <a:lnSpc>
                          <a:spcPct val="150000"/>
                        </a:lnSpc>
                      </a:pPr>
                      <a:r>
                        <a:rPr lang="en-US" altLang="ko-KR" sz="1200" b="0" dirty="0">
                          <a:solidFill>
                            <a:schemeClr val="tx1"/>
                          </a:solidFill>
                        </a:rPr>
                        <a:t>“</a:t>
                      </a:r>
                      <a:r>
                        <a:rPr lang="ko-KR" altLang="en-US" sz="1200" b="0" dirty="0">
                          <a:solidFill>
                            <a:schemeClr val="tx1"/>
                          </a:solidFill>
                        </a:rPr>
                        <a:t>기타</a:t>
                      </a:r>
                      <a:r>
                        <a:rPr lang="en-US" altLang="ko-KR" sz="1200" b="0" dirty="0">
                          <a:solidFill>
                            <a:schemeClr val="tx1"/>
                          </a:solidFill>
                        </a:rPr>
                        <a:t>”</a:t>
                      </a:r>
                      <a:r>
                        <a:rPr lang="ko-KR" altLang="en-US" sz="1200" b="0" dirty="0">
                          <a:solidFill>
                            <a:schemeClr val="tx1"/>
                          </a:solidFill>
                        </a:rPr>
                        <a:t>를 문장 앞에 구성할 </a:t>
                      </a:r>
                      <a:endParaRPr lang="en-US" altLang="ko-KR" sz="1200" b="0" dirty="0">
                        <a:solidFill>
                          <a:schemeClr val="tx1"/>
                        </a:solidFill>
                      </a:endParaRPr>
                    </a:p>
                    <a:p>
                      <a:pPr algn="ctr" latinLnBrk="1">
                        <a:lnSpc>
                          <a:spcPct val="150000"/>
                        </a:lnSpc>
                      </a:pPr>
                      <a:r>
                        <a:rPr lang="ko-KR" altLang="en-US" sz="1200" b="0" dirty="0">
                          <a:solidFill>
                            <a:schemeClr val="tx1"/>
                          </a:solidFill>
                        </a:rPr>
                        <a:t>경우</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rowSpan="2">
                  <a:txBody>
                    <a:bodyPr/>
                    <a:lstStyle/>
                    <a:p>
                      <a:pPr algn="ctr" latinLnBrk="1">
                        <a:lnSpc>
                          <a:spcPct val="200000"/>
                        </a:lnSpc>
                      </a:pPr>
                      <a:r>
                        <a:rPr lang="ko-KR" altLang="en-US" sz="1200" b="0" dirty="0">
                          <a:solidFill>
                            <a:schemeClr val="tx1"/>
                          </a:solidFill>
                        </a:rPr>
                        <a:t>주어</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gridSpan="3">
                  <a:txBody>
                    <a:bodyPr/>
                    <a:lstStyle/>
                    <a:p>
                      <a:pPr algn="ctr" latinLnBrk="1"/>
                      <a:r>
                        <a:rPr lang="ko-KR" altLang="en-US" sz="1200" b="0" dirty="0">
                          <a:solidFill>
                            <a:schemeClr val="tx1"/>
                          </a:solidFill>
                        </a:rPr>
                        <a:t>동사</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h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latinLnBrk="1">
                        <a:lnSpc>
                          <a:spcPct val="300000"/>
                        </a:lnSpc>
                      </a:pPr>
                      <a:r>
                        <a:rPr lang="ko-KR" altLang="en-US" sz="1200" b="0" i="1" dirty="0">
                          <a:solidFill>
                            <a:schemeClr val="tx1"/>
                          </a:solidFill>
                        </a:rPr>
                        <a:t>기타</a:t>
                      </a:r>
                      <a:r>
                        <a:rPr lang="en-US" altLang="ko-KR" sz="1200" b="0" i="1" dirty="0">
                          <a:solidFill>
                            <a:schemeClr val="tx1"/>
                          </a:solidFill>
                        </a:rPr>
                        <a:t>1</a:t>
                      </a:r>
                      <a:endParaRPr lang="ko-KR" altLang="en-US" sz="1200" b="0" i="1"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rowSpan="2">
                  <a:txBody>
                    <a:bodyPr/>
                    <a:lstStyle/>
                    <a:p>
                      <a:pPr algn="ctr" latinLnBrk="1">
                        <a:lnSpc>
                          <a:spcPct val="300000"/>
                        </a:lnSpc>
                      </a:pPr>
                      <a:r>
                        <a:rPr lang="ko-KR" altLang="en-US" sz="1200" b="0" i="1" dirty="0">
                          <a:solidFill>
                            <a:schemeClr val="tx1"/>
                          </a:solidFill>
                        </a:rPr>
                        <a:t>기타</a:t>
                      </a:r>
                      <a:r>
                        <a:rPr lang="en-US" altLang="ko-KR" sz="1200" b="0" i="1" dirty="0">
                          <a:solidFill>
                            <a:schemeClr val="tx1"/>
                          </a:solidFill>
                        </a:rPr>
                        <a:t>2</a:t>
                      </a:r>
                      <a:endParaRPr lang="ko-KR" altLang="en-US" sz="1200" b="0" i="1"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rowSpan="2">
                  <a:txBody>
                    <a:bodyPr/>
                    <a:lstStyle/>
                    <a:p>
                      <a:pPr algn="ctr" latinLnBrk="1">
                        <a:lnSpc>
                          <a:spcPct val="300000"/>
                        </a:lnSpc>
                      </a:pPr>
                      <a:r>
                        <a:rPr lang="ko-KR" altLang="en-US" sz="1200" b="0" i="1" dirty="0">
                          <a:solidFill>
                            <a:schemeClr val="tx1"/>
                          </a:solidFill>
                        </a:rPr>
                        <a:t>기타</a:t>
                      </a:r>
                      <a:r>
                        <a:rPr lang="en-US" altLang="ko-KR" sz="1200" b="0" i="1" dirty="0">
                          <a:solidFill>
                            <a:schemeClr val="tx1"/>
                          </a:solidFill>
                        </a:rPr>
                        <a:t>3</a:t>
                      </a:r>
                      <a:endParaRPr lang="ko-KR" altLang="en-US" sz="1200" b="0" i="1"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539799">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en-US" altLang="ko-KR" sz="1200" b="0" dirty="0">
                        <a:solidFill>
                          <a:srgbClr val="FF0000"/>
                        </a:solidFill>
                      </a:endParaRPr>
                    </a:p>
                    <a:p>
                      <a:pPr algn="ctr" latinLnBrk="1"/>
                      <a:r>
                        <a:rPr lang="en-US" altLang="ko-KR" sz="1200" b="0" dirty="0">
                          <a:solidFill>
                            <a:srgbClr val="FF0000"/>
                          </a:solidFill>
                        </a:rPr>
                        <a:t>Be</a:t>
                      </a:r>
                      <a:r>
                        <a:rPr lang="ko-KR" altLang="en-US" sz="1200" b="0" dirty="0">
                          <a:solidFill>
                            <a:srgbClr val="FF0000"/>
                          </a:solidFill>
                        </a:rPr>
                        <a:t>동사</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endParaRPr lang="en-US" altLang="ko-KR" sz="1200" b="0" dirty="0">
                        <a:solidFill>
                          <a:srgbClr val="FF0000"/>
                        </a:solidFill>
                      </a:endParaRPr>
                    </a:p>
                    <a:p>
                      <a:pPr algn="ctr" latinLnBrk="1"/>
                      <a:r>
                        <a:rPr lang="en-US" altLang="ko-KR" sz="1200" b="0" dirty="0">
                          <a:solidFill>
                            <a:srgbClr val="FF0000"/>
                          </a:solidFill>
                        </a:rPr>
                        <a:t>being</a:t>
                      </a:r>
                      <a:endParaRPr lang="ko-KR" altLang="en-US" sz="1200" b="0" dirty="0">
                        <a:solidFill>
                          <a:srgbClr val="FF0000"/>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endParaRPr lang="en-US" altLang="ko-KR" sz="1200" b="0" dirty="0">
                        <a:solidFill>
                          <a:srgbClr val="FF0000"/>
                        </a:solidFill>
                      </a:endParaRPr>
                    </a:p>
                    <a:p>
                      <a:pPr algn="ctr" latinLnBrk="1"/>
                      <a:r>
                        <a:rPr lang="en-US" altLang="ko-KR" sz="1200" b="0" dirty="0">
                          <a:solidFill>
                            <a:srgbClr val="FF0000"/>
                          </a:solidFill>
                        </a:rPr>
                        <a:t>P. P.</a:t>
                      </a:r>
                      <a:endParaRPr lang="ko-KR" altLang="en-US" sz="1200" b="0" dirty="0">
                        <a:solidFill>
                          <a:srgbClr val="FF0000"/>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5571">
                <a:tc>
                  <a:txBody>
                    <a:bodyPr/>
                    <a:lstStyle/>
                    <a:p>
                      <a:pPr algn="ctr" latinLnBrk="1"/>
                      <a:endParaRPr lang="ko-KR" altLang="en-US" sz="120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itchFamily="18" charset="0"/>
                          <a:ea typeface="Cambria Math" pitchFamily="18" charset="0"/>
                        </a:rPr>
                        <a:t>Steak </a:t>
                      </a:r>
                      <a:endParaRPr lang="ko-KR" altLang="en-US" sz="120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lnSpc>
                          <a:spcPct val="300000"/>
                        </a:lnSpc>
                      </a:pPr>
                      <a:endParaRPr lang="en-US" altLang="ko-KR" sz="1200" dirty="0">
                        <a:solidFill>
                          <a:srgbClr val="FF0000"/>
                        </a:solidFill>
                        <a:latin typeface="Cambria Math" pitchFamily="18" charset="0"/>
                      </a:endParaRPr>
                    </a:p>
                    <a:p>
                      <a:pPr algn="ctr" latinLnBrk="1">
                        <a:lnSpc>
                          <a:spcPct val="300000"/>
                        </a:lnSpc>
                      </a:pPr>
                      <a:r>
                        <a:rPr lang="en-US" altLang="ko-KR" sz="1200" dirty="0">
                          <a:solidFill>
                            <a:srgbClr val="FF0000"/>
                          </a:solidFill>
                          <a:latin typeface="Cambria Math" pitchFamily="18" charset="0"/>
                        </a:rPr>
                        <a:t>is</a:t>
                      </a:r>
                      <a:endParaRPr lang="ko-KR" altLang="en-US" sz="1200" dirty="0">
                        <a:solidFill>
                          <a:srgbClr val="FF0000"/>
                        </a:solidFill>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lnSpc>
                          <a:spcPct val="300000"/>
                        </a:lnSpc>
                      </a:pPr>
                      <a:endParaRPr lang="en-US" altLang="ko-KR" sz="1200" dirty="0">
                        <a:solidFill>
                          <a:srgbClr val="FF0000"/>
                        </a:solidFill>
                        <a:latin typeface="Cambria Math" pitchFamily="18" charset="0"/>
                      </a:endParaRPr>
                    </a:p>
                    <a:p>
                      <a:pPr algn="ctr" latinLnBrk="1">
                        <a:lnSpc>
                          <a:spcPct val="300000"/>
                        </a:lnSpc>
                      </a:pPr>
                      <a:r>
                        <a:rPr lang="en-US" altLang="ko-KR" sz="1200" dirty="0">
                          <a:solidFill>
                            <a:srgbClr val="FF0000"/>
                          </a:solidFill>
                          <a:latin typeface="Cambria Math" pitchFamily="18" charset="0"/>
                        </a:rPr>
                        <a:t>being</a:t>
                      </a:r>
                      <a:endParaRPr lang="ko-KR" altLang="en-US" sz="1200" dirty="0">
                        <a:solidFill>
                          <a:srgbClr val="FF0000"/>
                        </a:solidFill>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ctr" latinLnBrk="1">
                        <a:lnSpc>
                          <a:spcPct val="300000"/>
                        </a:lnSpc>
                      </a:pPr>
                      <a:endParaRPr lang="en-US" altLang="ko-KR" sz="1200" dirty="0">
                        <a:solidFill>
                          <a:srgbClr val="FF0000"/>
                        </a:solidFill>
                        <a:latin typeface="Cambria Math" pitchFamily="18" charset="0"/>
                        <a:ea typeface="Cambria Math" pitchFamily="18" charset="0"/>
                      </a:endParaRPr>
                    </a:p>
                    <a:p>
                      <a:pPr algn="ctr" latinLnBrk="1">
                        <a:lnSpc>
                          <a:spcPct val="300000"/>
                        </a:lnSpc>
                      </a:pPr>
                      <a:r>
                        <a:rPr lang="en-US" altLang="ko-KR" sz="1200" dirty="0">
                          <a:solidFill>
                            <a:srgbClr val="FF0000"/>
                          </a:solidFill>
                          <a:latin typeface="Cambria Math" pitchFamily="18" charset="0"/>
                          <a:ea typeface="Cambria Math" pitchFamily="18" charset="0"/>
                        </a:rPr>
                        <a:t>cooked</a:t>
                      </a:r>
                      <a:endParaRPr lang="ko-KR" altLang="en-US" sz="1200" dirty="0">
                        <a:solidFill>
                          <a:srgbClr val="FF0000"/>
                        </a:solidFill>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i="0" dirty="0">
                          <a:latin typeface="Cambria Math" pitchFamily="18" charset="0"/>
                          <a:ea typeface="Cambria Math" pitchFamily="18" charset="0"/>
                        </a:rPr>
                        <a:t>In the kitchen</a:t>
                      </a:r>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i="0" dirty="0">
                          <a:solidFill>
                            <a:srgbClr val="0000FF"/>
                          </a:solidFill>
                          <a:latin typeface="Cambria Math" pitchFamily="18" charset="0"/>
                          <a:ea typeface="Cambria Math" pitchFamily="18" charset="0"/>
                        </a:rPr>
                        <a:t>to treat </a:t>
                      </a:r>
                      <a:r>
                        <a:rPr lang="en-US" altLang="ko-KR" sz="1200" i="0" dirty="0">
                          <a:latin typeface="Cambria Math" pitchFamily="18" charset="0"/>
                          <a:ea typeface="Cambria Math" pitchFamily="18" charset="0"/>
                        </a:rPr>
                        <a:t>the guests</a:t>
                      </a:r>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i="0" dirty="0">
                          <a:latin typeface="Cambria Math" pitchFamily="18" charset="0"/>
                          <a:ea typeface="Cambria Math" pitchFamily="18" charset="0"/>
                        </a:rPr>
                        <a:t>By the chef.</a:t>
                      </a:r>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5571">
                <a:tc>
                  <a:txBody>
                    <a:bodyPr/>
                    <a:lstStyle/>
                    <a:p>
                      <a:pPr algn="ctr" latinLnBrk="1"/>
                      <a:r>
                        <a:rPr lang="en-US" altLang="ko-KR" sz="1200" i="1" dirty="0">
                          <a:latin typeface="Cambria Math" pitchFamily="18" charset="0"/>
                          <a:ea typeface="Cambria Math" pitchFamily="18" charset="0"/>
                        </a:rPr>
                        <a:t>By</a:t>
                      </a:r>
                      <a:r>
                        <a:rPr lang="ko-KR" altLang="en-US" sz="1200" i="1" dirty="0">
                          <a:latin typeface="Cambria Math" pitchFamily="18" charset="0"/>
                        </a:rPr>
                        <a:t> </a:t>
                      </a:r>
                      <a:r>
                        <a:rPr lang="en-US" altLang="ko-KR" sz="1200" i="1" dirty="0">
                          <a:latin typeface="Cambria Math" pitchFamily="18" charset="0"/>
                          <a:ea typeface="Cambria Math" pitchFamily="18" charset="0"/>
                        </a:rPr>
                        <a:t>the chef,</a:t>
                      </a:r>
                      <a:endParaRPr lang="ko-KR" altLang="en-US" sz="1200" i="1"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a:latin typeface="Cambria Math" pitchFamily="18" charset="0"/>
                          <a:ea typeface="Cambria Math" pitchFamily="18" charset="0"/>
                        </a:rPr>
                        <a:t>Steak </a:t>
                      </a:r>
                      <a:endParaRPr lang="ko-KR" altLang="en-US" sz="120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i="0" dirty="0">
                          <a:latin typeface="Cambria Math" pitchFamily="18" charset="0"/>
                          <a:ea typeface="Cambria Math" pitchFamily="18" charset="0"/>
                        </a:rPr>
                        <a:t>In the kitchen</a:t>
                      </a:r>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i="0" dirty="0">
                          <a:solidFill>
                            <a:srgbClr val="0000FF"/>
                          </a:solidFill>
                          <a:latin typeface="Cambria Math" pitchFamily="18" charset="0"/>
                          <a:ea typeface="Cambria Math" pitchFamily="18" charset="0"/>
                        </a:rPr>
                        <a:t>to treat </a:t>
                      </a:r>
                      <a:r>
                        <a:rPr lang="en-US" altLang="ko-KR" sz="1200" i="0" dirty="0">
                          <a:latin typeface="Cambria Math" pitchFamily="18" charset="0"/>
                          <a:ea typeface="Cambria Math" pitchFamily="18" charset="0"/>
                        </a:rPr>
                        <a:t>the guests</a:t>
                      </a:r>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5571">
                <a:tc>
                  <a:txBody>
                    <a:bodyPr/>
                    <a:lstStyle/>
                    <a:p>
                      <a:pPr algn="ctr" latinLnBrk="1"/>
                      <a:r>
                        <a:rPr lang="en-US" altLang="ko-KR" sz="1200" i="1" dirty="0">
                          <a:solidFill>
                            <a:srgbClr val="0000FF"/>
                          </a:solidFill>
                          <a:latin typeface="Cambria Math" pitchFamily="18" charset="0"/>
                          <a:ea typeface="Cambria Math" pitchFamily="18" charset="0"/>
                        </a:rPr>
                        <a:t>To treat </a:t>
                      </a:r>
                      <a:r>
                        <a:rPr lang="en-US" altLang="ko-KR" sz="1200" i="1" dirty="0">
                          <a:latin typeface="Cambria Math" pitchFamily="18" charset="0"/>
                          <a:ea typeface="Cambria Math" pitchFamily="18" charset="0"/>
                        </a:rPr>
                        <a:t>the guests,</a:t>
                      </a:r>
                      <a:endParaRPr lang="ko-KR" altLang="en-US" sz="1200" i="1"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a:latin typeface="Cambria Math" pitchFamily="18" charset="0"/>
                          <a:ea typeface="Cambria Math" pitchFamily="18" charset="0"/>
                        </a:rPr>
                        <a:t>Steak </a:t>
                      </a:r>
                      <a:endParaRPr lang="ko-KR" altLang="en-US" sz="120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i="0" dirty="0">
                          <a:latin typeface="Cambria Math" pitchFamily="18" charset="0"/>
                          <a:ea typeface="Cambria Math" pitchFamily="18" charset="0"/>
                        </a:rPr>
                        <a:t>In the kitchen</a:t>
                      </a:r>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i="0" dirty="0">
                          <a:latin typeface="Cambria Math" pitchFamily="18" charset="0"/>
                          <a:ea typeface="Cambria Math" pitchFamily="18" charset="0"/>
                        </a:rPr>
                        <a:t>By the chef.</a:t>
                      </a:r>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85571">
                <a:tc>
                  <a:txBody>
                    <a:bodyPr/>
                    <a:lstStyle/>
                    <a:p>
                      <a:pPr algn="ctr" latinLnBrk="1"/>
                      <a:r>
                        <a:rPr lang="en-US" altLang="ko-KR" sz="1200" i="1" dirty="0">
                          <a:latin typeface="Cambria Math" pitchFamily="18" charset="0"/>
                          <a:ea typeface="Cambria Math" pitchFamily="18" charset="0"/>
                        </a:rPr>
                        <a:t>In</a:t>
                      </a:r>
                      <a:r>
                        <a:rPr lang="en-US" altLang="ko-KR" sz="1200" i="1" baseline="0" dirty="0">
                          <a:latin typeface="Cambria Math" pitchFamily="18" charset="0"/>
                          <a:ea typeface="Cambria Math" pitchFamily="18" charset="0"/>
                        </a:rPr>
                        <a:t> the kitchen,</a:t>
                      </a:r>
                      <a:endParaRPr lang="ko-KR" altLang="en-US" sz="1200" i="1"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dirty="0">
                          <a:latin typeface="Cambria Math" pitchFamily="18" charset="0"/>
                          <a:ea typeface="Cambria Math" pitchFamily="18" charset="0"/>
                        </a:rPr>
                        <a:t>Steak </a:t>
                      </a:r>
                      <a:endParaRPr lang="ko-KR" altLang="en-US" sz="120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latinLnBrk="1"/>
                      <a:endParaRPr lang="ko-KR"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i="0" dirty="0">
                          <a:solidFill>
                            <a:srgbClr val="0000FF"/>
                          </a:solidFill>
                          <a:latin typeface="Cambria Math" pitchFamily="18" charset="0"/>
                          <a:ea typeface="Cambria Math" pitchFamily="18" charset="0"/>
                        </a:rPr>
                        <a:t>to treat </a:t>
                      </a:r>
                      <a:r>
                        <a:rPr lang="en-US" altLang="ko-KR" sz="1200" i="0" dirty="0">
                          <a:latin typeface="Cambria Math" pitchFamily="18" charset="0"/>
                          <a:ea typeface="Cambria Math" pitchFamily="18" charset="0"/>
                        </a:rPr>
                        <a:t>the guests</a:t>
                      </a:r>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i="0" dirty="0">
                          <a:latin typeface="Cambria Math" pitchFamily="18" charset="0"/>
                          <a:ea typeface="Cambria Math" pitchFamily="18" charset="0"/>
                        </a:rPr>
                        <a:t>By the chef.</a:t>
                      </a:r>
                      <a:endParaRPr lang="ko-KR" altLang="en-US" sz="1200" i="0" dirty="0">
                        <a:latin typeface="Cambria Math" pitchFamily="18" charset="0"/>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슬라이드 번호 개체 틀 5"/>
          <p:cNvSpPr>
            <a:spLocks noGrp="1"/>
          </p:cNvSpPr>
          <p:nvPr>
            <p:ph type="sldNum" sz="quarter" idx="12"/>
          </p:nvPr>
        </p:nvSpPr>
        <p:spPr/>
        <p:txBody>
          <a:bodyPr/>
          <a:lstStyle/>
          <a:p>
            <a:fld id="{5CA46AE1-A4F3-404A-AEF6-FC2F202071CE}" type="slidenum">
              <a:rPr lang="ko-KR" altLang="en-US"/>
              <a:pPr/>
              <a:t>22</a:t>
            </a:fld>
            <a:endParaRPr lang="ko-KR" altLang="en-US"/>
          </a:p>
        </p:txBody>
      </p:sp>
      <p:sp>
        <p:nvSpPr>
          <p:cNvPr id="10" name="바닥글 개체 틀 9"/>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6672" y="755576"/>
            <a:ext cx="5904656" cy="7848302"/>
          </a:xfrm>
          <a:prstGeom prst="rect">
            <a:avLst/>
          </a:prstGeom>
          <a:noFill/>
        </p:spPr>
        <p:txBody>
          <a:bodyPr wrap="square" rtlCol="0">
            <a:spAutoFit/>
          </a:bodyPr>
          <a:lstStyle/>
          <a:p>
            <a:pPr fontAlgn="base">
              <a:lnSpc>
                <a:spcPct val="150000"/>
              </a:lnSpc>
            </a:pPr>
            <a:r>
              <a:rPr lang="ko-KR" altLang="en-US" sz="1200" b="1" dirty="0"/>
              <a:t>▶ 통일 번역 매뉴얼을 정한다면</a:t>
            </a:r>
            <a:r>
              <a:rPr lang="en-US" altLang="ko-KR" sz="1200" b="1" dirty="0"/>
              <a:t>?</a:t>
            </a:r>
            <a:endParaRPr lang="ko-KR" altLang="en-US" sz="1200" b="1" dirty="0"/>
          </a:p>
          <a:p>
            <a:pPr fontAlgn="base">
              <a:lnSpc>
                <a:spcPct val="150000"/>
              </a:lnSpc>
            </a:pPr>
            <a:r>
              <a:rPr lang="en-US" altLang="ko-KR" sz="1200" dirty="0"/>
              <a:t>1. </a:t>
            </a:r>
            <a:r>
              <a:rPr lang="ko-KR" altLang="en-US" sz="1200" dirty="0" err="1"/>
              <a:t>경사체</a:t>
            </a:r>
            <a:r>
              <a:rPr lang="ko-KR" altLang="en-US" sz="1200" dirty="0"/>
              <a:t> 글씨의 독립 번역 후</a:t>
            </a:r>
          </a:p>
          <a:p>
            <a:pPr fontAlgn="base">
              <a:lnSpc>
                <a:spcPct val="150000"/>
              </a:lnSpc>
            </a:pPr>
            <a:r>
              <a:rPr lang="en-US" altLang="ko-KR" sz="1200" dirty="0"/>
              <a:t>2. “</a:t>
            </a:r>
            <a:r>
              <a:rPr lang="ko-KR" altLang="en-US" sz="1200" dirty="0"/>
              <a:t>주어 </a:t>
            </a:r>
            <a:r>
              <a:rPr lang="en-US" altLang="ko-KR" sz="1200" dirty="0"/>
              <a:t>+ </a:t>
            </a:r>
            <a:r>
              <a:rPr lang="ko-KR" altLang="en-US" sz="1200" dirty="0"/>
              <a:t>동사 </a:t>
            </a:r>
            <a:r>
              <a:rPr lang="en-US" altLang="ko-KR" sz="1200" dirty="0"/>
              <a:t>+ </a:t>
            </a:r>
            <a:r>
              <a:rPr lang="ko-KR" altLang="en-US" sz="1200" dirty="0"/>
              <a:t>목적어</a:t>
            </a:r>
            <a:r>
              <a:rPr lang="en-US" altLang="ko-KR" sz="1200" dirty="0"/>
              <a:t>/</a:t>
            </a:r>
            <a:r>
              <a:rPr lang="ko-KR" altLang="en-US" sz="1200" dirty="0"/>
              <a:t>보어</a:t>
            </a:r>
            <a:r>
              <a:rPr lang="en-US" altLang="ko-KR" sz="1200" dirty="0"/>
              <a:t>”</a:t>
            </a:r>
            <a:r>
              <a:rPr lang="ko-KR" altLang="en-US" sz="1200" dirty="0"/>
              <a:t>의 문장 메인 파트 번역 </a:t>
            </a:r>
          </a:p>
          <a:p>
            <a:pPr fontAlgn="base">
              <a:lnSpc>
                <a:spcPct val="150000"/>
              </a:lnSpc>
            </a:pPr>
            <a:r>
              <a:rPr lang="en-US" altLang="ko-KR" sz="1200" dirty="0"/>
              <a:t>3. </a:t>
            </a:r>
            <a:r>
              <a:rPr lang="ko-KR" altLang="en-US" sz="1200" dirty="0"/>
              <a:t>만일 </a:t>
            </a:r>
            <a:r>
              <a:rPr lang="ko-KR" altLang="en-US" sz="1200" dirty="0" err="1"/>
              <a:t>경사체</a:t>
            </a:r>
            <a:r>
              <a:rPr lang="ko-KR" altLang="en-US" sz="1200" dirty="0"/>
              <a:t> 글씨의 독립 번역 이후 문장 메인 파트와 기타파트가 같이 남아 있을 경우</a:t>
            </a:r>
          </a:p>
          <a:p>
            <a:pPr fontAlgn="base">
              <a:lnSpc>
                <a:spcPct val="150000"/>
              </a:lnSpc>
            </a:pPr>
            <a:r>
              <a:rPr lang="en-US" altLang="ko-KR" sz="1200" dirty="0"/>
              <a:t>4. </a:t>
            </a:r>
            <a:r>
              <a:rPr lang="ko-KR" altLang="en-US" sz="1200" dirty="0" err="1"/>
              <a:t>경사체</a:t>
            </a:r>
            <a:r>
              <a:rPr lang="ko-KR" altLang="en-US" sz="1200" dirty="0"/>
              <a:t> 글씨의 독립번역 </a:t>
            </a:r>
            <a:r>
              <a:rPr lang="en-US" altLang="ko-KR" sz="1200" dirty="0"/>
              <a:t>+ </a:t>
            </a:r>
            <a:r>
              <a:rPr lang="ko-KR" altLang="en-US" sz="1200" dirty="0"/>
              <a:t>기타파트 </a:t>
            </a:r>
            <a:r>
              <a:rPr lang="en-US" altLang="ko-KR" sz="1200" dirty="0"/>
              <a:t>+ “</a:t>
            </a:r>
            <a:r>
              <a:rPr lang="ko-KR" altLang="en-US" sz="1200" dirty="0"/>
              <a:t>주어 </a:t>
            </a:r>
            <a:r>
              <a:rPr lang="en-US" altLang="ko-KR" sz="1200" dirty="0"/>
              <a:t>+ </a:t>
            </a:r>
            <a:r>
              <a:rPr lang="ko-KR" altLang="en-US" sz="1200" dirty="0"/>
              <a:t>동사 </a:t>
            </a:r>
            <a:r>
              <a:rPr lang="en-US" altLang="ko-KR" sz="1200" dirty="0"/>
              <a:t>+ </a:t>
            </a:r>
            <a:r>
              <a:rPr lang="ko-KR" altLang="en-US" sz="1200" dirty="0"/>
              <a:t>목적어</a:t>
            </a:r>
            <a:r>
              <a:rPr lang="en-US" altLang="ko-KR" sz="1200" dirty="0"/>
              <a:t>/</a:t>
            </a:r>
            <a:r>
              <a:rPr lang="ko-KR" altLang="en-US" sz="1200" dirty="0"/>
              <a:t>보어</a:t>
            </a:r>
            <a:r>
              <a:rPr lang="en-US" altLang="ko-KR" sz="1200" dirty="0"/>
              <a:t>”</a:t>
            </a:r>
            <a:r>
              <a:rPr lang="ko-KR" altLang="en-US" sz="1200" dirty="0"/>
              <a:t>의 문장 메인 파트 순의 번역</a:t>
            </a:r>
          </a:p>
          <a:p>
            <a:pPr fontAlgn="base">
              <a:lnSpc>
                <a:spcPct val="150000"/>
              </a:lnSpc>
            </a:pPr>
            <a:r>
              <a:rPr lang="ko-KR" altLang="en-US" sz="1200" dirty="0"/>
              <a:t>그 외의 문장파트에 는 늘 이런 식으로 문장 앞에 독립 사용하는 것이 가능하므로 만일 이를 이런 식으로 표기하고 인식할 수 있다면 영어문장에 아무리 많은 기타파트가 사용된다 하더라도 우리는 쉽고 단순하게 이를 구분하여</a:t>
            </a:r>
            <a:r>
              <a:rPr lang="en-US" altLang="ko-KR" sz="1200" dirty="0"/>
              <a:t>, </a:t>
            </a:r>
            <a:r>
              <a:rPr lang="ko-KR" altLang="en-US" sz="1200" dirty="0"/>
              <a:t>영어문장을 구성</a:t>
            </a:r>
            <a:r>
              <a:rPr lang="en-US" altLang="ko-KR" sz="1200" dirty="0"/>
              <a:t>, </a:t>
            </a:r>
            <a:r>
              <a:rPr lang="ko-KR" altLang="en-US" sz="1200" dirty="0"/>
              <a:t>사용할 수 있는 능력이 생길 수 있는 결과가 될 수 있는 것입니다</a:t>
            </a:r>
            <a:r>
              <a:rPr lang="en-US" altLang="ko-KR" sz="1200" dirty="0"/>
              <a:t>. </a:t>
            </a:r>
            <a:endParaRPr lang="ko-KR" altLang="en-US" sz="1200" dirty="0"/>
          </a:p>
          <a:p>
            <a:pPr fontAlgn="base">
              <a:lnSpc>
                <a:spcPct val="150000"/>
              </a:lnSpc>
            </a:pPr>
            <a:r>
              <a:rPr lang="ko-KR" altLang="en-US" sz="1200" b="1" dirty="0"/>
              <a:t>≫ </a:t>
            </a:r>
            <a:r>
              <a:rPr lang="ko-KR" altLang="en-US" sz="1200" dirty="0"/>
              <a:t>앞으로 사용되는 한글문장에 </a:t>
            </a:r>
            <a:r>
              <a:rPr lang="ko-KR" altLang="en-US" sz="1200" b="1" i="1" dirty="0"/>
              <a:t>‘</a:t>
            </a:r>
            <a:r>
              <a:rPr lang="en-US" altLang="ko-KR" sz="1200" b="1" i="1" dirty="0"/>
              <a:t>,’</a:t>
            </a:r>
            <a:r>
              <a:rPr lang="ko-KR" altLang="en-US" sz="1200" b="1" i="1" dirty="0"/>
              <a:t>와 경사체 글씨</a:t>
            </a:r>
            <a:r>
              <a:rPr lang="ko-KR" altLang="en-US" sz="1200" dirty="0"/>
              <a:t>의 사용은 위와 같은 개념으로 영어문장으로 번역시 독립되어 사용될 수 있음을 참고하세요</a:t>
            </a:r>
            <a:r>
              <a:rPr lang="en-US" altLang="ko-KR" sz="1200" dirty="0"/>
              <a:t>.</a:t>
            </a:r>
            <a:endParaRPr lang="ko-KR" altLang="en-US" sz="1200" dirty="0"/>
          </a:p>
          <a:p>
            <a:pPr fontAlgn="base" latinLnBrk="0">
              <a:lnSpc>
                <a:spcPct val="150000"/>
              </a:lnSpc>
            </a:pPr>
            <a:endParaRPr lang="en-US" altLang="ko-KR" sz="1200" b="1" dirty="0"/>
          </a:p>
          <a:p>
            <a:pPr fontAlgn="base" latinLnBrk="0">
              <a:lnSpc>
                <a:spcPct val="150000"/>
              </a:lnSpc>
            </a:pPr>
            <a:r>
              <a:rPr lang="ko-KR" altLang="en-US" sz="1200" b="1" dirty="0"/>
              <a:t>더 간단히 이야기해서</a:t>
            </a:r>
            <a:r>
              <a:rPr lang="en-US" altLang="ko-KR" sz="1200" b="1" dirty="0"/>
              <a:t> “</a:t>
            </a:r>
            <a:r>
              <a:rPr lang="ko-KR" altLang="en-US" sz="1200" b="1" dirty="0"/>
              <a:t>주어 </a:t>
            </a:r>
            <a:r>
              <a:rPr lang="en-US" altLang="ko-KR" sz="1200" b="1" dirty="0"/>
              <a:t>+ </a:t>
            </a:r>
            <a:r>
              <a:rPr lang="ko-KR" altLang="en-US" sz="1200" b="1" dirty="0">
                <a:solidFill>
                  <a:srgbClr val="FF0000"/>
                </a:solidFill>
              </a:rPr>
              <a:t>동사</a:t>
            </a:r>
            <a:r>
              <a:rPr lang="ko-KR" altLang="en-US" sz="1200" b="1" dirty="0"/>
              <a:t> </a:t>
            </a:r>
            <a:r>
              <a:rPr lang="en-US" altLang="ko-KR" sz="1200" b="1" dirty="0"/>
              <a:t>+ </a:t>
            </a:r>
            <a:r>
              <a:rPr lang="ko-KR" altLang="en-US" sz="1200" b="1" dirty="0"/>
              <a:t>목적어</a:t>
            </a:r>
            <a:r>
              <a:rPr lang="en-US" altLang="ko-KR" sz="1200" b="1" dirty="0"/>
              <a:t>/</a:t>
            </a:r>
            <a:r>
              <a:rPr lang="ko-KR" altLang="en-US" sz="1200" b="1" dirty="0"/>
              <a:t>보어</a:t>
            </a:r>
            <a:r>
              <a:rPr lang="en-US" altLang="ko-KR" sz="1200" b="1" dirty="0"/>
              <a:t>” </a:t>
            </a:r>
            <a:r>
              <a:rPr lang="ko-KR" altLang="en-US" sz="1200" dirty="0"/>
              <a:t>로 끝입니다</a:t>
            </a:r>
            <a:r>
              <a:rPr lang="en-US" altLang="ko-KR" sz="1200" dirty="0"/>
              <a:t>.</a:t>
            </a:r>
            <a:endParaRPr lang="ko-KR" altLang="en-US" sz="1200" dirty="0"/>
          </a:p>
          <a:p>
            <a:pPr fontAlgn="base">
              <a:lnSpc>
                <a:spcPct val="150000"/>
              </a:lnSpc>
            </a:pPr>
            <a:r>
              <a:rPr lang="ko-KR" altLang="en-US" sz="1200" dirty="0"/>
              <a:t>영어의 문법을 한마디로 이야기 한다면</a:t>
            </a:r>
            <a:r>
              <a:rPr lang="en-US" altLang="ko-KR" sz="1200" dirty="0"/>
              <a:t>? </a:t>
            </a:r>
            <a:r>
              <a:rPr lang="ko-KR" altLang="en-US" sz="1200" dirty="0"/>
              <a:t>물론 어느 누구도 이를 한마디로 이야기 할 수는 없겠지만 가장 예민하고 중요한 것은 </a:t>
            </a:r>
            <a:r>
              <a:rPr lang="ko-KR" altLang="en-US" sz="1200" b="1" dirty="0"/>
              <a:t>주어 다음에는 반드시 </a:t>
            </a:r>
            <a:r>
              <a:rPr lang="ko-KR" altLang="en-US" sz="1200" b="1" dirty="0">
                <a:solidFill>
                  <a:srgbClr val="FF0000"/>
                </a:solidFill>
              </a:rPr>
              <a:t>동사</a:t>
            </a:r>
            <a:r>
              <a:rPr lang="ko-KR" altLang="en-US" sz="1200" b="1" dirty="0"/>
              <a:t>가 온다는 거예요</a:t>
            </a:r>
            <a:r>
              <a:rPr lang="en-US" altLang="ko-KR" sz="1200" b="1" dirty="0"/>
              <a:t>.</a:t>
            </a:r>
            <a:r>
              <a:rPr lang="ko-KR" altLang="en-US" sz="1200" dirty="0"/>
              <a:t> 이것이 </a:t>
            </a:r>
            <a:r>
              <a:rPr lang="ko-KR" altLang="en-US" sz="1200" dirty="0"/>
              <a:t>우리 한국어</a:t>
            </a:r>
            <a:r>
              <a:rPr lang="en-US" altLang="ko-KR" sz="1200" dirty="0"/>
              <a:t>, </a:t>
            </a:r>
            <a:r>
              <a:rPr lang="ko-KR" altLang="en-US" sz="1200" dirty="0"/>
              <a:t>일본어 계통은 </a:t>
            </a:r>
            <a:r>
              <a:rPr lang="en-US" altLang="ko-KR" sz="1200" dirty="0"/>
              <a:t>“</a:t>
            </a:r>
            <a:r>
              <a:rPr lang="ko-KR" altLang="en-US" sz="1200" dirty="0"/>
              <a:t>주어</a:t>
            </a:r>
            <a:r>
              <a:rPr lang="en-US" altLang="ko-KR" sz="1200" dirty="0"/>
              <a:t>+</a:t>
            </a:r>
            <a:r>
              <a:rPr lang="ko-KR" altLang="en-US" sz="1200" dirty="0"/>
              <a:t>목적어</a:t>
            </a:r>
            <a:r>
              <a:rPr lang="en-US" altLang="ko-KR" sz="1200" dirty="0"/>
              <a:t>/</a:t>
            </a:r>
            <a:r>
              <a:rPr lang="ko-KR" altLang="en-US" sz="1200" dirty="0"/>
              <a:t>보어</a:t>
            </a:r>
            <a:r>
              <a:rPr lang="en-US" altLang="ko-KR" sz="1200" dirty="0"/>
              <a:t>+</a:t>
            </a:r>
            <a:r>
              <a:rPr lang="ko-KR" altLang="en-US" sz="1200" dirty="0">
                <a:solidFill>
                  <a:srgbClr val="FF0000"/>
                </a:solidFill>
              </a:rPr>
              <a:t>동사</a:t>
            </a:r>
            <a:r>
              <a:rPr lang="en-US" altLang="ko-KR" sz="1200" dirty="0">
                <a:solidFill>
                  <a:srgbClr val="FF0000"/>
                </a:solidFill>
              </a:rPr>
              <a:t>”</a:t>
            </a:r>
            <a:r>
              <a:rPr lang="ko-KR" altLang="en-US" sz="1200" dirty="0"/>
              <a:t>의 언어구조를 가진 사람들이 쉽게 익숙해 질 수 없게 만드는 요소라고 할 수 있습니다</a:t>
            </a:r>
            <a:r>
              <a:rPr lang="en-US" altLang="ko-KR" sz="1200" dirty="0"/>
              <a:t>. </a:t>
            </a:r>
            <a:r>
              <a:rPr lang="ko-KR" altLang="en-US" sz="1200" dirty="0"/>
              <a:t>예를 들어 우리는 </a:t>
            </a:r>
            <a:r>
              <a:rPr lang="en-US" altLang="ko-KR" sz="1200" dirty="0"/>
              <a:t>“</a:t>
            </a:r>
            <a:r>
              <a:rPr lang="ko-KR" altLang="en-US" sz="1200" b="1" dirty="0"/>
              <a:t>나는 어제 내 친구를 </a:t>
            </a:r>
            <a:r>
              <a:rPr lang="ko-KR" altLang="en-US" sz="1200" b="1" dirty="0">
                <a:solidFill>
                  <a:srgbClr val="FF0000"/>
                </a:solidFill>
              </a:rPr>
              <a:t>만났다</a:t>
            </a:r>
            <a:r>
              <a:rPr lang="en-US" altLang="ko-KR" sz="1200" b="1" dirty="0">
                <a:solidFill>
                  <a:srgbClr val="FF0000"/>
                </a:solidFill>
              </a:rPr>
              <a:t>”</a:t>
            </a:r>
            <a:r>
              <a:rPr lang="ko-KR" altLang="en-US" sz="1200" dirty="0"/>
              <a:t> 가 되는데 반하여 영어는 </a:t>
            </a:r>
            <a:r>
              <a:rPr lang="en-US" altLang="ko-KR" sz="1200" dirty="0"/>
              <a:t>“</a:t>
            </a:r>
            <a:r>
              <a:rPr lang="en-US" altLang="ko-KR" sz="1200" b="1" dirty="0"/>
              <a:t>I </a:t>
            </a:r>
            <a:r>
              <a:rPr lang="en-US" altLang="ko-KR" sz="1200" b="1" dirty="0">
                <a:solidFill>
                  <a:srgbClr val="FF0000"/>
                </a:solidFill>
              </a:rPr>
              <a:t>met</a:t>
            </a:r>
            <a:r>
              <a:rPr lang="en-US" altLang="ko-KR" sz="1200" b="1" dirty="0"/>
              <a:t> my friend yesterday”</a:t>
            </a:r>
            <a:r>
              <a:rPr lang="ko-KR" altLang="en-US" sz="1200" dirty="0"/>
              <a:t>의 형태가 되어 </a:t>
            </a:r>
            <a:r>
              <a:rPr lang="en-US" altLang="ko-KR" sz="1200" dirty="0"/>
              <a:t>met</a:t>
            </a:r>
            <a:r>
              <a:rPr lang="ko-KR" altLang="en-US" sz="1200" dirty="0"/>
              <a:t>이라는 </a:t>
            </a:r>
            <a:r>
              <a:rPr lang="ko-KR" altLang="en-US" sz="1200" dirty="0">
                <a:solidFill>
                  <a:srgbClr val="FF0000"/>
                </a:solidFill>
              </a:rPr>
              <a:t>동사</a:t>
            </a:r>
            <a:r>
              <a:rPr lang="ko-KR" altLang="en-US" sz="1200" dirty="0"/>
              <a:t>를 주어 다음에 바로 사용해야 하고 </a:t>
            </a:r>
            <a:r>
              <a:rPr lang="en-US" altLang="ko-KR" sz="1200" dirty="0"/>
              <a:t>“</a:t>
            </a:r>
            <a:r>
              <a:rPr lang="ko-KR" altLang="en-US" sz="1200" b="1" dirty="0"/>
              <a:t>나는 </a:t>
            </a:r>
            <a:r>
              <a:rPr lang="ko-KR" altLang="en-US" sz="1200" b="1" dirty="0">
                <a:solidFill>
                  <a:srgbClr val="FF0000"/>
                </a:solidFill>
              </a:rPr>
              <a:t>만났다</a:t>
            </a:r>
            <a:r>
              <a:rPr lang="ko-KR" altLang="en-US" sz="1200" b="1" dirty="0"/>
              <a:t> 내 친구를 어제</a:t>
            </a:r>
            <a:r>
              <a:rPr lang="en-US" altLang="ko-KR" sz="1200" b="1" dirty="0"/>
              <a:t>”</a:t>
            </a:r>
            <a:r>
              <a:rPr lang="ko-KR" altLang="en-US" sz="1200" dirty="0"/>
              <a:t> 라는 식의 언어습관에 절대로 익숙해져 있지 않습니다</a:t>
            </a:r>
            <a:r>
              <a:rPr lang="en-US" altLang="ko-KR" sz="1200" dirty="0"/>
              <a:t>. </a:t>
            </a:r>
            <a:r>
              <a:rPr lang="ko-KR" altLang="en-US" sz="1200" dirty="0"/>
              <a:t>이런 것에 익숙해지기 위해서는 우리는 어쩔 수 없이 반복적인 연습이 필요할 뿐입니다</a:t>
            </a:r>
            <a:r>
              <a:rPr lang="en-US" altLang="ko-KR" sz="1200" dirty="0"/>
              <a:t>. </a:t>
            </a:r>
            <a:r>
              <a:rPr lang="ko-KR" altLang="en-US" sz="1200" dirty="0"/>
              <a:t>어쨌든 영어에 빨리 익숙해지기 위해서는 먹다가도 자다가도 꿈에서도 볼일</a:t>
            </a:r>
            <a:r>
              <a:rPr lang="en-US" altLang="ko-KR" sz="1200" dirty="0"/>
              <a:t>? </a:t>
            </a:r>
            <a:r>
              <a:rPr lang="ko-KR" altLang="en-US" sz="1200" dirty="0"/>
              <a:t>중에도</a:t>
            </a:r>
            <a:r>
              <a:rPr lang="en-US" altLang="ko-KR" sz="1200" dirty="0"/>
              <a:t>? </a:t>
            </a:r>
          </a:p>
          <a:p>
            <a:pPr fontAlgn="base">
              <a:lnSpc>
                <a:spcPct val="150000"/>
              </a:lnSpc>
            </a:pPr>
            <a:endParaRPr lang="en-US" altLang="ko-KR" sz="1200" dirty="0"/>
          </a:p>
          <a:p>
            <a:pPr fontAlgn="base">
              <a:lnSpc>
                <a:spcPct val="150000"/>
              </a:lnSpc>
            </a:pPr>
            <a:endParaRPr lang="en-US" altLang="ko-KR" sz="1200" dirty="0"/>
          </a:p>
          <a:p>
            <a:pPr fontAlgn="base">
              <a:lnSpc>
                <a:spcPct val="150000"/>
              </a:lnSpc>
            </a:pPr>
            <a:r>
              <a:rPr lang="ko-KR" altLang="en-US" sz="1200" dirty="0"/>
              <a:t>웬 구구절절 말들이 이렇게 많은지 모르겠네요</a:t>
            </a:r>
            <a:r>
              <a:rPr lang="en-US" altLang="ko-KR" sz="1200" dirty="0"/>
              <a:t>. </a:t>
            </a:r>
            <a:r>
              <a:rPr lang="ko-KR" altLang="en-US" sz="1200" dirty="0"/>
              <a:t>우리는 그저 영어라는 언어 그 자체</a:t>
            </a:r>
            <a:endParaRPr lang="ko-KR" altLang="en-US" sz="1200" b="1" dirty="0">
              <a:solidFill>
                <a:srgbClr val="FF0000"/>
              </a:solidFill>
            </a:endParaRPr>
          </a:p>
        </p:txBody>
      </p:sp>
      <p:sp>
        <p:nvSpPr>
          <p:cNvPr id="6" name="TextBox 5"/>
          <p:cNvSpPr txBox="1"/>
          <p:nvPr/>
        </p:nvSpPr>
        <p:spPr>
          <a:xfrm>
            <a:off x="620688" y="7792615"/>
            <a:ext cx="2016224" cy="307777"/>
          </a:xfrm>
          <a:prstGeom prst="rect">
            <a:avLst/>
          </a:prstGeom>
          <a:solidFill>
            <a:srgbClr val="9933FF"/>
          </a:solidFill>
        </p:spPr>
        <p:txBody>
          <a:bodyPr wrap="square" rtlCol="0">
            <a:spAutoFit/>
          </a:bodyPr>
          <a:lstStyle/>
          <a:p>
            <a:pPr algn="ctr"/>
            <a:r>
              <a:rPr lang="en-US" altLang="ko-KR" sz="1400" b="1" dirty="0">
                <a:solidFill>
                  <a:schemeClr val="bg1"/>
                </a:solidFill>
                <a:latin typeface="+mj-ea"/>
              </a:rPr>
              <a:t>6. </a:t>
            </a:r>
            <a:r>
              <a:rPr lang="ko-KR" altLang="en-US" sz="1400" b="1" dirty="0">
                <a:solidFill>
                  <a:schemeClr val="bg1"/>
                </a:solidFill>
                <a:latin typeface="+mj-ea"/>
              </a:rPr>
              <a:t>다섯 </a:t>
            </a:r>
            <a:r>
              <a:rPr lang="ko-KR" altLang="en-US" sz="1400" b="1" dirty="0">
                <a:solidFill>
                  <a:schemeClr val="bg1"/>
                </a:solidFill>
                <a:latin typeface="+mj-ea"/>
              </a:rPr>
              <a:t>번째 </a:t>
            </a:r>
            <a:r>
              <a:rPr lang="ko-KR" altLang="en-US" sz="1400" b="1" dirty="0">
                <a:solidFill>
                  <a:srgbClr val="66FF33"/>
                </a:solidFill>
                <a:latin typeface="+mj-ea"/>
              </a:rPr>
              <a:t>구</a:t>
            </a:r>
            <a:r>
              <a:rPr lang="ko-KR" altLang="en-US" sz="1400" b="1" dirty="0">
                <a:solidFill>
                  <a:schemeClr val="bg1"/>
                </a:solidFill>
                <a:latin typeface="+mj-ea"/>
              </a:rPr>
              <a:t>와 절</a:t>
            </a:r>
            <a:endParaRPr lang="ko-KR" altLang="en-US" sz="1400" dirty="0">
              <a:solidFill>
                <a:schemeClr val="bg1"/>
              </a:solidFill>
            </a:endParaRPr>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23</a:t>
            </a:fld>
            <a:endParaRPr lang="ko-KR" altLang="en-US"/>
          </a:p>
        </p:txBody>
      </p:sp>
      <p:sp>
        <p:nvSpPr>
          <p:cNvPr id="7" name="바닥글 개체 틀 6"/>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6672" y="755576"/>
            <a:ext cx="5904656" cy="7848302"/>
          </a:xfrm>
          <a:prstGeom prst="rect">
            <a:avLst/>
          </a:prstGeom>
          <a:noFill/>
        </p:spPr>
        <p:txBody>
          <a:bodyPr wrap="square" rtlCol="0">
            <a:spAutoFit/>
          </a:bodyPr>
          <a:lstStyle/>
          <a:p>
            <a:pPr fontAlgn="base">
              <a:lnSpc>
                <a:spcPct val="150000"/>
              </a:lnSpc>
            </a:pPr>
            <a:r>
              <a:rPr lang="ko-KR" altLang="en-US" sz="1200" dirty="0" err="1"/>
              <a:t>를</a:t>
            </a:r>
            <a:r>
              <a:rPr lang="ko-KR" altLang="en-US" sz="1200" dirty="0"/>
              <a:t> 배우는 것이 더 어렵게 느껴질 때가 많은 것이 사실인 것 같아요</a:t>
            </a:r>
            <a:r>
              <a:rPr lang="en-US" altLang="ko-KR" sz="1200" dirty="0"/>
              <a:t>. </a:t>
            </a:r>
            <a:r>
              <a:rPr lang="ko-KR" altLang="en-US" sz="1200" dirty="0"/>
              <a:t>그러나 미안하지만</a:t>
            </a:r>
            <a:r>
              <a:rPr lang="en-US" altLang="ko-KR" sz="1200" dirty="0"/>
              <a:t>... </a:t>
            </a:r>
            <a:r>
              <a:rPr lang="ko-KR" altLang="en-US" sz="1200" dirty="0"/>
              <a:t>영어를 구사하기 위해서는 최소한 구나 절의 정의에 대해서는 꼭 알아야 할 필요가 있습니다</a:t>
            </a:r>
            <a:r>
              <a:rPr lang="en-US" altLang="ko-KR" sz="1200" dirty="0"/>
              <a:t>. </a:t>
            </a:r>
            <a:r>
              <a:rPr lang="ko-KR" altLang="en-US" sz="1200" dirty="0"/>
              <a:t>자</a:t>
            </a:r>
            <a:r>
              <a:rPr lang="en-US" altLang="ko-KR" sz="1200" dirty="0"/>
              <a:t>!</a:t>
            </a:r>
            <a:r>
              <a:rPr lang="ko-KR" altLang="en-US" sz="1200" dirty="0"/>
              <a:t> 그럼 구와 절에 대한 간단한 개념을 정의해 보겠습니다</a:t>
            </a:r>
            <a:r>
              <a:rPr lang="en-US" altLang="ko-KR" sz="1200" dirty="0"/>
              <a:t>.</a:t>
            </a:r>
            <a:endParaRPr lang="ko-KR" altLang="en-US" sz="1200" dirty="0"/>
          </a:p>
          <a:p>
            <a:pPr fontAlgn="base">
              <a:lnSpc>
                <a:spcPct val="150000"/>
              </a:lnSpc>
            </a:pPr>
            <a:r>
              <a:rPr lang="ko-KR" altLang="en-US" sz="1200" b="1" dirty="0">
                <a:solidFill>
                  <a:srgbClr val="008000"/>
                </a:solidFill>
              </a:rPr>
              <a:t>구는</a:t>
            </a:r>
            <a:r>
              <a:rPr lang="en-US" altLang="ko-KR" sz="1200" b="1" dirty="0">
                <a:solidFill>
                  <a:srgbClr val="008000"/>
                </a:solidFill>
              </a:rPr>
              <a:t>?</a:t>
            </a:r>
            <a:r>
              <a:rPr lang="ko-KR" altLang="en-US" sz="1200" dirty="0"/>
              <a:t> </a:t>
            </a:r>
            <a:r>
              <a:rPr lang="en-US" altLang="ko-KR" sz="1200" dirty="0"/>
              <a:t>“</a:t>
            </a:r>
            <a:r>
              <a:rPr lang="ko-KR" altLang="en-US" sz="1200" b="1" dirty="0"/>
              <a:t>문장 속에서 </a:t>
            </a:r>
            <a:r>
              <a:rPr lang="en-US" altLang="ko-KR" sz="1200" b="1" dirty="0"/>
              <a:t>2</a:t>
            </a:r>
            <a:r>
              <a:rPr lang="ko-KR" altLang="en-US" sz="1200" b="1" dirty="0"/>
              <a:t>개 이상의 단어가 모여 문장의 일부분을 이루는 토막이 되는 것을 말하는 것</a:t>
            </a:r>
            <a:r>
              <a:rPr lang="en-US" altLang="ko-KR" sz="1200" b="1" dirty="0"/>
              <a:t>”</a:t>
            </a:r>
            <a:r>
              <a:rPr lang="ko-KR" altLang="en-US" sz="1200" dirty="0"/>
              <a:t> </a:t>
            </a:r>
          </a:p>
          <a:p>
            <a:pPr fontAlgn="base">
              <a:lnSpc>
                <a:spcPct val="150000"/>
              </a:lnSpc>
            </a:pPr>
            <a:r>
              <a:rPr lang="ko-KR" altLang="en-US" sz="1200" dirty="0"/>
              <a:t>라는 정도로 정의 할 수 있는데 중요한 것은 이들이 각각 하나의 명사</a:t>
            </a:r>
            <a:r>
              <a:rPr lang="en-US" altLang="ko-KR" sz="1200" dirty="0"/>
              <a:t>, </a:t>
            </a:r>
            <a:r>
              <a:rPr lang="ko-KR" altLang="en-US" sz="1200" dirty="0"/>
              <a:t>형용사</a:t>
            </a:r>
            <a:r>
              <a:rPr lang="en-US" altLang="ko-KR" sz="1200" dirty="0"/>
              <a:t>, </a:t>
            </a:r>
            <a:r>
              <a:rPr lang="ko-KR" altLang="en-US" sz="1200" dirty="0"/>
              <a:t>부사</a:t>
            </a:r>
            <a:r>
              <a:rPr lang="en-US" altLang="ko-KR" sz="1200" dirty="0"/>
              <a:t>, </a:t>
            </a:r>
            <a:r>
              <a:rPr lang="ko-KR" altLang="en-US" sz="1200" dirty="0">
                <a:solidFill>
                  <a:srgbClr val="FF0000"/>
                </a:solidFill>
              </a:rPr>
              <a:t>동사</a:t>
            </a:r>
            <a:r>
              <a:rPr lang="ko-KR" altLang="en-US" sz="1200" dirty="0"/>
              <a:t>의 역할을 할 때 이를 명사구</a:t>
            </a:r>
            <a:r>
              <a:rPr lang="en-US" altLang="ko-KR" sz="1200" dirty="0"/>
              <a:t>, </a:t>
            </a:r>
            <a:r>
              <a:rPr lang="ko-KR" altLang="en-US" sz="1200" dirty="0"/>
              <a:t>형용사구</a:t>
            </a:r>
            <a:r>
              <a:rPr lang="en-US" altLang="ko-KR" sz="1200" dirty="0"/>
              <a:t>, </a:t>
            </a:r>
            <a:r>
              <a:rPr lang="ko-KR" altLang="en-US" sz="1200" dirty="0"/>
              <a:t>부사구</a:t>
            </a:r>
            <a:r>
              <a:rPr lang="en-US" altLang="ko-KR" sz="1200" dirty="0"/>
              <a:t>, </a:t>
            </a:r>
            <a:r>
              <a:rPr lang="ko-KR" altLang="en-US" sz="1200" dirty="0" err="1"/>
              <a:t>동사구</a:t>
            </a:r>
            <a:r>
              <a:rPr lang="ko-KR" altLang="en-US" sz="1200" dirty="0"/>
              <a:t> 등으로 부르는 것을 말합니다</a:t>
            </a:r>
            <a:r>
              <a:rPr lang="en-US" altLang="ko-KR" sz="1200" dirty="0"/>
              <a:t>.</a:t>
            </a:r>
          </a:p>
          <a:p>
            <a:pPr fontAlgn="base">
              <a:lnSpc>
                <a:spcPct val="150000"/>
              </a:lnSpc>
            </a:pPr>
            <a:r>
              <a:rPr lang="ko-KR" altLang="en-US" sz="1200" dirty="0"/>
              <a:t>그리고 </a:t>
            </a:r>
            <a:r>
              <a:rPr lang="en-US" altLang="ko-KR" sz="1200" dirty="0"/>
              <a:t>“</a:t>
            </a:r>
            <a:r>
              <a:rPr lang="ko-KR" altLang="en-US" sz="1200" dirty="0"/>
              <a:t>여자의 변신은 무죄</a:t>
            </a:r>
            <a:r>
              <a:rPr lang="en-US" altLang="ko-KR" sz="1200" dirty="0"/>
              <a:t>”</a:t>
            </a:r>
            <a:r>
              <a:rPr lang="ko-KR" altLang="en-US" sz="1200" dirty="0"/>
              <a:t> 와 마찬가지로 </a:t>
            </a:r>
            <a:r>
              <a:rPr lang="en-US" altLang="ko-KR" sz="1200" dirty="0"/>
              <a:t>“</a:t>
            </a:r>
            <a:r>
              <a:rPr lang="ko-KR" altLang="en-US" sz="1200" dirty="0">
                <a:solidFill>
                  <a:srgbClr val="FF0000"/>
                </a:solidFill>
              </a:rPr>
              <a:t>동사</a:t>
            </a:r>
            <a:r>
              <a:rPr lang="ko-KR" altLang="en-US" sz="1200" dirty="0"/>
              <a:t>의 변신도 사실은 무죄</a:t>
            </a:r>
            <a:r>
              <a:rPr lang="en-US" altLang="ko-KR" sz="1200" dirty="0"/>
              <a:t>?!” </a:t>
            </a:r>
            <a:r>
              <a:rPr lang="ko-KR" altLang="en-US" sz="1200" dirty="0"/>
              <a:t>라는 것을 기억해야 합니다</a:t>
            </a:r>
            <a:r>
              <a:rPr lang="en-US" altLang="ko-KR" sz="1200" dirty="0"/>
              <a:t>. </a:t>
            </a:r>
            <a:r>
              <a:rPr lang="ko-KR" altLang="en-US" sz="1200" dirty="0"/>
              <a:t>여러분이 앞으로 이 게임을 수행해 나가는 과정에서</a:t>
            </a:r>
            <a:r>
              <a:rPr lang="en-US" altLang="ko-KR" sz="1200" dirty="0"/>
              <a:t>,</a:t>
            </a:r>
            <a:r>
              <a:rPr lang="ko-KR" altLang="en-US" sz="1200" dirty="0"/>
              <a:t> 수많은 </a:t>
            </a:r>
            <a:r>
              <a:rPr lang="ko-KR" altLang="en-US" sz="1200" dirty="0">
                <a:solidFill>
                  <a:srgbClr val="FF0000"/>
                </a:solidFill>
              </a:rPr>
              <a:t>동사</a:t>
            </a:r>
            <a:r>
              <a:rPr lang="ko-KR" altLang="en-US" sz="1200" dirty="0"/>
              <a:t>의 변신과정을 지켜봐야 할 텐데 영어의 기본구조인 </a:t>
            </a:r>
            <a:r>
              <a:rPr lang="en-US" altLang="ko-KR" sz="1200" dirty="0"/>
              <a:t>“</a:t>
            </a:r>
            <a:r>
              <a:rPr lang="ko-KR" altLang="en-US" sz="1200" b="1" dirty="0"/>
              <a:t>주어</a:t>
            </a:r>
            <a:r>
              <a:rPr lang="en-US" altLang="ko-KR" sz="1200" b="1" dirty="0"/>
              <a:t>+</a:t>
            </a:r>
            <a:r>
              <a:rPr lang="ko-KR" altLang="en-US" sz="1200" b="1" dirty="0">
                <a:solidFill>
                  <a:srgbClr val="FF0000"/>
                </a:solidFill>
              </a:rPr>
              <a:t>동사</a:t>
            </a:r>
            <a:r>
              <a:rPr lang="en-US" altLang="ko-KR" sz="1200" b="1" dirty="0"/>
              <a:t>+</a:t>
            </a:r>
            <a:r>
              <a:rPr lang="ko-KR" altLang="en-US" sz="1200" b="1" dirty="0"/>
              <a:t>목적어</a:t>
            </a:r>
            <a:r>
              <a:rPr lang="en-US" altLang="ko-KR" sz="1200" b="1" dirty="0"/>
              <a:t>/</a:t>
            </a:r>
            <a:r>
              <a:rPr lang="ko-KR" altLang="en-US" sz="1200" b="1" dirty="0"/>
              <a:t>보어</a:t>
            </a:r>
            <a:r>
              <a:rPr lang="en-US" altLang="ko-KR" sz="1200" b="1" dirty="0"/>
              <a:t>”</a:t>
            </a:r>
            <a:r>
              <a:rPr lang="ko-KR" altLang="en-US" sz="1200" dirty="0"/>
              <a:t> 의 어순은 진리와 마찬가지로 변함이 없지만</a:t>
            </a:r>
            <a:r>
              <a:rPr lang="en-US" altLang="ko-KR" sz="1200" dirty="0"/>
              <a:t>,</a:t>
            </a:r>
            <a:r>
              <a:rPr lang="ko-KR" altLang="en-US" sz="1200" dirty="0"/>
              <a:t> 문제는 이 </a:t>
            </a:r>
            <a:r>
              <a:rPr lang="ko-KR" altLang="en-US" sz="1200" dirty="0">
                <a:solidFill>
                  <a:srgbClr val="FF0000"/>
                </a:solidFill>
              </a:rPr>
              <a:t>동사</a:t>
            </a:r>
            <a:r>
              <a:rPr lang="ko-KR" altLang="en-US" sz="1200" dirty="0"/>
              <a:t>라는 것이 시제의 변화에 따라 다양한 형태로 변신을 시도하고 있는 것을</a:t>
            </a:r>
            <a:r>
              <a:rPr lang="en-US" altLang="ko-KR" sz="1200" dirty="0"/>
              <a:t>,</a:t>
            </a:r>
            <a:r>
              <a:rPr lang="ko-KR" altLang="en-US" sz="1200" dirty="0"/>
              <a:t> 주목하고 이에 익숙해 질 때 제대로 </a:t>
            </a:r>
            <a:r>
              <a:rPr lang="ko-KR" altLang="en-US" sz="1200" b="1" dirty="0">
                <a:solidFill>
                  <a:srgbClr val="008000"/>
                </a:solidFill>
              </a:rPr>
              <a:t>절은</a:t>
            </a:r>
            <a:r>
              <a:rPr lang="en-US" altLang="ko-KR" sz="1200" b="1" dirty="0">
                <a:solidFill>
                  <a:srgbClr val="008000"/>
                </a:solidFill>
              </a:rPr>
              <a:t>?</a:t>
            </a:r>
            <a:r>
              <a:rPr lang="ko-KR" altLang="en-US" sz="1200" dirty="0">
                <a:solidFill>
                  <a:srgbClr val="008000"/>
                </a:solidFill>
              </a:rPr>
              <a:t> </a:t>
            </a:r>
            <a:r>
              <a:rPr lang="ko-KR" altLang="en-US" sz="1200" dirty="0"/>
              <a:t>‘</a:t>
            </a:r>
            <a:r>
              <a:rPr lang="ko-KR" altLang="en-US" sz="1200" b="1" dirty="0"/>
              <a:t>문장 속에 또 다른 주어와 서술어를 갖춘 하나의 온전한 문장이 있을 때 이를 절이라 한다</a:t>
            </a:r>
            <a:r>
              <a:rPr lang="en-US" altLang="ko-KR" sz="1200" b="1" dirty="0"/>
              <a:t>.’</a:t>
            </a:r>
            <a:r>
              <a:rPr lang="ko-KR" altLang="en-US" sz="1200" dirty="0"/>
              <a:t> 라는 정도로만 이해하면 될 것 같습니다</a:t>
            </a:r>
            <a:r>
              <a:rPr lang="en-US" altLang="ko-KR" sz="1200" dirty="0"/>
              <a:t>. </a:t>
            </a:r>
            <a:r>
              <a:rPr lang="ko-KR" altLang="en-US" sz="1200" dirty="0"/>
              <a:t>예를 들면</a:t>
            </a:r>
            <a:r>
              <a:rPr lang="en-US" altLang="ko-KR" sz="1200" dirty="0"/>
              <a:t>...</a:t>
            </a:r>
            <a:endParaRPr lang="ko-KR" altLang="en-US" sz="1200" dirty="0"/>
          </a:p>
          <a:p>
            <a:pPr fontAlgn="base">
              <a:lnSpc>
                <a:spcPct val="150000"/>
              </a:lnSpc>
            </a:pPr>
            <a:r>
              <a:rPr lang="ko-KR" altLang="en-US" sz="1200" dirty="0"/>
              <a:t>* </a:t>
            </a:r>
            <a:r>
              <a:rPr lang="en-US" altLang="ko-KR" sz="1200" dirty="0"/>
              <a:t>The room was </a:t>
            </a:r>
            <a:r>
              <a:rPr lang="en-US" altLang="ko-KR" sz="1200" b="1" dirty="0">
                <a:solidFill>
                  <a:srgbClr val="008000"/>
                </a:solidFill>
              </a:rPr>
              <a:t>kind of</a:t>
            </a:r>
            <a:r>
              <a:rPr lang="ko-KR" altLang="en-US" sz="1200" dirty="0">
                <a:solidFill>
                  <a:srgbClr val="008000"/>
                </a:solidFill>
              </a:rPr>
              <a:t> </a:t>
            </a:r>
            <a:r>
              <a:rPr lang="en-US" altLang="ko-KR" sz="1200" dirty="0"/>
              <a:t>dark when I opened the door./</a:t>
            </a:r>
            <a:r>
              <a:rPr lang="ko-KR" altLang="en-US" sz="1200" dirty="0"/>
              <a:t>내가 방문을 열었을 때 그 방은 </a:t>
            </a:r>
            <a:r>
              <a:rPr lang="ko-KR" altLang="en-US" sz="1200" b="1" dirty="0">
                <a:solidFill>
                  <a:srgbClr val="008000"/>
                </a:solidFill>
              </a:rPr>
              <a:t>약간</a:t>
            </a:r>
            <a:r>
              <a:rPr lang="ko-KR" altLang="en-US" sz="1200" dirty="0"/>
              <a:t> 어두웠다</a:t>
            </a:r>
            <a:r>
              <a:rPr lang="en-US" altLang="ko-KR" sz="1200" dirty="0"/>
              <a:t>. </a:t>
            </a:r>
            <a:r>
              <a:rPr lang="ko-KR" altLang="en-US" sz="1200" dirty="0"/>
              <a:t>위의 문장을 ⇒ </a:t>
            </a:r>
            <a:r>
              <a:rPr lang="en-US" altLang="ko-KR" sz="1200" dirty="0"/>
              <a:t>When I opened the door,</a:t>
            </a:r>
            <a:r>
              <a:rPr lang="ko-KR" altLang="en-US" sz="1200" b="1" dirty="0"/>
              <a:t> </a:t>
            </a:r>
            <a:r>
              <a:rPr lang="en-US" altLang="ko-KR" sz="1200" dirty="0"/>
              <a:t>the room was </a:t>
            </a:r>
            <a:r>
              <a:rPr lang="en-US" altLang="ko-KR" sz="1200" b="1" dirty="0">
                <a:solidFill>
                  <a:srgbClr val="008000"/>
                </a:solidFill>
              </a:rPr>
              <a:t>kind of</a:t>
            </a:r>
            <a:r>
              <a:rPr lang="ko-KR" altLang="en-US" sz="1200" dirty="0">
                <a:solidFill>
                  <a:srgbClr val="008000"/>
                </a:solidFill>
              </a:rPr>
              <a:t> </a:t>
            </a:r>
            <a:r>
              <a:rPr lang="en-US" altLang="ko-KR" sz="1200" dirty="0"/>
              <a:t>dark.</a:t>
            </a:r>
            <a:r>
              <a:rPr lang="ko-KR" altLang="en-US" sz="1200" dirty="0"/>
              <a:t>라고 어순을 바꿔서 말한다고 해도 의사전달에는 전혀 문제가 없습니다 </a:t>
            </a:r>
            <a:r>
              <a:rPr lang="en-US" altLang="ko-KR" sz="1200" dirty="0"/>
              <a:t>.</a:t>
            </a:r>
            <a:endParaRPr lang="ko-KR" altLang="en-US" sz="1200" dirty="0"/>
          </a:p>
          <a:p>
            <a:pPr fontAlgn="base">
              <a:lnSpc>
                <a:spcPct val="150000"/>
              </a:lnSpc>
            </a:pPr>
            <a:r>
              <a:rPr lang="ko-KR" altLang="en-US" sz="1200" b="1" dirty="0"/>
              <a:t>이런 원칙이 성립할 수 있는 것은</a:t>
            </a:r>
          </a:p>
          <a:p>
            <a:pPr fontAlgn="base" latinLnBrk="0">
              <a:lnSpc>
                <a:spcPct val="150000"/>
              </a:lnSpc>
            </a:pPr>
            <a:endParaRPr lang="en-US" altLang="ko-KR" sz="1200" dirty="0"/>
          </a:p>
          <a:p>
            <a:pPr fontAlgn="base" latinLnBrk="0">
              <a:lnSpc>
                <a:spcPct val="150000"/>
              </a:lnSpc>
            </a:pPr>
            <a:endParaRPr lang="en-US" altLang="ko-KR" sz="1200" dirty="0"/>
          </a:p>
          <a:p>
            <a:pPr fontAlgn="base" latinLnBrk="0">
              <a:lnSpc>
                <a:spcPct val="150000"/>
              </a:lnSpc>
            </a:pPr>
            <a:endParaRPr lang="en-US" altLang="ko-KR" sz="1200" dirty="0"/>
          </a:p>
          <a:p>
            <a:pPr fontAlgn="base">
              <a:lnSpc>
                <a:spcPct val="150000"/>
              </a:lnSpc>
            </a:pPr>
            <a:r>
              <a:rPr lang="ko-KR" altLang="en-US" sz="1200" dirty="0"/>
              <a:t>라는 각각 독립된 문장의 형태인 절이 사용된 문장이기에 가능하다는 겁니다</a:t>
            </a:r>
            <a:r>
              <a:rPr lang="en-US" altLang="ko-KR" sz="1200" dirty="0"/>
              <a:t>.</a:t>
            </a:r>
            <a:endParaRPr lang="ko-KR" altLang="en-US" sz="1200" dirty="0"/>
          </a:p>
          <a:p>
            <a:pPr fontAlgn="base">
              <a:lnSpc>
                <a:spcPct val="150000"/>
              </a:lnSpc>
            </a:pPr>
            <a:r>
              <a:rPr lang="ko-KR" altLang="en-US" sz="1200" dirty="0"/>
              <a:t>또 위 문장의 </a:t>
            </a:r>
            <a:r>
              <a:rPr lang="en-US" altLang="ko-KR" sz="1200" dirty="0"/>
              <a:t>“</a:t>
            </a:r>
            <a:r>
              <a:rPr lang="en-US" altLang="ko-KR" sz="1200" b="1" dirty="0">
                <a:solidFill>
                  <a:srgbClr val="008000"/>
                </a:solidFill>
              </a:rPr>
              <a:t>kind of”</a:t>
            </a:r>
            <a:r>
              <a:rPr lang="ko-KR" altLang="en-US" sz="1200" dirty="0">
                <a:solidFill>
                  <a:srgbClr val="008000"/>
                </a:solidFill>
              </a:rPr>
              <a:t> </a:t>
            </a:r>
            <a:r>
              <a:rPr lang="ko-KR" altLang="en-US" sz="1200" dirty="0"/>
              <a:t>는 </a:t>
            </a:r>
            <a:r>
              <a:rPr lang="en-US" altLang="ko-KR" sz="1200" dirty="0"/>
              <a:t>kind </a:t>
            </a:r>
            <a:r>
              <a:rPr lang="ko-KR" altLang="en-US" sz="1200" dirty="0"/>
              <a:t>와 </a:t>
            </a:r>
            <a:r>
              <a:rPr lang="en-US" altLang="ko-KR" sz="1200" dirty="0"/>
              <a:t>of </a:t>
            </a:r>
            <a:r>
              <a:rPr lang="ko-KR" altLang="en-US" sz="1200" dirty="0"/>
              <a:t>라는 말이 합쳐져서 </a:t>
            </a:r>
            <a:r>
              <a:rPr lang="en-US" altLang="ko-KR" sz="1200" b="1" dirty="0">
                <a:solidFill>
                  <a:srgbClr val="008000"/>
                </a:solidFill>
              </a:rPr>
              <a:t>“</a:t>
            </a:r>
            <a:r>
              <a:rPr lang="ko-KR" altLang="en-US" sz="1200" b="1" dirty="0">
                <a:solidFill>
                  <a:srgbClr val="008000"/>
                </a:solidFill>
              </a:rPr>
              <a:t>약간</a:t>
            </a:r>
            <a:r>
              <a:rPr lang="en-US" altLang="ko-KR" sz="1200" b="1" dirty="0">
                <a:solidFill>
                  <a:srgbClr val="008000"/>
                </a:solidFill>
              </a:rPr>
              <a:t>/</a:t>
            </a:r>
            <a:r>
              <a:rPr lang="ko-KR" altLang="en-US" sz="1200" b="1" dirty="0">
                <a:solidFill>
                  <a:srgbClr val="008000"/>
                </a:solidFill>
              </a:rPr>
              <a:t>조금</a:t>
            </a:r>
            <a:r>
              <a:rPr lang="en-US" altLang="ko-KR" sz="1200" b="1" dirty="0">
                <a:solidFill>
                  <a:srgbClr val="008000"/>
                </a:solidFill>
              </a:rPr>
              <a:t>”</a:t>
            </a:r>
            <a:r>
              <a:rPr lang="ko-KR" altLang="en-US" sz="1200" dirty="0">
                <a:solidFill>
                  <a:srgbClr val="008000"/>
                </a:solidFill>
              </a:rPr>
              <a:t> </a:t>
            </a:r>
            <a:r>
              <a:rPr lang="ko-KR" altLang="en-US" sz="1200" dirty="0"/>
              <a:t>이라는 의미의 부사 역할을 하기에 부사구라고 부르는 것입니다</a:t>
            </a:r>
            <a:r>
              <a:rPr lang="en-US" altLang="ko-KR" sz="1200" dirty="0"/>
              <a:t>.</a:t>
            </a:r>
            <a:endParaRPr lang="ko-KR" altLang="en-US" sz="1200" dirty="0"/>
          </a:p>
          <a:p>
            <a:pPr fontAlgn="base">
              <a:lnSpc>
                <a:spcPct val="150000"/>
              </a:lnSpc>
            </a:pPr>
            <a:r>
              <a:rPr lang="ko-KR" altLang="en-US" sz="1200" b="1" dirty="0"/>
              <a:t>즉</a:t>
            </a:r>
            <a:r>
              <a:rPr lang="en-US" altLang="ko-KR" sz="1200" b="1" dirty="0"/>
              <a:t>, </a:t>
            </a:r>
            <a:r>
              <a:rPr lang="ko-KR" altLang="en-US" sz="1200" b="1" dirty="0"/>
              <a:t>구란 두 개 이상의 단어가 모여서 형성된 또 다른 뜻이 파생되는 연어</a:t>
            </a:r>
            <a:r>
              <a:rPr lang="en-US" altLang="ko-KR" sz="1200" b="1" dirty="0"/>
              <a:t>(</a:t>
            </a:r>
            <a:r>
              <a:rPr lang="ko-KR" altLang="en-US" sz="1200" b="1" dirty="0" err="1"/>
              <a:t>連語</a:t>
            </a:r>
            <a:r>
              <a:rPr lang="en-US" altLang="ko-KR" sz="1200" b="1" dirty="0"/>
              <a:t>)</a:t>
            </a:r>
            <a:r>
              <a:rPr lang="ko-KR" altLang="en-US" sz="1200" b="1" dirty="0"/>
              <a:t>이면서 하나의 품사의 역할을 한다</a:t>
            </a:r>
            <a:r>
              <a:rPr lang="en-US" altLang="ko-KR" sz="1200" b="1" dirty="0"/>
              <a:t>. </a:t>
            </a:r>
            <a:r>
              <a:rPr lang="ko-KR" altLang="en-US" sz="1200" dirty="0"/>
              <a:t>라는 정도의 인식이면 충분 합니다</a:t>
            </a:r>
            <a:r>
              <a:rPr lang="en-US" altLang="ko-KR" sz="1200" dirty="0"/>
              <a:t>.</a:t>
            </a:r>
            <a:endParaRPr lang="ko-KR" altLang="en-US" sz="1200" dirty="0"/>
          </a:p>
          <a:p>
            <a:pPr fontAlgn="base">
              <a:lnSpc>
                <a:spcPct val="150000"/>
              </a:lnSpc>
            </a:pPr>
            <a:r>
              <a:rPr lang="ko-KR" altLang="en-US" sz="1200" b="1" dirty="0"/>
              <a:t>≫ </a:t>
            </a:r>
            <a:r>
              <a:rPr lang="ko-KR" altLang="en-US" sz="1200" dirty="0"/>
              <a:t>그런데 사실 </a:t>
            </a:r>
            <a:r>
              <a:rPr lang="en-US" altLang="ko-KR" sz="1200" dirty="0"/>
              <a:t>“kind of” dark </a:t>
            </a:r>
            <a:r>
              <a:rPr lang="ko-KR" altLang="en-US" sz="1200" dirty="0"/>
              <a:t>를 ‘약간</a:t>
            </a:r>
            <a:r>
              <a:rPr lang="en-US" altLang="ko-KR" sz="1200" dirty="0"/>
              <a:t>/ </a:t>
            </a:r>
            <a:r>
              <a:rPr lang="ko-KR" altLang="en-US" sz="1200" dirty="0"/>
              <a:t>조금’ 어두운 하는 식으로 외우는 것보다 이</a:t>
            </a:r>
            <a:endParaRPr lang="ko-KR" altLang="en-US" sz="1200" b="1" dirty="0">
              <a:solidFill>
                <a:srgbClr val="FF0000"/>
              </a:solidFill>
            </a:endParaRPr>
          </a:p>
        </p:txBody>
      </p:sp>
      <p:graphicFrame>
        <p:nvGraphicFramePr>
          <p:cNvPr id="4" name="표 3"/>
          <p:cNvGraphicFramePr>
            <a:graphicFrameLocks noGrp="1"/>
          </p:cNvGraphicFramePr>
          <p:nvPr/>
        </p:nvGraphicFramePr>
        <p:xfrm>
          <a:off x="1124744" y="6183600"/>
          <a:ext cx="2232249" cy="548640"/>
        </p:xfrm>
        <a:graphic>
          <a:graphicData uri="http://schemas.openxmlformats.org/drawingml/2006/table">
            <a:tbl>
              <a:tblPr firstRow="1" bandRow="1">
                <a:tableStyleId>{5C22544A-7EE6-4342-B048-85BDC9FD1C3A}</a:tableStyleId>
              </a:tblPr>
              <a:tblGrid>
                <a:gridCol w="488305"/>
                <a:gridCol w="837093"/>
                <a:gridCol w="906851"/>
              </a:tblGrid>
              <a:tr h="216024">
                <a:tc>
                  <a:txBody>
                    <a:bodyPr/>
                    <a:lstStyle/>
                    <a:p>
                      <a:pPr algn="ctr" latinLnBrk="1"/>
                      <a:r>
                        <a:rPr lang="ko-KR" altLang="en-US" sz="1200" dirty="0">
                          <a:solidFill>
                            <a:schemeClr val="tx1"/>
                          </a:solidFill>
                        </a:rPr>
                        <a:t>주어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rgbClr val="FF0000"/>
                          </a:solidFill>
                        </a:rPr>
                        <a:t>일반동사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목적어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216024">
                <a:tc>
                  <a:txBody>
                    <a:bodyPr/>
                    <a:lstStyle/>
                    <a:p>
                      <a:pPr algn="ctr" latinLnBrk="1"/>
                      <a:r>
                        <a:rPr lang="en-US" altLang="ko-KR" sz="1200" dirty="0">
                          <a:solidFill>
                            <a:schemeClr val="tx1"/>
                          </a:solidFill>
                        </a:rPr>
                        <a:t>I</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rgbClr val="FF0000"/>
                          </a:solidFill>
                        </a:rPr>
                        <a:t>Opened </a:t>
                      </a:r>
                      <a:endParaRPr lang="ko-KR" alt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The door</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표 4"/>
          <p:cNvGraphicFramePr>
            <a:graphicFrameLocks noGrp="1"/>
          </p:cNvGraphicFramePr>
          <p:nvPr/>
        </p:nvGraphicFramePr>
        <p:xfrm>
          <a:off x="3573017" y="6167209"/>
          <a:ext cx="2736303" cy="548640"/>
        </p:xfrm>
        <a:graphic>
          <a:graphicData uri="http://schemas.openxmlformats.org/drawingml/2006/table">
            <a:tbl>
              <a:tblPr firstRow="1" bandRow="1">
                <a:tableStyleId>{5C22544A-7EE6-4342-B048-85BDC9FD1C3A}</a:tableStyleId>
              </a:tblPr>
              <a:tblGrid>
                <a:gridCol w="841939"/>
                <a:gridCol w="701616"/>
                <a:gridCol w="1192748"/>
              </a:tblGrid>
              <a:tr h="216024">
                <a:tc>
                  <a:txBody>
                    <a:bodyPr/>
                    <a:lstStyle/>
                    <a:p>
                      <a:pPr algn="ctr" latinLnBrk="1"/>
                      <a:r>
                        <a:rPr lang="ko-KR" altLang="en-US" sz="1200" dirty="0">
                          <a:solidFill>
                            <a:schemeClr val="tx1"/>
                          </a:solidFill>
                        </a:rPr>
                        <a:t>주어 </a:t>
                      </a:r>
                    </a:p>
                  </a:txBody>
                  <a:tcPr marL="72000" marR="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en-US" altLang="ko-KR" sz="1200" dirty="0">
                          <a:solidFill>
                            <a:srgbClr val="FF0000"/>
                          </a:solidFill>
                        </a:rPr>
                        <a:t>Be</a:t>
                      </a:r>
                      <a:r>
                        <a:rPr lang="ko-KR" altLang="en-US" sz="1200" dirty="0">
                          <a:solidFill>
                            <a:srgbClr val="FF0000"/>
                          </a:solidFill>
                        </a:rPr>
                        <a:t>동사</a:t>
                      </a:r>
                    </a:p>
                  </a:txBody>
                  <a:tcPr marL="72000" marR="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보어</a:t>
                      </a:r>
                    </a:p>
                  </a:txBody>
                  <a:tcPr marL="72000" marR="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216024">
                <a:tc>
                  <a:txBody>
                    <a:bodyPr/>
                    <a:lstStyle/>
                    <a:p>
                      <a:pPr algn="ctr" latinLnBrk="1"/>
                      <a:r>
                        <a:rPr lang="en-US" altLang="ko-KR" sz="1200" dirty="0">
                          <a:solidFill>
                            <a:schemeClr val="tx1"/>
                          </a:solidFill>
                        </a:rPr>
                        <a:t>The room</a:t>
                      </a:r>
                      <a:endParaRPr lang="ko-KR" altLang="en-US" sz="1200" dirty="0">
                        <a:solidFill>
                          <a:schemeClr val="tx1"/>
                        </a:solidFill>
                      </a:endParaRPr>
                    </a:p>
                  </a:txBody>
                  <a:tcPr marL="72000" marR="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rgbClr val="FF0000"/>
                          </a:solidFill>
                        </a:rPr>
                        <a:t>was</a:t>
                      </a:r>
                      <a:endParaRPr lang="ko-KR" altLang="en-US" sz="1200" dirty="0">
                        <a:solidFill>
                          <a:srgbClr val="FF0000"/>
                        </a:solidFill>
                      </a:endParaRPr>
                    </a:p>
                  </a:txBody>
                  <a:tcPr marL="72000" marR="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1" i="1" dirty="0">
                          <a:solidFill>
                            <a:srgbClr val="00B050"/>
                          </a:solidFill>
                        </a:rPr>
                        <a:t>Kind of </a:t>
                      </a:r>
                      <a:r>
                        <a:rPr lang="en-US" altLang="ko-KR" sz="1200" i="1" dirty="0">
                          <a:solidFill>
                            <a:schemeClr val="tx1"/>
                          </a:solidFill>
                        </a:rPr>
                        <a:t>dark</a:t>
                      </a:r>
                      <a:endParaRPr lang="ko-KR" altLang="en-US" sz="1200" i="1" dirty="0">
                        <a:solidFill>
                          <a:schemeClr val="tx1"/>
                        </a:solidFill>
                      </a:endParaRPr>
                    </a:p>
                  </a:txBody>
                  <a:tcPr marL="72000" marR="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474114" y="6300192"/>
            <a:ext cx="3816424" cy="276999"/>
          </a:xfrm>
          <a:prstGeom prst="rect">
            <a:avLst/>
          </a:prstGeom>
          <a:noFill/>
        </p:spPr>
        <p:txBody>
          <a:bodyPr wrap="square" rtlCol="0">
            <a:spAutoFit/>
          </a:bodyPr>
          <a:lstStyle/>
          <a:p>
            <a:r>
              <a:rPr lang="en-US" altLang="ko-KR" sz="1200" dirty="0"/>
              <a:t>when +                                           </a:t>
            </a:r>
            <a:r>
              <a:rPr lang="ko-KR" altLang="en-US" sz="1200" dirty="0"/>
              <a:t>와</a:t>
            </a:r>
            <a:r>
              <a:rPr lang="en-US" altLang="ko-KR" sz="1200" dirty="0"/>
              <a:t> </a:t>
            </a:r>
            <a:endParaRPr lang="ko-KR" altLang="en-US" sz="1200" dirty="0"/>
          </a:p>
        </p:txBody>
      </p:sp>
      <p:sp>
        <p:nvSpPr>
          <p:cNvPr id="7" name="슬라이드 번호 개체 틀 6"/>
          <p:cNvSpPr>
            <a:spLocks noGrp="1"/>
          </p:cNvSpPr>
          <p:nvPr>
            <p:ph type="sldNum" sz="quarter" idx="12"/>
          </p:nvPr>
        </p:nvSpPr>
        <p:spPr/>
        <p:txBody>
          <a:bodyPr/>
          <a:lstStyle/>
          <a:p>
            <a:fld id="{5CA46AE1-A4F3-404A-AEF6-FC2F202071CE}" type="slidenum">
              <a:rPr lang="ko-KR" altLang="en-US"/>
              <a:pPr/>
              <a:t>24</a:t>
            </a:fld>
            <a:endParaRPr lang="ko-KR" altLang="en-US"/>
          </a:p>
        </p:txBody>
      </p:sp>
      <p:sp>
        <p:nvSpPr>
          <p:cNvPr id="9" name="바닥글 개체 틀 8"/>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6672" y="755576"/>
            <a:ext cx="5904656" cy="1754326"/>
          </a:xfrm>
          <a:prstGeom prst="rect">
            <a:avLst/>
          </a:prstGeom>
          <a:noFill/>
        </p:spPr>
        <p:txBody>
          <a:bodyPr wrap="square" rtlCol="0">
            <a:spAutoFit/>
          </a:bodyPr>
          <a:lstStyle/>
          <a:p>
            <a:pPr fontAlgn="base">
              <a:lnSpc>
                <a:spcPct val="150000"/>
              </a:lnSpc>
            </a:pPr>
            <a:r>
              <a:rPr lang="ko-KR" altLang="en-US" sz="1200" dirty="0"/>
              <a:t>역시 정확한 의미는 </a:t>
            </a:r>
            <a:r>
              <a:rPr lang="en-US" altLang="ko-KR" sz="1200" dirty="0"/>
              <a:t>“kind of~” </a:t>
            </a:r>
            <a:r>
              <a:rPr lang="ko-KR" altLang="en-US" sz="1200" dirty="0"/>
              <a:t>그대로 </a:t>
            </a:r>
            <a:r>
              <a:rPr lang="en-US" altLang="ko-KR" sz="1200" dirty="0"/>
              <a:t>“~</a:t>
            </a:r>
            <a:r>
              <a:rPr lang="ko-KR" altLang="en-US" sz="1200" dirty="0"/>
              <a:t>의 종류</a:t>
            </a:r>
            <a:r>
              <a:rPr lang="en-US" altLang="ko-KR" sz="1200" dirty="0"/>
              <a:t>”</a:t>
            </a:r>
            <a:r>
              <a:rPr lang="ko-KR" altLang="en-US" sz="1200" dirty="0"/>
              <a:t>가 되어 </a:t>
            </a:r>
            <a:r>
              <a:rPr lang="en-US" altLang="ko-KR" sz="1200" dirty="0"/>
              <a:t>“</a:t>
            </a:r>
            <a:r>
              <a:rPr lang="ko-KR" altLang="en-US" sz="1200" dirty="0"/>
              <a:t>어두운 종류</a:t>
            </a:r>
            <a:r>
              <a:rPr lang="en-US" altLang="ko-KR" sz="1200" dirty="0"/>
              <a:t>”</a:t>
            </a:r>
            <a:r>
              <a:rPr lang="ko-KR" altLang="en-US" sz="1200" dirty="0"/>
              <a:t> </a:t>
            </a:r>
            <a:r>
              <a:rPr lang="ko-KR" altLang="en-US" sz="1200" dirty="0"/>
              <a:t>가 </a:t>
            </a:r>
            <a:r>
              <a:rPr lang="ko-KR" altLang="en-US" sz="1200" dirty="0"/>
              <a:t>정확한 의미해석이 되는 것이고 이런 식의 접근이 무엇보다 중요하다는 것을 인식해야 합니다</a:t>
            </a:r>
            <a:r>
              <a:rPr lang="en-US" altLang="ko-KR" sz="1200" dirty="0"/>
              <a:t>.</a:t>
            </a:r>
          </a:p>
          <a:p>
            <a:pPr fontAlgn="base">
              <a:lnSpc>
                <a:spcPct val="150000"/>
              </a:lnSpc>
            </a:pPr>
            <a:endParaRPr lang="ko-KR" altLang="en-US" sz="1200" dirty="0"/>
          </a:p>
          <a:p>
            <a:pPr fontAlgn="base">
              <a:lnSpc>
                <a:spcPct val="150000"/>
              </a:lnSpc>
            </a:pPr>
            <a:endParaRPr lang="ko-KR" altLang="en-US" sz="1200" dirty="0"/>
          </a:p>
          <a:p>
            <a:pPr fontAlgn="base">
              <a:lnSpc>
                <a:spcPct val="150000"/>
              </a:lnSpc>
              <a:buFont typeface="Arial" charset="0"/>
              <a:buChar char="•"/>
            </a:pPr>
            <a:endParaRPr lang="ko-KR" altLang="en-US" sz="1200" b="1" dirty="0">
              <a:solidFill>
                <a:srgbClr val="FF0000"/>
              </a:solidFill>
            </a:endParaRPr>
          </a:p>
        </p:txBody>
      </p:sp>
      <p:sp>
        <p:nvSpPr>
          <p:cNvPr id="4" name="TextBox 3"/>
          <p:cNvSpPr txBox="1"/>
          <p:nvPr/>
        </p:nvSpPr>
        <p:spPr>
          <a:xfrm>
            <a:off x="476672" y="2006089"/>
            <a:ext cx="5832648" cy="6463308"/>
          </a:xfrm>
          <a:prstGeom prst="rect">
            <a:avLst/>
          </a:prstGeom>
          <a:noFill/>
        </p:spPr>
        <p:txBody>
          <a:bodyPr wrap="square" rtlCol="0">
            <a:spAutoFit/>
          </a:bodyPr>
          <a:lstStyle/>
          <a:p>
            <a:pPr fontAlgn="base">
              <a:lnSpc>
                <a:spcPct val="150000"/>
              </a:lnSpc>
            </a:pPr>
            <a:r>
              <a:rPr lang="en-US" altLang="ko-KR" sz="1200" b="1" dirty="0"/>
              <a:t>"</a:t>
            </a:r>
            <a:r>
              <a:rPr lang="ko-KR" altLang="en-US" sz="1200" b="1" dirty="0">
                <a:solidFill>
                  <a:srgbClr val="FF0000"/>
                </a:solidFill>
              </a:rPr>
              <a:t>동사</a:t>
            </a:r>
            <a:r>
              <a:rPr lang="ko-KR" altLang="en-US" sz="1200" b="1" dirty="0"/>
              <a:t>의 변신은 무죄</a:t>
            </a:r>
            <a:r>
              <a:rPr lang="en-US" altLang="ko-KR" sz="1200" b="1" dirty="0"/>
              <a:t>"?!</a:t>
            </a:r>
            <a:endParaRPr lang="ko-KR" altLang="en-US" sz="1200" b="1" dirty="0"/>
          </a:p>
          <a:p>
            <a:pPr fontAlgn="base">
              <a:lnSpc>
                <a:spcPct val="150000"/>
              </a:lnSpc>
            </a:pPr>
            <a:r>
              <a:rPr lang="ko-KR" altLang="en-US" sz="1200" dirty="0"/>
              <a:t>그리고 </a:t>
            </a:r>
            <a:r>
              <a:rPr lang="en-US" altLang="ko-KR" sz="1200" dirty="0"/>
              <a:t>“</a:t>
            </a:r>
            <a:r>
              <a:rPr lang="ko-KR" altLang="en-US" sz="1200" dirty="0"/>
              <a:t>여자의 변신은 무죄</a:t>
            </a:r>
            <a:r>
              <a:rPr lang="en-US" altLang="ko-KR" sz="1200" dirty="0"/>
              <a:t>”</a:t>
            </a:r>
            <a:r>
              <a:rPr lang="ko-KR" altLang="en-US" sz="1200" dirty="0"/>
              <a:t> 와 마찬가지로 </a:t>
            </a:r>
            <a:r>
              <a:rPr lang="en-US" altLang="ko-KR" sz="1200" dirty="0"/>
              <a:t>“</a:t>
            </a:r>
            <a:r>
              <a:rPr lang="ko-KR" altLang="en-US" sz="1200" b="1" dirty="0">
                <a:solidFill>
                  <a:srgbClr val="FF0000"/>
                </a:solidFill>
              </a:rPr>
              <a:t>동사</a:t>
            </a:r>
            <a:r>
              <a:rPr lang="ko-KR" altLang="en-US" sz="1200" dirty="0"/>
              <a:t>의 변신도 사실은 무죄</a:t>
            </a:r>
            <a:r>
              <a:rPr lang="en-US" altLang="ko-KR" sz="1200" dirty="0"/>
              <a:t>” </a:t>
            </a:r>
            <a:r>
              <a:rPr lang="ko-KR" altLang="en-US" sz="1200" dirty="0"/>
              <a:t>라는 것을 기억해야 합니다</a:t>
            </a:r>
            <a:r>
              <a:rPr lang="en-US" altLang="ko-KR" sz="1200" dirty="0"/>
              <a:t>. </a:t>
            </a:r>
          </a:p>
          <a:p>
            <a:pPr fontAlgn="base">
              <a:lnSpc>
                <a:spcPct val="150000"/>
              </a:lnSpc>
            </a:pPr>
            <a:r>
              <a:rPr lang="ko-KR" altLang="en-US" sz="1200" dirty="0"/>
              <a:t>여러분들이 앞으로 이 영어 말하기를 수행해 나가는 과정에서 수많은 동사의 변신과정을 지켜봐야 할 텐데 영어의 기본구조인 </a:t>
            </a:r>
            <a:r>
              <a:rPr lang="en-US" altLang="ko-KR" sz="1200" dirty="0"/>
              <a:t>“</a:t>
            </a:r>
            <a:r>
              <a:rPr lang="ko-KR" altLang="en-US" sz="1200" b="1" dirty="0"/>
              <a:t>주어</a:t>
            </a:r>
            <a:r>
              <a:rPr lang="en-US" altLang="ko-KR" sz="1200" b="1" dirty="0"/>
              <a:t>+</a:t>
            </a:r>
            <a:r>
              <a:rPr lang="ko-KR" altLang="en-US" sz="1200" b="1" dirty="0">
                <a:solidFill>
                  <a:srgbClr val="FF0000"/>
                </a:solidFill>
              </a:rPr>
              <a:t>동사</a:t>
            </a:r>
            <a:r>
              <a:rPr lang="en-US" altLang="ko-KR" sz="1200" b="1" dirty="0"/>
              <a:t>+</a:t>
            </a:r>
            <a:r>
              <a:rPr lang="ko-KR" altLang="en-US" sz="1200" b="1" dirty="0"/>
              <a:t>목적어</a:t>
            </a:r>
            <a:r>
              <a:rPr lang="en-US" altLang="ko-KR" sz="1200" b="1" dirty="0"/>
              <a:t>/</a:t>
            </a:r>
            <a:r>
              <a:rPr lang="ko-KR" altLang="en-US" sz="1200" b="1" dirty="0"/>
              <a:t>보어</a:t>
            </a:r>
            <a:r>
              <a:rPr lang="en-US" altLang="ko-KR" sz="1200" b="1" dirty="0"/>
              <a:t>”</a:t>
            </a:r>
            <a:r>
              <a:rPr lang="ko-KR" altLang="en-US" sz="1200" dirty="0"/>
              <a:t> 의 어순은 진리와 마찬가지로 변함이 없지만 문제는 이 동사라는 것이 시제의 변화에 따라 다양한 형태로 변신을 시도하고 있는 것을 주목하고 이에 익숙해 질 때 제대로 된 영어구사가 가능합니다</a:t>
            </a:r>
            <a:r>
              <a:rPr lang="en-US" altLang="ko-KR" sz="1200" dirty="0"/>
              <a:t>. </a:t>
            </a:r>
            <a:r>
              <a:rPr lang="ko-KR" altLang="en-US" sz="1200" b="1" dirty="0">
                <a:solidFill>
                  <a:srgbClr val="FF0000"/>
                </a:solidFill>
              </a:rPr>
              <a:t>동사</a:t>
            </a:r>
            <a:r>
              <a:rPr lang="ko-KR" altLang="en-US" sz="1200" dirty="0"/>
              <a:t>의 변신의 중요성 잊지 말아야 합니다</a:t>
            </a:r>
            <a:r>
              <a:rPr lang="en-US" altLang="ko-KR" sz="1200" dirty="0"/>
              <a:t>.</a:t>
            </a:r>
            <a:endParaRPr lang="ko-KR" altLang="en-US" sz="1200" dirty="0"/>
          </a:p>
          <a:p>
            <a:pPr fontAlgn="base">
              <a:lnSpc>
                <a:spcPct val="150000"/>
              </a:lnSpc>
            </a:pPr>
            <a:endParaRPr lang="en-US" altLang="ko-KR" sz="1200" b="1" dirty="0"/>
          </a:p>
          <a:p>
            <a:pPr fontAlgn="base">
              <a:lnSpc>
                <a:spcPct val="150000"/>
              </a:lnSpc>
            </a:pPr>
            <a:endParaRPr lang="en-US" altLang="ko-KR" sz="1200" b="1" dirty="0"/>
          </a:p>
          <a:p>
            <a:pPr fontAlgn="base">
              <a:lnSpc>
                <a:spcPct val="150000"/>
              </a:lnSpc>
            </a:pPr>
            <a:r>
              <a:rPr lang="ko-KR" altLang="en-US" sz="1200" b="1" dirty="0"/>
              <a:t>● </a:t>
            </a:r>
            <a:r>
              <a:rPr lang="en-US" altLang="ko-KR" sz="1200" b="1" dirty="0"/>
              <a:t>1</a:t>
            </a:r>
            <a:r>
              <a:rPr lang="ko-KR" altLang="en-US" sz="1200" b="1" dirty="0"/>
              <a:t>인칭</a:t>
            </a:r>
            <a:r>
              <a:rPr lang="en-US" altLang="ko-KR" sz="1200" b="1" dirty="0"/>
              <a:t>(the first person)</a:t>
            </a:r>
            <a:endParaRPr lang="ko-KR" altLang="en-US" sz="1200" b="1" dirty="0"/>
          </a:p>
          <a:p>
            <a:pPr fontAlgn="base">
              <a:lnSpc>
                <a:spcPct val="150000"/>
              </a:lnSpc>
            </a:pPr>
            <a:r>
              <a:rPr lang="ko-KR" altLang="en-US" sz="1200" dirty="0"/>
              <a:t>언제 어떤 대화 상태에서도 말하는 화자 자신에 해당하는 것을 말하는 것을 </a:t>
            </a:r>
            <a:r>
              <a:rPr lang="en-US" altLang="ko-KR" sz="1200" dirty="0"/>
              <a:t>1</a:t>
            </a:r>
            <a:r>
              <a:rPr lang="ko-KR" altLang="en-US" sz="1200" dirty="0"/>
              <a:t>인칭이라고 합니다</a:t>
            </a:r>
            <a:r>
              <a:rPr lang="en-US" altLang="ko-KR" sz="1200" dirty="0"/>
              <a:t>.</a:t>
            </a:r>
            <a:endParaRPr lang="ko-KR" altLang="en-US" sz="1200" dirty="0"/>
          </a:p>
          <a:p>
            <a:pPr fontAlgn="base">
              <a:lnSpc>
                <a:spcPct val="150000"/>
              </a:lnSpc>
            </a:pPr>
            <a:r>
              <a:rPr lang="ko-KR" altLang="en-US" sz="1200" dirty="0"/>
              <a:t>예</a:t>
            </a:r>
            <a:r>
              <a:rPr lang="en-US" altLang="ko-KR" sz="1200" dirty="0"/>
              <a:t>)</a:t>
            </a:r>
            <a:r>
              <a:rPr lang="ko-KR" altLang="en-US" sz="1200" b="1" dirty="0"/>
              <a:t> </a:t>
            </a:r>
            <a:r>
              <a:rPr lang="ko-KR" altLang="en-US" sz="1200" dirty="0"/>
              <a:t>* </a:t>
            </a:r>
            <a:r>
              <a:rPr lang="en-US" altLang="ko-KR" sz="1200" b="1" dirty="0"/>
              <a:t>I</a:t>
            </a:r>
            <a:r>
              <a:rPr lang="en-US" altLang="ko-KR" sz="1200" dirty="0"/>
              <a:t>'m very smart, and you are very stupid.</a:t>
            </a:r>
            <a:endParaRPr lang="ko-KR" altLang="en-US" sz="1200" dirty="0"/>
          </a:p>
          <a:p>
            <a:pPr fontAlgn="base">
              <a:lnSpc>
                <a:spcPct val="150000"/>
              </a:lnSpc>
            </a:pPr>
            <a:r>
              <a:rPr lang="ko-KR" altLang="en-US" sz="1200" b="1" dirty="0"/>
              <a:t>      나</a:t>
            </a:r>
            <a:r>
              <a:rPr lang="ko-KR" altLang="en-US" sz="1200" dirty="0"/>
              <a:t>는 </a:t>
            </a:r>
            <a:r>
              <a:rPr lang="ko-KR" altLang="en-US" sz="1200" dirty="0"/>
              <a:t>아주 똑똑 </a:t>
            </a:r>
            <a:r>
              <a:rPr lang="en-US" altLang="ko-KR" sz="1200" dirty="0"/>
              <a:t>(</a:t>
            </a:r>
            <a:r>
              <a:rPr lang="ko-KR" altLang="en-US" sz="1200" dirty="0"/>
              <a:t>똑똑한 상태</a:t>
            </a:r>
            <a:r>
              <a:rPr lang="en-US" altLang="ko-KR" sz="1200" dirty="0"/>
              <a:t>)</a:t>
            </a:r>
            <a:r>
              <a:rPr lang="ko-KR" altLang="en-US" sz="1200" dirty="0"/>
              <a:t> 하다</a:t>
            </a:r>
            <a:r>
              <a:rPr lang="en-US" altLang="ko-KR" sz="1200" dirty="0"/>
              <a:t>. (</a:t>
            </a:r>
            <a:r>
              <a:rPr lang="ko-KR" altLang="en-US" sz="1200" dirty="0"/>
              <a:t>이다</a:t>
            </a:r>
            <a:r>
              <a:rPr lang="en-US" altLang="ko-KR" sz="1200" dirty="0"/>
              <a:t>)</a:t>
            </a:r>
            <a:r>
              <a:rPr lang="ko-KR" altLang="en-US" sz="1200" dirty="0"/>
              <a:t> 그리고 너는 아주 </a:t>
            </a:r>
            <a:r>
              <a:rPr lang="ko-KR" altLang="en-US" sz="1200" dirty="0" err="1"/>
              <a:t>멍청</a:t>
            </a:r>
            <a:r>
              <a:rPr lang="ko-KR" altLang="en-US" sz="1200" dirty="0"/>
              <a:t> </a:t>
            </a:r>
            <a:r>
              <a:rPr lang="en-US" altLang="ko-KR" sz="1200" dirty="0"/>
              <a:t>(</a:t>
            </a:r>
            <a:r>
              <a:rPr lang="ko-KR" altLang="en-US" sz="1200" dirty="0"/>
              <a:t>멍청한 </a:t>
            </a:r>
            <a:r>
              <a:rPr lang="ko-KR" altLang="en-US" sz="1200" dirty="0"/>
              <a:t>상</a:t>
            </a:r>
            <a:endParaRPr lang="en-US" altLang="ko-KR" sz="1200" dirty="0"/>
          </a:p>
          <a:p>
            <a:pPr fontAlgn="base">
              <a:lnSpc>
                <a:spcPct val="150000"/>
              </a:lnSpc>
            </a:pPr>
            <a:r>
              <a:rPr lang="en-US" altLang="ko-KR" sz="1200" dirty="0"/>
              <a:t> </a:t>
            </a:r>
            <a:r>
              <a:rPr lang="en-US" altLang="ko-KR" sz="1200" dirty="0"/>
              <a:t>     </a:t>
            </a:r>
            <a:r>
              <a:rPr lang="ko-KR" altLang="en-US" sz="1200" dirty="0"/>
              <a:t>태</a:t>
            </a:r>
            <a:r>
              <a:rPr lang="en-US" altLang="ko-KR" sz="1200" dirty="0"/>
              <a:t>) </a:t>
            </a:r>
            <a:r>
              <a:rPr lang="ko-KR" altLang="en-US" sz="1200" dirty="0"/>
              <a:t>하다</a:t>
            </a:r>
            <a:r>
              <a:rPr lang="en-US" altLang="ko-KR" sz="1200" dirty="0"/>
              <a:t>. (</a:t>
            </a:r>
            <a:r>
              <a:rPr lang="ko-KR" altLang="en-US" sz="1200" dirty="0"/>
              <a:t>이다</a:t>
            </a:r>
            <a:r>
              <a:rPr lang="en-US" altLang="ko-KR" sz="1200" dirty="0"/>
              <a:t>) </a:t>
            </a:r>
            <a:r>
              <a:rPr lang="ko-KR" altLang="en-US" sz="1200" dirty="0"/>
              <a:t>물론 </a:t>
            </a:r>
            <a:r>
              <a:rPr lang="en-US" altLang="ko-KR" sz="1200" b="1" dirty="0"/>
              <a:t>I </a:t>
            </a:r>
            <a:r>
              <a:rPr lang="ko-KR" altLang="en-US" sz="1200" dirty="0"/>
              <a:t>가 </a:t>
            </a:r>
            <a:r>
              <a:rPr lang="en-US" altLang="ko-KR" sz="1200" dirty="0"/>
              <a:t>1</a:t>
            </a:r>
            <a:r>
              <a:rPr lang="ko-KR" altLang="en-US" sz="1200" dirty="0"/>
              <a:t>인칭이 되겠지요</a:t>
            </a:r>
            <a:r>
              <a:rPr lang="en-US" altLang="ko-KR" sz="1200" dirty="0"/>
              <a:t>.</a:t>
            </a:r>
            <a:endParaRPr lang="ko-KR" altLang="en-US" sz="1200" dirty="0"/>
          </a:p>
          <a:p>
            <a:pPr fontAlgn="base">
              <a:lnSpc>
                <a:spcPct val="150000"/>
              </a:lnSpc>
            </a:pPr>
            <a:endParaRPr lang="en-US" altLang="ko-KR" sz="1200" b="1" dirty="0"/>
          </a:p>
          <a:p>
            <a:pPr fontAlgn="base">
              <a:lnSpc>
                <a:spcPct val="150000"/>
              </a:lnSpc>
            </a:pPr>
            <a:r>
              <a:rPr lang="ko-KR" altLang="en-US" sz="1200" b="1" dirty="0"/>
              <a:t>● </a:t>
            </a:r>
            <a:r>
              <a:rPr lang="en-US" altLang="ko-KR" sz="1200" b="1" dirty="0"/>
              <a:t>2</a:t>
            </a:r>
            <a:r>
              <a:rPr lang="ko-KR" altLang="en-US" sz="1200" b="1" dirty="0"/>
              <a:t>인칭</a:t>
            </a:r>
            <a:r>
              <a:rPr lang="en-US" altLang="ko-KR" sz="1200" b="1" dirty="0"/>
              <a:t>(the second person)</a:t>
            </a:r>
            <a:endParaRPr lang="ko-KR" altLang="en-US" sz="1200" b="1" dirty="0"/>
          </a:p>
          <a:p>
            <a:pPr fontAlgn="base">
              <a:lnSpc>
                <a:spcPct val="150000"/>
              </a:lnSpc>
            </a:pPr>
            <a:r>
              <a:rPr lang="ko-KR" altLang="en-US" sz="1200" dirty="0"/>
              <a:t>언제 어떤 대화 상태에서도 자신과 대화를 나누는 상대를 말합니다</a:t>
            </a:r>
            <a:r>
              <a:rPr lang="en-US" altLang="ko-KR" sz="1200" dirty="0"/>
              <a:t>.</a:t>
            </a:r>
            <a:endParaRPr lang="ko-KR" altLang="en-US" sz="1200" dirty="0"/>
          </a:p>
          <a:p>
            <a:pPr fontAlgn="base">
              <a:lnSpc>
                <a:spcPct val="150000"/>
              </a:lnSpc>
            </a:pPr>
            <a:r>
              <a:rPr lang="ko-KR" altLang="en-US" sz="1200" dirty="0"/>
              <a:t>예</a:t>
            </a:r>
            <a:r>
              <a:rPr lang="en-US" altLang="ko-KR" sz="1200" dirty="0"/>
              <a:t>)</a:t>
            </a:r>
            <a:r>
              <a:rPr lang="ko-KR" altLang="en-US" sz="1200" b="1" dirty="0"/>
              <a:t> </a:t>
            </a:r>
            <a:r>
              <a:rPr lang="ko-KR" altLang="en-US" sz="1200" dirty="0"/>
              <a:t>* </a:t>
            </a:r>
            <a:r>
              <a:rPr lang="en-US" altLang="ko-KR" sz="1200" dirty="0"/>
              <a:t>I'm very smart, and </a:t>
            </a:r>
            <a:r>
              <a:rPr lang="en-US" altLang="ko-KR" sz="1200" b="1" dirty="0"/>
              <a:t>you</a:t>
            </a:r>
            <a:r>
              <a:rPr lang="ko-KR" altLang="en-US" sz="1200" dirty="0"/>
              <a:t> </a:t>
            </a:r>
            <a:r>
              <a:rPr lang="en-US" altLang="ko-KR" sz="1200" dirty="0"/>
              <a:t>are very stupid.</a:t>
            </a:r>
            <a:endParaRPr lang="ko-KR" altLang="en-US" sz="1200" dirty="0"/>
          </a:p>
          <a:p>
            <a:pPr fontAlgn="base">
              <a:lnSpc>
                <a:spcPct val="150000"/>
              </a:lnSpc>
            </a:pPr>
            <a:r>
              <a:rPr lang="ko-KR" altLang="en-US" sz="1200" dirty="0"/>
              <a:t>      나는 </a:t>
            </a:r>
            <a:r>
              <a:rPr lang="ko-KR" altLang="en-US" sz="1200" dirty="0"/>
              <a:t>아주 똑똑 </a:t>
            </a:r>
            <a:r>
              <a:rPr lang="en-US" altLang="ko-KR" sz="1200" dirty="0"/>
              <a:t>(</a:t>
            </a:r>
            <a:r>
              <a:rPr lang="ko-KR" altLang="en-US" sz="1200" dirty="0"/>
              <a:t>똑똑한 상태</a:t>
            </a:r>
            <a:r>
              <a:rPr lang="en-US" altLang="ko-KR" sz="1200" dirty="0"/>
              <a:t>)</a:t>
            </a:r>
            <a:r>
              <a:rPr lang="ko-KR" altLang="en-US" sz="1200" dirty="0"/>
              <a:t> 하다</a:t>
            </a:r>
            <a:r>
              <a:rPr lang="en-US" altLang="ko-KR" sz="1200" dirty="0"/>
              <a:t>. (</a:t>
            </a:r>
            <a:r>
              <a:rPr lang="ko-KR" altLang="en-US" sz="1200" dirty="0"/>
              <a:t>이다</a:t>
            </a:r>
            <a:r>
              <a:rPr lang="en-US" altLang="ko-KR" sz="1200" dirty="0"/>
              <a:t>) </a:t>
            </a:r>
            <a:r>
              <a:rPr lang="ko-KR" altLang="en-US" sz="1200" dirty="0"/>
              <a:t>그리고 </a:t>
            </a:r>
            <a:r>
              <a:rPr lang="ko-KR" altLang="en-US" sz="1200" b="1" dirty="0"/>
              <a:t>너</a:t>
            </a:r>
            <a:r>
              <a:rPr lang="ko-KR" altLang="en-US" sz="1200" dirty="0"/>
              <a:t>는 아주 </a:t>
            </a:r>
            <a:r>
              <a:rPr lang="ko-KR" altLang="en-US" sz="1200" dirty="0" err="1"/>
              <a:t>멍청</a:t>
            </a:r>
            <a:r>
              <a:rPr lang="ko-KR" altLang="en-US" sz="1200" dirty="0"/>
              <a:t> </a:t>
            </a:r>
            <a:r>
              <a:rPr lang="en-US" altLang="ko-KR" sz="1200" dirty="0"/>
              <a:t>(</a:t>
            </a:r>
            <a:r>
              <a:rPr lang="ko-KR" altLang="en-US" sz="1200" dirty="0"/>
              <a:t>멍청한 </a:t>
            </a:r>
            <a:r>
              <a:rPr lang="ko-KR" altLang="en-US" sz="1200" dirty="0"/>
              <a:t>상</a:t>
            </a:r>
            <a:endParaRPr lang="en-US" altLang="ko-KR" sz="1200" dirty="0"/>
          </a:p>
          <a:p>
            <a:pPr fontAlgn="base">
              <a:lnSpc>
                <a:spcPct val="150000"/>
              </a:lnSpc>
            </a:pPr>
            <a:r>
              <a:rPr lang="en-US" altLang="ko-KR" sz="1200" dirty="0"/>
              <a:t> </a:t>
            </a:r>
            <a:r>
              <a:rPr lang="en-US" altLang="ko-KR" sz="1200" dirty="0"/>
              <a:t>     </a:t>
            </a:r>
            <a:r>
              <a:rPr lang="ko-KR" altLang="en-US" sz="1200" dirty="0"/>
              <a:t>태</a:t>
            </a:r>
            <a:r>
              <a:rPr lang="en-US" altLang="ko-KR" sz="1200" dirty="0"/>
              <a:t>) </a:t>
            </a:r>
            <a:r>
              <a:rPr lang="ko-KR" altLang="en-US" sz="1200" dirty="0"/>
              <a:t>하다</a:t>
            </a:r>
            <a:r>
              <a:rPr lang="en-US" altLang="ko-KR" sz="1200" dirty="0"/>
              <a:t>. (</a:t>
            </a:r>
            <a:r>
              <a:rPr lang="ko-KR" altLang="en-US" sz="1200" dirty="0"/>
              <a:t>이다</a:t>
            </a:r>
            <a:r>
              <a:rPr lang="en-US" altLang="ko-KR" sz="1200" dirty="0"/>
              <a:t>)</a:t>
            </a:r>
          </a:p>
          <a:p>
            <a:pPr fontAlgn="base">
              <a:lnSpc>
                <a:spcPct val="150000"/>
              </a:lnSpc>
            </a:pPr>
            <a:r>
              <a:rPr lang="ko-KR" altLang="en-US" sz="1200" dirty="0"/>
              <a:t>당연히 </a:t>
            </a:r>
            <a:r>
              <a:rPr lang="en-US" altLang="ko-KR" sz="1200" b="1" dirty="0"/>
              <a:t>you</a:t>
            </a:r>
            <a:r>
              <a:rPr lang="ko-KR" altLang="en-US" sz="1200" b="1" dirty="0"/>
              <a:t> </a:t>
            </a:r>
            <a:r>
              <a:rPr lang="ko-KR" altLang="en-US" sz="1200" dirty="0"/>
              <a:t>가 </a:t>
            </a:r>
            <a:r>
              <a:rPr lang="en-US" altLang="ko-KR" sz="1200" dirty="0"/>
              <a:t>2</a:t>
            </a:r>
            <a:r>
              <a:rPr lang="ko-KR" altLang="en-US" sz="1200" dirty="0"/>
              <a:t>인칭에 해당합니다</a:t>
            </a:r>
            <a:r>
              <a:rPr lang="en-US" altLang="ko-KR" sz="1200" dirty="0"/>
              <a:t>.</a:t>
            </a:r>
            <a:endParaRPr lang="en-US" altLang="ko-KR" sz="1200" dirty="0"/>
          </a:p>
        </p:txBody>
      </p:sp>
      <p:sp>
        <p:nvSpPr>
          <p:cNvPr id="5" name="TextBox 4"/>
          <p:cNvSpPr txBox="1"/>
          <p:nvPr/>
        </p:nvSpPr>
        <p:spPr>
          <a:xfrm>
            <a:off x="548680" y="4355976"/>
            <a:ext cx="1800200" cy="307777"/>
          </a:xfrm>
          <a:prstGeom prst="rect">
            <a:avLst/>
          </a:prstGeom>
          <a:solidFill>
            <a:srgbClr val="9933FF"/>
          </a:solidFill>
        </p:spPr>
        <p:txBody>
          <a:bodyPr wrap="square" rtlCol="0">
            <a:spAutoFit/>
          </a:bodyPr>
          <a:lstStyle/>
          <a:p>
            <a:pPr algn="ctr"/>
            <a:r>
              <a:rPr lang="en-US" altLang="ko-KR" sz="1400" b="1" dirty="0">
                <a:solidFill>
                  <a:schemeClr val="bg1"/>
                </a:solidFill>
                <a:latin typeface="+mj-ea"/>
              </a:rPr>
              <a:t>8. </a:t>
            </a:r>
            <a:r>
              <a:rPr lang="ko-KR" altLang="en-US" sz="1400" b="1" dirty="0">
                <a:solidFill>
                  <a:schemeClr val="bg1"/>
                </a:solidFill>
                <a:latin typeface="+mj-ea"/>
              </a:rPr>
              <a:t>일곱 </a:t>
            </a:r>
            <a:r>
              <a:rPr lang="ko-KR" altLang="en-US" sz="1400" b="1" dirty="0">
                <a:solidFill>
                  <a:schemeClr val="bg1"/>
                </a:solidFill>
                <a:latin typeface="+mj-ea"/>
              </a:rPr>
              <a:t>번째 칭</a:t>
            </a:r>
            <a:r>
              <a:rPr lang="en-US" altLang="ko-KR" sz="1400" b="1" dirty="0">
                <a:solidFill>
                  <a:schemeClr val="bg1"/>
                </a:solidFill>
                <a:latin typeface="+mj-ea"/>
              </a:rPr>
              <a:t>(</a:t>
            </a:r>
            <a:r>
              <a:rPr lang="ko-KR" altLang="en-US" sz="1400" b="1" dirty="0">
                <a:solidFill>
                  <a:schemeClr val="bg1"/>
                </a:solidFill>
                <a:latin typeface="+mj-ea"/>
              </a:rPr>
              <a:t>稱</a:t>
            </a:r>
            <a:r>
              <a:rPr lang="en-US" altLang="ko-KR" sz="1400" b="1" dirty="0">
                <a:solidFill>
                  <a:schemeClr val="bg1"/>
                </a:solidFill>
                <a:latin typeface="+mj-ea"/>
              </a:rPr>
              <a:t>)</a:t>
            </a:r>
            <a:endParaRPr lang="ko-KR" altLang="en-US" sz="1400" dirty="0">
              <a:solidFill>
                <a:schemeClr val="bg1"/>
              </a:solidFill>
            </a:endParaRPr>
          </a:p>
        </p:txBody>
      </p:sp>
      <p:sp>
        <p:nvSpPr>
          <p:cNvPr id="6" name="TextBox 5"/>
          <p:cNvSpPr txBox="1"/>
          <p:nvPr/>
        </p:nvSpPr>
        <p:spPr>
          <a:xfrm>
            <a:off x="548680" y="1691681"/>
            <a:ext cx="3168352" cy="307777"/>
          </a:xfrm>
          <a:prstGeom prst="rect">
            <a:avLst/>
          </a:prstGeom>
          <a:solidFill>
            <a:srgbClr val="9933FF"/>
          </a:solidFill>
        </p:spPr>
        <p:txBody>
          <a:bodyPr wrap="square" rtlCol="0">
            <a:spAutoFit/>
          </a:bodyPr>
          <a:lstStyle/>
          <a:p>
            <a:pPr algn="ctr"/>
            <a:r>
              <a:rPr lang="en-US" altLang="ko-KR" sz="1400" b="1" dirty="0">
                <a:solidFill>
                  <a:schemeClr val="bg1"/>
                </a:solidFill>
                <a:latin typeface="+mj-ea"/>
              </a:rPr>
              <a:t>7. </a:t>
            </a:r>
            <a:r>
              <a:rPr lang="ko-KR" altLang="en-US" sz="1400" b="1" dirty="0">
                <a:solidFill>
                  <a:schemeClr val="bg1"/>
                </a:solidFill>
                <a:latin typeface="+mj-ea"/>
              </a:rPr>
              <a:t>여섯 </a:t>
            </a:r>
            <a:r>
              <a:rPr lang="ko-KR" altLang="en-US" sz="1400" b="1" dirty="0">
                <a:solidFill>
                  <a:schemeClr val="bg1"/>
                </a:solidFill>
                <a:latin typeface="+mj-ea"/>
              </a:rPr>
              <a:t>번째 </a:t>
            </a:r>
            <a:r>
              <a:rPr lang="en-US" altLang="ko-KR" sz="1400" b="1" dirty="0">
                <a:solidFill>
                  <a:schemeClr val="bg1"/>
                </a:solidFill>
                <a:latin typeface="+mj-ea"/>
              </a:rPr>
              <a:t>“</a:t>
            </a:r>
            <a:r>
              <a:rPr lang="ko-KR" altLang="en-US" sz="1400" b="1" dirty="0">
                <a:solidFill>
                  <a:schemeClr val="bg1"/>
                </a:solidFill>
                <a:latin typeface="+mj-ea"/>
              </a:rPr>
              <a:t>동사의 변신은 무죄</a:t>
            </a:r>
            <a:r>
              <a:rPr lang="en-US" altLang="ko-KR" sz="1400" b="1" dirty="0">
                <a:solidFill>
                  <a:schemeClr val="bg1"/>
                </a:solidFill>
                <a:latin typeface="+mj-ea"/>
              </a:rPr>
              <a:t>?!”</a:t>
            </a:r>
            <a:endParaRPr lang="ko-KR" altLang="en-US" sz="1400" dirty="0">
              <a:solidFill>
                <a:schemeClr val="bg1"/>
              </a:solidFill>
            </a:endParaRPr>
          </a:p>
        </p:txBody>
      </p:sp>
      <p:sp>
        <p:nvSpPr>
          <p:cNvPr id="7" name="슬라이드 번호 개체 틀 6"/>
          <p:cNvSpPr>
            <a:spLocks noGrp="1"/>
          </p:cNvSpPr>
          <p:nvPr>
            <p:ph type="sldNum" sz="quarter" idx="12"/>
          </p:nvPr>
        </p:nvSpPr>
        <p:spPr/>
        <p:txBody>
          <a:bodyPr/>
          <a:lstStyle/>
          <a:p>
            <a:fld id="{5CA46AE1-A4F3-404A-AEF6-FC2F202071CE}" type="slidenum">
              <a:rPr lang="ko-KR" altLang="en-US"/>
              <a:pPr/>
              <a:t>25</a:t>
            </a:fld>
            <a:endParaRPr lang="ko-KR" altLang="en-US"/>
          </a:p>
        </p:txBody>
      </p:sp>
      <p:sp>
        <p:nvSpPr>
          <p:cNvPr id="9" name="바닥글 개체 틀 8"/>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8680" y="755577"/>
            <a:ext cx="5832648" cy="8125301"/>
          </a:xfrm>
          <a:prstGeom prst="rect">
            <a:avLst/>
          </a:prstGeom>
          <a:noFill/>
        </p:spPr>
        <p:txBody>
          <a:bodyPr wrap="square" rtlCol="0">
            <a:spAutoFit/>
          </a:bodyPr>
          <a:lstStyle/>
          <a:p>
            <a:pPr fontAlgn="base">
              <a:lnSpc>
                <a:spcPct val="150000"/>
              </a:lnSpc>
            </a:pPr>
            <a:r>
              <a:rPr lang="ko-KR" altLang="en-US" sz="1200" b="1" dirty="0"/>
              <a:t>● </a:t>
            </a:r>
            <a:r>
              <a:rPr lang="en-US" altLang="ko-KR" sz="1200" b="1" dirty="0"/>
              <a:t>3</a:t>
            </a:r>
            <a:r>
              <a:rPr lang="ko-KR" altLang="en-US" sz="1200" b="1" dirty="0"/>
              <a:t>인칭</a:t>
            </a:r>
            <a:r>
              <a:rPr lang="en-US" altLang="ko-KR" sz="1200" b="1" dirty="0"/>
              <a:t>(the third person)</a:t>
            </a:r>
            <a:endParaRPr lang="ko-KR" altLang="en-US" sz="1200" b="1" dirty="0"/>
          </a:p>
          <a:p>
            <a:pPr fontAlgn="base">
              <a:lnSpc>
                <a:spcPct val="150000"/>
              </a:lnSpc>
            </a:pPr>
            <a:r>
              <a:rPr lang="ko-KR" altLang="en-US" sz="1200" dirty="0"/>
              <a:t>두 사람이 대화를 나눌 때 이야기의 대상이 되는 사람이나</a:t>
            </a:r>
            <a:r>
              <a:rPr lang="en-US" altLang="ko-KR" sz="1200" dirty="0"/>
              <a:t>, </a:t>
            </a:r>
            <a:r>
              <a:rPr lang="ko-KR" altLang="en-US" sz="1200" dirty="0"/>
              <a:t>화제 거리나 물건 등 어쨌든 대화에서 나와 상대가 아닌 제</a:t>
            </a:r>
            <a:r>
              <a:rPr lang="en-US" altLang="ko-KR" sz="1200" dirty="0"/>
              <a:t>3</a:t>
            </a:r>
            <a:r>
              <a:rPr lang="ko-KR" altLang="en-US" sz="1200" dirty="0"/>
              <a:t>의 것은 무조건 생각 할 것도 없이 </a:t>
            </a:r>
            <a:r>
              <a:rPr lang="en-US" altLang="ko-KR" sz="1200" dirty="0"/>
              <a:t>3</a:t>
            </a:r>
            <a:r>
              <a:rPr lang="ko-KR" altLang="en-US" sz="1200" dirty="0"/>
              <a:t>인칭이라고 생각하시면 됩니다</a:t>
            </a:r>
            <a:r>
              <a:rPr lang="en-US" altLang="ko-KR" sz="1200" dirty="0"/>
              <a:t>.</a:t>
            </a:r>
          </a:p>
          <a:p>
            <a:pPr fontAlgn="base">
              <a:lnSpc>
                <a:spcPct val="150000"/>
              </a:lnSpc>
            </a:pPr>
            <a:r>
              <a:rPr lang="ko-KR" altLang="en-US" sz="1200" dirty="0"/>
              <a:t>예</a:t>
            </a:r>
            <a:r>
              <a:rPr lang="en-US" altLang="ko-KR" sz="1200" dirty="0"/>
              <a:t>)</a:t>
            </a:r>
            <a:r>
              <a:rPr lang="ko-KR" altLang="en-US" sz="1200" b="1" dirty="0"/>
              <a:t> </a:t>
            </a:r>
            <a:r>
              <a:rPr lang="ko-KR" altLang="en-US" sz="1200" dirty="0"/>
              <a:t>* </a:t>
            </a:r>
            <a:r>
              <a:rPr lang="en-US" altLang="ko-KR" sz="1200" dirty="0"/>
              <a:t>How is </a:t>
            </a:r>
            <a:r>
              <a:rPr lang="en-US" altLang="ko-KR" sz="1200" b="1" dirty="0"/>
              <a:t>your business</a:t>
            </a:r>
            <a:r>
              <a:rPr lang="ko-KR" altLang="en-US" sz="1200" dirty="0"/>
              <a:t> </a:t>
            </a:r>
            <a:r>
              <a:rPr lang="en-US" altLang="ko-KR" sz="1200" dirty="0"/>
              <a:t>these days? </a:t>
            </a:r>
            <a:endParaRPr lang="ko-KR" altLang="en-US" sz="1200" dirty="0"/>
          </a:p>
          <a:p>
            <a:pPr fontAlgn="base">
              <a:lnSpc>
                <a:spcPct val="150000"/>
              </a:lnSpc>
            </a:pPr>
            <a:r>
              <a:rPr lang="ko-KR" altLang="en-US" sz="1200" dirty="0"/>
              <a:t>      요즘에 </a:t>
            </a:r>
            <a:r>
              <a:rPr lang="ko-KR" altLang="en-US" sz="1200" b="1" dirty="0"/>
              <a:t>당신의 사업</a:t>
            </a:r>
            <a:r>
              <a:rPr lang="ko-KR" altLang="en-US" sz="1200" dirty="0"/>
              <a:t>은 </a:t>
            </a:r>
            <a:r>
              <a:rPr lang="ko-KR" altLang="en-US" sz="1200" dirty="0" err="1"/>
              <a:t>어떠</a:t>
            </a:r>
            <a:r>
              <a:rPr lang="ko-KR" altLang="en-US" sz="1200" dirty="0"/>
              <a:t> </a:t>
            </a:r>
            <a:r>
              <a:rPr lang="en-US" altLang="ko-KR" sz="1200" dirty="0"/>
              <a:t>(</a:t>
            </a:r>
            <a:r>
              <a:rPr lang="ko-KR" altLang="en-US" sz="1200" dirty="0"/>
              <a:t>어떠한 상태</a:t>
            </a:r>
            <a:r>
              <a:rPr lang="en-US" altLang="ko-KR" sz="1200" dirty="0"/>
              <a:t>) </a:t>
            </a:r>
            <a:r>
              <a:rPr lang="ko-KR" altLang="en-US" sz="1200" dirty="0"/>
              <a:t>십니까</a:t>
            </a:r>
            <a:r>
              <a:rPr lang="en-US" altLang="ko-KR" sz="1200" dirty="0"/>
              <a:t>? (</a:t>
            </a:r>
            <a:r>
              <a:rPr lang="ko-KR" altLang="en-US" sz="1200" dirty="0"/>
              <a:t>입니까</a:t>
            </a:r>
            <a:r>
              <a:rPr lang="en-US" altLang="ko-KR" sz="1200" dirty="0"/>
              <a:t>?)</a:t>
            </a:r>
            <a:endParaRPr lang="ko-KR" altLang="en-US" sz="1200" dirty="0"/>
          </a:p>
          <a:p>
            <a:pPr fontAlgn="base">
              <a:lnSpc>
                <a:spcPct val="150000"/>
              </a:lnSpc>
            </a:pPr>
            <a:r>
              <a:rPr lang="ko-KR" altLang="en-US" sz="1200" dirty="0"/>
              <a:t>    * </a:t>
            </a:r>
            <a:r>
              <a:rPr lang="en-US" altLang="ko-KR" sz="1200" dirty="0"/>
              <a:t>What does </a:t>
            </a:r>
            <a:r>
              <a:rPr lang="en-US" altLang="ko-KR" sz="1200" b="1" dirty="0"/>
              <a:t>your sister</a:t>
            </a:r>
            <a:r>
              <a:rPr lang="ko-KR" altLang="en-US" sz="1200" dirty="0"/>
              <a:t> </a:t>
            </a:r>
            <a:r>
              <a:rPr lang="en-US" altLang="ko-KR" sz="1200" dirty="0"/>
              <a:t>do?</a:t>
            </a:r>
          </a:p>
          <a:p>
            <a:pPr fontAlgn="base">
              <a:lnSpc>
                <a:spcPct val="150000"/>
              </a:lnSpc>
            </a:pPr>
            <a:r>
              <a:rPr lang="ko-KR" altLang="en-US" sz="1200" b="1" dirty="0"/>
              <a:t>      당신의 </a:t>
            </a:r>
            <a:r>
              <a:rPr lang="ko-KR" altLang="en-US" sz="1200" b="1" dirty="0"/>
              <a:t>여동생</a:t>
            </a:r>
            <a:r>
              <a:rPr lang="ko-KR" altLang="en-US" sz="1200" dirty="0"/>
              <a:t>은</a:t>
            </a:r>
            <a:r>
              <a:rPr lang="ko-KR" altLang="en-US" sz="1200" b="1" dirty="0"/>
              <a:t> </a:t>
            </a:r>
            <a:r>
              <a:rPr lang="en-US" altLang="ko-KR" sz="1200" dirty="0"/>
              <a:t>(</a:t>
            </a:r>
            <a:r>
              <a:rPr lang="ko-KR" altLang="en-US" sz="1200" dirty="0"/>
              <a:t>직업으로</a:t>
            </a:r>
            <a:r>
              <a:rPr lang="en-US" altLang="ko-KR" sz="1200" dirty="0"/>
              <a:t>)</a:t>
            </a:r>
            <a:r>
              <a:rPr lang="ko-KR" altLang="en-US" sz="1200" dirty="0"/>
              <a:t> 무엇을 합니까</a:t>
            </a:r>
            <a:r>
              <a:rPr lang="en-US" altLang="ko-KR" sz="1200" dirty="0"/>
              <a:t>?</a:t>
            </a:r>
            <a:endParaRPr lang="ko-KR" altLang="en-US" sz="1200" dirty="0"/>
          </a:p>
          <a:p>
            <a:pPr fontAlgn="base">
              <a:lnSpc>
                <a:spcPct val="150000"/>
              </a:lnSpc>
            </a:pPr>
            <a:r>
              <a:rPr lang="ko-KR" altLang="en-US" sz="1200" dirty="0"/>
              <a:t>    * </a:t>
            </a:r>
            <a:r>
              <a:rPr lang="en-US" altLang="ko-KR" sz="1200" dirty="0"/>
              <a:t>What does </a:t>
            </a:r>
            <a:r>
              <a:rPr lang="en-US" altLang="ko-KR" sz="1200" b="1" dirty="0"/>
              <a:t>this newspaper</a:t>
            </a:r>
            <a:r>
              <a:rPr lang="ko-KR" altLang="en-US" sz="1200" dirty="0"/>
              <a:t> </a:t>
            </a:r>
            <a:r>
              <a:rPr lang="en-US" altLang="ko-KR" sz="1200" dirty="0"/>
              <a:t>say?</a:t>
            </a:r>
            <a:endParaRPr lang="ko-KR" altLang="en-US" sz="1200" dirty="0"/>
          </a:p>
          <a:p>
            <a:pPr fontAlgn="base">
              <a:lnSpc>
                <a:spcPct val="150000"/>
              </a:lnSpc>
            </a:pPr>
            <a:r>
              <a:rPr lang="ko-KR" altLang="en-US" sz="1200" b="1" dirty="0"/>
              <a:t>      이 </a:t>
            </a:r>
            <a:r>
              <a:rPr lang="ko-KR" altLang="en-US" sz="1200" b="1" dirty="0"/>
              <a:t>신문</a:t>
            </a:r>
            <a:r>
              <a:rPr lang="ko-KR" altLang="en-US" sz="1200" dirty="0"/>
              <a:t>에 뭐가 </a:t>
            </a:r>
            <a:r>
              <a:rPr lang="en-US" altLang="ko-KR" sz="1200" dirty="0"/>
              <a:t>(</a:t>
            </a:r>
            <a:r>
              <a:rPr lang="ko-KR" altLang="en-US" sz="1200" dirty="0"/>
              <a:t>무슨 얘기를</a:t>
            </a:r>
            <a:r>
              <a:rPr lang="en-US" altLang="ko-KR" sz="1200" dirty="0"/>
              <a:t>) </a:t>
            </a:r>
            <a:r>
              <a:rPr lang="ko-KR" altLang="en-US" sz="1200" dirty="0"/>
              <a:t>난 겁니까</a:t>
            </a:r>
            <a:r>
              <a:rPr lang="en-US" altLang="ko-KR" sz="1200" dirty="0"/>
              <a:t>? (</a:t>
            </a:r>
            <a:r>
              <a:rPr lang="ko-KR" altLang="en-US" sz="1200" dirty="0"/>
              <a:t>하는 겁니까</a:t>
            </a:r>
            <a:r>
              <a:rPr lang="en-US" altLang="ko-KR" sz="1200" dirty="0"/>
              <a:t>?)</a:t>
            </a:r>
            <a:endParaRPr lang="ko-KR" altLang="en-US" sz="1200" dirty="0"/>
          </a:p>
          <a:p>
            <a:pPr fontAlgn="base" latinLnBrk="0">
              <a:lnSpc>
                <a:spcPct val="150000"/>
              </a:lnSpc>
            </a:pPr>
            <a:endParaRPr lang="en-US" altLang="ko-KR" sz="1200" b="1" dirty="0"/>
          </a:p>
          <a:p>
            <a:pPr fontAlgn="base">
              <a:lnSpc>
                <a:spcPct val="150000"/>
              </a:lnSpc>
            </a:pPr>
            <a:endParaRPr lang="en-US" altLang="ko-KR" sz="1200" b="1" dirty="0"/>
          </a:p>
          <a:p>
            <a:pPr fontAlgn="base">
              <a:lnSpc>
                <a:spcPct val="150000"/>
              </a:lnSpc>
            </a:pPr>
            <a:r>
              <a:rPr lang="ko-KR" altLang="en-US" sz="1200" b="1" dirty="0"/>
              <a:t>● 단수</a:t>
            </a:r>
            <a:r>
              <a:rPr lang="en-US" altLang="ko-KR" sz="1200" b="1" dirty="0"/>
              <a:t>(</a:t>
            </a:r>
            <a:r>
              <a:rPr lang="ko-KR" altLang="en-US" sz="1200" b="1" dirty="0"/>
              <a:t>單數</a:t>
            </a:r>
            <a:r>
              <a:rPr lang="en-US" altLang="ko-KR" sz="1200" b="1" dirty="0"/>
              <a:t>)</a:t>
            </a:r>
            <a:endParaRPr lang="ko-KR" altLang="en-US" sz="1200" b="1" dirty="0"/>
          </a:p>
          <a:p>
            <a:pPr fontAlgn="base">
              <a:lnSpc>
                <a:spcPct val="150000"/>
              </a:lnSpc>
            </a:pPr>
            <a:r>
              <a:rPr lang="ko-KR" altLang="en-US" sz="1200" dirty="0"/>
              <a:t>글자 그대로 하나에 해당하는 말이죠</a:t>
            </a:r>
            <a:r>
              <a:rPr lang="en-US" altLang="ko-KR" sz="1200" dirty="0"/>
              <a:t>. </a:t>
            </a:r>
            <a:endParaRPr lang="ko-KR" altLang="en-US" sz="1200" dirty="0"/>
          </a:p>
          <a:p>
            <a:pPr fontAlgn="base">
              <a:lnSpc>
                <a:spcPct val="150000"/>
              </a:lnSpc>
            </a:pPr>
            <a:r>
              <a:rPr lang="ko-KR" altLang="en-US" sz="1200" dirty="0"/>
              <a:t>단수는 단순하게는 </a:t>
            </a:r>
            <a:r>
              <a:rPr lang="en-US" altLang="ko-KR" sz="1200" b="1" i="1" dirty="0"/>
              <a:t>an</a:t>
            </a:r>
            <a:r>
              <a:rPr lang="ko-KR" altLang="en-US" sz="1200" dirty="0"/>
              <a:t> </a:t>
            </a:r>
            <a:r>
              <a:rPr lang="en-US" altLang="ko-KR" sz="1200" b="1" dirty="0"/>
              <a:t>apple</a:t>
            </a:r>
            <a:r>
              <a:rPr lang="ko-KR" altLang="en-US" sz="1200" dirty="0"/>
              <a:t> </a:t>
            </a:r>
            <a:r>
              <a:rPr lang="en-US" altLang="ko-KR" sz="1200" dirty="0"/>
              <a:t>and two banana</a:t>
            </a:r>
            <a:r>
              <a:rPr lang="en-US" altLang="ko-KR" sz="1200" b="1" i="1" dirty="0"/>
              <a:t>s</a:t>
            </a:r>
            <a:r>
              <a:rPr lang="ko-KR" altLang="en-US" sz="1200" dirty="0"/>
              <a:t> 와 같이 당연히 단수와 복수를 구분해야 하는 개념에 해당하는 말이 있는가 하면</a:t>
            </a:r>
            <a:r>
              <a:rPr lang="en-US" altLang="ko-KR" sz="1200" dirty="0"/>
              <a:t>,</a:t>
            </a:r>
            <a:endParaRPr lang="ko-KR" altLang="en-US" sz="1200" dirty="0"/>
          </a:p>
          <a:p>
            <a:pPr fontAlgn="base">
              <a:lnSpc>
                <a:spcPct val="150000"/>
              </a:lnSpc>
            </a:pPr>
            <a:r>
              <a:rPr lang="ko-KR" altLang="en-US" sz="1200" b="1" dirty="0"/>
              <a:t>예</a:t>
            </a:r>
            <a:r>
              <a:rPr lang="en-US" altLang="ko-KR" sz="1200" b="1" dirty="0"/>
              <a:t>)</a:t>
            </a:r>
            <a:r>
              <a:rPr lang="ko-KR" altLang="en-US" sz="1200" b="1" dirty="0"/>
              <a:t> * </a:t>
            </a:r>
            <a:r>
              <a:rPr lang="en-US" altLang="ko-KR" sz="1200" b="1" dirty="0"/>
              <a:t>I have </a:t>
            </a:r>
            <a:r>
              <a:rPr lang="en-US" altLang="ko-KR" sz="1200" b="1" i="1" dirty="0"/>
              <a:t>a</a:t>
            </a:r>
            <a:r>
              <a:rPr lang="ko-KR" altLang="en-US" sz="1200" b="1" dirty="0"/>
              <a:t> </a:t>
            </a:r>
            <a:r>
              <a:rPr lang="en-US" altLang="ko-KR" sz="1200" b="1" dirty="0"/>
              <a:t>really stunning girlfriend.</a:t>
            </a:r>
            <a:endParaRPr lang="ko-KR" altLang="en-US" sz="1200" b="1" dirty="0"/>
          </a:p>
          <a:p>
            <a:pPr fontAlgn="base">
              <a:lnSpc>
                <a:spcPct val="150000"/>
              </a:lnSpc>
            </a:pPr>
            <a:r>
              <a:rPr lang="ko-KR" altLang="en-US" sz="1200" dirty="0"/>
              <a:t>      나는 </a:t>
            </a:r>
            <a:r>
              <a:rPr lang="ko-KR" altLang="en-US" sz="1200" b="1" dirty="0"/>
              <a:t>정말로 끝내주는 여자 친구가 </a:t>
            </a:r>
            <a:r>
              <a:rPr lang="en-US" altLang="ko-KR" sz="1200" b="1" i="1" dirty="0"/>
              <a:t>(</a:t>
            </a:r>
            <a:r>
              <a:rPr lang="ko-KR" altLang="en-US" sz="1200" b="1" i="1" dirty="0"/>
              <a:t>한 사람</a:t>
            </a:r>
            <a:r>
              <a:rPr lang="en-US" altLang="ko-KR" sz="1200" b="1" i="1" dirty="0"/>
              <a:t>) </a:t>
            </a:r>
            <a:r>
              <a:rPr lang="ko-KR" altLang="en-US" sz="1200" dirty="0"/>
              <a:t>있다</a:t>
            </a:r>
            <a:r>
              <a:rPr lang="en-US" altLang="ko-KR" sz="1200" dirty="0"/>
              <a:t>.</a:t>
            </a:r>
          </a:p>
          <a:p>
            <a:pPr fontAlgn="base">
              <a:lnSpc>
                <a:spcPct val="150000"/>
              </a:lnSpc>
            </a:pPr>
            <a:r>
              <a:rPr lang="ko-KR" altLang="en-US" sz="1200" b="1" dirty="0"/>
              <a:t>     * </a:t>
            </a:r>
            <a:r>
              <a:rPr lang="en-US" altLang="ko-KR" sz="1200" b="1" dirty="0"/>
              <a:t>My girlfriend and I had </a:t>
            </a:r>
            <a:r>
              <a:rPr lang="en-US" altLang="ko-KR" sz="1200" b="1" i="1" dirty="0"/>
              <a:t>a </a:t>
            </a:r>
            <a:r>
              <a:rPr lang="en-US" altLang="ko-KR" sz="1200" b="1" dirty="0"/>
              <a:t>good holiday.</a:t>
            </a:r>
            <a:endParaRPr lang="ko-KR" altLang="en-US" sz="1200" b="1" dirty="0"/>
          </a:p>
          <a:p>
            <a:pPr fontAlgn="base">
              <a:lnSpc>
                <a:spcPct val="150000"/>
              </a:lnSpc>
            </a:pPr>
            <a:r>
              <a:rPr lang="ko-KR" altLang="en-US" sz="1200" dirty="0"/>
              <a:t>       내 </a:t>
            </a:r>
            <a:r>
              <a:rPr lang="ko-KR" altLang="en-US" sz="1200" dirty="0"/>
              <a:t>여자 친구와 나는 </a:t>
            </a:r>
            <a:r>
              <a:rPr lang="en-US" altLang="ko-KR" sz="1200" b="1" i="1" dirty="0"/>
              <a:t>(</a:t>
            </a:r>
            <a:r>
              <a:rPr lang="ko-KR" altLang="en-US" sz="1200" b="1" i="1" dirty="0"/>
              <a:t>한</a:t>
            </a:r>
            <a:r>
              <a:rPr lang="en-US" altLang="ko-KR" sz="1200" b="1" i="1" dirty="0"/>
              <a:t>)</a:t>
            </a:r>
            <a:r>
              <a:rPr lang="ko-KR" altLang="en-US" sz="1200" b="1" dirty="0"/>
              <a:t> 근사한 휴가</a:t>
            </a:r>
            <a:r>
              <a:rPr lang="ko-KR" altLang="en-US" sz="1200" dirty="0"/>
              <a:t>를 보냈다</a:t>
            </a:r>
            <a:r>
              <a:rPr lang="en-US" altLang="ko-KR" sz="1200" dirty="0"/>
              <a:t>.</a:t>
            </a:r>
            <a:endParaRPr lang="ko-KR" altLang="en-US" sz="1200" dirty="0"/>
          </a:p>
          <a:p>
            <a:pPr fontAlgn="base">
              <a:lnSpc>
                <a:spcPct val="150000"/>
              </a:lnSpc>
            </a:pPr>
            <a:r>
              <a:rPr lang="ko-KR" altLang="en-US" sz="1200" dirty="0"/>
              <a:t>     * </a:t>
            </a:r>
            <a:r>
              <a:rPr lang="en-US" altLang="ko-KR" sz="1200" dirty="0"/>
              <a:t>We stayed at </a:t>
            </a:r>
            <a:r>
              <a:rPr lang="en-US" altLang="ko-KR" sz="1200" b="1" i="1" dirty="0"/>
              <a:t>a </a:t>
            </a:r>
            <a:r>
              <a:rPr lang="en-US" altLang="ko-KR" sz="1200" b="1" dirty="0"/>
              <a:t>luxurious hotel </a:t>
            </a:r>
            <a:r>
              <a:rPr lang="en-US" altLang="ko-KR" sz="1200" dirty="0"/>
              <a:t>in France and we had</a:t>
            </a:r>
            <a:r>
              <a:rPr lang="ko-KR" altLang="en-US" sz="1200" dirty="0"/>
              <a:t> </a:t>
            </a:r>
            <a:r>
              <a:rPr lang="en-US" altLang="ko-KR" sz="1200" b="1" i="1" dirty="0"/>
              <a:t>a</a:t>
            </a:r>
            <a:r>
              <a:rPr lang="ko-KR" altLang="en-US" sz="1200" b="1" dirty="0"/>
              <a:t> </a:t>
            </a:r>
            <a:r>
              <a:rPr lang="en-US" altLang="ko-KR" sz="1200" b="1" dirty="0"/>
              <a:t>nice</a:t>
            </a:r>
            <a:r>
              <a:rPr lang="ko-KR" altLang="en-US" sz="1200" dirty="0"/>
              <a:t> </a:t>
            </a:r>
            <a:r>
              <a:rPr lang="en-US" altLang="ko-KR" sz="1200" dirty="0"/>
              <a:t>dinner. </a:t>
            </a:r>
            <a:endParaRPr lang="ko-KR" altLang="en-US" sz="1200" dirty="0"/>
          </a:p>
          <a:p>
            <a:pPr fontAlgn="base">
              <a:lnSpc>
                <a:spcPct val="150000"/>
              </a:lnSpc>
            </a:pPr>
            <a:r>
              <a:rPr lang="ko-KR" altLang="en-US" sz="1200" dirty="0"/>
              <a:t>       우리는 </a:t>
            </a:r>
            <a:r>
              <a:rPr lang="ko-KR" altLang="en-US" sz="1200" dirty="0"/>
              <a:t>프랑스의 </a:t>
            </a:r>
            <a:r>
              <a:rPr lang="en-US" altLang="ko-KR" sz="1200" b="1" i="1" dirty="0"/>
              <a:t>(</a:t>
            </a:r>
            <a:r>
              <a:rPr lang="ko-KR" altLang="en-US" sz="1200" b="1" i="1" dirty="0"/>
              <a:t>한</a:t>
            </a:r>
            <a:r>
              <a:rPr lang="en-US" altLang="ko-KR" sz="1200" b="1" i="1" dirty="0"/>
              <a:t>)</a:t>
            </a:r>
            <a:r>
              <a:rPr lang="ko-KR" altLang="en-US" sz="1200" b="1" dirty="0"/>
              <a:t> 고급 호텔</a:t>
            </a:r>
            <a:r>
              <a:rPr lang="ko-KR" altLang="en-US" sz="1200" dirty="0"/>
              <a:t>에서 머물렀고 우리는 </a:t>
            </a:r>
            <a:r>
              <a:rPr lang="en-US" altLang="ko-KR" sz="1200" b="1" i="1" dirty="0"/>
              <a:t>(</a:t>
            </a:r>
            <a:r>
              <a:rPr lang="ko-KR" altLang="en-US" sz="1200" b="1" i="1" dirty="0"/>
              <a:t>한</a:t>
            </a:r>
            <a:r>
              <a:rPr lang="en-US" altLang="ko-KR" sz="1200" b="1" i="1" dirty="0"/>
              <a:t>) </a:t>
            </a:r>
            <a:r>
              <a:rPr lang="ko-KR" altLang="en-US" sz="1200" b="1" dirty="0"/>
              <a:t>근사한 저녁 </a:t>
            </a:r>
            <a:r>
              <a:rPr lang="ko-KR" altLang="en-US" sz="1200" b="1" dirty="0"/>
              <a:t>식사 </a:t>
            </a:r>
            <a:endParaRPr lang="en-US" altLang="ko-KR" sz="1200" b="1" dirty="0"/>
          </a:p>
          <a:p>
            <a:pPr fontAlgn="base">
              <a:lnSpc>
                <a:spcPct val="150000"/>
              </a:lnSpc>
            </a:pPr>
            <a:r>
              <a:rPr lang="en-US" altLang="ko-KR" sz="1200" b="1" dirty="0"/>
              <a:t> </a:t>
            </a:r>
            <a:r>
              <a:rPr lang="en-US" altLang="ko-KR" sz="1200" b="1" dirty="0"/>
              <a:t>      </a:t>
            </a:r>
            <a:r>
              <a:rPr lang="ko-KR" altLang="en-US" sz="1200" b="1" dirty="0"/>
              <a:t>를</a:t>
            </a:r>
            <a:r>
              <a:rPr lang="ko-KR" altLang="en-US" sz="1200" dirty="0"/>
              <a:t> </a:t>
            </a:r>
            <a:r>
              <a:rPr lang="ko-KR" altLang="en-US" sz="1200" dirty="0"/>
              <a:t>같이 했다</a:t>
            </a:r>
            <a:r>
              <a:rPr lang="en-US" altLang="ko-KR" sz="1200" dirty="0"/>
              <a:t>.</a:t>
            </a:r>
            <a:endParaRPr lang="ko-KR" altLang="en-US" sz="1200" dirty="0"/>
          </a:p>
          <a:p>
            <a:pPr fontAlgn="base">
              <a:lnSpc>
                <a:spcPct val="150000"/>
              </a:lnSpc>
            </a:pPr>
            <a:r>
              <a:rPr lang="ko-KR" altLang="en-US" sz="1200" dirty="0"/>
              <a:t>     * </a:t>
            </a:r>
            <a:r>
              <a:rPr lang="en-US" altLang="ko-KR" sz="1200" dirty="0"/>
              <a:t>We had</a:t>
            </a:r>
            <a:r>
              <a:rPr lang="ko-KR" altLang="en-US" sz="1200" b="1" i="1" dirty="0"/>
              <a:t> </a:t>
            </a:r>
            <a:r>
              <a:rPr lang="en-US" altLang="ko-KR" sz="1200" b="1" i="1" dirty="0"/>
              <a:t>a </a:t>
            </a:r>
            <a:r>
              <a:rPr lang="en-US" altLang="ko-KR" sz="1200" b="1" dirty="0"/>
              <a:t>really fantastic time </a:t>
            </a:r>
            <a:r>
              <a:rPr lang="en-US" altLang="ko-KR" sz="1200" dirty="0"/>
              <a:t>there.</a:t>
            </a:r>
            <a:endParaRPr lang="ko-KR" altLang="en-US" sz="1200" dirty="0"/>
          </a:p>
          <a:p>
            <a:pPr fontAlgn="base">
              <a:lnSpc>
                <a:spcPct val="150000"/>
              </a:lnSpc>
            </a:pPr>
            <a:r>
              <a:rPr lang="ko-KR" altLang="en-US" sz="1200" dirty="0"/>
              <a:t>       거기에서 </a:t>
            </a:r>
            <a:r>
              <a:rPr lang="ko-KR" altLang="en-US" sz="1200" dirty="0"/>
              <a:t>우리는 </a:t>
            </a:r>
            <a:r>
              <a:rPr lang="en-US" altLang="ko-KR" sz="1200" b="1" i="1" dirty="0"/>
              <a:t>(</a:t>
            </a:r>
            <a:r>
              <a:rPr lang="ko-KR" altLang="en-US" sz="1200" b="1" i="1" dirty="0"/>
              <a:t>한</a:t>
            </a:r>
            <a:r>
              <a:rPr lang="en-US" altLang="ko-KR" sz="1200" b="1" i="1" dirty="0"/>
              <a:t>) </a:t>
            </a:r>
            <a:r>
              <a:rPr lang="ko-KR" altLang="en-US" sz="1200" b="1" dirty="0"/>
              <a:t>정말로 환상적인 시간</a:t>
            </a:r>
            <a:r>
              <a:rPr lang="ko-KR" altLang="en-US" sz="1200" dirty="0"/>
              <a:t>을 보냈다</a:t>
            </a:r>
            <a:r>
              <a:rPr lang="en-US" altLang="ko-KR" sz="1200" dirty="0"/>
              <a:t>.</a:t>
            </a:r>
            <a:endParaRPr lang="ko-KR" altLang="en-US" sz="1200" dirty="0"/>
          </a:p>
          <a:p>
            <a:pPr fontAlgn="base">
              <a:lnSpc>
                <a:spcPct val="150000"/>
              </a:lnSpc>
            </a:pPr>
            <a:r>
              <a:rPr lang="ko-KR" altLang="en-US" sz="1200" dirty="0"/>
              <a:t>등과 같이 한국어로 말한다면 굳이 그 구분이 사실상 필요 없는 개념까지도 </a:t>
            </a:r>
            <a:r>
              <a:rPr lang="ko-KR" altLang="en-US" sz="1200" dirty="0"/>
              <a:t>영어에</a:t>
            </a:r>
            <a:endParaRPr lang="en-US" altLang="ko-KR" sz="1200" dirty="0"/>
          </a:p>
          <a:p>
            <a:pPr fontAlgn="base">
              <a:lnSpc>
                <a:spcPct val="150000"/>
              </a:lnSpc>
            </a:pPr>
            <a:r>
              <a:rPr lang="ko-KR" altLang="en-US" sz="1200" dirty="0"/>
              <a:t>서는 구분을 하고 있다는 것을 인식해야 합니다</a:t>
            </a:r>
            <a:r>
              <a:rPr lang="en-US" altLang="ko-KR" sz="1200" dirty="0"/>
              <a:t>. </a:t>
            </a:r>
            <a:r>
              <a:rPr lang="ko-KR" altLang="en-US" sz="1200" dirty="0"/>
              <a:t>어쨌든 단수는 글자 그대로 </a:t>
            </a:r>
            <a:r>
              <a:rPr lang="en-US" altLang="ko-KR" sz="1200" dirty="0"/>
              <a:t>“</a:t>
            </a:r>
            <a:r>
              <a:rPr lang="ko-KR" altLang="en-US" sz="1200" dirty="0"/>
              <a:t>하나</a:t>
            </a:r>
            <a:r>
              <a:rPr lang="en-US" altLang="ko-KR" sz="1200" dirty="0"/>
              <a:t>”</a:t>
            </a:r>
            <a:r>
              <a:rPr lang="ko-KR" altLang="en-US" sz="1200" dirty="0"/>
              <a:t>에 해당하는 개념 입니다</a:t>
            </a:r>
            <a:r>
              <a:rPr lang="en-US" altLang="ko-KR" sz="1200" dirty="0"/>
              <a:t>.</a:t>
            </a:r>
            <a:endParaRPr lang="en-US" altLang="ko-KR" sz="1200" b="1" dirty="0"/>
          </a:p>
        </p:txBody>
      </p:sp>
      <p:sp>
        <p:nvSpPr>
          <p:cNvPr id="9" name="TextBox 8"/>
          <p:cNvSpPr txBox="1"/>
          <p:nvPr/>
        </p:nvSpPr>
        <p:spPr>
          <a:xfrm>
            <a:off x="620688" y="3635896"/>
            <a:ext cx="1800200" cy="372346"/>
          </a:xfrm>
          <a:prstGeom prst="rect">
            <a:avLst/>
          </a:prstGeom>
          <a:solidFill>
            <a:srgbClr val="9933FF"/>
          </a:solidFill>
        </p:spPr>
        <p:txBody>
          <a:bodyPr wrap="square" rtlCol="0">
            <a:spAutoFit/>
          </a:bodyPr>
          <a:lstStyle/>
          <a:p>
            <a:pPr algn="ctr" fontAlgn="base">
              <a:lnSpc>
                <a:spcPct val="150000"/>
              </a:lnSpc>
            </a:pPr>
            <a:r>
              <a:rPr lang="en-US" altLang="ko-KR" sz="1400" b="1" dirty="0">
                <a:solidFill>
                  <a:schemeClr val="bg1"/>
                </a:solidFill>
                <a:latin typeface="+mj-ea"/>
              </a:rPr>
              <a:t>9. </a:t>
            </a:r>
            <a:r>
              <a:rPr lang="ko-KR" altLang="en-US" sz="1400" b="1" dirty="0">
                <a:solidFill>
                  <a:schemeClr val="bg1"/>
                </a:solidFill>
                <a:latin typeface="+mj-ea"/>
              </a:rPr>
              <a:t>여덟 </a:t>
            </a:r>
            <a:r>
              <a:rPr lang="ko-KR" altLang="en-US" sz="1400" b="1" dirty="0">
                <a:solidFill>
                  <a:schemeClr val="bg1"/>
                </a:solidFill>
                <a:latin typeface="+mj-ea"/>
              </a:rPr>
              <a:t>번째 </a:t>
            </a:r>
            <a:r>
              <a:rPr lang="ko-KR" altLang="en-US" sz="1400" b="1" dirty="0">
                <a:solidFill>
                  <a:schemeClr val="bg1"/>
                </a:solidFill>
              </a:rPr>
              <a:t>수</a:t>
            </a:r>
            <a:r>
              <a:rPr lang="en-US" altLang="ko-KR" sz="1400" b="1" dirty="0">
                <a:solidFill>
                  <a:schemeClr val="bg1"/>
                </a:solidFill>
              </a:rPr>
              <a:t>(</a:t>
            </a:r>
            <a:r>
              <a:rPr lang="ko-KR" altLang="en-US" sz="1400" b="1" dirty="0">
                <a:solidFill>
                  <a:schemeClr val="bg1"/>
                </a:solidFill>
              </a:rPr>
              <a:t>數</a:t>
            </a:r>
            <a:r>
              <a:rPr lang="en-US" altLang="ko-KR" sz="1400" b="1" dirty="0">
                <a:solidFill>
                  <a:schemeClr val="bg1"/>
                </a:solidFill>
              </a:rPr>
              <a:t>)!</a:t>
            </a:r>
            <a:endParaRPr lang="ko-KR" altLang="en-US" sz="1400" b="1" dirty="0">
              <a:solidFill>
                <a:schemeClr val="bg1"/>
              </a:solidFill>
            </a:endParaRPr>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26</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8680" y="755576"/>
            <a:ext cx="5832648" cy="2585323"/>
          </a:xfrm>
          <a:prstGeom prst="rect">
            <a:avLst/>
          </a:prstGeom>
          <a:noFill/>
        </p:spPr>
        <p:txBody>
          <a:bodyPr wrap="square" rtlCol="0">
            <a:spAutoFit/>
          </a:bodyPr>
          <a:lstStyle/>
          <a:p>
            <a:pPr fontAlgn="base">
              <a:lnSpc>
                <a:spcPct val="150000"/>
              </a:lnSpc>
            </a:pPr>
            <a:r>
              <a:rPr lang="ko-KR" altLang="en-US" sz="1200" b="1" dirty="0"/>
              <a:t>● </a:t>
            </a:r>
            <a:r>
              <a:rPr lang="ko-KR" altLang="en-US" sz="1200" b="1" dirty="0"/>
              <a:t>복수</a:t>
            </a:r>
            <a:r>
              <a:rPr lang="en-US" altLang="ko-KR" sz="1200" b="1" dirty="0"/>
              <a:t>(</a:t>
            </a:r>
            <a:r>
              <a:rPr lang="ko-KR" altLang="en-US" sz="1200" b="1" dirty="0"/>
              <a:t>複數</a:t>
            </a:r>
            <a:r>
              <a:rPr lang="en-US" altLang="ko-KR" sz="1200" b="1" dirty="0"/>
              <a:t>)</a:t>
            </a:r>
            <a:endParaRPr lang="ko-KR" altLang="en-US" sz="1200" b="1" dirty="0"/>
          </a:p>
          <a:p>
            <a:pPr fontAlgn="base">
              <a:lnSpc>
                <a:spcPct val="150000"/>
              </a:lnSpc>
            </a:pPr>
            <a:r>
              <a:rPr lang="ko-KR" altLang="en-US" sz="1200" dirty="0"/>
              <a:t>글자 그대로 둘 이상에 해당하는 말입니다</a:t>
            </a:r>
            <a:r>
              <a:rPr lang="en-US" altLang="ko-KR" sz="1200" dirty="0"/>
              <a:t>.</a:t>
            </a:r>
            <a:endParaRPr lang="ko-KR" altLang="en-US" sz="1200" dirty="0"/>
          </a:p>
          <a:p>
            <a:pPr fontAlgn="base">
              <a:lnSpc>
                <a:spcPct val="150000"/>
              </a:lnSpc>
            </a:pPr>
            <a:r>
              <a:rPr lang="en-US" altLang="ko-KR" sz="1200" b="1" dirty="0"/>
              <a:t>“apple</a:t>
            </a:r>
            <a:r>
              <a:rPr lang="en-US" altLang="ko-KR" sz="1200" b="1" i="1" dirty="0"/>
              <a:t>s</a:t>
            </a:r>
            <a:r>
              <a:rPr lang="en-US" altLang="ko-KR" sz="1200" b="1" dirty="0"/>
              <a:t>, banana</a:t>
            </a:r>
            <a:r>
              <a:rPr lang="en-US" altLang="ko-KR" sz="1200" b="1" i="1" dirty="0"/>
              <a:t>s</a:t>
            </a:r>
            <a:r>
              <a:rPr lang="en-US" altLang="ko-KR" sz="1200" b="1" dirty="0"/>
              <a:t>, car</a:t>
            </a:r>
            <a:r>
              <a:rPr lang="en-US" altLang="ko-KR" sz="1200" b="1" i="1" dirty="0"/>
              <a:t>s</a:t>
            </a:r>
            <a:r>
              <a:rPr lang="ko-KR" altLang="en-US" sz="1200" b="1" dirty="0"/>
              <a:t> </a:t>
            </a:r>
            <a:r>
              <a:rPr lang="en-US" altLang="ko-KR" sz="1200" b="1" dirty="0"/>
              <a:t>“</a:t>
            </a:r>
            <a:r>
              <a:rPr lang="ko-KR" altLang="en-US" sz="1200" dirty="0"/>
              <a:t> 등 특정사물에 해당하는 말과 </a:t>
            </a:r>
            <a:r>
              <a:rPr lang="en-US" altLang="ko-KR" sz="1200" dirty="0"/>
              <a:t>“</a:t>
            </a:r>
            <a:r>
              <a:rPr lang="en-US" altLang="ko-KR" sz="1200" b="1" dirty="0"/>
              <a:t>they, we, you”</a:t>
            </a:r>
            <a:r>
              <a:rPr lang="ko-KR" altLang="en-US" sz="1200" dirty="0"/>
              <a:t> 등 사람이나 사물에 해당하는 말로 구분할 수가 있는데 </a:t>
            </a:r>
            <a:r>
              <a:rPr lang="en-US" altLang="ko-KR" sz="1200" b="1" dirty="0"/>
              <a:t>we</a:t>
            </a:r>
            <a:r>
              <a:rPr lang="ko-KR" altLang="en-US" sz="1200" dirty="0"/>
              <a:t>는 </a:t>
            </a:r>
            <a:r>
              <a:rPr lang="en-US" altLang="ko-KR" sz="1200" dirty="0"/>
              <a:t>I</a:t>
            </a:r>
            <a:r>
              <a:rPr lang="ko-KR" altLang="en-US" sz="1200" dirty="0"/>
              <a:t>의 복수에 해당하는 </a:t>
            </a:r>
            <a:r>
              <a:rPr lang="en-US" altLang="ko-KR" sz="1200" dirty="0"/>
              <a:t>“</a:t>
            </a:r>
            <a:r>
              <a:rPr lang="ko-KR" altLang="en-US" sz="1200" b="1" dirty="0"/>
              <a:t>우리</a:t>
            </a:r>
            <a:r>
              <a:rPr lang="en-US" altLang="ko-KR" sz="1200" b="1" dirty="0"/>
              <a:t>”</a:t>
            </a:r>
            <a:r>
              <a:rPr lang="ko-KR" altLang="en-US" sz="1200" dirty="0"/>
              <a:t>라는 말이고</a:t>
            </a:r>
            <a:r>
              <a:rPr lang="en-US" altLang="ko-KR" sz="1200" dirty="0"/>
              <a:t>,</a:t>
            </a:r>
            <a:r>
              <a:rPr lang="ko-KR" altLang="en-US" sz="1200" b="1" dirty="0"/>
              <a:t> </a:t>
            </a:r>
            <a:r>
              <a:rPr lang="en-US" altLang="ko-KR" sz="1200" b="1" dirty="0"/>
              <a:t>they</a:t>
            </a:r>
            <a:r>
              <a:rPr lang="ko-KR" altLang="en-US" sz="1200" dirty="0"/>
              <a:t>는 </a:t>
            </a:r>
            <a:r>
              <a:rPr lang="en-US" altLang="ko-KR" sz="1200" dirty="0"/>
              <a:t>he</a:t>
            </a:r>
            <a:r>
              <a:rPr lang="ko-KR" altLang="en-US" sz="1200" dirty="0"/>
              <a:t>나 </a:t>
            </a:r>
            <a:r>
              <a:rPr lang="en-US" altLang="ko-KR" sz="1200" dirty="0"/>
              <a:t>she</a:t>
            </a:r>
            <a:r>
              <a:rPr lang="ko-KR" altLang="en-US" sz="1200" dirty="0"/>
              <a:t>나 </a:t>
            </a:r>
            <a:r>
              <a:rPr lang="en-US" altLang="ko-KR" sz="1200" dirty="0"/>
              <a:t>it</a:t>
            </a:r>
            <a:r>
              <a:rPr lang="ko-KR" altLang="en-US" sz="1200" dirty="0"/>
              <a:t>등의 복수에 해당하는 </a:t>
            </a:r>
            <a:r>
              <a:rPr lang="en-US" altLang="ko-KR" sz="1200" dirty="0"/>
              <a:t>“</a:t>
            </a:r>
            <a:r>
              <a:rPr lang="ko-KR" altLang="en-US" sz="1200" b="1" dirty="0"/>
              <a:t>그들</a:t>
            </a:r>
            <a:r>
              <a:rPr lang="en-US" altLang="ko-KR" sz="1200" b="1" dirty="0"/>
              <a:t>”</a:t>
            </a:r>
            <a:r>
              <a:rPr lang="ko-KR" altLang="en-US" sz="1200" b="1" dirty="0"/>
              <a:t> </a:t>
            </a:r>
            <a:r>
              <a:rPr lang="ko-KR" altLang="en-US" sz="1200" dirty="0"/>
              <a:t>또는</a:t>
            </a:r>
            <a:r>
              <a:rPr lang="ko-KR" altLang="en-US" sz="1200" b="1" dirty="0"/>
              <a:t> </a:t>
            </a:r>
            <a:r>
              <a:rPr lang="en-US" altLang="ko-KR" sz="1200" b="1" dirty="0"/>
              <a:t>“</a:t>
            </a:r>
            <a:r>
              <a:rPr lang="ko-KR" altLang="en-US" sz="1200" b="1" dirty="0"/>
              <a:t>그것들</a:t>
            </a:r>
            <a:r>
              <a:rPr lang="en-US" altLang="ko-KR" sz="1200" b="1" dirty="0"/>
              <a:t>”</a:t>
            </a:r>
            <a:r>
              <a:rPr lang="ko-KR" altLang="en-US" sz="1200" dirty="0"/>
              <a:t>에 해당하는 말이고</a:t>
            </a:r>
            <a:r>
              <a:rPr lang="en-US" altLang="ko-KR" sz="1200" dirty="0"/>
              <a:t>, </a:t>
            </a:r>
            <a:r>
              <a:rPr lang="en-US" altLang="ko-KR" sz="1200" b="1" dirty="0"/>
              <a:t>you</a:t>
            </a:r>
            <a:r>
              <a:rPr lang="ko-KR" altLang="en-US" sz="1200" dirty="0"/>
              <a:t>는 </a:t>
            </a:r>
            <a:r>
              <a:rPr lang="en-US" altLang="ko-KR" sz="1200" dirty="0"/>
              <a:t>you</a:t>
            </a:r>
            <a:r>
              <a:rPr lang="ko-KR" altLang="en-US" sz="1200" dirty="0"/>
              <a:t>의 복수에 해당하는 </a:t>
            </a:r>
            <a:r>
              <a:rPr lang="ko-KR" altLang="en-US" sz="1200" b="1" dirty="0"/>
              <a:t>당신들</a:t>
            </a:r>
            <a:r>
              <a:rPr lang="ko-KR" altLang="en-US" sz="1200" dirty="0"/>
              <a:t>에 해당하는 말입니다</a:t>
            </a:r>
            <a:r>
              <a:rPr lang="en-US" altLang="ko-KR" sz="1200" dirty="0"/>
              <a:t>. </a:t>
            </a:r>
            <a:r>
              <a:rPr lang="ko-KR" altLang="en-US" sz="1200" dirty="0"/>
              <a:t>단</a:t>
            </a:r>
            <a:r>
              <a:rPr lang="en-US" altLang="ko-KR" sz="1200" dirty="0"/>
              <a:t>,</a:t>
            </a:r>
            <a:r>
              <a:rPr lang="ko-KR" altLang="en-US" sz="1200" dirty="0"/>
              <a:t> </a:t>
            </a:r>
            <a:r>
              <a:rPr lang="en-US" altLang="ko-KR" sz="1200" dirty="0"/>
              <a:t>you</a:t>
            </a:r>
            <a:r>
              <a:rPr lang="ko-KR" altLang="en-US" sz="1200" dirty="0"/>
              <a:t>의 단수형과 복수형은 같다는 사실에 주의 하셔야 하겠습니다</a:t>
            </a:r>
            <a:r>
              <a:rPr lang="en-US" altLang="ko-KR" sz="1200" dirty="0"/>
              <a:t>.</a:t>
            </a:r>
            <a:endParaRPr lang="ko-KR" altLang="en-US" sz="1200" dirty="0"/>
          </a:p>
          <a:p>
            <a:pPr fontAlgn="base">
              <a:lnSpc>
                <a:spcPct val="150000"/>
              </a:lnSpc>
            </a:pPr>
            <a:endParaRPr lang="en-US" altLang="ko-KR" sz="1200" b="1" dirty="0"/>
          </a:p>
          <a:p>
            <a:pPr fontAlgn="base">
              <a:lnSpc>
                <a:spcPct val="150000"/>
              </a:lnSpc>
            </a:pPr>
            <a:endParaRPr lang="ko-KR" altLang="en-US" sz="1200" dirty="0"/>
          </a:p>
        </p:txBody>
      </p:sp>
      <p:sp>
        <p:nvSpPr>
          <p:cNvPr id="5" name="TextBox 4"/>
          <p:cNvSpPr txBox="1"/>
          <p:nvPr/>
        </p:nvSpPr>
        <p:spPr>
          <a:xfrm>
            <a:off x="404664" y="3059832"/>
            <a:ext cx="5976664" cy="5596597"/>
          </a:xfrm>
          <a:prstGeom prst="rect">
            <a:avLst/>
          </a:prstGeom>
          <a:noFill/>
        </p:spPr>
        <p:txBody>
          <a:bodyPr wrap="square" rtlCol="0">
            <a:spAutoFit/>
          </a:bodyPr>
          <a:lstStyle/>
          <a:p>
            <a:pPr fontAlgn="base" latinLnBrk="0">
              <a:lnSpc>
                <a:spcPct val="150000"/>
              </a:lnSpc>
            </a:pPr>
            <a:r>
              <a:rPr lang="en-US" altLang="ko-KR" sz="1200" b="1" dirty="0"/>
              <a:t>                                  </a:t>
            </a:r>
            <a:r>
              <a:rPr lang="ko-KR" altLang="en-US" sz="1200" b="1" dirty="0"/>
              <a:t>인칭에 따른 단수</a:t>
            </a:r>
            <a:r>
              <a:rPr lang="en-US" altLang="ko-KR" sz="1200" b="1" dirty="0"/>
              <a:t>/</a:t>
            </a:r>
            <a:r>
              <a:rPr lang="ko-KR" altLang="en-US" sz="1200" b="1" dirty="0"/>
              <a:t>복수 </a:t>
            </a:r>
            <a:r>
              <a:rPr lang="ko-KR" altLang="en-US" sz="1200" b="1" dirty="0" err="1"/>
              <a:t>변환표</a:t>
            </a:r>
            <a:endParaRPr lang="ko-KR" altLang="en-US" sz="1200" b="1" dirty="0"/>
          </a:p>
          <a:p>
            <a:pPr fontAlgn="base" latinLnBrk="0">
              <a:lnSpc>
                <a:spcPct val="150000"/>
              </a:lnSpc>
            </a:pPr>
            <a:endParaRPr lang="en-US" altLang="ko-KR" sz="1200" b="1" dirty="0"/>
          </a:p>
          <a:p>
            <a:pPr fontAlgn="base" latinLnBrk="0">
              <a:lnSpc>
                <a:spcPct val="150000"/>
              </a:lnSpc>
            </a:pPr>
            <a:endParaRPr lang="en-US" altLang="ko-KR" sz="1200" b="1" dirty="0"/>
          </a:p>
          <a:p>
            <a:pPr fontAlgn="base" latinLnBrk="0">
              <a:lnSpc>
                <a:spcPct val="150000"/>
              </a:lnSpc>
            </a:pPr>
            <a:endParaRPr lang="en-US" altLang="ko-KR" sz="1200" b="1" dirty="0"/>
          </a:p>
          <a:p>
            <a:pPr fontAlgn="base" latinLnBrk="0">
              <a:lnSpc>
                <a:spcPct val="150000"/>
              </a:lnSpc>
            </a:pPr>
            <a:endParaRPr lang="en-US" altLang="ko-KR" sz="1200" b="1" dirty="0"/>
          </a:p>
          <a:p>
            <a:pPr fontAlgn="base" latinLnBrk="0">
              <a:lnSpc>
                <a:spcPct val="150000"/>
              </a:lnSpc>
            </a:pPr>
            <a:endParaRPr lang="en-US" altLang="ko-KR" sz="1200" b="1" dirty="0"/>
          </a:p>
          <a:p>
            <a:pPr fontAlgn="base" latinLnBrk="0">
              <a:lnSpc>
                <a:spcPct val="150000"/>
              </a:lnSpc>
            </a:pPr>
            <a:endParaRPr lang="en-US" altLang="ko-KR" sz="1200" b="1" dirty="0"/>
          </a:p>
          <a:p>
            <a:pPr fontAlgn="base" latinLnBrk="0">
              <a:lnSpc>
                <a:spcPct val="150000"/>
              </a:lnSpc>
            </a:pPr>
            <a:endParaRPr lang="en-US" altLang="ko-KR" sz="1200" b="1"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r>
              <a:rPr lang="ko-KR" altLang="en-US" sz="1200" b="1" dirty="0"/>
              <a:t>  ● </a:t>
            </a:r>
            <a:r>
              <a:rPr lang="ko-KR" altLang="en-US" sz="1200" b="1" dirty="0"/>
              <a:t>주격 </a:t>
            </a:r>
            <a:r>
              <a:rPr lang="en-US" altLang="ko-KR" sz="1200" b="1" dirty="0"/>
              <a:t>(nominative case)</a:t>
            </a:r>
            <a:endParaRPr lang="ko-KR" altLang="en-US" sz="1200" b="1" dirty="0"/>
          </a:p>
          <a:p>
            <a:pPr fontAlgn="base">
              <a:lnSpc>
                <a:spcPct val="150000"/>
              </a:lnSpc>
            </a:pPr>
            <a:r>
              <a:rPr lang="ko-KR" altLang="en-US" sz="1200" dirty="0"/>
              <a:t>  주인이 </a:t>
            </a:r>
            <a:r>
              <a:rPr lang="ko-KR" altLang="en-US" sz="1200" dirty="0"/>
              <a:t>있어야 객이 있는 법입니다</a:t>
            </a:r>
            <a:r>
              <a:rPr lang="en-US" altLang="ko-KR" sz="1200" dirty="0"/>
              <a:t>.</a:t>
            </a:r>
            <a:endParaRPr lang="ko-KR" altLang="en-US" sz="1200" dirty="0"/>
          </a:p>
          <a:p>
            <a:pPr fontAlgn="base">
              <a:lnSpc>
                <a:spcPct val="150000"/>
              </a:lnSpc>
            </a:pPr>
            <a:r>
              <a:rPr lang="ko-KR" altLang="en-US" sz="1200" dirty="0"/>
              <a:t>  주격은 </a:t>
            </a:r>
            <a:r>
              <a:rPr lang="ko-KR" altLang="en-US" sz="1200" dirty="0"/>
              <a:t>글자 그대로 주인이 되는 격을 말하는 것으로 주어의 다른 말이기도 합니다</a:t>
            </a:r>
            <a:r>
              <a:rPr lang="en-US" altLang="ko-KR" sz="1200" dirty="0"/>
              <a:t>.</a:t>
            </a:r>
            <a:endParaRPr lang="ko-KR" altLang="en-US" sz="1200" dirty="0"/>
          </a:p>
          <a:p>
            <a:pPr fontAlgn="base">
              <a:lnSpc>
                <a:spcPct val="150000"/>
              </a:lnSpc>
            </a:pPr>
            <a:r>
              <a:rPr lang="ko-KR" altLang="en-US" sz="1200" dirty="0"/>
              <a:t>  예</a:t>
            </a:r>
            <a:r>
              <a:rPr lang="en-US" altLang="ko-KR" sz="1200" dirty="0"/>
              <a:t>)</a:t>
            </a:r>
            <a:r>
              <a:rPr lang="ko-KR" altLang="en-US" sz="1200" b="1" dirty="0"/>
              <a:t> </a:t>
            </a:r>
            <a:r>
              <a:rPr lang="ko-KR" altLang="en-US" sz="1200" dirty="0"/>
              <a:t>* </a:t>
            </a:r>
            <a:r>
              <a:rPr lang="en-US" altLang="ko-KR" sz="1200" b="1" dirty="0"/>
              <a:t>We </a:t>
            </a:r>
            <a:r>
              <a:rPr lang="en-US" altLang="ko-KR" sz="1200" dirty="0"/>
              <a:t>are Koreans.</a:t>
            </a:r>
            <a:endParaRPr lang="ko-KR" altLang="en-US" sz="1200" dirty="0"/>
          </a:p>
          <a:p>
            <a:pPr fontAlgn="base">
              <a:lnSpc>
                <a:spcPct val="150000"/>
              </a:lnSpc>
            </a:pPr>
            <a:r>
              <a:rPr lang="ko-KR" altLang="en-US" sz="1200" dirty="0"/>
              <a:t>       </a:t>
            </a:r>
            <a:r>
              <a:rPr lang="ko-KR" altLang="en-US" sz="1200" dirty="0"/>
              <a:t> 우리들</a:t>
            </a:r>
            <a:r>
              <a:rPr lang="ko-KR" altLang="en-US" sz="1200" b="1" dirty="0"/>
              <a:t>은</a:t>
            </a:r>
            <a:r>
              <a:rPr lang="ko-KR" altLang="en-US" sz="1200" dirty="0"/>
              <a:t> </a:t>
            </a:r>
            <a:r>
              <a:rPr lang="ko-KR" altLang="en-US" sz="1200" dirty="0"/>
              <a:t>한국 사람들 입니다</a:t>
            </a:r>
            <a:r>
              <a:rPr lang="en-US" altLang="ko-KR" sz="1200" dirty="0"/>
              <a:t>.</a:t>
            </a:r>
          </a:p>
          <a:p>
            <a:pPr fontAlgn="base">
              <a:lnSpc>
                <a:spcPct val="150000"/>
              </a:lnSpc>
            </a:pPr>
            <a:r>
              <a:rPr lang="ko-KR" altLang="en-US" sz="1200" dirty="0"/>
              <a:t>    </a:t>
            </a:r>
            <a:r>
              <a:rPr lang="ko-KR" altLang="en-US" sz="1200" dirty="0"/>
              <a:t>  * </a:t>
            </a:r>
            <a:r>
              <a:rPr lang="en-US" altLang="ko-KR" sz="1200" b="1" dirty="0"/>
              <a:t>I </a:t>
            </a:r>
            <a:r>
              <a:rPr lang="en-US" altLang="ko-KR" sz="1200" dirty="0"/>
              <a:t>love you.</a:t>
            </a:r>
            <a:endParaRPr lang="ko-KR" altLang="en-US" sz="1200" dirty="0"/>
          </a:p>
          <a:p>
            <a:pPr fontAlgn="base">
              <a:lnSpc>
                <a:spcPct val="150000"/>
              </a:lnSpc>
            </a:pPr>
            <a:r>
              <a:rPr lang="ko-KR" altLang="en-US" sz="1200" dirty="0"/>
              <a:t>    </a:t>
            </a:r>
            <a:r>
              <a:rPr lang="ko-KR" altLang="en-US" sz="1200" dirty="0"/>
              <a:t>    </a:t>
            </a:r>
            <a:r>
              <a:rPr lang="ko-KR" altLang="en-US" sz="1200" dirty="0"/>
              <a:t>저</a:t>
            </a:r>
            <a:r>
              <a:rPr lang="ko-KR" altLang="en-US" sz="1200" b="1" dirty="0"/>
              <a:t>는</a:t>
            </a:r>
            <a:r>
              <a:rPr lang="ko-KR" altLang="en-US" sz="1200" dirty="0"/>
              <a:t> 당신을 사랑합니다</a:t>
            </a:r>
            <a:r>
              <a:rPr lang="en-US" altLang="ko-KR" sz="1200" dirty="0"/>
              <a:t>.</a:t>
            </a:r>
            <a:endParaRPr lang="ko-KR" altLang="en-US" sz="1200" dirty="0"/>
          </a:p>
          <a:p>
            <a:pPr fontAlgn="base">
              <a:lnSpc>
                <a:spcPct val="150000"/>
              </a:lnSpc>
            </a:pPr>
            <a:r>
              <a:rPr lang="ko-KR" altLang="en-US" sz="1200" dirty="0"/>
              <a:t>    </a:t>
            </a:r>
            <a:r>
              <a:rPr lang="ko-KR" altLang="en-US" sz="1200" dirty="0"/>
              <a:t>  * </a:t>
            </a:r>
            <a:r>
              <a:rPr lang="en-US" altLang="ko-KR" sz="1200" b="1" dirty="0"/>
              <a:t>That</a:t>
            </a:r>
            <a:r>
              <a:rPr lang="ko-KR" altLang="en-US" sz="1200" dirty="0"/>
              <a:t> </a:t>
            </a:r>
            <a:r>
              <a:rPr lang="en-US" altLang="ko-KR" sz="1200" dirty="0"/>
              <a:t>is the problem.</a:t>
            </a:r>
            <a:endParaRPr lang="ko-KR" altLang="en-US" sz="1200" dirty="0"/>
          </a:p>
          <a:p>
            <a:pPr fontAlgn="base">
              <a:lnSpc>
                <a:spcPct val="150000"/>
              </a:lnSpc>
            </a:pPr>
            <a:r>
              <a:rPr lang="ko-KR" altLang="en-US" sz="1200" dirty="0"/>
              <a:t>     </a:t>
            </a:r>
            <a:r>
              <a:rPr lang="ko-KR" altLang="en-US" sz="1200" dirty="0"/>
              <a:t>   </a:t>
            </a:r>
            <a:r>
              <a:rPr lang="ko-KR" altLang="en-US" sz="1200" dirty="0"/>
              <a:t>그것</a:t>
            </a:r>
            <a:r>
              <a:rPr lang="ko-KR" altLang="en-US" sz="1200" b="1" dirty="0"/>
              <a:t>이</a:t>
            </a:r>
            <a:r>
              <a:rPr lang="ko-KR" altLang="en-US" sz="1200" dirty="0"/>
              <a:t> 그 문제입니다</a:t>
            </a:r>
            <a:r>
              <a:rPr lang="en-US" altLang="ko-KR" sz="1200" dirty="0"/>
              <a:t>.</a:t>
            </a:r>
            <a:endParaRPr lang="ko-KR" altLang="en-US" sz="1200" dirty="0"/>
          </a:p>
          <a:p>
            <a:pPr fontAlgn="base">
              <a:lnSpc>
                <a:spcPct val="150000"/>
              </a:lnSpc>
            </a:pPr>
            <a:r>
              <a:rPr lang="ko-KR" altLang="en-US" sz="1200" dirty="0"/>
              <a:t>    </a:t>
            </a:r>
            <a:r>
              <a:rPr lang="ko-KR" altLang="en-US" sz="1200" dirty="0"/>
              <a:t>  * </a:t>
            </a:r>
            <a:r>
              <a:rPr lang="en-US" altLang="ko-KR" sz="1200" b="1" dirty="0"/>
              <a:t>We</a:t>
            </a:r>
            <a:r>
              <a:rPr lang="ko-KR" altLang="en-US" sz="1200" dirty="0"/>
              <a:t> </a:t>
            </a:r>
            <a:r>
              <a:rPr lang="en-US" altLang="ko-KR" sz="1200" dirty="0"/>
              <a:t>made that.</a:t>
            </a:r>
            <a:endParaRPr lang="ko-KR" altLang="en-US" sz="1200" dirty="0"/>
          </a:p>
        </p:txBody>
      </p:sp>
      <p:graphicFrame>
        <p:nvGraphicFramePr>
          <p:cNvPr id="6" name="표 5"/>
          <p:cNvGraphicFramePr>
            <a:graphicFrameLocks noGrp="1"/>
          </p:cNvGraphicFramePr>
          <p:nvPr/>
        </p:nvGraphicFramePr>
        <p:xfrm>
          <a:off x="476672" y="3563888"/>
          <a:ext cx="5832648" cy="1483360"/>
        </p:xfrm>
        <a:graphic>
          <a:graphicData uri="http://schemas.openxmlformats.org/drawingml/2006/table">
            <a:tbl>
              <a:tblPr firstRow="1" bandRow="1">
                <a:tableStyleId>{5C22544A-7EE6-4342-B048-85BDC9FD1C3A}</a:tableStyleId>
              </a:tblPr>
              <a:tblGrid>
                <a:gridCol w="1944216"/>
                <a:gridCol w="1944216"/>
                <a:gridCol w="1944216"/>
              </a:tblGrid>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200" b="1" dirty="0">
                          <a:solidFill>
                            <a:schemeClr val="tx1"/>
                          </a:solidFill>
                        </a:rPr>
                        <a:t>인칭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단수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복수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370840">
                <a:tc>
                  <a:txBody>
                    <a:bodyPr/>
                    <a:lstStyle/>
                    <a:p>
                      <a:pPr algn="ctr" fontAlgn="base" latinLnBrk="0">
                        <a:lnSpc>
                          <a:spcPct val="150000"/>
                        </a:lnSpc>
                      </a:pPr>
                      <a:r>
                        <a:rPr lang="en-US" altLang="ko-KR" sz="1200" b="1" dirty="0"/>
                        <a:t>1</a:t>
                      </a:r>
                      <a:r>
                        <a:rPr lang="ko-KR" altLang="en-US" sz="1200" b="1" dirty="0"/>
                        <a:t>인칭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I</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We </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fontAlgn="base" latinLnBrk="0">
                        <a:lnSpc>
                          <a:spcPct val="150000"/>
                        </a:lnSpc>
                      </a:pPr>
                      <a:r>
                        <a:rPr lang="en-US" altLang="ko-KR" sz="1200" b="1" dirty="0"/>
                        <a:t>2</a:t>
                      </a:r>
                      <a:r>
                        <a:rPr lang="ko-KR" altLang="en-US" sz="1200" b="1" dirty="0"/>
                        <a:t>인칭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You </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You </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fontAlgn="base" latinLnBrk="0">
                        <a:lnSpc>
                          <a:spcPct val="150000"/>
                        </a:lnSpc>
                      </a:pPr>
                      <a:r>
                        <a:rPr lang="en-US" altLang="ko-KR" sz="1200" b="1" dirty="0"/>
                        <a:t>3</a:t>
                      </a:r>
                      <a:r>
                        <a:rPr lang="ko-KR" altLang="en-US" sz="1200" b="1" dirty="0"/>
                        <a:t>인칭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err="1">
                          <a:solidFill>
                            <a:schemeClr val="tx1"/>
                          </a:solidFill>
                        </a:rPr>
                        <a:t>He/She</a:t>
                      </a:r>
                      <a:r>
                        <a:rPr lang="en-US" altLang="ko-KR" sz="1200" dirty="0">
                          <a:solidFill>
                            <a:schemeClr val="tx1"/>
                          </a:solidFill>
                        </a:rPr>
                        <a:t>/It </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dirty="0">
                          <a:solidFill>
                            <a:schemeClr val="tx1"/>
                          </a:solidFill>
                        </a:rPr>
                        <a:t>They </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620688" y="5308630"/>
            <a:ext cx="1872208" cy="372346"/>
          </a:xfrm>
          <a:prstGeom prst="rect">
            <a:avLst/>
          </a:prstGeom>
          <a:solidFill>
            <a:srgbClr val="9933FF"/>
          </a:solidFill>
        </p:spPr>
        <p:txBody>
          <a:bodyPr wrap="square" rtlCol="0">
            <a:spAutoFit/>
          </a:bodyPr>
          <a:lstStyle/>
          <a:p>
            <a:pPr fontAlgn="base" latinLnBrk="0">
              <a:lnSpc>
                <a:spcPct val="150000"/>
              </a:lnSpc>
            </a:pPr>
            <a:r>
              <a:rPr lang="en-US" altLang="ko-KR" sz="1400" b="1" dirty="0">
                <a:solidFill>
                  <a:schemeClr val="bg1"/>
                </a:solidFill>
              </a:rPr>
              <a:t>10. </a:t>
            </a:r>
            <a:r>
              <a:rPr lang="ko-KR" altLang="en-US" sz="1400" b="1" dirty="0">
                <a:solidFill>
                  <a:schemeClr val="bg1"/>
                </a:solidFill>
              </a:rPr>
              <a:t>아홉 </a:t>
            </a:r>
            <a:r>
              <a:rPr lang="ko-KR" altLang="en-US" sz="1400" b="1" dirty="0">
                <a:solidFill>
                  <a:schemeClr val="bg1"/>
                </a:solidFill>
              </a:rPr>
              <a:t>번째 격</a:t>
            </a:r>
            <a:r>
              <a:rPr lang="en-US" altLang="ko-KR" sz="1400" b="1" dirty="0">
                <a:solidFill>
                  <a:schemeClr val="bg1"/>
                </a:solidFill>
              </a:rPr>
              <a:t>(</a:t>
            </a:r>
            <a:r>
              <a:rPr lang="ko-KR" altLang="en-US" sz="1400" b="1" dirty="0">
                <a:solidFill>
                  <a:schemeClr val="bg1"/>
                </a:solidFill>
              </a:rPr>
              <a:t>格</a:t>
            </a:r>
            <a:r>
              <a:rPr lang="en-US" altLang="ko-KR" sz="1400" b="1" dirty="0">
                <a:solidFill>
                  <a:schemeClr val="bg1"/>
                </a:solidFill>
              </a:rPr>
              <a:t>)!!</a:t>
            </a:r>
            <a:endParaRPr lang="ko-KR" altLang="en-US" sz="1400" b="1" dirty="0">
              <a:solidFill>
                <a:schemeClr val="bg1"/>
              </a:solidFill>
            </a:endParaRPr>
          </a:p>
        </p:txBody>
      </p:sp>
      <p:sp>
        <p:nvSpPr>
          <p:cNvPr id="9" name="슬라이드 번호 개체 틀 8"/>
          <p:cNvSpPr>
            <a:spLocks noGrp="1"/>
          </p:cNvSpPr>
          <p:nvPr>
            <p:ph type="sldNum" sz="quarter" idx="12"/>
          </p:nvPr>
        </p:nvSpPr>
        <p:spPr/>
        <p:txBody>
          <a:bodyPr/>
          <a:lstStyle/>
          <a:p>
            <a:fld id="{5CA46AE1-A4F3-404A-AEF6-FC2F202071CE}" type="slidenum">
              <a:rPr lang="ko-KR" altLang="en-US"/>
              <a:pPr/>
              <a:t>27</a:t>
            </a:fld>
            <a:endParaRPr lang="ko-KR" altLang="en-US"/>
          </a:p>
        </p:txBody>
      </p:sp>
      <p:sp>
        <p:nvSpPr>
          <p:cNvPr id="10" name="바닥글 개체 틀 9"/>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76672" y="755576"/>
            <a:ext cx="5904656" cy="7848872"/>
          </a:xfrm>
          <a:prstGeom prst="rect">
            <a:avLst/>
          </a:prstGeom>
          <a:noFill/>
        </p:spPr>
        <p:txBody>
          <a:bodyPr wrap="square" rtlCol="0">
            <a:spAutoFit/>
          </a:bodyPr>
          <a:lstStyle/>
          <a:p>
            <a:pPr fontAlgn="base">
              <a:lnSpc>
                <a:spcPct val="150000"/>
              </a:lnSpc>
            </a:pPr>
            <a:r>
              <a:rPr lang="ko-KR" altLang="en-US" sz="1200" dirty="0"/>
              <a:t>     </a:t>
            </a:r>
            <a:r>
              <a:rPr lang="ko-KR" altLang="en-US" sz="1200" dirty="0"/>
              <a:t> 우리</a:t>
            </a:r>
            <a:r>
              <a:rPr lang="ko-KR" altLang="en-US" sz="1200" b="1" dirty="0"/>
              <a:t>가</a:t>
            </a:r>
            <a:r>
              <a:rPr lang="ko-KR" altLang="en-US" sz="1200" dirty="0"/>
              <a:t> </a:t>
            </a:r>
            <a:r>
              <a:rPr lang="ko-KR" altLang="en-US" sz="1200" dirty="0"/>
              <a:t>그것을 만들었습니다</a:t>
            </a:r>
            <a:r>
              <a:rPr lang="en-US" altLang="ko-KR" sz="1200" dirty="0"/>
              <a:t>.</a:t>
            </a:r>
            <a:endParaRPr lang="ko-KR" altLang="en-US" sz="1200" dirty="0"/>
          </a:p>
          <a:p>
            <a:pPr fontAlgn="base">
              <a:lnSpc>
                <a:spcPct val="150000"/>
              </a:lnSpc>
            </a:pPr>
            <a:r>
              <a:rPr lang="ko-KR" altLang="en-US" sz="1200" dirty="0"/>
              <a:t>    * </a:t>
            </a:r>
            <a:r>
              <a:rPr lang="en-US" altLang="ko-KR" sz="1200" b="1" dirty="0"/>
              <a:t>They</a:t>
            </a:r>
            <a:r>
              <a:rPr lang="ko-KR" altLang="en-US" sz="1200" dirty="0"/>
              <a:t> </a:t>
            </a:r>
            <a:r>
              <a:rPr lang="en-US" altLang="ko-KR" sz="1200" dirty="0"/>
              <a:t>don't care about the others at all.</a:t>
            </a:r>
            <a:endParaRPr lang="ko-KR" altLang="en-US" sz="1200" dirty="0"/>
          </a:p>
          <a:p>
            <a:pPr fontAlgn="base">
              <a:lnSpc>
                <a:spcPct val="150000"/>
              </a:lnSpc>
            </a:pPr>
            <a:r>
              <a:rPr lang="ko-KR" altLang="en-US" sz="1200" dirty="0"/>
              <a:t>      그들</a:t>
            </a:r>
            <a:r>
              <a:rPr lang="ko-KR" altLang="en-US" sz="1200" b="1" dirty="0"/>
              <a:t>은</a:t>
            </a:r>
            <a:r>
              <a:rPr lang="ko-KR" altLang="en-US" sz="1200" dirty="0"/>
              <a:t> </a:t>
            </a:r>
            <a:r>
              <a:rPr lang="ko-KR" altLang="en-US" sz="1200" dirty="0"/>
              <a:t>다른 사람들은 전혀 신경 쓰지 않습니다</a:t>
            </a:r>
            <a:r>
              <a:rPr lang="en-US" altLang="ko-KR" sz="1200" dirty="0"/>
              <a:t>.</a:t>
            </a:r>
            <a:endParaRPr lang="ko-KR" altLang="en-US" sz="1200" dirty="0"/>
          </a:p>
          <a:p>
            <a:pPr fontAlgn="base">
              <a:lnSpc>
                <a:spcPct val="150000"/>
              </a:lnSpc>
            </a:pPr>
            <a:r>
              <a:rPr lang="ko-KR" altLang="en-US" sz="1200" b="1" dirty="0"/>
              <a:t>≫</a:t>
            </a:r>
            <a:r>
              <a:rPr lang="ko-KR" altLang="en-US" sz="1200" dirty="0"/>
              <a:t> 우리말의 </a:t>
            </a:r>
            <a:r>
              <a:rPr lang="en-US" altLang="ko-KR" sz="1200" dirty="0"/>
              <a:t>“~</a:t>
            </a:r>
            <a:r>
              <a:rPr lang="ko-KR" altLang="en-US" sz="1200" dirty="0"/>
              <a:t>은</a:t>
            </a:r>
            <a:r>
              <a:rPr lang="en-US" altLang="ko-KR" sz="1200" dirty="0"/>
              <a:t>/~</a:t>
            </a:r>
            <a:r>
              <a:rPr lang="ko-KR" altLang="en-US" sz="1200" dirty="0"/>
              <a:t>는</a:t>
            </a:r>
            <a:r>
              <a:rPr lang="en-US" altLang="ko-KR" sz="1200" dirty="0"/>
              <a:t>/~</a:t>
            </a:r>
            <a:r>
              <a:rPr lang="ko-KR" altLang="en-US" sz="1200" dirty="0"/>
              <a:t>이</a:t>
            </a:r>
            <a:r>
              <a:rPr lang="en-US" altLang="ko-KR" sz="1200" dirty="0"/>
              <a:t>/~</a:t>
            </a:r>
            <a:r>
              <a:rPr lang="ko-KR" altLang="en-US" sz="1200" dirty="0"/>
              <a:t>가</a:t>
            </a:r>
            <a:r>
              <a:rPr lang="en-US" altLang="ko-KR" sz="1200" dirty="0"/>
              <a:t>”</a:t>
            </a:r>
            <a:r>
              <a:rPr lang="ko-KR" altLang="en-US" sz="1200" dirty="0"/>
              <a:t>에 해당하는 주어가 그 격</a:t>
            </a:r>
            <a:r>
              <a:rPr lang="en-US" altLang="ko-KR" sz="1200" dirty="0"/>
              <a:t>(</a:t>
            </a:r>
            <a:r>
              <a:rPr lang="ko-KR" altLang="en-US" sz="1200" dirty="0"/>
              <a:t>格</a:t>
            </a:r>
            <a:r>
              <a:rPr lang="en-US" altLang="ko-KR" sz="1200" dirty="0"/>
              <a:t>)</a:t>
            </a:r>
            <a:r>
              <a:rPr lang="ko-KR" altLang="en-US" sz="1200" dirty="0"/>
              <a:t>을 말할 때에 주격이라는 말을 사용합니다</a:t>
            </a:r>
            <a:r>
              <a:rPr lang="en-US" altLang="ko-KR" sz="1200" dirty="0"/>
              <a:t>.</a:t>
            </a:r>
            <a:endParaRPr lang="ko-KR" altLang="en-US" sz="1200" dirty="0"/>
          </a:p>
          <a:p>
            <a:pPr fontAlgn="base">
              <a:lnSpc>
                <a:spcPct val="150000"/>
              </a:lnSpc>
            </a:pPr>
            <a:endParaRPr lang="en-US" altLang="ko-KR" sz="1200" b="1" dirty="0"/>
          </a:p>
          <a:p>
            <a:pPr fontAlgn="base">
              <a:lnSpc>
                <a:spcPct val="150000"/>
              </a:lnSpc>
            </a:pPr>
            <a:r>
              <a:rPr lang="ko-KR" altLang="en-US" sz="1200" b="1" dirty="0"/>
              <a:t>● 소유격 </a:t>
            </a:r>
            <a:r>
              <a:rPr lang="en-US" altLang="ko-KR" sz="1200" b="1" dirty="0"/>
              <a:t>(possessive case)</a:t>
            </a:r>
            <a:endParaRPr lang="ko-KR" altLang="en-US" sz="1200" b="1" dirty="0"/>
          </a:p>
          <a:p>
            <a:pPr fontAlgn="base">
              <a:lnSpc>
                <a:spcPct val="150000"/>
              </a:lnSpc>
            </a:pPr>
            <a:r>
              <a:rPr lang="ko-KR" altLang="en-US" sz="1200" dirty="0"/>
              <a:t>소유격은 글자 그대로 누구</a:t>
            </a:r>
            <a:r>
              <a:rPr lang="en-US" altLang="ko-KR" sz="1200" dirty="0"/>
              <a:t>(</a:t>
            </a:r>
            <a:r>
              <a:rPr lang="ko-KR" altLang="en-US" sz="1200" dirty="0"/>
              <a:t>어떤 것</a:t>
            </a:r>
            <a:r>
              <a:rPr lang="en-US" altLang="ko-KR" sz="1200" dirty="0"/>
              <a:t>)</a:t>
            </a:r>
            <a:r>
              <a:rPr lang="ko-KR" altLang="en-US" sz="1200" dirty="0"/>
              <a:t>의 소유이냐를 말합니다</a:t>
            </a:r>
            <a:r>
              <a:rPr lang="en-US" altLang="ko-KR" sz="1200" dirty="0"/>
              <a:t>.</a:t>
            </a:r>
            <a:endParaRPr lang="ko-KR" altLang="en-US" sz="1200" dirty="0"/>
          </a:p>
          <a:p>
            <a:pPr fontAlgn="base">
              <a:lnSpc>
                <a:spcPct val="150000"/>
              </a:lnSpc>
            </a:pPr>
            <a:r>
              <a:rPr lang="ko-KR" altLang="en-US" sz="1200" dirty="0"/>
              <a:t>예</a:t>
            </a:r>
            <a:r>
              <a:rPr lang="en-US" altLang="ko-KR" sz="1200" dirty="0"/>
              <a:t>)</a:t>
            </a:r>
            <a:r>
              <a:rPr lang="ko-KR" altLang="en-US" sz="1200" b="1" dirty="0"/>
              <a:t> </a:t>
            </a:r>
            <a:r>
              <a:rPr lang="ko-KR" altLang="en-US" sz="1200" dirty="0"/>
              <a:t>* </a:t>
            </a:r>
            <a:r>
              <a:rPr lang="en-US" altLang="ko-KR" sz="1200" b="1" dirty="0"/>
              <a:t>My</a:t>
            </a:r>
            <a:r>
              <a:rPr lang="ko-KR" altLang="en-US" sz="1200" dirty="0"/>
              <a:t> </a:t>
            </a:r>
            <a:r>
              <a:rPr lang="en-US" altLang="ko-KR" sz="1200" dirty="0"/>
              <a:t>apple.</a:t>
            </a:r>
            <a:endParaRPr lang="ko-KR" altLang="en-US" sz="1200" dirty="0"/>
          </a:p>
          <a:p>
            <a:pPr fontAlgn="base">
              <a:lnSpc>
                <a:spcPct val="150000"/>
              </a:lnSpc>
            </a:pPr>
            <a:r>
              <a:rPr lang="ko-KR" altLang="en-US" sz="1200" b="1" dirty="0"/>
              <a:t>      내</a:t>
            </a:r>
            <a:r>
              <a:rPr lang="ko-KR" altLang="en-US" sz="1200" dirty="0"/>
              <a:t> 사과</a:t>
            </a:r>
            <a:r>
              <a:rPr lang="en-US" altLang="ko-KR" sz="1200" dirty="0"/>
              <a:t>.</a:t>
            </a:r>
            <a:endParaRPr lang="ko-KR" altLang="en-US" sz="1200" dirty="0"/>
          </a:p>
          <a:p>
            <a:pPr fontAlgn="base">
              <a:lnSpc>
                <a:spcPct val="150000"/>
              </a:lnSpc>
            </a:pPr>
            <a:r>
              <a:rPr lang="ko-KR" altLang="en-US" sz="1200" dirty="0"/>
              <a:t>     * </a:t>
            </a:r>
            <a:r>
              <a:rPr lang="en-US" altLang="ko-KR" sz="1200" b="1" dirty="0"/>
              <a:t>Your</a:t>
            </a:r>
            <a:r>
              <a:rPr lang="ko-KR" altLang="en-US" sz="1200" dirty="0"/>
              <a:t> </a:t>
            </a:r>
            <a:r>
              <a:rPr lang="en-US" altLang="ko-KR" sz="1200" dirty="0"/>
              <a:t>girlfriend.</a:t>
            </a:r>
            <a:endParaRPr lang="ko-KR" altLang="en-US" sz="1200" dirty="0"/>
          </a:p>
          <a:p>
            <a:pPr fontAlgn="base">
              <a:lnSpc>
                <a:spcPct val="150000"/>
              </a:lnSpc>
            </a:pPr>
            <a:r>
              <a:rPr lang="ko-KR" altLang="en-US" sz="1200" b="1" dirty="0"/>
              <a:t>       너의</a:t>
            </a:r>
            <a:r>
              <a:rPr lang="ko-KR" altLang="en-US" sz="1200" dirty="0"/>
              <a:t> 여자친구</a:t>
            </a:r>
            <a:r>
              <a:rPr lang="en-US" altLang="ko-KR" sz="1200" dirty="0"/>
              <a:t>.</a:t>
            </a:r>
            <a:endParaRPr lang="ko-KR" altLang="en-US" sz="1200" dirty="0"/>
          </a:p>
          <a:p>
            <a:pPr fontAlgn="base">
              <a:lnSpc>
                <a:spcPct val="150000"/>
              </a:lnSpc>
            </a:pPr>
            <a:r>
              <a:rPr lang="ko-KR" altLang="en-US" sz="1200" dirty="0"/>
              <a:t>     * </a:t>
            </a:r>
            <a:r>
              <a:rPr lang="en-US" altLang="ko-KR" sz="1200" b="1" dirty="0"/>
              <a:t>His</a:t>
            </a:r>
            <a:r>
              <a:rPr lang="ko-KR" altLang="en-US" sz="1200" dirty="0"/>
              <a:t> </a:t>
            </a:r>
            <a:r>
              <a:rPr lang="en-US" altLang="ko-KR" sz="1200" dirty="0"/>
              <a:t>book.</a:t>
            </a:r>
            <a:endParaRPr lang="ko-KR" altLang="en-US" sz="1200" dirty="0"/>
          </a:p>
          <a:p>
            <a:pPr fontAlgn="base">
              <a:lnSpc>
                <a:spcPct val="150000"/>
              </a:lnSpc>
            </a:pPr>
            <a:r>
              <a:rPr lang="ko-KR" altLang="en-US" sz="1200" b="1" dirty="0"/>
              <a:t>       그의</a:t>
            </a:r>
            <a:r>
              <a:rPr lang="ko-KR" altLang="en-US" sz="1200" dirty="0"/>
              <a:t> 책</a:t>
            </a:r>
            <a:endParaRPr lang="en-US" altLang="ko-KR" sz="1200" dirty="0"/>
          </a:p>
          <a:p>
            <a:pPr fontAlgn="base">
              <a:lnSpc>
                <a:spcPct val="150000"/>
              </a:lnSpc>
            </a:pPr>
            <a:r>
              <a:rPr lang="ko-KR" altLang="en-US" sz="1200" b="1" dirty="0"/>
              <a:t>≫</a:t>
            </a:r>
            <a:r>
              <a:rPr lang="ko-KR" altLang="en-US" sz="1200" dirty="0"/>
              <a:t> 우리말의 </a:t>
            </a:r>
            <a:r>
              <a:rPr lang="en-US" altLang="ko-KR" sz="1200" dirty="0"/>
              <a:t>“~</a:t>
            </a:r>
            <a:r>
              <a:rPr lang="ko-KR" altLang="en-US" sz="1200" dirty="0"/>
              <a:t>의</a:t>
            </a:r>
            <a:r>
              <a:rPr lang="en-US" altLang="ko-KR" sz="1200" dirty="0"/>
              <a:t>” </a:t>
            </a:r>
            <a:r>
              <a:rPr lang="ko-KR" altLang="en-US" sz="1200" dirty="0"/>
              <a:t>에 해당하는 말입니다</a:t>
            </a:r>
            <a:r>
              <a:rPr lang="en-US" altLang="ko-KR" sz="1200" dirty="0"/>
              <a:t>.</a:t>
            </a:r>
            <a:endParaRPr lang="ko-KR" altLang="en-US" sz="1200" dirty="0"/>
          </a:p>
          <a:p>
            <a:pPr fontAlgn="base">
              <a:lnSpc>
                <a:spcPct val="150000"/>
              </a:lnSpc>
            </a:pPr>
            <a:r>
              <a:rPr lang="ko-KR" altLang="en-US" sz="1200" dirty="0"/>
              <a:t>영어는 소유격의 사용은 우리말보다 더 정확하고 구체적인 소유의 개념을 말하는 경우가 많아서 우리보다 더욱 민감하고 더 빈도 있게 사용되는 경향이 있습니다</a:t>
            </a:r>
            <a:r>
              <a:rPr lang="en-US" altLang="ko-KR" sz="1200" dirty="0"/>
              <a:t>. </a:t>
            </a:r>
          </a:p>
          <a:p>
            <a:pPr fontAlgn="base">
              <a:lnSpc>
                <a:spcPct val="150000"/>
              </a:lnSpc>
            </a:pPr>
            <a:endParaRPr lang="en-US" altLang="ko-KR" sz="1200" b="1" dirty="0"/>
          </a:p>
          <a:p>
            <a:pPr fontAlgn="base">
              <a:lnSpc>
                <a:spcPct val="150000"/>
              </a:lnSpc>
            </a:pPr>
            <a:r>
              <a:rPr lang="ko-KR" altLang="en-US" sz="1200" b="1" dirty="0"/>
              <a:t>● 목적격 </a:t>
            </a:r>
            <a:r>
              <a:rPr lang="en-US" altLang="ko-KR" sz="1200" b="1" dirty="0"/>
              <a:t>(objective case)</a:t>
            </a:r>
            <a:endParaRPr lang="ko-KR" altLang="en-US" sz="1200" b="1" dirty="0"/>
          </a:p>
          <a:p>
            <a:pPr fontAlgn="base">
              <a:lnSpc>
                <a:spcPct val="150000"/>
              </a:lnSpc>
            </a:pPr>
            <a:r>
              <a:rPr lang="ko-KR" altLang="en-US" sz="1200" dirty="0"/>
              <a:t>우리의 삶에 목적이 있어야 하듯 문장 속의 동사도 목적이 있답니다</a:t>
            </a:r>
            <a:r>
              <a:rPr lang="en-US" altLang="ko-KR" sz="1200" dirty="0"/>
              <a:t>.</a:t>
            </a:r>
          </a:p>
          <a:p>
            <a:pPr fontAlgn="base">
              <a:lnSpc>
                <a:spcPct val="150000"/>
              </a:lnSpc>
            </a:pPr>
            <a:endParaRPr lang="en-US" altLang="ko-KR" sz="1200" b="1" dirty="0"/>
          </a:p>
          <a:p>
            <a:pPr fontAlgn="base">
              <a:lnSpc>
                <a:spcPct val="150000"/>
              </a:lnSpc>
            </a:pPr>
            <a:r>
              <a:rPr lang="ko-KR" altLang="en-US" sz="1200" b="1" dirty="0"/>
              <a:t>예</a:t>
            </a:r>
            <a:r>
              <a:rPr lang="en-US" altLang="ko-KR" sz="1200" b="1" dirty="0"/>
              <a:t>) * I hate</a:t>
            </a:r>
            <a:r>
              <a:rPr lang="ko-KR" altLang="en-US" sz="1200" b="1" dirty="0"/>
              <a:t> </a:t>
            </a:r>
            <a:r>
              <a:rPr lang="en-US" altLang="ko-KR" sz="1200" b="1" dirty="0"/>
              <a:t>reptiles.</a:t>
            </a:r>
            <a:endParaRPr lang="ko-KR" altLang="en-US" sz="1200" b="1" dirty="0"/>
          </a:p>
          <a:p>
            <a:pPr fontAlgn="base">
              <a:lnSpc>
                <a:spcPct val="150000"/>
              </a:lnSpc>
            </a:pPr>
            <a:r>
              <a:rPr lang="ko-KR" altLang="en-US" sz="1200" dirty="0"/>
              <a:t>      난 </a:t>
            </a:r>
            <a:r>
              <a:rPr lang="ko-KR" altLang="en-US" sz="1200" b="1" dirty="0"/>
              <a:t>파충류를</a:t>
            </a:r>
            <a:r>
              <a:rPr lang="ko-KR" altLang="en-US" sz="1200" dirty="0"/>
              <a:t> 싫어합니다</a:t>
            </a:r>
            <a:r>
              <a:rPr lang="en-US" altLang="ko-KR" sz="1200" dirty="0"/>
              <a:t>. </a:t>
            </a:r>
          </a:p>
          <a:p>
            <a:pPr fontAlgn="base">
              <a:lnSpc>
                <a:spcPct val="150000"/>
              </a:lnSpc>
            </a:pPr>
            <a:r>
              <a:rPr lang="ko-KR" altLang="en-US" sz="1200" dirty="0"/>
              <a:t>     * </a:t>
            </a:r>
            <a:r>
              <a:rPr lang="en-US" altLang="ko-KR" sz="1200" dirty="0"/>
              <a:t>Our couple enjoy </a:t>
            </a:r>
            <a:r>
              <a:rPr lang="en-US" altLang="ko-KR" sz="1200" b="1" dirty="0"/>
              <a:t>travels</a:t>
            </a:r>
            <a:r>
              <a:rPr lang="ko-KR" altLang="en-US" sz="1200" dirty="0"/>
              <a:t> </a:t>
            </a:r>
            <a:r>
              <a:rPr lang="en-US" altLang="ko-KR" sz="1200" dirty="0"/>
              <a:t>very much.</a:t>
            </a:r>
            <a:endParaRPr lang="ko-KR" altLang="en-US" sz="1200" dirty="0"/>
          </a:p>
          <a:p>
            <a:pPr fontAlgn="base">
              <a:lnSpc>
                <a:spcPct val="150000"/>
              </a:lnSpc>
            </a:pPr>
            <a:r>
              <a:rPr lang="ko-KR" altLang="en-US" sz="1200" dirty="0"/>
              <a:t>       우리 부부는 </a:t>
            </a:r>
            <a:r>
              <a:rPr lang="ko-KR" altLang="en-US" sz="1200" b="1" dirty="0"/>
              <a:t>여행들을</a:t>
            </a:r>
            <a:r>
              <a:rPr lang="ko-KR" altLang="en-US" sz="1200" dirty="0"/>
              <a:t> 매우 많이 즐깁니다</a:t>
            </a:r>
            <a:r>
              <a:rPr lang="en-US" altLang="ko-KR" sz="1200" dirty="0"/>
              <a:t>.</a:t>
            </a:r>
            <a:endParaRPr lang="ko-KR" altLang="en-US" sz="1200" dirty="0"/>
          </a:p>
          <a:p>
            <a:pPr fontAlgn="base">
              <a:lnSpc>
                <a:spcPct val="150000"/>
              </a:lnSpc>
            </a:pPr>
            <a:r>
              <a:rPr lang="ko-KR" altLang="en-US" sz="1200" dirty="0"/>
              <a:t>물론 위 문장의 </a:t>
            </a:r>
            <a:r>
              <a:rPr lang="en-US" altLang="ko-KR" sz="1200" dirty="0"/>
              <a:t>hate</a:t>
            </a:r>
            <a:r>
              <a:rPr lang="ko-KR" altLang="en-US" sz="1200" dirty="0"/>
              <a:t>의 목적격은 </a:t>
            </a:r>
            <a:r>
              <a:rPr lang="en-US" altLang="ko-KR" sz="1200" dirty="0"/>
              <a:t>reptiles</a:t>
            </a:r>
            <a:r>
              <a:rPr lang="ko-KR" altLang="en-US" sz="1200" dirty="0"/>
              <a:t>이고</a:t>
            </a:r>
            <a:r>
              <a:rPr lang="en-US" altLang="ko-KR" sz="1200" dirty="0"/>
              <a:t>, enjoy</a:t>
            </a:r>
            <a:r>
              <a:rPr lang="ko-KR" altLang="en-US" sz="1200" dirty="0"/>
              <a:t>의 목적격은 </a:t>
            </a:r>
            <a:r>
              <a:rPr lang="en-US" altLang="ko-KR" sz="1200" dirty="0"/>
              <a:t>travels </a:t>
            </a:r>
            <a:r>
              <a:rPr lang="ko-KR" altLang="en-US" sz="1200" dirty="0"/>
              <a:t>입니다</a:t>
            </a:r>
            <a:r>
              <a:rPr lang="en-US" altLang="ko-KR" sz="1200" dirty="0"/>
              <a:t>.</a:t>
            </a:r>
            <a:endParaRPr lang="ko-KR" altLang="en-US" sz="1200" dirty="0"/>
          </a:p>
          <a:p>
            <a:pPr fontAlgn="base">
              <a:lnSpc>
                <a:spcPct val="150000"/>
              </a:lnSpc>
            </a:pPr>
            <a:r>
              <a:rPr lang="ko-KR" altLang="en-US" sz="1200" b="1" dirty="0"/>
              <a:t>≫</a:t>
            </a:r>
            <a:r>
              <a:rPr lang="ko-KR" altLang="en-US" sz="1200" dirty="0"/>
              <a:t> 우리말의 </a:t>
            </a:r>
            <a:r>
              <a:rPr lang="en-US" altLang="ko-KR" sz="1200" dirty="0"/>
              <a:t>“~</a:t>
            </a:r>
            <a:r>
              <a:rPr lang="ko-KR" altLang="en-US" sz="1200" dirty="0"/>
              <a:t>을</a:t>
            </a:r>
            <a:r>
              <a:rPr lang="en-US" altLang="ko-KR" sz="1200" dirty="0"/>
              <a:t>/~</a:t>
            </a:r>
            <a:r>
              <a:rPr lang="ko-KR" altLang="en-US" sz="1200" dirty="0"/>
              <a:t>를</a:t>
            </a:r>
            <a:r>
              <a:rPr lang="en-US" altLang="ko-KR" sz="1200" dirty="0"/>
              <a:t>”</a:t>
            </a:r>
            <a:r>
              <a:rPr lang="ko-KR" altLang="en-US" sz="1200" dirty="0"/>
              <a:t>에 해당하는 말인 목적어의 격</a:t>
            </a:r>
            <a:r>
              <a:rPr lang="en-US" altLang="ko-KR" sz="1200" dirty="0"/>
              <a:t>(</a:t>
            </a:r>
            <a:r>
              <a:rPr lang="ko-KR" altLang="en-US" sz="1200" dirty="0"/>
              <a:t>格</a:t>
            </a:r>
            <a:r>
              <a:rPr lang="en-US" altLang="ko-KR" sz="1200" dirty="0"/>
              <a:t>)</a:t>
            </a:r>
            <a:r>
              <a:rPr lang="ko-KR" altLang="en-US" sz="1200" dirty="0"/>
              <a:t>에 해당하는 말이 목적격이라고 말합니다</a:t>
            </a:r>
            <a:r>
              <a:rPr lang="en-US" altLang="ko-KR" sz="1200" dirty="0"/>
              <a:t>.</a:t>
            </a:r>
            <a:endParaRPr lang="ko-KR" altLang="en-US" sz="1200" dirty="0"/>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28</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672" y="1115616"/>
            <a:ext cx="5904656" cy="3139321"/>
          </a:xfrm>
          <a:prstGeom prst="rect">
            <a:avLst/>
          </a:prstGeom>
          <a:noFill/>
        </p:spPr>
        <p:txBody>
          <a:bodyPr wrap="square" rtlCol="0">
            <a:spAutoFit/>
          </a:bodyPr>
          <a:lstStyle/>
          <a:p>
            <a:pPr fontAlgn="base">
              <a:lnSpc>
                <a:spcPct val="150000"/>
              </a:lnSpc>
            </a:pPr>
            <a:r>
              <a:rPr lang="ko-KR" altLang="en-US" sz="1200" b="1" dirty="0"/>
              <a:t>● 소유 대명사 </a:t>
            </a:r>
            <a:r>
              <a:rPr lang="en-US" altLang="ko-KR" sz="1200" b="1" dirty="0"/>
              <a:t>(possessive pronoun)</a:t>
            </a:r>
            <a:endParaRPr lang="ko-KR" altLang="en-US" sz="1200" b="1" dirty="0"/>
          </a:p>
          <a:p>
            <a:pPr fontAlgn="base">
              <a:lnSpc>
                <a:spcPct val="150000"/>
              </a:lnSpc>
            </a:pPr>
            <a:r>
              <a:rPr lang="ko-KR" altLang="en-US" sz="1200" dirty="0"/>
              <a:t>소유 대명사는 글자 그대로 소유격에 대한 대명사를 말하는 것으로 </a:t>
            </a:r>
            <a:r>
              <a:rPr lang="en-US" altLang="ko-KR" sz="1200" dirty="0"/>
              <a:t>“</a:t>
            </a:r>
            <a:r>
              <a:rPr lang="ko-KR" altLang="en-US" sz="1200" dirty="0"/>
              <a:t>누구의</a:t>
            </a:r>
            <a:r>
              <a:rPr lang="en-US" altLang="ko-KR" sz="1200" dirty="0"/>
              <a:t>”</a:t>
            </a:r>
            <a:r>
              <a:rPr lang="ko-KR" altLang="en-US" sz="1200" dirty="0"/>
              <a:t> 라는 의미에 더 명확한 개념을 부여한 </a:t>
            </a:r>
            <a:r>
              <a:rPr lang="en-US" altLang="ko-KR" sz="1200" dirty="0"/>
              <a:t>“</a:t>
            </a:r>
            <a:r>
              <a:rPr lang="ko-KR" altLang="en-US" sz="1200" dirty="0"/>
              <a:t>누구의 것</a:t>
            </a:r>
            <a:r>
              <a:rPr lang="en-US" altLang="ko-KR" sz="1200" dirty="0"/>
              <a:t>”</a:t>
            </a:r>
            <a:r>
              <a:rPr lang="ko-KR" altLang="en-US" sz="1200" dirty="0"/>
              <a:t> 이라는 의미로 정확한 소유권적 개념을 말합니다</a:t>
            </a:r>
            <a:r>
              <a:rPr lang="en-US" altLang="ko-KR" sz="1200" dirty="0"/>
              <a:t>.</a:t>
            </a:r>
            <a:endParaRPr lang="ko-KR" altLang="en-US" sz="1200" dirty="0"/>
          </a:p>
          <a:p>
            <a:pPr fontAlgn="base">
              <a:lnSpc>
                <a:spcPct val="150000"/>
              </a:lnSpc>
            </a:pPr>
            <a:r>
              <a:rPr lang="ko-KR" altLang="en-US" sz="1200" b="1" dirty="0"/>
              <a:t>예</a:t>
            </a:r>
            <a:r>
              <a:rPr lang="en-US" altLang="ko-KR" sz="1200" b="1" dirty="0"/>
              <a:t>) * This laptop is</a:t>
            </a:r>
            <a:r>
              <a:rPr lang="ko-KR" altLang="en-US" sz="1200" b="1" dirty="0"/>
              <a:t> </a:t>
            </a:r>
            <a:r>
              <a:rPr lang="en-US" altLang="ko-KR" sz="1200" b="1" dirty="0"/>
              <a:t>mine.</a:t>
            </a:r>
            <a:endParaRPr lang="ko-KR" altLang="en-US" sz="1200" b="1" dirty="0"/>
          </a:p>
          <a:p>
            <a:pPr fontAlgn="base">
              <a:lnSpc>
                <a:spcPct val="150000"/>
              </a:lnSpc>
            </a:pPr>
            <a:r>
              <a:rPr lang="ko-KR" altLang="en-US" sz="1200" dirty="0"/>
              <a:t>      이 </a:t>
            </a:r>
            <a:r>
              <a:rPr lang="ko-KR" altLang="en-US" sz="1200" dirty="0" err="1"/>
              <a:t>랩탑</a:t>
            </a:r>
            <a:r>
              <a:rPr lang="en-US" altLang="ko-KR" sz="1200" dirty="0"/>
              <a:t>(</a:t>
            </a:r>
            <a:r>
              <a:rPr lang="ko-KR" altLang="en-US" sz="1200" dirty="0"/>
              <a:t>컴퓨터</a:t>
            </a:r>
            <a:r>
              <a:rPr lang="en-US" altLang="ko-KR" sz="1200" dirty="0"/>
              <a:t>) </a:t>
            </a:r>
            <a:r>
              <a:rPr lang="ko-KR" altLang="en-US" sz="1200" dirty="0"/>
              <a:t>은 </a:t>
            </a:r>
            <a:r>
              <a:rPr lang="ko-KR" altLang="en-US" sz="1200" b="1" dirty="0"/>
              <a:t>나의 것</a:t>
            </a:r>
            <a:r>
              <a:rPr lang="ko-KR" altLang="en-US" sz="1200" dirty="0"/>
              <a:t>입니다</a:t>
            </a:r>
            <a:r>
              <a:rPr lang="en-US" altLang="ko-KR" sz="1200" dirty="0"/>
              <a:t>.</a:t>
            </a:r>
            <a:endParaRPr lang="ko-KR" altLang="en-US" sz="1200" dirty="0"/>
          </a:p>
          <a:p>
            <a:pPr fontAlgn="base">
              <a:lnSpc>
                <a:spcPct val="150000"/>
              </a:lnSpc>
            </a:pPr>
            <a:r>
              <a:rPr lang="ko-KR" altLang="en-US" sz="1200" b="1" dirty="0"/>
              <a:t>     * </a:t>
            </a:r>
            <a:r>
              <a:rPr lang="en-US" altLang="ko-KR" sz="1200" b="1" dirty="0"/>
              <a:t>That book is yours.</a:t>
            </a:r>
            <a:endParaRPr lang="ko-KR" altLang="en-US" sz="1200" b="1" dirty="0"/>
          </a:p>
          <a:p>
            <a:pPr fontAlgn="base">
              <a:lnSpc>
                <a:spcPct val="150000"/>
              </a:lnSpc>
            </a:pPr>
            <a:r>
              <a:rPr lang="ko-KR" altLang="en-US" sz="1200" dirty="0"/>
              <a:t>       저 책은 </a:t>
            </a:r>
            <a:r>
              <a:rPr lang="ko-KR" altLang="en-US" sz="1200" b="1" dirty="0"/>
              <a:t>당신의 것</a:t>
            </a:r>
            <a:r>
              <a:rPr lang="ko-KR" altLang="en-US" sz="1200" dirty="0"/>
              <a:t>입니다</a:t>
            </a:r>
            <a:r>
              <a:rPr lang="en-US" altLang="ko-KR" sz="1200" dirty="0"/>
              <a:t>.</a:t>
            </a:r>
            <a:endParaRPr lang="ko-KR" altLang="en-US" sz="1200" dirty="0"/>
          </a:p>
          <a:p>
            <a:pPr fontAlgn="base">
              <a:lnSpc>
                <a:spcPct val="150000"/>
              </a:lnSpc>
            </a:pPr>
            <a:r>
              <a:rPr lang="ko-KR" altLang="en-US" sz="1200" b="1" dirty="0"/>
              <a:t>     * </a:t>
            </a:r>
            <a:r>
              <a:rPr lang="en-US" altLang="ko-KR" sz="1200" b="1" dirty="0"/>
              <a:t>Those comic books are theirs.</a:t>
            </a:r>
          </a:p>
          <a:p>
            <a:pPr fontAlgn="base">
              <a:lnSpc>
                <a:spcPct val="150000"/>
              </a:lnSpc>
            </a:pPr>
            <a:r>
              <a:rPr lang="ko-KR" altLang="en-US" sz="1200" dirty="0"/>
              <a:t>       저 만화책들은 </a:t>
            </a:r>
            <a:r>
              <a:rPr lang="ko-KR" altLang="en-US" sz="1200" b="1" dirty="0"/>
              <a:t>그들의 것</a:t>
            </a:r>
            <a:r>
              <a:rPr lang="ko-KR" altLang="en-US" sz="1200" dirty="0"/>
              <a:t>입니다</a:t>
            </a:r>
            <a:r>
              <a:rPr lang="en-US" altLang="ko-KR" sz="1200" dirty="0"/>
              <a:t>.</a:t>
            </a:r>
            <a:endParaRPr lang="ko-KR" altLang="en-US" sz="1200" dirty="0"/>
          </a:p>
          <a:p>
            <a:pPr fontAlgn="base">
              <a:lnSpc>
                <a:spcPct val="150000"/>
              </a:lnSpc>
            </a:pPr>
            <a:r>
              <a:rPr lang="ko-KR" altLang="en-US" sz="1200" b="1" dirty="0"/>
              <a:t>≫</a:t>
            </a:r>
            <a:r>
              <a:rPr lang="ko-KR" altLang="en-US" sz="1200" dirty="0"/>
              <a:t> 우리말의 </a:t>
            </a:r>
            <a:r>
              <a:rPr lang="en-US" altLang="ko-KR" sz="1200" dirty="0"/>
              <a:t>“~</a:t>
            </a:r>
            <a:r>
              <a:rPr lang="ko-KR" altLang="en-US" sz="1200" dirty="0"/>
              <a:t>의 것</a:t>
            </a:r>
            <a:r>
              <a:rPr lang="en-US" altLang="ko-KR" sz="1200" dirty="0"/>
              <a:t>” </a:t>
            </a:r>
            <a:r>
              <a:rPr lang="ko-KR" altLang="en-US" sz="1200" dirty="0"/>
              <a:t>에 해당하는 말입니다</a:t>
            </a:r>
            <a:r>
              <a:rPr lang="en-US" altLang="ko-KR" sz="1200" dirty="0"/>
              <a:t>.</a:t>
            </a:r>
          </a:p>
        </p:txBody>
      </p:sp>
      <p:sp>
        <p:nvSpPr>
          <p:cNvPr id="5" name="TextBox 4"/>
          <p:cNvSpPr txBox="1"/>
          <p:nvPr/>
        </p:nvSpPr>
        <p:spPr>
          <a:xfrm>
            <a:off x="548680" y="755576"/>
            <a:ext cx="3240360" cy="415498"/>
          </a:xfrm>
          <a:prstGeom prst="rect">
            <a:avLst/>
          </a:prstGeom>
          <a:solidFill>
            <a:srgbClr val="9933FF"/>
          </a:solidFill>
        </p:spPr>
        <p:txBody>
          <a:bodyPr wrap="square" rtlCol="0">
            <a:spAutoFit/>
          </a:bodyPr>
          <a:lstStyle/>
          <a:p>
            <a:pPr algn="ctr" fontAlgn="base" latinLnBrk="0">
              <a:lnSpc>
                <a:spcPct val="150000"/>
              </a:lnSpc>
            </a:pPr>
            <a:r>
              <a:rPr lang="en-US" altLang="ko-KR" sz="1400" b="1" dirty="0">
                <a:solidFill>
                  <a:schemeClr val="bg1"/>
                </a:solidFill>
              </a:rPr>
              <a:t>11. </a:t>
            </a:r>
            <a:r>
              <a:rPr lang="ko-KR" altLang="en-US" sz="1400" b="1" dirty="0">
                <a:solidFill>
                  <a:schemeClr val="bg1"/>
                </a:solidFill>
              </a:rPr>
              <a:t>열 </a:t>
            </a:r>
            <a:r>
              <a:rPr lang="ko-KR" altLang="en-US" sz="1400" b="1" dirty="0">
                <a:solidFill>
                  <a:schemeClr val="bg1"/>
                </a:solidFill>
              </a:rPr>
              <a:t>번째 소유대명사</a:t>
            </a:r>
            <a:r>
              <a:rPr lang="en-US" altLang="ko-KR" sz="1400" b="1" dirty="0">
                <a:solidFill>
                  <a:schemeClr val="bg1"/>
                </a:solidFill>
              </a:rPr>
              <a:t>/ </a:t>
            </a:r>
            <a:r>
              <a:rPr lang="ko-KR" altLang="en-US" sz="1400" b="1" dirty="0">
                <a:solidFill>
                  <a:schemeClr val="bg1"/>
                </a:solidFill>
              </a:rPr>
              <a:t>재귀대명사</a:t>
            </a:r>
          </a:p>
        </p:txBody>
      </p:sp>
      <p:sp>
        <p:nvSpPr>
          <p:cNvPr id="6" name="TextBox 5"/>
          <p:cNvSpPr txBox="1"/>
          <p:nvPr/>
        </p:nvSpPr>
        <p:spPr>
          <a:xfrm>
            <a:off x="476672" y="4396040"/>
            <a:ext cx="5904656" cy="3416320"/>
          </a:xfrm>
          <a:prstGeom prst="rect">
            <a:avLst/>
          </a:prstGeom>
          <a:noFill/>
        </p:spPr>
        <p:txBody>
          <a:bodyPr wrap="square" rtlCol="0">
            <a:spAutoFit/>
          </a:bodyPr>
          <a:lstStyle/>
          <a:p>
            <a:pPr fontAlgn="base">
              <a:lnSpc>
                <a:spcPct val="150000"/>
              </a:lnSpc>
            </a:pPr>
            <a:r>
              <a:rPr lang="ko-KR" altLang="en-US" sz="1200" b="1" dirty="0"/>
              <a:t>● 재귀대명사 </a:t>
            </a:r>
            <a:r>
              <a:rPr lang="en-US" altLang="ko-KR" sz="1200" b="1" dirty="0"/>
              <a:t>(reflexive pronoun)</a:t>
            </a:r>
            <a:endParaRPr lang="en-US" altLang="ko-KR" sz="1200" dirty="0"/>
          </a:p>
          <a:p>
            <a:pPr fontAlgn="base">
              <a:lnSpc>
                <a:spcPct val="150000"/>
              </a:lnSpc>
            </a:pPr>
            <a:r>
              <a:rPr lang="ko-KR" altLang="en-US" sz="1200" dirty="0"/>
              <a:t>주어에 해당하는 명사</a:t>
            </a:r>
            <a:r>
              <a:rPr lang="en-US" altLang="ko-KR" sz="1200" dirty="0"/>
              <a:t>, </a:t>
            </a:r>
            <a:r>
              <a:rPr lang="ko-KR" altLang="en-US" sz="1200" dirty="0"/>
              <a:t>대명사</a:t>
            </a:r>
            <a:r>
              <a:rPr lang="en-US" altLang="ko-KR" sz="1200" dirty="0"/>
              <a:t>, </a:t>
            </a:r>
            <a:r>
              <a:rPr lang="ko-KR" altLang="en-US" sz="1200" dirty="0"/>
              <a:t>수사 등을 문장 속에서 다시 언급하는 경우에 해당하는 것으로 주어 자신을 다시 강조하여 말하는 것을 말합니다</a:t>
            </a:r>
            <a:r>
              <a:rPr lang="en-US" altLang="ko-KR" sz="1200" dirty="0"/>
              <a:t>.</a:t>
            </a:r>
            <a:endParaRPr lang="ko-KR" altLang="en-US" sz="1200" dirty="0"/>
          </a:p>
          <a:p>
            <a:pPr fontAlgn="base">
              <a:lnSpc>
                <a:spcPct val="150000"/>
              </a:lnSpc>
            </a:pPr>
            <a:r>
              <a:rPr lang="ko-KR" altLang="en-US" sz="1200" dirty="0"/>
              <a:t>예</a:t>
            </a:r>
            <a:r>
              <a:rPr lang="en-US" altLang="ko-KR" sz="1200" dirty="0"/>
              <a:t>)</a:t>
            </a:r>
            <a:r>
              <a:rPr lang="ko-KR" altLang="en-US" sz="1200" b="1" dirty="0"/>
              <a:t> </a:t>
            </a:r>
            <a:r>
              <a:rPr lang="ko-KR" altLang="en-US" sz="1200" dirty="0"/>
              <a:t>* </a:t>
            </a:r>
            <a:r>
              <a:rPr lang="en-US" altLang="ko-KR" sz="1200" b="1" dirty="0"/>
              <a:t>I</a:t>
            </a:r>
            <a:r>
              <a:rPr lang="en-US" altLang="ko-KR" sz="1200" dirty="0"/>
              <a:t>'m not </a:t>
            </a:r>
            <a:r>
              <a:rPr lang="en-US" altLang="ko-KR" sz="1200" b="1" dirty="0"/>
              <a:t>myself</a:t>
            </a:r>
            <a:r>
              <a:rPr lang="ko-KR" altLang="en-US" sz="1200" dirty="0"/>
              <a:t> </a:t>
            </a:r>
            <a:r>
              <a:rPr lang="en-US" altLang="ko-KR" sz="1200" dirty="0"/>
              <a:t>today.</a:t>
            </a:r>
            <a:endParaRPr lang="ko-KR" altLang="en-US" sz="1200" dirty="0"/>
          </a:p>
          <a:p>
            <a:pPr fontAlgn="base">
              <a:lnSpc>
                <a:spcPct val="150000"/>
              </a:lnSpc>
            </a:pPr>
            <a:r>
              <a:rPr lang="ko-KR" altLang="en-US" sz="1200" dirty="0"/>
              <a:t>      오늘 </a:t>
            </a:r>
            <a:r>
              <a:rPr lang="ko-KR" altLang="en-US" sz="1200" b="1" dirty="0"/>
              <a:t>제가 제 자신이</a:t>
            </a:r>
            <a:r>
              <a:rPr lang="ko-KR" altLang="en-US" sz="1200" dirty="0"/>
              <a:t> 아닙니다</a:t>
            </a:r>
            <a:r>
              <a:rPr lang="en-US" altLang="ko-KR" sz="1200" dirty="0"/>
              <a:t>. (</a:t>
            </a:r>
            <a:r>
              <a:rPr lang="ko-KR" altLang="en-US" sz="1200" dirty="0"/>
              <a:t>제 정신이 아닙니다</a:t>
            </a:r>
            <a:r>
              <a:rPr lang="en-US" altLang="ko-KR" sz="1200" dirty="0"/>
              <a:t>)</a:t>
            </a:r>
            <a:endParaRPr lang="ko-KR" altLang="en-US" sz="1200" dirty="0"/>
          </a:p>
          <a:p>
            <a:pPr fontAlgn="base">
              <a:lnSpc>
                <a:spcPct val="150000"/>
              </a:lnSpc>
            </a:pPr>
            <a:r>
              <a:rPr lang="ko-KR" altLang="en-US" sz="1200" dirty="0"/>
              <a:t>     * </a:t>
            </a:r>
            <a:r>
              <a:rPr lang="en-US" altLang="ko-KR" sz="1200" b="1" dirty="0"/>
              <a:t>You</a:t>
            </a:r>
            <a:r>
              <a:rPr lang="ko-KR" altLang="en-US" sz="1200" dirty="0"/>
              <a:t> </a:t>
            </a:r>
            <a:r>
              <a:rPr lang="en-US" altLang="ko-KR" sz="1200" dirty="0"/>
              <a:t>know </a:t>
            </a:r>
            <a:r>
              <a:rPr lang="en-US" altLang="ko-KR" sz="1200" b="1" dirty="0"/>
              <a:t>yourself</a:t>
            </a:r>
            <a:r>
              <a:rPr lang="en-US" altLang="ko-KR" sz="1200" dirty="0"/>
              <a:t>.</a:t>
            </a:r>
            <a:endParaRPr lang="ko-KR" altLang="en-US" sz="1200" dirty="0"/>
          </a:p>
          <a:p>
            <a:pPr fontAlgn="base">
              <a:lnSpc>
                <a:spcPct val="150000"/>
              </a:lnSpc>
            </a:pPr>
            <a:r>
              <a:rPr lang="ko-KR" altLang="en-US" sz="1200" b="1" dirty="0"/>
              <a:t>       당신은</a:t>
            </a:r>
            <a:r>
              <a:rPr lang="ko-KR" altLang="en-US" sz="1200" dirty="0"/>
              <a:t> </a:t>
            </a:r>
            <a:r>
              <a:rPr lang="ko-KR" altLang="en-US" sz="1200" b="1" dirty="0"/>
              <a:t>당신 자신을</a:t>
            </a:r>
            <a:r>
              <a:rPr lang="ko-KR" altLang="en-US" sz="1200" dirty="0"/>
              <a:t> 아십니다</a:t>
            </a:r>
            <a:r>
              <a:rPr lang="en-US" altLang="ko-KR" sz="1200" dirty="0"/>
              <a:t>.</a:t>
            </a:r>
            <a:endParaRPr lang="ko-KR" altLang="en-US" sz="1200" dirty="0"/>
          </a:p>
          <a:p>
            <a:pPr fontAlgn="base">
              <a:lnSpc>
                <a:spcPct val="150000"/>
              </a:lnSpc>
            </a:pPr>
            <a:r>
              <a:rPr lang="ko-KR" altLang="en-US" sz="1200" b="1" dirty="0"/>
              <a:t>     * </a:t>
            </a:r>
            <a:r>
              <a:rPr lang="en-US" altLang="ko-KR" sz="1200" b="1" dirty="0"/>
              <a:t>We've finally made it ourselves.</a:t>
            </a:r>
            <a:endParaRPr lang="ko-KR" altLang="en-US" sz="1200" b="1" dirty="0"/>
          </a:p>
          <a:p>
            <a:pPr fontAlgn="base">
              <a:lnSpc>
                <a:spcPct val="150000"/>
              </a:lnSpc>
            </a:pPr>
            <a:r>
              <a:rPr lang="ko-KR" altLang="en-US" sz="1200" b="1" dirty="0"/>
              <a:t>       우리가</a:t>
            </a:r>
            <a:r>
              <a:rPr lang="ko-KR" altLang="en-US" sz="1200" dirty="0"/>
              <a:t> </a:t>
            </a:r>
            <a:r>
              <a:rPr lang="ko-KR" altLang="en-US" sz="1200" b="1" dirty="0"/>
              <a:t>우리 스스로</a:t>
            </a:r>
            <a:r>
              <a:rPr lang="ko-KR" altLang="en-US" sz="1200" dirty="0"/>
              <a:t> 결국 그것을 </a:t>
            </a:r>
            <a:r>
              <a:rPr lang="en-US" altLang="ko-KR" sz="1200" dirty="0"/>
              <a:t>(</a:t>
            </a:r>
            <a:r>
              <a:rPr lang="ko-KR" altLang="en-US" sz="1200" dirty="0"/>
              <a:t>현재까지</a:t>
            </a:r>
            <a:r>
              <a:rPr lang="en-US" altLang="ko-KR" sz="1200" dirty="0"/>
              <a:t>)</a:t>
            </a:r>
            <a:r>
              <a:rPr lang="ko-KR" altLang="en-US" sz="1200" dirty="0"/>
              <a:t> 해냈습니다</a:t>
            </a:r>
            <a:r>
              <a:rPr lang="en-US" altLang="ko-KR" sz="1200" dirty="0"/>
              <a:t>.</a:t>
            </a:r>
            <a:endParaRPr lang="ko-KR" altLang="en-US" sz="1200" dirty="0"/>
          </a:p>
          <a:p>
            <a:pPr fontAlgn="base">
              <a:lnSpc>
                <a:spcPct val="150000"/>
              </a:lnSpc>
            </a:pPr>
            <a:r>
              <a:rPr lang="ko-KR" altLang="en-US" sz="1200" b="1" dirty="0"/>
              <a:t>≫</a:t>
            </a:r>
            <a:r>
              <a:rPr lang="ko-KR" altLang="en-US" sz="1200" dirty="0"/>
              <a:t> 현재완료 시제는 한국어에는 없는 개념이기 때문에 이의 적당한 번역은 </a:t>
            </a:r>
            <a:r>
              <a:rPr lang="en-US" altLang="ko-KR" sz="1200" dirty="0"/>
              <a:t>“</a:t>
            </a:r>
            <a:r>
              <a:rPr lang="ko-KR" altLang="en-US" sz="1200" dirty="0"/>
              <a:t>현재까지</a:t>
            </a:r>
            <a:r>
              <a:rPr lang="en-US" altLang="ko-KR" sz="1200" dirty="0"/>
              <a:t>”</a:t>
            </a:r>
            <a:r>
              <a:rPr lang="ko-KR" altLang="en-US" sz="1200" dirty="0"/>
              <a:t>라는 말을 사용해야 합니다</a:t>
            </a:r>
            <a:r>
              <a:rPr lang="en-US" altLang="ko-KR" sz="1200" dirty="0"/>
              <a:t>.</a:t>
            </a:r>
          </a:p>
          <a:p>
            <a:pPr fontAlgn="base" latinLnBrk="0">
              <a:lnSpc>
                <a:spcPct val="150000"/>
              </a:lnSpc>
            </a:pPr>
            <a:r>
              <a:rPr lang="ko-KR" altLang="en-US" sz="1200" b="1" dirty="0"/>
              <a:t>     </a:t>
            </a:r>
            <a:endParaRPr lang="en-US" altLang="ko-KR" sz="1200" b="1" dirty="0"/>
          </a:p>
        </p:txBody>
      </p:sp>
      <p:sp>
        <p:nvSpPr>
          <p:cNvPr id="7" name="슬라이드 번호 개체 틀 6"/>
          <p:cNvSpPr>
            <a:spLocks noGrp="1"/>
          </p:cNvSpPr>
          <p:nvPr>
            <p:ph type="sldNum" sz="quarter" idx="12"/>
          </p:nvPr>
        </p:nvSpPr>
        <p:spPr/>
        <p:txBody>
          <a:bodyPr/>
          <a:lstStyle/>
          <a:p>
            <a:fld id="{5CA46AE1-A4F3-404A-AEF6-FC2F202071CE}" type="slidenum">
              <a:rPr lang="ko-KR" altLang="en-US"/>
              <a:pPr/>
              <a:t>29</a:t>
            </a:fld>
            <a:endParaRPr lang="ko-KR" altLang="en-US"/>
          </a:p>
        </p:txBody>
      </p:sp>
      <p:sp>
        <p:nvSpPr>
          <p:cNvPr id="8" name="바닥글 개체 틀 7"/>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1449599" y="1725523"/>
            <a:ext cx="1572325" cy="400110"/>
          </a:xfrm>
          <a:prstGeom prst="rect">
            <a:avLst/>
          </a:prstGeom>
          <a:noFill/>
        </p:spPr>
        <p:txBody>
          <a:bodyPr wrap="square" rtlCol="0">
            <a:spAutoFit/>
          </a:bodyPr>
          <a:lstStyle/>
          <a:p>
            <a:r>
              <a:rPr lang="en-US" altLang="ko-KR" sz="2000" b="1" dirty="0"/>
              <a:t>CONTENTS</a:t>
            </a:r>
            <a:endParaRPr lang="ko-KR" altLang="en-US" sz="2000" b="1" dirty="0"/>
          </a:p>
        </p:txBody>
      </p:sp>
      <p:sp>
        <p:nvSpPr>
          <p:cNvPr id="9" name="TextBox 8"/>
          <p:cNvSpPr txBox="1"/>
          <p:nvPr/>
        </p:nvSpPr>
        <p:spPr>
          <a:xfrm>
            <a:off x="1124744" y="2148855"/>
            <a:ext cx="5400600" cy="5909310"/>
          </a:xfrm>
          <a:prstGeom prst="rect">
            <a:avLst/>
          </a:prstGeom>
          <a:noFill/>
        </p:spPr>
        <p:txBody>
          <a:bodyPr wrap="square" rtlCol="0">
            <a:spAutoFit/>
          </a:bodyPr>
          <a:lstStyle/>
          <a:p>
            <a:pPr marL="228600" indent="-228600" fontAlgn="base">
              <a:lnSpc>
                <a:spcPct val="150000"/>
              </a:lnSpc>
            </a:pPr>
            <a:r>
              <a:rPr lang="ko-KR" altLang="en-US" sz="1200" b="1" dirty="0"/>
              <a:t>머리말</a:t>
            </a:r>
            <a:r>
              <a:rPr lang="en-US" altLang="ko-KR" sz="1200" b="1" dirty="0"/>
              <a:t>..4</a:t>
            </a:r>
          </a:p>
          <a:p>
            <a:pPr marL="228600" indent="-228600" fontAlgn="base">
              <a:lnSpc>
                <a:spcPct val="150000"/>
              </a:lnSpc>
            </a:pPr>
            <a:r>
              <a:rPr lang="en-US" altLang="ko-KR" sz="1200" b="1" dirty="0"/>
              <a:t>1. </a:t>
            </a:r>
            <a:r>
              <a:rPr lang="ko-KR" altLang="en-US" sz="1200" b="1" dirty="0"/>
              <a:t>저자가 </a:t>
            </a:r>
            <a:r>
              <a:rPr lang="ko-KR" altLang="en-US" sz="1200" b="1" dirty="0"/>
              <a:t>주장하는 영어를 잘할 수 있는 방법</a:t>
            </a:r>
            <a:r>
              <a:rPr lang="en-US" altLang="ko-KR" sz="1200" b="1" dirty="0"/>
              <a:t>..5</a:t>
            </a:r>
            <a:endParaRPr lang="en-US" altLang="ko-KR" sz="1200" b="1" dirty="0"/>
          </a:p>
          <a:p>
            <a:pPr marL="228600" indent="-228600" fontAlgn="base">
              <a:lnSpc>
                <a:spcPct val="150000"/>
              </a:lnSpc>
            </a:pPr>
            <a:r>
              <a:rPr lang="en-US" altLang="ko-KR" sz="1200" b="1" dirty="0"/>
              <a:t>2. </a:t>
            </a:r>
            <a:r>
              <a:rPr lang="ko-KR" altLang="en-US" sz="1200" b="1" dirty="0"/>
              <a:t>첫 </a:t>
            </a:r>
            <a:r>
              <a:rPr lang="ko-KR" altLang="en-US" sz="1200" b="1" dirty="0"/>
              <a:t>번째 품사란</a:t>
            </a:r>
            <a:r>
              <a:rPr lang="en-US" altLang="ko-KR" sz="1200" b="1" dirty="0"/>
              <a:t>?..</a:t>
            </a:r>
            <a:r>
              <a:rPr lang="en-US" altLang="ko-KR" sz="1200" b="1" dirty="0"/>
              <a:t>10</a:t>
            </a:r>
            <a:endParaRPr lang="en-US" altLang="ko-KR" sz="1200" b="1" dirty="0"/>
          </a:p>
          <a:p>
            <a:pPr>
              <a:lnSpc>
                <a:spcPct val="150000"/>
              </a:lnSpc>
            </a:pPr>
            <a:r>
              <a:rPr lang="en-US" altLang="ko-KR" sz="1200" b="1" dirty="0">
                <a:latin typeface="+mj-ea"/>
              </a:rPr>
              <a:t>3. </a:t>
            </a:r>
            <a:r>
              <a:rPr lang="ko-KR" altLang="en-US" sz="1200" b="1" dirty="0">
                <a:latin typeface="+mj-ea"/>
              </a:rPr>
              <a:t>두 </a:t>
            </a:r>
            <a:r>
              <a:rPr lang="ko-KR" altLang="en-US" sz="1200" b="1" dirty="0">
                <a:latin typeface="+mj-ea"/>
              </a:rPr>
              <a:t>번째 꼭 알아야 할 문장의 구성</a:t>
            </a:r>
            <a:r>
              <a:rPr lang="en-US" altLang="ko-KR" sz="1200" b="1" dirty="0">
                <a:latin typeface="+mj-ea"/>
              </a:rPr>
              <a:t>..</a:t>
            </a:r>
            <a:r>
              <a:rPr lang="en-US" altLang="ko-KR" sz="1200" b="1" dirty="0">
                <a:latin typeface="+mj-ea"/>
              </a:rPr>
              <a:t>13</a:t>
            </a:r>
            <a:endParaRPr lang="ko-KR" altLang="en-US" sz="1200" b="1" dirty="0"/>
          </a:p>
          <a:p>
            <a:pPr>
              <a:lnSpc>
                <a:spcPct val="150000"/>
              </a:lnSpc>
            </a:pPr>
            <a:r>
              <a:rPr lang="en-US" altLang="ko-KR" sz="1200" b="1" dirty="0">
                <a:latin typeface="+mj-ea"/>
              </a:rPr>
              <a:t>4. </a:t>
            </a:r>
            <a:r>
              <a:rPr lang="ko-KR" altLang="en-US" sz="1200" b="1" dirty="0">
                <a:latin typeface="+mj-ea"/>
              </a:rPr>
              <a:t>세 </a:t>
            </a:r>
            <a:r>
              <a:rPr lang="ko-KR" altLang="en-US" sz="1200" b="1" dirty="0">
                <a:latin typeface="+mj-ea"/>
              </a:rPr>
              <a:t>번째 이렇게 간단한 방법이 있었나</a:t>
            </a:r>
            <a:r>
              <a:rPr lang="en-US" altLang="ko-KR" sz="1200" b="1" dirty="0">
                <a:latin typeface="+mj-ea"/>
              </a:rPr>
              <a:t>?..</a:t>
            </a:r>
            <a:r>
              <a:rPr lang="en-US" altLang="ko-KR" sz="1200" b="1" dirty="0">
                <a:latin typeface="+mj-ea"/>
              </a:rPr>
              <a:t>16</a:t>
            </a:r>
            <a:endParaRPr lang="en-US" altLang="ko-KR" sz="1200" b="1" dirty="0">
              <a:latin typeface="+mj-ea"/>
            </a:endParaRPr>
          </a:p>
          <a:p>
            <a:pPr>
              <a:lnSpc>
                <a:spcPct val="150000"/>
              </a:lnSpc>
            </a:pPr>
            <a:r>
              <a:rPr lang="en-US" altLang="ko-KR" sz="1200" b="1" dirty="0">
                <a:latin typeface="+mj-ea"/>
              </a:rPr>
              <a:t>5. </a:t>
            </a:r>
            <a:r>
              <a:rPr lang="ko-KR" altLang="en-US" sz="1200" b="1" dirty="0">
                <a:latin typeface="+mj-ea"/>
              </a:rPr>
              <a:t>네 </a:t>
            </a:r>
            <a:r>
              <a:rPr lang="ko-KR" altLang="en-US" sz="1200" b="1" dirty="0">
                <a:latin typeface="+mj-ea"/>
              </a:rPr>
              <a:t>번째 그 외의 기타 파트</a:t>
            </a:r>
            <a:r>
              <a:rPr lang="en-US" altLang="ko-KR" sz="1200" b="1" dirty="0">
                <a:latin typeface="+mj-ea"/>
              </a:rPr>
              <a:t>..</a:t>
            </a:r>
            <a:r>
              <a:rPr lang="en-US" altLang="ko-KR" sz="1200" b="1" dirty="0">
                <a:latin typeface="+mj-ea"/>
              </a:rPr>
              <a:t>17</a:t>
            </a:r>
            <a:endParaRPr lang="en-US" altLang="ko-KR" sz="1200" b="1" dirty="0">
              <a:latin typeface="+mj-ea"/>
            </a:endParaRPr>
          </a:p>
          <a:p>
            <a:pPr>
              <a:lnSpc>
                <a:spcPct val="150000"/>
              </a:lnSpc>
            </a:pPr>
            <a:r>
              <a:rPr lang="en-US" altLang="ko-KR" sz="1200" b="1" dirty="0">
                <a:latin typeface="+mj-ea"/>
              </a:rPr>
              <a:t>6. </a:t>
            </a:r>
            <a:r>
              <a:rPr lang="ko-KR" altLang="en-US" sz="1200" b="1" dirty="0">
                <a:latin typeface="+mj-ea"/>
              </a:rPr>
              <a:t>다섯 </a:t>
            </a:r>
            <a:r>
              <a:rPr lang="ko-KR" altLang="en-US" sz="1200" b="1" dirty="0">
                <a:latin typeface="+mj-ea"/>
              </a:rPr>
              <a:t>번째 구와 절</a:t>
            </a:r>
            <a:r>
              <a:rPr lang="en-US" altLang="ko-KR" sz="1200" b="1" dirty="0">
                <a:latin typeface="+mj-ea"/>
              </a:rPr>
              <a:t>..</a:t>
            </a:r>
            <a:r>
              <a:rPr lang="en-US" altLang="ko-KR" sz="1200" b="1" dirty="0">
                <a:latin typeface="+mj-ea"/>
              </a:rPr>
              <a:t>23</a:t>
            </a:r>
            <a:endParaRPr lang="en-US" altLang="ko-KR" sz="1200" b="1" dirty="0">
              <a:latin typeface="+mj-ea"/>
            </a:endParaRPr>
          </a:p>
          <a:p>
            <a:pPr>
              <a:lnSpc>
                <a:spcPct val="150000"/>
              </a:lnSpc>
            </a:pPr>
            <a:r>
              <a:rPr lang="en-US" altLang="ko-KR" sz="1200" b="1" dirty="0">
                <a:latin typeface="+mj-ea"/>
              </a:rPr>
              <a:t>7. </a:t>
            </a:r>
            <a:r>
              <a:rPr lang="ko-KR" altLang="en-US" sz="1200" b="1" dirty="0">
                <a:latin typeface="+mj-ea"/>
              </a:rPr>
              <a:t>여섯 </a:t>
            </a:r>
            <a:r>
              <a:rPr lang="ko-KR" altLang="en-US" sz="1200" b="1" dirty="0">
                <a:latin typeface="+mj-ea"/>
              </a:rPr>
              <a:t>번째 동사의 변신은 무죄</a:t>
            </a:r>
            <a:r>
              <a:rPr lang="en-US" altLang="ko-KR" sz="1200" b="1" dirty="0">
                <a:latin typeface="+mj-ea"/>
              </a:rPr>
              <a:t>..</a:t>
            </a:r>
            <a:r>
              <a:rPr lang="en-US" altLang="ko-KR" sz="1200" b="1" dirty="0">
                <a:latin typeface="+mj-ea"/>
              </a:rPr>
              <a:t>25</a:t>
            </a:r>
            <a:endParaRPr lang="en-US" altLang="ko-KR" sz="1200" b="1" dirty="0">
              <a:latin typeface="+mj-ea"/>
            </a:endParaRPr>
          </a:p>
          <a:p>
            <a:pPr>
              <a:lnSpc>
                <a:spcPct val="150000"/>
              </a:lnSpc>
            </a:pPr>
            <a:r>
              <a:rPr lang="en-US" altLang="ko-KR" sz="1200" b="1" dirty="0">
                <a:latin typeface="+mj-ea"/>
              </a:rPr>
              <a:t>8. </a:t>
            </a:r>
            <a:r>
              <a:rPr lang="ko-KR" altLang="en-US" sz="1200" b="1" dirty="0">
                <a:latin typeface="+mj-ea"/>
              </a:rPr>
              <a:t>일곱 </a:t>
            </a:r>
            <a:r>
              <a:rPr lang="ko-KR" altLang="en-US" sz="1200" b="1" dirty="0">
                <a:latin typeface="+mj-ea"/>
              </a:rPr>
              <a:t>번째 칭</a:t>
            </a:r>
            <a:r>
              <a:rPr lang="en-US" altLang="ko-KR" sz="1200" b="1" dirty="0">
                <a:latin typeface="+mj-ea"/>
              </a:rPr>
              <a:t>(</a:t>
            </a:r>
            <a:r>
              <a:rPr lang="ko-KR" altLang="en-US" sz="1200" b="1" dirty="0">
                <a:latin typeface="+mj-ea"/>
              </a:rPr>
              <a:t>稱</a:t>
            </a:r>
            <a:r>
              <a:rPr lang="en-US" altLang="ko-KR" sz="1200" b="1" dirty="0">
                <a:latin typeface="+mj-ea"/>
              </a:rPr>
              <a:t>)..</a:t>
            </a:r>
            <a:r>
              <a:rPr lang="en-US" altLang="ko-KR" sz="1200" b="1" dirty="0">
                <a:latin typeface="+mj-ea"/>
              </a:rPr>
              <a:t>25</a:t>
            </a:r>
            <a:endParaRPr lang="en-US" altLang="ko-KR" sz="1200" b="1" dirty="0">
              <a:latin typeface="+mj-ea"/>
            </a:endParaRPr>
          </a:p>
          <a:p>
            <a:pPr>
              <a:lnSpc>
                <a:spcPct val="150000"/>
              </a:lnSpc>
            </a:pPr>
            <a:r>
              <a:rPr lang="en-US" altLang="ko-KR" sz="1200" b="1" dirty="0">
                <a:latin typeface="+mj-ea"/>
              </a:rPr>
              <a:t>9. </a:t>
            </a:r>
            <a:r>
              <a:rPr lang="ko-KR" altLang="en-US" sz="1200" b="1" dirty="0">
                <a:latin typeface="+mj-ea"/>
              </a:rPr>
              <a:t>여덟 </a:t>
            </a:r>
            <a:r>
              <a:rPr lang="ko-KR" altLang="en-US" sz="1200" b="1" dirty="0">
                <a:latin typeface="+mj-ea"/>
              </a:rPr>
              <a:t>번째 </a:t>
            </a:r>
            <a:r>
              <a:rPr lang="ko-KR" altLang="en-US" sz="1200" b="1" dirty="0"/>
              <a:t>수</a:t>
            </a:r>
            <a:r>
              <a:rPr lang="en-US" altLang="ko-KR" sz="1200" b="1" dirty="0"/>
              <a:t>(</a:t>
            </a:r>
            <a:r>
              <a:rPr lang="ko-KR" altLang="en-US" sz="1200" b="1" dirty="0"/>
              <a:t>數</a:t>
            </a:r>
            <a:r>
              <a:rPr lang="en-US" altLang="ko-KR" sz="1200" b="1" dirty="0"/>
              <a:t>)!..26</a:t>
            </a:r>
            <a:endParaRPr lang="en-US" altLang="ko-KR" sz="1200" b="1" dirty="0">
              <a:latin typeface="+mj-ea"/>
            </a:endParaRPr>
          </a:p>
          <a:p>
            <a:pPr>
              <a:lnSpc>
                <a:spcPct val="150000"/>
              </a:lnSpc>
            </a:pPr>
            <a:r>
              <a:rPr lang="en-US" altLang="ko-KR" sz="1200" b="1" dirty="0"/>
              <a:t>10. </a:t>
            </a:r>
            <a:r>
              <a:rPr lang="ko-KR" altLang="en-US" sz="1200" b="1" dirty="0"/>
              <a:t>아홉 </a:t>
            </a:r>
            <a:r>
              <a:rPr lang="ko-KR" altLang="en-US" sz="1200" b="1" dirty="0"/>
              <a:t>번째 격</a:t>
            </a:r>
            <a:r>
              <a:rPr lang="en-US" altLang="ko-KR" sz="1200" b="1" dirty="0"/>
              <a:t>(</a:t>
            </a:r>
            <a:r>
              <a:rPr lang="ko-KR" altLang="en-US" sz="1200" b="1" dirty="0"/>
              <a:t>格</a:t>
            </a:r>
            <a:r>
              <a:rPr lang="en-US" altLang="ko-KR" sz="1200" b="1" dirty="0"/>
              <a:t>)!!..27</a:t>
            </a:r>
            <a:endParaRPr lang="en-US" altLang="ko-KR" sz="1200" b="1" dirty="0">
              <a:latin typeface="+mj-ea"/>
            </a:endParaRPr>
          </a:p>
          <a:p>
            <a:pPr>
              <a:lnSpc>
                <a:spcPct val="150000"/>
              </a:lnSpc>
            </a:pPr>
            <a:r>
              <a:rPr lang="en-US" altLang="ko-KR" sz="1200" b="1" dirty="0"/>
              <a:t>11. </a:t>
            </a:r>
            <a:r>
              <a:rPr lang="ko-KR" altLang="en-US" sz="1200" b="1" dirty="0"/>
              <a:t>열 </a:t>
            </a:r>
            <a:r>
              <a:rPr lang="ko-KR" altLang="en-US" sz="1200" b="1" dirty="0"/>
              <a:t>번째 소유대명사</a:t>
            </a:r>
            <a:r>
              <a:rPr lang="en-US" altLang="ko-KR" sz="1200" b="1" dirty="0"/>
              <a:t>/</a:t>
            </a:r>
            <a:r>
              <a:rPr lang="ko-KR" altLang="en-US" sz="1200" b="1" dirty="0"/>
              <a:t>재귀대명사</a:t>
            </a:r>
            <a:r>
              <a:rPr lang="en-US" altLang="ko-KR" sz="1200" b="1" dirty="0"/>
              <a:t>..29</a:t>
            </a:r>
            <a:endParaRPr lang="en-US" altLang="ko-KR" sz="1200" b="1" dirty="0"/>
          </a:p>
          <a:p>
            <a:pPr>
              <a:lnSpc>
                <a:spcPct val="150000"/>
              </a:lnSpc>
            </a:pPr>
            <a:r>
              <a:rPr lang="en-US" altLang="ko-KR" sz="1200" b="1" dirty="0"/>
              <a:t>12. </a:t>
            </a:r>
            <a:r>
              <a:rPr lang="ko-KR" altLang="en-US" sz="1200" b="1" dirty="0"/>
              <a:t>열한 </a:t>
            </a:r>
            <a:r>
              <a:rPr lang="ko-KR" altLang="en-US" sz="1200" b="1" dirty="0"/>
              <a:t>번째 한글과 다른 </a:t>
            </a:r>
            <a:r>
              <a:rPr lang="ko-KR" altLang="en-US" sz="1200" b="1" dirty="0" err="1"/>
              <a:t>영어식</a:t>
            </a:r>
            <a:r>
              <a:rPr lang="ko-KR" altLang="en-US" sz="1200" b="1" dirty="0"/>
              <a:t> 표현의 주의</a:t>
            </a:r>
            <a:r>
              <a:rPr lang="en-US" altLang="ko-KR" sz="1200" b="1" dirty="0"/>
              <a:t>!..</a:t>
            </a:r>
            <a:r>
              <a:rPr lang="en-US" altLang="ko-KR" sz="1200" b="1" dirty="0"/>
              <a:t>30</a:t>
            </a:r>
            <a:endParaRPr lang="en-US" altLang="ko-KR" sz="1200" b="1" dirty="0"/>
          </a:p>
          <a:p>
            <a:pPr>
              <a:lnSpc>
                <a:spcPct val="150000"/>
              </a:lnSpc>
            </a:pPr>
            <a:r>
              <a:rPr lang="en-US" altLang="ko-KR" sz="1200" b="1" dirty="0"/>
              <a:t>13. </a:t>
            </a:r>
            <a:r>
              <a:rPr lang="ko-KR" altLang="en-US" sz="1200" b="1" dirty="0"/>
              <a:t>열두 </a:t>
            </a:r>
            <a:r>
              <a:rPr lang="ko-KR" altLang="en-US" sz="1200" b="1" dirty="0"/>
              <a:t>번째 부정사 그 단순 명쾌한 사용법</a:t>
            </a:r>
            <a:r>
              <a:rPr lang="en-US" altLang="ko-KR" sz="1200" b="1" dirty="0"/>
              <a:t>!!..</a:t>
            </a:r>
            <a:r>
              <a:rPr lang="en-US" altLang="ko-KR" sz="1200" b="1" dirty="0"/>
              <a:t>32</a:t>
            </a:r>
            <a:endParaRPr lang="en-US" altLang="ko-KR" sz="1200" b="1" dirty="0"/>
          </a:p>
          <a:p>
            <a:pPr>
              <a:lnSpc>
                <a:spcPct val="150000"/>
              </a:lnSpc>
            </a:pPr>
            <a:r>
              <a:rPr lang="en-US" altLang="ko-KR" sz="1200" b="1" dirty="0"/>
              <a:t>14. </a:t>
            </a:r>
            <a:r>
              <a:rPr lang="ko-KR" altLang="en-US" sz="1200" b="1" dirty="0"/>
              <a:t>열세 </a:t>
            </a:r>
            <a:r>
              <a:rPr lang="ko-KR" altLang="en-US" sz="1200" b="1" dirty="0"/>
              <a:t>번째 동명사 그 단순 명쾌한 사용법</a:t>
            </a:r>
            <a:r>
              <a:rPr lang="en-US" altLang="ko-KR" sz="1200" b="1" dirty="0"/>
              <a:t>!!..</a:t>
            </a:r>
            <a:r>
              <a:rPr lang="en-US" altLang="ko-KR" sz="1200" b="1" dirty="0"/>
              <a:t>32</a:t>
            </a:r>
            <a:endParaRPr lang="en-US" altLang="ko-KR" sz="1200" b="1" dirty="0"/>
          </a:p>
          <a:p>
            <a:pPr>
              <a:lnSpc>
                <a:spcPct val="150000"/>
              </a:lnSpc>
            </a:pPr>
            <a:r>
              <a:rPr lang="en-US" altLang="ko-KR" sz="1200" b="1" dirty="0"/>
              <a:t>15. </a:t>
            </a:r>
            <a:r>
              <a:rPr lang="ko-KR" altLang="en-US" sz="1200" b="1" dirty="0"/>
              <a:t>열네 </a:t>
            </a:r>
            <a:r>
              <a:rPr lang="ko-KR" altLang="en-US" sz="1200" b="1" dirty="0"/>
              <a:t>번째 영어문장</a:t>
            </a:r>
            <a:r>
              <a:rPr lang="en-US" altLang="ko-KR" sz="1200" b="1" dirty="0"/>
              <a:t>? </a:t>
            </a:r>
            <a:r>
              <a:rPr lang="ko-KR" altLang="en-US" sz="1200" b="1" dirty="0"/>
              <a:t>절대 번역하지 마라</a:t>
            </a:r>
            <a:r>
              <a:rPr lang="en-US" altLang="ko-KR" sz="1200" b="1" dirty="0"/>
              <a:t>!..</a:t>
            </a:r>
            <a:r>
              <a:rPr lang="en-US" altLang="ko-KR" sz="1200" b="1" dirty="0"/>
              <a:t>33</a:t>
            </a:r>
            <a:endParaRPr lang="ko-KR" altLang="en-US" sz="1200" b="1" dirty="0"/>
          </a:p>
          <a:p>
            <a:pPr>
              <a:lnSpc>
                <a:spcPct val="150000"/>
              </a:lnSpc>
            </a:pPr>
            <a:r>
              <a:rPr lang="en-US" altLang="ko-KR" sz="1200" b="1" dirty="0"/>
              <a:t>16. </a:t>
            </a:r>
            <a:r>
              <a:rPr lang="ko-KR" altLang="en-US" sz="1200" b="1" dirty="0"/>
              <a:t>열 </a:t>
            </a:r>
            <a:r>
              <a:rPr lang="ko-KR" altLang="en-US" sz="1200" b="1" dirty="0"/>
              <a:t>다섯 번째 영어를 잘 하기 위해서는 한국어를 더 잘해야 된다</a:t>
            </a:r>
            <a:r>
              <a:rPr lang="en-US" altLang="ko-KR" sz="1200" b="1" dirty="0"/>
              <a:t>?..34</a:t>
            </a:r>
            <a:endParaRPr lang="ko-KR" altLang="en-US" sz="1200" b="1" dirty="0"/>
          </a:p>
          <a:p>
            <a:pPr>
              <a:lnSpc>
                <a:spcPct val="150000"/>
              </a:lnSpc>
            </a:pPr>
            <a:r>
              <a:rPr lang="en-US" altLang="ko-KR" sz="1200" b="1" dirty="0"/>
              <a:t>17. </a:t>
            </a:r>
            <a:r>
              <a:rPr lang="ko-KR" altLang="en-US" sz="1200" b="1" dirty="0"/>
              <a:t>결론은</a:t>
            </a:r>
            <a:r>
              <a:rPr lang="en-US" altLang="ko-KR" sz="1200" b="1" dirty="0"/>
              <a:t>? </a:t>
            </a:r>
            <a:r>
              <a:rPr lang="ko-KR" altLang="en-US" sz="1200" b="1" dirty="0"/>
              <a:t>직역만이 지름길이다</a:t>
            </a:r>
            <a:r>
              <a:rPr lang="en-US" altLang="ko-KR" sz="1200" b="1" dirty="0"/>
              <a:t>!..</a:t>
            </a:r>
            <a:r>
              <a:rPr lang="en-US" altLang="ko-KR" sz="1200" b="1" dirty="0"/>
              <a:t>36</a:t>
            </a:r>
          </a:p>
          <a:p>
            <a:pPr>
              <a:lnSpc>
                <a:spcPct val="150000"/>
              </a:lnSpc>
            </a:pPr>
            <a:r>
              <a:rPr lang="en-US" altLang="ko-KR" sz="1200" b="1" dirty="0"/>
              <a:t>18. </a:t>
            </a:r>
            <a:r>
              <a:rPr lang="ko-KR" altLang="en-US" sz="1200" b="1" dirty="0"/>
              <a:t>강의의 독보적 활용법</a:t>
            </a:r>
            <a:r>
              <a:rPr lang="en-US" altLang="ko-KR" sz="1200" b="1" dirty="0"/>
              <a:t>..46</a:t>
            </a:r>
            <a:endParaRPr lang="en-US" altLang="ko-KR" sz="1200" b="1" dirty="0"/>
          </a:p>
          <a:p>
            <a:pPr>
              <a:lnSpc>
                <a:spcPct val="150000"/>
              </a:lnSpc>
            </a:pPr>
            <a:r>
              <a:rPr lang="en-US" altLang="ko-KR" sz="1200" b="1" dirty="0"/>
              <a:t>19. </a:t>
            </a:r>
            <a:r>
              <a:rPr lang="ko-KR" altLang="en-US" sz="1200" b="1" dirty="0"/>
              <a:t>제</a:t>
            </a:r>
            <a:r>
              <a:rPr lang="en-US" altLang="ko-KR" sz="1200" b="1" dirty="0"/>
              <a:t>2</a:t>
            </a:r>
            <a:r>
              <a:rPr lang="ko-KR" altLang="en-US" sz="1200" b="1" dirty="0"/>
              <a:t>편 </a:t>
            </a:r>
            <a:r>
              <a:rPr lang="ko-KR" altLang="en-US" sz="1200" b="1" dirty="0" err="1"/>
              <a:t>스타트</a:t>
            </a:r>
            <a:r>
              <a:rPr lang="ko-KR" altLang="en-US" sz="1200" b="1" dirty="0"/>
              <a:t> 업 편 </a:t>
            </a:r>
            <a:r>
              <a:rPr lang="en-US" altLang="ko-KR" sz="1200" b="1" dirty="0"/>
              <a:t>Coming </a:t>
            </a:r>
            <a:r>
              <a:rPr lang="en-US" altLang="ko-KR" sz="1200" b="1" dirty="0"/>
              <a:t>soon…52</a:t>
            </a:r>
          </a:p>
          <a:p>
            <a:pPr>
              <a:lnSpc>
                <a:spcPct val="150000"/>
              </a:lnSpc>
            </a:pPr>
            <a:r>
              <a:rPr lang="en-US" altLang="ko-KR" sz="1200" b="1" dirty="0"/>
              <a:t>20. </a:t>
            </a:r>
            <a:r>
              <a:rPr lang="ko-KR" altLang="en-US" sz="1200" b="1" dirty="0"/>
              <a:t>저자소개</a:t>
            </a:r>
            <a:r>
              <a:rPr lang="en-US" altLang="ko-KR" sz="1200" b="1" dirty="0"/>
              <a:t>..54</a:t>
            </a:r>
            <a:r>
              <a:rPr lang="ko-KR" altLang="en-US" sz="1200" b="1" dirty="0"/>
              <a:t> </a:t>
            </a:r>
            <a:endParaRPr lang="ko-KR" altLang="en-US" sz="1200" b="1" dirty="0"/>
          </a:p>
        </p:txBody>
      </p:sp>
      <p:pic>
        <p:nvPicPr>
          <p:cNvPr id="10" name="Picture 11" descr="C:\Users\USER\Desktop\회장문서\커리컬처 복사.gif"/>
          <p:cNvPicPr>
            <a:picLocks noChangeAspect="1" noChangeArrowheads="1"/>
          </p:cNvPicPr>
          <p:nvPr/>
        </p:nvPicPr>
        <p:blipFill>
          <a:blip r:embed="rId3" cstate="print"/>
          <a:srcRect/>
          <a:stretch>
            <a:fillRect/>
          </a:stretch>
        </p:blipFill>
        <p:spPr bwMode="auto">
          <a:xfrm>
            <a:off x="260648" y="2114600"/>
            <a:ext cx="851091" cy="1521296"/>
          </a:xfrm>
          <a:prstGeom prst="rect">
            <a:avLst/>
          </a:prstGeom>
          <a:noFill/>
        </p:spPr>
      </p:pic>
      <p:sp>
        <p:nvSpPr>
          <p:cNvPr id="7" name="슬라이드 번호 개체 틀 6"/>
          <p:cNvSpPr>
            <a:spLocks noGrp="1"/>
          </p:cNvSpPr>
          <p:nvPr>
            <p:ph type="sldNum" sz="quarter" idx="12"/>
          </p:nvPr>
        </p:nvSpPr>
        <p:spPr/>
        <p:txBody>
          <a:bodyPr/>
          <a:lstStyle/>
          <a:p>
            <a:fld id="{5CA46AE1-A4F3-404A-AEF6-FC2F202071CE}" type="slidenum">
              <a:rPr lang="ko-KR" altLang="en-US"/>
              <a:pPr/>
              <a:t>3</a:t>
            </a:fld>
            <a:endParaRPr lang="ko-KR" altLang="en-US"/>
          </a:p>
        </p:txBody>
      </p:sp>
      <p:sp>
        <p:nvSpPr>
          <p:cNvPr id="11" name="바닥글 개체 틀 10"/>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6672" y="755576"/>
            <a:ext cx="5904656" cy="333617"/>
          </a:xfrm>
          <a:prstGeom prst="rect">
            <a:avLst/>
          </a:prstGeom>
          <a:noFill/>
        </p:spPr>
        <p:txBody>
          <a:bodyPr wrap="square" rtlCol="0">
            <a:spAutoFit/>
          </a:bodyPr>
          <a:lstStyle/>
          <a:p>
            <a:pPr fontAlgn="base" latinLnBrk="0">
              <a:lnSpc>
                <a:spcPct val="150000"/>
              </a:lnSpc>
            </a:pPr>
            <a:r>
              <a:rPr lang="ko-KR" altLang="en-US" sz="1200" b="1" dirty="0"/>
              <a:t>인칭과 수에 따른 주격</a:t>
            </a:r>
            <a:r>
              <a:rPr lang="en-US" altLang="ko-KR" sz="1200" b="1" dirty="0"/>
              <a:t>/ </a:t>
            </a:r>
            <a:r>
              <a:rPr lang="ko-KR" altLang="en-US" sz="1200" b="1" dirty="0"/>
              <a:t>소유격</a:t>
            </a:r>
            <a:r>
              <a:rPr lang="en-US" altLang="ko-KR" sz="1200" b="1" dirty="0"/>
              <a:t>/ </a:t>
            </a:r>
            <a:r>
              <a:rPr lang="ko-KR" altLang="en-US" sz="1200" b="1" dirty="0"/>
              <a:t>목적격</a:t>
            </a:r>
            <a:r>
              <a:rPr lang="en-US" altLang="ko-KR" sz="1200" b="1" dirty="0"/>
              <a:t>/ </a:t>
            </a:r>
            <a:r>
              <a:rPr lang="ko-KR" altLang="en-US" sz="1200" b="1" dirty="0"/>
              <a:t>소유대명사 </a:t>
            </a:r>
            <a:r>
              <a:rPr lang="en-US" altLang="ko-KR" sz="1200" b="1" dirty="0"/>
              <a:t>/ </a:t>
            </a:r>
            <a:r>
              <a:rPr lang="ko-KR" altLang="en-US" sz="1200" b="1" dirty="0"/>
              <a:t>재귀대명사 </a:t>
            </a:r>
            <a:r>
              <a:rPr lang="ko-KR" altLang="en-US" sz="1200" b="1" dirty="0" err="1"/>
              <a:t>변환표</a:t>
            </a:r>
            <a:endParaRPr lang="en-US" altLang="ko-KR" sz="1200" b="1" dirty="0"/>
          </a:p>
        </p:txBody>
      </p:sp>
      <p:graphicFrame>
        <p:nvGraphicFramePr>
          <p:cNvPr id="7" name="표 6"/>
          <p:cNvGraphicFramePr>
            <a:graphicFrameLocks noGrp="1"/>
          </p:cNvGraphicFramePr>
          <p:nvPr/>
        </p:nvGraphicFramePr>
        <p:xfrm>
          <a:off x="502381" y="1187624"/>
          <a:ext cx="5878946" cy="1824202"/>
        </p:xfrm>
        <a:graphic>
          <a:graphicData uri="http://schemas.openxmlformats.org/drawingml/2006/table">
            <a:tbl>
              <a:tblPr firstRow="1" bandRow="1">
                <a:tableStyleId>{5C22544A-7EE6-4342-B048-85BDC9FD1C3A}</a:tableStyleId>
              </a:tblPr>
              <a:tblGrid>
                <a:gridCol w="688525"/>
                <a:gridCol w="370745"/>
                <a:gridCol w="476672"/>
                <a:gridCol w="370745"/>
                <a:gridCol w="582598"/>
                <a:gridCol w="423707"/>
                <a:gridCol w="582598"/>
                <a:gridCol w="423707"/>
                <a:gridCol w="635562"/>
                <a:gridCol w="635562"/>
                <a:gridCol w="688525"/>
              </a:tblGrid>
              <a:tr h="288032">
                <a:tc>
                  <a:txBody>
                    <a:bodyPr/>
                    <a:lstStyle/>
                    <a:p>
                      <a:pPr latinLnBrk="1">
                        <a:lnSpc>
                          <a:spcPct val="150000"/>
                        </a:lnSpc>
                      </a:pPr>
                      <a:r>
                        <a:rPr lang="ko-KR" altLang="en-US" sz="1000" dirty="0">
                          <a:solidFill>
                            <a:schemeClr val="tx1"/>
                          </a:solidFill>
                        </a:rPr>
                        <a:t>인칭</a:t>
                      </a:r>
                      <a:r>
                        <a:rPr lang="en-US" altLang="ko-KR" sz="1000" dirty="0">
                          <a:solidFill>
                            <a:schemeClr val="tx1"/>
                          </a:solidFill>
                        </a:rPr>
                        <a:t>/</a:t>
                      </a:r>
                      <a:r>
                        <a:rPr lang="ko-KR" altLang="en-US" sz="1000" dirty="0">
                          <a:solidFill>
                            <a:schemeClr val="tx1"/>
                          </a:solidFill>
                        </a:rPr>
                        <a:t>수</a:t>
                      </a:r>
                      <a:r>
                        <a:rPr lang="ko-KR" altLang="en-US" sz="1000" dirty="0">
                          <a:solidFill>
                            <a:schemeClr val="tx1"/>
                          </a:solidFill>
                          <a:latin typeface="새굴림"/>
                          <a:ea typeface="새굴림"/>
                        </a:rPr>
                        <a:t>＼격</a:t>
                      </a:r>
                      <a:endParaRPr lang="ko-KR" altLang="en-US" sz="10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gridSpan="2">
                  <a:txBody>
                    <a:bodyPr/>
                    <a:lstStyle/>
                    <a:p>
                      <a:pPr algn="ctr" latinLnBrk="1">
                        <a:lnSpc>
                          <a:spcPct val="150000"/>
                        </a:lnSpc>
                      </a:pPr>
                      <a:r>
                        <a:rPr lang="ko-KR" altLang="en-US" sz="1000" dirty="0">
                          <a:solidFill>
                            <a:schemeClr val="tx1"/>
                          </a:solidFill>
                        </a:rPr>
                        <a:t>주격</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hMerge="1">
                  <a:txBody>
                    <a:bodyPr/>
                    <a:lstStyle/>
                    <a:p>
                      <a:pPr latinLnBrk="1"/>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latinLnBrk="1">
                        <a:lnSpc>
                          <a:spcPct val="150000"/>
                        </a:lnSpc>
                      </a:pPr>
                      <a:r>
                        <a:rPr lang="ko-KR" altLang="en-US" sz="1000" dirty="0">
                          <a:solidFill>
                            <a:schemeClr val="tx1"/>
                          </a:solidFill>
                        </a:rPr>
                        <a:t>소유격</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hMerge="1">
                  <a:txBody>
                    <a:bodyPr/>
                    <a:lstStyle/>
                    <a:p>
                      <a:pPr latinLnBrk="1"/>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latinLnBrk="1">
                        <a:lnSpc>
                          <a:spcPct val="150000"/>
                        </a:lnSpc>
                      </a:pPr>
                      <a:r>
                        <a:rPr lang="ko-KR" altLang="en-US" sz="1000" dirty="0">
                          <a:solidFill>
                            <a:schemeClr val="tx1"/>
                          </a:solidFill>
                        </a:rPr>
                        <a:t>목적격</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hMerge="1">
                  <a:txBody>
                    <a:bodyPr/>
                    <a:lstStyle/>
                    <a:p>
                      <a:pPr latinLnBrk="1"/>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latinLnBrk="1">
                        <a:lnSpc>
                          <a:spcPct val="150000"/>
                        </a:lnSpc>
                      </a:pPr>
                      <a:r>
                        <a:rPr lang="ko-KR" altLang="en-US" sz="1000" dirty="0">
                          <a:solidFill>
                            <a:schemeClr val="tx1"/>
                          </a:solidFill>
                        </a:rPr>
                        <a:t>소유대명사</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hMerge="1">
                  <a:txBody>
                    <a:bodyPr/>
                    <a:lstStyle/>
                    <a:p>
                      <a:pPr latinLnBrk="1"/>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latinLnBrk="1">
                        <a:lnSpc>
                          <a:spcPct val="150000"/>
                        </a:lnSpc>
                      </a:pPr>
                      <a:r>
                        <a:rPr lang="ko-KR" altLang="en-US" sz="1000" dirty="0">
                          <a:solidFill>
                            <a:schemeClr val="tx1"/>
                          </a:solidFill>
                        </a:rPr>
                        <a:t>재귀대명사</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hMerge="1">
                  <a:txBody>
                    <a:bodyPr/>
                    <a:lstStyle/>
                    <a:p>
                      <a:pPr latinLnBrk="1"/>
                      <a:endParaRPr lang="ko-KR" alt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92021">
                <a:tc>
                  <a:txBody>
                    <a:bodyPr/>
                    <a:lstStyle/>
                    <a:p>
                      <a:pPr algn="ctr" latinLnBrk="1"/>
                      <a:r>
                        <a:rPr lang="en-US" altLang="ko-KR" sz="1000" dirty="0"/>
                        <a:t>1</a:t>
                      </a:r>
                      <a:r>
                        <a:rPr lang="ko-KR" altLang="en-US" sz="1000" dirty="0"/>
                        <a:t>인칭</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I</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나</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My</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나의</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Me</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나를</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Mine</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나의 것</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Myself</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나</a:t>
                      </a:r>
                      <a:r>
                        <a:rPr lang="en-US" altLang="ko-KR" sz="1000" dirty="0"/>
                        <a:t> </a:t>
                      </a:r>
                      <a:r>
                        <a:rPr lang="ko-KR" altLang="en-US" sz="1000" dirty="0"/>
                        <a:t>자신</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68085">
                <a:tc>
                  <a:txBody>
                    <a:bodyPr/>
                    <a:lstStyle/>
                    <a:p>
                      <a:pPr algn="ctr" latinLnBrk="1"/>
                      <a:r>
                        <a:rPr lang="en-US" altLang="ko-KR" sz="1000" dirty="0">
                          <a:solidFill>
                            <a:schemeClr val="tx1"/>
                          </a:solidFill>
                        </a:rPr>
                        <a:t>2</a:t>
                      </a:r>
                      <a:r>
                        <a:rPr lang="ko-KR" altLang="en-US" sz="1000" dirty="0">
                          <a:solidFill>
                            <a:schemeClr val="tx1"/>
                          </a:solidFill>
                        </a:rPr>
                        <a:t>인칭</a:t>
                      </a:r>
                      <a:r>
                        <a:rPr lang="en-US" altLang="ko-KR" sz="1000" dirty="0">
                          <a:solidFill>
                            <a:schemeClr val="tx1"/>
                          </a:solidFill>
                        </a:rPr>
                        <a:t>/</a:t>
                      </a:r>
                      <a:r>
                        <a:rPr lang="ko-KR" altLang="en-US" sz="1000" dirty="0">
                          <a:solidFill>
                            <a:schemeClr val="tx1"/>
                          </a:solidFill>
                        </a:rPr>
                        <a:t>복수</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You</a:t>
                      </a:r>
                    </a:p>
                    <a:p>
                      <a:pPr algn="ctr" latinLnBrk="1"/>
                      <a:endParaRPr lang="en-US" altLang="ko-KR" sz="1000" dirty="0"/>
                    </a:p>
                    <a:p>
                      <a:pPr algn="ctr" latinLnBrk="1"/>
                      <a:r>
                        <a:rPr lang="en-US" altLang="ko-KR" sz="1000" dirty="0"/>
                        <a:t>We</a:t>
                      </a:r>
                    </a:p>
                    <a:p>
                      <a:pPr algn="ctr" latinLnBrk="1"/>
                      <a:r>
                        <a:rPr lang="en-US" altLang="ko-KR" sz="1000" dirty="0"/>
                        <a:t>They</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너</a:t>
                      </a:r>
                      <a:endParaRPr lang="en-US" altLang="ko-KR" sz="1000" dirty="0"/>
                    </a:p>
                    <a:p>
                      <a:pPr algn="ctr" latinLnBrk="1"/>
                      <a:r>
                        <a:rPr lang="en-US" altLang="ko-KR" sz="1000" dirty="0"/>
                        <a:t>(</a:t>
                      </a:r>
                      <a:r>
                        <a:rPr lang="ko-KR" altLang="en-US" sz="1000" dirty="0"/>
                        <a:t>너희들</a:t>
                      </a:r>
                      <a:r>
                        <a:rPr lang="en-US" altLang="ko-KR" sz="1000" dirty="0"/>
                        <a:t>)</a:t>
                      </a:r>
                    </a:p>
                    <a:p>
                      <a:pPr algn="ctr" latinLnBrk="1"/>
                      <a:r>
                        <a:rPr lang="ko-KR" altLang="en-US" sz="1000" dirty="0"/>
                        <a:t>우리</a:t>
                      </a:r>
                      <a:endParaRPr lang="en-US" altLang="ko-KR" sz="1000" dirty="0"/>
                    </a:p>
                    <a:p>
                      <a:pPr algn="ctr" latinLnBrk="1"/>
                      <a:r>
                        <a:rPr lang="ko-KR" altLang="en-US" sz="1000" dirty="0"/>
                        <a:t>그들</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Your</a:t>
                      </a:r>
                    </a:p>
                    <a:p>
                      <a:pPr algn="ctr" latinLnBrk="1"/>
                      <a:endParaRPr lang="en-US" altLang="ko-KR" sz="1000" dirty="0"/>
                    </a:p>
                    <a:p>
                      <a:pPr algn="ctr" latinLnBrk="1"/>
                      <a:r>
                        <a:rPr lang="en-US" altLang="ko-KR" sz="1000" dirty="0"/>
                        <a:t>Our</a:t>
                      </a:r>
                    </a:p>
                    <a:p>
                      <a:pPr algn="ctr" latinLnBrk="1"/>
                      <a:r>
                        <a:rPr lang="en-US" altLang="ko-KR" sz="1000" dirty="0"/>
                        <a:t>Their</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너의</a:t>
                      </a:r>
                      <a:endParaRPr lang="en-US" altLang="ko-KR" sz="1000" dirty="0"/>
                    </a:p>
                    <a:p>
                      <a:pPr algn="ctr" latinLnBrk="1"/>
                      <a:r>
                        <a:rPr lang="en-US" altLang="ko-KR" sz="1000" dirty="0"/>
                        <a:t>(</a:t>
                      </a:r>
                      <a:r>
                        <a:rPr lang="ko-KR" altLang="en-US" sz="1000" dirty="0"/>
                        <a:t>너희들의</a:t>
                      </a:r>
                      <a:r>
                        <a:rPr lang="en-US" altLang="ko-KR" sz="1000" dirty="0"/>
                        <a:t>)</a:t>
                      </a:r>
                    </a:p>
                    <a:p>
                      <a:pPr algn="ctr" latinLnBrk="1"/>
                      <a:r>
                        <a:rPr lang="ko-KR" altLang="en-US" sz="1000" dirty="0"/>
                        <a:t>우리들의</a:t>
                      </a:r>
                      <a:endParaRPr lang="en-US" altLang="ko-KR" sz="1000" dirty="0"/>
                    </a:p>
                    <a:p>
                      <a:pPr algn="ctr" latinLnBrk="1"/>
                      <a:r>
                        <a:rPr lang="ko-KR" altLang="en-US" sz="1000" dirty="0"/>
                        <a:t>그들의</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You</a:t>
                      </a:r>
                    </a:p>
                    <a:p>
                      <a:pPr algn="ctr" latinLnBrk="1"/>
                      <a:endParaRPr lang="en-US" altLang="ko-KR" sz="1000" dirty="0"/>
                    </a:p>
                    <a:p>
                      <a:pPr algn="ctr" latinLnBrk="1"/>
                      <a:r>
                        <a:rPr lang="en-US" altLang="ko-KR" sz="1000" dirty="0"/>
                        <a:t>Us</a:t>
                      </a:r>
                    </a:p>
                    <a:p>
                      <a:pPr algn="ctr" latinLnBrk="1"/>
                      <a:r>
                        <a:rPr lang="en-US" altLang="ko-KR" sz="1000" dirty="0"/>
                        <a:t>Them</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너를</a:t>
                      </a:r>
                      <a:endParaRPr lang="en-US" altLang="ko-KR" sz="1000" dirty="0"/>
                    </a:p>
                    <a:p>
                      <a:pPr algn="ctr" latinLnBrk="1"/>
                      <a:r>
                        <a:rPr lang="en-US" altLang="ko-KR" sz="1000" dirty="0"/>
                        <a:t>(</a:t>
                      </a:r>
                      <a:r>
                        <a:rPr lang="ko-KR" altLang="en-US" sz="1000" dirty="0"/>
                        <a:t>너희들을</a:t>
                      </a:r>
                      <a:r>
                        <a:rPr lang="en-US" altLang="ko-KR" sz="1000" dirty="0"/>
                        <a:t>)</a:t>
                      </a:r>
                    </a:p>
                    <a:p>
                      <a:pPr algn="ctr" latinLnBrk="1"/>
                      <a:r>
                        <a:rPr lang="ko-KR" altLang="en-US" sz="1000" dirty="0"/>
                        <a:t>우리들을</a:t>
                      </a:r>
                      <a:endParaRPr lang="en-US" altLang="ko-KR" sz="1000" dirty="0"/>
                    </a:p>
                    <a:p>
                      <a:pPr algn="ctr" latinLnBrk="1"/>
                      <a:r>
                        <a:rPr lang="ko-KR" altLang="en-US" sz="1000" dirty="0"/>
                        <a:t>그들을</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Yours</a:t>
                      </a:r>
                    </a:p>
                    <a:p>
                      <a:pPr algn="ctr" latinLnBrk="1"/>
                      <a:endParaRPr lang="en-US" altLang="ko-KR" sz="1000" dirty="0"/>
                    </a:p>
                    <a:p>
                      <a:pPr algn="ctr" latinLnBrk="1"/>
                      <a:r>
                        <a:rPr lang="en-US" altLang="ko-KR" sz="1000" dirty="0"/>
                        <a:t>Ours</a:t>
                      </a:r>
                    </a:p>
                    <a:p>
                      <a:pPr algn="ctr" latinLnBrk="1"/>
                      <a:r>
                        <a:rPr lang="en-US" altLang="ko-KR" sz="1000" dirty="0"/>
                        <a:t>Theirs</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너의 것</a:t>
                      </a:r>
                      <a:endParaRPr lang="en-US" altLang="ko-KR" sz="1000" dirty="0"/>
                    </a:p>
                    <a:p>
                      <a:pPr algn="ctr" latinLnBrk="1"/>
                      <a:r>
                        <a:rPr lang="en-US" altLang="ko-KR" sz="1000" dirty="0"/>
                        <a:t>(</a:t>
                      </a:r>
                      <a:r>
                        <a:rPr lang="ko-KR" altLang="en-US" sz="1000" dirty="0"/>
                        <a:t>너희들 것</a:t>
                      </a:r>
                      <a:r>
                        <a:rPr lang="en-US" altLang="ko-KR" sz="1000" dirty="0"/>
                        <a:t>)</a:t>
                      </a:r>
                    </a:p>
                    <a:p>
                      <a:pPr algn="ctr" latinLnBrk="1"/>
                      <a:r>
                        <a:rPr lang="ko-KR" altLang="en-US" sz="1000" dirty="0"/>
                        <a:t>우리들의 것</a:t>
                      </a:r>
                      <a:endParaRPr lang="en-US" altLang="ko-KR" sz="1000" dirty="0"/>
                    </a:p>
                    <a:p>
                      <a:pPr algn="ctr" latinLnBrk="1"/>
                      <a:r>
                        <a:rPr lang="ko-KR" altLang="en-US" sz="1000" dirty="0"/>
                        <a:t>그들의 것</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Yourself</a:t>
                      </a:r>
                    </a:p>
                    <a:p>
                      <a:pPr algn="ctr" latinLnBrk="1"/>
                      <a:endParaRPr lang="en-US" altLang="ko-KR" sz="1000" dirty="0"/>
                    </a:p>
                    <a:p>
                      <a:pPr algn="ctr" latinLnBrk="1"/>
                      <a:r>
                        <a:rPr lang="en-US" altLang="ko-KR" sz="1000" dirty="0"/>
                        <a:t>Ourselves</a:t>
                      </a:r>
                    </a:p>
                    <a:p>
                      <a:pPr algn="ctr" latinLnBrk="1"/>
                      <a:r>
                        <a:rPr lang="en-US" altLang="ko-KR" sz="1000" dirty="0"/>
                        <a:t>Themselves</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너 자신</a:t>
                      </a:r>
                      <a:endParaRPr lang="en-US" altLang="ko-KR" sz="1000" dirty="0"/>
                    </a:p>
                    <a:p>
                      <a:pPr algn="ctr" latinLnBrk="1"/>
                      <a:r>
                        <a:rPr lang="ko-KR" altLang="en-US" sz="1000" dirty="0"/>
                        <a:t>너희 자신들</a:t>
                      </a:r>
                      <a:endParaRPr lang="en-US" altLang="ko-KR" sz="1000" dirty="0"/>
                    </a:p>
                    <a:p>
                      <a:pPr algn="ctr" latinLnBrk="1"/>
                      <a:r>
                        <a:rPr lang="ko-KR" altLang="en-US" sz="1000" dirty="0"/>
                        <a:t>우리 자신들</a:t>
                      </a:r>
                      <a:endParaRPr lang="en-US" altLang="ko-KR" sz="1000" dirty="0"/>
                    </a:p>
                    <a:p>
                      <a:pPr algn="ctr" latinLnBrk="1"/>
                      <a:r>
                        <a:rPr lang="ko-KR" altLang="en-US" sz="1000" dirty="0"/>
                        <a:t>그들 자신들</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76064">
                <a:tc>
                  <a:txBody>
                    <a:bodyPr/>
                    <a:lstStyle/>
                    <a:p>
                      <a:pPr algn="ctr" latinLnBrk="1"/>
                      <a:r>
                        <a:rPr lang="en-US" altLang="ko-KR" sz="1000" dirty="0">
                          <a:solidFill>
                            <a:schemeClr val="tx1"/>
                          </a:solidFill>
                        </a:rPr>
                        <a:t>3</a:t>
                      </a:r>
                      <a:r>
                        <a:rPr lang="ko-KR" altLang="en-US" sz="1000" dirty="0">
                          <a:solidFill>
                            <a:schemeClr val="tx1"/>
                          </a:solidFill>
                        </a:rPr>
                        <a:t>인칭</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He</a:t>
                      </a:r>
                    </a:p>
                    <a:p>
                      <a:pPr algn="ctr" latinLnBrk="1"/>
                      <a:r>
                        <a:rPr lang="en-US" altLang="ko-KR" sz="1000" dirty="0"/>
                        <a:t>She</a:t>
                      </a:r>
                    </a:p>
                    <a:p>
                      <a:pPr algn="ctr" latinLnBrk="1"/>
                      <a:r>
                        <a:rPr lang="en-US" altLang="ko-KR" sz="1000" dirty="0"/>
                        <a:t>It </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그</a:t>
                      </a:r>
                      <a:endParaRPr lang="en-US" altLang="ko-KR" sz="1000" dirty="0"/>
                    </a:p>
                    <a:p>
                      <a:pPr algn="ctr" latinLnBrk="1"/>
                      <a:r>
                        <a:rPr lang="ko-KR" altLang="en-US" sz="1000" dirty="0"/>
                        <a:t>그녀</a:t>
                      </a:r>
                      <a:endParaRPr lang="en-US" altLang="ko-KR" sz="1000" dirty="0"/>
                    </a:p>
                    <a:p>
                      <a:pPr algn="ctr" latinLnBrk="1"/>
                      <a:r>
                        <a:rPr lang="ko-KR" altLang="en-US" sz="1000" dirty="0"/>
                        <a:t>그것</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His</a:t>
                      </a:r>
                    </a:p>
                    <a:p>
                      <a:pPr algn="ctr" latinLnBrk="1"/>
                      <a:r>
                        <a:rPr lang="en-US" altLang="ko-KR" sz="1000" dirty="0"/>
                        <a:t>Her</a:t>
                      </a:r>
                    </a:p>
                    <a:p>
                      <a:pPr algn="ctr" latinLnBrk="1"/>
                      <a:r>
                        <a:rPr lang="en-US" altLang="ko-KR" sz="1000" dirty="0"/>
                        <a:t>Its </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그의</a:t>
                      </a:r>
                      <a:endParaRPr lang="en-US" altLang="ko-KR" sz="1000" dirty="0"/>
                    </a:p>
                    <a:p>
                      <a:pPr algn="ctr" latinLnBrk="1"/>
                      <a:r>
                        <a:rPr lang="ko-KR" altLang="en-US" sz="1000" dirty="0"/>
                        <a:t>그녀의</a:t>
                      </a:r>
                      <a:endParaRPr lang="en-US" altLang="ko-KR" sz="1000" dirty="0"/>
                    </a:p>
                    <a:p>
                      <a:pPr algn="ctr" latinLnBrk="1"/>
                      <a:r>
                        <a:rPr lang="ko-KR" altLang="en-US" sz="1000" dirty="0"/>
                        <a:t>그것의</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Him</a:t>
                      </a:r>
                    </a:p>
                    <a:p>
                      <a:pPr algn="ctr" latinLnBrk="1"/>
                      <a:r>
                        <a:rPr lang="en-US" altLang="ko-KR" sz="1000" dirty="0"/>
                        <a:t>Her</a:t>
                      </a:r>
                    </a:p>
                    <a:p>
                      <a:pPr algn="ctr" latinLnBrk="1"/>
                      <a:r>
                        <a:rPr lang="en-US" altLang="ko-KR" sz="1000" dirty="0"/>
                        <a:t>It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그를</a:t>
                      </a:r>
                      <a:endParaRPr lang="en-US" altLang="ko-KR" sz="1000" dirty="0"/>
                    </a:p>
                    <a:p>
                      <a:pPr algn="ctr" latinLnBrk="1"/>
                      <a:r>
                        <a:rPr lang="ko-KR" altLang="en-US" sz="1000" dirty="0"/>
                        <a:t>그녀를</a:t>
                      </a:r>
                      <a:endParaRPr lang="en-US" altLang="ko-KR" sz="1000" dirty="0"/>
                    </a:p>
                    <a:p>
                      <a:pPr algn="ctr" latinLnBrk="1"/>
                      <a:r>
                        <a:rPr lang="ko-KR" altLang="en-US" sz="1000" dirty="0"/>
                        <a:t>그것을</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His</a:t>
                      </a:r>
                    </a:p>
                    <a:p>
                      <a:pPr algn="ctr" latinLnBrk="1"/>
                      <a:r>
                        <a:rPr lang="en-US" altLang="ko-KR" sz="1000" dirty="0"/>
                        <a:t>Hers</a:t>
                      </a:r>
                    </a:p>
                    <a:p>
                      <a:pPr algn="ctr" latinLnBrk="1"/>
                      <a:r>
                        <a:rPr lang="en-US" altLang="ko-KR" sz="1000" dirty="0"/>
                        <a:t>Its </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그의 것</a:t>
                      </a:r>
                      <a:endParaRPr lang="en-US" altLang="ko-KR" sz="1000" dirty="0"/>
                    </a:p>
                    <a:p>
                      <a:pPr algn="ctr" latinLnBrk="1"/>
                      <a:r>
                        <a:rPr lang="ko-KR" altLang="en-US" sz="1000" dirty="0"/>
                        <a:t>그녀의 것</a:t>
                      </a:r>
                      <a:endParaRPr lang="en-US" altLang="ko-KR" sz="1000" dirty="0"/>
                    </a:p>
                    <a:p>
                      <a:pPr algn="ctr" latinLnBrk="1"/>
                      <a:r>
                        <a:rPr lang="ko-KR" altLang="en-US" sz="1000" dirty="0"/>
                        <a:t>그것의 것</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00" dirty="0"/>
                        <a:t>Himself</a:t>
                      </a:r>
                    </a:p>
                    <a:p>
                      <a:pPr algn="ctr" latinLnBrk="1"/>
                      <a:r>
                        <a:rPr lang="en-US" altLang="ko-KR" sz="1000" dirty="0"/>
                        <a:t>Herself</a:t>
                      </a:r>
                    </a:p>
                    <a:p>
                      <a:pPr algn="ctr" latinLnBrk="1"/>
                      <a:r>
                        <a:rPr lang="en-US" altLang="ko-KR" sz="1000" dirty="0"/>
                        <a:t>Itself </a:t>
                      </a:r>
                      <a:endParaRPr lang="ko-KR" altLang="en-US" sz="10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000" dirty="0"/>
                        <a:t>그 자신</a:t>
                      </a:r>
                      <a:endParaRPr lang="en-US" altLang="ko-KR" sz="1000" dirty="0"/>
                    </a:p>
                    <a:p>
                      <a:pPr algn="ctr" latinLnBrk="1"/>
                      <a:r>
                        <a:rPr lang="ko-KR" altLang="en-US" sz="1000" dirty="0"/>
                        <a:t>그녀 자신</a:t>
                      </a:r>
                      <a:endParaRPr lang="en-US" altLang="ko-KR" sz="1000" dirty="0"/>
                    </a:p>
                    <a:p>
                      <a:pPr algn="ctr" latinLnBrk="1"/>
                      <a:r>
                        <a:rPr lang="ko-KR" altLang="en-US" sz="1000" dirty="0"/>
                        <a:t>그것 자신</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548680" y="3059832"/>
            <a:ext cx="3024336" cy="276999"/>
          </a:xfrm>
          <a:prstGeom prst="rect">
            <a:avLst/>
          </a:prstGeom>
          <a:noFill/>
        </p:spPr>
        <p:txBody>
          <a:bodyPr wrap="square" rtlCol="0">
            <a:spAutoFit/>
          </a:bodyPr>
          <a:lstStyle/>
          <a:p>
            <a:r>
              <a:rPr lang="ko-KR" altLang="en-US" sz="1200" b="1" dirty="0"/>
              <a:t>≫ </a:t>
            </a:r>
            <a:r>
              <a:rPr lang="ko-KR" altLang="en-US" sz="1200" dirty="0"/>
              <a:t>주의</a:t>
            </a:r>
            <a:r>
              <a:rPr lang="en-US" altLang="ko-KR" sz="1200" dirty="0"/>
              <a:t>: it's</a:t>
            </a:r>
            <a:r>
              <a:rPr lang="ko-KR" altLang="en-US" sz="1200" dirty="0"/>
              <a:t>는 </a:t>
            </a:r>
            <a:r>
              <a:rPr lang="en-US" altLang="ko-KR" sz="1200" dirty="0"/>
              <a:t>it is </a:t>
            </a:r>
            <a:r>
              <a:rPr lang="ko-KR" altLang="en-US" sz="1200" dirty="0"/>
              <a:t>또는 </a:t>
            </a:r>
            <a:r>
              <a:rPr lang="en-US" altLang="ko-KR" sz="1200" dirty="0"/>
              <a:t>it has </a:t>
            </a:r>
            <a:r>
              <a:rPr lang="ko-KR" altLang="en-US" sz="1200" dirty="0"/>
              <a:t>의 준말</a:t>
            </a:r>
          </a:p>
        </p:txBody>
      </p:sp>
      <p:sp>
        <p:nvSpPr>
          <p:cNvPr id="9" name="TextBox 8"/>
          <p:cNvSpPr txBox="1"/>
          <p:nvPr/>
        </p:nvSpPr>
        <p:spPr>
          <a:xfrm>
            <a:off x="476672" y="3836233"/>
            <a:ext cx="5904656" cy="4801314"/>
          </a:xfrm>
          <a:prstGeom prst="rect">
            <a:avLst/>
          </a:prstGeom>
          <a:noFill/>
        </p:spPr>
        <p:txBody>
          <a:bodyPr wrap="square" rtlCol="0">
            <a:spAutoFit/>
          </a:bodyPr>
          <a:lstStyle/>
          <a:p>
            <a:pPr fontAlgn="base">
              <a:lnSpc>
                <a:spcPct val="150000"/>
              </a:lnSpc>
            </a:pPr>
            <a:r>
              <a:rPr lang="ko-KR" altLang="en-US" sz="1200" b="1" dirty="0"/>
              <a:t>첫째 </a:t>
            </a:r>
            <a:r>
              <a:rPr lang="en-US" altLang="ko-KR" sz="1200" b="1" dirty="0"/>
              <a:t>: </a:t>
            </a:r>
            <a:r>
              <a:rPr lang="ko-KR" altLang="en-US" sz="1200" b="1" dirty="0"/>
              <a:t>대답에서 </a:t>
            </a:r>
            <a:r>
              <a:rPr lang="en-US" altLang="ko-KR" sz="1200" b="1" dirty="0">
                <a:solidFill>
                  <a:srgbClr val="FF0000"/>
                </a:solidFill>
              </a:rPr>
              <a:t>be</a:t>
            </a:r>
            <a:r>
              <a:rPr lang="ko-KR" altLang="en-US" sz="1200" b="1" dirty="0">
                <a:solidFill>
                  <a:srgbClr val="FF0000"/>
                </a:solidFill>
              </a:rPr>
              <a:t>동사</a:t>
            </a:r>
            <a:r>
              <a:rPr lang="ko-KR" altLang="en-US" sz="1200" b="1" dirty="0"/>
              <a:t>의 반복에 대하여</a:t>
            </a:r>
          </a:p>
          <a:p>
            <a:pPr fontAlgn="base">
              <a:lnSpc>
                <a:spcPct val="150000"/>
              </a:lnSpc>
            </a:pPr>
            <a:r>
              <a:rPr lang="en-US" altLang="ko-KR" sz="1200" b="1" dirty="0"/>
              <a:t>ex) </a:t>
            </a:r>
            <a:r>
              <a:rPr lang="en-US" altLang="ko-KR" sz="1200" dirty="0"/>
              <a:t>A: </a:t>
            </a:r>
            <a:r>
              <a:rPr lang="en-US" altLang="ko-KR" sz="1200" b="1" dirty="0">
                <a:solidFill>
                  <a:srgbClr val="FF0000"/>
                </a:solidFill>
              </a:rPr>
              <a:t>Were</a:t>
            </a:r>
            <a:r>
              <a:rPr lang="ko-KR" altLang="en-US" sz="1200" dirty="0"/>
              <a:t> </a:t>
            </a:r>
            <a:r>
              <a:rPr lang="en-US" altLang="ko-KR" sz="1200" dirty="0"/>
              <a:t>they real celebrities? </a:t>
            </a:r>
            <a:endParaRPr lang="ko-KR" altLang="en-US" sz="1200" dirty="0"/>
          </a:p>
          <a:p>
            <a:pPr fontAlgn="base">
              <a:lnSpc>
                <a:spcPct val="150000"/>
              </a:lnSpc>
            </a:pPr>
            <a:r>
              <a:rPr lang="ko-KR" altLang="en-US" sz="1200" b="1" dirty="0"/>
              <a:t>        그 사람들이 진짜 유명인들 </a:t>
            </a:r>
            <a:r>
              <a:rPr lang="ko-KR" altLang="en-US" sz="1200" b="1" dirty="0">
                <a:solidFill>
                  <a:srgbClr val="FF0000"/>
                </a:solidFill>
              </a:rPr>
              <a:t>이었습니까</a:t>
            </a:r>
            <a:r>
              <a:rPr lang="en-US" altLang="ko-KR" sz="1200" b="1" dirty="0">
                <a:solidFill>
                  <a:srgbClr val="FF0000"/>
                </a:solidFill>
              </a:rPr>
              <a:t>?</a:t>
            </a:r>
            <a:endParaRPr lang="ko-KR" altLang="en-US" sz="1200" b="1" dirty="0">
              <a:solidFill>
                <a:srgbClr val="FF0000"/>
              </a:solidFill>
            </a:endParaRPr>
          </a:p>
          <a:p>
            <a:pPr fontAlgn="base">
              <a:lnSpc>
                <a:spcPct val="150000"/>
              </a:lnSpc>
            </a:pPr>
            <a:r>
              <a:rPr lang="en-US" altLang="ko-KR" sz="1200" dirty="0"/>
              <a:t>     B: Yes, they </a:t>
            </a:r>
            <a:r>
              <a:rPr lang="en-US" altLang="ko-KR" sz="1200" b="1" dirty="0">
                <a:solidFill>
                  <a:srgbClr val="FF0000"/>
                </a:solidFill>
              </a:rPr>
              <a:t>were</a:t>
            </a:r>
            <a:r>
              <a:rPr lang="en-US" altLang="ko-KR" sz="1200" dirty="0"/>
              <a:t>.</a:t>
            </a:r>
            <a:endParaRPr lang="ko-KR" altLang="en-US" sz="1200" dirty="0"/>
          </a:p>
          <a:p>
            <a:pPr fontAlgn="base">
              <a:lnSpc>
                <a:spcPct val="150000"/>
              </a:lnSpc>
            </a:pPr>
            <a:r>
              <a:rPr lang="ko-KR" altLang="en-US" sz="1200" dirty="0"/>
              <a:t>        예</a:t>
            </a:r>
            <a:r>
              <a:rPr lang="en-US" altLang="ko-KR" sz="1200" dirty="0"/>
              <a:t>, </a:t>
            </a:r>
            <a:r>
              <a:rPr lang="ko-KR" altLang="en-US" sz="1200" dirty="0"/>
              <a:t>그들은 </a:t>
            </a:r>
            <a:r>
              <a:rPr lang="en-US" altLang="ko-KR" sz="1200" dirty="0"/>
              <a:t>(</a:t>
            </a:r>
            <a:r>
              <a:rPr lang="ko-KR" altLang="en-US" sz="1200" dirty="0"/>
              <a:t>진짜 유명인들</a:t>
            </a:r>
            <a:r>
              <a:rPr lang="en-US" altLang="ko-KR" sz="1200" dirty="0"/>
              <a:t>)</a:t>
            </a:r>
            <a:r>
              <a:rPr lang="ko-KR" altLang="en-US" sz="1200" b="1" dirty="0"/>
              <a:t> </a:t>
            </a:r>
            <a:r>
              <a:rPr lang="ko-KR" altLang="en-US" sz="1200" b="1" dirty="0">
                <a:solidFill>
                  <a:srgbClr val="FF0000"/>
                </a:solidFill>
              </a:rPr>
              <a:t>이었습니다</a:t>
            </a:r>
            <a:r>
              <a:rPr lang="en-US" altLang="ko-KR" sz="1200" b="1" dirty="0"/>
              <a:t>.</a:t>
            </a:r>
            <a:r>
              <a:rPr lang="ko-KR" altLang="en-US" sz="1200" dirty="0"/>
              <a:t> </a:t>
            </a:r>
          </a:p>
          <a:p>
            <a:pPr fontAlgn="base">
              <a:lnSpc>
                <a:spcPct val="150000"/>
              </a:lnSpc>
            </a:pPr>
            <a:r>
              <a:rPr lang="en-US" altLang="ko-KR" sz="1200" dirty="0"/>
              <a:t>B</a:t>
            </a:r>
            <a:r>
              <a:rPr lang="ko-KR" altLang="en-US" sz="1200" dirty="0"/>
              <a:t>가 </a:t>
            </a:r>
            <a:r>
              <a:rPr lang="en-US" altLang="ko-KR" sz="1200" dirty="0"/>
              <a:t>“Yes, they </a:t>
            </a:r>
            <a:r>
              <a:rPr lang="en-US" altLang="ko-KR" sz="1200" b="1" dirty="0">
                <a:solidFill>
                  <a:srgbClr val="FF0000"/>
                </a:solidFill>
              </a:rPr>
              <a:t>were</a:t>
            </a:r>
            <a:r>
              <a:rPr lang="en-US" altLang="ko-KR" sz="1200" b="1" dirty="0"/>
              <a:t>”</a:t>
            </a:r>
            <a:r>
              <a:rPr lang="ko-KR" altLang="en-US" sz="1200" dirty="0"/>
              <a:t>의 형태로 </a:t>
            </a:r>
            <a:r>
              <a:rPr lang="en-US" altLang="ko-KR" sz="1200" dirty="0"/>
              <a:t>A</a:t>
            </a:r>
            <a:r>
              <a:rPr lang="ko-KR" altLang="en-US" sz="1200" dirty="0"/>
              <a:t>의 질문에 대해 </a:t>
            </a:r>
            <a:r>
              <a:rPr lang="en-US" altLang="ko-KR" sz="1200" dirty="0">
                <a:solidFill>
                  <a:srgbClr val="FF0000"/>
                </a:solidFill>
              </a:rPr>
              <a:t>be</a:t>
            </a:r>
            <a:r>
              <a:rPr lang="ko-KR" altLang="en-US" sz="1200" dirty="0">
                <a:solidFill>
                  <a:srgbClr val="FF0000"/>
                </a:solidFill>
              </a:rPr>
              <a:t>동사</a:t>
            </a:r>
            <a:r>
              <a:rPr lang="ko-KR" altLang="en-US" sz="1200" dirty="0"/>
              <a:t>만을 사용한 간단한 답변을 하지만 이의 숨겨진 의미는 위에 번역대로 </a:t>
            </a:r>
            <a:r>
              <a:rPr lang="en-US" altLang="ko-KR" sz="1200" dirty="0"/>
              <a:t>“</a:t>
            </a:r>
            <a:r>
              <a:rPr lang="ko-KR" altLang="en-US" sz="1200" dirty="0"/>
              <a:t>예</a:t>
            </a:r>
            <a:r>
              <a:rPr lang="en-US" altLang="ko-KR" sz="1200" dirty="0"/>
              <a:t>, </a:t>
            </a:r>
            <a:r>
              <a:rPr lang="ko-KR" altLang="en-US" sz="1200" dirty="0"/>
              <a:t>그들은 </a:t>
            </a:r>
            <a:r>
              <a:rPr lang="en-US" altLang="ko-KR" sz="1200" dirty="0"/>
              <a:t>(</a:t>
            </a:r>
            <a:r>
              <a:rPr lang="ko-KR" altLang="en-US" sz="1200" dirty="0"/>
              <a:t>진짜 유명인들</a:t>
            </a:r>
            <a:r>
              <a:rPr lang="en-US" altLang="ko-KR" sz="1200" dirty="0"/>
              <a:t>)</a:t>
            </a:r>
            <a:r>
              <a:rPr lang="ko-KR" altLang="en-US" sz="1200" dirty="0"/>
              <a:t> </a:t>
            </a:r>
            <a:r>
              <a:rPr lang="ko-KR" altLang="en-US" sz="1200" b="1" dirty="0">
                <a:solidFill>
                  <a:srgbClr val="FF0000"/>
                </a:solidFill>
              </a:rPr>
              <a:t>이었습니다</a:t>
            </a:r>
            <a:r>
              <a:rPr lang="en-US" altLang="ko-KR" sz="1200" b="1" dirty="0"/>
              <a:t>.”</a:t>
            </a:r>
            <a:r>
              <a:rPr lang="ko-KR" altLang="en-US" sz="1200" dirty="0"/>
              <a:t>라는 의미로 </a:t>
            </a:r>
            <a:r>
              <a:rPr lang="en-US" altLang="ko-KR" sz="1200" dirty="0"/>
              <a:t>A</a:t>
            </a:r>
            <a:r>
              <a:rPr lang="ko-KR" altLang="en-US" sz="1200" dirty="0"/>
              <a:t>의 질문에 대해 완벽한 답변을 한 것이라는 것을 잊어서는 안 됩니다</a:t>
            </a:r>
            <a:r>
              <a:rPr lang="en-US" altLang="ko-KR" sz="1200" dirty="0"/>
              <a:t>. </a:t>
            </a:r>
            <a:r>
              <a:rPr lang="ko-KR" altLang="en-US" sz="1200" dirty="0"/>
              <a:t>따라서 반대 개념으로 연습 문제에서 제공하는 영작용 한글문장에도 이런 숨겨진 개념에 충실한 형태의 연습 문제를 제공하였으니 이를 십분 활용하시기 바랍니다</a:t>
            </a:r>
            <a:r>
              <a:rPr lang="en-US" altLang="ko-KR" sz="1200" dirty="0"/>
              <a:t>.</a:t>
            </a:r>
            <a:endParaRPr lang="ko-KR" altLang="en-US" sz="1200" dirty="0"/>
          </a:p>
          <a:p>
            <a:pPr fontAlgn="base">
              <a:lnSpc>
                <a:spcPct val="150000"/>
              </a:lnSpc>
            </a:pPr>
            <a:r>
              <a:rPr lang="ko-KR" altLang="en-US" sz="1200" b="1" dirty="0"/>
              <a:t>둘째 </a:t>
            </a:r>
            <a:r>
              <a:rPr lang="en-US" altLang="ko-KR" sz="1200" b="1" dirty="0"/>
              <a:t>: </a:t>
            </a:r>
            <a:r>
              <a:rPr lang="ko-KR" altLang="en-US" sz="1200" b="1" dirty="0"/>
              <a:t>부정의문문에 대하여</a:t>
            </a:r>
          </a:p>
          <a:p>
            <a:pPr fontAlgn="base">
              <a:lnSpc>
                <a:spcPct val="150000"/>
              </a:lnSpc>
            </a:pPr>
            <a:r>
              <a:rPr lang="ko-KR" altLang="en-US" sz="1200" i="1" dirty="0"/>
              <a:t>   </a:t>
            </a:r>
            <a:r>
              <a:rPr lang="ko-KR" altLang="en-US" sz="1200" dirty="0"/>
              <a:t> * </a:t>
            </a:r>
            <a:r>
              <a:rPr lang="en-US" altLang="ko-KR" sz="1200" i="1" dirty="0"/>
              <a:t>A :</a:t>
            </a:r>
            <a:r>
              <a:rPr lang="ko-KR" altLang="en-US" sz="1200" i="1" dirty="0"/>
              <a:t> </a:t>
            </a:r>
            <a:r>
              <a:rPr lang="en-US" altLang="ko-KR" sz="1200" b="1" dirty="0">
                <a:solidFill>
                  <a:srgbClr val="FF0000"/>
                </a:solidFill>
              </a:rPr>
              <a:t>Wasn't</a:t>
            </a:r>
            <a:r>
              <a:rPr lang="ko-KR" altLang="en-US" sz="1200" dirty="0"/>
              <a:t> </a:t>
            </a:r>
            <a:r>
              <a:rPr lang="en-US" altLang="ko-KR" sz="1200" dirty="0"/>
              <a:t>it hot </a:t>
            </a:r>
            <a:r>
              <a:rPr lang="en-US" altLang="ko-KR" sz="1200" i="1" dirty="0"/>
              <a:t>yesterday?</a:t>
            </a:r>
            <a:endParaRPr lang="ko-KR" altLang="en-US" sz="1200" i="1" dirty="0"/>
          </a:p>
          <a:p>
            <a:pPr fontAlgn="base">
              <a:lnSpc>
                <a:spcPct val="150000"/>
              </a:lnSpc>
            </a:pPr>
            <a:r>
              <a:rPr lang="ko-KR" altLang="en-US" sz="1200" i="1" dirty="0"/>
              <a:t>          어제</a:t>
            </a:r>
            <a:r>
              <a:rPr lang="en-US" altLang="ko-KR" sz="1200" i="1" dirty="0"/>
              <a:t>,</a:t>
            </a:r>
            <a:r>
              <a:rPr lang="ko-KR" altLang="en-US" sz="1200" dirty="0"/>
              <a:t> 날씨가 덥지</a:t>
            </a:r>
            <a:r>
              <a:rPr lang="ko-KR" altLang="en-US" sz="1200" b="1" dirty="0"/>
              <a:t> </a:t>
            </a:r>
            <a:r>
              <a:rPr lang="en-US" altLang="ko-KR" sz="1200" dirty="0"/>
              <a:t>(</a:t>
            </a:r>
            <a:r>
              <a:rPr lang="ko-KR" altLang="en-US" sz="1200" dirty="0"/>
              <a:t>더운 상태가</a:t>
            </a:r>
            <a:r>
              <a:rPr lang="en-US" altLang="ko-KR" sz="1200" dirty="0"/>
              <a:t>)</a:t>
            </a:r>
            <a:r>
              <a:rPr lang="ko-KR" altLang="en-US" sz="1200" b="1" dirty="0"/>
              <a:t> </a:t>
            </a:r>
            <a:r>
              <a:rPr lang="ko-KR" altLang="en-US" sz="1200" b="1" dirty="0">
                <a:solidFill>
                  <a:srgbClr val="FF0000"/>
                </a:solidFill>
              </a:rPr>
              <a:t>않았습니까</a:t>
            </a:r>
            <a:r>
              <a:rPr lang="en-US" altLang="ko-KR" sz="1200" b="1" dirty="0">
                <a:solidFill>
                  <a:srgbClr val="FF0000"/>
                </a:solidFill>
              </a:rPr>
              <a:t>?</a:t>
            </a:r>
            <a:r>
              <a:rPr lang="ko-KR" altLang="en-US" sz="1200" b="1" dirty="0"/>
              <a:t> </a:t>
            </a:r>
            <a:r>
              <a:rPr lang="en-US" altLang="ko-KR" sz="1200" dirty="0"/>
              <a:t>(</a:t>
            </a:r>
            <a:r>
              <a:rPr lang="ko-KR" altLang="en-US" sz="1200" dirty="0"/>
              <a:t>아니었습니까</a:t>
            </a:r>
            <a:r>
              <a:rPr lang="en-US" altLang="ko-KR" sz="1200" dirty="0"/>
              <a:t>?) </a:t>
            </a:r>
            <a:endParaRPr lang="ko-KR" altLang="en-US" sz="1200" dirty="0"/>
          </a:p>
          <a:p>
            <a:pPr fontAlgn="base">
              <a:lnSpc>
                <a:spcPct val="150000"/>
              </a:lnSpc>
            </a:pPr>
            <a:r>
              <a:rPr lang="en-US" altLang="ko-KR" sz="1200" dirty="0"/>
              <a:t>      B : No, it </a:t>
            </a:r>
            <a:r>
              <a:rPr lang="en-US" altLang="ko-KR" sz="1200" b="1" dirty="0">
                <a:solidFill>
                  <a:srgbClr val="FF0000"/>
                </a:solidFill>
              </a:rPr>
              <a:t>wasn't</a:t>
            </a:r>
            <a:r>
              <a:rPr lang="en-US" altLang="ko-KR" sz="1200" dirty="0"/>
              <a:t>.</a:t>
            </a:r>
            <a:endParaRPr lang="ko-KR" altLang="en-US" sz="1200" dirty="0"/>
          </a:p>
          <a:p>
            <a:pPr fontAlgn="base">
              <a:lnSpc>
                <a:spcPct val="150000"/>
              </a:lnSpc>
            </a:pPr>
            <a:r>
              <a:rPr lang="ko-KR" altLang="en-US" sz="1200" dirty="0"/>
              <a:t>          아니요</a:t>
            </a:r>
            <a:r>
              <a:rPr lang="en-US" altLang="ko-KR" sz="1200" dirty="0"/>
              <a:t>, </a:t>
            </a:r>
            <a:r>
              <a:rPr lang="ko-KR" altLang="en-US" sz="1200" dirty="0"/>
              <a:t>날씨가 </a:t>
            </a:r>
            <a:r>
              <a:rPr lang="en-US" altLang="ko-KR" sz="1200" dirty="0"/>
              <a:t>(</a:t>
            </a:r>
            <a:r>
              <a:rPr lang="ko-KR" altLang="en-US" sz="1200" dirty="0"/>
              <a:t>더운 상태가</a:t>
            </a:r>
            <a:r>
              <a:rPr lang="en-US" altLang="ko-KR" sz="1200" dirty="0"/>
              <a:t>)</a:t>
            </a:r>
            <a:r>
              <a:rPr lang="ko-KR" altLang="en-US" sz="1200" b="1" dirty="0"/>
              <a:t> </a:t>
            </a:r>
            <a:r>
              <a:rPr lang="ko-KR" altLang="en-US" sz="1200" b="1" dirty="0">
                <a:solidFill>
                  <a:srgbClr val="FF0000"/>
                </a:solidFill>
              </a:rPr>
              <a:t>아니었습니다</a:t>
            </a:r>
            <a:r>
              <a:rPr lang="en-US" altLang="ko-KR" sz="1200" b="1" dirty="0"/>
              <a:t>.</a:t>
            </a:r>
            <a:endParaRPr lang="ko-KR" altLang="en-US" sz="1200" dirty="0"/>
          </a:p>
          <a:p>
            <a:pPr fontAlgn="base">
              <a:lnSpc>
                <a:spcPct val="150000"/>
              </a:lnSpc>
            </a:pPr>
            <a:r>
              <a:rPr lang="ko-KR" altLang="en-US" sz="1200" dirty="0"/>
              <a:t>이와 같은 부정 의문문의 형태는 상대로 하여금 긍정적인 답변을 기대하는 심리가 엿보인다고 할 수 있습니다</a:t>
            </a:r>
            <a:r>
              <a:rPr lang="en-US" altLang="ko-KR" sz="1200" dirty="0"/>
              <a:t>. </a:t>
            </a:r>
            <a:r>
              <a:rPr lang="ko-KR" altLang="en-US" sz="1200" dirty="0"/>
              <a:t>즉</a:t>
            </a:r>
            <a:r>
              <a:rPr lang="en-US" altLang="ko-KR" sz="1200" dirty="0"/>
              <a:t>,</a:t>
            </a:r>
            <a:r>
              <a:rPr lang="ko-KR" altLang="en-US" sz="1200" dirty="0"/>
              <a:t> 어젯밤은 나도 당신도 또 다른 많은 사람들도 모두</a:t>
            </a:r>
            <a:endParaRPr lang="ko-KR" altLang="en-US" sz="1200" i="1" dirty="0"/>
          </a:p>
        </p:txBody>
      </p:sp>
      <p:sp>
        <p:nvSpPr>
          <p:cNvPr id="10" name="TextBox 9"/>
          <p:cNvSpPr txBox="1"/>
          <p:nvPr/>
        </p:nvSpPr>
        <p:spPr>
          <a:xfrm>
            <a:off x="555994" y="3406027"/>
            <a:ext cx="4025134" cy="415498"/>
          </a:xfrm>
          <a:prstGeom prst="rect">
            <a:avLst/>
          </a:prstGeom>
          <a:solidFill>
            <a:srgbClr val="9933FF"/>
          </a:solidFill>
        </p:spPr>
        <p:txBody>
          <a:bodyPr wrap="square" rtlCol="0">
            <a:spAutoFit/>
          </a:bodyPr>
          <a:lstStyle/>
          <a:p>
            <a:pPr fontAlgn="base" latinLnBrk="0">
              <a:lnSpc>
                <a:spcPct val="150000"/>
              </a:lnSpc>
            </a:pPr>
            <a:r>
              <a:rPr lang="en-US" altLang="ko-KR" sz="1400" b="1" dirty="0">
                <a:solidFill>
                  <a:schemeClr val="bg1"/>
                </a:solidFill>
              </a:rPr>
              <a:t>12. </a:t>
            </a:r>
            <a:r>
              <a:rPr lang="ko-KR" altLang="en-US" sz="1400" b="1" dirty="0">
                <a:solidFill>
                  <a:schemeClr val="bg1"/>
                </a:solidFill>
              </a:rPr>
              <a:t>열한 </a:t>
            </a:r>
            <a:r>
              <a:rPr lang="ko-KR" altLang="en-US" sz="1400" b="1" dirty="0">
                <a:solidFill>
                  <a:schemeClr val="bg1"/>
                </a:solidFill>
              </a:rPr>
              <a:t>번째 한글과 다른 </a:t>
            </a:r>
            <a:r>
              <a:rPr lang="ko-KR" altLang="en-US" sz="1400" b="1" dirty="0" err="1">
                <a:solidFill>
                  <a:schemeClr val="bg1"/>
                </a:solidFill>
              </a:rPr>
              <a:t>영어식</a:t>
            </a:r>
            <a:r>
              <a:rPr lang="ko-KR" altLang="en-US" sz="1400" b="1" dirty="0">
                <a:solidFill>
                  <a:schemeClr val="bg1"/>
                </a:solidFill>
              </a:rPr>
              <a:t> 표현의 주의</a:t>
            </a:r>
            <a:r>
              <a:rPr lang="en-US" altLang="ko-KR" sz="1400" b="1" dirty="0">
                <a:solidFill>
                  <a:schemeClr val="bg1"/>
                </a:solidFill>
              </a:rPr>
              <a:t>!</a:t>
            </a:r>
            <a:endParaRPr lang="ko-KR" altLang="en-US" sz="1400" b="1" dirty="0">
              <a:solidFill>
                <a:schemeClr val="bg1"/>
              </a:solidFill>
            </a:endParaRPr>
          </a:p>
        </p:txBody>
      </p:sp>
      <p:sp>
        <p:nvSpPr>
          <p:cNvPr id="11" name="슬라이드 번호 개체 틀 10"/>
          <p:cNvSpPr>
            <a:spLocks noGrp="1"/>
          </p:cNvSpPr>
          <p:nvPr>
            <p:ph type="sldNum" sz="quarter" idx="12"/>
          </p:nvPr>
        </p:nvSpPr>
        <p:spPr/>
        <p:txBody>
          <a:bodyPr/>
          <a:lstStyle/>
          <a:p>
            <a:fld id="{5CA46AE1-A4F3-404A-AEF6-FC2F202071CE}" type="slidenum">
              <a:rPr lang="ko-KR" altLang="en-US"/>
              <a:pPr/>
              <a:t>30</a:t>
            </a:fld>
            <a:endParaRPr lang="ko-KR" altLang="en-US"/>
          </a:p>
        </p:txBody>
      </p:sp>
      <p:sp>
        <p:nvSpPr>
          <p:cNvPr id="12" name="바닥글 개체 틀 11"/>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76672" y="755576"/>
            <a:ext cx="5904656" cy="7848302"/>
          </a:xfrm>
          <a:prstGeom prst="rect">
            <a:avLst/>
          </a:prstGeom>
          <a:noFill/>
        </p:spPr>
        <p:txBody>
          <a:bodyPr wrap="square" rtlCol="0">
            <a:spAutoFit/>
          </a:bodyPr>
          <a:lstStyle/>
          <a:p>
            <a:pPr fontAlgn="base">
              <a:lnSpc>
                <a:spcPct val="150000"/>
              </a:lnSpc>
            </a:pPr>
            <a:r>
              <a:rPr lang="ko-KR" altLang="en-US" sz="1200" dirty="0"/>
              <a:t>공감대로 더웠던 것을 서로 인식하자는 차원이지 이 사실 자체를 새삼스럽게 다시 언급하자는 것이 아닐 수도 있습니다</a:t>
            </a:r>
            <a:r>
              <a:rPr lang="en-US" altLang="ko-KR" sz="1200" dirty="0"/>
              <a:t>. </a:t>
            </a:r>
            <a:r>
              <a:rPr lang="ko-KR" altLang="en-US" sz="1200" dirty="0"/>
              <a:t>또 다른 예를 들면</a:t>
            </a:r>
            <a:r>
              <a:rPr lang="en-US" altLang="ko-KR" sz="1200" dirty="0"/>
              <a:t>,</a:t>
            </a:r>
          </a:p>
          <a:p>
            <a:pPr fontAlgn="base">
              <a:lnSpc>
                <a:spcPct val="150000"/>
              </a:lnSpc>
            </a:pPr>
            <a:r>
              <a:rPr lang="ko-KR" altLang="en-US" sz="1200" dirty="0"/>
              <a:t>    * </a:t>
            </a:r>
            <a:r>
              <a:rPr lang="en-US" altLang="ko-KR" sz="1200" dirty="0"/>
              <a:t>A : </a:t>
            </a:r>
            <a:r>
              <a:rPr lang="en-US" altLang="ko-KR" sz="1200" b="1" dirty="0">
                <a:solidFill>
                  <a:srgbClr val="FF0000"/>
                </a:solidFill>
              </a:rPr>
              <a:t>Aren't</a:t>
            </a:r>
            <a:r>
              <a:rPr lang="ko-KR" altLang="en-US" sz="1200" dirty="0">
                <a:solidFill>
                  <a:srgbClr val="FF0000"/>
                </a:solidFill>
              </a:rPr>
              <a:t> </a:t>
            </a:r>
            <a:r>
              <a:rPr lang="en-US" altLang="ko-KR" sz="1200" dirty="0"/>
              <a:t>you a musician at </a:t>
            </a:r>
            <a:r>
              <a:rPr lang="en-US" altLang="ko-KR" sz="1200" i="1" dirty="0"/>
              <a:t>New York Philharmonic?</a:t>
            </a:r>
          </a:p>
          <a:p>
            <a:pPr fontAlgn="base">
              <a:lnSpc>
                <a:spcPct val="150000"/>
              </a:lnSpc>
            </a:pPr>
            <a:r>
              <a:rPr lang="ko-KR" altLang="en-US" sz="1200" b="1" i="1" dirty="0"/>
              <a:t>          뉴욕필하모니의</a:t>
            </a:r>
            <a:r>
              <a:rPr lang="en-US" altLang="ko-KR" sz="1200" b="1" i="1" dirty="0"/>
              <a:t>,</a:t>
            </a:r>
            <a:r>
              <a:rPr lang="ko-KR" altLang="en-US" sz="1200" b="1" dirty="0"/>
              <a:t> 당신은 한 사람의 음악가 </a:t>
            </a:r>
            <a:r>
              <a:rPr lang="ko-KR" altLang="en-US" sz="1200" b="1" dirty="0">
                <a:solidFill>
                  <a:srgbClr val="FF0000"/>
                </a:solidFill>
              </a:rPr>
              <a:t>아닙니까</a:t>
            </a:r>
            <a:r>
              <a:rPr lang="en-US" altLang="ko-KR" sz="1200" b="1" dirty="0">
                <a:solidFill>
                  <a:srgbClr val="FF0000"/>
                </a:solidFill>
              </a:rPr>
              <a:t>?</a:t>
            </a:r>
            <a:endParaRPr lang="en-US" altLang="ko-KR" sz="1200" dirty="0">
              <a:solidFill>
                <a:srgbClr val="FF0000"/>
              </a:solidFill>
            </a:endParaRPr>
          </a:p>
          <a:p>
            <a:pPr fontAlgn="base">
              <a:lnSpc>
                <a:spcPct val="150000"/>
              </a:lnSpc>
            </a:pPr>
            <a:r>
              <a:rPr lang="en-US" altLang="ko-KR" sz="1200" dirty="0"/>
              <a:t>      B </a:t>
            </a:r>
            <a:r>
              <a:rPr lang="en-US" altLang="ko-KR" sz="1200" dirty="0"/>
              <a:t>: No, I </a:t>
            </a:r>
            <a:r>
              <a:rPr lang="en-US" altLang="ko-KR" sz="1200" b="1" dirty="0">
                <a:solidFill>
                  <a:srgbClr val="FF0000"/>
                </a:solidFill>
              </a:rPr>
              <a:t>am not</a:t>
            </a:r>
            <a:r>
              <a:rPr lang="en-US" altLang="ko-KR" sz="1200" dirty="0"/>
              <a:t>.</a:t>
            </a:r>
            <a:endParaRPr lang="ko-KR" altLang="en-US" sz="1200" dirty="0"/>
          </a:p>
          <a:p>
            <a:pPr fontAlgn="base">
              <a:lnSpc>
                <a:spcPct val="150000"/>
              </a:lnSpc>
            </a:pPr>
            <a:r>
              <a:rPr lang="ko-KR" altLang="en-US" sz="1200" dirty="0"/>
              <a:t>          아니요</a:t>
            </a:r>
            <a:r>
              <a:rPr lang="en-US" altLang="ko-KR" sz="1200" dirty="0"/>
              <a:t>, </a:t>
            </a:r>
            <a:r>
              <a:rPr lang="ko-KR" altLang="en-US" sz="1200" dirty="0"/>
              <a:t>저는 </a:t>
            </a:r>
            <a:r>
              <a:rPr lang="en-US" altLang="ko-KR" sz="1200" dirty="0"/>
              <a:t>(</a:t>
            </a:r>
            <a:r>
              <a:rPr lang="ko-KR" altLang="en-US" sz="1200" dirty="0"/>
              <a:t>한 사람의 음악가가</a:t>
            </a:r>
            <a:r>
              <a:rPr lang="en-US" altLang="ko-KR" sz="1200" dirty="0"/>
              <a:t>)</a:t>
            </a:r>
            <a:r>
              <a:rPr lang="ko-KR" altLang="en-US" sz="1200" b="1" dirty="0"/>
              <a:t> </a:t>
            </a:r>
            <a:r>
              <a:rPr lang="ko-KR" altLang="en-US" sz="1200" b="1" dirty="0">
                <a:solidFill>
                  <a:srgbClr val="FF0000"/>
                </a:solidFill>
              </a:rPr>
              <a:t>아닙니다</a:t>
            </a:r>
            <a:r>
              <a:rPr lang="en-US" altLang="ko-KR" sz="1200" dirty="0"/>
              <a:t>.</a:t>
            </a:r>
            <a:endParaRPr lang="ko-KR" altLang="en-US" sz="1200" dirty="0"/>
          </a:p>
          <a:p>
            <a:pPr fontAlgn="base">
              <a:lnSpc>
                <a:spcPct val="150000"/>
              </a:lnSpc>
            </a:pPr>
            <a:r>
              <a:rPr lang="ko-KR" altLang="en-US" sz="1200" dirty="0"/>
              <a:t>이 경우는 어쩌면 분명히 뭔가를 잘 할 수 있는 사람이 이를 잘 못하고 있을 때 이를 힐난하는 형태의 질문이 될 수도 있습니다</a:t>
            </a:r>
            <a:r>
              <a:rPr lang="en-US" altLang="ko-KR" sz="1200" dirty="0"/>
              <a:t>. </a:t>
            </a:r>
            <a:r>
              <a:rPr lang="ko-KR" altLang="en-US" sz="1200" dirty="0"/>
              <a:t>그 뉘앙스를 구체적으로 살펴본다면 “당신이 음악가 이면서 연주를 이정도 밖에 못합니까</a:t>
            </a:r>
            <a:r>
              <a:rPr lang="en-US" altLang="ko-KR" sz="1200" dirty="0"/>
              <a:t>?” </a:t>
            </a:r>
            <a:r>
              <a:rPr lang="ko-KR" altLang="en-US" sz="1200" dirty="0"/>
              <a:t>아니면</a:t>
            </a:r>
            <a:r>
              <a:rPr lang="en-US" altLang="ko-KR" sz="1200" dirty="0"/>
              <a:t>, “</a:t>
            </a:r>
            <a:r>
              <a:rPr lang="ko-KR" altLang="en-US" sz="1200" dirty="0"/>
              <a:t>당신 음악가 맞잖아요</a:t>
            </a:r>
            <a:r>
              <a:rPr lang="en-US" altLang="ko-KR" sz="1200" dirty="0"/>
              <a:t>? </a:t>
            </a:r>
            <a:r>
              <a:rPr lang="ko-KR" altLang="en-US" sz="1200" dirty="0"/>
              <a:t>내가 당신을 공연 때 본적이 있습니다</a:t>
            </a:r>
            <a:r>
              <a:rPr lang="en-US" altLang="ko-KR" sz="1200" dirty="0"/>
              <a:t>.” </a:t>
            </a:r>
            <a:r>
              <a:rPr lang="ko-KR" altLang="en-US" sz="1200" dirty="0"/>
              <a:t>정도의 실제적인 사실 확인 과정이 될 수도 있는 둘 중의 한 가지에 해당하는 경우가 될 수 있지 않겠습니까</a:t>
            </a:r>
            <a:r>
              <a:rPr lang="en-US" altLang="ko-KR" sz="1200" dirty="0"/>
              <a:t>?</a:t>
            </a:r>
            <a:endParaRPr lang="ko-KR" altLang="en-US" sz="1200" dirty="0"/>
          </a:p>
          <a:p>
            <a:pPr fontAlgn="base">
              <a:lnSpc>
                <a:spcPct val="150000"/>
              </a:lnSpc>
            </a:pPr>
            <a:r>
              <a:rPr lang="ko-KR" altLang="en-US" sz="1200" dirty="0"/>
              <a:t>그때 그때 다른 뉘앙스를 잘 활용하여 좀 더 세밀한 뉘앙스를 전할 수 있는 표현임에 유념해야 합니다</a:t>
            </a:r>
            <a:r>
              <a:rPr lang="en-US" altLang="ko-KR" sz="1200" dirty="0"/>
              <a:t>.</a:t>
            </a:r>
            <a:endParaRPr lang="ko-KR" altLang="en-US" sz="1200" dirty="0"/>
          </a:p>
          <a:p>
            <a:pPr fontAlgn="base">
              <a:lnSpc>
                <a:spcPct val="150000"/>
              </a:lnSpc>
            </a:pPr>
            <a:endParaRPr lang="en-US" altLang="ko-KR" sz="1200" b="1" dirty="0"/>
          </a:p>
          <a:p>
            <a:pPr fontAlgn="base">
              <a:lnSpc>
                <a:spcPct val="150000"/>
              </a:lnSpc>
            </a:pPr>
            <a:r>
              <a:rPr lang="ko-KR" altLang="en-US" sz="1200" b="1" dirty="0"/>
              <a:t>셋째</a:t>
            </a:r>
            <a:r>
              <a:rPr lang="en-US" altLang="ko-KR" sz="1200" b="1" dirty="0"/>
              <a:t>: </a:t>
            </a:r>
            <a:r>
              <a:rPr lang="ko-KR" altLang="en-US" sz="1200" b="1" dirty="0"/>
              <a:t>부정의문문의 답변에 대하여</a:t>
            </a:r>
          </a:p>
          <a:p>
            <a:pPr fontAlgn="base">
              <a:lnSpc>
                <a:spcPct val="150000"/>
              </a:lnSpc>
            </a:pPr>
            <a:r>
              <a:rPr lang="ko-KR" altLang="en-US" sz="1200" dirty="0"/>
              <a:t>영어권 사람들의 대답방식이 우리하고 명확하게 다른 부분이 하나 있는데 한국 사람들이 익숙해지기 </a:t>
            </a:r>
            <a:endParaRPr lang="en-US" altLang="ko-KR" sz="1200" dirty="0"/>
          </a:p>
          <a:p>
            <a:pPr fontAlgn="base">
              <a:lnSpc>
                <a:spcPct val="150000"/>
              </a:lnSpc>
            </a:pPr>
            <a:r>
              <a:rPr lang="ko-KR" altLang="en-US" sz="1200" dirty="0"/>
              <a:t>쉽지 않은 표현중의 하나라고 생각하는데 한번 살펴 보겠습니다</a:t>
            </a:r>
            <a:r>
              <a:rPr lang="en-US" altLang="ko-KR" sz="1200" dirty="0"/>
              <a:t>. </a:t>
            </a:r>
            <a:endParaRPr lang="ko-KR" altLang="en-US" sz="1200" dirty="0"/>
          </a:p>
          <a:p>
            <a:pPr fontAlgn="base">
              <a:lnSpc>
                <a:spcPct val="150000"/>
              </a:lnSpc>
            </a:pPr>
            <a:r>
              <a:rPr lang="en-US" altLang="ko-KR" sz="1200" b="1" dirty="0"/>
              <a:t>ex) “</a:t>
            </a:r>
            <a:r>
              <a:rPr lang="en-US" altLang="ko-KR" sz="1200" b="1" dirty="0">
                <a:solidFill>
                  <a:srgbClr val="FF0000"/>
                </a:solidFill>
              </a:rPr>
              <a:t>Aren't</a:t>
            </a:r>
            <a:r>
              <a:rPr lang="ko-KR" altLang="en-US" sz="1200" b="1" dirty="0"/>
              <a:t> </a:t>
            </a:r>
            <a:r>
              <a:rPr lang="en-US" altLang="ko-KR" sz="1200" b="1" dirty="0"/>
              <a:t>you cold </a:t>
            </a:r>
            <a:r>
              <a:rPr lang="en-US" altLang="ko-KR" sz="1200" b="1" i="1" dirty="0"/>
              <a:t>now? </a:t>
            </a:r>
            <a:r>
              <a:rPr lang="en-US" altLang="ko-KR" sz="1200" b="1" dirty="0"/>
              <a:t>”</a:t>
            </a:r>
            <a:r>
              <a:rPr lang="ko-KR" altLang="en-US" sz="1200" b="1" dirty="0"/>
              <a:t> </a:t>
            </a:r>
          </a:p>
          <a:p>
            <a:pPr fontAlgn="base">
              <a:lnSpc>
                <a:spcPct val="150000"/>
              </a:lnSpc>
            </a:pPr>
            <a:r>
              <a:rPr lang="ko-KR" altLang="en-US" sz="1200" b="1" dirty="0"/>
              <a:t>     “</a:t>
            </a:r>
            <a:r>
              <a:rPr lang="ko-KR" altLang="en-US" sz="1200" b="1" i="1" dirty="0"/>
              <a:t>지금</a:t>
            </a:r>
            <a:r>
              <a:rPr lang="en-US" altLang="ko-KR" sz="1200" b="1" i="1" dirty="0"/>
              <a:t>,</a:t>
            </a:r>
            <a:r>
              <a:rPr lang="ko-KR" altLang="en-US" sz="1200" b="1" dirty="0"/>
              <a:t> 당신은 춥지 </a:t>
            </a:r>
            <a:r>
              <a:rPr lang="en-US" altLang="ko-KR" sz="1200" b="1" dirty="0"/>
              <a:t>(</a:t>
            </a:r>
            <a:r>
              <a:rPr lang="ko-KR" altLang="en-US" sz="1200" b="1" dirty="0"/>
              <a:t>추운 상태가</a:t>
            </a:r>
            <a:r>
              <a:rPr lang="en-US" altLang="ko-KR" sz="1200" b="1" dirty="0"/>
              <a:t>)</a:t>
            </a:r>
            <a:r>
              <a:rPr lang="ko-KR" altLang="en-US" sz="1200" b="1" dirty="0"/>
              <a:t> </a:t>
            </a:r>
            <a:r>
              <a:rPr lang="ko-KR" altLang="en-US" sz="1200" b="1" dirty="0">
                <a:solidFill>
                  <a:srgbClr val="FF0000"/>
                </a:solidFill>
              </a:rPr>
              <a:t>않습니까</a:t>
            </a:r>
            <a:r>
              <a:rPr lang="en-US" altLang="ko-KR" sz="1200" b="1" dirty="0">
                <a:solidFill>
                  <a:srgbClr val="FF0000"/>
                </a:solidFill>
              </a:rPr>
              <a:t>?</a:t>
            </a:r>
            <a:r>
              <a:rPr lang="ko-KR" altLang="en-US" sz="1200" b="1" dirty="0"/>
              <a:t> </a:t>
            </a:r>
            <a:r>
              <a:rPr lang="en-US" altLang="ko-KR" sz="1200" b="1" dirty="0"/>
              <a:t>(</a:t>
            </a:r>
            <a:r>
              <a:rPr lang="ko-KR" altLang="en-US" sz="1200" b="1" dirty="0"/>
              <a:t>아니 합니까</a:t>
            </a:r>
            <a:r>
              <a:rPr lang="en-US" altLang="ko-KR" sz="1200" b="1" dirty="0"/>
              <a:t>?)</a:t>
            </a:r>
            <a:r>
              <a:rPr lang="ko-KR" altLang="en-US" sz="1200" b="1" dirty="0"/>
              <a:t>”</a:t>
            </a:r>
          </a:p>
          <a:p>
            <a:pPr fontAlgn="base">
              <a:lnSpc>
                <a:spcPct val="150000"/>
              </a:lnSpc>
            </a:pPr>
            <a:r>
              <a:rPr lang="ko-KR" altLang="en-US" sz="1200" dirty="0"/>
              <a:t>이런 경우 우리 </a:t>
            </a:r>
            <a:r>
              <a:rPr lang="ko-KR" altLang="en-US" sz="1200" dirty="0" err="1"/>
              <a:t>한국어식</a:t>
            </a:r>
            <a:r>
              <a:rPr lang="ko-KR" altLang="en-US" sz="1200" dirty="0"/>
              <a:t> 대답은 만일 춥지 않다고 대답하고자 할 경우에는 “응</a:t>
            </a:r>
            <a:r>
              <a:rPr lang="en-US" altLang="ko-KR" sz="1200" dirty="0"/>
              <a:t>, </a:t>
            </a:r>
            <a:r>
              <a:rPr lang="ko-KR" altLang="en-US" sz="1200" dirty="0"/>
              <a:t>나는 지금 춥지 않아</a:t>
            </a:r>
            <a:r>
              <a:rPr lang="en-US" altLang="ko-KR" sz="1200" dirty="0"/>
              <a:t>!”</a:t>
            </a:r>
            <a:endParaRPr lang="ko-KR" altLang="en-US" sz="1200" dirty="0"/>
          </a:p>
          <a:p>
            <a:pPr fontAlgn="base">
              <a:lnSpc>
                <a:spcPct val="150000"/>
              </a:lnSpc>
            </a:pPr>
            <a:r>
              <a:rPr lang="ko-KR" altLang="en-US" sz="1200" dirty="0"/>
              <a:t>춥다고 대답하고 싶을 때는 “아니</a:t>
            </a:r>
            <a:r>
              <a:rPr lang="en-US" altLang="ko-KR" sz="1200" dirty="0"/>
              <a:t>, </a:t>
            </a:r>
            <a:r>
              <a:rPr lang="ko-KR" altLang="en-US" sz="1200" dirty="0"/>
              <a:t>나는 지금 추워</a:t>
            </a:r>
            <a:r>
              <a:rPr lang="en-US" altLang="ko-KR" sz="1200" dirty="0"/>
              <a:t>!” </a:t>
            </a:r>
            <a:r>
              <a:rPr lang="ko-KR" altLang="en-US" sz="1200" dirty="0"/>
              <a:t>의 형태로 대답하는 것이 한국어식인데 영어는 물어보는 질문 내용과 상관없이 대답 하고자 하는 말의 의미 자체가 조금이라도 부정의 의미일 때는 무조건 </a:t>
            </a:r>
            <a:r>
              <a:rPr lang="en-US" altLang="ko-KR" sz="1200" dirty="0"/>
              <a:t>“No” </a:t>
            </a:r>
            <a:r>
              <a:rPr lang="ko-KR" altLang="en-US" sz="1200" dirty="0"/>
              <a:t>로 시작되고</a:t>
            </a:r>
            <a:r>
              <a:rPr lang="en-US" altLang="ko-KR" sz="1200" dirty="0"/>
              <a:t>, </a:t>
            </a:r>
            <a:r>
              <a:rPr lang="ko-KR" altLang="en-US" sz="1200" dirty="0"/>
              <a:t>대답 하고자 하는 말의 의미 자체가 조금이라도 긍정적인 의미일 때는 무조건 </a:t>
            </a:r>
            <a:r>
              <a:rPr lang="en-US" altLang="ko-KR" sz="1200" dirty="0"/>
              <a:t>“Yes”</a:t>
            </a:r>
            <a:r>
              <a:rPr lang="ko-KR" altLang="en-US" sz="1200" dirty="0"/>
              <a:t>로 시작합니다</a:t>
            </a:r>
            <a:r>
              <a:rPr lang="en-US" altLang="ko-KR" sz="1200" dirty="0"/>
              <a:t>. </a:t>
            </a:r>
            <a:r>
              <a:rPr lang="ko-KR" altLang="en-US" sz="1200" dirty="0"/>
              <a:t>그래서 위의 질문“</a:t>
            </a:r>
            <a:r>
              <a:rPr lang="en-US" altLang="ko-KR" sz="1200" b="1" dirty="0">
                <a:solidFill>
                  <a:srgbClr val="FF0000"/>
                </a:solidFill>
              </a:rPr>
              <a:t>Aren't</a:t>
            </a:r>
            <a:r>
              <a:rPr lang="ko-KR" altLang="en-US" sz="1200" dirty="0"/>
              <a:t> </a:t>
            </a:r>
            <a:r>
              <a:rPr lang="en-US" altLang="ko-KR" sz="1200" dirty="0"/>
              <a:t>you </a:t>
            </a:r>
            <a:r>
              <a:rPr lang="en-US" altLang="ko-KR" sz="1200" b="1" dirty="0"/>
              <a:t>cold</a:t>
            </a:r>
            <a:r>
              <a:rPr lang="ko-KR" altLang="en-US" sz="1200" dirty="0"/>
              <a:t> </a:t>
            </a:r>
            <a:r>
              <a:rPr lang="en-US" altLang="ko-KR" sz="1200" dirty="0"/>
              <a:t>now?”</a:t>
            </a:r>
            <a:r>
              <a:rPr lang="ko-KR" altLang="en-US" sz="1200" dirty="0"/>
              <a:t>에 대해서 긍정적인 의미인</a:t>
            </a:r>
            <a:r>
              <a:rPr lang="en-US" altLang="ko-KR" sz="1200" dirty="0"/>
              <a:t>, </a:t>
            </a:r>
            <a:r>
              <a:rPr lang="ko-KR" altLang="en-US" sz="1200" dirty="0"/>
              <a:t>추우면 “</a:t>
            </a:r>
            <a:r>
              <a:rPr lang="en-US" altLang="ko-KR" sz="1200" dirty="0"/>
              <a:t>Yes, I </a:t>
            </a:r>
            <a:r>
              <a:rPr lang="en-US" altLang="ko-KR" sz="1200" b="1" dirty="0">
                <a:solidFill>
                  <a:srgbClr val="FF0000"/>
                </a:solidFill>
              </a:rPr>
              <a:t>am</a:t>
            </a:r>
            <a:r>
              <a:rPr lang="ko-KR" altLang="en-US" sz="1200" dirty="0"/>
              <a:t>” 이</a:t>
            </a:r>
          </a:p>
          <a:p>
            <a:pPr fontAlgn="base">
              <a:lnSpc>
                <a:spcPct val="150000"/>
              </a:lnSpc>
            </a:pPr>
            <a:r>
              <a:rPr lang="ko-KR" altLang="en-US" sz="1200" dirty="0"/>
              <a:t>되어야 하고 부정적인 의미인 춥지 않으면 반드시 “</a:t>
            </a:r>
            <a:r>
              <a:rPr lang="en-US" altLang="ko-KR" sz="1200" dirty="0"/>
              <a:t>No, I</a:t>
            </a:r>
            <a:r>
              <a:rPr lang="en-US" altLang="ko-KR" sz="1200" b="1" dirty="0"/>
              <a:t>'</a:t>
            </a:r>
            <a:r>
              <a:rPr lang="en-US" altLang="ko-KR" sz="1200" b="1" dirty="0">
                <a:solidFill>
                  <a:srgbClr val="FF0000"/>
                </a:solidFill>
              </a:rPr>
              <a:t>m not</a:t>
            </a:r>
            <a:r>
              <a:rPr lang="ko-KR" altLang="en-US" sz="1200" dirty="0"/>
              <a:t>” 이 되어야 한다는</a:t>
            </a:r>
            <a:endParaRPr lang="ko-KR" altLang="en-US" sz="1200" i="1" dirty="0"/>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31</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76672" y="755576"/>
            <a:ext cx="5904656" cy="4524315"/>
          </a:xfrm>
          <a:prstGeom prst="rect">
            <a:avLst/>
          </a:prstGeom>
          <a:noFill/>
        </p:spPr>
        <p:txBody>
          <a:bodyPr wrap="square" rtlCol="0">
            <a:spAutoFit/>
          </a:bodyPr>
          <a:lstStyle/>
          <a:p>
            <a:pPr fontAlgn="base">
              <a:lnSpc>
                <a:spcPct val="150000"/>
              </a:lnSpc>
            </a:pPr>
            <a:r>
              <a:rPr lang="ko-KR" altLang="en-US" sz="1200" dirty="0"/>
              <a:t>것입니다</a:t>
            </a:r>
            <a:r>
              <a:rPr lang="en-US" altLang="ko-KR" sz="1200" dirty="0"/>
              <a:t>. </a:t>
            </a:r>
            <a:r>
              <a:rPr lang="ko-KR" altLang="en-US" sz="1200" dirty="0"/>
              <a:t>특히 우리 한국인들이 익숙해지기 쉽지 않은 방식인 만큼 의식적으로 익숙해 질 필요가 있습니다</a:t>
            </a:r>
            <a:r>
              <a:rPr lang="en-US" altLang="ko-KR" sz="1200" dirty="0"/>
              <a:t>. </a:t>
            </a:r>
            <a:endParaRPr lang="ko-KR" altLang="en-US" sz="1200" dirty="0"/>
          </a:p>
          <a:p>
            <a:pPr fontAlgn="base">
              <a:lnSpc>
                <a:spcPct val="150000"/>
              </a:lnSpc>
            </a:pPr>
            <a:endParaRPr lang="en-US" altLang="ko-KR" sz="1200" dirty="0"/>
          </a:p>
          <a:p>
            <a:pPr fontAlgn="base">
              <a:lnSpc>
                <a:spcPct val="150000"/>
              </a:lnSpc>
            </a:pPr>
            <a:endParaRPr lang="en-US" altLang="ko-KR" sz="1200" dirty="0"/>
          </a:p>
          <a:p>
            <a:pPr fontAlgn="base">
              <a:lnSpc>
                <a:spcPct val="150000"/>
              </a:lnSpc>
            </a:pPr>
            <a:r>
              <a:rPr lang="ko-KR" altLang="en-US" sz="1200" dirty="0"/>
              <a:t>영어에서 부정사와 동명사의 사용은 처음부터 그 개념을 확실히 하지 않으면 안될 만큼 사용빈도가 많다고 할 수 있습니다</a:t>
            </a:r>
            <a:r>
              <a:rPr lang="en-US" altLang="ko-KR" sz="1200" dirty="0"/>
              <a:t>.</a:t>
            </a:r>
            <a:endParaRPr lang="ko-KR" altLang="en-US" sz="1200" dirty="0"/>
          </a:p>
          <a:p>
            <a:pPr fontAlgn="base">
              <a:lnSpc>
                <a:spcPct val="150000"/>
              </a:lnSpc>
            </a:pPr>
            <a:r>
              <a:rPr lang="ko-KR" altLang="en-US" sz="1200" dirty="0"/>
              <a:t>부정사는</a:t>
            </a:r>
            <a:r>
              <a:rPr lang="en-US" altLang="ko-KR" sz="1200" dirty="0"/>
              <a:t>”to + </a:t>
            </a:r>
            <a:r>
              <a:rPr lang="ko-KR" altLang="en-US" sz="1200" dirty="0"/>
              <a:t>동사원형</a:t>
            </a:r>
            <a:r>
              <a:rPr lang="en-US" altLang="ko-KR" sz="1200" dirty="0"/>
              <a:t>”</a:t>
            </a:r>
            <a:r>
              <a:rPr lang="ko-KR" altLang="en-US" sz="1200" dirty="0"/>
              <a:t>을 기본구조로 하고 일반 동사를 사용하는 경우 </a:t>
            </a:r>
            <a:r>
              <a:rPr lang="en-US" altLang="ko-KR" sz="1200" dirty="0">
                <a:solidFill>
                  <a:srgbClr val="0000FF"/>
                </a:solidFill>
              </a:rPr>
              <a:t>“</a:t>
            </a:r>
            <a:r>
              <a:rPr lang="en-US" altLang="ko-KR" sz="1200" b="1" dirty="0">
                <a:solidFill>
                  <a:srgbClr val="0000FF"/>
                </a:solidFill>
              </a:rPr>
              <a:t>to do”= “~</a:t>
            </a:r>
            <a:r>
              <a:rPr lang="ko-KR" altLang="en-US" sz="1200" b="1" dirty="0">
                <a:solidFill>
                  <a:srgbClr val="0000FF"/>
                </a:solidFill>
              </a:rPr>
              <a:t>하는 것</a:t>
            </a:r>
            <a:r>
              <a:rPr lang="en-US" altLang="ko-KR" sz="1200" b="1" dirty="0">
                <a:solidFill>
                  <a:srgbClr val="0000FF"/>
                </a:solidFill>
              </a:rPr>
              <a:t>”</a:t>
            </a:r>
            <a:r>
              <a:rPr lang="en-US" altLang="ko-KR" sz="1200" dirty="0">
                <a:solidFill>
                  <a:srgbClr val="0000FF"/>
                </a:solidFill>
              </a:rPr>
              <a:t>, </a:t>
            </a:r>
            <a:r>
              <a:rPr lang="en-US" altLang="ko-KR" sz="1200" dirty="0">
                <a:solidFill>
                  <a:srgbClr val="FF0000"/>
                </a:solidFill>
              </a:rPr>
              <a:t>be</a:t>
            </a:r>
            <a:r>
              <a:rPr lang="ko-KR" altLang="en-US" sz="1200" dirty="0">
                <a:solidFill>
                  <a:srgbClr val="FF0000"/>
                </a:solidFill>
              </a:rPr>
              <a:t>동사</a:t>
            </a:r>
            <a:r>
              <a:rPr lang="ko-KR" altLang="en-US" sz="1200" dirty="0"/>
              <a:t>를 사용하는 경우 </a:t>
            </a:r>
            <a:r>
              <a:rPr lang="en-US" altLang="ko-KR" sz="1200" dirty="0">
                <a:solidFill>
                  <a:srgbClr val="0000FF"/>
                </a:solidFill>
              </a:rPr>
              <a:t>“</a:t>
            </a:r>
            <a:r>
              <a:rPr lang="en-US" altLang="ko-KR" sz="1200" b="1" dirty="0">
                <a:solidFill>
                  <a:srgbClr val="0000FF"/>
                </a:solidFill>
              </a:rPr>
              <a:t>to be” = “~</a:t>
            </a:r>
            <a:r>
              <a:rPr lang="ko-KR" altLang="en-US" sz="1200" b="1" dirty="0">
                <a:solidFill>
                  <a:srgbClr val="0000FF"/>
                </a:solidFill>
              </a:rPr>
              <a:t>되는 것</a:t>
            </a:r>
            <a:r>
              <a:rPr lang="en-US" altLang="ko-KR" sz="1200" b="1" dirty="0">
                <a:solidFill>
                  <a:srgbClr val="0000FF"/>
                </a:solidFill>
              </a:rPr>
              <a:t>”</a:t>
            </a:r>
            <a:r>
              <a:rPr lang="ko-KR" altLang="en-US" sz="1200" dirty="0"/>
              <a:t>의 의미가 되는데 동명사와 비교되는 것은 그 의미가 항상 미래적인 개념이 되어 문장 속에서 앞으로 일어날 일을 말하고 있습니다</a:t>
            </a:r>
            <a:r>
              <a:rPr lang="en-US" altLang="ko-KR" sz="1200" dirty="0"/>
              <a:t>.</a:t>
            </a:r>
            <a:endParaRPr lang="ko-KR" altLang="en-US" sz="1200" dirty="0"/>
          </a:p>
          <a:p>
            <a:pPr fontAlgn="base" latinLnBrk="0">
              <a:lnSpc>
                <a:spcPct val="150000"/>
              </a:lnSpc>
            </a:pPr>
            <a:r>
              <a:rPr lang="en-US" altLang="ko-KR" sz="1200" dirty="0"/>
              <a:t>- </a:t>
            </a:r>
            <a:r>
              <a:rPr lang="en-US" altLang="ko-KR" sz="1200" b="1" dirty="0">
                <a:solidFill>
                  <a:srgbClr val="FF0000"/>
                </a:solidFill>
              </a:rPr>
              <a:t>be</a:t>
            </a:r>
            <a:r>
              <a:rPr lang="ko-KR" altLang="en-US" sz="1200" b="1" dirty="0">
                <a:solidFill>
                  <a:srgbClr val="FF0000"/>
                </a:solidFill>
              </a:rPr>
              <a:t>동사</a:t>
            </a:r>
            <a:r>
              <a:rPr lang="ko-KR" altLang="en-US" sz="1200" dirty="0">
                <a:solidFill>
                  <a:srgbClr val="FF0000"/>
                </a:solidFill>
              </a:rPr>
              <a:t> </a:t>
            </a:r>
            <a:r>
              <a:rPr lang="en-US" altLang="ko-KR" sz="1200" dirty="0"/>
              <a:t>+ </a:t>
            </a:r>
            <a:r>
              <a:rPr lang="ko-KR" altLang="en-US" sz="1200" dirty="0"/>
              <a:t>형용사 </a:t>
            </a:r>
            <a:r>
              <a:rPr lang="en-US" altLang="ko-KR" sz="1200" dirty="0">
                <a:solidFill>
                  <a:srgbClr val="0000FF"/>
                </a:solidFill>
              </a:rPr>
              <a:t>+</a:t>
            </a:r>
            <a:r>
              <a:rPr lang="ko-KR" altLang="en-US" sz="1200" dirty="0">
                <a:solidFill>
                  <a:srgbClr val="0000FF"/>
                </a:solidFill>
              </a:rPr>
              <a:t> </a:t>
            </a:r>
            <a:r>
              <a:rPr lang="en-US" altLang="ko-KR" sz="1200" b="1" dirty="0">
                <a:solidFill>
                  <a:srgbClr val="0000FF"/>
                </a:solidFill>
              </a:rPr>
              <a:t>to do (to be)</a:t>
            </a:r>
            <a:r>
              <a:rPr lang="ko-KR" altLang="en-US" sz="1200" b="1" dirty="0">
                <a:solidFill>
                  <a:srgbClr val="0000FF"/>
                </a:solidFill>
              </a:rPr>
              <a:t> </a:t>
            </a:r>
            <a:r>
              <a:rPr lang="en-US" altLang="ko-KR" sz="1200" dirty="0"/>
              <a:t>-</a:t>
            </a:r>
            <a:endParaRPr lang="ko-KR" altLang="en-US" sz="1200" dirty="0"/>
          </a:p>
          <a:p>
            <a:pPr fontAlgn="base">
              <a:lnSpc>
                <a:spcPct val="150000"/>
              </a:lnSpc>
            </a:pPr>
            <a:r>
              <a:rPr lang="ko-KR" altLang="en-US" sz="1200" dirty="0"/>
              <a:t>부정사가 </a:t>
            </a:r>
            <a:r>
              <a:rPr lang="en-US" altLang="ko-KR" sz="1200" dirty="0"/>
              <a:t>be</a:t>
            </a:r>
            <a:r>
              <a:rPr lang="ko-KR" altLang="en-US" sz="1200" dirty="0"/>
              <a:t>동사</a:t>
            </a:r>
            <a:r>
              <a:rPr lang="en-US" altLang="ko-KR" sz="1200" dirty="0"/>
              <a:t>, </a:t>
            </a:r>
            <a:r>
              <a:rPr lang="ko-KR" altLang="en-US" sz="1200" dirty="0"/>
              <a:t>형용사와 함께 사용이 되면서</a:t>
            </a:r>
            <a:r>
              <a:rPr lang="ko-KR" altLang="en-US" sz="1200" b="1" dirty="0"/>
              <a:t> </a:t>
            </a:r>
            <a:r>
              <a:rPr lang="en-US" altLang="ko-KR" sz="1200" b="1" dirty="0">
                <a:solidFill>
                  <a:srgbClr val="0000FF"/>
                </a:solidFill>
              </a:rPr>
              <a:t>“~</a:t>
            </a:r>
            <a:r>
              <a:rPr lang="ko-KR" altLang="en-US" sz="1200" b="1" dirty="0">
                <a:solidFill>
                  <a:srgbClr val="0000FF"/>
                </a:solidFill>
              </a:rPr>
              <a:t>해서</a:t>
            </a:r>
            <a:r>
              <a:rPr lang="en-US" altLang="ko-KR" sz="1200" b="1" dirty="0">
                <a:solidFill>
                  <a:srgbClr val="0000FF"/>
                </a:solidFill>
              </a:rPr>
              <a:t>/ ~</a:t>
            </a:r>
            <a:r>
              <a:rPr lang="ko-KR" altLang="en-US" sz="1200" b="1" dirty="0">
                <a:solidFill>
                  <a:srgbClr val="0000FF"/>
                </a:solidFill>
              </a:rPr>
              <a:t>라고 느껴서</a:t>
            </a:r>
            <a:r>
              <a:rPr lang="en-US" altLang="ko-KR" sz="1200" b="1" dirty="0">
                <a:solidFill>
                  <a:srgbClr val="0000FF"/>
                </a:solidFill>
              </a:rPr>
              <a:t>/ ~</a:t>
            </a:r>
            <a:r>
              <a:rPr lang="ko-KR" altLang="en-US" sz="1200" b="1" dirty="0">
                <a:solidFill>
                  <a:srgbClr val="0000FF"/>
                </a:solidFill>
              </a:rPr>
              <a:t>때문에</a:t>
            </a:r>
            <a:r>
              <a:rPr lang="en-US" altLang="ko-KR" sz="1200" b="1" dirty="0">
                <a:solidFill>
                  <a:srgbClr val="0000FF"/>
                </a:solidFill>
              </a:rPr>
              <a:t>/ ~</a:t>
            </a:r>
            <a:r>
              <a:rPr lang="ko-KR" altLang="en-US" sz="1200" b="1" dirty="0">
                <a:solidFill>
                  <a:srgbClr val="0000FF"/>
                </a:solidFill>
              </a:rPr>
              <a:t>하게 되어서</a:t>
            </a:r>
            <a:r>
              <a:rPr lang="en-US" altLang="ko-KR" sz="1200" b="1" dirty="0">
                <a:solidFill>
                  <a:srgbClr val="0000FF"/>
                </a:solidFill>
              </a:rPr>
              <a:t>/ ~ </a:t>
            </a:r>
            <a:r>
              <a:rPr lang="ko-KR" altLang="en-US" sz="1200" b="1" dirty="0">
                <a:solidFill>
                  <a:srgbClr val="0000FF"/>
                </a:solidFill>
              </a:rPr>
              <a:t>할 수 있는</a:t>
            </a:r>
            <a:r>
              <a:rPr lang="en-US" altLang="ko-KR" sz="1200" b="1" dirty="0">
                <a:solidFill>
                  <a:srgbClr val="0000FF"/>
                </a:solidFill>
              </a:rPr>
              <a:t>”</a:t>
            </a:r>
            <a:r>
              <a:rPr lang="en-US" altLang="ko-KR" sz="1200" b="1" dirty="0"/>
              <a:t> </a:t>
            </a:r>
            <a:r>
              <a:rPr lang="ko-KR" altLang="en-US" sz="1200" dirty="0"/>
              <a:t>등의 어떤 </a:t>
            </a:r>
            <a:r>
              <a:rPr lang="ko-KR" altLang="en-US" sz="1200" dirty="0" err="1"/>
              <a:t>사건이나</a:t>
            </a:r>
            <a:r>
              <a:rPr lang="ko-KR" altLang="en-US" sz="1200" dirty="0"/>
              <a:t> 결과에 대한 원인이 되는 </a:t>
            </a:r>
            <a:r>
              <a:rPr lang="ko-KR" altLang="en-US" sz="1200" dirty="0" err="1"/>
              <a:t>경우가</a:t>
            </a:r>
            <a:r>
              <a:rPr lang="ko-KR" altLang="en-US" sz="1200" dirty="0"/>
              <a:t> 됩니다</a:t>
            </a:r>
            <a:r>
              <a:rPr lang="en-US" altLang="ko-KR" sz="1200" dirty="0"/>
              <a:t>. </a:t>
            </a:r>
            <a:r>
              <a:rPr lang="ko-KR" altLang="en-US" sz="1200" dirty="0"/>
              <a:t>그리고 부정사는 시제나 </a:t>
            </a:r>
            <a:r>
              <a:rPr lang="ko-KR" altLang="en-US" sz="1200" dirty="0" err="1"/>
              <a:t>문장의</a:t>
            </a:r>
            <a:r>
              <a:rPr lang="ko-KR" altLang="en-US" sz="1200" dirty="0"/>
              <a:t> 유형에 영향을 받지 않고 아직 실현되지 않은 미래적인 의미를 가진다는 것입니다</a:t>
            </a:r>
            <a:r>
              <a:rPr lang="en-US" altLang="ko-KR" sz="1200" dirty="0"/>
              <a:t>. </a:t>
            </a:r>
            <a:r>
              <a:rPr lang="ko-KR" altLang="en-US" sz="1200" dirty="0"/>
              <a:t>물론 부정사구는 항상 기타 파트로 구분되어 독립 사용이 가능 합니다</a:t>
            </a:r>
            <a:r>
              <a:rPr lang="en-US" altLang="ko-KR" sz="1200" dirty="0"/>
              <a:t>.</a:t>
            </a:r>
            <a:endParaRPr lang="ko-KR" altLang="en-US" sz="1200" i="1" dirty="0"/>
          </a:p>
        </p:txBody>
      </p:sp>
      <p:sp>
        <p:nvSpPr>
          <p:cNvPr id="4" name="TextBox 3"/>
          <p:cNvSpPr txBox="1"/>
          <p:nvPr/>
        </p:nvSpPr>
        <p:spPr>
          <a:xfrm>
            <a:off x="548680" y="1403648"/>
            <a:ext cx="3888432" cy="373885"/>
          </a:xfrm>
          <a:prstGeom prst="rect">
            <a:avLst/>
          </a:prstGeom>
          <a:solidFill>
            <a:srgbClr val="9933FF"/>
          </a:solidFill>
        </p:spPr>
        <p:txBody>
          <a:bodyPr wrap="square" rtlCol="0">
            <a:spAutoFit/>
          </a:bodyPr>
          <a:lstStyle/>
          <a:p>
            <a:pPr fontAlgn="base" latinLnBrk="0">
              <a:lnSpc>
                <a:spcPct val="150000"/>
              </a:lnSpc>
            </a:pPr>
            <a:r>
              <a:rPr lang="en-US" altLang="ko-KR" sz="1400" b="1" dirty="0">
                <a:solidFill>
                  <a:schemeClr val="bg1"/>
                </a:solidFill>
              </a:rPr>
              <a:t>13. </a:t>
            </a:r>
            <a:r>
              <a:rPr lang="ko-KR" altLang="en-US" sz="1400" b="1" dirty="0">
                <a:solidFill>
                  <a:schemeClr val="bg1"/>
                </a:solidFill>
              </a:rPr>
              <a:t>열두 </a:t>
            </a:r>
            <a:r>
              <a:rPr lang="ko-KR" altLang="en-US" sz="1400" b="1" dirty="0">
                <a:solidFill>
                  <a:schemeClr val="bg1"/>
                </a:solidFill>
              </a:rPr>
              <a:t>번째 부정사 그 단순 명쾌한 사용법</a:t>
            </a:r>
            <a:r>
              <a:rPr lang="en-US" altLang="ko-KR" sz="1400" b="1" dirty="0">
                <a:solidFill>
                  <a:schemeClr val="bg1"/>
                </a:solidFill>
              </a:rPr>
              <a:t>!!</a:t>
            </a:r>
            <a:endParaRPr lang="ko-KR" altLang="en-US" sz="1400" b="1" dirty="0">
              <a:solidFill>
                <a:schemeClr val="bg1"/>
              </a:solidFill>
            </a:endParaRPr>
          </a:p>
        </p:txBody>
      </p:sp>
      <p:graphicFrame>
        <p:nvGraphicFramePr>
          <p:cNvPr id="5" name="표 4"/>
          <p:cNvGraphicFramePr>
            <a:graphicFrameLocks noGrp="1"/>
          </p:cNvGraphicFramePr>
          <p:nvPr/>
        </p:nvGraphicFramePr>
        <p:xfrm>
          <a:off x="548680" y="5292080"/>
          <a:ext cx="5832648" cy="2047401"/>
        </p:xfrm>
        <a:graphic>
          <a:graphicData uri="http://schemas.openxmlformats.org/drawingml/2006/table">
            <a:tbl>
              <a:tblPr firstRow="1" bandRow="1">
                <a:tableStyleId>{5C22544A-7EE6-4342-B048-85BDC9FD1C3A}</a:tableStyleId>
              </a:tblPr>
              <a:tblGrid>
                <a:gridCol w="2627318"/>
                <a:gridCol w="2732411"/>
                <a:gridCol w="472919"/>
              </a:tblGrid>
              <a:tr h="240441">
                <a:tc>
                  <a:txBody>
                    <a:bodyPr/>
                    <a:lstStyle/>
                    <a:p>
                      <a:pPr algn="ctr" latinLnBrk="1">
                        <a:lnSpc>
                          <a:spcPct val="120000"/>
                        </a:lnSpc>
                      </a:pPr>
                      <a:r>
                        <a:rPr lang="en-US" altLang="ko-KR" sz="1200" dirty="0">
                          <a:solidFill>
                            <a:srgbClr val="0000FF"/>
                          </a:solidFill>
                        </a:rPr>
                        <a:t>To do (~</a:t>
                      </a:r>
                      <a:r>
                        <a:rPr lang="ko-KR" altLang="en-US" sz="1200" dirty="0">
                          <a:solidFill>
                            <a:srgbClr val="0000FF"/>
                          </a:solidFill>
                        </a:rPr>
                        <a:t>하는 </a:t>
                      </a:r>
                      <a:r>
                        <a:rPr lang="en-US" altLang="ko-KR" sz="1200" dirty="0">
                          <a:solidFill>
                            <a:srgbClr val="0000FF"/>
                          </a:solidFill>
                        </a:rPr>
                        <a:t>[</a:t>
                      </a:r>
                      <a:r>
                        <a:rPr lang="ko-KR" altLang="en-US" sz="1200" dirty="0">
                          <a:solidFill>
                            <a:srgbClr val="0000FF"/>
                          </a:solidFill>
                        </a:rPr>
                        <a:t>할</a:t>
                      </a:r>
                      <a:r>
                        <a:rPr lang="en-US" altLang="ko-KR" sz="1200" dirty="0">
                          <a:solidFill>
                            <a:srgbClr val="0000FF"/>
                          </a:solidFill>
                        </a:rPr>
                        <a:t>]</a:t>
                      </a:r>
                      <a:r>
                        <a:rPr lang="ko-KR" altLang="en-US" sz="1200" dirty="0">
                          <a:solidFill>
                            <a:srgbClr val="0000FF"/>
                          </a:solidFill>
                        </a:rPr>
                        <a:t>것</a:t>
                      </a:r>
                      <a:r>
                        <a:rPr lang="en-US" altLang="ko-KR" sz="1200" dirty="0">
                          <a:solidFill>
                            <a:srgbClr val="0000FF"/>
                          </a:solidFill>
                        </a:rPr>
                        <a:t>)0</a:t>
                      </a:r>
                      <a:endParaRPr lang="ko-KR" altLang="en-US" sz="1200" dirty="0">
                        <a:solidFill>
                          <a:srgbClr val="0000FF"/>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lnSpc>
                          <a:spcPct val="120000"/>
                        </a:lnSpc>
                      </a:pPr>
                      <a:r>
                        <a:rPr lang="en-US" altLang="ko-KR" sz="1200" dirty="0">
                          <a:solidFill>
                            <a:srgbClr val="0000FF"/>
                          </a:solidFill>
                        </a:rPr>
                        <a:t>To</a:t>
                      </a:r>
                      <a:r>
                        <a:rPr lang="en-US" altLang="ko-KR" sz="1200" baseline="0" dirty="0">
                          <a:solidFill>
                            <a:srgbClr val="0000FF"/>
                          </a:solidFill>
                        </a:rPr>
                        <a:t> be (~</a:t>
                      </a:r>
                      <a:r>
                        <a:rPr lang="ko-KR" altLang="en-US" sz="1200" baseline="0" dirty="0">
                          <a:solidFill>
                            <a:srgbClr val="0000FF"/>
                          </a:solidFill>
                        </a:rPr>
                        <a:t>되는 </a:t>
                      </a:r>
                      <a:r>
                        <a:rPr lang="en-US" altLang="ko-KR" sz="1200" baseline="0" dirty="0">
                          <a:solidFill>
                            <a:srgbClr val="0000FF"/>
                          </a:solidFill>
                        </a:rPr>
                        <a:t>[</a:t>
                      </a:r>
                      <a:r>
                        <a:rPr lang="ko-KR" altLang="en-US" sz="1200" baseline="0" dirty="0">
                          <a:solidFill>
                            <a:srgbClr val="0000FF"/>
                          </a:solidFill>
                        </a:rPr>
                        <a:t>될</a:t>
                      </a:r>
                      <a:r>
                        <a:rPr lang="en-US" altLang="ko-KR" sz="1200" baseline="0" dirty="0">
                          <a:solidFill>
                            <a:srgbClr val="0000FF"/>
                          </a:solidFill>
                        </a:rPr>
                        <a:t>] </a:t>
                      </a:r>
                      <a:r>
                        <a:rPr lang="ko-KR" altLang="en-US" sz="1200" baseline="0" dirty="0">
                          <a:solidFill>
                            <a:srgbClr val="0000FF"/>
                          </a:solidFill>
                        </a:rPr>
                        <a:t>것</a:t>
                      </a:r>
                      <a:r>
                        <a:rPr lang="en-US" altLang="ko-KR" sz="1200" baseline="0" dirty="0">
                          <a:solidFill>
                            <a:srgbClr val="0000FF"/>
                          </a:solidFill>
                        </a:rPr>
                        <a:t>)</a:t>
                      </a:r>
                      <a:endParaRPr lang="ko-KR" altLang="en-US" sz="1200" dirty="0">
                        <a:solidFill>
                          <a:srgbClr val="0000FF"/>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en-US" altLang="ko-KR" sz="1200" dirty="0">
                          <a:solidFill>
                            <a:schemeClr val="tx1"/>
                          </a:solidFill>
                        </a:rPr>
                        <a:t>[</a:t>
                      </a:r>
                      <a:r>
                        <a:rPr lang="ko-KR" altLang="en-US" sz="1200" dirty="0">
                          <a:solidFill>
                            <a:schemeClr val="tx1"/>
                          </a:solidFill>
                        </a:rPr>
                        <a:t>시제</a:t>
                      </a:r>
                      <a:r>
                        <a:rPr lang="en-US" altLang="ko-KR" sz="1200" dirty="0">
                          <a:solidFill>
                            <a:schemeClr val="tx1"/>
                          </a:solidFill>
                        </a:rPr>
                        <a:t>]</a:t>
                      </a:r>
                      <a:endParaRPr lang="ko-KR" altLang="en-US" sz="120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240441">
                <a:tc>
                  <a:txBody>
                    <a:bodyPr/>
                    <a:lstStyle/>
                    <a:p>
                      <a:pPr latinLnBrk="1"/>
                      <a:r>
                        <a:rPr lang="en-US" altLang="ko-KR" sz="1000" dirty="0">
                          <a:solidFill>
                            <a:schemeClr val="tx1"/>
                          </a:solidFill>
                        </a:rPr>
                        <a:t>* I’</a:t>
                      </a:r>
                      <a:r>
                        <a:rPr lang="en-US" altLang="ko-KR" sz="1000" dirty="0">
                          <a:solidFill>
                            <a:srgbClr val="FF0000"/>
                          </a:solidFill>
                        </a:rPr>
                        <a:t>m</a:t>
                      </a:r>
                      <a:r>
                        <a:rPr lang="en-US" altLang="ko-KR" sz="1000" dirty="0">
                          <a:solidFill>
                            <a:schemeClr val="tx1"/>
                          </a:solidFill>
                        </a:rPr>
                        <a:t> glad </a:t>
                      </a:r>
                      <a:r>
                        <a:rPr lang="en-US" altLang="ko-KR" sz="1000" i="1" dirty="0">
                          <a:solidFill>
                            <a:srgbClr val="0000FF"/>
                          </a:solidFill>
                        </a:rPr>
                        <a:t>to meet </a:t>
                      </a:r>
                      <a:r>
                        <a:rPr lang="en-US" altLang="ko-KR" sz="1000" i="1" dirty="0">
                          <a:solidFill>
                            <a:schemeClr val="tx1"/>
                          </a:solidFill>
                        </a:rPr>
                        <a:t>you</a:t>
                      </a:r>
                      <a:r>
                        <a:rPr lang="en-US" altLang="ko-KR" sz="1000" dirty="0">
                          <a:solidFill>
                            <a:schemeClr val="tx1"/>
                          </a:solidFill>
                        </a:rPr>
                        <a:t>.</a:t>
                      </a:r>
                      <a:endParaRPr lang="ko-KR" altLang="en-US" sz="1000" dirty="0">
                        <a:solidFill>
                          <a:schemeClr val="tx1"/>
                        </a:solidFill>
                      </a:endParaRPr>
                    </a:p>
                  </a:txBody>
                  <a:tcPr marL="36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a:solidFill>
                            <a:schemeClr val="tx1"/>
                          </a:solidFill>
                        </a:rPr>
                        <a:t>* I’m</a:t>
                      </a:r>
                      <a:r>
                        <a:rPr lang="en-US" altLang="ko-KR" sz="1000" baseline="0" dirty="0">
                          <a:solidFill>
                            <a:schemeClr val="tx1"/>
                          </a:solidFill>
                        </a:rPr>
                        <a:t> glad </a:t>
                      </a:r>
                      <a:r>
                        <a:rPr lang="en-US" altLang="ko-KR" sz="1000" i="1" baseline="0" dirty="0">
                          <a:solidFill>
                            <a:srgbClr val="0000FF"/>
                          </a:solidFill>
                        </a:rPr>
                        <a:t>to be </a:t>
                      </a:r>
                      <a:r>
                        <a:rPr lang="en-US" altLang="ko-KR" sz="1000" baseline="0" dirty="0">
                          <a:solidFill>
                            <a:schemeClr val="tx1"/>
                          </a:solidFill>
                        </a:rPr>
                        <a:t>your fried.</a:t>
                      </a:r>
                      <a:endParaRPr lang="ko-KR" altLang="en-US" sz="1000" dirty="0">
                        <a:solidFill>
                          <a:schemeClr val="tx1"/>
                        </a:solidFill>
                      </a:endParaRPr>
                    </a:p>
                  </a:txBody>
                  <a:tcPr marL="36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latinLnBrk="1"/>
                      <a:endParaRPr lang="en-US" altLang="ko-KR" sz="1200" dirty="0">
                        <a:solidFill>
                          <a:schemeClr val="tx1"/>
                        </a:solidFill>
                      </a:endParaRPr>
                    </a:p>
                    <a:p>
                      <a:pPr algn="ctr" latinLnBrk="1"/>
                      <a:r>
                        <a:rPr lang="ko-KR" altLang="en-US" sz="1200" dirty="0">
                          <a:solidFill>
                            <a:schemeClr val="tx1"/>
                          </a:solidFill>
                        </a:rPr>
                        <a:t>현재</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0441">
                <a:tc>
                  <a:txBody>
                    <a:bodyPr/>
                    <a:lstStyle/>
                    <a:p>
                      <a:pPr latinLnBrk="1"/>
                      <a:r>
                        <a:rPr lang="ko-KR" altLang="en-US" sz="1000" i="1" dirty="0">
                          <a:solidFill>
                            <a:schemeClr val="tx1"/>
                          </a:solidFill>
                        </a:rPr>
                        <a:t>당신을 </a:t>
                      </a:r>
                      <a:r>
                        <a:rPr lang="ko-KR" altLang="en-US" sz="1000" i="1" dirty="0">
                          <a:solidFill>
                            <a:srgbClr val="0000FF"/>
                          </a:solidFill>
                        </a:rPr>
                        <a:t>만나게 되어서</a:t>
                      </a:r>
                      <a:r>
                        <a:rPr lang="en-US" altLang="ko-KR" sz="1000" dirty="0">
                          <a:solidFill>
                            <a:schemeClr val="tx1"/>
                          </a:solidFill>
                        </a:rPr>
                        <a:t>, </a:t>
                      </a:r>
                      <a:r>
                        <a:rPr lang="ko-KR" altLang="en-US" sz="1000" dirty="0">
                          <a:solidFill>
                            <a:schemeClr val="tx1"/>
                          </a:solidFill>
                        </a:rPr>
                        <a:t>제가 </a:t>
                      </a:r>
                      <a:r>
                        <a:rPr lang="ko-KR" altLang="en-US" sz="1000" dirty="0" err="1">
                          <a:solidFill>
                            <a:schemeClr val="tx1"/>
                          </a:solidFill>
                        </a:rPr>
                        <a:t>기쁩</a:t>
                      </a:r>
                      <a:r>
                        <a:rPr lang="en-US" altLang="ko-KR" sz="1000" dirty="0">
                          <a:solidFill>
                            <a:schemeClr val="tx1"/>
                          </a:solidFill>
                        </a:rPr>
                        <a:t>(</a:t>
                      </a:r>
                      <a:r>
                        <a:rPr lang="ko-KR" altLang="en-US" sz="1000" dirty="0">
                          <a:solidFill>
                            <a:schemeClr val="tx1"/>
                          </a:solidFill>
                        </a:rPr>
                        <a:t>기쁜 상태</a:t>
                      </a:r>
                      <a:r>
                        <a:rPr lang="en-US" altLang="ko-KR" sz="1000" dirty="0">
                          <a:solidFill>
                            <a:schemeClr val="tx1"/>
                          </a:solidFill>
                        </a:rPr>
                        <a:t>)</a:t>
                      </a:r>
                      <a:r>
                        <a:rPr lang="ko-KR" altLang="en-US" sz="1000" dirty="0" err="1">
                          <a:solidFill>
                            <a:srgbClr val="FF0000"/>
                          </a:solidFill>
                        </a:rPr>
                        <a:t>니다</a:t>
                      </a:r>
                      <a:r>
                        <a:rPr lang="en-US" altLang="ko-KR" sz="1000" dirty="0">
                          <a:solidFill>
                            <a:schemeClr val="tx1"/>
                          </a:solidFill>
                        </a:rPr>
                        <a:t>.(</a:t>
                      </a:r>
                      <a:r>
                        <a:rPr lang="ko-KR" altLang="en-US" sz="1000" dirty="0">
                          <a:solidFill>
                            <a:schemeClr val="tx1"/>
                          </a:solidFill>
                        </a:rPr>
                        <a:t>입니다</a:t>
                      </a:r>
                      <a:r>
                        <a:rPr lang="en-US" altLang="ko-KR" sz="1000" dirty="0">
                          <a:solidFill>
                            <a:schemeClr val="tx1"/>
                          </a:solidFill>
                        </a:rPr>
                        <a:t>)</a:t>
                      </a:r>
                      <a:endParaRPr lang="ko-KR" altLang="en-US" sz="1000" dirty="0">
                        <a:solidFill>
                          <a:schemeClr val="tx1"/>
                        </a:solidFill>
                      </a:endParaRPr>
                    </a:p>
                  </a:txBody>
                  <a:tcPr marL="36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i="1" dirty="0">
                          <a:solidFill>
                            <a:schemeClr val="tx1"/>
                          </a:solidFill>
                        </a:rPr>
                        <a:t>당신의 친구가 </a:t>
                      </a:r>
                      <a:r>
                        <a:rPr lang="ko-KR" altLang="en-US" sz="1000" i="1" dirty="0">
                          <a:solidFill>
                            <a:srgbClr val="0000FF"/>
                          </a:solidFill>
                        </a:rPr>
                        <a:t>되게 되어서</a:t>
                      </a:r>
                      <a:r>
                        <a:rPr lang="en-US" altLang="ko-KR" sz="1000" dirty="0">
                          <a:solidFill>
                            <a:schemeClr val="tx1"/>
                          </a:solidFill>
                        </a:rPr>
                        <a:t>,</a:t>
                      </a:r>
                      <a:r>
                        <a:rPr lang="ko-KR" altLang="en-US" sz="1000" dirty="0">
                          <a:solidFill>
                            <a:schemeClr val="tx1"/>
                          </a:solidFill>
                        </a:rPr>
                        <a:t> 제가 </a:t>
                      </a:r>
                      <a:r>
                        <a:rPr lang="ko-KR" altLang="en-US" sz="1000" dirty="0" err="1">
                          <a:solidFill>
                            <a:schemeClr val="tx1"/>
                          </a:solidFill>
                        </a:rPr>
                        <a:t>기쁩</a:t>
                      </a:r>
                      <a:r>
                        <a:rPr lang="en-US" altLang="ko-KR" sz="1000" dirty="0">
                          <a:solidFill>
                            <a:schemeClr val="tx1"/>
                          </a:solidFill>
                        </a:rPr>
                        <a:t>(</a:t>
                      </a:r>
                      <a:r>
                        <a:rPr lang="ko-KR" altLang="en-US" sz="1000" dirty="0">
                          <a:solidFill>
                            <a:schemeClr val="tx1"/>
                          </a:solidFill>
                        </a:rPr>
                        <a:t>기쁜 상태</a:t>
                      </a:r>
                      <a:r>
                        <a:rPr lang="en-US" altLang="ko-KR" sz="1000" dirty="0">
                          <a:solidFill>
                            <a:schemeClr val="tx1"/>
                          </a:solidFill>
                        </a:rPr>
                        <a:t>)</a:t>
                      </a:r>
                      <a:r>
                        <a:rPr lang="ko-KR" altLang="en-US" sz="1000" dirty="0" err="1">
                          <a:solidFill>
                            <a:srgbClr val="FF0000"/>
                          </a:solidFill>
                        </a:rPr>
                        <a:t>니다</a:t>
                      </a:r>
                      <a:r>
                        <a:rPr lang="en-US" altLang="ko-KR" sz="1000" dirty="0">
                          <a:solidFill>
                            <a:schemeClr val="tx1"/>
                          </a:solidFill>
                        </a:rPr>
                        <a:t>.(</a:t>
                      </a:r>
                      <a:r>
                        <a:rPr lang="ko-KR" altLang="en-US" sz="1000" dirty="0">
                          <a:solidFill>
                            <a:schemeClr val="tx1"/>
                          </a:solidFill>
                        </a:rPr>
                        <a:t>입니다</a:t>
                      </a:r>
                      <a:r>
                        <a:rPr lang="en-US" altLang="ko-KR" sz="1000" dirty="0">
                          <a:solidFill>
                            <a:schemeClr val="tx1"/>
                          </a:solidFill>
                        </a:rPr>
                        <a:t>)</a:t>
                      </a:r>
                      <a:endParaRPr lang="ko-KR" altLang="en-US" sz="1000" dirty="0">
                        <a:solidFill>
                          <a:schemeClr val="tx1"/>
                        </a:solidFill>
                      </a:endParaRPr>
                    </a:p>
                  </a:txBody>
                  <a:tcPr marL="36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0367">
                <a:tc>
                  <a:txBody>
                    <a:bodyPr/>
                    <a:lstStyle/>
                    <a:p>
                      <a:pPr latinLnBrk="1"/>
                      <a:r>
                        <a:rPr lang="en-US" altLang="ko-KR" sz="1000" dirty="0">
                          <a:solidFill>
                            <a:schemeClr val="tx1"/>
                          </a:solidFill>
                        </a:rPr>
                        <a:t>* It</a:t>
                      </a:r>
                      <a:r>
                        <a:rPr lang="en-US" altLang="ko-KR" sz="1000" baseline="0" dirty="0">
                          <a:solidFill>
                            <a:schemeClr val="tx1"/>
                          </a:solidFill>
                        </a:rPr>
                        <a:t> was cold </a:t>
                      </a:r>
                      <a:r>
                        <a:rPr lang="en-US" altLang="ko-KR" sz="1000" i="1" baseline="0" dirty="0">
                          <a:solidFill>
                            <a:srgbClr val="0000FF"/>
                          </a:solidFill>
                        </a:rPr>
                        <a:t>to go out </a:t>
                      </a:r>
                      <a:r>
                        <a:rPr lang="en-US" altLang="ko-KR" sz="1000" baseline="0" dirty="0">
                          <a:solidFill>
                            <a:schemeClr val="tx1"/>
                          </a:solidFill>
                        </a:rPr>
                        <a:t>last night.</a:t>
                      </a:r>
                      <a:endParaRPr lang="ko-KR" altLang="en-US" sz="1000" dirty="0">
                        <a:solidFill>
                          <a:schemeClr val="tx1"/>
                        </a:solidFill>
                      </a:endParaRPr>
                    </a:p>
                  </a:txBody>
                  <a:tcPr marL="36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a:solidFill>
                            <a:schemeClr val="tx1"/>
                          </a:solidFill>
                        </a:rPr>
                        <a:t>* </a:t>
                      </a:r>
                      <a:r>
                        <a:rPr lang="en-US" altLang="ko-KR" sz="1000" i="1" dirty="0">
                          <a:solidFill>
                            <a:schemeClr val="tx1"/>
                          </a:solidFill>
                        </a:rPr>
                        <a:t>It</a:t>
                      </a:r>
                      <a:r>
                        <a:rPr lang="en-US" altLang="ko-KR" sz="1000" i="1" baseline="0" dirty="0">
                          <a:solidFill>
                            <a:schemeClr val="tx1"/>
                          </a:solidFill>
                        </a:rPr>
                        <a:t> was great of you </a:t>
                      </a:r>
                      <a:r>
                        <a:rPr lang="en-US" altLang="ko-KR" sz="1000" i="1" baseline="0" dirty="0">
                          <a:solidFill>
                            <a:srgbClr val="0000FF"/>
                          </a:solidFill>
                        </a:rPr>
                        <a:t>to be </a:t>
                      </a:r>
                      <a:r>
                        <a:rPr lang="en-US" altLang="ko-KR" sz="1000" baseline="0" dirty="0">
                          <a:solidFill>
                            <a:schemeClr val="tx1"/>
                          </a:solidFill>
                        </a:rPr>
                        <a:t>my supporter.</a:t>
                      </a:r>
                      <a:endParaRPr lang="ko-KR" altLang="en-US" sz="1000" dirty="0">
                        <a:solidFill>
                          <a:schemeClr val="tx1"/>
                        </a:solidFill>
                      </a:endParaRPr>
                    </a:p>
                  </a:txBody>
                  <a:tcPr marL="36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latinLnBrk="1"/>
                      <a:endParaRPr lang="en-US" altLang="ko-KR" sz="1200" dirty="0">
                        <a:solidFill>
                          <a:schemeClr val="tx1"/>
                        </a:solidFill>
                      </a:endParaRPr>
                    </a:p>
                    <a:p>
                      <a:pPr algn="ctr" latinLnBrk="1"/>
                      <a:r>
                        <a:rPr lang="ko-KR" altLang="en-US" sz="1200" dirty="0">
                          <a:solidFill>
                            <a:schemeClr val="tx1"/>
                          </a:solidFill>
                        </a:rPr>
                        <a:t>과거</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0734">
                <a:tc>
                  <a:txBody>
                    <a:bodyPr/>
                    <a:lstStyle/>
                    <a:p>
                      <a:pPr latinLnBrk="1"/>
                      <a:r>
                        <a:rPr lang="ko-KR" altLang="en-US" sz="1000" dirty="0">
                          <a:solidFill>
                            <a:schemeClr val="tx1"/>
                          </a:solidFill>
                        </a:rPr>
                        <a:t>어젯밤에 </a:t>
                      </a:r>
                      <a:r>
                        <a:rPr lang="ko-KR" altLang="en-US" sz="1000" i="1" dirty="0">
                          <a:solidFill>
                            <a:srgbClr val="0000FF"/>
                          </a:solidFill>
                        </a:rPr>
                        <a:t>밖에 나가기에는</a:t>
                      </a:r>
                      <a:r>
                        <a:rPr lang="en-US" altLang="ko-KR" sz="1000" dirty="0">
                          <a:solidFill>
                            <a:schemeClr val="tx1"/>
                          </a:solidFill>
                        </a:rPr>
                        <a:t>, </a:t>
                      </a:r>
                      <a:r>
                        <a:rPr lang="ko-KR" altLang="en-US" sz="1000" dirty="0">
                          <a:solidFill>
                            <a:schemeClr val="tx1"/>
                          </a:solidFill>
                        </a:rPr>
                        <a:t>날씨가 </a:t>
                      </a:r>
                      <a:r>
                        <a:rPr lang="ko-KR" altLang="en-US" sz="1000" dirty="0" err="1">
                          <a:solidFill>
                            <a:schemeClr val="tx1"/>
                          </a:solidFill>
                        </a:rPr>
                        <a:t>추웠</a:t>
                      </a:r>
                      <a:r>
                        <a:rPr lang="en-US" altLang="ko-KR" sz="1000" dirty="0">
                          <a:solidFill>
                            <a:schemeClr val="tx1"/>
                          </a:solidFill>
                        </a:rPr>
                        <a:t>(</a:t>
                      </a:r>
                      <a:r>
                        <a:rPr lang="ko-KR" altLang="en-US" sz="1000" dirty="0">
                          <a:solidFill>
                            <a:schemeClr val="tx1"/>
                          </a:solidFill>
                        </a:rPr>
                        <a:t>추운 상태</a:t>
                      </a:r>
                      <a:r>
                        <a:rPr lang="en-US" altLang="ko-KR" sz="1000" dirty="0">
                          <a:solidFill>
                            <a:schemeClr val="tx1"/>
                          </a:solidFill>
                        </a:rPr>
                        <a:t>)</a:t>
                      </a:r>
                      <a:r>
                        <a:rPr lang="ko-KR" altLang="en-US" sz="1000" dirty="0">
                          <a:solidFill>
                            <a:srgbClr val="FF0000"/>
                          </a:solidFill>
                        </a:rPr>
                        <a:t>습니다</a:t>
                      </a:r>
                      <a:r>
                        <a:rPr lang="en-US" altLang="ko-KR" sz="1000" dirty="0">
                          <a:solidFill>
                            <a:schemeClr val="tx1"/>
                          </a:solidFill>
                        </a:rPr>
                        <a:t>. </a:t>
                      </a:r>
                    </a:p>
                    <a:p>
                      <a:pPr latinLnBrk="1"/>
                      <a:r>
                        <a:rPr lang="en-US" altLang="ko-KR" sz="1000" dirty="0">
                          <a:solidFill>
                            <a:schemeClr val="tx1"/>
                          </a:solidFill>
                        </a:rPr>
                        <a:t>(</a:t>
                      </a:r>
                      <a:r>
                        <a:rPr lang="ko-KR" altLang="en-US" sz="1000" dirty="0">
                          <a:solidFill>
                            <a:schemeClr val="tx1"/>
                          </a:solidFill>
                        </a:rPr>
                        <a:t>이었습니다</a:t>
                      </a:r>
                      <a:r>
                        <a:rPr lang="en-US" altLang="ko-KR" sz="1000" dirty="0">
                          <a:solidFill>
                            <a:schemeClr val="tx1"/>
                          </a:solidFill>
                        </a:rPr>
                        <a:t>)</a:t>
                      </a:r>
                      <a:endParaRPr lang="ko-KR" altLang="en-US" sz="1000" dirty="0">
                        <a:solidFill>
                          <a:schemeClr val="tx1"/>
                        </a:solidFill>
                      </a:endParaRPr>
                    </a:p>
                  </a:txBody>
                  <a:tcPr marL="36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i="1" dirty="0">
                          <a:solidFill>
                            <a:schemeClr val="tx1"/>
                          </a:solidFill>
                        </a:rPr>
                        <a:t>저의 원조자가 </a:t>
                      </a:r>
                      <a:r>
                        <a:rPr lang="ko-KR" altLang="en-US" sz="1000" i="1" dirty="0">
                          <a:solidFill>
                            <a:srgbClr val="0000FF"/>
                          </a:solidFill>
                        </a:rPr>
                        <a:t>되어 주시니</a:t>
                      </a:r>
                      <a:r>
                        <a:rPr lang="en-US" altLang="ko-KR" sz="1000" dirty="0">
                          <a:solidFill>
                            <a:schemeClr val="tx1"/>
                          </a:solidFill>
                        </a:rPr>
                        <a:t>, </a:t>
                      </a:r>
                      <a:r>
                        <a:rPr lang="ko-KR" altLang="en-US" sz="1000" dirty="0">
                          <a:solidFill>
                            <a:schemeClr val="tx1"/>
                          </a:solidFill>
                        </a:rPr>
                        <a:t>당신은 </a:t>
                      </a:r>
                      <a:r>
                        <a:rPr lang="ko-KR" altLang="en-US" sz="1000" dirty="0" err="1">
                          <a:solidFill>
                            <a:schemeClr val="tx1"/>
                          </a:solidFill>
                        </a:rPr>
                        <a:t>훌륭</a:t>
                      </a:r>
                      <a:r>
                        <a:rPr lang="en-US" altLang="ko-KR" sz="1000" dirty="0">
                          <a:solidFill>
                            <a:schemeClr val="tx1"/>
                          </a:solidFill>
                        </a:rPr>
                        <a:t>(</a:t>
                      </a:r>
                      <a:r>
                        <a:rPr lang="ko-KR" altLang="en-US" sz="1000" dirty="0">
                          <a:solidFill>
                            <a:schemeClr val="tx1"/>
                          </a:solidFill>
                        </a:rPr>
                        <a:t>훌륭한 상태</a:t>
                      </a:r>
                      <a:r>
                        <a:rPr lang="en-US" altLang="ko-KR" sz="1000" dirty="0">
                          <a:solidFill>
                            <a:schemeClr val="tx1"/>
                          </a:solidFill>
                        </a:rPr>
                        <a:t>)</a:t>
                      </a:r>
                      <a:r>
                        <a:rPr lang="ko-KR" altLang="en-US" sz="1000" dirty="0">
                          <a:solidFill>
                            <a:srgbClr val="FF0000"/>
                          </a:solidFill>
                        </a:rPr>
                        <a:t>했습니다</a:t>
                      </a:r>
                      <a:r>
                        <a:rPr lang="en-US" altLang="ko-KR" sz="1000" dirty="0">
                          <a:solidFill>
                            <a:schemeClr val="tx1"/>
                          </a:solidFill>
                        </a:rPr>
                        <a:t>. (</a:t>
                      </a:r>
                      <a:r>
                        <a:rPr lang="ko-KR" altLang="en-US" sz="1000" dirty="0">
                          <a:solidFill>
                            <a:schemeClr val="tx1"/>
                          </a:solidFill>
                        </a:rPr>
                        <a:t>이었습니다</a:t>
                      </a:r>
                      <a:r>
                        <a:rPr lang="en-US" altLang="ko-KR" sz="1000" dirty="0">
                          <a:solidFill>
                            <a:schemeClr val="tx1"/>
                          </a:solidFill>
                        </a:rPr>
                        <a:t>)</a:t>
                      </a:r>
                      <a:endParaRPr lang="ko-KR" altLang="en-US" sz="1000" dirty="0">
                        <a:solidFill>
                          <a:schemeClr val="tx1"/>
                        </a:solidFill>
                      </a:endParaRPr>
                    </a:p>
                  </a:txBody>
                  <a:tcPr marL="36000" marR="900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0441">
                <a:tc gridSpan="3">
                  <a:txBody>
                    <a:bodyPr/>
                    <a:lstStyle/>
                    <a:p>
                      <a:pPr latinLnBrk="1"/>
                      <a:r>
                        <a:rPr lang="en-US" altLang="ko-KR" sz="1200" dirty="0">
                          <a:solidFill>
                            <a:schemeClr val="tx1"/>
                          </a:solidFill>
                          <a:latin typeface="+mj-ea"/>
                          <a:ea typeface="+mj-ea"/>
                        </a:rPr>
                        <a:t>※ </a:t>
                      </a:r>
                      <a:r>
                        <a:rPr lang="ko-KR" altLang="en-US" sz="1200" dirty="0">
                          <a:solidFill>
                            <a:schemeClr val="tx1"/>
                          </a:solidFill>
                          <a:latin typeface="+mj-ea"/>
                          <a:ea typeface="+mj-ea"/>
                        </a:rPr>
                        <a:t>부정사는 현재형</a:t>
                      </a:r>
                      <a:r>
                        <a:rPr lang="en-US" altLang="ko-KR" sz="1200" dirty="0">
                          <a:solidFill>
                            <a:schemeClr val="tx1"/>
                          </a:solidFill>
                          <a:latin typeface="+mj-ea"/>
                          <a:ea typeface="+mj-ea"/>
                        </a:rPr>
                        <a:t>, </a:t>
                      </a:r>
                      <a:r>
                        <a:rPr lang="ko-KR" altLang="en-US" sz="1200" dirty="0" err="1">
                          <a:solidFill>
                            <a:schemeClr val="tx1"/>
                          </a:solidFill>
                          <a:latin typeface="+mj-ea"/>
                          <a:ea typeface="+mj-ea"/>
                        </a:rPr>
                        <a:t>과거형</a:t>
                      </a:r>
                      <a:r>
                        <a:rPr lang="ko-KR" altLang="en-US" sz="1200" dirty="0">
                          <a:solidFill>
                            <a:schemeClr val="tx1"/>
                          </a:solidFill>
                          <a:latin typeface="+mj-ea"/>
                          <a:ea typeface="+mj-ea"/>
                        </a:rPr>
                        <a:t> 등의 시제에 따른 의미 변화 없이 </a:t>
                      </a:r>
                      <a:r>
                        <a:rPr lang="en-US" altLang="ko-KR" sz="1200" dirty="0">
                          <a:solidFill>
                            <a:srgbClr val="0000FF"/>
                          </a:solidFill>
                          <a:latin typeface="+mj-ea"/>
                          <a:ea typeface="+mj-ea"/>
                        </a:rPr>
                        <a:t>“~</a:t>
                      </a:r>
                      <a:r>
                        <a:rPr lang="ko-KR" altLang="en-US" sz="1200" dirty="0">
                          <a:solidFill>
                            <a:srgbClr val="0000FF"/>
                          </a:solidFill>
                          <a:latin typeface="+mj-ea"/>
                          <a:ea typeface="+mj-ea"/>
                        </a:rPr>
                        <a:t>하기에</a:t>
                      </a:r>
                      <a:r>
                        <a:rPr lang="en-US" altLang="ko-KR" sz="1200" dirty="0">
                          <a:solidFill>
                            <a:srgbClr val="0000FF"/>
                          </a:solidFill>
                          <a:latin typeface="+mj-ea"/>
                          <a:ea typeface="+mj-ea"/>
                        </a:rPr>
                        <a:t>”, “</a:t>
                      </a:r>
                      <a:r>
                        <a:rPr lang="ko-KR" altLang="en-US" sz="1200" dirty="0">
                          <a:solidFill>
                            <a:srgbClr val="0000FF"/>
                          </a:solidFill>
                          <a:latin typeface="+mj-ea"/>
                          <a:ea typeface="+mj-ea"/>
                        </a:rPr>
                        <a:t>되게 되어서</a:t>
                      </a:r>
                      <a:r>
                        <a:rPr lang="en-US" altLang="ko-KR" sz="1200" dirty="0">
                          <a:solidFill>
                            <a:srgbClr val="0000FF"/>
                          </a:solidFill>
                          <a:latin typeface="+mj-ea"/>
                          <a:ea typeface="+mj-ea"/>
                        </a:rPr>
                        <a:t>”</a:t>
                      </a:r>
                      <a:r>
                        <a:rPr lang="ko-KR" altLang="en-US" sz="1200" dirty="0">
                          <a:solidFill>
                            <a:schemeClr val="tx1"/>
                          </a:solidFill>
                          <a:latin typeface="+mj-ea"/>
                          <a:ea typeface="+mj-ea"/>
                        </a:rPr>
                        <a:t>의 의미로 번역되고 있음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476672" y="7877398"/>
            <a:ext cx="5904656" cy="646331"/>
          </a:xfrm>
          <a:prstGeom prst="rect">
            <a:avLst/>
          </a:prstGeom>
          <a:noFill/>
        </p:spPr>
        <p:txBody>
          <a:bodyPr wrap="square" rtlCol="0">
            <a:spAutoFit/>
          </a:bodyPr>
          <a:lstStyle/>
          <a:p>
            <a:pPr fontAlgn="base">
              <a:lnSpc>
                <a:spcPct val="150000"/>
              </a:lnSpc>
            </a:pPr>
            <a:r>
              <a:rPr lang="ko-KR" altLang="en-US" sz="1200" dirty="0"/>
              <a:t>동명사란 </a:t>
            </a:r>
            <a:r>
              <a:rPr lang="en-US" altLang="ko-KR" sz="1200" dirty="0"/>
              <a:t>“</a:t>
            </a:r>
            <a:r>
              <a:rPr lang="ko-KR" altLang="en-US" sz="1200" dirty="0"/>
              <a:t>동사원형에 </a:t>
            </a:r>
            <a:r>
              <a:rPr lang="en-US" altLang="ko-KR" sz="1200" dirty="0"/>
              <a:t>~</a:t>
            </a:r>
            <a:r>
              <a:rPr lang="en-US" altLang="ko-KR" sz="1200" dirty="0" err="1"/>
              <a:t>ing</a:t>
            </a:r>
            <a:r>
              <a:rPr lang="en-US" altLang="ko-KR" sz="1200" dirty="0"/>
              <a:t>”</a:t>
            </a:r>
            <a:r>
              <a:rPr lang="ko-KR" altLang="en-US" sz="1200" dirty="0"/>
              <a:t>가 사용되면서 그 의미가 변형되어 명사적 성격을 가지는 것으로 번역은 일반동사를 사용하는 경우 </a:t>
            </a:r>
            <a:r>
              <a:rPr lang="en-US" altLang="ko-KR" sz="1200" dirty="0"/>
              <a:t>“</a:t>
            </a:r>
            <a:r>
              <a:rPr lang="en-US" altLang="ko-KR" sz="1200" b="1" dirty="0"/>
              <a:t>doing”= “~</a:t>
            </a:r>
            <a:r>
              <a:rPr lang="ko-KR" altLang="en-US" sz="1200" b="1" dirty="0"/>
              <a:t>하는 것</a:t>
            </a:r>
            <a:r>
              <a:rPr lang="en-US" altLang="ko-KR" sz="1200" b="1" dirty="0"/>
              <a:t>”</a:t>
            </a:r>
            <a:r>
              <a:rPr lang="en-US" altLang="ko-KR" sz="1200" dirty="0"/>
              <a:t>, </a:t>
            </a:r>
            <a:r>
              <a:rPr lang="en-US" altLang="ko-KR" sz="1200" dirty="0">
                <a:solidFill>
                  <a:srgbClr val="FF0000"/>
                </a:solidFill>
              </a:rPr>
              <a:t>be</a:t>
            </a:r>
            <a:r>
              <a:rPr lang="ko-KR" altLang="en-US" sz="1200" dirty="0">
                <a:solidFill>
                  <a:srgbClr val="FF0000"/>
                </a:solidFill>
              </a:rPr>
              <a:t>동사</a:t>
            </a:r>
            <a:r>
              <a:rPr lang="ko-KR" altLang="en-US" sz="1200" dirty="0"/>
              <a:t>를 사용</a:t>
            </a:r>
          </a:p>
        </p:txBody>
      </p:sp>
      <p:sp>
        <p:nvSpPr>
          <p:cNvPr id="7" name="TextBox 6"/>
          <p:cNvSpPr txBox="1"/>
          <p:nvPr/>
        </p:nvSpPr>
        <p:spPr>
          <a:xfrm>
            <a:off x="555994" y="7452320"/>
            <a:ext cx="3881118" cy="415498"/>
          </a:xfrm>
          <a:prstGeom prst="rect">
            <a:avLst/>
          </a:prstGeom>
          <a:solidFill>
            <a:srgbClr val="9933FF"/>
          </a:solidFill>
        </p:spPr>
        <p:txBody>
          <a:bodyPr wrap="square" rtlCol="0">
            <a:spAutoFit/>
          </a:bodyPr>
          <a:lstStyle/>
          <a:p>
            <a:pPr fontAlgn="base" latinLnBrk="0">
              <a:lnSpc>
                <a:spcPct val="150000"/>
              </a:lnSpc>
            </a:pPr>
            <a:r>
              <a:rPr lang="en-US" altLang="ko-KR" sz="1400" b="1" dirty="0">
                <a:solidFill>
                  <a:schemeClr val="bg1"/>
                </a:solidFill>
              </a:rPr>
              <a:t>14. </a:t>
            </a:r>
            <a:r>
              <a:rPr lang="ko-KR" altLang="en-US" sz="1400" b="1" dirty="0">
                <a:solidFill>
                  <a:schemeClr val="bg1"/>
                </a:solidFill>
              </a:rPr>
              <a:t>열세 </a:t>
            </a:r>
            <a:r>
              <a:rPr lang="ko-KR" altLang="en-US" sz="1400" b="1" dirty="0">
                <a:solidFill>
                  <a:schemeClr val="bg1"/>
                </a:solidFill>
              </a:rPr>
              <a:t>번째 동명사 그 단순 명쾌한 사용법</a:t>
            </a:r>
            <a:r>
              <a:rPr lang="en-US" altLang="ko-KR" sz="1400" b="1" dirty="0">
                <a:solidFill>
                  <a:schemeClr val="bg1"/>
                </a:solidFill>
              </a:rPr>
              <a:t>!!</a:t>
            </a:r>
            <a:endParaRPr lang="ko-KR" altLang="en-US" sz="1400" b="1" dirty="0">
              <a:solidFill>
                <a:schemeClr val="bg1"/>
              </a:solidFill>
            </a:endParaRPr>
          </a:p>
        </p:txBody>
      </p:sp>
      <p:sp>
        <p:nvSpPr>
          <p:cNvPr id="8" name="슬라이드 번호 개체 틀 7"/>
          <p:cNvSpPr>
            <a:spLocks noGrp="1"/>
          </p:cNvSpPr>
          <p:nvPr>
            <p:ph type="sldNum" sz="quarter" idx="12"/>
          </p:nvPr>
        </p:nvSpPr>
        <p:spPr/>
        <p:txBody>
          <a:bodyPr/>
          <a:lstStyle/>
          <a:p>
            <a:fld id="{5CA46AE1-A4F3-404A-AEF6-FC2F202071CE}" type="slidenum">
              <a:rPr lang="ko-KR" altLang="en-US"/>
              <a:pPr/>
              <a:t>32</a:t>
            </a:fld>
            <a:endParaRPr lang="ko-KR" altLang="en-US"/>
          </a:p>
        </p:txBody>
      </p:sp>
      <p:sp>
        <p:nvSpPr>
          <p:cNvPr id="10" name="바닥글 개체 틀 9"/>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6672" y="755576"/>
            <a:ext cx="5904656" cy="1754326"/>
          </a:xfrm>
          <a:prstGeom prst="rect">
            <a:avLst/>
          </a:prstGeom>
          <a:noFill/>
        </p:spPr>
        <p:txBody>
          <a:bodyPr wrap="square" rtlCol="0">
            <a:spAutoFit/>
          </a:bodyPr>
          <a:lstStyle/>
          <a:p>
            <a:pPr fontAlgn="base">
              <a:lnSpc>
                <a:spcPct val="150000"/>
              </a:lnSpc>
            </a:pPr>
            <a:r>
              <a:rPr lang="ko-KR" altLang="en-US" sz="1200" dirty="0"/>
              <a:t>하는 경우</a:t>
            </a:r>
            <a:r>
              <a:rPr lang="ko-KR" altLang="en-US" sz="1200" b="1" dirty="0"/>
              <a:t> </a:t>
            </a:r>
            <a:r>
              <a:rPr lang="en-US" altLang="ko-KR" sz="1200" b="1" dirty="0"/>
              <a:t>“being” = “~</a:t>
            </a:r>
            <a:r>
              <a:rPr lang="ko-KR" altLang="en-US" sz="1200" b="1" dirty="0"/>
              <a:t>되는 것</a:t>
            </a:r>
            <a:r>
              <a:rPr lang="en-US" altLang="ko-KR" sz="1200" b="1" dirty="0"/>
              <a:t>”</a:t>
            </a:r>
            <a:r>
              <a:rPr lang="ko-KR" altLang="en-US" sz="1200" dirty="0"/>
              <a:t>의 의미가 되는데 부정사와 비교되는 것은 </a:t>
            </a:r>
            <a:r>
              <a:rPr lang="en-US" altLang="ko-KR" sz="1200" dirty="0"/>
              <a:t>~</a:t>
            </a:r>
            <a:r>
              <a:rPr lang="en-US" altLang="ko-KR" sz="1200" dirty="0" err="1"/>
              <a:t>ing</a:t>
            </a:r>
            <a:r>
              <a:rPr lang="ko-KR" altLang="en-US" sz="1200" dirty="0"/>
              <a:t>의 의미에 충실하여 그 의미가 항상 과거의 습관이나 현재에 진행하고 있는 일 등의 과거나 현재에 국한된 개념이 되고 있습니다</a:t>
            </a:r>
            <a:r>
              <a:rPr lang="en-US" altLang="ko-KR" sz="1200" dirty="0"/>
              <a:t>. </a:t>
            </a:r>
            <a:r>
              <a:rPr lang="ko-KR" altLang="en-US" sz="1200" dirty="0"/>
              <a:t>그리고 동명사도 부정사와 마찬가지로 시제나 문장의 유형에 영향을 받지 않으며 문장 속에 사용되고 있습니다</a:t>
            </a:r>
            <a:r>
              <a:rPr lang="en-US" altLang="ko-KR" sz="1200" dirty="0"/>
              <a:t>. </a:t>
            </a:r>
            <a:r>
              <a:rPr lang="ko-KR" altLang="en-US" sz="1200" dirty="0"/>
              <a:t>물론 동명사구도 기타파트로 구분되어 독립 사용이 가능하지만 문맥상 예외인 경우도 있다는 것을 주의 바랍니다</a:t>
            </a:r>
            <a:r>
              <a:rPr lang="en-US" altLang="ko-KR" sz="1200" dirty="0"/>
              <a:t>.</a:t>
            </a:r>
            <a:endParaRPr lang="ko-KR" altLang="en-US" sz="1200" dirty="0"/>
          </a:p>
        </p:txBody>
      </p:sp>
      <p:graphicFrame>
        <p:nvGraphicFramePr>
          <p:cNvPr id="8" name="표 7"/>
          <p:cNvGraphicFramePr>
            <a:graphicFrameLocks noGrp="1"/>
          </p:cNvGraphicFramePr>
          <p:nvPr/>
        </p:nvGraphicFramePr>
        <p:xfrm>
          <a:off x="476673" y="2593232"/>
          <a:ext cx="5904656" cy="2560320"/>
        </p:xfrm>
        <a:graphic>
          <a:graphicData uri="http://schemas.openxmlformats.org/drawingml/2006/table">
            <a:tbl>
              <a:tblPr firstRow="1" bandRow="1">
                <a:tableStyleId>{5C22544A-7EE6-4342-B048-85BDC9FD1C3A}</a:tableStyleId>
              </a:tblPr>
              <a:tblGrid>
                <a:gridCol w="2571257"/>
                <a:gridCol w="2841585"/>
                <a:gridCol w="491814"/>
              </a:tblGrid>
              <a:tr h="142815">
                <a:tc>
                  <a:txBody>
                    <a:bodyPr/>
                    <a:lstStyle/>
                    <a:p>
                      <a:pPr algn="ctr" latinLnBrk="1"/>
                      <a:r>
                        <a:rPr lang="en-US" altLang="ko-KR" sz="1200" dirty="0">
                          <a:solidFill>
                            <a:srgbClr val="0000FF"/>
                          </a:solidFill>
                        </a:rPr>
                        <a:t>doing (~</a:t>
                      </a:r>
                      <a:r>
                        <a:rPr lang="ko-KR" altLang="en-US" sz="1200" dirty="0">
                          <a:solidFill>
                            <a:srgbClr val="0000FF"/>
                          </a:solidFill>
                        </a:rPr>
                        <a:t>하는 것</a:t>
                      </a:r>
                      <a:r>
                        <a:rPr lang="en-US" altLang="ko-KR" sz="1200" dirty="0">
                          <a:solidFill>
                            <a:srgbClr val="0000FF"/>
                          </a:solidFill>
                        </a:rPr>
                        <a:t>)</a:t>
                      </a:r>
                      <a:endParaRPr lang="ko-KR" altLang="en-US" sz="12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en-US" altLang="ko-KR" sz="1200" baseline="0" dirty="0">
                          <a:solidFill>
                            <a:srgbClr val="0000FF"/>
                          </a:solidFill>
                        </a:rPr>
                        <a:t>being (~</a:t>
                      </a:r>
                      <a:r>
                        <a:rPr lang="ko-KR" altLang="en-US" sz="1200" baseline="0" dirty="0">
                          <a:solidFill>
                            <a:srgbClr val="0000FF"/>
                          </a:solidFill>
                        </a:rPr>
                        <a:t>되는</a:t>
                      </a:r>
                      <a:r>
                        <a:rPr lang="en-US" altLang="ko-KR" sz="1200" baseline="0" dirty="0">
                          <a:solidFill>
                            <a:srgbClr val="0000FF"/>
                          </a:solidFill>
                        </a:rPr>
                        <a:t> </a:t>
                      </a:r>
                      <a:r>
                        <a:rPr lang="ko-KR" altLang="en-US" sz="1200" baseline="0" dirty="0">
                          <a:solidFill>
                            <a:srgbClr val="0000FF"/>
                          </a:solidFill>
                        </a:rPr>
                        <a:t>것</a:t>
                      </a:r>
                      <a:r>
                        <a:rPr lang="en-US" altLang="ko-KR" sz="1200" baseline="0" dirty="0">
                          <a:solidFill>
                            <a:srgbClr val="0000FF"/>
                          </a:solidFill>
                        </a:rPr>
                        <a:t>)</a:t>
                      </a:r>
                      <a:endParaRPr lang="ko-KR" altLang="en-US" sz="12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en-US" altLang="ko-KR" sz="1200" dirty="0">
                          <a:solidFill>
                            <a:schemeClr val="tx1"/>
                          </a:solidFill>
                        </a:rPr>
                        <a:t>[</a:t>
                      </a:r>
                      <a:r>
                        <a:rPr lang="ko-KR" altLang="en-US" sz="1200" dirty="0">
                          <a:solidFill>
                            <a:schemeClr val="tx1"/>
                          </a:solidFill>
                        </a:rPr>
                        <a:t>시제</a:t>
                      </a:r>
                      <a:r>
                        <a:rPr lang="en-US" altLang="ko-KR" sz="1200" dirty="0">
                          <a:solidFill>
                            <a:schemeClr val="tx1"/>
                          </a:solidFill>
                        </a:rPr>
                        <a:t>]</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142815">
                <a:tc>
                  <a:txBody>
                    <a:bodyPr/>
                    <a:lstStyle/>
                    <a:p>
                      <a:pPr latinLnBrk="1"/>
                      <a:r>
                        <a:rPr lang="en-US" altLang="ko-KR" sz="1200" dirty="0">
                          <a:solidFill>
                            <a:schemeClr val="tx1"/>
                          </a:solidFill>
                        </a:rPr>
                        <a:t>* My hobby</a:t>
                      </a:r>
                      <a:r>
                        <a:rPr lang="en-US" altLang="ko-KR" sz="1200" baseline="0" dirty="0">
                          <a:solidFill>
                            <a:srgbClr val="FF0000"/>
                          </a:solidFill>
                        </a:rPr>
                        <a:t> is </a:t>
                      </a:r>
                      <a:r>
                        <a:rPr lang="en-US" altLang="ko-KR" sz="1200" baseline="0" dirty="0">
                          <a:solidFill>
                            <a:schemeClr val="tx1"/>
                          </a:solidFill>
                        </a:rPr>
                        <a:t>collecting souvenir stamps </a:t>
                      </a:r>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200" dirty="0">
                          <a:solidFill>
                            <a:schemeClr val="tx1"/>
                          </a:solidFill>
                        </a:rPr>
                        <a:t>* </a:t>
                      </a:r>
                      <a:r>
                        <a:rPr lang="en-US" altLang="ko-KR" sz="1200" i="1" dirty="0">
                          <a:solidFill>
                            <a:schemeClr val="tx1"/>
                          </a:solidFill>
                        </a:rPr>
                        <a:t>I’</a:t>
                      </a:r>
                      <a:r>
                        <a:rPr lang="en-US" altLang="ko-KR" sz="1200" i="1" dirty="0">
                          <a:solidFill>
                            <a:srgbClr val="FF0000"/>
                          </a:solidFill>
                        </a:rPr>
                        <a:t>m</a:t>
                      </a:r>
                      <a:r>
                        <a:rPr lang="en-US" altLang="ko-KR" sz="1200" i="1" baseline="0" dirty="0">
                          <a:solidFill>
                            <a:schemeClr val="tx1"/>
                          </a:solidFill>
                        </a:rPr>
                        <a:t> glad </a:t>
                      </a:r>
                      <a:r>
                        <a:rPr lang="en-US" altLang="ko-KR" sz="1200" i="1" baseline="0" dirty="0">
                          <a:solidFill>
                            <a:srgbClr val="0000FF"/>
                          </a:solidFill>
                        </a:rPr>
                        <a:t>being </a:t>
                      </a:r>
                      <a:r>
                        <a:rPr lang="en-US" altLang="ko-KR" sz="1200" i="1" baseline="0" dirty="0">
                          <a:solidFill>
                            <a:schemeClr val="tx1"/>
                          </a:solidFill>
                        </a:rPr>
                        <a:t>your fried.</a:t>
                      </a:r>
                      <a:endParaRPr lang="ko-KR" altLang="en-US" sz="12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latinLnBrk="1"/>
                      <a:endParaRPr lang="en-US" altLang="ko-KR" sz="1200" dirty="0">
                        <a:solidFill>
                          <a:schemeClr val="tx1"/>
                        </a:solidFill>
                      </a:endParaRPr>
                    </a:p>
                    <a:p>
                      <a:pPr algn="ctr" latinLnBrk="1"/>
                      <a:r>
                        <a:rPr lang="ko-KR" altLang="en-US" sz="1200" dirty="0">
                          <a:solidFill>
                            <a:schemeClr val="tx1"/>
                          </a:solidFill>
                        </a:rPr>
                        <a:t>현재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2815">
                <a:tc>
                  <a:txBody>
                    <a:bodyPr/>
                    <a:lstStyle/>
                    <a:p>
                      <a:pPr latinLnBrk="1"/>
                      <a:r>
                        <a:rPr lang="ko-KR" altLang="en-US" sz="1000" dirty="0">
                          <a:solidFill>
                            <a:srgbClr val="FF0000"/>
                          </a:solidFill>
                        </a:rPr>
                        <a:t>나의 취미는 기념 우표들을 </a:t>
                      </a:r>
                      <a:r>
                        <a:rPr lang="ko-KR" altLang="en-US" sz="1000" dirty="0">
                          <a:solidFill>
                            <a:srgbClr val="0000FF"/>
                          </a:solidFill>
                        </a:rPr>
                        <a:t>모으는 것 </a:t>
                      </a:r>
                      <a:r>
                        <a:rPr lang="ko-KR" altLang="en-US" sz="1000" dirty="0">
                          <a:solidFill>
                            <a:srgbClr val="FF0000"/>
                          </a:solidFill>
                        </a:rPr>
                        <a:t>입니다</a:t>
                      </a:r>
                      <a:r>
                        <a:rPr lang="en-US" altLang="ko-KR" sz="1000" dirty="0">
                          <a:solidFill>
                            <a:schemeClr val="tx1"/>
                          </a:solidFill>
                        </a:rPr>
                        <a:t>.</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i="1" dirty="0">
                          <a:solidFill>
                            <a:schemeClr val="tx1"/>
                          </a:solidFill>
                        </a:rPr>
                        <a:t>당신의 친구가 </a:t>
                      </a:r>
                      <a:r>
                        <a:rPr lang="ko-KR" altLang="en-US" sz="1000" i="1" dirty="0">
                          <a:solidFill>
                            <a:srgbClr val="0000FF"/>
                          </a:solidFill>
                        </a:rPr>
                        <a:t>되는 것</a:t>
                      </a:r>
                      <a:r>
                        <a:rPr lang="en-US" altLang="ko-KR" sz="1000" i="1" dirty="0">
                          <a:solidFill>
                            <a:schemeClr val="tx1"/>
                          </a:solidFill>
                        </a:rPr>
                        <a:t>(</a:t>
                      </a:r>
                      <a:r>
                        <a:rPr lang="ko-KR" altLang="en-US" sz="1000" i="1" dirty="0">
                          <a:solidFill>
                            <a:schemeClr val="tx1"/>
                          </a:solidFill>
                        </a:rPr>
                        <a:t>으로</a:t>
                      </a:r>
                      <a:r>
                        <a:rPr lang="en-US" altLang="ko-KR" sz="1000" i="1" dirty="0">
                          <a:solidFill>
                            <a:schemeClr val="tx1"/>
                          </a:solidFill>
                        </a:rPr>
                        <a:t>)</a:t>
                      </a:r>
                      <a:r>
                        <a:rPr lang="en-US" altLang="ko-KR" sz="1000" dirty="0">
                          <a:solidFill>
                            <a:schemeClr val="tx1"/>
                          </a:solidFill>
                        </a:rPr>
                        <a:t>,</a:t>
                      </a:r>
                      <a:r>
                        <a:rPr lang="ko-KR" altLang="en-US" sz="1000" dirty="0">
                          <a:solidFill>
                            <a:schemeClr val="tx1"/>
                          </a:solidFill>
                        </a:rPr>
                        <a:t> 제는 </a:t>
                      </a:r>
                      <a:r>
                        <a:rPr lang="ko-KR" altLang="en-US" sz="1000" dirty="0" err="1">
                          <a:solidFill>
                            <a:schemeClr val="tx1"/>
                          </a:solidFill>
                        </a:rPr>
                        <a:t>기쁩</a:t>
                      </a:r>
                      <a:r>
                        <a:rPr lang="en-US" altLang="ko-KR" sz="1000" dirty="0">
                          <a:solidFill>
                            <a:schemeClr val="tx1"/>
                          </a:solidFill>
                        </a:rPr>
                        <a:t>(</a:t>
                      </a:r>
                      <a:r>
                        <a:rPr lang="ko-KR" altLang="en-US" sz="1000" dirty="0">
                          <a:solidFill>
                            <a:schemeClr val="tx1"/>
                          </a:solidFill>
                        </a:rPr>
                        <a:t>기쁜 상태</a:t>
                      </a:r>
                      <a:r>
                        <a:rPr lang="en-US" altLang="ko-KR" sz="1000" dirty="0">
                          <a:solidFill>
                            <a:schemeClr val="tx1"/>
                          </a:solidFill>
                        </a:rPr>
                        <a:t>)</a:t>
                      </a:r>
                      <a:r>
                        <a:rPr lang="ko-KR" altLang="en-US" sz="1000" dirty="0" err="1">
                          <a:solidFill>
                            <a:srgbClr val="FF0000"/>
                          </a:solidFill>
                        </a:rPr>
                        <a:t>니다</a:t>
                      </a:r>
                      <a:r>
                        <a:rPr lang="en-US" altLang="ko-KR" sz="1000" dirty="0">
                          <a:solidFill>
                            <a:schemeClr val="tx1"/>
                          </a:solidFill>
                        </a:rPr>
                        <a:t>.(</a:t>
                      </a:r>
                      <a:r>
                        <a:rPr lang="ko-KR" altLang="en-US" sz="1000" dirty="0">
                          <a:solidFill>
                            <a:schemeClr val="tx1"/>
                          </a:solidFill>
                        </a:rPr>
                        <a:t>입니다</a:t>
                      </a:r>
                      <a:r>
                        <a:rPr lang="en-US" altLang="ko-KR" sz="1000" dirty="0">
                          <a:solidFill>
                            <a:schemeClr val="tx1"/>
                          </a:solidFill>
                        </a:rPr>
                        <a:t>)</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2815">
                <a:tc>
                  <a:txBody>
                    <a:bodyPr/>
                    <a:lstStyle/>
                    <a:p>
                      <a:pPr latinLnBrk="1"/>
                      <a:r>
                        <a:rPr lang="en-US" altLang="ko-KR" sz="1000" i="1" dirty="0">
                          <a:solidFill>
                            <a:schemeClr val="tx1"/>
                          </a:solidFill>
                        </a:rPr>
                        <a:t>* It</a:t>
                      </a:r>
                      <a:r>
                        <a:rPr lang="en-US" altLang="ko-KR" sz="1000" i="1" baseline="0" dirty="0">
                          <a:solidFill>
                            <a:schemeClr val="tx1"/>
                          </a:solidFill>
                        </a:rPr>
                        <a:t> </a:t>
                      </a:r>
                      <a:r>
                        <a:rPr lang="en-US" altLang="ko-KR" sz="1000" i="1" baseline="0" dirty="0">
                          <a:solidFill>
                            <a:srgbClr val="FF0000"/>
                          </a:solidFill>
                        </a:rPr>
                        <a:t>was</a:t>
                      </a:r>
                      <a:r>
                        <a:rPr lang="en-US" altLang="ko-KR" sz="1000" i="1" baseline="0" dirty="0">
                          <a:solidFill>
                            <a:schemeClr val="tx1"/>
                          </a:solidFill>
                        </a:rPr>
                        <a:t> a coincidence </a:t>
                      </a:r>
                      <a:r>
                        <a:rPr lang="en-US" altLang="ko-KR" sz="1000" i="1" baseline="0" dirty="0">
                          <a:solidFill>
                            <a:srgbClr val="FF0000"/>
                          </a:solidFill>
                        </a:rPr>
                        <a:t>meeting </a:t>
                      </a:r>
                      <a:r>
                        <a:rPr lang="en-US" altLang="ko-KR" sz="1000" i="1" baseline="0" dirty="0">
                          <a:solidFill>
                            <a:schemeClr val="tx1"/>
                          </a:solidFill>
                        </a:rPr>
                        <a:t>you here.</a:t>
                      </a:r>
                      <a:endParaRPr lang="ko-KR" altLang="en-US" sz="10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000" dirty="0">
                          <a:solidFill>
                            <a:schemeClr val="tx1"/>
                          </a:solidFill>
                        </a:rPr>
                        <a:t>* </a:t>
                      </a:r>
                      <a:r>
                        <a:rPr lang="en-US" altLang="ko-KR" sz="1000" i="1" dirty="0">
                          <a:solidFill>
                            <a:schemeClr val="tx1"/>
                          </a:solidFill>
                        </a:rPr>
                        <a:t>It</a:t>
                      </a:r>
                      <a:r>
                        <a:rPr lang="en-US" altLang="ko-KR" sz="1000" i="1" baseline="0" dirty="0">
                          <a:solidFill>
                            <a:schemeClr val="tx1"/>
                          </a:solidFill>
                        </a:rPr>
                        <a:t> </a:t>
                      </a:r>
                      <a:r>
                        <a:rPr lang="en-US" altLang="ko-KR" sz="1000" i="1" baseline="0" dirty="0">
                          <a:solidFill>
                            <a:srgbClr val="FF0000"/>
                          </a:solidFill>
                        </a:rPr>
                        <a:t>was </a:t>
                      </a:r>
                      <a:r>
                        <a:rPr lang="en-US" altLang="ko-KR" sz="1000" i="1" baseline="0" dirty="0">
                          <a:solidFill>
                            <a:schemeClr val="tx1"/>
                          </a:solidFill>
                        </a:rPr>
                        <a:t>stressful of me </a:t>
                      </a:r>
                      <a:r>
                        <a:rPr lang="en-US" altLang="ko-KR" sz="1000" i="1" baseline="0" dirty="0">
                          <a:solidFill>
                            <a:srgbClr val="0000FF"/>
                          </a:solidFill>
                        </a:rPr>
                        <a:t>being</a:t>
                      </a:r>
                      <a:r>
                        <a:rPr lang="en-US" altLang="ko-KR" sz="1000" i="1" baseline="0" dirty="0">
                          <a:solidFill>
                            <a:schemeClr val="tx1"/>
                          </a:solidFill>
                        </a:rPr>
                        <a:t> a salaried man.</a:t>
                      </a:r>
                      <a:endParaRPr lang="ko-KR" altLang="en-US"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latinLnBrk="1"/>
                      <a:endParaRPr lang="en-US" altLang="ko-KR" sz="1200" dirty="0">
                        <a:solidFill>
                          <a:schemeClr val="tx1"/>
                        </a:solidFill>
                      </a:endParaRPr>
                    </a:p>
                    <a:p>
                      <a:pPr algn="ctr" latinLnBrk="1"/>
                      <a:r>
                        <a:rPr lang="ko-KR" altLang="en-US" sz="1200" dirty="0">
                          <a:solidFill>
                            <a:schemeClr val="tx1"/>
                          </a:solidFill>
                        </a:rPr>
                        <a:t>과거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2815">
                <a:tc>
                  <a:txBody>
                    <a:bodyPr/>
                    <a:lstStyle/>
                    <a:p>
                      <a:pPr latinLnBrk="1"/>
                      <a:r>
                        <a:rPr lang="ko-KR" altLang="en-US" sz="1000" dirty="0">
                          <a:solidFill>
                            <a:srgbClr val="FF0000"/>
                          </a:solidFill>
                        </a:rPr>
                        <a:t>당신을 여기에서 </a:t>
                      </a:r>
                      <a:r>
                        <a:rPr lang="ko-KR" altLang="en-US" sz="1000" dirty="0">
                          <a:solidFill>
                            <a:srgbClr val="0000FF"/>
                          </a:solidFill>
                        </a:rPr>
                        <a:t>만난 것은</a:t>
                      </a:r>
                      <a:r>
                        <a:rPr lang="en-US" altLang="ko-KR" sz="1000" dirty="0">
                          <a:solidFill>
                            <a:srgbClr val="0000FF"/>
                          </a:solidFill>
                        </a:rPr>
                        <a:t>,</a:t>
                      </a:r>
                      <a:r>
                        <a:rPr lang="en-US" altLang="ko-KR" sz="1000" baseline="0" dirty="0">
                          <a:solidFill>
                            <a:srgbClr val="0000FF"/>
                          </a:solidFill>
                        </a:rPr>
                        <a:t> </a:t>
                      </a:r>
                      <a:r>
                        <a:rPr lang="ko-KR" altLang="en-US" sz="1000" baseline="0" dirty="0">
                          <a:solidFill>
                            <a:srgbClr val="FF0000"/>
                          </a:solidFill>
                        </a:rPr>
                        <a:t>하나의 우연의 일치였습니다</a:t>
                      </a:r>
                      <a:r>
                        <a:rPr lang="en-US" altLang="ko-KR" sz="1000" baseline="0" dirty="0">
                          <a:solidFill>
                            <a:srgbClr val="FF0000"/>
                          </a:solidFill>
                        </a:rPr>
                        <a:t>.</a:t>
                      </a:r>
                      <a:endParaRPr lang="ko-KR" altLang="en-US" sz="1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i="1" dirty="0">
                          <a:solidFill>
                            <a:srgbClr val="FF0000"/>
                          </a:solidFill>
                        </a:rPr>
                        <a:t>한 사람의 월급쟁이가 </a:t>
                      </a:r>
                      <a:r>
                        <a:rPr lang="ko-KR" altLang="en-US" sz="1000" i="1" dirty="0">
                          <a:solidFill>
                            <a:srgbClr val="0000FF"/>
                          </a:solidFill>
                        </a:rPr>
                        <a:t>되는 것은</a:t>
                      </a:r>
                      <a:r>
                        <a:rPr lang="en-US" altLang="ko-KR" sz="1000" dirty="0">
                          <a:solidFill>
                            <a:schemeClr val="tx1"/>
                          </a:solidFill>
                        </a:rPr>
                        <a:t>, </a:t>
                      </a:r>
                      <a:r>
                        <a:rPr lang="ko-KR" altLang="en-US" sz="1000" dirty="0">
                          <a:solidFill>
                            <a:srgbClr val="FF0000"/>
                          </a:solidFill>
                        </a:rPr>
                        <a:t>저에게 스트레스 많은 것</a:t>
                      </a:r>
                      <a:r>
                        <a:rPr lang="en-US" altLang="ko-KR" sz="1000" dirty="0">
                          <a:solidFill>
                            <a:schemeClr val="tx1"/>
                          </a:solidFill>
                        </a:rPr>
                        <a:t>(</a:t>
                      </a:r>
                      <a:r>
                        <a:rPr lang="ko-KR" altLang="en-US" sz="1000" dirty="0">
                          <a:solidFill>
                            <a:schemeClr val="tx1"/>
                          </a:solidFill>
                        </a:rPr>
                        <a:t>스트레스를 받는 상태</a:t>
                      </a:r>
                      <a:r>
                        <a:rPr lang="en-US" altLang="ko-KR" sz="1000" dirty="0">
                          <a:solidFill>
                            <a:schemeClr val="tx1"/>
                          </a:solidFill>
                        </a:rPr>
                        <a:t>)</a:t>
                      </a:r>
                      <a:r>
                        <a:rPr lang="ko-KR" altLang="en-US" sz="1000" dirty="0">
                          <a:solidFill>
                            <a:srgbClr val="FF0000"/>
                          </a:solidFill>
                        </a:rPr>
                        <a:t>이었습니다</a:t>
                      </a:r>
                      <a:r>
                        <a:rPr lang="en-US" altLang="ko-KR" sz="1000" dirty="0">
                          <a:solidFill>
                            <a:srgbClr val="FF0000"/>
                          </a:solidFill>
                        </a:rPr>
                        <a:t>.</a:t>
                      </a:r>
                      <a:endParaRPr lang="ko-KR" altLang="en-US" sz="1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2815">
                <a:tc gridSpan="3">
                  <a:txBody>
                    <a:bodyPr/>
                    <a:lstStyle/>
                    <a:p>
                      <a:pPr latinLnBrk="1"/>
                      <a:r>
                        <a:rPr lang="en-US" altLang="ko-KR" sz="1200" dirty="0">
                          <a:solidFill>
                            <a:schemeClr val="tx1"/>
                          </a:solidFill>
                          <a:latin typeface="+mj-ea"/>
                          <a:ea typeface="+mj-ea"/>
                        </a:rPr>
                        <a:t>※ </a:t>
                      </a:r>
                      <a:r>
                        <a:rPr lang="ko-KR" altLang="en-US" sz="1200" dirty="0">
                          <a:solidFill>
                            <a:schemeClr val="tx1"/>
                          </a:solidFill>
                          <a:latin typeface="+mj-ea"/>
                          <a:ea typeface="+mj-ea"/>
                        </a:rPr>
                        <a:t>부정사는 현재형</a:t>
                      </a:r>
                      <a:r>
                        <a:rPr lang="en-US" altLang="ko-KR" sz="1200" dirty="0">
                          <a:solidFill>
                            <a:schemeClr val="tx1"/>
                          </a:solidFill>
                          <a:latin typeface="+mj-ea"/>
                          <a:ea typeface="+mj-ea"/>
                        </a:rPr>
                        <a:t>, </a:t>
                      </a:r>
                      <a:r>
                        <a:rPr lang="ko-KR" altLang="en-US" sz="1200" dirty="0" err="1">
                          <a:solidFill>
                            <a:schemeClr val="tx1"/>
                          </a:solidFill>
                          <a:latin typeface="+mj-ea"/>
                          <a:ea typeface="+mj-ea"/>
                        </a:rPr>
                        <a:t>과거형</a:t>
                      </a:r>
                      <a:r>
                        <a:rPr lang="ko-KR" altLang="en-US" sz="1200" dirty="0">
                          <a:solidFill>
                            <a:schemeClr val="tx1"/>
                          </a:solidFill>
                          <a:latin typeface="+mj-ea"/>
                          <a:ea typeface="+mj-ea"/>
                        </a:rPr>
                        <a:t> 등의 시제에 따른 의미 변화 없이 </a:t>
                      </a:r>
                      <a:r>
                        <a:rPr lang="en-US" altLang="ko-KR" sz="1200" dirty="0">
                          <a:solidFill>
                            <a:srgbClr val="0000FF"/>
                          </a:solidFill>
                          <a:latin typeface="+mj-ea"/>
                          <a:ea typeface="+mj-ea"/>
                        </a:rPr>
                        <a:t>“~</a:t>
                      </a:r>
                      <a:r>
                        <a:rPr lang="ko-KR" altLang="en-US" sz="1200" dirty="0">
                          <a:solidFill>
                            <a:srgbClr val="0000FF"/>
                          </a:solidFill>
                          <a:latin typeface="+mj-ea"/>
                          <a:ea typeface="+mj-ea"/>
                        </a:rPr>
                        <a:t>하는 것</a:t>
                      </a:r>
                      <a:r>
                        <a:rPr lang="en-US" altLang="ko-KR" sz="1200" dirty="0">
                          <a:solidFill>
                            <a:srgbClr val="0000FF"/>
                          </a:solidFill>
                          <a:latin typeface="+mj-ea"/>
                          <a:ea typeface="+mj-ea"/>
                        </a:rPr>
                        <a:t>”, “</a:t>
                      </a:r>
                      <a:r>
                        <a:rPr lang="ko-KR" altLang="en-US" sz="1200" dirty="0">
                          <a:solidFill>
                            <a:srgbClr val="0000FF"/>
                          </a:solidFill>
                          <a:latin typeface="+mj-ea"/>
                          <a:ea typeface="+mj-ea"/>
                        </a:rPr>
                        <a:t>되는 것</a:t>
                      </a:r>
                      <a:r>
                        <a:rPr lang="en-US" altLang="ko-KR" sz="1200" dirty="0">
                          <a:solidFill>
                            <a:srgbClr val="0000FF"/>
                          </a:solidFill>
                          <a:latin typeface="+mj-ea"/>
                          <a:ea typeface="+mj-ea"/>
                        </a:rPr>
                        <a:t>”</a:t>
                      </a:r>
                      <a:r>
                        <a:rPr lang="ko-KR" altLang="en-US" sz="1200" dirty="0">
                          <a:solidFill>
                            <a:schemeClr val="tx1"/>
                          </a:solidFill>
                          <a:latin typeface="+mj-ea"/>
                          <a:ea typeface="+mj-ea"/>
                        </a:rPr>
                        <a:t>의 의미로 번역되고 있음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476672" y="5777840"/>
            <a:ext cx="5904656" cy="2826608"/>
          </a:xfrm>
          <a:prstGeom prst="rect">
            <a:avLst/>
          </a:prstGeom>
          <a:noFill/>
        </p:spPr>
        <p:txBody>
          <a:bodyPr wrap="square" rtlCol="0">
            <a:spAutoFit/>
          </a:bodyPr>
          <a:lstStyle/>
          <a:p>
            <a:pPr fontAlgn="base">
              <a:lnSpc>
                <a:spcPct val="150000"/>
              </a:lnSpc>
            </a:pPr>
            <a:r>
              <a:rPr lang="en-US" altLang="ko-KR" sz="1200" dirty="0"/>
              <a:t>“</a:t>
            </a:r>
            <a:r>
              <a:rPr lang="ko-KR" altLang="en-US" sz="1200" dirty="0"/>
              <a:t>한국말은 끝까지 들어야 알 수 있다</a:t>
            </a:r>
            <a:r>
              <a:rPr lang="en-US" altLang="ko-KR" sz="1200" dirty="0"/>
              <a:t>” </a:t>
            </a:r>
            <a:r>
              <a:rPr lang="ko-KR" altLang="en-US" sz="1200" dirty="0"/>
              <a:t>고 하는 말이 있는데</a:t>
            </a:r>
            <a:r>
              <a:rPr lang="en-US" altLang="ko-KR" sz="1200" dirty="0"/>
              <a:t>, </a:t>
            </a:r>
            <a:r>
              <a:rPr lang="ko-KR" altLang="en-US" sz="1200" dirty="0"/>
              <a:t>사실은 영어야 말로 끝까지 들어야 그 뜻을 제대로 알 수 있다는 것을 잊어서는 안 됩니다</a:t>
            </a:r>
            <a:r>
              <a:rPr lang="en-US" altLang="ko-KR" sz="1200" dirty="0"/>
              <a:t>. </a:t>
            </a:r>
            <a:r>
              <a:rPr lang="ko-KR" altLang="en-US" sz="1200" dirty="0"/>
              <a:t>한국어는 주어 다음에 목적어나 보어가 오기 때문에 문장이 끝나기 전에 말하는 사람의 의도를 어느 정도 짐작할 수 있지만</a:t>
            </a:r>
            <a:r>
              <a:rPr lang="en-US" altLang="ko-KR" sz="1200" dirty="0"/>
              <a:t>,</a:t>
            </a:r>
            <a:r>
              <a:rPr lang="ko-KR" altLang="en-US" sz="1200" dirty="0"/>
              <a:t> 영어는 주어 다음에 동사가 오기 때문에 그 동사에 해당하는 동작이 어떤 보어나 목적어와 사용이 되어서 어떻게 결말이 나는가는 문장이 끝나봐야 정확하게 이해 할 수 있고</a:t>
            </a:r>
            <a:r>
              <a:rPr lang="en-US" altLang="ko-KR" sz="1200" dirty="0"/>
              <a:t>,</a:t>
            </a:r>
            <a:r>
              <a:rPr lang="ko-KR" altLang="en-US" sz="1200" dirty="0"/>
              <a:t> 이런 문장을 다시 한국어로 해석을 하기 위하여 문장전체의 의미를 뒤집어서 해석을 하는 불필요한 수고를 하지 말라는 것입니다</a:t>
            </a:r>
            <a:r>
              <a:rPr lang="en-US" altLang="ko-KR" sz="1200" dirty="0"/>
              <a:t>. </a:t>
            </a:r>
            <a:r>
              <a:rPr lang="ko-KR" altLang="en-US" sz="1200" dirty="0"/>
              <a:t>사실 영어문장을 해석을 한다는 것은 이들과 언어구조가 완전히 다른 </a:t>
            </a:r>
            <a:r>
              <a:rPr lang="ko-KR" altLang="en-US" sz="1200" dirty="0" err="1"/>
              <a:t>우리식</a:t>
            </a:r>
            <a:r>
              <a:rPr lang="ko-KR" altLang="en-US" sz="1200" dirty="0"/>
              <a:t> 우리 느낌의 한국어를 강제로 바꾸는 것을 말하는 것이고</a:t>
            </a:r>
            <a:r>
              <a:rPr lang="en-US" altLang="ko-KR" sz="1200" dirty="0"/>
              <a:t>,</a:t>
            </a:r>
            <a:r>
              <a:rPr lang="ko-KR" altLang="en-US" sz="1200" dirty="0"/>
              <a:t> 이 과정에서 발생할 수 있는 오류들로 인해 의미 전달의 상당 부분이 와전될 수 있습니다</a:t>
            </a:r>
            <a:r>
              <a:rPr lang="en-US" altLang="ko-KR" sz="1200" dirty="0"/>
              <a:t>.</a:t>
            </a:r>
            <a:endParaRPr lang="ko-KR" altLang="en-US" sz="1200" dirty="0"/>
          </a:p>
        </p:txBody>
      </p:sp>
      <p:sp>
        <p:nvSpPr>
          <p:cNvPr id="11" name="TextBox 10"/>
          <p:cNvSpPr txBox="1"/>
          <p:nvPr/>
        </p:nvSpPr>
        <p:spPr>
          <a:xfrm>
            <a:off x="548680" y="5350243"/>
            <a:ext cx="3816424" cy="373885"/>
          </a:xfrm>
          <a:prstGeom prst="rect">
            <a:avLst/>
          </a:prstGeom>
          <a:solidFill>
            <a:srgbClr val="9933FF"/>
          </a:solidFill>
        </p:spPr>
        <p:txBody>
          <a:bodyPr wrap="square" rtlCol="0">
            <a:spAutoFit/>
          </a:bodyPr>
          <a:lstStyle/>
          <a:p>
            <a:pPr fontAlgn="base" latinLnBrk="0">
              <a:lnSpc>
                <a:spcPct val="150000"/>
              </a:lnSpc>
            </a:pPr>
            <a:r>
              <a:rPr lang="en-US" altLang="ko-KR" sz="1400" b="1" dirty="0">
                <a:solidFill>
                  <a:schemeClr val="bg1"/>
                </a:solidFill>
              </a:rPr>
              <a:t>15. </a:t>
            </a:r>
            <a:r>
              <a:rPr lang="ko-KR" altLang="en-US" sz="1400" b="1" dirty="0">
                <a:solidFill>
                  <a:schemeClr val="bg1"/>
                </a:solidFill>
              </a:rPr>
              <a:t>열네 </a:t>
            </a:r>
            <a:r>
              <a:rPr lang="ko-KR" altLang="en-US" sz="1400" b="1" dirty="0">
                <a:solidFill>
                  <a:schemeClr val="bg1"/>
                </a:solidFill>
              </a:rPr>
              <a:t>번째 영어문장</a:t>
            </a:r>
            <a:r>
              <a:rPr lang="en-US" altLang="ko-KR" sz="1400" b="1" dirty="0">
                <a:solidFill>
                  <a:schemeClr val="bg1"/>
                </a:solidFill>
              </a:rPr>
              <a:t>? </a:t>
            </a:r>
            <a:r>
              <a:rPr lang="ko-KR" altLang="en-US" sz="1400" b="1" dirty="0">
                <a:solidFill>
                  <a:schemeClr val="bg1"/>
                </a:solidFill>
              </a:rPr>
              <a:t>절대 번역하지 마라</a:t>
            </a:r>
            <a:r>
              <a:rPr lang="en-US" altLang="ko-KR" sz="1400" b="1" dirty="0">
                <a:solidFill>
                  <a:schemeClr val="bg1"/>
                </a:solidFill>
              </a:rPr>
              <a:t>!</a:t>
            </a:r>
            <a:endParaRPr lang="ko-KR" altLang="en-US" sz="1400" b="1" dirty="0">
              <a:solidFill>
                <a:schemeClr val="bg1"/>
              </a:solidFill>
            </a:endParaRPr>
          </a:p>
        </p:txBody>
      </p:sp>
      <p:sp>
        <p:nvSpPr>
          <p:cNvPr id="7" name="슬라이드 번호 개체 틀 6"/>
          <p:cNvSpPr>
            <a:spLocks noGrp="1"/>
          </p:cNvSpPr>
          <p:nvPr>
            <p:ph type="sldNum" sz="quarter" idx="12"/>
          </p:nvPr>
        </p:nvSpPr>
        <p:spPr/>
        <p:txBody>
          <a:bodyPr/>
          <a:lstStyle/>
          <a:p>
            <a:fld id="{5CA46AE1-A4F3-404A-AEF6-FC2F202071CE}" type="slidenum">
              <a:rPr lang="ko-KR" altLang="en-US"/>
              <a:pPr/>
              <a:t>33</a:t>
            </a:fld>
            <a:endParaRPr lang="ko-KR" altLang="en-US"/>
          </a:p>
        </p:txBody>
      </p:sp>
      <p:sp>
        <p:nvSpPr>
          <p:cNvPr id="9" name="바닥글 개체 틀 8"/>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76672" y="755576"/>
            <a:ext cx="5904656" cy="7848302"/>
          </a:xfrm>
          <a:prstGeom prst="rect">
            <a:avLst/>
          </a:prstGeom>
          <a:noFill/>
        </p:spPr>
        <p:txBody>
          <a:bodyPr wrap="square" rtlCol="0">
            <a:spAutoFit/>
          </a:bodyPr>
          <a:lstStyle/>
          <a:p>
            <a:pPr fontAlgn="base">
              <a:lnSpc>
                <a:spcPct val="150000"/>
              </a:lnSpc>
            </a:pPr>
            <a:r>
              <a:rPr lang="ko-KR" altLang="en-US" sz="1200" dirty="0"/>
              <a:t>다시 말해서 우리가 영어라는 언어를 학습</a:t>
            </a:r>
            <a:r>
              <a:rPr lang="en-US" altLang="ko-KR" sz="1200" dirty="0"/>
              <a:t>,</a:t>
            </a:r>
            <a:r>
              <a:rPr lang="ko-KR" altLang="en-US" sz="1200" dirty="0"/>
              <a:t> 사용하고 있는 동안 만큼은 이들의 언어 습관대로 주어 다음에 동사가 오는 문장을 그 느낌 그대로 받아들이고</a:t>
            </a:r>
            <a:r>
              <a:rPr lang="en-US" altLang="ko-KR" sz="1200" dirty="0"/>
              <a:t>, </a:t>
            </a:r>
            <a:r>
              <a:rPr lang="ko-KR" altLang="en-US" sz="1200" dirty="0"/>
              <a:t>이해하고</a:t>
            </a:r>
            <a:r>
              <a:rPr lang="en-US" altLang="ko-KR" sz="1200" dirty="0"/>
              <a:t>, </a:t>
            </a:r>
            <a:r>
              <a:rPr lang="ko-KR" altLang="en-US" sz="1200" dirty="0"/>
              <a:t>사용하는 훈련을 해야 하고 이를 철저히 실천해 나갈 때 비로소 영어라는 언어와 가까워 질 수 있는 유일한 계기가 될 수 있습니다</a:t>
            </a:r>
            <a:r>
              <a:rPr lang="en-US" altLang="ko-KR" sz="1200" dirty="0"/>
              <a:t>.</a:t>
            </a:r>
          </a:p>
          <a:p>
            <a:pPr fontAlgn="base">
              <a:lnSpc>
                <a:spcPct val="150000"/>
              </a:lnSpc>
            </a:pPr>
            <a:r>
              <a:rPr lang="ko-KR" altLang="en-US" sz="1200" dirty="0"/>
              <a:t>그러나</a:t>
            </a:r>
            <a:r>
              <a:rPr lang="en-US" altLang="ko-KR" sz="1200" dirty="0"/>
              <a:t> </a:t>
            </a:r>
            <a:r>
              <a:rPr lang="ko-KR" altLang="en-US" sz="1200" dirty="0"/>
              <a:t>책이라는 </a:t>
            </a:r>
            <a:r>
              <a:rPr lang="ko-KR" altLang="en-US" sz="1200" dirty="0" err="1"/>
              <a:t>컨텐츠의</a:t>
            </a:r>
            <a:r>
              <a:rPr lang="ko-KR" altLang="en-US" sz="1200" dirty="0"/>
              <a:t> 한계적인 특성상</a:t>
            </a:r>
            <a:r>
              <a:rPr lang="en-US" altLang="ko-KR" sz="1200" dirty="0"/>
              <a:t>, </a:t>
            </a:r>
            <a:r>
              <a:rPr lang="ko-KR" altLang="en-US" sz="1200" dirty="0"/>
              <a:t>본문의 영어 문장들을 한국어로 번역해 놓은 것들이 있는데 이는 영어 문장의 정확한 의미를 전달해야 했던 고육지책으로 어쩔 수 없이 선택해야 했던 과정이었다는 것을 이해해 주시고 여러분 스스로라도 번역을 하는 것이 아닌 </a:t>
            </a:r>
            <a:r>
              <a:rPr lang="ko-KR" altLang="en-US" sz="1200" dirty="0" err="1"/>
              <a:t>영어식</a:t>
            </a:r>
            <a:r>
              <a:rPr lang="ko-KR" altLang="en-US" sz="1200" dirty="0"/>
              <a:t> 어순 그대로를 인식하는 노력을 하는 현명한 여러분이 되길 바랍니다</a:t>
            </a:r>
            <a:r>
              <a:rPr lang="en-US" altLang="ko-KR" sz="1200" dirty="0"/>
              <a:t>.</a:t>
            </a:r>
          </a:p>
          <a:p>
            <a:pPr fontAlgn="base">
              <a:lnSpc>
                <a:spcPct val="150000"/>
              </a:lnSpc>
            </a:pPr>
            <a:endParaRPr lang="en-US" altLang="ko-KR" sz="1200" b="1" dirty="0"/>
          </a:p>
          <a:p>
            <a:pPr fontAlgn="base">
              <a:lnSpc>
                <a:spcPct val="150000"/>
              </a:lnSpc>
            </a:pPr>
            <a:endParaRPr lang="en-US" altLang="ko-KR" sz="1200" b="1" dirty="0"/>
          </a:p>
          <a:p>
            <a:pPr fontAlgn="base">
              <a:lnSpc>
                <a:spcPct val="150000"/>
              </a:lnSpc>
            </a:pPr>
            <a:r>
              <a:rPr lang="ko-KR" altLang="en-US" sz="1200" b="1" dirty="0"/>
              <a:t>● 주어의 사용</a:t>
            </a:r>
            <a:endParaRPr lang="en-US" altLang="ko-KR" sz="1200" b="1" dirty="0"/>
          </a:p>
          <a:p>
            <a:pPr fontAlgn="base">
              <a:lnSpc>
                <a:spcPct val="150000"/>
              </a:lnSpc>
            </a:pPr>
            <a:r>
              <a:rPr lang="ko-KR" altLang="en-US" sz="1200" dirty="0"/>
              <a:t>영어 문장과 한국어 문장은 언어의 다른 속성상 동사를 문장 끝에 두는 한국어 문장 구조에 반해 영어는 주어 다음에 동사를 사용하는 것이나 이들의 구체적인 시제들의 구분사용</a:t>
            </a:r>
            <a:r>
              <a:rPr lang="en-US" altLang="ko-KR" sz="1200" dirty="0"/>
              <a:t>, </a:t>
            </a:r>
            <a:r>
              <a:rPr lang="ko-KR" altLang="en-US" sz="1200" dirty="0"/>
              <a:t>주어의 사용여부</a:t>
            </a:r>
            <a:r>
              <a:rPr lang="en-US" altLang="ko-KR" sz="1200" dirty="0"/>
              <a:t>, </a:t>
            </a:r>
            <a:r>
              <a:rPr lang="ko-KR" altLang="en-US" sz="1200" dirty="0"/>
              <a:t>관계대명사의 사용여부 등 융화될 수 없는 부분이 많다는 것을 인정하고 받아 들여야 합니다</a:t>
            </a:r>
            <a:r>
              <a:rPr lang="en-US" altLang="ko-KR" sz="1200" dirty="0"/>
              <a:t>. </a:t>
            </a:r>
            <a:r>
              <a:rPr lang="ko-KR" altLang="en-US" sz="1200" dirty="0"/>
              <a:t>누군가와 </a:t>
            </a:r>
            <a:r>
              <a:rPr lang="en-US" altLang="ko-KR" sz="1200" dirty="0"/>
              <a:t>1:1</a:t>
            </a:r>
            <a:r>
              <a:rPr lang="ko-KR" altLang="en-US" sz="1200" dirty="0"/>
              <a:t>로 대화를 나누는 경우를 한번 설정해 본다면 </a:t>
            </a:r>
            <a:r>
              <a:rPr lang="en-US" altLang="ko-KR" sz="1200" dirty="0"/>
              <a:t>“</a:t>
            </a:r>
            <a:r>
              <a:rPr lang="ko-KR" altLang="en-US" sz="1200" b="1" dirty="0"/>
              <a:t>어제 파티 즐거우셨어요</a:t>
            </a:r>
            <a:r>
              <a:rPr lang="en-US" altLang="ko-KR" sz="1200" b="1" dirty="0"/>
              <a:t>?” “</a:t>
            </a:r>
            <a:r>
              <a:rPr lang="ko-KR" altLang="en-US" sz="1200" b="1" dirty="0"/>
              <a:t>아니요</a:t>
            </a:r>
            <a:r>
              <a:rPr lang="en-US" altLang="ko-KR" sz="1200" b="1" dirty="0"/>
              <a:t>, </a:t>
            </a:r>
            <a:r>
              <a:rPr lang="ko-KR" altLang="en-US" sz="1200" b="1" dirty="0"/>
              <a:t>별로 즐겁지 못했습니다</a:t>
            </a:r>
            <a:r>
              <a:rPr lang="en-US" altLang="ko-KR" sz="1200" b="1" dirty="0"/>
              <a:t>.”</a:t>
            </a:r>
            <a:r>
              <a:rPr lang="ko-KR" altLang="en-US" sz="1200" dirty="0"/>
              <a:t> 의 자연스러운 다이얼로그를 하나 예를 들 수 있는데</a:t>
            </a:r>
            <a:r>
              <a:rPr lang="en-US" altLang="ko-KR" sz="1200" dirty="0"/>
              <a:t>,</a:t>
            </a:r>
            <a:r>
              <a:rPr lang="ko-KR" altLang="en-US" sz="1200" dirty="0"/>
              <a:t> 위의 문장을 자세히 보면 한국어 문장은 자신과 대화를 나누는 상대에 대해서나 화자 자신 스스로에 대해 주어를 생략해서 말을 하고 있다는 것을 발견할 수 있고</a:t>
            </a:r>
            <a:r>
              <a:rPr lang="en-US" altLang="ko-KR" sz="1200" dirty="0"/>
              <a:t>,</a:t>
            </a:r>
            <a:r>
              <a:rPr lang="ko-KR" altLang="en-US" sz="1200" dirty="0"/>
              <a:t> 우리에게는 이런 경우가 이미 상당부분 자연스러운 언어 습관으로 자리를 잡아서 주어를 일부러 사용하는 경우의</a:t>
            </a:r>
            <a:r>
              <a:rPr lang="ko-KR" altLang="en-US" sz="1200" b="1" dirty="0"/>
              <a:t> </a:t>
            </a:r>
            <a:r>
              <a:rPr lang="en-US" altLang="ko-KR" sz="1200" b="1" dirty="0"/>
              <a:t>“</a:t>
            </a:r>
            <a:r>
              <a:rPr lang="en-US" altLang="ko-KR" sz="1200" dirty="0"/>
              <a:t>(</a:t>
            </a:r>
            <a:r>
              <a:rPr lang="ko-KR" altLang="en-US" sz="1200" dirty="0"/>
              <a:t>당신</a:t>
            </a:r>
            <a:r>
              <a:rPr lang="en-US" altLang="ko-KR" sz="1200" dirty="0"/>
              <a:t>) </a:t>
            </a:r>
            <a:r>
              <a:rPr lang="ko-KR" altLang="en-US" sz="1200" b="1" dirty="0"/>
              <a:t>어제 파티 즐거우셨나요</a:t>
            </a:r>
            <a:r>
              <a:rPr lang="en-US" altLang="ko-KR" sz="1200" b="1" dirty="0"/>
              <a:t>?” “</a:t>
            </a:r>
            <a:r>
              <a:rPr lang="ko-KR" altLang="en-US" sz="1200" b="1" dirty="0"/>
              <a:t>아니요</a:t>
            </a:r>
            <a:r>
              <a:rPr lang="en-US" altLang="ko-KR" sz="1200" b="1" dirty="0"/>
              <a:t>, </a:t>
            </a:r>
            <a:r>
              <a:rPr lang="en-US" altLang="ko-KR" sz="1200" dirty="0"/>
              <a:t>(</a:t>
            </a:r>
            <a:r>
              <a:rPr lang="ko-KR" altLang="en-US" sz="1200" dirty="0"/>
              <a:t>저는</a:t>
            </a:r>
            <a:r>
              <a:rPr lang="en-US" altLang="ko-KR" sz="1200" dirty="0"/>
              <a:t>)</a:t>
            </a:r>
            <a:r>
              <a:rPr lang="ko-KR" altLang="en-US" sz="1200" b="1" dirty="0"/>
              <a:t> 별로 즐겁지 못했습니다</a:t>
            </a:r>
            <a:r>
              <a:rPr lang="en-US" altLang="ko-KR" sz="1200" b="1" dirty="0"/>
              <a:t>.”</a:t>
            </a:r>
            <a:r>
              <a:rPr lang="ko-KR" altLang="en-US" sz="1200" dirty="0"/>
              <a:t> 의 형태로 말을 하는 것이 오히려 부자연스럽게 느껴질 수 있지만</a:t>
            </a:r>
            <a:r>
              <a:rPr lang="en-US" altLang="ko-KR" sz="1200" dirty="0"/>
              <a:t>,</a:t>
            </a:r>
            <a:r>
              <a:rPr lang="ko-KR" altLang="en-US" sz="1200" dirty="0"/>
              <a:t> 위의 한국어를 영어문장으로 바꾸어 본다면 </a:t>
            </a:r>
            <a:r>
              <a:rPr lang="en-US" altLang="ko-KR" sz="1200" dirty="0"/>
              <a:t>“</a:t>
            </a:r>
            <a:r>
              <a:rPr lang="en-US" altLang="ko-KR" sz="1200" b="1" dirty="0"/>
              <a:t>Did </a:t>
            </a:r>
            <a:r>
              <a:rPr lang="en-US" altLang="ko-KR" sz="1200" b="1" dirty="0">
                <a:solidFill>
                  <a:srgbClr val="0000FF"/>
                </a:solidFill>
              </a:rPr>
              <a:t>you</a:t>
            </a:r>
            <a:r>
              <a:rPr lang="ko-KR" altLang="en-US" sz="1200" b="1" dirty="0">
                <a:solidFill>
                  <a:srgbClr val="0000FF"/>
                </a:solidFill>
              </a:rPr>
              <a:t> </a:t>
            </a:r>
            <a:r>
              <a:rPr lang="en-US" altLang="ko-KR" sz="1200" b="1" dirty="0"/>
              <a:t>enjoy the party yesterday?” “No, </a:t>
            </a:r>
            <a:r>
              <a:rPr lang="en-US" altLang="ko-KR" sz="1200" b="1" dirty="0">
                <a:solidFill>
                  <a:srgbClr val="0000FF"/>
                </a:solidFill>
              </a:rPr>
              <a:t>I</a:t>
            </a:r>
            <a:r>
              <a:rPr lang="ko-KR" altLang="en-US" sz="1200" b="1" dirty="0"/>
              <a:t> </a:t>
            </a:r>
            <a:r>
              <a:rPr lang="en-US" altLang="ko-KR" sz="1200" b="1" dirty="0"/>
              <a:t>didn't very much.”</a:t>
            </a:r>
            <a:r>
              <a:rPr lang="ko-KR" altLang="en-US" sz="1200" dirty="0"/>
              <a:t>의 형태로 주어가 생략되지 않고 있다는 것을 알 수 있습니다</a:t>
            </a:r>
            <a:r>
              <a:rPr lang="en-US" altLang="ko-KR" sz="1200" dirty="0"/>
              <a:t>. </a:t>
            </a:r>
            <a:r>
              <a:rPr lang="ko-KR" altLang="en-US" sz="1200" dirty="0"/>
              <a:t>영어를 말하는 순간부터는 이 주어 사용에 대해서 철저한 인식을 해야 할 필요가 </a:t>
            </a:r>
            <a:r>
              <a:rPr lang="ko-KR" altLang="en-US" sz="1200" dirty="0"/>
              <a:t>있습니다</a:t>
            </a:r>
            <a:r>
              <a:rPr lang="en-US" altLang="ko-KR" sz="1200" dirty="0"/>
              <a:t>. </a:t>
            </a:r>
            <a:r>
              <a:rPr lang="ko-KR" altLang="en-US" sz="1200" dirty="0"/>
              <a:t>물론 위의 </a:t>
            </a:r>
            <a:r>
              <a:rPr lang="en-US" altLang="ko-KR" sz="1200" dirty="0"/>
              <a:t>“</a:t>
            </a:r>
            <a:r>
              <a:rPr lang="ko-KR" altLang="en-US" sz="1200" b="1" dirty="0"/>
              <a:t>세 번째</a:t>
            </a:r>
            <a:r>
              <a:rPr lang="en-US" altLang="ko-KR" sz="1200" b="1" dirty="0"/>
              <a:t>”</a:t>
            </a:r>
            <a:r>
              <a:rPr lang="ko-KR" altLang="en-US" sz="1200" dirty="0"/>
              <a:t>에서 말한 명령문의 경우 주어를 생략할 수 있을 때를 제외하고 말입니다</a:t>
            </a:r>
            <a:r>
              <a:rPr lang="en-US" altLang="ko-KR" sz="1200" dirty="0"/>
              <a:t>.</a:t>
            </a:r>
            <a:endParaRPr lang="ko-KR" altLang="en-US" sz="1200" dirty="0"/>
          </a:p>
          <a:p>
            <a:pPr fontAlgn="base">
              <a:lnSpc>
                <a:spcPct val="150000"/>
              </a:lnSpc>
            </a:pPr>
            <a:endParaRPr lang="en-US" altLang="ko-KR" sz="1200" b="1" dirty="0"/>
          </a:p>
        </p:txBody>
      </p:sp>
      <p:sp>
        <p:nvSpPr>
          <p:cNvPr id="9" name="TextBox 8"/>
          <p:cNvSpPr txBox="1"/>
          <p:nvPr/>
        </p:nvSpPr>
        <p:spPr>
          <a:xfrm>
            <a:off x="548680" y="3347864"/>
            <a:ext cx="5688632" cy="373885"/>
          </a:xfrm>
          <a:prstGeom prst="rect">
            <a:avLst/>
          </a:prstGeom>
          <a:solidFill>
            <a:srgbClr val="9933FF"/>
          </a:solidFill>
        </p:spPr>
        <p:txBody>
          <a:bodyPr wrap="square" rtlCol="0">
            <a:spAutoFit/>
          </a:bodyPr>
          <a:lstStyle/>
          <a:p>
            <a:pPr fontAlgn="base" latinLnBrk="0">
              <a:lnSpc>
                <a:spcPct val="150000"/>
              </a:lnSpc>
            </a:pPr>
            <a:r>
              <a:rPr lang="en-US" altLang="ko-KR" sz="1400" b="1" dirty="0">
                <a:solidFill>
                  <a:schemeClr val="bg1"/>
                </a:solidFill>
              </a:rPr>
              <a:t>16. </a:t>
            </a:r>
            <a:r>
              <a:rPr lang="ko-KR" altLang="en-US" sz="1400" b="1" dirty="0">
                <a:solidFill>
                  <a:schemeClr val="bg1"/>
                </a:solidFill>
              </a:rPr>
              <a:t>열 </a:t>
            </a:r>
            <a:r>
              <a:rPr lang="ko-KR" altLang="en-US" sz="1400" b="1" dirty="0">
                <a:solidFill>
                  <a:schemeClr val="bg1"/>
                </a:solidFill>
              </a:rPr>
              <a:t>다섯 번째 영어를 잘 하기 위해서는 한국어를 더 잘해야 된다</a:t>
            </a:r>
            <a:r>
              <a:rPr lang="en-US" altLang="ko-KR" sz="1400" b="1" dirty="0">
                <a:solidFill>
                  <a:schemeClr val="bg1"/>
                </a:solidFill>
              </a:rPr>
              <a:t>?!</a:t>
            </a:r>
            <a:endParaRPr lang="ko-KR" altLang="en-US" sz="1400" b="1" dirty="0">
              <a:solidFill>
                <a:schemeClr val="bg1"/>
              </a:solidFill>
            </a:endParaRPr>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34</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76672" y="761457"/>
            <a:ext cx="5904656" cy="7848302"/>
          </a:xfrm>
          <a:prstGeom prst="rect">
            <a:avLst/>
          </a:prstGeom>
          <a:noFill/>
        </p:spPr>
        <p:txBody>
          <a:bodyPr wrap="square" rtlCol="0">
            <a:spAutoFit/>
          </a:bodyPr>
          <a:lstStyle/>
          <a:p>
            <a:pPr fontAlgn="base">
              <a:lnSpc>
                <a:spcPct val="150000"/>
              </a:lnSpc>
            </a:pPr>
            <a:r>
              <a:rPr lang="ko-KR" altLang="en-US" sz="1200" b="1" dirty="0"/>
              <a:t>● 관계대명사의 인식</a:t>
            </a:r>
          </a:p>
          <a:p>
            <a:pPr fontAlgn="base">
              <a:lnSpc>
                <a:spcPct val="150000"/>
              </a:lnSpc>
            </a:pPr>
            <a:r>
              <a:rPr lang="ko-KR" altLang="en-US" sz="1200" dirty="0"/>
              <a:t>관계대명사 사용여부를 살펴보면 </a:t>
            </a:r>
            <a:r>
              <a:rPr lang="en-US" altLang="ko-KR" sz="1200" dirty="0"/>
              <a:t>“</a:t>
            </a:r>
            <a:r>
              <a:rPr lang="ko-KR" altLang="en-US" sz="1200" b="1" dirty="0"/>
              <a:t>나는 소설을 쓰는 사람을 하나 알고 있다</a:t>
            </a:r>
            <a:r>
              <a:rPr lang="en-US" altLang="ko-KR" sz="1200" b="1" dirty="0"/>
              <a:t>.”</a:t>
            </a:r>
            <a:r>
              <a:rPr lang="ko-KR" altLang="en-US" sz="1200" dirty="0"/>
              <a:t> 의 경우 우리말은 관계대명사에 해당되는 개념 자체가 아예 사용되지 않고 있다는 것을 발견할 수 있으나 영어의 경우는 </a:t>
            </a:r>
            <a:r>
              <a:rPr lang="en-US" altLang="ko-KR" sz="1200" dirty="0"/>
              <a:t>“</a:t>
            </a:r>
            <a:r>
              <a:rPr lang="en-US" altLang="ko-KR" sz="1200" b="1" dirty="0"/>
              <a:t>I know somebody </a:t>
            </a:r>
            <a:r>
              <a:rPr lang="en-US" altLang="ko-KR" sz="1200" b="1" dirty="0">
                <a:solidFill>
                  <a:srgbClr val="800000"/>
                </a:solidFill>
              </a:rPr>
              <a:t>who</a:t>
            </a:r>
            <a:r>
              <a:rPr lang="ko-KR" altLang="en-US" sz="1200" b="1" dirty="0"/>
              <a:t> </a:t>
            </a:r>
            <a:r>
              <a:rPr lang="en-US" altLang="ko-KR" sz="1200" b="1" dirty="0"/>
              <a:t>writes novel.”</a:t>
            </a:r>
            <a:r>
              <a:rPr lang="ko-KR" altLang="en-US" sz="1200" dirty="0"/>
              <a:t>의 형태가 되어 </a:t>
            </a:r>
            <a:r>
              <a:rPr lang="ko-KR" altLang="en-US" sz="1200" b="1" dirty="0">
                <a:solidFill>
                  <a:srgbClr val="800000"/>
                </a:solidFill>
              </a:rPr>
              <a:t>관계대명사 </a:t>
            </a:r>
            <a:r>
              <a:rPr lang="en-US" altLang="ko-KR" sz="1200" b="1" dirty="0">
                <a:solidFill>
                  <a:srgbClr val="800000"/>
                </a:solidFill>
              </a:rPr>
              <a:t>who</a:t>
            </a:r>
            <a:r>
              <a:rPr lang="ko-KR" altLang="en-US" sz="1200" dirty="0"/>
              <a:t>가 사용되어야 함을 알 수 있습니다</a:t>
            </a:r>
            <a:r>
              <a:rPr lang="en-US" altLang="ko-KR" sz="1200" dirty="0"/>
              <a:t>. </a:t>
            </a:r>
            <a:r>
              <a:rPr lang="ko-KR" altLang="en-US" sz="1200" dirty="0"/>
              <a:t>이런 언어 구조상의 근본적인 차이점을 인식해야 하고 이런 차이점은 영어를 말하는 순간마다 반드시 반영하여야 할 부분이라는 것입니다</a:t>
            </a:r>
            <a:r>
              <a:rPr lang="en-US" altLang="ko-KR" sz="1200" dirty="0"/>
              <a:t>.</a:t>
            </a:r>
          </a:p>
          <a:p>
            <a:pPr fontAlgn="base">
              <a:lnSpc>
                <a:spcPct val="150000"/>
              </a:lnSpc>
            </a:pPr>
            <a:endParaRPr lang="en-US" altLang="ko-KR" sz="1200" dirty="0"/>
          </a:p>
          <a:p>
            <a:pPr fontAlgn="base">
              <a:lnSpc>
                <a:spcPct val="150000"/>
              </a:lnSpc>
            </a:pPr>
            <a:r>
              <a:rPr lang="ko-KR" altLang="en-US" sz="1200" b="1" dirty="0"/>
              <a:t>● </a:t>
            </a:r>
            <a:r>
              <a:rPr lang="en-US" altLang="ko-KR" sz="1200" b="1" dirty="0"/>
              <a:t>“</a:t>
            </a:r>
            <a:r>
              <a:rPr lang="en-US" altLang="ko-KR" sz="1200" b="1" dirty="0">
                <a:solidFill>
                  <a:srgbClr val="FF0000"/>
                </a:solidFill>
              </a:rPr>
              <a:t>be</a:t>
            </a:r>
            <a:r>
              <a:rPr lang="ko-KR" altLang="en-US" sz="1200" b="1" dirty="0">
                <a:solidFill>
                  <a:srgbClr val="FF0000"/>
                </a:solidFill>
              </a:rPr>
              <a:t>동사</a:t>
            </a:r>
            <a:r>
              <a:rPr lang="en-US" altLang="ko-KR" sz="1200" b="1" dirty="0"/>
              <a:t>+ </a:t>
            </a:r>
            <a:r>
              <a:rPr lang="ko-KR" altLang="en-US" sz="1200" b="1" dirty="0"/>
              <a:t>형용사</a:t>
            </a:r>
            <a:r>
              <a:rPr lang="en-US" altLang="ko-KR" sz="1200" b="1" dirty="0"/>
              <a:t>”</a:t>
            </a:r>
            <a:r>
              <a:rPr lang="ko-KR" altLang="en-US" sz="1200" b="1" dirty="0"/>
              <a:t> 의 올바른 번역</a:t>
            </a:r>
            <a:r>
              <a:rPr lang="ko-KR" altLang="en-US" sz="1200" dirty="0"/>
              <a:t> </a:t>
            </a:r>
            <a:endParaRPr lang="en-US" altLang="ko-KR" sz="1200" dirty="0"/>
          </a:p>
          <a:p>
            <a:pPr fontAlgn="base">
              <a:lnSpc>
                <a:spcPct val="150000"/>
              </a:lnSpc>
            </a:pPr>
            <a:r>
              <a:rPr lang="en-US" altLang="ko-KR" sz="1200" dirty="0">
                <a:solidFill>
                  <a:srgbClr val="FF0000"/>
                </a:solidFill>
              </a:rPr>
              <a:t>be</a:t>
            </a:r>
            <a:r>
              <a:rPr lang="ko-KR" altLang="en-US" sz="1200" dirty="0">
                <a:solidFill>
                  <a:srgbClr val="FF0000"/>
                </a:solidFill>
              </a:rPr>
              <a:t>동사</a:t>
            </a:r>
            <a:r>
              <a:rPr lang="ko-KR" altLang="en-US" sz="1200" dirty="0"/>
              <a:t>는 형용사와 사용되며 올바른 번역은 </a:t>
            </a:r>
            <a:r>
              <a:rPr lang="en-US" altLang="ko-KR" sz="1200" dirty="0"/>
              <a:t>“</a:t>
            </a:r>
            <a:r>
              <a:rPr lang="ko-KR" altLang="en-US" sz="1200" dirty="0"/>
              <a:t>형용사의 상태</a:t>
            </a:r>
            <a:r>
              <a:rPr lang="ko-KR" altLang="en-US" sz="1200" b="1" dirty="0">
                <a:solidFill>
                  <a:srgbClr val="FF0000"/>
                </a:solidFill>
              </a:rPr>
              <a:t>이다</a:t>
            </a:r>
            <a:r>
              <a:rPr lang="en-US" altLang="ko-KR" sz="1200" dirty="0"/>
              <a:t>”</a:t>
            </a:r>
            <a:r>
              <a:rPr lang="ko-KR" altLang="en-US" sz="1200" dirty="0"/>
              <a:t> 정도가 올바른 번역이라고 할 수 </a:t>
            </a:r>
            <a:r>
              <a:rPr lang="ko-KR" altLang="en-US" sz="1200" dirty="0"/>
              <a:t>있는데 </a:t>
            </a:r>
            <a:r>
              <a:rPr lang="ko-KR" altLang="en-US" sz="1200" dirty="0"/>
              <a:t>한국어의 어쩔 수 없는 한계 때문에 거의 모두 </a:t>
            </a:r>
            <a:r>
              <a:rPr lang="en-US" altLang="ko-KR" sz="1200" dirty="0"/>
              <a:t>“~</a:t>
            </a:r>
            <a:r>
              <a:rPr lang="ko-KR" altLang="en-US" sz="1200" dirty="0"/>
              <a:t>하다</a:t>
            </a:r>
            <a:r>
              <a:rPr lang="en-US" altLang="ko-KR" sz="1200" dirty="0"/>
              <a:t>”</a:t>
            </a:r>
            <a:r>
              <a:rPr lang="ko-KR" altLang="en-US" sz="1200" dirty="0"/>
              <a:t>로 번역되어 마치 동사와도 같은 의미로 인식되기가 쉬운데 이것이 바로 우리가 간과해서는 안 될 중요한 오류라고 할 수 있습니다</a:t>
            </a:r>
            <a:r>
              <a:rPr lang="en-US" altLang="ko-KR" sz="1200" dirty="0"/>
              <a:t>. </a:t>
            </a:r>
          </a:p>
          <a:p>
            <a:pPr fontAlgn="base">
              <a:lnSpc>
                <a:spcPct val="150000"/>
              </a:lnSpc>
            </a:pPr>
            <a:endParaRPr lang="en-US" altLang="ko-KR" sz="1200" dirty="0"/>
          </a:p>
          <a:p>
            <a:pPr fontAlgn="base">
              <a:lnSpc>
                <a:spcPct val="150000"/>
              </a:lnSpc>
            </a:pPr>
            <a:r>
              <a:rPr lang="ko-KR" altLang="en-US" sz="1200" dirty="0"/>
              <a:t>예를 들어 </a:t>
            </a:r>
            <a:r>
              <a:rPr lang="en-US" altLang="ko-KR" sz="1200" dirty="0"/>
              <a:t>“She</a:t>
            </a:r>
            <a:r>
              <a:rPr lang="ko-KR" altLang="en-US" sz="1200" b="1" dirty="0"/>
              <a:t> </a:t>
            </a:r>
            <a:r>
              <a:rPr lang="en-US" altLang="ko-KR" sz="1200" b="1" dirty="0">
                <a:solidFill>
                  <a:srgbClr val="FF0000"/>
                </a:solidFill>
              </a:rPr>
              <a:t>is</a:t>
            </a:r>
            <a:r>
              <a:rPr lang="ko-KR" altLang="en-US" sz="1200" dirty="0"/>
              <a:t> </a:t>
            </a:r>
            <a:r>
              <a:rPr lang="en-US" altLang="ko-KR" sz="1200" dirty="0"/>
              <a:t>beautiful” “I </a:t>
            </a:r>
            <a:r>
              <a:rPr lang="en-US" altLang="ko-KR" sz="1200" b="1" dirty="0">
                <a:solidFill>
                  <a:srgbClr val="FF0000"/>
                </a:solidFill>
              </a:rPr>
              <a:t>am</a:t>
            </a:r>
            <a:r>
              <a:rPr lang="ko-KR" altLang="en-US" sz="1200" dirty="0"/>
              <a:t> </a:t>
            </a:r>
            <a:r>
              <a:rPr lang="en-US" altLang="ko-KR" sz="1200" dirty="0"/>
              <a:t>busy”</a:t>
            </a:r>
            <a:r>
              <a:rPr lang="ko-KR" altLang="en-US" sz="1200" dirty="0"/>
              <a:t>등의 문장에서 </a:t>
            </a:r>
            <a:r>
              <a:rPr lang="en-US" altLang="ko-KR" sz="1200" dirty="0"/>
              <a:t>“</a:t>
            </a:r>
            <a:r>
              <a:rPr lang="ko-KR" altLang="en-US" sz="1200" dirty="0"/>
              <a:t>그녀는 아름</a:t>
            </a:r>
            <a:r>
              <a:rPr lang="ko-KR" altLang="en-US" sz="1200" b="1" dirty="0">
                <a:solidFill>
                  <a:srgbClr val="FF0000"/>
                </a:solidFill>
              </a:rPr>
              <a:t>답다</a:t>
            </a:r>
            <a:r>
              <a:rPr lang="en-US" altLang="ko-KR" sz="1200" b="1" dirty="0"/>
              <a:t>”</a:t>
            </a:r>
            <a:r>
              <a:rPr lang="en-US" altLang="ko-KR" sz="1200" dirty="0"/>
              <a:t> “</a:t>
            </a:r>
            <a:r>
              <a:rPr lang="ko-KR" altLang="en-US" sz="1200" dirty="0"/>
              <a:t>나는 바쁘</a:t>
            </a:r>
            <a:r>
              <a:rPr lang="ko-KR" altLang="en-US" sz="1200" b="1" dirty="0">
                <a:solidFill>
                  <a:srgbClr val="FF0000"/>
                </a:solidFill>
              </a:rPr>
              <a:t>다</a:t>
            </a:r>
            <a:r>
              <a:rPr lang="en-US" altLang="ko-KR" sz="1200" b="1" dirty="0"/>
              <a:t>”</a:t>
            </a:r>
            <a:r>
              <a:rPr lang="en-US" altLang="ko-KR" sz="1200" dirty="0"/>
              <a:t> </a:t>
            </a:r>
            <a:r>
              <a:rPr lang="ko-KR" altLang="en-US" sz="1200" dirty="0"/>
              <a:t>등과 같이 번역되는 것이 최선의 방법인데 이는 </a:t>
            </a:r>
            <a:r>
              <a:rPr lang="en-US" altLang="ko-KR" sz="1200" dirty="0"/>
              <a:t>beautiful, busy </a:t>
            </a:r>
            <a:r>
              <a:rPr lang="ko-KR" altLang="en-US" sz="1200" dirty="0"/>
              <a:t>등의 형용사와 </a:t>
            </a:r>
            <a:r>
              <a:rPr lang="en-US" altLang="ko-KR" sz="1200" dirty="0"/>
              <a:t>is, am </a:t>
            </a:r>
            <a:r>
              <a:rPr lang="ko-KR" altLang="en-US" sz="1200" dirty="0"/>
              <a:t>등의 </a:t>
            </a:r>
            <a:r>
              <a:rPr lang="en-US" altLang="ko-KR" sz="1200" dirty="0"/>
              <a:t>be</a:t>
            </a:r>
            <a:r>
              <a:rPr lang="ko-KR" altLang="en-US" sz="1200" dirty="0"/>
              <a:t>동사에 대한 </a:t>
            </a:r>
            <a:r>
              <a:rPr lang="ko-KR" altLang="en-US" sz="1200" dirty="0" err="1"/>
              <a:t>번역분의</a:t>
            </a:r>
            <a:r>
              <a:rPr lang="ko-KR" altLang="en-US" sz="1200" dirty="0"/>
              <a:t> 경계가 모호한 결과가 되는 것으로 </a:t>
            </a:r>
            <a:r>
              <a:rPr lang="en-US" altLang="ko-KR" sz="1200" dirty="0"/>
              <a:t>is, am </a:t>
            </a:r>
            <a:r>
              <a:rPr lang="ko-KR" altLang="en-US" sz="1200" dirty="0"/>
              <a:t>등의 </a:t>
            </a:r>
            <a:r>
              <a:rPr lang="en-US" altLang="ko-KR" sz="1200" dirty="0">
                <a:solidFill>
                  <a:srgbClr val="FF0000"/>
                </a:solidFill>
              </a:rPr>
              <a:t>be</a:t>
            </a:r>
            <a:r>
              <a:rPr lang="ko-KR" altLang="en-US" sz="1200" dirty="0">
                <a:solidFill>
                  <a:srgbClr val="FF0000"/>
                </a:solidFill>
              </a:rPr>
              <a:t>동사</a:t>
            </a:r>
            <a:r>
              <a:rPr lang="ko-KR" altLang="en-US" sz="1200" dirty="0"/>
              <a:t>에 대한 번역을 아예 하지 않고 있다는 것을 발견할 수 있고</a:t>
            </a:r>
            <a:r>
              <a:rPr lang="en-US" altLang="ko-KR" sz="1200" dirty="0"/>
              <a:t>,</a:t>
            </a:r>
            <a:r>
              <a:rPr lang="ko-KR" altLang="en-US" sz="1200" dirty="0"/>
              <a:t> 또 이와 같이 </a:t>
            </a:r>
            <a:r>
              <a:rPr lang="en-US" altLang="ko-KR" sz="1200" dirty="0"/>
              <a:t>“</a:t>
            </a:r>
            <a:r>
              <a:rPr lang="ko-KR" altLang="en-US" sz="1200" dirty="0"/>
              <a:t>다</a:t>
            </a:r>
            <a:r>
              <a:rPr lang="en-US" altLang="ko-KR" sz="1200" dirty="0"/>
              <a:t>”</a:t>
            </a:r>
            <a:r>
              <a:rPr lang="ko-KR" altLang="en-US" sz="1200" dirty="0"/>
              <a:t>로 끝나는 번역 형태는 </a:t>
            </a:r>
            <a:r>
              <a:rPr lang="en-US" altLang="ko-KR" sz="1200" dirty="0"/>
              <a:t>“She </a:t>
            </a:r>
            <a:r>
              <a:rPr lang="en-US" altLang="ko-KR" sz="1200" b="1" dirty="0">
                <a:solidFill>
                  <a:srgbClr val="FF0000"/>
                </a:solidFill>
              </a:rPr>
              <a:t>plays</a:t>
            </a:r>
            <a:r>
              <a:rPr lang="en-US" altLang="ko-KR" sz="1200" b="1" dirty="0"/>
              <a:t> </a:t>
            </a:r>
            <a:r>
              <a:rPr lang="en-US" altLang="ko-KR" sz="1200" dirty="0"/>
              <a:t>tennis” “</a:t>
            </a:r>
            <a:r>
              <a:rPr lang="ko-KR" altLang="en-US" sz="1200" dirty="0"/>
              <a:t>그녀는 테니스를</a:t>
            </a:r>
            <a:r>
              <a:rPr lang="ko-KR" altLang="en-US" sz="1200" b="1" dirty="0"/>
              <a:t> </a:t>
            </a:r>
            <a:r>
              <a:rPr lang="ko-KR" altLang="en-US" sz="1200" b="1" dirty="0">
                <a:solidFill>
                  <a:srgbClr val="FF0000"/>
                </a:solidFill>
              </a:rPr>
              <a:t>친다</a:t>
            </a:r>
            <a:r>
              <a:rPr lang="en-US" altLang="ko-KR" sz="1200" b="1" dirty="0"/>
              <a:t>”</a:t>
            </a:r>
            <a:r>
              <a:rPr lang="en-US" altLang="ko-KR" sz="1200" dirty="0"/>
              <a:t> “I </a:t>
            </a:r>
            <a:r>
              <a:rPr lang="en-US" altLang="ko-KR" sz="1200" b="1" dirty="0">
                <a:solidFill>
                  <a:srgbClr val="FF0000"/>
                </a:solidFill>
              </a:rPr>
              <a:t>write</a:t>
            </a:r>
            <a:r>
              <a:rPr lang="en-US" altLang="ko-KR" sz="1200" b="1" dirty="0"/>
              <a:t> </a:t>
            </a:r>
            <a:r>
              <a:rPr lang="en-US" altLang="ko-KR" sz="1200" dirty="0"/>
              <a:t>novels”</a:t>
            </a:r>
            <a:r>
              <a:rPr lang="ko-KR" altLang="en-US" sz="1200" dirty="0"/>
              <a:t> </a:t>
            </a:r>
            <a:r>
              <a:rPr lang="en-US" altLang="ko-KR" sz="1200" dirty="0"/>
              <a:t>“</a:t>
            </a:r>
            <a:r>
              <a:rPr lang="ko-KR" altLang="en-US" sz="1200" dirty="0"/>
              <a:t>나는 소설들을 </a:t>
            </a:r>
            <a:r>
              <a:rPr lang="ko-KR" altLang="en-US" sz="1200" b="1" dirty="0">
                <a:solidFill>
                  <a:srgbClr val="FF0000"/>
                </a:solidFill>
              </a:rPr>
              <a:t>쓴다</a:t>
            </a:r>
            <a:r>
              <a:rPr lang="en-US" altLang="ko-KR" sz="1200" b="1" dirty="0"/>
              <a:t>”</a:t>
            </a:r>
            <a:r>
              <a:rPr lang="en-US" altLang="ko-KR" sz="1200" dirty="0"/>
              <a:t> </a:t>
            </a:r>
            <a:r>
              <a:rPr lang="ko-KR" altLang="en-US" sz="1200" dirty="0"/>
              <a:t>등과 같은 다른 일반 동사들을 번역할 때와 같은 형태를 취해 그 의미를 구분하기에 쉽지 않은 원인이 될 수 있습니다</a:t>
            </a:r>
            <a:r>
              <a:rPr lang="en-US" altLang="ko-KR" sz="1200" dirty="0"/>
              <a:t>. </a:t>
            </a:r>
            <a:endParaRPr lang="en-US" altLang="ko-KR" sz="1200" dirty="0"/>
          </a:p>
          <a:p>
            <a:pPr fontAlgn="base">
              <a:lnSpc>
                <a:spcPct val="150000"/>
              </a:lnSpc>
            </a:pPr>
            <a:r>
              <a:rPr lang="ko-KR" altLang="en-US" sz="1200" dirty="0"/>
              <a:t>이를 </a:t>
            </a:r>
            <a:r>
              <a:rPr lang="ko-KR" altLang="en-US" sz="1200" dirty="0"/>
              <a:t>제대로 정정한다면 </a:t>
            </a:r>
            <a:r>
              <a:rPr lang="en-US" altLang="ko-KR" sz="1200" dirty="0"/>
              <a:t>“</a:t>
            </a:r>
            <a:r>
              <a:rPr lang="ko-KR" altLang="en-US" sz="1200" dirty="0"/>
              <a:t>그녀는 아름다운 상태</a:t>
            </a:r>
            <a:r>
              <a:rPr lang="ko-KR" altLang="en-US" sz="1200" b="1" dirty="0">
                <a:solidFill>
                  <a:srgbClr val="FF0000"/>
                </a:solidFill>
              </a:rPr>
              <a:t>이다</a:t>
            </a:r>
            <a:r>
              <a:rPr lang="en-US" altLang="ko-KR" sz="1200" b="1" dirty="0"/>
              <a:t>”</a:t>
            </a:r>
            <a:r>
              <a:rPr lang="ko-KR" altLang="en-US" sz="1200" dirty="0"/>
              <a:t> </a:t>
            </a:r>
            <a:r>
              <a:rPr lang="en-US" altLang="ko-KR" sz="1200" dirty="0"/>
              <a:t>“</a:t>
            </a:r>
            <a:r>
              <a:rPr lang="ko-KR" altLang="en-US" sz="1200" dirty="0"/>
              <a:t>나는 바쁜 상태</a:t>
            </a:r>
            <a:r>
              <a:rPr lang="ko-KR" altLang="en-US" sz="1200" b="1" dirty="0">
                <a:solidFill>
                  <a:srgbClr val="FF0000"/>
                </a:solidFill>
              </a:rPr>
              <a:t>이다</a:t>
            </a:r>
            <a:r>
              <a:rPr lang="en-US" altLang="ko-KR" sz="1200" b="1" dirty="0"/>
              <a:t>”</a:t>
            </a:r>
            <a:r>
              <a:rPr lang="en-US" altLang="ko-KR" sz="1200" dirty="0"/>
              <a:t> </a:t>
            </a:r>
            <a:r>
              <a:rPr lang="ko-KR" altLang="en-US" sz="1200" dirty="0"/>
              <a:t>로 번역하여 상태의 의미에 근거한 형용사적 정의에 어긋나지 않는 제대로 된 개념이 될 수 있습니다</a:t>
            </a:r>
            <a:r>
              <a:rPr lang="en-US" altLang="ko-KR" sz="1200" dirty="0"/>
              <a:t>. </a:t>
            </a:r>
            <a:endParaRPr lang="en-US" altLang="ko-KR" sz="1200" dirty="0"/>
          </a:p>
          <a:p>
            <a:pPr fontAlgn="base">
              <a:lnSpc>
                <a:spcPct val="150000"/>
              </a:lnSpc>
            </a:pPr>
            <a:r>
              <a:rPr lang="ko-KR" altLang="en-US" sz="1200" dirty="0"/>
              <a:t>그러나 </a:t>
            </a:r>
            <a:r>
              <a:rPr lang="ko-KR" altLang="en-US" sz="1200" dirty="0"/>
              <a:t>이를 일일이 </a:t>
            </a:r>
            <a:r>
              <a:rPr lang="en-US" altLang="ko-KR" sz="1200" dirty="0"/>
              <a:t>“~</a:t>
            </a:r>
            <a:r>
              <a:rPr lang="ko-KR" altLang="en-US" sz="1200" dirty="0"/>
              <a:t>인 상태이다</a:t>
            </a:r>
            <a:r>
              <a:rPr lang="en-US" altLang="ko-KR" sz="1200" dirty="0"/>
              <a:t>” </a:t>
            </a:r>
            <a:r>
              <a:rPr lang="ko-KR" altLang="en-US" sz="1200" dirty="0"/>
              <a:t>로 번역하기에는 상당부분 부자연스러운 경우가 많고</a:t>
            </a:r>
            <a:r>
              <a:rPr lang="en-US" altLang="ko-KR" sz="1200" dirty="0"/>
              <a:t>,</a:t>
            </a:r>
            <a:r>
              <a:rPr lang="ko-KR" altLang="en-US" sz="1200" dirty="0"/>
              <a:t> 그렇다고 이를 모두 </a:t>
            </a:r>
            <a:r>
              <a:rPr lang="en-US" altLang="ko-KR" sz="1200" dirty="0"/>
              <a:t>“~</a:t>
            </a:r>
            <a:r>
              <a:rPr lang="ko-KR" altLang="en-US" sz="1200" dirty="0"/>
              <a:t>하다</a:t>
            </a:r>
            <a:r>
              <a:rPr lang="en-US" altLang="ko-KR" sz="1200" dirty="0"/>
              <a:t>”</a:t>
            </a:r>
            <a:r>
              <a:rPr lang="ko-KR" altLang="en-US" sz="1200" dirty="0"/>
              <a:t>의 형태로 동사와 같은 개념으로 번역하기에는 오류를 낳는 결과가 되기에 이들의 숨은 뜻을 반영하여 이를 괄호로 처리하였으니 잘 활용하여 좀 더 구체적이고 논리적인 접근을 바랍니다</a:t>
            </a:r>
            <a:r>
              <a:rPr lang="en-US" altLang="ko-KR" sz="1200" dirty="0"/>
              <a:t>.</a:t>
            </a:r>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35</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76672" y="706204"/>
            <a:ext cx="5904656" cy="8402300"/>
          </a:xfrm>
          <a:prstGeom prst="rect">
            <a:avLst/>
          </a:prstGeom>
          <a:noFill/>
        </p:spPr>
        <p:txBody>
          <a:bodyPr wrap="square" rtlCol="0">
            <a:spAutoFit/>
          </a:bodyPr>
          <a:lstStyle/>
          <a:p>
            <a:pPr fontAlgn="base">
              <a:lnSpc>
                <a:spcPct val="150000"/>
              </a:lnSpc>
            </a:pPr>
            <a:r>
              <a:rPr lang="ko-KR" altLang="en-US" sz="1200" dirty="0"/>
              <a:t>즉</a:t>
            </a:r>
            <a:r>
              <a:rPr lang="en-US" altLang="ko-KR" sz="1200" dirty="0"/>
              <a:t>, </a:t>
            </a:r>
            <a:r>
              <a:rPr lang="ko-KR" altLang="en-US" sz="1200" dirty="0"/>
              <a:t>이상 언급한 바와 같이 말을 시작하기 전에 영어로 번역될 수 있는 필수적인 요소가 모두 갖추어진 정확한 개념의 한국어 문장을 머릿속에 미리 그려보는 과정이 필요하고 얼마만큼 정확한 개념의 한국어 문장을 미리 준비하느냐가 바로 얼마만큼 정확한 영어를 구사할 수 있는 동기가 될 수 있다는 것입니다</a:t>
            </a:r>
            <a:r>
              <a:rPr lang="en-US" altLang="ko-KR" sz="1200" dirty="0"/>
              <a:t>. </a:t>
            </a:r>
          </a:p>
          <a:p>
            <a:pPr fontAlgn="base">
              <a:lnSpc>
                <a:spcPct val="150000"/>
              </a:lnSpc>
            </a:pPr>
            <a:r>
              <a:rPr lang="ko-KR" altLang="en-US" sz="1200" dirty="0"/>
              <a:t>이는 사업을 시작하기 전의 사업계획서와 같은 것이고</a:t>
            </a:r>
            <a:r>
              <a:rPr lang="en-US" altLang="ko-KR" sz="1200" dirty="0"/>
              <a:t>,</a:t>
            </a:r>
            <a:r>
              <a:rPr lang="ko-KR" altLang="en-US" sz="1200" dirty="0"/>
              <a:t> 집을 짓기 위한 설계도와도 같은 것 인만큼 반드시 필요한 과정임을 명심해야겠습니다</a:t>
            </a:r>
            <a:r>
              <a:rPr lang="en-US" altLang="ko-KR" sz="1200" dirty="0"/>
              <a:t>.</a:t>
            </a:r>
          </a:p>
          <a:p>
            <a:pPr fontAlgn="base">
              <a:lnSpc>
                <a:spcPct val="150000"/>
              </a:lnSpc>
            </a:pPr>
            <a:endParaRPr lang="en-US" altLang="ko-KR" sz="1200" b="1" dirty="0"/>
          </a:p>
          <a:p>
            <a:pPr fontAlgn="base">
              <a:lnSpc>
                <a:spcPct val="150000"/>
              </a:lnSpc>
            </a:pPr>
            <a:endParaRPr lang="en-US" altLang="ko-KR" sz="1200" b="1" dirty="0"/>
          </a:p>
          <a:p>
            <a:pPr fontAlgn="base">
              <a:lnSpc>
                <a:spcPct val="150000"/>
              </a:lnSpc>
            </a:pPr>
            <a:r>
              <a:rPr lang="ko-KR" altLang="en-US" sz="1200" dirty="0"/>
              <a:t>여러 많은 영어 교재들이 암기의 중요성을 강조하고 있지만</a:t>
            </a:r>
            <a:r>
              <a:rPr lang="en-US" altLang="ko-KR" sz="1200" dirty="0"/>
              <a:t>,</a:t>
            </a:r>
            <a:r>
              <a:rPr lang="ko-KR" altLang="en-US" sz="1200" dirty="0"/>
              <a:t> 사람과 사람간의 대화라는 것이 그 경우의 수를 예를 들어 제한한다는 것은 있을 수 없는 일이고</a:t>
            </a:r>
            <a:r>
              <a:rPr lang="en-US" altLang="ko-KR" sz="1200" dirty="0"/>
              <a:t>,</a:t>
            </a:r>
            <a:r>
              <a:rPr lang="ko-KR" altLang="en-US" sz="1200" dirty="0"/>
              <a:t> 설령 많은 노력을 기울여 가능성 있는 몇몇 대화유형을 암기해 냈다고 하더라도 잠시 암기력이 떨어지거나 실수를 하는 경우 언제든지 잘못된 말을 할 수 있음을 생각할 때 이 방법은 잠시만 논리적으로 생각해도 분명 엄청난 모순을 지닌 정말로 바보 같은 방법의 답습임을 인정하지 않을 수 없습니다</a:t>
            </a:r>
            <a:r>
              <a:rPr lang="en-US" altLang="ko-KR" sz="1200" dirty="0"/>
              <a:t>. </a:t>
            </a:r>
            <a:r>
              <a:rPr lang="ko-KR" altLang="en-US" sz="1200" dirty="0"/>
              <a:t>이에 영어라는 언어를 사용하기 위한 다른 대안을 제안한다면 이것은 다름 아닌 자신이 말하고자 하는 정확한 한국어를 영어 문장 구성요소를 모두 갖춘 영어 문장으로 정확하게 옮기는 방법입니다</a:t>
            </a:r>
            <a:r>
              <a:rPr lang="en-US" altLang="ko-KR" sz="1200" dirty="0"/>
              <a:t>.</a:t>
            </a:r>
            <a:endParaRPr lang="ko-KR" altLang="en-US" sz="1200" dirty="0"/>
          </a:p>
          <a:p>
            <a:pPr fontAlgn="base">
              <a:lnSpc>
                <a:spcPct val="150000"/>
              </a:lnSpc>
            </a:pPr>
            <a:r>
              <a:rPr lang="ko-KR" altLang="en-US" sz="1200" dirty="0"/>
              <a:t>이러한 모든 요소를 충족한 정확한 한국어 문장을 머릿속에 그리는 것이 무엇보다도 중요하고 이를 그대로 영어로 옮겨나갈 때 좀 더 정확하고 영어문장의 구성요소에 대한 개념이 서는 영작을 할 수 있는 힘이 생기는 것입니다</a:t>
            </a:r>
            <a:r>
              <a:rPr lang="en-US" altLang="ko-KR" sz="1200" dirty="0"/>
              <a:t>.</a:t>
            </a:r>
            <a:endParaRPr lang="ko-KR" altLang="en-US" sz="1200" dirty="0"/>
          </a:p>
          <a:p>
            <a:pPr fontAlgn="base">
              <a:lnSpc>
                <a:spcPct val="150000"/>
              </a:lnSpc>
            </a:pPr>
            <a:r>
              <a:rPr lang="ko-KR" altLang="en-US" sz="1200" dirty="0"/>
              <a:t>이런 원천적인 개념을 제공하기 위해 될 수 있는 대로 영어문장의 모든 구성 요소인 주어와 그 외의 문장구성 요소들을 다 사용한 한국어를 영작 연습 문제로 제공하였으니 이를 최대한 활용하는 여러분이 되길 기원하겠습니다</a:t>
            </a:r>
            <a:r>
              <a:rPr lang="en-US" altLang="ko-KR" sz="1200" dirty="0"/>
              <a:t>. </a:t>
            </a:r>
            <a:r>
              <a:rPr lang="ko-KR" altLang="en-US" sz="1200" dirty="0"/>
              <a:t>그러나 한국어 식의 언어 사용법에 익숙한 우리들이기에 경우에 따라서는 다소 어색한 표현들도 있겠지만</a:t>
            </a:r>
            <a:r>
              <a:rPr lang="en-US" altLang="ko-KR" sz="1200" dirty="0"/>
              <a:t>,</a:t>
            </a:r>
            <a:r>
              <a:rPr lang="ko-KR" altLang="en-US" sz="1200" dirty="0"/>
              <a:t> 이것은 분명 더 정확한 영어를 구사하기 위한 과정임을 이해 하여야 합니다</a:t>
            </a:r>
            <a:r>
              <a:rPr lang="en-US" altLang="ko-KR" sz="1200" dirty="0"/>
              <a:t>. </a:t>
            </a:r>
            <a:r>
              <a:rPr lang="ko-KR" altLang="en-US" sz="1200" dirty="0"/>
              <a:t>이는 영어가 우리의 한글과는 너무나도 판이한 매체라는 것을 이해할 때 영어에 익숙해지기 위해서는 이들 언어구조와 습관에 우리는 무조건 따라갈 수밖에 없음을 인정해야 하는 우리의 입장이기도 합니다</a:t>
            </a:r>
            <a:r>
              <a:rPr lang="en-US" altLang="ko-KR" sz="1200" dirty="0"/>
              <a:t>.</a:t>
            </a:r>
            <a:endParaRPr lang="ko-KR" altLang="en-US" sz="1200" dirty="0"/>
          </a:p>
          <a:p>
            <a:pPr fontAlgn="base">
              <a:lnSpc>
                <a:spcPct val="150000"/>
              </a:lnSpc>
            </a:pPr>
            <a:r>
              <a:rPr lang="ko-KR" altLang="en-US" sz="1200" dirty="0"/>
              <a:t>그리고 무엇보다도 확실한 것은 이런 직역을 통한 학습과정이야 말로 말하는 영어</a:t>
            </a:r>
          </a:p>
          <a:p>
            <a:pPr fontAlgn="base">
              <a:lnSpc>
                <a:spcPct val="150000"/>
              </a:lnSpc>
            </a:pPr>
            <a:endParaRPr lang="ko-KR" altLang="en-US" sz="1200" b="1" dirty="0"/>
          </a:p>
        </p:txBody>
      </p:sp>
      <p:sp>
        <p:nvSpPr>
          <p:cNvPr id="4" name="TextBox 3"/>
          <p:cNvSpPr txBox="1"/>
          <p:nvPr/>
        </p:nvSpPr>
        <p:spPr>
          <a:xfrm>
            <a:off x="548680" y="2541931"/>
            <a:ext cx="2880320" cy="373885"/>
          </a:xfrm>
          <a:prstGeom prst="rect">
            <a:avLst/>
          </a:prstGeom>
          <a:solidFill>
            <a:srgbClr val="9933FF"/>
          </a:solidFill>
        </p:spPr>
        <p:txBody>
          <a:bodyPr wrap="square" rtlCol="0">
            <a:spAutoFit/>
          </a:bodyPr>
          <a:lstStyle/>
          <a:p>
            <a:pPr algn="ctr" fontAlgn="base" latinLnBrk="0">
              <a:lnSpc>
                <a:spcPct val="150000"/>
              </a:lnSpc>
            </a:pPr>
            <a:r>
              <a:rPr lang="en-US" altLang="ko-KR" sz="1400" b="1" dirty="0">
                <a:solidFill>
                  <a:schemeClr val="bg1"/>
                </a:solidFill>
              </a:rPr>
              <a:t>17. </a:t>
            </a:r>
            <a:r>
              <a:rPr lang="ko-KR" altLang="en-US" sz="1400" b="1" dirty="0">
                <a:solidFill>
                  <a:schemeClr val="bg1"/>
                </a:solidFill>
              </a:rPr>
              <a:t>결론은</a:t>
            </a:r>
            <a:r>
              <a:rPr lang="en-US" altLang="ko-KR" sz="1400" b="1" dirty="0">
                <a:solidFill>
                  <a:schemeClr val="bg1"/>
                </a:solidFill>
              </a:rPr>
              <a:t>? </a:t>
            </a:r>
            <a:r>
              <a:rPr lang="ko-KR" altLang="en-US" sz="1400" b="1" dirty="0">
                <a:solidFill>
                  <a:schemeClr val="bg1"/>
                </a:solidFill>
              </a:rPr>
              <a:t>직역만이 지름길이다</a:t>
            </a:r>
            <a:r>
              <a:rPr lang="en-US" altLang="ko-KR" sz="1400" b="1" dirty="0">
                <a:solidFill>
                  <a:schemeClr val="bg1"/>
                </a:solidFill>
              </a:rPr>
              <a:t>!</a:t>
            </a:r>
            <a:endParaRPr lang="ko-KR" altLang="en-US" sz="1400" b="1" dirty="0">
              <a:solidFill>
                <a:schemeClr val="bg1"/>
              </a:solidFill>
            </a:endParaRPr>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36</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76672" y="761457"/>
            <a:ext cx="5904656" cy="7842991"/>
          </a:xfrm>
          <a:prstGeom prst="rect">
            <a:avLst/>
          </a:prstGeom>
          <a:noFill/>
        </p:spPr>
        <p:txBody>
          <a:bodyPr wrap="square" rtlCol="0">
            <a:spAutoFit/>
          </a:bodyPr>
          <a:lstStyle/>
          <a:p>
            <a:pPr fontAlgn="base">
              <a:lnSpc>
                <a:spcPct val="150000"/>
              </a:lnSpc>
            </a:pPr>
            <a:r>
              <a:rPr lang="ko-KR" altLang="en-US" sz="1200" dirty="0"/>
              <a:t>정복의 가장 강력한 수단이 될 수 있음을 믿어 의심치 않는 바입니다</a:t>
            </a:r>
            <a:r>
              <a:rPr lang="en-US" altLang="ko-KR" sz="1200" dirty="0"/>
              <a:t>.</a:t>
            </a:r>
          </a:p>
          <a:p>
            <a:pPr fontAlgn="base">
              <a:lnSpc>
                <a:spcPct val="150000"/>
              </a:lnSpc>
            </a:pPr>
            <a:r>
              <a:rPr lang="ko-KR" altLang="en-US" sz="1200" b="1" dirty="0"/>
              <a:t>● 직역 번역의 바른 샘플들</a:t>
            </a:r>
          </a:p>
          <a:p>
            <a:pPr fontAlgn="base">
              <a:lnSpc>
                <a:spcPct val="150000"/>
              </a:lnSpc>
            </a:pPr>
            <a:r>
              <a:rPr lang="en-US" altLang="ko-KR" sz="1200" b="1" dirty="0"/>
              <a:t>1. </a:t>
            </a:r>
            <a:r>
              <a:rPr lang="ko-KR" altLang="en-US" sz="1200" b="1" dirty="0"/>
              <a:t>형용사의 바른 번역 </a:t>
            </a:r>
            <a:r>
              <a:rPr lang="en-US" altLang="ko-KR" sz="1200" b="1" dirty="0"/>
              <a:t>&amp; </a:t>
            </a:r>
            <a:r>
              <a:rPr lang="ko-KR" altLang="en-US" sz="1200" b="1" dirty="0"/>
              <a:t>기타</a:t>
            </a:r>
          </a:p>
          <a:p>
            <a:pPr fontAlgn="base">
              <a:lnSpc>
                <a:spcPct val="150000"/>
              </a:lnSpc>
            </a:pPr>
            <a:r>
              <a:rPr lang="ko-KR" altLang="en-US" sz="1200" i="1" dirty="0"/>
              <a:t>예</a:t>
            </a:r>
            <a:r>
              <a:rPr lang="en-US" altLang="ko-KR" sz="1200" i="1" dirty="0"/>
              <a:t>) I</a:t>
            </a:r>
            <a:r>
              <a:rPr lang="en-US" altLang="ko-KR" sz="1200" b="1" i="1" dirty="0"/>
              <a:t>'</a:t>
            </a:r>
            <a:r>
              <a:rPr lang="en-US" altLang="ko-KR" sz="1200" b="1" i="1" dirty="0">
                <a:solidFill>
                  <a:srgbClr val="FF0000"/>
                </a:solidFill>
              </a:rPr>
              <a:t>m</a:t>
            </a:r>
            <a:r>
              <a:rPr lang="ko-KR" altLang="en-US" sz="1200" i="1" dirty="0"/>
              <a:t> </a:t>
            </a:r>
            <a:r>
              <a:rPr lang="en-US" altLang="ko-KR" sz="1200" i="1" dirty="0"/>
              <a:t>moody</a:t>
            </a:r>
            <a:r>
              <a:rPr lang="ko-KR" altLang="en-US" sz="1200" b="1" i="1" dirty="0"/>
              <a:t> </a:t>
            </a:r>
            <a:r>
              <a:rPr lang="en-US" altLang="ko-KR" sz="1200" i="1" dirty="0"/>
              <a:t>today.</a:t>
            </a:r>
            <a:endParaRPr lang="ko-KR" altLang="en-US" sz="1200" i="1" dirty="0"/>
          </a:p>
          <a:p>
            <a:pPr fontAlgn="base">
              <a:lnSpc>
                <a:spcPct val="150000"/>
              </a:lnSpc>
            </a:pPr>
            <a:r>
              <a:rPr lang="ko-KR" altLang="en-US" sz="1200" i="1" dirty="0"/>
              <a:t>오늘</a:t>
            </a:r>
            <a:r>
              <a:rPr lang="en-US" altLang="ko-KR" sz="1200" i="1" dirty="0"/>
              <a:t>,</a:t>
            </a:r>
            <a:r>
              <a:rPr lang="ko-KR" altLang="en-US" sz="1200" dirty="0"/>
              <a:t> 제가 우울</a:t>
            </a:r>
            <a:r>
              <a:rPr lang="ko-KR" altLang="en-US" sz="1200" b="1" dirty="0"/>
              <a:t> </a:t>
            </a:r>
            <a:r>
              <a:rPr lang="en-US" altLang="ko-KR" sz="1200" dirty="0"/>
              <a:t>(</a:t>
            </a:r>
            <a:r>
              <a:rPr lang="ko-KR" altLang="en-US" sz="1200" dirty="0"/>
              <a:t>우울한 상태</a:t>
            </a:r>
            <a:r>
              <a:rPr lang="en-US" altLang="ko-KR" sz="1200" dirty="0"/>
              <a:t>)</a:t>
            </a:r>
            <a:r>
              <a:rPr lang="ko-KR" altLang="en-US" sz="1200" dirty="0"/>
              <a:t> </a:t>
            </a:r>
            <a:r>
              <a:rPr lang="ko-KR" altLang="en-US" sz="1200" b="1" dirty="0">
                <a:solidFill>
                  <a:srgbClr val="FF0000"/>
                </a:solidFill>
              </a:rPr>
              <a:t>합니다</a:t>
            </a:r>
            <a:r>
              <a:rPr lang="en-US" altLang="ko-KR" sz="1200" b="1" dirty="0"/>
              <a:t>. </a:t>
            </a:r>
            <a:r>
              <a:rPr lang="en-US" altLang="ko-KR" sz="1200" dirty="0"/>
              <a:t>(</a:t>
            </a:r>
            <a:r>
              <a:rPr lang="ko-KR" altLang="en-US" sz="1200" dirty="0"/>
              <a:t>입니다</a:t>
            </a:r>
            <a:r>
              <a:rPr lang="en-US" altLang="ko-KR" sz="1200" dirty="0"/>
              <a:t>.)</a:t>
            </a:r>
            <a:endParaRPr lang="ko-KR" altLang="en-US" sz="1200" dirty="0"/>
          </a:p>
          <a:p>
            <a:pPr fontAlgn="base">
              <a:lnSpc>
                <a:spcPct val="150000"/>
              </a:lnSpc>
            </a:pPr>
            <a:r>
              <a:rPr lang="en-US" altLang="ko-KR" sz="1200" dirty="0"/>
              <a:t>1) </a:t>
            </a:r>
            <a:r>
              <a:rPr lang="ko-KR" altLang="en-US" sz="1200" dirty="0"/>
              <a:t>형용사 </a:t>
            </a:r>
            <a:r>
              <a:rPr lang="en-US" altLang="ko-KR" sz="1200" dirty="0"/>
              <a:t>moody</a:t>
            </a:r>
            <a:r>
              <a:rPr lang="ko-KR" altLang="en-US" sz="1200" dirty="0"/>
              <a:t>를 </a:t>
            </a:r>
            <a:r>
              <a:rPr lang="en-US" altLang="ko-KR" sz="1200" dirty="0"/>
              <a:t>~</a:t>
            </a:r>
            <a:r>
              <a:rPr lang="ko-KR" altLang="en-US" sz="1200" dirty="0"/>
              <a:t>하다 라고 번역하는 것은 한국어의 관용적 오류이고</a:t>
            </a:r>
            <a:r>
              <a:rPr lang="en-US" altLang="ko-KR" sz="1200" dirty="0"/>
              <a:t>,</a:t>
            </a:r>
            <a:r>
              <a:rPr lang="ko-KR" altLang="en-US" sz="1200" dirty="0"/>
              <a:t> 영어에서의 형용사 의미는 </a:t>
            </a:r>
            <a:r>
              <a:rPr lang="en-US" altLang="ko-KR" sz="1200" dirty="0"/>
              <a:t>~</a:t>
            </a:r>
            <a:r>
              <a:rPr lang="ko-KR" altLang="en-US" sz="1200" dirty="0"/>
              <a:t>한 상태</a:t>
            </a:r>
            <a:r>
              <a:rPr lang="en-US" altLang="ko-KR" sz="1200" dirty="0"/>
              <a:t>/</a:t>
            </a:r>
            <a:r>
              <a:rPr lang="ko-KR" altLang="en-US" sz="1200" dirty="0"/>
              <a:t>상황</a:t>
            </a:r>
            <a:r>
              <a:rPr lang="en-US" altLang="ko-KR" sz="1200" dirty="0"/>
              <a:t>/</a:t>
            </a:r>
            <a:r>
              <a:rPr lang="ko-KR" altLang="en-US" sz="1200" dirty="0"/>
              <a:t>형태 등을 말하는 것이고 상태≧상황</a:t>
            </a:r>
            <a:r>
              <a:rPr lang="en-US" altLang="ko-KR" sz="1200" dirty="0"/>
              <a:t>, </a:t>
            </a:r>
            <a:r>
              <a:rPr lang="ko-KR" altLang="en-US" sz="1200" dirty="0"/>
              <a:t>형태의 공식이 성립하므로 모든 형용사는 </a:t>
            </a:r>
            <a:r>
              <a:rPr lang="en-US" altLang="ko-KR" sz="1200" dirty="0"/>
              <a:t>“~</a:t>
            </a:r>
            <a:r>
              <a:rPr lang="ko-KR" altLang="en-US" sz="1200" dirty="0"/>
              <a:t>의 상태</a:t>
            </a:r>
            <a:r>
              <a:rPr lang="en-US" altLang="ko-KR" sz="1200" dirty="0"/>
              <a:t>”</a:t>
            </a:r>
            <a:r>
              <a:rPr lang="ko-KR" altLang="en-US" sz="1200" dirty="0"/>
              <a:t>로 번역의 통일을 기하고 이에 따른 숨은 뜻은 </a:t>
            </a:r>
            <a:r>
              <a:rPr lang="en-US" altLang="ko-KR" sz="1200" dirty="0"/>
              <a:t>(</a:t>
            </a:r>
            <a:r>
              <a:rPr lang="ko-KR" altLang="en-US" sz="1200" dirty="0"/>
              <a:t>우울한 상태</a:t>
            </a:r>
            <a:r>
              <a:rPr lang="en-US" altLang="ko-KR" sz="1200" dirty="0"/>
              <a:t>)</a:t>
            </a:r>
            <a:r>
              <a:rPr lang="ko-KR" altLang="en-US" sz="1200" dirty="0"/>
              <a:t>등으로 표기하여 완벽한 직역 번역이 되게 하였습니다</a:t>
            </a:r>
            <a:r>
              <a:rPr lang="en-US" altLang="ko-KR" sz="1200" dirty="0"/>
              <a:t>.</a:t>
            </a:r>
            <a:endParaRPr lang="ko-KR" altLang="en-US" sz="1200" dirty="0"/>
          </a:p>
          <a:p>
            <a:pPr fontAlgn="base">
              <a:lnSpc>
                <a:spcPct val="150000"/>
              </a:lnSpc>
            </a:pPr>
            <a:r>
              <a:rPr lang="en-US" altLang="ko-KR" sz="1200" dirty="0"/>
              <a:t>2) </a:t>
            </a:r>
            <a:r>
              <a:rPr lang="ko-KR" altLang="en-US" sz="1200" dirty="0"/>
              <a:t>영어문장 속에서 시간에 해당하는 개념은 언제든지 독립사용이 가능하므로 위에 언급한 기타의 개념으로 취급합니다</a:t>
            </a:r>
            <a:r>
              <a:rPr lang="en-US" altLang="ko-KR" sz="1200" dirty="0"/>
              <a:t>.</a:t>
            </a:r>
            <a:endParaRPr lang="ko-KR" altLang="en-US" sz="1200" dirty="0"/>
          </a:p>
          <a:p>
            <a:pPr fontAlgn="base">
              <a:lnSpc>
                <a:spcPct val="150000"/>
              </a:lnSpc>
            </a:pPr>
            <a:endParaRPr lang="en-US" altLang="ko-KR" sz="1200" b="1" dirty="0"/>
          </a:p>
          <a:p>
            <a:pPr fontAlgn="base">
              <a:lnSpc>
                <a:spcPct val="150000"/>
              </a:lnSpc>
            </a:pPr>
            <a:r>
              <a:rPr lang="en-US" altLang="ko-KR" sz="1200" b="1" dirty="0"/>
              <a:t>2</a:t>
            </a:r>
            <a:r>
              <a:rPr lang="en-US" altLang="ko-KR" sz="1200" b="1" dirty="0"/>
              <a:t>. </a:t>
            </a:r>
            <a:r>
              <a:rPr lang="ko-KR" altLang="en-US" sz="1200" b="1" dirty="0"/>
              <a:t>부사 사용과 바른 번역</a:t>
            </a:r>
          </a:p>
          <a:p>
            <a:pPr fontAlgn="base">
              <a:lnSpc>
                <a:spcPct val="150000"/>
              </a:lnSpc>
            </a:pPr>
            <a:r>
              <a:rPr lang="en-US" altLang="ko-KR" sz="1200" i="1" dirty="0"/>
              <a:t>I</a:t>
            </a:r>
            <a:r>
              <a:rPr lang="en-US" altLang="ko-KR" sz="1200" b="1" i="1" dirty="0"/>
              <a:t>'</a:t>
            </a:r>
            <a:r>
              <a:rPr lang="en-US" altLang="ko-KR" sz="1200" b="1" i="1" dirty="0">
                <a:solidFill>
                  <a:srgbClr val="FF0000"/>
                </a:solidFill>
              </a:rPr>
              <a:t>m</a:t>
            </a:r>
            <a:r>
              <a:rPr lang="ko-KR" altLang="en-US" sz="1200" b="1" i="1" dirty="0"/>
              <a:t> </a:t>
            </a:r>
            <a:r>
              <a:rPr lang="en-US" altLang="ko-KR" sz="1200" b="1" i="1" dirty="0"/>
              <a:t>(</a:t>
            </a:r>
            <a:r>
              <a:rPr lang="en-US" altLang="ko-KR" sz="1200" b="1" i="1" dirty="0">
                <a:solidFill>
                  <a:srgbClr val="008000"/>
                </a:solidFill>
              </a:rPr>
              <a:t>kind of</a:t>
            </a:r>
            <a:r>
              <a:rPr lang="en-US" altLang="ko-KR" sz="1200" b="1" i="1" dirty="0"/>
              <a:t>) </a:t>
            </a:r>
            <a:r>
              <a:rPr lang="en-US" altLang="ko-KR" sz="1200" i="1" dirty="0"/>
              <a:t>moody.</a:t>
            </a:r>
            <a:endParaRPr lang="ko-KR" altLang="en-US" sz="1200" i="1" dirty="0"/>
          </a:p>
          <a:p>
            <a:pPr fontAlgn="base">
              <a:lnSpc>
                <a:spcPct val="150000"/>
              </a:lnSpc>
            </a:pPr>
            <a:r>
              <a:rPr lang="ko-KR" altLang="en-US" sz="1200" dirty="0"/>
              <a:t>제가 </a:t>
            </a:r>
            <a:r>
              <a:rPr lang="en-US" altLang="ko-KR" sz="1200" b="1" dirty="0"/>
              <a:t>(</a:t>
            </a:r>
            <a:r>
              <a:rPr lang="ko-KR" altLang="en-US" sz="1200" b="1" dirty="0">
                <a:solidFill>
                  <a:srgbClr val="008000"/>
                </a:solidFill>
              </a:rPr>
              <a:t>약간</a:t>
            </a:r>
            <a:r>
              <a:rPr lang="en-US" altLang="ko-KR" sz="1200" b="1" dirty="0"/>
              <a:t>) </a:t>
            </a:r>
            <a:r>
              <a:rPr lang="ko-KR" altLang="en-US" sz="1200" dirty="0"/>
              <a:t>우울</a:t>
            </a:r>
            <a:r>
              <a:rPr lang="ko-KR" altLang="en-US" sz="1200" b="1" dirty="0"/>
              <a:t> </a:t>
            </a:r>
            <a:r>
              <a:rPr lang="en-US" altLang="ko-KR" sz="1200" dirty="0"/>
              <a:t>(</a:t>
            </a:r>
            <a:r>
              <a:rPr lang="ko-KR" altLang="en-US" sz="1200" dirty="0"/>
              <a:t>우울한 상태</a:t>
            </a:r>
            <a:r>
              <a:rPr lang="en-US" altLang="ko-KR" sz="1200" dirty="0"/>
              <a:t>)</a:t>
            </a:r>
            <a:r>
              <a:rPr lang="ko-KR" altLang="en-US" sz="1200" dirty="0"/>
              <a:t> </a:t>
            </a:r>
            <a:r>
              <a:rPr lang="ko-KR" altLang="en-US" sz="1200" b="1" dirty="0">
                <a:solidFill>
                  <a:srgbClr val="FF0000"/>
                </a:solidFill>
              </a:rPr>
              <a:t>합니다</a:t>
            </a:r>
            <a:r>
              <a:rPr lang="en-US" altLang="ko-KR" sz="1200" b="1" dirty="0"/>
              <a:t>. </a:t>
            </a:r>
            <a:r>
              <a:rPr lang="en-US" altLang="ko-KR" sz="1200" dirty="0"/>
              <a:t>(</a:t>
            </a:r>
            <a:r>
              <a:rPr lang="ko-KR" altLang="en-US" sz="1200" dirty="0"/>
              <a:t>입니다</a:t>
            </a:r>
            <a:r>
              <a:rPr lang="en-US" altLang="ko-KR" sz="1200" dirty="0"/>
              <a:t>.)</a:t>
            </a:r>
            <a:endParaRPr lang="ko-KR" altLang="en-US" sz="1200" dirty="0"/>
          </a:p>
          <a:p>
            <a:pPr fontAlgn="base">
              <a:lnSpc>
                <a:spcPct val="150000"/>
              </a:lnSpc>
            </a:pPr>
            <a:r>
              <a:rPr lang="en-US" altLang="ko-KR" sz="1200" i="1" dirty="0"/>
              <a:t>I</a:t>
            </a:r>
            <a:r>
              <a:rPr lang="en-US" altLang="ko-KR" sz="1200" b="1" i="1" dirty="0"/>
              <a:t>'</a:t>
            </a:r>
            <a:r>
              <a:rPr lang="en-US" altLang="ko-KR" sz="1200" b="1" i="1" dirty="0">
                <a:solidFill>
                  <a:srgbClr val="FF0000"/>
                </a:solidFill>
              </a:rPr>
              <a:t>m not</a:t>
            </a:r>
            <a:r>
              <a:rPr lang="ko-KR" altLang="en-US" sz="1200" b="1" i="1" dirty="0">
                <a:solidFill>
                  <a:srgbClr val="FF0000"/>
                </a:solidFill>
              </a:rPr>
              <a:t> </a:t>
            </a:r>
            <a:r>
              <a:rPr lang="en-US" altLang="ko-KR" sz="1200" i="1" dirty="0"/>
              <a:t>moody</a:t>
            </a:r>
            <a:r>
              <a:rPr lang="ko-KR" altLang="en-US" sz="1200" b="1" i="1" dirty="0"/>
              <a:t> </a:t>
            </a:r>
            <a:r>
              <a:rPr lang="en-US" altLang="ko-KR" sz="1200" b="1" i="1" dirty="0"/>
              <a:t>(</a:t>
            </a:r>
            <a:r>
              <a:rPr lang="en-US" altLang="ko-KR" sz="1200" b="1" i="1" dirty="0">
                <a:solidFill>
                  <a:srgbClr val="008000"/>
                </a:solidFill>
              </a:rPr>
              <a:t>anymore</a:t>
            </a:r>
            <a:r>
              <a:rPr lang="en-US" altLang="ko-KR" sz="1200" b="1" i="1" dirty="0"/>
              <a:t>).</a:t>
            </a:r>
            <a:endParaRPr lang="ko-KR" altLang="en-US" sz="1200" i="1" dirty="0"/>
          </a:p>
          <a:p>
            <a:pPr fontAlgn="base">
              <a:lnSpc>
                <a:spcPct val="150000"/>
              </a:lnSpc>
            </a:pPr>
            <a:r>
              <a:rPr lang="ko-KR" altLang="en-US" sz="1200" b="1" dirty="0"/>
              <a:t>저는 우울하지 </a:t>
            </a:r>
            <a:r>
              <a:rPr lang="en-US" altLang="ko-KR" sz="1200" b="1" dirty="0"/>
              <a:t>(</a:t>
            </a:r>
            <a:r>
              <a:rPr lang="ko-KR" altLang="en-US" sz="1200" b="1" dirty="0"/>
              <a:t>우울한 상태가</a:t>
            </a:r>
            <a:r>
              <a:rPr lang="en-US" altLang="ko-KR" sz="1200" b="1" dirty="0"/>
              <a:t>)</a:t>
            </a:r>
            <a:r>
              <a:rPr lang="ko-KR" altLang="en-US" sz="1200" b="1" dirty="0"/>
              <a:t> </a:t>
            </a:r>
            <a:r>
              <a:rPr lang="ko-KR" altLang="en-US" sz="1200" b="1" dirty="0">
                <a:solidFill>
                  <a:srgbClr val="FF0000"/>
                </a:solidFill>
              </a:rPr>
              <a:t>않습니다</a:t>
            </a:r>
            <a:r>
              <a:rPr lang="en-US" altLang="ko-KR" sz="1200" b="1" dirty="0"/>
              <a:t>.</a:t>
            </a:r>
            <a:r>
              <a:rPr lang="ko-KR" altLang="en-US" sz="1200" b="1" dirty="0"/>
              <a:t> </a:t>
            </a:r>
            <a:r>
              <a:rPr lang="en-US" altLang="ko-KR" sz="1200" b="1" dirty="0"/>
              <a:t>(</a:t>
            </a:r>
            <a:r>
              <a:rPr lang="ko-KR" altLang="en-US" sz="1200" b="1" dirty="0"/>
              <a:t>아닙니다</a:t>
            </a:r>
            <a:r>
              <a:rPr lang="en-US" altLang="ko-KR" sz="1200" b="1" dirty="0"/>
              <a:t>) (</a:t>
            </a:r>
            <a:r>
              <a:rPr lang="ko-KR" altLang="en-US" sz="1200" b="1" dirty="0">
                <a:solidFill>
                  <a:srgbClr val="008000"/>
                </a:solidFill>
              </a:rPr>
              <a:t>더 이상</a:t>
            </a:r>
            <a:r>
              <a:rPr lang="en-US" altLang="ko-KR" sz="1200" b="1" dirty="0"/>
              <a:t>)</a:t>
            </a:r>
          </a:p>
          <a:p>
            <a:pPr fontAlgn="base">
              <a:lnSpc>
                <a:spcPct val="150000"/>
              </a:lnSpc>
            </a:pPr>
            <a:r>
              <a:rPr lang="ko-KR" altLang="en-US" sz="1200" b="1" dirty="0"/>
              <a:t>≫ </a:t>
            </a:r>
            <a:r>
              <a:rPr lang="ko-KR" altLang="en-US" sz="1200" dirty="0"/>
              <a:t>위 문장의 번역은 자연스런 한국어 문장과 큰 차이가 없지만 아래 문장의 자연스런 한국어 번역은 </a:t>
            </a:r>
            <a:r>
              <a:rPr lang="en-US" altLang="ko-KR" sz="1200" dirty="0"/>
              <a:t>“</a:t>
            </a:r>
            <a:r>
              <a:rPr lang="ko-KR" altLang="en-US" sz="1200" dirty="0"/>
              <a:t>저는 </a:t>
            </a:r>
            <a:r>
              <a:rPr lang="ko-KR" altLang="en-US" sz="1200" dirty="0"/>
              <a:t>더 이상 우울하지 않습니다</a:t>
            </a:r>
            <a:r>
              <a:rPr lang="en-US" altLang="ko-KR" sz="1200" dirty="0"/>
              <a:t>.” </a:t>
            </a:r>
            <a:r>
              <a:rPr lang="ko-KR" altLang="en-US" sz="1200" dirty="0"/>
              <a:t>정도에 해당됩니다</a:t>
            </a:r>
            <a:r>
              <a:rPr lang="en-US" altLang="ko-KR" sz="1200" dirty="0"/>
              <a:t>. </a:t>
            </a:r>
            <a:endParaRPr lang="ko-KR" altLang="en-US" sz="1200" dirty="0"/>
          </a:p>
          <a:p>
            <a:pPr fontAlgn="base">
              <a:lnSpc>
                <a:spcPct val="150000"/>
              </a:lnSpc>
            </a:pPr>
            <a:r>
              <a:rPr lang="ko-KR" altLang="en-US" sz="1200" dirty="0"/>
              <a:t>그러나 영어문장에서 부사의 사용은 그 사용 위치에 따라 많은 번역의 오류를 낳게 하는데 이를 한글문장으로 번역할 때 영어 원문에서 사용된 위치를 그대로 받아들여 한글 문장에서도 영문 해당 위치를 그대로 번역하여 그 사용 위치에 따른 번역 오류를 최소화 하였습니다</a:t>
            </a:r>
            <a:r>
              <a:rPr lang="en-US" altLang="ko-KR" sz="1200" dirty="0"/>
              <a:t>.</a:t>
            </a:r>
          </a:p>
          <a:p>
            <a:pPr fontAlgn="base">
              <a:lnSpc>
                <a:spcPct val="150000"/>
              </a:lnSpc>
            </a:pPr>
            <a:r>
              <a:rPr lang="ko-KR" altLang="en-US" sz="1200" dirty="0"/>
              <a:t>한글 문장은 다소 어색해 질 수 있지만 이로 인해서 얻어지는 영어 문장 제작에 획기적인 전환적 계기가 될 것입니다</a:t>
            </a:r>
            <a:r>
              <a:rPr lang="en-US" altLang="ko-KR" sz="1200" dirty="0"/>
              <a:t>.</a:t>
            </a:r>
          </a:p>
          <a:p>
            <a:pPr fontAlgn="base">
              <a:lnSpc>
                <a:spcPct val="150000"/>
              </a:lnSpc>
            </a:pPr>
            <a:endParaRPr lang="ko-KR" altLang="en-US" sz="1200" dirty="0"/>
          </a:p>
          <a:p>
            <a:pPr fontAlgn="base">
              <a:lnSpc>
                <a:spcPct val="150000"/>
              </a:lnSpc>
            </a:pPr>
            <a:r>
              <a:rPr lang="en-US" altLang="ko-KR" sz="1200" b="1" dirty="0"/>
              <a:t>3. </a:t>
            </a:r>
            <a:r>
              <a:rPr lang="ko-KR" altLang="en-US" sz="1200" b="1" dirty="0"/>
              <a:t>의문사사용과 바른 번역</a:t>
            </a:r>
          </a:p>
          <a:p>
            <a:pPr fontAlgn="base">
              <a:lnSpc>
                <a:spcPct val="150000"/>
              </a:lnSpc>
            </a:pPr>
            <a:r>
              <a:rPr lang="ko-KR" altLang="en-US" sz="1200" i="1" dirty="0"/>
              <a:t>예</a:t>
            </a:r>
            <a:r>
              <a:rPr lang="en-US" altLang="ko-KR" sz="1200" i="1" dirty="0"/>
              <a:t>) </a:t>
            </a:r>
            <a:r>
              <a:rPr lang="en-US" altLang="ko-KR" sz="1200" b="1" i="1" dirty="0">
                <a:solidFill>
                  <a:srgbClr val="800000"/>
                </a:solidFill>
              </a:rPr>
              <a:t>How</a:t>
            </a:r>
            <a:r>
              <a:rPr lang="ko-KR" altLang="en-US" sz="1200" i="1" dirty="0"/>
              <a:t> </a:t>
            </a:r>
            <a:r>
              <a:rPr lang="en-US" altLang="ko-KR" sz="1200" b="1" i="1" dirty="0">
                <a:solidFill>
                  <a:srgbClr val="FF0000"/>
                </a:solidFill>
              </a:rPr>
              <a:t>are</a:t>
            </a:r>
            <a:r>
              <a:rPr lang="ko-KR" altLang="en-US" sz="1200" i="1" dirty="0"/>
              <a:t> </a:t>
            </a:r>
            <a:r>
              <a:rPr lang="en-US" altLang="ko-KR" sz="1200" i="1" dirty="0"/>
              <a:t>your friends these days?</a:t>
            </a:r>
            <a:endParaRPr lang="ko-KR" altLang="en-US" sz="1200" i="1" dirty="0"/>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37</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76672" y="755576"/>
            <a:ext cx="5904656" cy="3139321"/>
          </a:xfrm>
          <a:prstGeom prst="rect">
            <a:avLst/>
          </a:prstGeom>
          <a:noFill/>
        </p:spPr>
        <p:txBody>
          <a:bodyPr wrap="square" rtlCol="0">
            <a:spAutoFit/>
          </a:bodyPr>
          <a:lstStyle/>
          <a:p>
            <a:pPr fontAlgn="base">
              <a:lnSpc>
                <a:spcPct val="150000"/>
              </a:lnSpc>
            </a:pPr>
            <a:r>
              <a:rPr lang="ko-KR" altLang="en-US" sz="1200" i="1" dirty="0"/>
              <a:t>요즘에</a:t>
            </a:r>
            <a:r>
              <a:rPr lang="en-US" altLang="ko-KR" sz="1200" i="1" dirty="0"/>
              <a:t>,</a:t>
            </a:r>
            <a:r>
              <a:rPr lang="ko-KR" altLang="en-US" sz="1200" dirty="0"/>
              <a:t> 당신의 친구들은 </a:t>
            </a:r>
            <a:r>
              <a:rPr lang="ko-KR" altLang="en-US" sz="1200" b="1" dirty="0">
                <a:solidFill>
                  <a:srgbClr val="800000"/>
                </a:solidFill>
              </a:rPr>
              <a:t> </a:t>
            </a:r>
            <a:r>
              <a:rPr lang="ko-KR" altLang="en-US" sz="1200" b="1" dirty="0" err="1">
                <a:solidFill>
                  <a:srgbClr val="800000"/>
                </a:solidFill>
              </a:rPr>
              <a:t>어떠</a:t>
            </a:r>
            <a:r>
              <a:rPr lang="en-US" altLang="ko-KR" sz="1200" dirty="0"/>
              <a:t>(</a:t>
            </a:r>
            <a:r>
              <a:rPr lang="ko-KR" altLang="en-US" sz="1200" dirty="0"/>
              <a:t>어떠한 상태</a:t>
            </a:r>
            <a:r>
              <a:rPr lang="en-US" altLang="ko-KR" sz="1200" dirty="0"/>
              <a:t>)</a:t>
            </a:r>
            <a:r>
              <a:rPr lang="ko-KR" altLang="en-US" sz="1200" dirty="0"/>
              <a:t> </a:t>
            </a:r>
            <a:r>
              <a:rPr lang="ko-KR" altLang="en-US" sz="1200" b="1" dirty="0">
                <a:solidFill>
                  <a:srgbClr val="FF0000"/>
                </a:solidFill>
              </a:rPr>
              <a:t>습니까</a:t>
            </a:r>
            <a:r>
              <a:rPr lang="en-US" altLang="ko-KR" sz="1200" b="1" dirty="0">
                <a:solidFill>
                  <a:srgbClr val="FF0000"/>
                </a:solidFill>
              </a:rPr>
              <a:t>?</a:t>
            </a:r>
            <a:r>
              <a:rPr lang="ko-KR" altLang="en-US" sz="1200" b="1" dirty="0"/>
              <a:t> </a:t>
            </a:r>
            <a:r>
              <a:rPr lang="en-US" altLang="ko-KR" sz="1200" dirty="0"/>
              <a:t>(</a:t>
            </a:r>
            <a:r>
              <a:rPr lang="ko-KR" altLang="en-US" sz="1200" dirty="0"/>
              <a:t>입니까</a:t>
            </a:r>
            <a:r>
              <a:rPr lang="en-US" altLang="ko-KR" sz="1200" dirty="0"/>
              <a:t>?)</a:t>
            </a:r>
            <a:endParaRPr lang="ko-KR" altLang="en-US" sz="1200" dirty="0"/>
          </a:p>
          <a:p>
            <a:pPr fontAlgn="base">
              <a:lnSpc>
                <a:spcPct val="150000"/>
              </a:lnSpc>
            </a:pPr>
            <a:r>
              <a:rPr lang="en-US" altLang="ko-KR" sz="1200" b="1" i="1" dirty="0">
                <a:solidFill>
                  <a:srgbClr val="800000"/>
                </a:solidFill>
              </a:rPr>
              <a:t>Who</a:t>
            </a:r>
            <a:r>
              <a:rPr lang="en-US" altLang="ko-KR" sz="1200" b="1" i="1" dirty="0"/>
              <a:t> </a:t>
            </a:r>
            <a:r>
              <a:rPr lang="en-US" altLang="ko-KR" sz="1200" b="1" i="1" dirty="0">
                <a:solidFill>
                  <a:srgbClr val="FF0000"/>
                </a:solidFill>
              </a:rPr>
              <a:t>is</a:t>
            </a:r>
            <a:r>
              <a:rPr lang="en-US" altLang="ko-KR" sz="1200" b="1" i="1" dirty="0"/>
              <a:t> </a:t>
            </a:r>
            <a:r>
              <a:rPr lang="en-US" altLang="ko-KR" sz="1200" i="1" dirty="0"/>
              <a:t>your supervisor here?</a:t>
            </a:r>
            <a:endParaRPr lang="ko-KR" altLang="en-US" sz="1200" i="1" dirty="0"/>
          </a:p>
          <a:p>
            <a:pPr fontAlgn="base">
              <a:lnSpc>
                <a:spcPct val="150000"/>
              </a:lnSpc>
            </a:pPr>
            <a:r>
              <a:rPr lang="ko-KR" altLang="en-US" sz="1200" b="1" i="1" dirty="0"/>
              <a:t>여기에서</a:t>
            </a:r>
            <a:r>
              <a:rPr lang="en-US" altLang="ko-KR" sz="1200" b="1" i="1" dirty="0"/>
              <a:t>,</a:t>
            </a:r>
            <a:r>
              <a:rPr lang="ko-KR" altLang="en-US" sz="1200" b="1" dirty="0"/>
              <a:t> 누가 당신의 상사 </a:t>
            </a:r>
            <a:r>
              <a:rPr lang="ko-KR" altLang="en-US" sz="1200" b="1" dirty="0">
                <a:solidFill>
                  <a:srgbClr val="FF0000"/>
                </a:solidFill>
              </a:rPr>
              <a:t>입니까</a:t>
            </a:r>
            <a:r>
              <a:rPr lang="en-US" altLang="ko-KR" sz="1200" b="1" dirty="0">
                <a:solidFill>
                  <a:srgbClr val="FF0000"/>
                </a:solidFill>
              </a:rPr>
              <a:t>?</a:t>
            </a:r>
            <a:endParaRPr lang="ko-KR" altLang="en-US" sz="1200" b="1" dirty="0">
              <a:solidFill>
                <a:srgbClr val="FF0000"/>
              </a:solidFill>
            </a:endParaRPr>
          </a:p>
          <a:p>
            <a:pPr fontAlgn="base">
              <a:lnSpc>
                <a:spcPct val="150000"/>
              </a:lnSpc>
            </a:pPr>
            <a:r>
              <a:rPr lang="ko-KR" altLang="en-US" sz="1200" b="1" dirty="0"/>
              <a:t>≫ </a:t>
            </a:r>
            <a:r>
              <a:rPr lang="ko-KR" altLang="en-US" sz="1200" dirty="0"/>
              <a:t>위 문장은 </a:t>
            </a:r>
            <a:r>
              <a:rPr lang="en-US" altLang="ko-KR" sz="1200" dirty="0"/>
              <a:t>your friends</a:t>
            </a:r>
            <a:r>
              <a:rPr lang="ko-KR" altLang="en-US" sz="1200" dirty="0"/>
              <a:t>가 주어로 사용된 문장에 의문사가 하나 더해진 문장 구조이고 시간 개념에 해당하는 </a:t>
            </a:r>
            <a:r>
              <a:rPr lang="en-US" altLang="ko-KR" sz="1200" dirty="0"/>
              <a:t>these days</a:t>
            </a:r>
            <a:r>
              <a:rPr lang="ko-KR" altLang="en-US" sz="1200" dirty="0"/>
              <a:t>의 독립 사용을 언급한 것입니다</a:t>
            </a:r>
            <a:r>
              <a:rPr lang="en-US" altLang="ko-KR" sz="1200" dirty="0"/>
              <a:t>. </a:t>
            </a:r>
            <a:r>
              <a:rPr lang="ko-KR" altLang="en-US" sz="1200" dirty="0"/>
              <a:t>그러나 아래 문장은 장소에 해당하는 </a:t>
            </a:r>
            <a:r>
              <a:rPr lang="en-US" altLang="ko-KR" sz="1200" dirty="0"/>
              <a:t>here</a:t>
            </a:r>
            <a:r>
              <a:rPr lang="ko-KR" altLang="en-US" sz="1200" dirty="0"/>
              <a:t>의 독립사용은 위 문장과 비슷하지만 의문사 </a:t>
            </a:r>
            <a:r>
              <a:rPr lang="en-US" altLang="ko-KR" sz="1200" dirty="0"/>
              <a:t>who</a:t>
            </a:r>
            <a:r>
              <a:rPr lang="ko-KR" altLang="en-US" sz="1200" dirty="0"/>
              <a:t>가 주어 자체로 사용 된 경우로 같은 의문사라 하더라도 위 문장과는 개념이 다른 것이므로 이를 별도로 취급하였습니다</a:t>
            </a:r>
            <a:r>
              <a:rPr lang="en-US" altLang="ko-KR" sz="1200" dirty="0"/>
              <a:t>. </a:t>
            </a:r>
            <a:endParaRPr lang="ko-KR" altLang="en-US" sz="1200" dirty="0"/>
          </a:p>
          <a:p>
            <a:pPr fontAlgn="base" latinLnBrk="0">
              <a:lnSpc>
                <a:spcPct val="150000"/>
              </a:lnSpc>
            </a:pPr>
            <a:endParaRPr lang="en-US" altLang="ko-KR" sz="1200" b="1" dirty="0"/>
          </a:p>
          <a:p>
            <a:pPr fontAlgn="base">
              <a:lnSpc>
                <a:spcPct val="150000"/>
              </a:lnSpc>
            </a:pPr>
            <a:endParaRPr lang="ko-KR" altLang="en-US" sz="1200" dirty="0"/>
          </a:p>
          <a:p>
            <a:pPr fontAlgn="base">
              <a:lnSpc>
                <a:spcPct val="150000"/>
              </a:lnSpc>
            </a:pPr>
            <a:endParaRPr lang="ko-KR" altLang="en-US" sz="1200" b="1" dirty="0"/>
          </a:p>
        </p:txBody>
      </p:sp>
      <p:sp>
        <p:nvSpPr>
          <p:cNvPr id="4" name="TextBox 3"/>
          <p:cNvSpPr txBox="1"/>
          <p:nvPr/>
        </p:nvSpPr>
        <p:spPr>
          <a:xfrm>
            <a:off x="548680" y="3059832"/>
            <a:ext cx="5832648" cy="646331"/>
          </a:xfrm>
          <a:prstGeom prst="rect">
            <a:avLst/>
          </a:prstGeom>
          <a:noFill/>
        </p:spPr>
        <p:txBody>
          <a:bodyPr wrap="square" rtlCol="0">
            <a:spAutoFit/>
          </a:bodyPr>
          <a:lstStyle/>
          <a:p>
            <a:pPr fontAlgn="base" latinLnBrk="0">
              <a:lnSpc>
                <a:spcPct val="150000"/>
              </a:lnSpc>
            </a:pPr>
            <a:r>
              <a:rPr lang="ko-KR" altLang="en-US" sz="1200" b="1" dirty="0"/>
              <a:t>이러한 변신이 필요하겠습니다</a:t>
            </a:r>
            <a:r>
              <a:rPr lang="en-US" altLang="ko-KR" sz="1200" b="1" dirty="0"/>
              <a:t>.</a:t>
            </a:r>
          </a:p>
          <a:p>
            <a:pPr fontAlgn="base" latinLnBrk="0">
              <a:lnSpc>
                <a:spcPct val="150000"/>
              </a:lnSpc>
            </a:pPr>
            <a:r>
              <a:rPr lang="ko-KR" altLang="en-US" sz="1200" b="1" dirty="0"/>
              <a:t>오늘</a:t>
            </a:r>
            <a:r>
              <a:rPr lang="en-US" altLang="ko-KR" sz="1200" b="1" dirty="0"/>
              <a:t>,</a:t>
            </a:r>
            <a:r>
              <a:rPr lang="ko-KR" altLang="en-US" sz="1200" b="1" dirty="0"/>
              <a:t> </a:t>
            </a:r>
            <a:r>
              <a:rPr lang="en-US" altLang="ko-KR" sz="1200" b="1" dirty="0"/>
              <a:t>                                             </a:t>
            </a:r>
            <a:r>
              <a:rPr lang="ko-KR" altLang="en-US" sz="1200" b="1" dirty="0"/>
              <a:t>⇒ </a:t>
            </a:r>
            <a:r>
              <a:rPr lang="en-US" altLang="ko-KR" sz="1200" b="1" dirty="0"/>
              <a:t>Today,</a:t>
            </a:r>
            <a:r>
              <a:rPr lang="ko-KR" altLang="en-US" sz="1200" b="1" dirty="0"/>
              <a:t> </a:t>
            </a:r>
          </a:p>
        </p:txBody>
      </p:sp>
      <p:graphicFrame>
        <p:nvGraphicFramePr>
          <p:cNvPr id="5" name="표 4"/>
          <p:cNvGraphicFramePr>
            <a:graphicFrameLocks noGrp="1"/>
          </p:cNvGraphicFramePr>
          <p:nvPr/>
        </p:nvGraphicFramePr>
        <p:xfrm>
          <a:off x="476672" y="3779912"/>
          <a:ext cx="3096343" cy="1010920"/>
        </p:xfrm>
        <a:graphic>
          <a:graphicData uri="http://schemas.openxmlformats.org/drawingml/2006/table">
            <a:tbl>
              <a:tblPr firstRow="1" bandRow="1">
                <a:tableStyleId>{5C22544A-7EE6-4342-B048-85BDC9FD1C3A}</a:tableStyleId>
              </a:tblPr>
              <a:tblGrid>
                <a:gridCol w="505526"/>
                <a:gridCol w="1011050"/>
                <a:gridCol w="821479"/>
                <a:gridCol w="758288"/>
              </a:tblGrid>
              <a:tr h="370840">
                <a:tc>
                  <a:txBody>
                    <a:bodyPr/>
                    <a:lstStyle/>
                    <a:p>
                      <a:pPr algn="ctr" latinLnBrk="1">
                        <a:lnSpc>
                          <a:spcPct val="150000"/>
                        </a:lnSpc>
                      </a:pPr>
                      <a:r>
                        <a:rPr lang="ko-KR" altLang="en-US" sz="1200" dirty="0">
                          <a:solidFill>
                            <a:schemeClr val="tx1"/>
                          </a:solidFill>
                        </a:rPr>
                        <a:t>주어</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lnSpc>
                          <a:spcPct val="150000"/>
                        </a:lnSpc>
                      </a:pPr>
                      <a:r>
                        <a:rPr lang="ko-KR" altLang="en-US" sz="1200" dirty="0">
                          <a:solidFill>
                            <a:schemeClr val="tx1"/>
                          </a:solidFill>
                        </a:rPr>
                        <a:t>보어</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lnSpc>
                          <a:spcPct val="150000"/>
                        </a:lnSpc>
                      </a:pPr>
                      <a:r>
                        <a:rPr lang="ko-KR" altLang="en-US" sz="1200" dirty="0">
                          <a:solidFill>
                            <a:srgbClr val="FF0000"/>
                          </a:solidFill>
                        </a:rPr>
                        <a:t>동사</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lnSpc>
                          <a:spcPct val="150000"/>
                        </a:lnSpc>
                      </a:pPr>
                      <a:r>
                        <a:rPr lang="en-US" altLang="ko-KR" sz="1200" dirty="0">
                          <a:solidFill>
                            <a:schemeClr val="tx1"/>
                          </a:solidFill>
                        </a:rPr>
                        <a:t>(</a:t>
                      </a:r>
                      <a:r>
                        <a:rPr lang="ko-KR" altLang="en-US" sz="1200" dirty="0">
                          <a:solidFill>
                            <a:schemeClr val="tx1"/>
                          </a:solidFill>
                        </a:rPr>
                        <a:t>부사</a:t>
                      </a:r>
                      <a:r>
                        <a:rPr lang="en-US" altLang="ko-KR" sz="1200" dirty="0">
                          <a:solidFill>
                            <a:schemeClr val="tx1"/>
                          </a:solidFill>
                        </a:rPr>
                        <a:t>)</a:t>
                      </a:r>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370840">
                <a:tc>
                  <a:txBody>
                    <a:bodyPr/>
                    <a:lstStyle/>
                    <a:p>
                      <a:pPr algn="ctr" latinLnBrk="1">
                        <a:lnSpc>
                          <a:spcPct val="150000"/>
                        </a:lnSpc>
                      </a:pPr>
                      <a:r>
                        <a:rPr lang="ko-KR" altLang="en-US" sz="1200" dirty="0"/>
                        <a:t>저는</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50000"/>
                        </a:lnSpc>
                      </a:pPr>
                      <a:r>
                        <a:rPr lang="ko-KR" altLang="en-US" sz="1200" dirty="0"/>
                        <a:t>바쁘지</a:t>
                      </a:r>
                      <a:endParaRPr lang="en-US" altLang="ko-KR" sz="1200" dirty="0"/>
                    </a:p>
                    <a:p>
                      <a:pPr algn="ctr" latinLnBrk="1">
                        <a:lnSpc>
                          <a:spcPct val="150000"/>
                        </a:lnSpc>
                      </a:pPr>
                      <a:r>
                        <a:rPr lang="en-US" altLang="ko-KR" sz="1200" dirty="0"/>
                        <a:t>(</a:t>
                      </a:r>
                      <a:r>
                        <a:rPr lang="ko-KR" altLang="en-US" sz="1200" dirty="0"/>
                        <a:t>바쁜 상태가</a:t>
                      </a:r>
                      <a:r>
                        <a:rPr lang="en-US" altLang="ko-KR" sz="1200" dirty="0"/>
                        <a:t>)</a:t>
                      </a:r>
                      <a:endParaRPr lang="ko-KR" altLang="en-US" sz="12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50000"/>
                        </a:lnSpc>
                      </a:pPr>
                      <a:r>
                        <a:rPr lang="ko-KR" altLang="en-US" sz="1200" b="1" dirty="0">
                          <a:solidFill>
                            <a:srgbClr val="FF0000"/>
                          </a:solidFill>
                        </a:rPr>
                        <a:t>않습니다</a:t>
                      </a:r>
                      <a:endParaRPr lang="en-US" altLang="ko-KR" sz="1200" b="1" dirty="0">
                        <a:solidFill>
                          <a:srgbClr val="FF0000"/>
                        </a:solidFill>
                      </a:endParaRPr>
                    </a:p>
                    <a:p>
                      <a:pPr algn="ctr" latinLnBrk="1">
                        <a:lnSpc>
                          <a:spcPct val="150000"/>
                        </a:lnSpc>
                      </a:pPr>
                      <a:r>
                        <a:rPr lang="en-US" altLang="ko-KR" sz="1200" b="1" dirty="0">
                          <a:solidFill>
                            <a:srgbClr val="FF0000"/>
                          </a:solidFill>
                        </a:rPr>
                        <a:t>(</a:t>
                      </a:r>
                      <a:r>
                        <a:rPr lang="ko-KR" altLang="en-US" sz="1200" b="1" dirty="0">
                          <a:solidFill>
                            <a:srgbClr val="FF0000"/>
                          </a:solidFill>
                        </a:rPr>
                        <a:t>아닙니다</a:t>
                      </a:r>
                      <a:r>
                        <a:rPr lang="en-US" altLang="ko-KR" sz="1200" b="1" dirty="0">
                          <a:solidFill>
                            <a:srgbClr val="FF0000"/>
                          </a:solidFill>
                        </a:rPr>
                        <a:t>)</a:t>
                      </a:r>
                      <a:endParaRPr lang="ko-KR" altLang="en-US" sz="1200" b="1" dirty="0">
                        <a:solidFill>
                          <a:srgbClr val="FF0000"/>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50000"/>
                        </a:lnSpc>
                      </a:pPr>
                      <a:r>
                        <a:rPr lang="en-US" altLang="ko-KR" sz="1200" dirty="0"/>
                        <a:t>(</a:t>
                      </a:r>
                      <a:r>
                        <a:rPr lang="ko-KR" altLang="en-US" sz="1200" dirty="0"/>
                        <a:t>더 이상</a:t>
                      </a:r>
                      <a:r>
                        <a:rPr lang="en-US" altLang="ko-KR" sz="1200" dirty="0"/>
                        <a:t>).</a:t>
                      </a:r>
                      <a:endParaRPr lang="ko-KR" altLang="en-US" sz="12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표 5"/>
          <p:cNvGraphicFramePr>
            <a:graphicFrameLocks noGrp="1"/>
          </p:cNvGraphicFramePr>
          <p:nvPr/>
        </p:nvGraphicFramePr>
        <p:xfrm>
          <a:off x="3645024" y="3783527"/>
          <a:ext cx="2736304" cy="1005840"/>
        </p:xfrm>
        <a:graphic>
          <a:graphicData uri="http://schemas.openxmlformats.org/drawingml/2006/table">
            <a:tbl>
              <a:tblPr firstRow="1" bandRow="1">
                <a:tableStyleId>{5C22544A-7EE6-4342-B048-85BDC9FD1C3A}</a:tableStyleId>
              </a:tblPr>
              <a:tblGrid>
                <a:gridCol w="576064"/>
                <a:gridCol w="614703"/>
                <a:gridCol w="537425"/>
                <a:gridCol w="1008112"/>
              </a:tblGrid>
              <a:tr h="271602">
                <a:tc>
                  <a:txBody>
                    <a:bodyPr/>
                    <a:lstStyle/>
                    <a:p>
                      <a:pPr algn="ctr" latinLnBrk="1"/>
                      <a:r>
                        <a:rPr lang="ko-KR" altLang="en-US" sz="1200" dirty="0">
                          <a:solidFill>
                            <a:schemeClr val="tx1"/>
                          </a:solidFill>
                        </a:rPr>
                        <a:t>주어</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rgbClr val="FF0000"/>
                          </a:solidFill>
                        </a:rPr>
                        <a:t>동사</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ko-KR" altLang="en-US" sz="1200" dirty="0">
                          <a:solidFill>
                            <a:schemeClr val="tx1"/>
                          </a:solidFill>
                        </a:rPr>
                        <a:t>보어</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c>
                  <a:txBody>
                    <a:bodyPr/>
                    <a:lstStyle/>
                    <a:p>
                      <a:pPr algn="ctr" latinLnBrk="1"/>
                      <a:r>
                        <a:rPr lang="en-US" altLang="ko-KR" sz="1200" dirty="0">
                          <a:solidFill>
                            <a:schemeClr val="tx1"/>
                          </a:solidFill>
                        </a:rPr>
                        <a:t>(</a:t>
                      </a:r>
                      <a:r>
                        <a:rPr lang="ko-KR" altLang="en-US" sz="1200" dirty="0">
                          <a:solidFill>
                            <a:schemeClr val="tx1"/>
                          </a:solidFill>
                        </a:rPr>
                        <a:t>부사</a:t>
                      </a:r>
                      <a:r>
                        <a:rPr lang="en-US" altLang="ko-KR" sz="1200" dirty="0">
                          <a:solidFill>
                            <a:schemeClr val="tx1"/>
                          </a:solidFill>
                        </a:rPr>
                        <a:t>)</a:t>
                      </a:r>
                      <a:endParaRPr lang="ko-KR" altLang="en-US" sz="1200" dirty="0">
                        <a:solidFill>
                          <a:schemeClr val="tx1"/>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33"/>
                    </a:solidFill>
                  </a:tcPr>
                </a:tc>
              </a:tr>
              <a:tr h="660887">
                <a:tc>
                  <a:txBody>
                    <a:bodyPr/>
                    <a:lstStyle/>
                    <a:p>
                      <a:pPr algn="ctr" latinLnBrk="1">
                        <a:lnSpc>
                          <a:spcPct val="150000"/>
                        </a:lnSpc>
                      </a:pPr>
                      <a:r>
                        <a:rPr lang="en-US" altLang="ko-KR" sz="1400" dirty="0"/>
                        <a:t>I</a:t>
                      </a: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50000"/>
                        </a:lnSpc>
                      </a:pPr>
                      <a:r>
                        <a:rPr lang="en-US" altLang="ko-KR" sz="1400" b="1" dirty="0">
                          <a:solidFill>
                            <a:srgbClr val="FF0000"/>
                          </a:solidFill>
                        </a:rPr>
                        <a:t>am</a:t>
                      </a:r>
                      <a:r>
                        <a:rPr lang="en-US" altLang="ko-KR" sz="1400" b="1" baseline="0" dirty="0">
                          <a:solidFill>
                            <a:srgbClr val="FF0000"/>
                          </a:solidFill>
                        </a:rPr>
                        <a:t> not</a:t>
                      </a:r>
                      <a:endParaRPr lang="ko-KR" altLang="en-US" sz="1400" b="1" dirty="0">
                        <a:solidFill>
                          <a:srgbClr val="FF0000"/>
                        </a:solidFill>
                      </a:endParaRPr>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50000"/>
                        </a:lnSpc>
                      </a:pPr>
                      <a:r>
                        <a:rPr lang="en-US" altLang="ko-KR" sz="1400" dirty="0"/>
                        <a:t>busy</a:t>
                      </a:r>
                      <a:endParaRPr lang="ko-KR"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lnSpc>
                          <a:spcPct val="150000"/>
                        </a:lnSpc>
                      </a:pPr>
                      <a:r>
                        <a:rPr lang="en-US" altLang="ko-KR" sz="1400" dirty="0"/>
                        <a:t>(anymore).</a:t>
                      </a:r>
                      <a:endParaRPr lang="ko-KR" altLang="en-US" sz="1400" dirty="0"/>
                    </a:p>
                  </a:txBody>
                  <a:tcPr marL="36000" marR="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476672" y="4860032"/>
            <a:ext cx="5904656" cy="3657604"/>
          </a:xfrm>
          <a:prstGeom prst="rect">
            <a:avLst/>
          </a:prstGeom>
          <a:noFill/>
        </p:spPr>
        <p:txBody>
          <a:bodyPr wrap="square" rtlCol="0">
            <a:spAutoFit/>
          </a:bodyPr>
          <a:lstStyle/>
          <a:p>
            <a:pPr fontAlgn="base">
              <a:lnSpc>
                <a:spcPct val="150000"/>
              </a:lnSpc>
            </a:pPr>
            <a:r>
              <a:rPr lang="ko-KR" altLang="en-US" sz="1200" dirty="0"/>
              <a:t>본교재의 </a:t>
            </a:r>
            <a:r>
              <a:rPr lang="en-US" altLang="ko-KR" sz="1200" dirty="0"/>
              <a:t>1</a:t>
            </a:r>
            <a:r>
              <a:rPr lang="ko-KR" altLang="en-US" sz="1200" dirty="0"/>
              <a:t>권에 해당하는 워밍업 편은 이런 영어의 </a:t>
            </a:r>
            <a:r>
              <a:rPr lang="en-US" altLang="ko-KR" sz="1200" dirty="0"/>
              <a:t>11</a:t>
            </a:r>
            <a:r>
              <a:rPr lang="ko-KR" altLang="en-US" sz="1200" dirty="0"/>
              <a:t>가지 시제와 </a:t>
            </a:r>
            <a:r>
              <a:rPr lang="en-US" altLang="ko-KR" sz="1200" dirty="0"/>
              <a:t>4</a:t>
            </a:r>
            <a:r>
              <a:rPr lang="ko-KR" altLang="en-US" sz="1200" dirty="0"/>
              <a:t>가지의 문장 유형 그리고 이를 능동태와 수동태로 구분하여 </a:t>
            </a:r>
            <a:r>
              <a:rPr lang="en-US" altLang="ko-KR" sz="1200" dirty="0"/>
              <a:t>11</a:t>
            </a:r>
            <a:r>
              <a:rPr lang="ko-KR" altLang="en-US" sz="1200" dirty="0"/>
              <a:t>개의 시제와 사용되는 문장유형을 무조건 적인 공식으로써 암기가 아닌 그 형성 과정을 납득할 만한 수준으로 이해하게 하여 이를 완전 인수분해 하다시피 하였고 이와 동반하여 영어 문장 구성의 필수적인 요소 들인 부정사</a:t>
            </a:r>
            <a:r>
              <a:rPr lang="en-US" altLang="ko-KR" sz="1200" dirty="0"/>
              <a:t>, </a:t>
            </a:r>
            <a:r>
              <a:rPr lang="ko-KR" altLang="en-US" sz="1200" dirty="0"/>
              <a:t>동명사</a:t>
            </a:r>
            <a:r>
              <a:rPr lang="en-US" altLang="ko-KR" sz="1200" dirty="0"/>
              <a:t>, </a:t>
            </a:r>
            <a:r>
              <a:rPr lang="ko-KR" altLang="en-US" sz="1200" dirty="0"/>
              <a:t>관계 대명사 등에 대해서는 최대한 문법적인 용어의 사용을 자제하여 인상 깊게 기억될 수 있도록 설명하는데 주력하였고 웬만한 영어문장구성에 사용되는 모든 부분을 총 </a:t>
            </a:r>
            <a:r>
              <a:rPr lang="en-US" altLang="ko-KR" sz="1200" dirty="0"/>
              <a:t>33</a:t>
            </a:r>
            <a:r>
              <a:rPr lang="ko-KR" altLang="en-US" sz="1200" dirty="0"/>
              <a:t>개 </a:t>
            </a:r>
            <a:r>
              <a:rPr lang="en-US" altLang="ko-KR" sz="1200" dirty="0"/>
              <a:t>unit</a:t>
            </a:r>
            <a:r>
              <a:rPr lang="ko-KR" altLang="en-US" sz="1200" dirty="0"/>
              <a:t>으로 구분하여 각 </a:t>
            </a:r>
            <a:r>
              <a:rPr lang="en-US" altLang="ko-KR" sz="1200" dirty="0"/>
              <a:t>unit</a:t>
            </a:r>
            <a:r>
              <a:rPr lang="ko-KR" altLang="en-US" sz="1200" dirty="0"/>
              <a:t>은 강력하게 전문성을 부각 강조하여 영어라는 언어의 문장 구성요소의 중요하고 필수적인 단 한가지씩만을 강조하여 이를 최대치의 간단 하고 강력한 공식으로 제공하여 독자에게 자신이 공부한 것이 무엇인가를 강력하고 단순한 절차를 통해 절실히 깨닫게 하고 각 </a:t>
            </a:r>
            <a:r>
              <a:rPr lang="en-US" altLang="ko-KR" sz="1200" dirty="0"/>
              <a:t>unit </a:t>
            </a:r>
            <a:r>
              <a:rPr lang="ko-KR" altLang="en-US" sz="1200" dirty="0"/>
              <a:t>뒤에 주어지는 연습문제 에서는 이를 즉시 실험하여 자신 스스로 한글문장을 영어로 만들어 내는 능력을 즉각적으로 제공함으로써 이를 통해 자신이 알고 있는 어휘력의 한도 내에서 같은 유형의 문장을 얼마든지 만들어 낼 수 있는 능력을 갖게</a:t>
            </a:r>
          </a:p>
        </p:txBody>
      </p:sp>
      <p:sp>
        <p:nvSpPr>
          <p:cNvPr id="8" name="슬라이드 번호 개체 틀 7"/>
          <p:cNvSpPr>
            <a:spLocks noGrp="1"/>
          </p:cNvSpPr>
          <p:nvPr>
            <p:ph type="sldNum" sz="quarter" idx="12"/>
          </p:nvPr>
        </p:nvSpPr>
        <p:spPr/>
        <p:txBody>
          <a:bodyPr/>
          <a:lstStyle/>
          <a:p>
            <a:fld id="{5CA46AE1-A4F3-404A-AEF6-FC2F202071CE}" type="slidenum">
              <a:rPr lang="ko-KR" altLang="en-US"/>
              <a:pPr/>
              <a:t>38</a:t>
            </a:fld>
            <a:endParaRPr lang="ko-KR" altLang="en-US"/>
          </a:p>
        </p:txBody>
      </p:sp>
      <p:sp>
        <p:nvSpPr>
          <p:cNvPr id="9" name="바닥글 개체 틀 8"/>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672" y="755576"/>
            <a:ext cx="5904656" cy="7848302"/>
          </a:xfrm>
          <a:prstGeom prst="rect">
            <a:avLst/>
          </a:prstGeom>
          <a:noFill/>
        </p:spPr>
        <p:txBody>
          <a:bodyPr wrap="square" rtlCol="0">
            <a:spAutoFit/>
          </a:bodyPr>
          <a:lstStyle/>
          <a:p>
            <a:pPr fontAlgn="base">
              <a:lnSpc>
                <a:spcPct val="150000"/>
              </a:lnSpc>
            </a:pPr>
            <a:r>
              <a:rPr lang="ko-KR" altLang="en-US" sz="1200" dirty="0"/>
              <a:t>강제적 시스템을 적용한 것입니다</a:t>
            </a:r>
            <a:r>
              <a:rPr lang="en-US" altLang="ko-KR" sz="1200" dirty="0"/>
              <a:t>. </a:t>
            </a:r>
            <a:r>
              <a:rPr lang="ko-KR" altLang="en-US" sz="1200" dirty="0"/>
              <a:t>즉 빠르게는 저자가 독자에게 기대하는 하루 한 시간 정도의 공부양인 첫 번째 날의 과제인 </a:t>
            </a:r>
            <a:r>
              <a:rPr lang="en-US" altLang="ko-KR" sz="1200" dirty="0"/>
              <a:t>Level One</a:t>
            </a:r>
            <a:r>
              <a:rPr lang="ko-KR" altLang="en-US" sz="1200" dirty="0"/>
              <a:t>의 제</a:t>
            </a:r>
            <a:r>
              <a:rPr lang="en-US" altLang="ko-KR" sz="1200" dirty="0"/>
              <a:t>1</a:t>
            </a:r>
            <a:r>
              <a:rPr lang="ko-KR" altLang="en-US" sz="1200" dirty="0"/>
              <a:t>과에 해당하는 </a:t>
            </a:r>
            <a:r>
              <a:rPr lang="ko-KR" altLang="en-US" sz="1200" dirty="0" err="1"/>
              <a:t>부분까지</a:t>
            </a:r>
            <a:r>
              <a:rPr lang="ko-KR" altLang="en-US" sz="1200" dirty="0"/>
              <a:t> 공부를 하였고</a:t>
            </a:r>
            <a:r>
              <a:rPr lang="en-US" altLang="ko-KR" sz="1200" dirty="0"/>
              <a:t>, </a:t>
            </a:r>
            <a:r>
              <a:rPr lang="ko-KR" altLang="en-US" sz="1200" dirty="0"/>
              <a:t>해당 연습문제를 충실히 풀었다면 독자는 이미 왜 이런 형태의 문장이 탄생하게 되었나 하는 원리까지도 이해 터득 하였으므로 같은 형태에 해당하는 문장을 자신이 아는 단어나 어휘력을 동원하는 한계까지 문법에 맞고 정확한 수백</a:t>
            </a:r>
            <a:r>
              <a:rPr lang="en-US" altLang="ko-KR" sz="1200" dirty="0"/>
              <a:t>~</a:t>
            </a:r>
            <a:r>
              <a:rPr lang="ko-KR" altLang="en-US" sz="1200" dirty="0"/>
              <a:t>수천 가지의 문장까지도 만들어 낼 수 있는 능력을 가지게 되는 것입니다</a:t>
            </a:r>
            <a:r>
              <a:rPr lang="en-US" altLang="ko-KR" sz="1200" dirty="0"/>
              <a:t>.</a:t>
            </a:r>
            <a:endParaRPr lang="ko-KR" altLang="en-US" sz="1200" dirty="0"/>
          </a:p>
          <a:p>
            <a:pPr fontAlgn="base">
              <a:lnSpc>
                <a:spcPct val="150000"/>
              </a:lnSpc>
            </a:pPr>
            <a:r>
              <a:rPr lang="ko-KR" altLang="en-US" sz="1200" dirty="0"/>
              <a:t>이는 </a:t>
            </a:r>
            <a:r>
              <a:rPr lang="en-US" altLang="ko-KR" sz="1200" dirty="0"/>
              <a:t>10</a:t>
            </a:r>
            <a:r>
              <a:rPr lang="ko-KR" altLang="en-US" sz="1200" dirty="0"/>
              <a:t>년간 무턱대고 외우고 암기했던 것을 혹은 복잡한 문법 때문에 개념이 혼란했던 것을 이제 하나의 단순한 개념으로 다시 인식하는 계기가 되는 것이며</a:t>
            </a:r>
            <a:r>
              <a:rPr lang="en-US" altLang="ko-KR" sz="1200" dirty="0"/>
              <a:t>,</a:t>
            </a:r>
            <a:r>
              <a:rPr lang="ko-KR" altLang="en-US" sz="1200" dirty="0"/>
              <a:t> 자신의 머릿속에는 이상 제시 된 단순 문장구조만 입력하면 되는 식의 강력한 엔진으로 작용하여 위 구조의 공란에는 상황에 맞는 자신의 기호에 맞는 또는 필요로 하는 단어나 어휘를 삽입하여 사용하는 수고만 하면 되는 것입니다</a:t>
            </a:r>
            <a:r>
              <a:rPr lang="en-US" altLang="ko-KR" sz="1200" dirty="0"/>
              <a:t>.</a:t>
            </a:r>
            <a:endParaRPr lang="ko-KR" altLang="en-US" sz="1200" dirty="0"/>
          </a:p>
          <a:p>
            <a:pPr fontAlgn="base">
              <a:lnSpc>
                <a:spcPct val="150000"/>
              </a:lnSpc>
            </a:pPr>
            <a:r>
              <a:rPr lang="ko-KR" altLang="en-US" sz="1200" dirty="0"/>
              <a:t>이후 </a:t>
            </a:r>
            <a:r>
              <a:rPr lang="ko-KR" altLang="en-US" sz="1200" dirty="0" err="1"/>
              <a:t>스타트업</a:t>
            </a:r>
            <a:r>
              <a:rPr lang="ko-KR" altLang="en-US" sz="1200" dirty="0"/>
              <a:t> 편 에서는 이런 기본적이고 필수적인 영어문장 구성요소에 추가하여 형용사</a:t>
            </a:r>
            <a:r>
              <a:rPr lang="en-US" altLang="ko-KR" sz="1200" dirty="0"/>
              <a:t>, </a:t>
            </a:r>
            <a:r>
              <a:rPr lang="ko-KR" altLang="en-US" sz="1200" dirty="0"/>
              <a:t>조동사</a:t>
            </a:r>
            <a:r>
              <a:rPr lang="en-US" altLang="ko-KR" sz="1200" dirty="0"/>
              <a:t>, </a:t>
            </a:r>
            <a:r>
              <a:rPr lang="ko-KR" altLang="en-US" sz="1200" dirty="0"/>
              <a:t>전치사</a:t>
            </a:r>
            <a:r>
              <a:rPr lang="en-US" altLang="ko-KR" sz="1200" dirty="0"/>
              <a:t>, </a:t>
            </a:r>
            <a:r>
              <a:rPr lang="ko-KR" altLang="en-US" sz="1200" dirty="0"/>
              <a:t>접속사</a:t>
            </a:r>
            <a:r>
              <a:rPr lang="en-US" altLang="ko-KR" sz="1200" dirty="0"/>
              <a:t>, </a:t>
            </a:r>
            <a:r>
              <a:rPr lang="ko-KR" altLang="en-US" sz="1200" dirty="0"/>
              <a:t>부가 의문문</a:t>
            </a:r>
            <a:r>
              <a:rPr lang="en-US" altLang="ko-KR" sz="1200" dirty="0"/>
              <a:t>, </a:t>
            </a:r>
            <a:r>
              <a:rPr lang="ko-KR" altLang="en-US" sz="1200" dirty="0"/>
              <a:t>그 외의 혼동하기 쉬운 표현들을 다루어서 워밍업 편에서 다룬 기본적인 요소에 추가하여 좀 더 발전한 영어말하기의 기술적인 부분을 다루었습니다</a:t>
            </a:r>
            <a:r>
              <a:rPr lang="en-US" altLang="ko-KR" sz="1200" dirty="0"/>
              <a:t>. </a:t>
            </a:r>
            <a:r>
              <a:rPr lang="ko-KR" altLang="en-US" sz="1200" dirty="0"/>
              <a:t>그러나 이 역시 워밍업 편에서 시종일관 다루었던 영어말하기 기본공식에서 한 치도 벗어나지 않는 같은 형태의 공식으로 제공하되 점차적으로 복잡해지고 다양해지는 문장형태 까지를 강력한 영어구성원칙을 모토로 하여 하나하나 체계적이고 과학적으로 추가해 나가며 실질적인 실력향상을 시도하게 하였습니다</a:t>
            </a:r>
            <a:r>
              <a:rPr lang="en-US" altLang="ko-KR" sz="1200" dirty="0"/>
              <a:t>.</a:t>
            </a:r>
            <a:endParaRPr lang="ko-KR" altLang="en-US" sz="1200" dirty="0"/>
          </a:p>
          <a:p>
            <a:pPr fontAlgn="base">
              <a:lnSpc>
                <a:spcPct val="150000"/>
              </a:lnSpc>
            </a:pPr>
            <a:r>
              <a:rPr lang="ko-KR" altLang="en-US" sz="1200" dirty="0"/>
              <a:t>다만 </a:t>
            </a:r>
            <a:r>
              <a:rPr lang="ko-KR" altLang="en-US" sz="1200" dirty="0" err="1"/>
              <a:t>스타트업</a:t>
            </a:r>
            <a:r>
              <a:rPr lang="ko-KR" altLang="en-US" sz="1200" dirty="0"/>
              <a:t> 편에서는 워밍업 편에서 익힌 문장구성 원칙을 십분 활용하여 긍정문</a:t>
            </a:r>
            <a:r>
              <a:rPr lang="en-US" altLang="ko-KR" sz="1200" dirty="0"/>
              <a:t>, </a:t>
            </a:r>
            <a:r>
              <a:rPr lang="ko-KR" altLang="en-US" sz="1200" dirty="0"/>
              <a:t>부정문</a:t>
            </a:r>
            <a:r>
              <a:rPr lang="en-US" altLang="ko-KR" sz="1200" dirty="0"/>
              <a:t>, </a:t>
            </a:r>
            <a:r>
              <a:rPr lang="ko-KR" altLang="en-US" sz="1200" dirty="0"/>
              <a:t>의문문</a:t>
            </a:r>
            <a:r>
              <a:rPr lang="en-US" altLang="ko-KR" sz="1200" dirty="0"/>
              <a:t>, </a:t>
            </a:r>
            <a:r>
              <a:rPr lang="ko-KR" altLang="en-US" sz="1200" dirty="0"/>
              <a:t>의문사 사용 의문문을 표 하나에 전부 집어 넣어 이를 전체적으로 비교 분석 하는 효과를 주었고 영어라는 언어의 뿌리와 큰 줄기 </a:t>
            </a:r>
            <a:r>
              <a:rPr lang="en-US" altLang="ko-KR" sz="1200" dirty="0"/>
              <a:t>,</a:t>
            </a:r>
            <a:r>
              <a:rPr lang="ko-KR" altLang="en-US" sz="1200" dirty="0"/>
              <a:t>작은 줄기 잎사귀와 열매까지를 한눈에 꿰뚫어 볼 수 있는 통찰력을 주었던 셈입니다</a:t>
            </a:r>
            <a:r>
              <a:rPr lang="en-US" altLang="ko-KR" sz="1200" dirty="0"/>
              <a:t>.</a:t>
            </a:r>
          </a:p>
          <a:p>
            <a:pPr fontAlgn="base">
              <a:lnSpc>
                <a:spcPct val="150000"/>
              </a:lnSpc>
            </a:pPr>
            <a:endParaRPr lang="ko-KR" altLang="en-US" sz="1200" b="1" dirty="0"/>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문법 그 불필요한 어려움</a:t>
            </a:r>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암기의 어리석음</a:t>
            </a:r>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예문 그 엄청난 모순</a:t>
            </a:r>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학습자 스스로 논리적 이어야 함</a:t>
            </a:r>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39</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95536" y="620688"/>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Picture 2" descr="C:\Users\USER\Desktop\교재판매등록사이트\제3편 응용편\마이원형사진.gif"/>
          <p:cNvPicPr>
            <a:picLocks noChangeAspect="1" noChangeArrowheads="1"/>
          </p:cNvPicPr>
          <p:nvPr/>
        </p:nvPicPr>
        <p:blipFill>
          <a:blip r:embed="rId3" cstate="print"/>
          <a:srcRect/>
          <a:stretch>
            <a:fillRect/>
          </a:stretch>
        </p:blipFill>
        <p:spPr bwMode="auto">
          <a:xfrm>
            <a:off x="536306" y="755576"/>
            <a:ext cx="1191964" cy="1191964"/>
          </a:xfrm>
          <a:prstGeom prst="rect">
            <a:avLst/>
          </a:prstGeom>
          <a:noFill/>
        </p:spPr>
      </p:pic>
      <p:sp>
        <p:nvSpPr>
          <p:cNvPr id="14" name="TextBox 13"/>
          <p:cNvSpPr txBox="1"/>
          <p:nvPr/>
        </p:nvSpPr>
        <p:spPr>
          <a:xfrm>
            <a:off x="500422" y="1099929"/>
            <a:ext cx="5832648" cy="7504519"/>
          </a:xfrm>
          <a:prstGeom prst="rect">
            <a:avLst/>
          </a:prstGeom>
          <a:noFill/>
        </p:spPr>
        <p:txBody>
          <a:bodyPr wrap="square" rtlCol="0">
            <a:spAutoFit/>
          </a:bodyPr>
          <a:lstStyle/>
          <a:p>
            <a:pPr>
              <a:lnSpc>
                <a:spcPct val="150000"/>
              </a:lnSpc>
            </a:pPr>
            <a:r>
              <a:rPr lang="ko-KR" altLang="en-US" sz="1200" dirty="0"/>
              <a:t>                      본 </a:t>
            </a:r>
            <a:r>
              <a:rPr lang="ko-KR" altLang="en-US" sz="1200" dirty="0" err="1"/>
              <a:t>전자책</a:t>
            </a:r>
            <a:r>
              <a:rPr lang="ko-KR" altLang="en-US" sz="1200" dirty="0"/>
              <a:t> 제</a:t>
            </a:r>
            <a:r>
              <a:rPr lang="en-US" altLang="ko-KR" sz="1200" dirty="0"/>
              <a:t>1</a:t>
            </a:r>
            <a:r>
              <a:rPr lang="ko-KR" altLang="en-US" sz="1200" dirty="0"/>
              <a:t>권 워밍업 편을 만나게 되신 여러분께 이제 영어 말 </a:t>
            </a:r>
            <a:endParaRPr lang="en-US" altLang="ko-KR" sz="1200" dirty="0"/>
          </a:p>
          <a:p>
            <a:pPr>
              <a:lnSpc>
                <a:spcPct val="150000"/>
              </a:lnSpc>
            </a:pPr>
            <a:r>
              <a:rPr lang="en-US" altLang="ko-KR" sz="1200" dirty="0"/>
              <a:t>                     </a:t>
            </a:r>
            <a:r>
              <a:rPr lang="ko-KR" altLang="en-US" sz="1200" dirty="0"/>
              <a:t>하기의 속 시원한  해답을 찾게 되었음을 확신하는 바입니다</a:t>
            </a:r>
            <a:r>
              <a:rPr lang="en-US" altLang="ko-KR" sz="1200" dirty="0"/>
              <a:t>. </a:t>
            </a:r>
          </a:p>
          <a:p>
            <a:pPr>
              <a:lnSpc>
                <a:spcPct val="150000"/>
              </a:lnSpc>
            </a:pPr>
            <a:r>
              <a:rPr lang="ko-KR" altLang="en-US" sz="1200" dirty="0"/>
              <a:t>                  이 책을 보시는 여러분들의 공통된 관심사는 어떻게 하면 보다 쉽고 </a:t>
            </a:r>
            <a:endParaRPr lang="en-US" altLang="ko-KR" sz="1200" dirty="0"/>
          </a:p>
          <a:p>
            <a:pPr>
              <a:lnSpc>
                <a:spcPct val="150000"/>
              </a:lnSpc>
            </a:pPr>
            <a:r>
              <a:rPr lang="ko-KR" altLang="en-US" sz="1200" dirty="0"/>
              <a:t>빨리 영어를 구사할 수 있는가 하는가가 최대의 관심사 일 것입니다</a:t>
            </a:r>
            <a:r>
              <a:rPr lang="en-US" altLang="ko-KR" sz="1200" dirty="0"/>
              <a:t>. </a:t>
            </a:r>
          </a:p>
          <a:p>
            <a:pPr>
              <a:lnSpc>
                <a:spcPct val="150000"/>
              </a:lnSpc>
            </a:pPr>
            <a:r>
              <a:rPr lang="ko-KR" altLang="en-US" sz="1200" dirty="0"/>
              <a:t>걱정 필요 없이 이 </a:t>
            </a:r>
            <a:r>
              <a:rPr lang="ko-KR" altLang="en-US" sz="1200" dirty="0" err="1"/>
              <a:t>전자책을</a:t>
            </a:r>
            <a:r>
              <a:rPr lang="ko-KR" altLang="en-US" sz="1200" dirty="0"/>
              <a:t> 읽으면서 즐기고 익히는 중에 자신도 모르는 사이에 여러분은 말하는 영어의 기본을 터득해 나가고 업그레이드 되어 있는 것을 실감하실 겁니다</a:t>
            </a:r>
            <a:r>
              <a:rPr lang="en-US" altLang="ko-KR" sz="1200" dirty="0"/>
              <a:t>. </a:t>
            </a:r>
            <a:r>
              <a:rPr lang="ko-KR" altLang="en-US" sz="1200" dirty="0"/>
              <a:t>본 저자는 영어권과 준 영어권 여러 나라를 두루 돌아 다니면서 몸으로</a:t>
            </a:r>
            <a:r>
              <a:rPr lang="en-US" altLang="ko-KR" sz="1200" dirty="0"/>
              <a:t>, </a:t>
            </a:r>
            <a:r>
              <a:rPr lang="ko-KR" altLang="en-US" sz="1200" dirty="0"/>
              <a:t>피부로</a:t>
            </a:r>
            <a:r>
              <a:rPr lang="en-US" altLang="ko-KR" sz="1200" dirty="0"/>
              <a:t>, </a:t>
            </a:r>
            <a:r>
              <a:rPr lang="ko-KR" altLang="en-US" sz="1200" dirty="0"/>
              <a:t>진하게</a:t>
            </a:r>
            <a:r>
              <a:rPr lang="en-US" altLang="ko-KR" sz="1200" dirty="0"/>
              <a:t>, </a:t>
            </a:r>
            <a:r>
              <a:rPr lang="ko-KR" altLang="en-US" sz="1200" dirty="0"/>
              <a:t>배우고 익혔던 현장 경험 중심의 영어 말하기 노하우를 여러분께 전수하는 것이 그 목적이라고 할 수 있습니다</a:t>
            </a:r>
            <a:r>
              <a:rPr lang="en-US" altLang="ko-KR" sz="1200" dirty="0"/>
              <a:t>.</a:t>
            </a:r>
            <a:r>
              <a:rPr lang="ko-KR" altLang="en-US" sz="1200" dirty="0"/>
              <a:t> 저자가 여러 나라들을 다니면서 느꼈던 것을 말씀 드리면</a:t>
            </a:r>
            <a:r>
              <a:rPr lang="en-US" altLang="ko-KR" sz="1200" dirty="0"/>
              <a:t> America, England, Australia </a:t>
            </a:r>
            <a:r>
              <a:rPr lang="ko-KR" altLang="en-US" sz="1200" dirty="0"/>
              <a:t>등의 영어권 나라에서는 자신들의 언어인 영어를 말하는 것은 너무나 당연해 얘기할 필요가 없지만</a:t>
            </a:r>
            <a:r>
              <a:rPr lang="en-US" altLang="ko-KR" sz="1200" dirty="0"/>
              <a:t>,</a:t>
            </a:r>
            <a:r>
              <a:rPr lang="ko-KR" altLang="en-US" sz="1200" dirty="0"/>
              <a:t> 준 영어권에 해당하는 </a:t>
            </a:r>
            <a:r>
              <a:rPr lang="en-US" altLang="ko-KR" sz="1200" dirty="0"/>
              <a:t>Singapore, </a:t>
            </a:r>
            <a:r>
              <a:rPr lang="en-US" altLang="ko-KR" sz="1200" dirty="0" err="1"/>
              <a:t>HongKong</a:t>
            </a:r>
            <a:r>
              <a:rPr lang="en-US" altLang="ko-KR" sz="1200" dirty="0"/>
              <a:t>, Italy Malaysia, Switzerland </a:t>
            </a:r>
            <a:r>
              <a:rPr lang="ko-KR" altLang="en-US" sz="1200" dirty="0"/>
              <a:t>등의 나라에서 어느 정도 학교 교육을 받은 사람들이 우리들처럼 그렇게 평생 한이 되게 영어 공부에 전념하지 않고도 대부분 기초적인 영어 말하기 능력이 있는 것을 보고 놀랍지 않을 수 없었습니다</a:t>
            </a:r>
            <a:r>
              <a:rPr lang="en-US" altLang="ko-KR" sz="1200" dirty="0"/>
              <a:t>. </a:t>
            </a:r>
            <a:r>
              <a:rPr lang="ko-KR" altLang="en-US" sz="1200" dirty="0"/>
              <a:t>본 저자가 그들과 함께했던 현지생활을 통해서 나름대로 그들의 공부 방법을 연구해 본 결과 그들이 말하는 영어 표현들이나 난이도가 대부분 자연스런 기초 생활 영어 표현들을 자신들의 자국어와 더불어 어느 정도 자연스럽게 구사하는 것이 생활화 되어 있다는 것을 알 수 있었는데</a:t>
            </a:r>
            <a:r>
              <a:rPr lang="en-US" altLang="ko-KR" sz="1200" dirty="0"/>
              <a:t>,</a:t>
            </a:r>
            <a:r>
              <a:rPr lang="ko-KR" altLang="en-US" sz="1200" dirty="0"/>
              <a:t> 이것을 우리의 현실과 비교하여 생각해 보니 우리의 영어교육 시스템에 뭔가 중대한 결함이 있다는 것에 의구심을 떨치지 못했던 것이 사실입니다</a:t>
            </a:r>
            <a:r>
              <a:rPr lang="en-US" altLang="ko-KR" sz="1200" dirty="0"/>
              <a:t>. </a:t>
            </a:r>
            <a:r>
              <a:rPr lang="ko-KR" altLang="en-US" sz="1200" dirty="0"/>
              <a:t>본 저자 역시 직접 경험했던 우리 영어 교육의 현실은 공부하는 목적이 영어라는 언어를 실용적으로 사용하기 위한 것이 아닌 학교 성적을 유지</a:t>
            </a:r>
            <a:r>
              <a:rPr lang="en-US" altLang="ko-KR" sz="1200" dirty="0"/>
              <a:t>, </a:t>
            </a:r>
            <a:r>
              <a:rPr lang="ko-KR" altLang="en-US" sz="1200" dirty="0"/>
              <a:t>입시에 통과하기 그리고 승진시험 등을 위한 공부를 하는 것은 아닌가 하는 확신이 들었습니다</a:t>
            </a:r>
            <a:r>
              <a:rPr lang="en-US" altLang="ko-KR" sz="1200" dirty="0"/>
              <a:t>.</a:t>
            </a:r>
            <a:r>
              <a:rPr lang="ko-KR" altLang="en-US" sz="1200" dirty="0"/>
              <a:t> 그 결과는 간단한 의사소통 조차도 제대로 못하는 경우가 많음을 인정하지 않을 수 없습니다</a:t>
            </a:r>
            <a:r>
              <a:rPr lang="en-US" altLang="ko-KR" sz="1200" dirty="0"/>
              <a:t>. </a:t>
            </a:r>
            <a:r>
              <a:rPr lang="ko-KR" altLang="en-US" sz="1200" dirty="0"/>
              <a:t>지금부터라도 그 해법을 찾아야 하지 않겠습니까</a:t>
            </a:r>
            <a:r>
              <a:rPr lang="en-US" altLang="ko-KR" sz="1200" dirty="0"/>
              <a:t>? </a:t>
            </a:r>
            <a:r>
              <a:rPr lang="ko-KR" altLang="en-US" sz="1200" dirty="0"/>
              <a:t>이제 전</a:t>
            </a:r>
            <a:r>
              <a:rPr lang="en-US" altLang="ko-KR" sz="1200" dirty="0"/>
              <a:t>5</a:t>
            </a:r>
            <a:r>
              <a:rPr lang="ko-KR" altLang="en-US" sz="1200" dirty="0"/>
              <a:t>권을 집필하고자 합니다</a:t>
            </a:r>
            <a:r>
              <a:rPr lang="en-US" altLang="ko-KR" sz="1200" dirty="0"/>
              <a:t>. </a:t>
            </a:r>
            <a:r>
              <a:rPr lang="ko-KR" altLang="en-US" sz="1200" dirty="0"/>
              <a:t>독자 여러분께서 본 </a:t>
            </a:r>
            <a:r>
              <a:rPr lang="ko-KR" altLang="en-US" sz="1200" dirty="0" err="1"/>
              <a:t>전자책으로</a:t>
            </a:r>
            <a:r>
              <a:rPr lang="ko-KR" altLang="en-US" sz="1200" dirty="0"/>
              <a:t> 빠른 영어 습득으로 누구나 영어로 말을 했으면 하는 바램입니다</a:t>
            </a:r>
            <a:r>
              <a:rPr lang="en-US" altLang="ko-KR" sz="1200" dirty="0"/>
              <a:t>. </a:t>
            </a:r>
          </a:p>
          <a:p>
            <a:pPr>
              <a:lnSpc>
                <a:spcPct val="150000"/>
              </a:lnSpc>
            </a:pPr>
            <a:r>
              <a:rPr lang="en-US" altLang="ko-KR" sz="1200" dirty="0"/>
              <a:t>                                                               </a:t>
            </a:r>
            <a:r>
              <a:rPr lang="ko-KR" altLang="en-US" sz="1200" dirty="0"/>
              <a:t>저자  </a:t>
            </a:r>
            <a:r>
              <a:rPr lang="ko-KR" altLang="en-US" sz="1200" dirty="0" smtId="4"/>
              <a:t>이재억</a:t>
            </a:r>
            <a:r>
              <a:rPr lang="ko-KR" altLang="en-US" sz="1200" dirty="0"/>
              <a:t> </a:t>
            </a:r>
            <a:r>
              <a:rPr lang="en-US" altLang="ko-KR" sz="1200" dirty="0"/>
              <a:t>                       </a:t>
            </a:r>
            <a:endParaRPr lang="ko-KR" altLang="en-US" sz="1200" dirty="0"/>
          </a:p>
        </p:txBody>
      </p:sp>
      <p:sp>
        <p:nvSpPr>
          <p:cNvPr id="24" name="TextBox 23"/>
          <p:cNvSpPr txBox="1"/>
          <p:nvPr/>
        </p:nvSpPr>
        <p:spPr>
          <a:xfrm>
            <a:off x="1742999" y="765515"/>
            <a:ext cx="2592288" cy="369332"/>
          </a:xfrm>
          <a:prstGeom prst="rect">
            <a:avLst/>
          </a:prstGeom>
          <a:noFill/>
        </p:spPr>
        <p:txBody>
          <a:bodyPr wrap="square" rtlCol="0">
            <a:spAutoFit/>
          </a:bodyPr>
          <a:lstStyle/>
          <a:p>
            <a:r>
              <a:rPr lang="ko-KR" altLang="en-US" b="1" dirty="0"/>
              <a:t>머 리 말</a:t>
            </a:r>
          </a:p>
        </p:txBody>
      </p:sp>
      <p:pic>
        <p:nvPicPr>
          <p:cNvPr id="1027" name="Picture 3" descr="C:\Users\USER\Desktop\세계각국 프로젝트\중국\마이사인.gif"/>
          <p:cNvPicPr>
            <a:picLocks noChangeAspect="1" noChangeArrowheads="1"/>
          </p:cNvPicPr>
          <p:nvPr/>
        </p:nvPicPr>
        <p:blipFill>
          <a:blip r:embed="rId4" cstate="print"/>
          <a:srcRect/>
          <a:stretch>
            <a:fillRect/>
          </a:stretch>
        </p:blipFill>
        <p:spPr bwMode="auto">
          <a:xfrm>
            <a:off x="4941168" y="8100392"/>
            <a:ext cx="1418555" cy="420062"/>
          </a:xfrm>
          <a:prstGeom prst="rect">
            <a:avLst/>
          </a:prstGeom>
          <a:noFill/>
        </p:spPr>
      </p:pic>
      <p:sp>
        <p:nvSpPr>
          <p:cNvPr id="8" name="슬라이드 번호 개체 틀 7"/>
          <p:cNvSpPr>
            <a:spLocks noGrp="1"/>
          </p:cNvSpPr>
          <p:nvPr>
            <p:ph type="sldNum" sz="quarter" idx="12"/>
          </p:nvPr>
        </p:nvSpPr>
        <p:spPr/>
        <p:txBody>
          <a:bodyPr/>
          <a:lstStyle/>
          <a:p>
            <a:fld id="{5CA46AE1-A4F3-404A-AEF6-FC2F202071CE}" type="slidenum">
              <a:rPr lang="ko-KR" altLang="en-US"/>
              <a:pPr/>
              <a:t>4</a:t>
            </a:fld>
            <a:endParaRPr lang="ko-KR" altLang="en-US"/>
          </a:p>
        </p:txBody>
      </p:sp>
      <p:sp>
        <p:nvSpPr>
          <p:cNvPr id="9" name="바닥글 개체 틀 8"/>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672" y="755576"/>
            <a:ext cx="5904656" cy="7848302"/>
          </a:xfrm>
          <a:prstGeom prst="rect">
            <a:avLst/>
          </a:prstGeom>
          <a:noFill/>
        </p:spPr>
        <p:txBody>
          <a:bodyPr wrap="square" rtlCol="0">
            <a:spAutoFit/>
          </a:bodyPr>
          <a:lstStyle/>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영어학습의 진정한 의미</a:t>
            </a:r>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단순한 원리의 이해 </a:t>
            </a:r>
            <a:r>
              <a:rPr lang="en-US" altLang="ko-KR" sz="1200" b="1" dirty="0">
                <a:solidFill>
                  <a:srgbClr val="C00000"/>
                </a:solidFill>
              </a:rPr>
              <a:t>+ </a:t>
            </a:r>
            <a:r>
              <a:rPr lang="ko-KR" altLang="en-US" sz="1200" b="1" dirty="0">
                <a:solidFill>
                  <a:srgbClr val="C00000"/>
                </a:solidFill>
              </a:rPr>
              <a:t>사용</a:t>
            </a:r>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이를 통한 영어말하기의 실현</a:t>
            </a:r>
            <a:r>
              <a:rPr lang="en-US" altLang="ko-KR" sz="1200" b="1" dirty="0">
                <a:solidFill>
                  <a:srgbClr val="C00000"/>
                </a:solidFill>
              </a:rPr>
              <a:t>!!</a:t>
            </a:r>
            <a:endParaRPr lang="ko-KR" altLang="en-US" sz="1200" b="1" dirty="0">
              <a:solidFill>
                <a:srgbClr val="C00000"/>
              </a:solidFill>
            </a:endParaRPr>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문법 그 불필요한 어려움</a:t>
            </a:r>
            <a:endParaRPr lang="en-US" altLang="ko-KR" sz="1200" b="1" dirty="0">
              <a:solidFill>
                <a:srgbClr val="C00000"/>
              </a:solidFill>
            </a:endParaRPr>
          </a:p>
          <a:p>
            <a:pPr fontAlgn="base">
              <a:lnSpc>
                <a:spcPct val="150000"/>
              </a:lnSpc>
            </a:pPr>
            <a:endParaRPr lang="ko-KR" altLang="en-US" sz="1200" b="1" dirty="0">
              <a:solidFill>
                <a:srgbClr val="C00000"/>
              </a:solidFill>
            </a:endParaRPr>
          </a:p>
          <a:p>
            <a:pPr fontAlgn="base">
              <a:lnSpc>
                <a:spcPct val="150000"/>
              </a:lnSpc>
            </a:pPr>
            <a:r>
              <a:rPr lang="en-US" altLang="ko-KR" sz="1200" dirty="0"/>
              <a:t>1. </a:t>
            </a:r>
            <a:r>
              <a:rPr lang="ko-KR" altLang="en-US" sz="1200" dirty="0"/>
              <a:t>많은 영어문법 교재들이 복잡하고 어려운 문법의 습득을 강요하고 있지만 만일 이 모든 어려운 문법을 이해해야만 영어를 구사할 수 있다면 영어권나라의 현지인들 중에도 많은 사람들이 영어를 제대로 구사하지 못할 것입니다</a:t>
            </a:r>
            <a:r>
              <a:rPr lang="en-US" altLang="ko-KR" sz="1200" dirty="0"/>
              <a:t>. </a:t>
            </a:r>
            <a:endParaRPr lang="ko-KR" altLang="en-US" sz="1200" dirty="0"/>
          </a:p>
          <a:p>
            <a:pPr fontAlgn="base">
              <a:lnSpc>
                <a:spcPct val="150000"/>
              </a:lnSpc>
            </a:pPr>
            <a:r>
              <a:rPr lang="ko-KR" altLang="en-US" sz="1200" dirty="0"/>
              <a:t>이는 우리 한국인에게도 똑 같은 명제를 제시할 수 있음에 쉽게 이해가 가는 사실일 것입니다</a:t>
            </a:r>
            <a:r>
              <a:rPr lang="en-US" altLang="ko-KR" sz="1200" dirty="0"/>
              <a:t>. </a:t>
            </a:r>
            <a:endParaRPr lang="ko-KR" altLang="en-US" sz="1200" dirty="0"/>
          </a:p>
          <a:p>
            <a:pPr fontAlgn="base">
              <a:lnSpc>
                <a:spcPct val="150000"/>
              </a:lnSpc>
            </a:pPr>
            <a:r>
              <a:rPr lang="en-US" altLang="ko-KR" sz="1200" dirty="0"/>
              <a:t>2. </a:t>
            </a:r>
            <a:r>
              <a:rPr lang="ko-KR" altLang="en-US" sz="1200" dirty="0"/>
              <a:t>따라서 이런 어려운 문법을 습득해야 영어를 제대로 한다는 것은 모순으로 귀결이 될 수밖에 없습니다</a:t>
            </a:r>
            <a:r>
              <a:rPr lang="en-US" altLang="ko-KR" sz="1200" dirty="0"/>
              <a:t>. </a:t>
            </a:r>
            <a:endParaRPr lang="ko-KR" altLang="en-US" sz="1200" dirty="0"/>
          </a:p>
          <a:p>
            <a:pPr fontAlgn="base">
              <a:lnSpc>
                <a:spcPct val="150000"/>
              </a:lnSpc>
            </a:pPr>
            <a:r>
              <a:rPr lang="ko-KR" altLang="en-US" sz="1200" dirty="0"/>
              <a:t>만일 이런 방법을 굳이 주장하는 사람이 있다면 영어문법학자가 되려는 사람에게나 필요한 방법으로 대다수의 영어를 말하는 데에 그 목적을 가진 사람에게는 맞지 않는 방법이라고 할 수 있습니다</a:t>
            </a:r>
            <a:r>
              <a:rPr lang="en-US" altLang="ko-KR" sz="1200" dirty="0"/>
              <a:t>. </a:t>
            </a:r>
            <a:endParaRPr lang="ko-KR" altLang="en-US" sz="1200" dirty="0"/>
          </a:p>
          <a:p>
            <a:pPr fontAlgn="base">
              <a:lnSpc>
                <a:spcPct val="150000"/>
              </a:lnSpc>
            </a:pPr>
            <a:r>
              <a:rPr lang="en-US" altLang="ko-KR" sz="1200" dirty="0"/>
              <a:t>3. </a:t>
            </a:r>
            <a:r>
              <a:rPr lang="ko-KR" altLang="en-US" sz="1200" dirty="0"/>
              <a:t>구어영어를 추구하는 사람에게 어려운 문법의 습득은 필요 없는 과정입니다</a:t>
            </a:r>
            <a:r>
              <a:rPr lang="en-US" altLang="ko-KR" sz="1200" dirty="0"/>
              <a:t>.</a:t>
            </a:r>
            <a:endParaRPr lang="ko-KR" altLang="en-US" sz="1200" dirty="0"/>
          </a:p>
          <a:p>
            <a:pPr fontAlgn="base">
              <a:lnSpc>
                <a:spcPct val="150000"/>
              </a:lnSpc>
            </a:pPr>
            <a:endParaRPr lang="en-US" altLang="ko-KR" sz="1200" b="1" dirty="0">
              <a:solidFill>
                <a:srgbClr val="C00000"/>
              </a:solidFill>
              <a:effectLst>
                <a:outerShdw blurRad="50800" dist="38100" algn="tr" rotWithShape="0">
                  <a:prstClr val="black">
                    <a:alpha val="40000"/>
                  </a:prstClr>
                </a:outerShdw>
              </a:effectLst>
            </a:endParaRPr>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암기의 어리석음</a:t>
            </a:r>
          </a:p>
          <a:p>
            <a:pPr fontAlgn="base">
              <a:lnSpc>
                <a:spcPct val="150000"/>
              </a:lnSpc>
            </a:pPr>
            <a:r>
              <a:rPr lang="en-US" altLang="ko-KR" sz="1200" dirty="0"/>
              <a:t>1. </a:t>
            </a:r>
            <a:r>
              <a:rPr lang="ko-KR" altLang="en-US" sz="1200" dirty="0"/>
              <a:t>예를 들어 저의 경우는 중학교 시절 영어 과외공부를 한 적이 있었는데 훌륭하신 선생님 덕분에</a:t>
            </a:r>
            <a:r>
              <a:rPr lang="en-US" altLang="ko-KR" sz="1200" dirty="0"/>
              <a:t>? </a:t>
            </a:r>
            <a:r>
              <a:rPr lang="ko-KR" altLang="en-US" sz="1200" dirty="0"/>
              <a:t>영어시험을 볼 때마다 고 득점도 받을 수 있었고 나름대로 자부심도 느낄 수 있었는데 당시의 저의 과외공부 선생이 주장했던 방법은 교과서를 무조건</a:t>
            </a:r>
          </a:p>
          <a:p>
            <a:pPr fontAlgn="base">
              <a:lnSpc>
                <a:spcPct val="150000"/>
              </a:lnSpc>
            </a:pPr>
            <a:r>
              <a:rPr lang="ko-KR" altLang="en-US" sz="1200" dirty="0"/>
              <a:t>외울 것을 강요하였고 영어를 잘 하시리라 생각되는 선생님의 명령이라 </a:t>
            </a:r>
            <a:r>
              <a:rPr lang="en-US" altLang="ko-KR" sz="1200" dirty="0"/>
              <a:t>'</a:t>
            </a:r>
            <a:r>
              <a:rPr lang="ko-KR" altLang="en-US" sz="1200" dirty="0"/>
              <a:t>영어공부는 이런 식으로 해야만 하는 것인가 보다</a:t>
            </a:r>
            <a:r>
              <a:rPr lang="en-US" altLang="ko-KR" sz="1200" dirty="0"/>
              <a:t>‘ </a:t>
            </a:r>
            <a:r>
              <a:rPr lang="ko-KR" altLang="en-US" sz="1200" dirty="0"/>
              <a:t>라고 생각하며 맹목적으로 영어교과서 암기에 최선을 다 했던 기억이 있습니다</a:t>
            </a:r>
            <a:r>
              <a:rPr lang="en-US" altLang="ko-KR" sz="1200" dirty="0"/>
              <a:t>. </a:t>
            </a:r>
            <a:endParaRPr lang="ko-KR" altLang="en-US" sz="1200" dirty="0"/>
          </a:p>
          <a:p>
            <a:pPr fontAlgn="base">
              <a:lnSpc>
                <a:spcPct val="150000"/>
              </a:lnSpc>
            </a:pPr>
            <a:r>
              <a:rPr lang="ko-KR" altLang="en-US" sz="1200" dirty="0"/>
              <a:t>그러나 이제 와서 돌이켜 생각해 보니 이는 외웠던 문장에 대해서는 강력한 힘을 발휘할 수 있었지만 외우지 못한 문장은 단 한마디도 만들어 내지 못하는 아무런 효과도 효능도 기대할 수 없는 단순히 암기력을 키우는 과정을 답습했던 것에 지나지</a:t>
            </a:r>
          </a:p>
          <a:p>
            <a:pPr fontAlgn="base">
              <a:lnSpc>
                <a:spcPct val="150000"/>
              </a:lnSpc>
            </a:pPr>
            <a:r>
              <a:rPr lang="ko-KR" altLang="en-US" sz="1200" dirty="0"/>
              <a:t>않았다는 것이 아니었나 하는 생각을 해봅니다</a:t>
            </a:r>
            <a:r>
              <a:rPr lang="en-US" altLang="ko-KR" sz="1200" dirty="0"/>
              <a:t>.</a:t>
            </a:r>
            <a:endParaRPr lang="ko-KR" altLang="en-US" sz="1200" dirty="0"/>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40</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672" y="756146"/>
            <a:ext cx="5904656" cy="7848302"/>
          </a:xfrm>
          <a:prstGeom prst="rect">
            <a:avLst/>
          </a:prstGeom>
          <a:noFill/>
        </p:spPr>
        <p:txBody>
          <a:bodyPr wrap="square" rtlCol="0">
            <a:spAutoFit/>
          </a:bodyPr>
          <a:lstStyle/>
          <a:p>
            <a:pPr fontAlgn="base">
              <a:lnSpc>
                <a:spcPct val="150000"/>
              </a:lnSpc>
            </a:pPr>
            <a:r>
              <a:rPr lang="en-US" altLang="ko-KR" sz="1200" dirty="0"/>
              <a:t>2. </a:t>
            </a:r>
            <a:r>
              <a:rPr lang="ko-KR" altLang="en-US" sz="1200" dirty="0"/>
              <a:t>그 후 많은 세월이 지난 오늘날에도 </a:t>
            </a:r>
            <a:r>
              <a:rPr lang="en-US" altLang="ko-KR" sz="1200" dirty="0"/>
              <a:t>'</a:t>
            </a:r>
            <a:r>
              <a:rPr lang="ko-KR" altLang="en-US" sz="1200" dirty="0"/>
              <a:t>통 문장 암기하기</a:t>
            </a:r>
            <a:r>
              <a:rPr lang="en-US" altLang="ko-KR" sz="1200" dirty="0"/>
              <a:t>' '100</a:t>
            </a:r>
            <a:r>
              <a:rPr lang="ko-KR" altLang="en-US" sz="1200" dirty="0"/>
              <a:t>가지 패턴 암기하기</a:t>
            </a:r>
            <a:r>
              <a:rPr lang="en-US" altLang="ko-KR" sz="1200" dirty="0"/>
              <a:t>' '...</a:t>
            </a:r>
            <a:r>
              <a:rPr lang="ko-KR" altLang="en-US" sz="1200" dirty="0"/>
              <a:t>의 구구단 영어</a:t>
            </a:r>
            <a:r>
              <a:rPr lang="en-US" altLang="ko-KR" sz="1200" dirty="0"/>
              <a:t>' '</a:t>
            </a:r>
            <a:r>
              <a:rPr lang="ko-KR" altLang="en-US" sz="1200" dirty="0"/>
              <a:t>영어 말하기 </a:t>
            </a:r>
            <a:r>
              <a:rPr lang="en-US" altLang="ko-KR" sz="1200" dirty="0"/>
              <a:t>50</a:t>
            </a:r>
            <a:r>
              <a:rPr lang="ko-KR" altLang="en-US" sz="1200" dirty="0"/>
              <a:t>개문장만 암기하면 된다</a:t>
            </a:r>
            <a:r>
              <a:rPr lang="en-US" altLang="ko-KR" sz="1200" dirty="0"/>
              <a:t>' </a:t>
            </a:r>
            <a:r>
              <a:rPr lang="ko-KR" altLang="en-US" sz="1200" dirty="0"/>
              <a:t>등의 책들이 계속해서 출간되고 있고 많은 사람들이 아직도 이런 방법에 의지 하고 있는 것이 사실입니다</a:t>
            </a:r>
            <a:r>
              <a:rPr lang="en-US" altLang="ko-KR" sz="1200" dirty="0"/>
              <a:t>. </a:t>
            </a:r>
            <a:endParaRPr lang="ko-KR" altLang="en-US" sz="1200" dirty="0"/>
          </a:p>
          <a:p>
            <a:pPr fontAlgn="base">
              <a:lnSpc>
                <a:spcPct val="150000"/>
              </a:lnSpc>
            </a:pPr>
            <a:r>
              <a:rPr lang="en-US" altLang="ko-KR" sz="1200" dirty="0"/>
              <a:t>3. </a:t>
            </a:r>
            <a:r>
              <a:rPr lang="ko-KR" altLang="en-US" sz="1200" dirty="0"/>
              <a:t>그러나 이것은 영어라는 언어의 뿌리와 큰 줄기를 무시한 채 작은 가지들이나 그 잎사귀나 열매들에만 집착한 것으로 물론 나름 어느 정도의 효과는 있을 수 있는지 모르지만 당장 그 한계성이 드러나는 결과에 직면하게 된다는 것입니다</a:t>
            </a:r>
            <a:r>
              <a:rPr lang="en-US" altLang="ko-KR" sz="1200" dirty="0"/>
              <a:t>. </a:t>
            </a:r>
            <a:endParaRPr lang="ko-KR" altLang="en-US" sz="1200" dirty="0"/>
          </a:p>
          <a:p>
            <a:pPr fontAlgn="base">
              <a:lnSpc>
                <a:spcPct val="150000"/>
              </a:lnSpc>
            </a:pPr>
            <a:r>
              <a:rPr lang="en-US" altLang="ko-KR" sz="1200" dirty="0"/>
              <a:t>4. </a:t>
            </a:r>
            <a:r>
              <a:rPr lang="ko-KR" altLang="en-US" sz="1200" dirty="0"/>
              <a:t>가령 우리가 이런 책들을 통해 하나의 스탠더드 </a:t>
            </a:r>
            <a:r>
              <a:rPr lang="ko-KR" altLang="en-US" sz="1200" dirty="0" err="1"/>
              <a:t>회화문을</a:t>
            </a:r>
            <a:r>
              <a:rPr lang="ko-KR" altLang="en-US" sz="1200" dirty="0"/>
              <a:t> 암기 하였을 경우 이는 </a:t>
            </a:r>
            <a:r>
              <a:rPr lang="en-US" altLang="ko-KR" sz="1200" dirty="0"/>
              <a:t>A</a:t>
            </a:r>
            <a:r>
              <a:rPr lang="ko-KR" altLang="en-US" sz="1200" dirty="0"/>
              <a:t>와 </a:t>
            </a:r>
            <a:r>
              <a:rPr lang="en-US" altLang="ko-KR" sz="1200" dirty="0"/>
              <a:t>B</a:t>
            </a:r>
            <a:r>
              <a:rPr lang="ko-KR" altLang="en-US" sz="1200" dirty="0"/>
              <a:t>라는 사람이 어떤 상황에 있을 수 있는 추천 가능한 있음직한 다이얼로그 형태를 그대로 외우는 것을 말하는 것이고 이는 </a:t>
            </a:r>
            <a:r>
              <a:rPr lang="en-US" altLang="ko-KR" sz="1200" dirty="0"/>
              <a:t>A</a:t>
            </a:r>
            <a:r>
              <a:rPr lang="ko-KR" altLang="en-US" sz="1200" dirty="0"/>
              <a:t>라고 설정된 사람이 한 말에 대해 </a:t>
            </a:r>
            <a:r>
              <a:rPr lang="en-US" altLang="ko-KR" sz="1200" dirty="0"/>
              <a:t>B</a:t>
            </a:r>
            <a:r>
              <a:rPr lang="ko-KR" altLang="en-US" sz="1200" dirty="0"/>
              <a:t>로 </a:t>
            </a:r>
          </a:p>
          <a:p>
            <a:pPr fontAlgn="base">
              <a:lnSpc>
                <a:spcPct val="150000"/>
              </a:lnSpc>
            </a:pPr>
            <a:r>
              <a:rPr lang="ko-KR" altLang="en-US" sz="1200" dirty="0"/>
              <a:t>설정된 사람의 대답이나 반응이라는 것이지 절대적으로 그런 형태의 대화가 되리라고는 아무도 보장할 수 없는 것으로 이는 크게는 국가적으로 지역적으로 문화나 역사가 다른 사람들이 만들어 내는 다양한 다른 형태의 대화가 될 수도 있고 경우에 </a:t>
            </a:r>
          </a:p>
          <a:p>
            <a:pPr fontAlgn="base">
              <a:lnSpc>
                <a:spcPct val="150000"/>
              </a:lnSpc>
            </a:pPr>
            <a:r>
              <a:rPr lang="ko-KR" altLang="en-US" sz="1200" dirty="0"/>
              <a:t>따라서는 갑자기 다른 화제 거리가 생겨 대화의 주제가 엉뚱한 방향으로 흐르는 경우도 있을 수 있을 테고 또는 어느 </a:t>
            </a:r>
            <a:r>
              <a:rPr lang="ko-KR" altLang="en-US" sz="1200" dirty="0" err="1"/>
              <a:t>유머러스한</a:t>
            </a:r>
            <a:r>
              <a:rPr lang="ko-KR" altLang="en-US" sz="1200" dirty="0"/>
              <a:t> 사람이 멋들어진 유머를 </a:t>
            </a:r>
            <a:r>
              <a:rPr lang="ko-KR" altLang="en-US" sz="1200" dirty="0" err="1"/>
              <a:t>덧</a:t>
            </a:r>
            <a:r>
              <a:rPr lang="ko-KR" altLang="en-US" sz="1200" dirty="0"/>
              <a:t> 붙여서 말을 하여 그 이후의 </a:t>
            </a:r>
            <a:r>
              <a:rPr lang="en-US" altLang="ko-KR" sz="1200" dirty="0"/>
              <a:t>B</a:t>
            </a:r>
            <a:r>
              <a:rPr lang="ko-KR" altLang="en-US" sz="1200" dirty="0"/>
              <a:t>에 해당하는 답변을 기대하는 </a:t>
            </a:r>
            <a:r>
              <a:rPr lang="en-US" altLang="ko-KR" sz="1200" dirty="0"/>
              <a:t>A</a:t>
            </a:r>
            <a:r>
              <a:rPr lang="ko-KR" altLang="en-US" sz="1200" dirty="0"/>
              <a:t>로 하여금 이에 적당한 대응을 </a:t>
            </a:r>
          </a:p>
          <a:p>
            <a:pPr fontAlgn="base">
              <a:lnSpc>
                <a:spcPct val="150000"/>
              </a:lnSpc>
            </a:pPr>
            <a:r>
              <a:rPr lang="ko-KR" altLang="en-US" sz="1200" dirty="0"/>
              <a:t>하지 못해 곤혹스러운 과정이 될 수도 있을 것이라는 것입니다</a:t>
            </a:r>
            <a:r>
              <a:rPr lang="en-US" altLang="ko-KR" sz="1200" dirty="0"/>
              <a:t>.</a:t>
            </a:r>
            <a:endParaRPr lang="ko-KR" altLang="en-US" sz="1200" dirty="0"/>
          </a:p>
          <a:p>
            <a:pPr fontAlgn="base">
              <a:lnSpc>
                <a:spcPct val="150000"/>
              </a:lnSpc>
            </a:pPr>
            <a:r>
              <a:rPr lang="en-US" altLang="ko-KR" sz="1200" dirty="0"/>
              <a:t>5. </a:t>
            </a:r>
            <a:r>
              <a:rPr lang="ko-KR" altLang="en-US" sz="1200" dirty="0"/>
              <a:t>만일 이에 대한 보완책으로 혹자는 관용어 사용의 중요성을 말하기도 합니다</a:t>
            </a:r>
            <a:r>
              <a:rPr lang="en-US" altLang="ko-KR" sz="1200" dirty="0"/>
              <a:t>.</a:t>
            </a:r>
            <a:endParaRPr lang="ko-KR" altLang="en-US" sz="1200" dirty="0"/>
          </a:p>
          <a:p>
            <a:pPr fontAlgn="base">
              <a:lnSpc>
                <a:spcPct val="150000"/>
              </a:lnSpc>
            </a:pPr>
            <a:r>
              <a:rPr lang="ko-KR" altLang="en-US" sz="1200" dirty="0"/>
              <a:t>그러나 이 역시 영어라는 언어의 구성 원칙의 근본을 간과한 조금 보기 좋고 먹음직스러운 잎과 열매에만 관심을 보이는 방법으로 </a:t>
            </a:r>
            <a:r>
              <a:rPr lang="ko-KR" altLang="en-US" sz="1200" dirty="0" err="1"/>
              <a:t>원어민</a:t>
            </a:r>
            <a:r>
              <a:rPr lang="ko-KR" altLang="en-US" sz="1200" dirty="0"/>
              <a:t> 수준의 대단한 실력이 받쳐주지 않는 한</a:t>
            </a:r>
            <a:r>
              <a:rPr lang="en-US" altLang="ko-KR" sz="1200" dirty="0"/>
              <a:t>, </a:t>
            </a:r>
            <a:r>
              <a:rPr lang="ko-KR" altLang="en-US" sz="1200" dirty="0"/>
              <a:t>한 두 마디 정도 주고받은 후 더 이상 이어질 내용이 없게 되는 결과를</a:t>
            </a:r>
          </a:p>
          <a:p>
            <a:pPr fontAlgn="base">
              <a:lnSpc>
                <a:spcPct val="150000"/>
              </a:lnSpc>
            </a:pPr>
            <a:r>
              <a:rPr lang="ko-KR" altLang="en-US" sz="1200" dirty="0"/>
              <a:t>초래하는 일이 될 것입니다</a:t>
            </a:r>
            <a:r>
              <a:rPr lang="en-US" altLang="ko-KR" sz="1200" dirty="0"/>
              <a:t>.</a:t>
            </a:r>
            <a:endParaRPr lang="ko-KR" altLang="en-US" sz="1200" dirty="0"/>
          </a:p>
          <a:p>
            <a:pPr fontAlgn="base">
              <a:lnSpc>
                <a:spcPct val="150000"/>
              </a:lnSpc>
            </a:pPr>
            <a:r>
              <a:rPr lang="en-US" altLang="ko-KR" sz="1200" dirty="0"/>
              <a:t>6. </a:t>
            </a:r>
            <a:r>
              <a:rPr lang="ko-KR" altLang="en-US" sz="1200" dirty="0"/>
              <a:t>따라서 이런 스탠더드 형태의 대화나 관용어의 암기는 그 설정자체가 엄청난 모순을 가지고 있는 것이고 이 모든 설정 가능한 경우를 모두 취급 하고 외워야 한다면 이는 현재 지구상에 나와 있는 가장 큰 용량의 </a:t>
            </a:r>
            <a:r>
              <a:rPr lang="ko-KR" altLang="en-US" sz="1200" dirty="0" err="1"/>
              <a:t>수퍼</a:t>
            </a:r>
            <a:r>
              <a:rPr lang="ko-KR" altLang="en-US" sz="1200" dirty="0"/>
              <a:t> 컴퓨터도 해내지 못할 일일 것 입니다</a:t>
            </a:r>
            <a:r>
              <a:rPr lang="en-US" altLang="ko-KR" sz="1200" dirty="0"/>
              <a:t>. </a:t>
            </a:r>
            <a:endParaRPr lang="ko-KR" altLang="en-US" sz="1200" dirty="0"/>
          </a:p>
          <a:p>
            <a:pPr fontAlgn="base">
              <a:lnSpc>
                <a:spcPct val="150000"/>
              </a:lnSpc>
            </a:pPr>
            <a:r>
              <a:rPr lang="ko-KR" altLang="en-US" sz="1200" dirty="0"/>
              <a:t>이 방법 역시 영어말하기 공부와는 요원한 엄청난 헛수고를 하고 있다는 것을 인정해야 할 것입니다</a:t>
            </a:r>
            <a:r>
              <a:rPr lang="en-US" altLang="ko-KR" sz="1200" dirty="0"/>
              <a:t>.</a:t>
            </a:r>
            <a:endParaRPr lang="ko-KR" altLang="en-US" sz="1200" dirty="0"/>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41</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672" y="755576"/>
            <a:ext cx="5904656" cy="7848302"/>
          </a:xfrm>
          <a:prstGeom prst="rect">
            <a:avLst/>
          </a:prstGeom>
          <a:noFill/>
        </p:spPr>
        <p:txBody>
          <a:bodyPr wrap="square" rtlCol="0">
            <a:spAutoFit/>
          </a:bodyPr>
          <a:lstStyle/>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예문 그 엄청난 모순</a:t>
            </a:r>
          </a:p>
          <a:p>
            <a:pPr fontAlgn="base">
              <a:lnSpc>
                <a:spcPct val="150000"/>
              </a:lnSpc>
            </a:pPr>
            <a:r>
              <a:rPr lang="en-US" altLang="ko-KR" sz="1200" dirty="0"/>
              <a:t>1. </a:t>
            </a:r>
            <a:r>
              <a:rPr lang="ko-KR" altLang="en-US" sz="1200" dirty="0"/>
              <a:t>그러면 어려운 문법도 필도 없고</a:t>
            </a:r>
            <a:r>
              <a:rPr lang="en-US" altLang="ko-KR" sz="1200" dirty="0"/>
              <a:t>, </a:t>
            </a:r>
            <a:r>
              <a:rPr lang="ko-KR" altLang="en-US" sz="1200" dirty="0"/>
              <a:t>암기는 어리석은 짓이라면 어떤 혹자는 예문을 많이 외워서 사용하면 된다고 피력할 수도 있겠지요</a:t>
            </a:r>
            <a:r>
              <a:rPr lang="en-US" altLang="ko-KR" sz="1200" dirty="0"/>
              <a:t>.</a:t>
            </a:r>
            <a:endParaRPr lang="ko-KR" altLang="en-US" sz="1200" dirty="0"/>
          </a:p>
          <a:p>
            <a:pPr fontAlgn="base">
              <a:lnSpc>
                <a:spcPct val="150000"/>
              </a:lnSpc>
            </a:pPr>
            <a:r>
              <a:rPr lang="en-US" altLang="ko-KR" sz="1200" dirty="0"/>
              <a:t>2. </a:t>
            </a:r>
            <a:r>
              <a:rPr lang="ko-KR" altLang="en-US" sz="1200" dirty="0"/>
              <a:t>그러나 여기에는 사실 그 어떤 어리석은 과정보다 최고치의 어리석음을 드러낼 수밖에 없는 엄청난 모순이 숨어있다는 것입니다</a:t>
            </a:r>
            <a:r>
              <a:rPr lang="en-US" altLang="ko-KR" sz="1200" dirty="0"/>
              <a:t>.</a:t>
            </a:r>
            <a:endParaRPr lang="ko-KR" altLang="en-US" sz="1200" dirty="0"/>
          </a:p>
          <a:p>
            <a:pPr fontAlgn="base">
              <a:lnSpc>
                <a:spcPct val="150000"/>
              </a:lnSpc>
            </a:pPr>
            <a:r>
              <a:rPr lang="en-US" altLang="ko-KR" sz="1200" dirty="0"/>
              <a:t>3. </a:t>
            </a:r>
            <a:r>
              <a:rPr lang="ko-KR" altLang="en-US" sz="1200" dirty="0"/>
              <a:t>예를 들어 </a:t>
            </a:r>
            <a:r>
              <a:rPr lang="en-US" altLang="ko-KR" sz="1200" dirty="0"/>
              <a:t>"I clean my room everyday."</a:t>
            </a:r>
            <a:r>
              <a:rPr lang="ko-KR" altLang="en-US" sz="1200" dirty="0"/>
              <a:t>라는 문장을 하나의 예문으로 지정하여 외워서 사용한다면 이는 시제상 으로는 단순현재에 해당하고 문형은 긍정문이고 태는 능동태에 해당하는 것으로 이를 만일 현재진행</a:t>
            </a:r>
            <a:r>
              <a:rPr lang="en-US" altLang="ko-KR" sz="1200" dirty="0"/>
              <a:t>, </a:t>
            </a:r>
            <a:r>
              <a:rPr lang="ko-KR" altLang="en-US" sz="1200" dirty="0"/>
              <a:t>현재완료</a:t>
            </a:r>
            <a:r>
              <a:rPr lang="en-US" altLang="ko-KR" sz="1200" dirty="0"/>
              <a:t>, </a:t>
            </a:r>
            <a:r>
              <a:rPr lang="ko-KR" altLang="en-US" sz="1200" dirty="0"/>
              <a:t>현재완료진행</a:t>
            </a:r>
            <a:r>
              <a:rPr lang="en-US" altLang="ko-KR" sz="1200" dirty="0"/>
              <a:t>, </a:t>
            </a:r>
            <a:r>
              <a:rPr lang="ko-KR" altLang="en-US" sz="1200" dirty="0"/>
              <a:t>단순과거</a:t>
            </a:r>
            <a:r>
              <a:rPr lang="en-US" altLang="ko-KR" sz="1200" dirty="0"/>
              <a:t>, </a:t>
            </a:r>
            <a:r>
              <a:rPr lang="ko-KR" altLang="en-US" sz="1200" dirty="0"/>
              <a:t>과거진행</a:t>
            </a:r>
            <a:r>
              <a:rPr lang="en-US" altLang="ko-KR" sz="1200" dirty="0"/>
              <a:t>, </a:t>
            </a:r>
            <a:r>
              <a:rPr lang="ko-KR" altLang="en-US" sz="1200" dirty="0"/>
              <a:t>과거완료</a:t>
            </a:r>
            <a:r>
              <a:rPr lang="en-US" altLang="ko-KR" sz="1200" dirty="0"/>
              <a:t>, </a:t>
            </a:r>
            <a:r>
              <a:rPr lang="ko-KR" altLang="en-US" sz="1200" dirty="0"/>
              <a:t>과거완료진행</a:t>
            </a:r>
            <a:r>
              <a:rPr lang="en-US" altLang="ko-KR" sz="1200" dirty="0"/>
              <a:t>, </a:t>
            </a:r>
            <a:r>
              <a:rPr lang="ko-KR" altLang="en-US" sz="1200" dirty="0"/>
              <a:t>단순미래</a:t>
            </a:r>
            <a:r>
              <a:rPr lang="en-US" altLang="ko-KR" sz="1200" dirty="0"/>
              <a:t>, </a:t>
            </a:r>
            <a:r>
              <a:rPr lang="ko-KR" altLang="en-US" sz="1200" dirty="0"/>
              <a:t>미래진행</a:t>
            </a:r>
            <a:r>
              <a:rPr lang="en-US" altLang="ko-KR" sz="1200" dirty="0"/>
              <a:t>, </a:t>
            </a:r>
            <a:r>
              <a:rPr lang="ko-KR" altLang="en-US" sz="1200" dirty="0"/>
              <a:t>미래완료</a:t>
            </a:r>
            <a:r>
              <a:rPr lang="en-US" altLang="ko-KR" sz="1200" dirty="0"/>
              <a:t>, </a:t>
            </a:r>
            <a:r>
              <a:rPr lang="ko-KR" altLang="en-US" sz="1200" dirty="0"/>
              <a:t>미래완료진행 등의 시제로 변환되는 것</a:t>
            </a:r>
            <a:r>
              <a:rPr lang="en-US" altLang="ko-KR" sz="1200" dirty="0"/>
              <a:t>, </a:t>
            </a:r>
            <a:r>
              <a:rPr lang="ko-KR" altLang="en-US" sz="1200" dirty="0"/>
              <a:t>이의 문형이 긍정문</a:t>
            </a:r>
            <a:r>
              <a:rPr lang="en-US" altLang="ko-KR" sz="1200" dirty="0"/>
              <a:t>, </a:t>
            </a:r>
            <a:r>
              <a:rPr lang="ko-KR" altLang="en-US" sz="1200" dirty="0"/>
              <a:t>부정문</a:t>
            </a:r>
            <a:r>
              <a:rPr lang="en-US" altLang="ko-KR" sz="1200" dirty="0"/>
              <a:t>, </a:t>
            </a:r>
            <a:r>
              <a:rPr lang="ko-KR" altLang="en-US" sz="1200" dirty="0"/>
              <a:t>의문문</a:t>
            </a:r>
            <a:r>
              <a:rPr lang="en-US" altLang="ko-KR" sz="1200" dirty="0"/>
              <a:t>, </a:t>
            </a:r>
            <a:r>
              <a:rPr lang="ko-KR" altLang="en-US" sz="1200" dirty="0"/>
              <a:t>부정의문문</a:t>
            </a:r>
            <a:r>
              <a:rPr lang="en-US" altLang="ko-KR" sz="1200" dirty="0"/>
              <a:t>, </a:t>
            </a:r>
            <a:r>
              <a:rPr lang="ko-KR" altLang="en-US" sz="1200" dirty="0"/>
              <a:t>의문사를 사용한 의문문</a:t>
            </a:r>
            <a:r>
              <a:rPr lang="en-US" altLang="ko-KR" sz="1200" dirty="0"/>
              <a:t>, </a:t>
            </a:r>
            <a:r>
              <a:rPr lang="ko-KR" altLang="en-US" sz="1200" dirty="0"/>
              <a:t>의문사 자체가 주어인 의문문으로 변환되는 과정</a:t>
            </a:r>
            <a:r>
              <a:rPr lang="en-US" altLang="ko-KR" sz="1200" dirty="0"/>
              <a:t>, </a:t>
            </a:r>
            <a:r>
              <a:rPr lang="ko-KR" altLang="en-US" sz="1200" dirty="0"/>
              <a:t>또 이런 문형 전체가 수동태로 그 태를 바꾸는 과정을 제대로 알지 못한다면 이 예문을 외워서 사용한 사람은 주구장창 시제 상으로는 현재형이고 문형은 긍정문인 문장만 사용해야 하는 결과에 직면하게 되고 이는 마치 초보운전자가 방향전환을 제대로 못해서 자신의 의지와는 상관없이 서울에서 부산까지 쭉 가야 하는 결과에 처하게 되는 참으로 답답하고 한심한 작태가 아닐 수 없을 것입니다</a:t>
            </a:r>
            <a:r>
              <a:rPr lang="en-US" altLang="ko-KR" sz="1200" dirty="0"/>
              <a:t>. </a:t>
            </a:r>
            <a:endParaRPr lang="ko-KR" altLang="en-US" sz="1200" dirty="0"/>
          </a:p>
          <a:p>
            <a:pPr fontAlgn="base">
              <a:lnSpc>
                <a:spcPct val="150000"/>
              </a:lnSpc>
            </a:pPr>
            <a:r>
              <a:rPr lang="ko-KR" altLang="en-US" sz="1200" dirty="0"/>
              <a:t>영어문장의 종류별 전환은 한국어보다 다양하고 구체적으로 시시각각 변환을 하고 있음을 간과해서는 안 됩니다</a:t>
            </a:r>
            <a:r>
              <a:rPr lang="en-US" altLang="ko-KR" sz="1200" dirty="0"/>
              <a:t>. </a:t>
            </a:r>
            <a:endParaRPr lang="ko-KR" altLang="en-US" sz="1200" dirty="0"/>
          </a:p>
          <a:p>
            <a:pPr fontAlgn="base">
              <a:lnSpc>
                <a:spcPct val="150000"/>
              </a:lnSpc>
            </a:pPr>
            <a:r>
              <a:rPr lang="ko-KR" altLang="en-US" sz="1200" dirty="0"/>
              <a:t>또한 만일 우리가 이런 문장의 전환을 실시간으로 해 낼 수 있다면 이는 곧 능수능란한 영어 사용자가 된다는 것을 의미하기도 합니다</a:t>
            </a:r>
            <a:r>
              <a:rPr lang="en-US" altLang="ko-KR" sz="1200" dirty="0"/>
              <a:t>. </a:t>
            </a:r>
            <a:endParaRPr lang="ko-KR" altLang="en-US" sz="1200" dirty="0"/>
          </a:p>
          <a:p>
            <a:pPr fontAlgn="base">
              <a:lnSpc>
                <a:spcPct val="150000"/>
              </a:lnSpc>
            </a:pPr>
            <a:r>
              <a:rPr lang="ko-KR" altLang="en-US" sz="1200" dirty="0"/>
              <a:t>언제든지 방향도 전환하고 쉬어 가기도 하고 왔던 길을 되돌아가기도 할 줄 아는 능숙한 운전자가 되듯이 말입니다</a:t>
            </a:r>
            <a:r>
              <a:rPr lang="en-US" altLang="ko-KR" sz="1200" dirty="0"/>
              <a:t>. </a:t>
            </a:r>
          </a:p>
          <a:p>
            <a:pPr fontAlgn="base">
              <a:lnSpc>
                <a:spcPct val="150000"/>
              </a:lnSpc>
            </a:pPr>
            <a:endParaRPr lang="en-US" altLang="ko-KR" sz="1200" dirty="0"/>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rPr>
              <a:t>▶</a:t>
            </a:r>
            <a:r>
              <a:rPr lang="ko-KR" altLang="en-US" sz="1200" b="1" dirty="0">
                <a:solidFill>
                  <a:srgbClr val="C00000"/>
                </a:solidFill>
              </a:rPr>
              <a:t> 학습자 스스로 논리적 이어야 함</a:t>
            </a:r>
          </a:p>
          <a:p>
            <a:pPr fontAlgn="base">
              <a:lnSpc>
                <a:spcPct val="150000"/>
              </a:lnSpc>
            </a:pPr>
            <a:r>
              <a:rPr lang="ko-KR" altLang="en-US" sz="1200" dirty="0">
                <a:solidFill>
                  <a:srgbClr val="C00000"/>
                </a:solidFill>
                <a:effectLst>
                  <a:outerShdw blurRad="50800" dist="38100" algn="tr" rotWithShape="0">
                    <a:prstClr val="black">
                      <a:alpha val="40000"/>
                    </a:prstClr>
                  </a:outerShdw>
                </a:effectLst>
              </a:rPr>
              <a:t>▶</a:t>
            </a:r>
            <a:r>
              <a:rPr lang="ko-KR" altLang="en-US" sz="1200" dirty="0">
                <a:solidFill>
                  <a:srgbClr val="C00000"/>
                </a:solidFill>
              </a:rPr>
              <a:t> 문법 그 불필요한 어려움</a:t>
            </a:r>
          </a:p>
          <a:p>
            <a:pPr fontAlgn="base">
              <a:lnSpc>
                <a:spcPct val="150000"/>
              </a:lnSpc>
            </a:pPr>
            <a:r>
              <a:rPr lang="ko-KR" altLang="en-US" sz="1200" dirty="0">
                <a:solidFill>
                  <a:srgbClr val="C00000"/>
                </a:solidFill>
                <a:effectLst>
                  <a:outerShdw blurRad="50800" dist="38100" algn="tr" rotWithShape="0">
                    <a:prstClr val="black">
                      <a:alpha val="40000"/>
                    </a:prstClr>
                  </a:outerShdw>
                </a:effectLst>
              </a:rPr>
              <a:t>▶</a:t>
            </a:r>
            <a:r>
              <a:rPr lang="ko-KR" altLang="en-US" sz="1200" dirty="0">
                <a:solidFill>
                  <a:srgbClr val="C00000"/>
                </a:solidFill>
              </a:rPr>
              <a:t> 암기의 어리석음</a:t>
            </a:r>
          </a:p>
          <a:p>
            <a:pPr fontAlgn="base">
              <a:lnSpc>
                <a:spcPct val="150000"/>
              </a:lnSpc>
            </a:pPr>
            <a:r>
              <a:rPr lang="ko-KR" altLang="en-US" sz="1200" dirty="0">
                <a:solidFill>
                  <a:srgbClr val="C00000"/>
                </a:solidFill>
                <a:effectLst>
                  <a:outerShdw blurRad="50800" dist="38100" algn="tr" rotWithShape="0">
                    <a:prstClr val="black">
                      <a:alpha val="40000"/>
                    </a:prstClr>
                  </a:outerShdw>
                </a:effectLst>
              </a:rPr>
              <a:t>▶</a:t>
            </a:r>
            <a:r>
              <a:rPr lang="ko-KR" altLang="en-US" sz="1200" dirty="0">
                <a:solidFill>
                  <a:srgbClr val="C00000"/>
                </a:solidFill>
              </a:rPr>
              <a:t> 예문 그 엄청난 모순 </a:t>
            </a:r>
          </a:p>
          <a:p>
            <a:pPr fontAlgn="base">
              <a:lnSpc>
                <a:spcPct val="150000"/>
              </a:lnSpc>
            </a:pPr>
            <a:r>
              <a:rPr lang="ko-KR" altLang="en-US" sz="1200" dirty="0"/>
              <a:t>등의 잘못된 교육방식을 인식하였다면 이제는 우리 스스로도 과연 어떤 과정이 잘못</a:t>
            </a:r>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42</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672" y="755576"/>
            <a:ext cx="5904656" cy="7571303"/>
          </a:xfrm>
          <a:prstGeom prst="rect">
            <a:avLst/>
          </a:prstGeom>
          <a:noFill/>
        </p:spPr>
        <p:txBody>
          <a:bodyPr wrap="square" rtlCol="0">
            <a:spAutoFit/>
          </a:bodyPr>
          <a:lstStyle/>
          <a:p>
            <a:pPr fontAlgn="base">
              <a:lnSpc>
                <a:spcPct val="150000"/>
              </a:lnSpc>
            </a:pPr>
            <a:r>
              <a:rPr lang="ko-KR" altLang="en-US" sz="1200" dirty="0"/>
              <a:t>되어 이제까지 그 많은 노력과 비용과 정열을 투자하고도 우리의 영어가 이것밖에 안 되었나를 스스로 논리적으로 분석하고 그 결함을 찾아내야 할 것입니다</a:t>
            </a:r>
            <a:r>
              <a:rPr lang="en-US" altLang="ko-KR" sz="1200" dirty="0"/>
              <a:t>.</a:t>
            </a:r>
            <a:endParaRPr lang="ko-KR" altLang="en-US" sz="1200" dirty="0"/>
          </a:p>
          <a:p>
            <a:pPr fontAlgn="base">
              <a:lnSpc>
                <a:spcPct val="150000"/>
              </a:lnSpc>
            </a:pPr>
            <a:r>
              <a:rPr lang="ko-KR" altLang="en-US" sz="1200" dirty="0"/>
              <a:t>어떤 책에선가 언급한 것을 본적이 있는데 가령 예를 들어 피아노를 치는 사람이 </a:t>
            </a:r>
            <a:r>
              <a:rPr lang="en-US" altLang="ko-KR" sz="1200" dirty="0"/>
              <a:t>10</a:t>
            </a:r>
            <a:r>
              <a:rPr lang="ko-KR" altLang="en-US" sz="1200" dirty="0"/>
              <a:t>년간 피아노를 쳤다면 </a:t>
            </a:r>
            <a:r>
              <a:rPr lang="ko-KR" altLang="en-US" sz="1200" dirty="0" err="1"/>
              <a:t>체르니</a:t>
            </a:r>
            <a:r>
              <a:rPr lang="ko-KR" altLang="en-US" sz="1200" dirty="0"/>
              <a:t> 몇 번은 쳐야 하고 식당 주방장도 하다못해 주방장이라도 되어야 하는 것이 상식적인 수준에서 납득이 가는 말일 것입니다</a:t>
            </a:r>
            <a:r>
              <a:rPr lang="en-US" altLang="ko-KR" sz="1200" dirty="0"/>
              <a:t>.</a:t>
            </a:r>
            <a:endParaRPr lang="ko-KR" altLang="en-US" sz="1200" dirty="0"/>
          </a:p>
          <a:p>
            <a:pPr fontAlgn="base">
              <a:lnSpc>
                <a:spcPct val="150000"/>
              </a:lnSpc>
            </a:pPr>
            <a:r>
              <a:rPr lang="ko-KR" altLang="en-US" sz="1200" dirty="0"/>
              <a:t>그러나 영어공부 초</a:t>
            </a:r>
            <a:r>
              <a:rPr lang="en-US" altLang="ko-KR" sz="1200" dirty="0"/>
              <a:t>. </a:t>
            </a:r>
            <a:r>
              <a:rPr lang="ko-KR" altLang="en-US" sz="1200" dirty="0"/>
              <a:t>중</a:t>
            </a:r>
            <a:r>
              <a:rPr lang="en-US" altLang="ko-KR" sz="1200" dirty="0"/>
              <a:t>. </a:t>
            </a:r>
            <a:r>
              <a:rPr lang="ko-KR" altLang="en-US" sz="1200" dirty="0"/>
              <a:t>고등학교 합하여 기본 </a:t>
            </a:r>
            <a:r>
              <a:rPr lang="en-US" altLang="ko-KR" sz="1200" dirty="0"/>
              <a:t>10</a:t>
            </a:r>
            <a:r>
              <a:rPr lang="ko-KR" altLang="en-US" sz="1200" dirty="0"/>
              <a:t>년에 여러분의 영어실력의 현 주소는 과연 무엇이고 이것이 의미하는 것은 과연 무엇인가 스스로 자신을 점검해 보는 과정이 필요하였다는 것입니다</a:t>
            </a:r>
            <a:r>
              <a:rPr lang="en-US" altLang="ko-KR" sz="1200" dirty="0"/>
              <a:t>.</a:t>
            </a:r>
            <a:endParaRPr lang="ko-KR" altLang="en-US" sz="1200" dirty="0"/>
          </a:p>
          <a:p>
            <a:pPr fontAlgn="base">
              <a:lnSpc>
                <a:spcPct val="150000"/>
              </a:lnSpc>
            </a:pPr>
            <a:r>
              <a:rPr lang="ko-KR" altLang="en-US" sz="1200" dirty="0"/>
              <a:t>그러나</a:t>
            </a:r>
            <a:r>
              <a:rPr lang="en-US" altLang="ko-KR" sz="1200" dirty="0"/>
              <a:t>, </a:t>
            </a:r>
            <a:r>
              <a:rPr lang="ko-KR" altLang="en-US" sz="1200" dirty="0"/>
              <a:t>그 방법을 찾아보기란 쉽지가 않은 것이고 대한민국에 영어라는 언어가 들어온 이후 영어를 공부하기 위한</a:t>
            </a:r>
            <a:r>
              <a:rPr lang="en-US" altLang="ko-KR" sz="1200" dirty="0"/>
              <a:t>, </a:t>
            </a:r>
            <a:r>
              <a:rPr lang="ko-KR" altLang="en-US" sz="1200" dirty="0"/>
              <a:t>또는 연구하기 위한</a:t>
            </a:r>
            <a:r>
              <a:rPr lang="en-US" altLang="ko-KR" sz="1200" dirty="0"/>
              <a:t>, </a:t>
            </a:r>
            <a:r>
              <a:rPr lang="ko-KR" altLang="en-US" sz="1200" dirty="0"/>
              <a:t>또는 말을 해보기 위한 방법이란 방법은 다 나왔다고 해도 과언이 아닐 것인데 전문가가 아닌 우리 스스로 그 방법을 찾기란 쉽지 않은 과정일 것입니다</a:t>
            </a:r>
            <a:r>
              <a:rPr lang="en-US" altLang="ko-KR" sz="1200" dirty="0"/>
              <a:t>.</a:t>
            </a:r>
            <a:endParaRPr lang="ko-KR" altLang="en-US" sz="1200" dirty="0"/>
          </a:p>
          <a:p>
            <a:pPr fontAlgn="base">
              <a:lnSpc>
                <a:spcPct val="150000"/>
              </a:lnSpc>
            </a:pPr>
            <a:endParaRPr lang="en-US" altLang="ko-KR" sz="1200" dirty="0"/>
          </a:p>
          <a:p>
            <a:pPr fontAlgn="base">
              <a:lnSpc>
                <a:spcPct val="150000"/>
              </a:lnSpc>
            </a:pPr>
            <a:r>
              <a:rPr lang="en-US" altLang="ko-KR" sz="1200" dirty="0"/>
              <a:t>* </a:t>
            </a:r>
            <a:r>
              <a:rPr lang="ko-KR" altLang="en-US" sz="1200" dirty="0"/>
              <a:t>이에 하나의 예를 제시해 본다면</a:t>
            </a:r>
            <a:r>
              <a:rPr lang="en-US" altLang="ko-KR" sz="1200" dirty="0"/>
              <a:t>...</a:t>
            </a:r>
            <a:endParaRPr lang="ko-KR" altLang="en-US" sz="1200" dirty="0"/>
          </a:p>
          <a:p>
            <a:pPr fontAlgn="base">
              <a:lnSpc>
                <a:spcPct val="150000"/>
              </a:lnSpc>
            </a:pPr>
            <a:r>
              <a:rPr lang="ko-KR" altLang="en-US" sz="1200" dirty="0"/>
              <a:t>우리가 어떤 기계나 가전제품 등을 사용할 때 </a:t>
            </a:r>
            <a:r>
              <a:rPr lang="ko-KR" altLang="en-US" sz="1200" dirty="0" err="1"/>
              <a:t>스탠다드한</a:t>
            </a:r>
            <a:r>
              <a:rPr lang="ko-KR" altLang="en-US" sz="1200" dirty="0"/>
              <a:t> 표준 사용법이 있듯이 영어라는 언어도 그러한 표준 사용법이 있을 거라는 것에 착안해야 한다는 것입니다</a:t>
            </a:r>
            <a:r>
              <a:rPr lang="en-US" altLang="ko-KR" sz="1200" dirty="0"/>
              <a:t>.</a:t>
            </a:r>
            <a:endParaRPr lang="ko-KR" altLang="en-US" sz="1200" dirty="0"/>
          </a:p>
          <a:p>
            <a:pPr fontAlgn="base">
              <a:lnSpc>
                <a:spcPct val="150000"/>
              </a:lnSpc>
            </a:pPr>
            <a:r>
              <a:rPr lang="ko-KR" altLang="en-US" sz="1200" dirty="0"/>
              <a:t>예를 들어 자동차를 운전하는 사람에게 필수적으로 필요한 것을 생각해 보면 그것은 자동차 문을 열고 의자에 앉아 시동을 걸고 전방후방 장애물 등에 주의 하면서 교통법규에 맞춰 안전운전을 하여 목적지까지 가는 것이 가장 기본적이고 이상적인 것</a:t>
            </a:r>
          </a:p>
          <a:p>
            <a:pPr fontAlgn="base">
              <a:lnSpc>
                <a:spcPct val="150000"/>
              </a:lnSpc>
            </a:pPr>
            <a:r>
              <a:rPr lang="ko-KR" altLang="en-US" sz="1200" dirty="0"/>
              <a:t>이지 자동차의 구조나 역학적 원리 동력전달 등에 관한 기계학적인 지식이 필요한 것은 아닐 것입니다</a:t>
            </a:r>
            <a:r>
              <a:rPr lang="en-US" altLang="ko-KR" sz="1200" dirty="0"/>
              <a:t>. </a:t>
            </a:r>
            <a:r>
              <a:rPr lang="ko-KR" altLang="en-US" sz="1200" dirty="0"/>
              <a:t>이런 것들은 자동차를 개발하거나 연구하는 사람들의 몫이거나 자동차를 정비하는</a:t>
            </a:r>
            <a:r>
              <a:rPr lang="en-US" altLang="ko-KR" sz="1200" dirty="0"/>
              <a:t>, </a:t>
            </a:r>
            <a:r>
              <a:rPr lang="ko-KR" altLang="en-US" sz="1200" dirty="0"/>
              <a:t>자동차를 운전하는 사람들에 비해 훨씬 적은 소수의 사람들의 </a:t>
            </a:r>
          </a:p>
          <a:p>
            <a:pPr fontAlgn="base">
              <a:lnSpc>
                <a:spcPct val="150000"/>
              </a:lnSpc>
            </a:pPr>
            <a:r>
              <a:rPr lang="ko-KR" altLang="en-US" sz="1200" dirty="0"/>
              <a:t>몫인 것과 같이 우리와 같이 대다수 영어 말하기가 필요한 사람에게는 이러한 복잡하고 어려운 문법적 지식보다는 당장 말을 하며 사용하는데 필요한 구조를 익히고 이를 사용하는 것이 중요하다는 것입니다</a:t>
            </a:r>
            <a:r>
              <a:rPr lang="en-US" altLang="ko-KR" sz="1200" dirty="0"/>
              <a:t>. </a:t>
            </a:r>
            <a:endParaRPr lang="ko-KR" altLang="en-US" sz="1200" dirty="0"/>
          </a:p>
          <a:p>
            <a:pPr fontAlgn="base">
              <a:lnSpc>
                <a:spcPct val="150000"/>
              </a:lnSpc>
            </a:pPr>
            <a:r>
              <a:rPr lang="ko-KR" altLang="en-US" sz="1200" dirty="0"/>
              <a:t>즉</a:t>
            </a:r>
            <a:r>
              <a:rPr lang="en-US" altLang="ko-KR" sz="1200" dirty="0"/>
              <a:t>, </a:t>
            </a:r>
            <a:r>
              <a:rPr lang="ko-KR" altLang="en-US" sz="1200" dirty="0"/>
              <a:t>영어라는 언어의 표준 사용법은 이상 예를 들은 자동차의 사용법과 같이 단순 하고 간단</a:t>
            </a:r>
            <a:r>
              <a:rPr lang="en-US" altLang="ko-KR" sz="1200" dirty="0"/>
              <a:t>, </a:t>
            </a:r>
            <a:r>
              <a:rPr lang="ko-KR" altLang="en-US" sz="1200" dirty="0"/>
              <a:t>간편한 개념이 되어야 한다는 것입니다</a:t>
            </a:r>
            <a:r>
              <a:rPr lang="en-US" altLang="ko-KR" sz="1200" dirty="0"/>
              <a:t>.</a:t>
            </a:r>
            <a:endParaRPr lang="ko-KR" altLang="en-US" sz="1200" dirty="0"/>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43</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6672" y="755576"/>
            <a:ext cx="5904656" cy="7571303"/>
          </a:xfrm>
          <a:prstGeom prst="rect">
            <a:avLst/>
          </a:prstGeom>
          <a:noFill/>
        </p:spPr>
        <p:txBody>
          <a:bodyPr wrap="square" rtlCol="0">
            <a:spAutoFit/>
          </a:bodyPr>
          <a:lstStyle/>
          <a:p>
            <a:pPr fontAlgn="base">
              <a:lnSpc>
                <a:spcPct val="150000"/>
              </a:lnSpc>
            </a:pPr>
            <a:r>
              <a:rPr lang="ko-KR" altLang="en-US" sz="1200" dirty="0"/>
              <a:t>▪ 그것은 </a:t>
            </a:r>
            <a:r>
              <a:rPr lang="en-US" altLang="ko-KR" sz="1200" dirty="0"/>
              <a:t>'</a:t>
            </a:r>
            <a:r>
              <a:rPr lang="ko-KR" altLang="en-US" sz="1200" dirty="0"/>
              <a:t>주어 </a:t>
            </a:r>
            <a:r>
              <a:rPr lang="en-US" altLang="ko-KR" sz="1200" dirty="0"/>
              <a:t>+ </a:t>
            </a:r>
            <a:r>
              <a:rPr lang="ko-KR" altLang="en-US" sz="1200" b="1" dirty="0"/>
              <a:t>동사 </a:t>
            </a:r>
            <a:r>
              <a:rPr lang="en-US" altLang="ko-KR" sz="1200" dirty="0"/>
              <a:t>+</a:t>
            </a:r>
            <a:r>
              <a:rPr lang="ko-KR" altLang="en-US" sz="1200" dirty="0"/>
              <a:t>목적어</a:t>
            </a:r>
            <a:r>
              <a:rPr lang="en-US" altLang="ko-KR" sz="1200" dirty="0"/>
              <a:t>/</a:t>
            </a:r>
            <a:r>
              <a:rPr lang="ko-KR" altLang="en-US" sz="1200" dirty="0"/>
              <a:t>보어 </a:t>
            </a:r>
            <a:r>
              <a:rPr lang="en-US" altLang="ko-KR" sz="1200" i="1" dirty="0"/>
              <a:t>or </a:t>
            </a:r>
            <a:r>
              <a:rPr lang="ko-KR" altLang="en-US" sz="1200" i="1" dirty="0"/>
              <a:t>기타</a:t>
            </a:r>
            <a:r>
              <a:rPr lang="en-US" altLang="ko-KR" sz="1200" dirty="0"/>
              <a:t>' </a:t>
            </a:r>
            <a:r>
              <a:rPr lang="ko-KR" altLang="en-US" sz="1200" dirty="0"/>
              <a:t>의 대표적인 영어 문장 형태가 바로 그것에 해당하는 것이고 그 이상도 이하도 아니라는 단순논리에서 출발할 수 있습니다</a:t>
            </a:r>
            <a:r>
              <a:rPr lang="en-US" altLang="ko-KR" sz="1200" dirty="0"/>
              <a:t>.</a:t>
            </a:r>
            <a:endParaRPr lang="ko-KR" altLang="en-US" sz="1200" dirty="0"/>
          </a:p>
          <a:p>
            <a:pPr fontAlgn="base">
              <a:lnSpc>
                <a:spcPct val="150000"/>
              </a:lnSpc>
            </a:pPr>
            <a:r>
              <a:rPr lang="ko-KR" altLang="en-US" sz="1200" dirty="0"/>
              <a:t>▪ 그러나 많은 사람들이 어떤 사람에게 운전을 배웠는가에 따라 조금씩 다르기도 하고 현저하게 다르기 도한 운전 습관이 있을 수 있고 좋은 영향과 나쁜 영향을 미칠 수 있듯이 영어의 사용 역시 강력하고 절제되고 최대치의 효과를 발휘할 수 있는 자동차 운전의 매뉴얼과 같이 통일되고 일관된 매뉴얼이 없을까 란 고민을 해봤습니다</a:t>
            </a:r>
            <a:r>
              <a:rPr lang="en-US" altLang="ko-KR" sz="1200" dirty="0"/>
              <a:t>.</a:t>
            </a:r>
            <a:endParaRPr lang="ko-KR" altLang="en-US" sz="1200" dirty="0"/>
          </a:p>
          <a:p>
            <a:pPr fontAlgn="base" latinLnBrk="0">
              <a:lnSpc>
                <a:spcPct val="150000"/>
              </a:lnSpc>
            </a:pPr>
            <a:endParaRPr lang="en-US" altLang="ko-KR" sz="1200" b="1" dirty="0"/>
          </a:p>
          <a:p>
            <a:pPr fontAlgn="base" latinLnBrk="0">
              <a:lnSpc>
                <a:spcPct val="150000"/>
              </a:lnSpc>
            </a:pPr>
            <a:r>
              <a:rPr lang="ko-KR" altLang="en-US" sz="1200" b="1" dirty="0">
                <a:solidFill>
                  <a:srgbClr val="C00000"/>
                </a:solidFill>
              </a:rPr>
              <a:t>이에 착안하여 저는 단순하면서도 실용적이고 강력한 영어말하기 매뉴얼을 완성 하였습니다</a:t>
            </a:r>
            <a:r>
              <a:rPr lang="en-US" altLang="ko-KR" sz="1200" b="1" dirty="0">
                <a:solidFill>
                  <a:srgbClr val="C00000"/>
                </a:solidFill>
              </a:rPr>
              <a:t>.</a:t>
            </a:r>
            <a:endParaRPr lang="ko-KR" altLang="en-US" sz="1200" dirty="0">
              <a:solidFill>
                <a:srgbClr val="C00000"/>
              </a:solidFill>
            </a:endParaRPr>
          </a:p>
          <a:p>
            <a:pPr fontAlgn="base">
              <a:lnSpc>
                <a:spcPct val="150000"/>
              </a:lnSpc>
            </a:pPr>
            <a:r>
              <a:rPr lang="ko-KR" altLang="en-US" sz="1200" dirty="0"/>
              <a:t>▪ 이것은 </a:t>
            </a:r>
            <a:r>
              <a:rPr lang="en-US" altLang="ko-KR" sz="1200" dirty="0"/>
              <a:t>'</a:t>
            </a:r>
            <a:r>
              <a:rPr lang="ko-KR" altLang="en-US" sz="1200" dirty="0"/>
              <a:t>주어 </a:t>
            </a:r>
            <a:r>
              <a:rPr lang="en-US" altLang="ko-KR" sz="1200" dirty="0"/>
              <a:t>+ </a:t>
            </a:r>
            <a:r>
              <a:rPr lang="ko-KR" altLang="en-US" sz="1200" b="1" dirty="0"/>
              <a:t>동사</a:t>
            </a:r>
            <a:r>
              <a:rPr lang="ko-KR" altLang="en-US" sz="1200" dirty="0"/>
              <a:t> </a:t>
            </a:r>
            <a:r>
              <a:rPr lang="en-US" altLang="ko-KR" sz="1200" dirty="0"/>
              <a:t>+ </a:t>
            </a:r>
            <a:r>
              <a:rPr lang="ko-KR" altLang="en-US" sz="1200" dirty="0"/>
              <a:t>목적어</a:t>
            </a:r>
            <a:r>
              <a:rPr lang="en-US" altLang="ko-KR" sz="1200" dirty="0"/>
              <a:t>/</a:t>
            </a:r>
            <a:r>
              <a:rPr lang="ko-KR" altLang="en-US" sz="1200" dirty="0"/>
              <a:t>보어 </a:t>
            </a:r>
            <a:r>
              <a:rPr lang="en-US" altLang="ko-KR" sz="1200" i="1" dirty="0"/>
              <a:t>or </a:t>
            </a:r>
            <a:r>
              <a:rPr lang="ko-KR" altLang="en-US" sz="1200" i="1" dirty="0"/>
              <a:t>기타</a:t>
            </a:r>
            <a:r>
              <a:rPr lang="en-US" altLang="ko-KR" sz="1200" dirty="0"/>
              <a:t>' </a:t>
            </a:r>
            <a:r>
              <a:rPr lang="ko-KR" altLang="en-US" sz="1200" dirty="0"/>
              <a:t>의 영어라는 언어의 뿌리와 큰 줄기를 이루는 기본구조로부터 출발하여 아무리 복잡하고 어려운 형태의 문장을 다루더라도 이렇게 미리 선언한 단순 원리의 틀을 깨지 않고 영어라는 언어의 공략하기 어려운 부분이기도 한 복잡하고 다양한 </a:t>
            </a:r>
            <a:r>
              <a:rPr lang="en-US" altLang="ko-KR" sz="1200" dirty="0"/>
              <a:t>12</a:t>
            </a:r>
            <a:r>
              <a:rPr lang="ko-KR" altLang="en-US" sz="1200" dirty="0"/>
              <a:t>가지 시제 즉 현재형</a:t>
            </a:r>
            <a:r>
              <a:rPr lang="en-US" altLang="ko-KR" sz="1200" dirty="0"/>
              <a:t>, </a:t>
            </a:r>
            <a:r>
              <a:rPr lang="ko-KR" altLang="en-US" sz="1200" dirty="0"/>
              <a:t>현재진행형</a:t>
            </a:r>
            <a:r>
              <a:rPr lang="en-US" altLang="ko-KR" sz="1200" dirty="0"/>
              <a:t>, </a:t>
            </a:r>
            <a:r>
              <a:rPr lang="ko-KR" altLang="en-US" sz="1200" dirty="0"/>
              <a:t>현재완료형</a:t>
            </a:r>
            <a:r>
              <a:rPr lang="en-US" altLang="ko-KR" sz="1200" dirty="0"/>
              <a:t>, </a:t>
            </a:r>
            <a:r>
              <a:rPr lang="ko-KR" altLang="en-US" sz="1200" dirty="0"/>
              <a:t>현재 완료 진행형의 현재 관련 시제</a:t>
            </a:r>
            <a:r>
              <a:rPr lang="en-US" altLang="ko-KR" sz="1200" dirty="0"/>
              <a:t>, </a:t>
            </a:r>
            <a:r>
              <a:rPr lang="ko-KR" altLang="en-US" sz="1200" dirty="0" err="1"/>
              <a:t>과거형</a:t>
            </a:r>
            <a:r>
              <a:rPr lang="en-US" altLang="ko-KR" sz="1200" dirty="0"/>
              <a:t>, </a:t>
            </a:r>
            <a:r>
              <a:rPr lang="ko-KR" altLang="en-US" sz="1200" dirty="0"/>
              <a:t>과거 진행형</a:t>
            </a:r>
            <a:r>
              <a:rPr lang="en-US" altLang="ko-KR" sz="1200" dirty="0"/>
              <a:t>, </a:t>
            </a:r>
            <a:r>
              <a:rPr lang="ko-KR" altLang="en-US" sz="1200" dirty="0"/>
              <a:t>과거 완료형</a:t>
            </a:r>
            <a:r>
              <a:rPr lang="en-US" altLang="ko-KR" sz="1200" dirty="0"/>
              <a:t>, </a:t>
            </a:r>
            <a:r>
              <a:rPr lang="ko-KR" altLang="en-US" sz="1200" dirty="0"/>
              <a:t>과거 완료진행형의 과거 관련 시제</a:t>
            </a:r>
            <a:r>
              <a:rPr lang="en-US" altLang="ko-KR" sz="1200" dirty="0"/>
              <a:t>, </a:t>
            </a:r>
            <a:r>
              <a:rPr lang="ko-KR" altLang="en-US" sz="1200" dirty="0"/>
              <a:t>미래형</a:t>
            </a:r>
            <a:r>
              <a:rPr lang="en-US" altLang="ko-KR" sz="1200" dirty="0"/>
              <a:t>, </a:t>
            </a:r>
            <a:r>
              <a:rPr lang="ko-KR" altLang="en-US" sz="1200" dirty="0"/>
              <a:t>미래 진행형</a:t>
            </a:r>
            <a:r>
              <a:rPr lang="en-US" altLang="ko-KR" sz="1200" dirty="0"/>
              <a:t>, </a:t>
            </a:r>
            <a:r>
              <a:rPr lang="ko-KR" altLang="en-US" sz="1200" dirty="0"/>
              <a:t>미래 완료형의 미래 관련 시제의 그 </a:t>
            </a:r>
          </a:p>
          <a:p>
            <a:pPr fontAlgn="base">
              <a:lnSpc>
                <a:spcPct val="150000"/>
              </a:lnSpc>
            </a:pPr>
            <a:r>
              <a:rPr lang="ko-KR" altLang="en-US" sz="1200" dirty="0"/>
              <a:t>사용되는 시제에 따라 복잡하게 변환되는 동사의 형태를 복잡한 형태 그대로 인식하는 것이 아닌 위의 </a:t>
            </a:r>
            <a:r>
              <a:rPr lang="en-US" altLang="ko-KR" sz="1200" dirty="0"/>
              <a:t>'</a:t>
            </a:r>
            <a:r>
              <a:rPr lang="ko-KR" altLang="en-US" sz="1200" dirty="0"/>
              <a:t>주어 </a:t>
            </a:r>
            <a:r>
              <a:rPr lang="en-US" altLang="ko-KR" sz="1200" dirty="0"/>
              <a:t>+ </a:t>
            </a:r>
            <a:r>
              <a:rPr lang="ko-KR" altLang="en-US" sz="1200" b="1" dirty="0"/>
              <a:t>동사</a:t>
            </a:r>
            <a:r>
              <a:rPr lang="ko-KR" altLang="en-US" sz="1200" dirty="0"/>
              <a:t> </a:t>
            </a:r>
            <a:r>
              <a:rPr lang="en-US" altLang="ko-KR" sz="1200" dirty="0"/>
              <a:t>+ </a:t>
            </a:r>
            <a:r>
              <a:rPr lang="ko-KR" altLang="en-US" sz="1200" dirty="0"/>
              <a:t>목적어</a:t>
            </a:r>
            <a:r>
              <a:rPr lang="en-US" altLang="ko-KR" sz="1200" dirty="0"/>
              <a:t>/</a:t>
            </a:r>
            <a:r>
              <a:rPr lang="ko-KR" altLang="en-US" sz="1200" dirty="0"/>
              <a:t>보어 </a:t>
            </a:r>
            <a:r>
              <a:rPr lang="en-US" altLang="ko-KR" sz="1200" i="1" dirty="0"/>
              <a:t>or </a:t>
            </a:r>
            <a:r>
              <a:rPr lang="ko-KR" altLang="en-US" sz="1200" i="1" dirty="0"/>
              <a:t>기타</a:t>
            </a:r>
            <a:r>
              <a:rPr lang="en-US" altLang="ko-KR" sz="1200" dirty="0"/>
              <a:t>' </a:t>
            </a:r>
            <a:r>
              <a:rPr lang="ko-KR" altLang="en-US" sz="1200" dirty="0"/>
              <a:t>의 틀 속에 집어넣어 동사파트로서의 역할만을 하게 하여 단순화시킴으로써 아무리 복잡하고 어려운 문장도 주어파트</a:t>
            </a:r>
            <a:r>
              <a:rPr lang="en-US" altLang="ko-KR" sz="1200" dirty="0"/>
              <a:t>, </a:t>
            </a:r>
            <a:r>
              <a:rPr lang="ko-KR" altLang="en-US" sz="1200" dirty="0"/>
              <a:t>동사파트</a:t>
            </a:r>
            <a:r>
              <a:rPr lang="en-US" altLang="ko-KR" sz="1200" dirty="0"/>
              <a:t>, </a:t>
            </a:r>
            <a:r>
              <a:rPr lang="ko-KR" altLang="en-US" sz="1200" dirty="0"/>
              <a:t>그 외의 목적어나 보어파트의 </a:t>
            </a:r>
            <a:r>
              <a:rPr lang="en-US" altLang="ko-KR" sz="1200" dirty="0"/>
              <a:t>3</a:t>
            </a:r>
            <a:r>
              <a:rPr lang="ko-KR" altLang="en-US" sz="1200" dirty="0"/>
              <a:t>개 파트만으로 구분하여 이를 표와 공식으로 만들어 시각적인 인식을 도모하여 독자로 하여금 </a:t>
            </a:r>
            <a:r>
              <a:rPr lang="en-US" altLang="ko-KR" sz="1200" dirty="0"/>
              <a:t>'</a:t>
            </a:r>
            <a:r>
              <a:rPr lang="ko-KR" altLang="en-US" sz="1200" dirty="0"/>
              <a:t>모든 영어문장을 이렇게 </a:t>
            </a:r>
            <a:r>
              <a:rPr lang="en-US" altLang="ko-KR" sz="1200" dirty="0"/>
              <a:t>3</a:t>
            </a:r>
            <a:r>
              <a:rPr lang="ko-KR" altLang="en-US" sz="1200" dirty="0"/>
              <a:t>개의 칸으로 구분하고 이 안에 집어넣을 수 있는 방법이 있구나</a:t>
            </a:r>
            <a:r>
              <a:rPr lang="en-US" altLang="ko-KR" sz="1200" dirty="0"/>
              <a:t>' </a:t>
            </a:r>
            <a:r>
              <a:rPr lang="ko-KR" altLang="en-US" sz="1200" dirty="0"/>
              <a:t>라고 하는 인식을 제공하였습니다</a:t>
            </a:r>
            <a:r>
              <a:rPr lang="en-US" altLang="ko-KR" sz="1200" dirty="0"/>
              <a:t>.</a:t>
            </a:r>
            <a:endParaRPr lang="ko-KR" altLang="en-US" sz="1200" dirty="0"/>
          </a:p>
          <a:p>
            <a:pPr fontAlgn="base">
              <a:lnSpc>
                <a:spcPct val="150000"/>
              </a:lnSpc>
            </a:pPr>
            <a:r>
              <a:rPr lang="ko-KR" altLang="en-US" sz="1200" dirty="0"/>
              <a:t>즉</a:t>
            </a:r>
            <a:r>
              <a:rPr lang="en-US" altLang="ko-KR" sz="1200" dirty="0"/>
              <a:t>, </a:t>
            </a:r>
            <a:r>
              <a:rPr lang="ko-KR" altLang="en-US" sz="1200" dirty="0"/>
              <a:t>영어문장의 구성을 크게 나누어 주어</a:t>
            </a:r>
            <a:r>
              <a:rPr lang="en-US" altLang="ko-KR" sz="1200" dirty="0"/>
              <a:t>, </a:t>
            </a:r>
            <a:r>
              <a:rPr lang="ko-KR" altLang="en-US" sz="1200" dirty="0"/>
              <a:t>동사</a:t>
            </a:r>
            <a:r>
              <a:rPr lang="en-US" altLang="ko-KR" sz="1200" dirty="0"/>
              <a:t>, </a:t>
            </a:r>
            <a:r>
              <a:rPr lang="ko-KR" altLang="en-US" sz="1200" dirty="0"/>
              <a:t>목적어나 보어의 </a:t>
            </a:r>
            <a:r>
              <a:rPr lang="en-US" altLang="ko-KR" sz="1200" dirty="0"/>
              <a:t>3</a:t>
            </a:r>
            <a:r>
              <a:rPr lang="ko-KR" altLang="en-US" sz="1200" dirty="0"/>
              <a:t>개의 메이저 파트 또는 한 가지 개념이 더 추가 된다면 문장구성의 말 그대로 기타부분을 담당하고 있는 기타 파트까지 </a:t>
            </a:r>
            <a:r>
              <a:rPr lang="en-US" altLang="ko-KR" sz="1200" dirty="0"/>
              <a:t>4</a:t>
            </a:r>
            <a:r>
              <a:rPr lang="ko-KR" altLang="en-US" sz="1200" dirty="0"/>
              <a:t>개의 파트로 구성됨을 인식할 수 있는 것입니다</a:t>
            </a:r>
            <a:r>
              <a:rPr lang="en-US" altLang="ko-KR" sz="1200" dirty="0"/>
              <a:t>.</a:t>
            </a:r>
            <a:endParaRPr lang="ko-KR" altLang="en-US" sz="1200" dirty="0"/>
          </a:p>
          <a:p>
            <a:pPr fontAlgn="base">
              <a:lnSpc>
                <a:spcPct val="150000"/>
              </a:lnSpc>
            </a:pPr>
            <a:r>
              <a:rPr lang="ko-KR" altLang="en-US" sz="1200" dirty="0"/>
              <a:t>▪ 이에 위의 </a:t>
            </a:r>
            <a:r>
              <a:rPr lang="en-US" altLang="ko-KR" sz="1200" dirty="0"/>
              <a:t>144</a:t>
            </a:r>
            <a:r>
              <a:rPr lang="ko-KR" altLang="en-US" sz="1200" dirty="0"/>
              <a:t>개의 예문을 재구성해본다면</a:t>
            </a:r>
            <a:r>
              <a:rPr lang="en-US" altLang="ko-KR" sz="1200" dirty="0"/>
              <a:t>... </a:t>
            </a:r>
            <a:r>
              <a:rPr lang="ko-KR" altLang="en-US" sz="1200" dirty="0"/>
              <a:t>아래와 같이 주어</a:t>
            </a:r>
            <a:r>
              <a:rPr lang="en-US" altLang="ko-KR" sz="1200" dirty="0"/>
              <a:t>, </a:t>
            </a:r>
            <a:r>
              <a:rPr lang="ko-KR" altLang="en-US" sz="1200" dirty="0"/>
              <a:t>동사</a:t>
            </a:r>
            <a:r>
              <a:rPr lang="en-US" altLang="ko-KR" sz="1200" dirty="0"/>
              <a:t>, </a:t>
            </a:r>
            <a:r>
              <a:rPr lang="ko-KR" altLang="en-US" sz="1200" dirty="0"/>
              <a:t>목적어</a:t>
            </a:r>
            <a:r>
              <a:rPr lang="en-US" altLang="ko-KR" sz="1200" dirty="0"/>
              <a:t>, </a:t>
            </a:r>
            <a:r>
              <a:rPr lang="ko-KR" altLang="en-US" sz="1200" dirty="0"/>
              <a:t>기타로 구성되고</a:t>
            </a:r>
            <a:r>
              <a:rPr lang="en-US" altLang="ko-KR" sz="1200" dirty="0"/>
              <a:t>…</a:t>
            </a:r>
            <a:endParaRPr lang="ko-KR" altLang="en-US" sz="1200" dirty="0"/>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44</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476671" y="755576"/>
          <a:ext cx="5904658" cy="2295076"/>
        </p:xfrm>
        <a:graphic>
          <a:graphicData uri="http://schemas.openxmlformats.org/drawingml/2006/table">
            <a:tbl>
              <a:tblPr/>
              <a:tblGrid>
                <a:gridCol w="596199"/>
                <a:gridCol w="184899"/>
                <a:gridCol w="835275"/>
                <a:gridCol w="106660"/>
                <a:gridCol w="309726"/>
                <a:gridCol w="835275"/>
                <a:gridCol w="486228"/>
                <a:gridCol w="417679"/>
                <a:gridCol w="106660"/>
                <a:gridCol w="286875"/>
                <a:gridCol w="835275"/>
                <a:gridCol w="486228"/>
                <a:gridCol w="417679"/>
              </a:tblGrid>
              <a:tr h="154303">
                <a:tc gridSpan="3">
                  <a:txBody>
                    <a:bodyPr/>
                    <a:lstStyle/>
                    <a:p>
                      <a:pPr marL="0" marR="0" indent="0" algn="ctr" fontAlgn="base" latinLnBrk="0">
                        <a:lnSpc>
                          <a:spcPct val="160000"/>
                        </a:lnSpc>
                        <a:spcBef>
                          <a:spcPts val="0"/>
                        </a:spcBef>
                        <a:spcAft>
                          <a:spcPts val="0"/>
                        </a:spcAft>
                      </a:pPr>
                      <a:r>
                        <a:rPr lang="ko-KR" altLang="en-US" sz="600" kern="0" spc="0" dirty="0">
                          <a:solidFill>
                            <a:srgbClr val="000000"/>
                          </a:solidFill>
                          <a:latin typeface="+mj-ea"/>
                          <a:ea typeface="+mj-ea"/>
                        </a:rPr>
                        <a:t>시제</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FFFF00"/>
                    </a:solidFill>
                  </a:tcPr>
                </a:tc>
                <a:tc hMerge="1">
                  <a:txBody>
                    <a:bodyPr/>
                    <a:lstStyle/>
                    <a:p>
                      <a:pPr latinLnBrk="1"/>
                      <a:endParaRPr lang="ko-KR" altLang="en-US"/>
                    </a:p>
                  </a:txBody>
                  <a:tcPr/>
                </a:tc>
                <a:tc hMerge="1">
                  <a:txBody>
                    <a:bodyPr/>
                    <a:lstStyle/>
                    <a:p>
                      <a:pPr latinLnBrk="1"/>
                      <a:endParaRPr lang="ko-KR" altLang="en-US"/>
                    </a:p>
                  </a:txBody>
                  <a:tcPr/>
                </a:tc>
                <a:tc rowSpan="14">
                  <a:txBody>
                    <a:bodyPr/>
                    <a:lstStyle/>
                    <a:p>
                      <a:pPr marL="0" marR="0" indent="0" algn="ctr" fontAlgn="base" latinLnBrk="0">
                        <a:lnSpc>
                          <a:spcPct val="160000"/>
                        </a:lnSpc>
                        <a:spcBef>
                          <a:spcPts val="0"/>
                        </a:spcBef>
                        <a:spcAft>
                          <a:spcPts val="0"/>
                        </a:spcAft>
                      </a:pPr>
                      <a:endParaRPr lang="ko-KR" altLang="en-US" sz="600" kern="0" spc="0">
                        <a:solidFill>
                          <a:srgbClr val="000000"/>
                        </a:solidFill>
                        <a:latin typeface="+mj-ea"/>
                        <a:ea typeface="+mj-ea"/>
                      </a:endParaRP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a:noFill/>
                    </a:lnT>
                    <a:lnB>
                      <a:noFill/>
                    </a:lnB>
                  </a:tcPr>
                </a:tc>
                <a:tc grid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능동태</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FFFF00"/>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rowSpan="14">
                  <a:txBody>
                    <a:bodyPr/>
                    <a:lstStyle/>
                    <a:p>
                      <a:pPr marL="0" marR="0" indent="0" algn="ctr" fontAlgn="base" latinLnBrk="0">
                        <a:lnSpc>
                          <a:spcPct val="160000"/>
                        </a:lnSpc>
                        <a:spcBef>
                          <a:spcPts val="0"/>
                        </a:spcBef>
                        <a:spcAft>
                          <a:spcPts val="0"/>
                        </a:spcAft>
                      </a:pPr>
                      <a:endParaRPr lang="ko-KR" altLang="en-US" sz="600" kern="0" spc="0">
                        <a:solidFill>
                          <a:srgbClr val="000000"/>
                        </a:solidFill>
                        <a:latin typeface="+mj-ea"/>
                        <a:ea typeface="+mj-ea"/>
                      </a:endParaRP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a:noFill/>
                    </a:lnT>
                    <a:lnB>
                      <a:noFill/>
                    </a:lnB>
                  </a:tcPr>
                </a:tc>
                <a:tc grid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수동태</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FFFF00"/>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154303">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단순분류</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00"/>
                    </a:solidFill>
                  </a:tcPr>
                </a:tc>
                <a:tc>
                  <a:txBody>
                    <a:bodyPr/>
                    <a:lstStyle/>
                    <a:p>
                      <a:pPr marL="0" marR="0" indent="0" algn="ctr" fontAlgn="base" latinLnBrk="0">
                        <a:lnSpc>
                          <a:spcPct val="160000"/>
                        </a:lnSpc>
                        <a:spcBef>
                          <a:spcPts val="0"/>
                        </a:spcBef>
                        <a:spcAft>
                          <a:spcPts val="0"/>
                        </a:spcAft>
                      </a:pPr>
                      <a:endParaRPr lang="ko-KR" altLang="en-US" sz="600" kern="0" spc="0">
                        <a:solidFill>
                          <a:srgbClr val="000000"/>
                        </a:solidFill>
                        <a:latin typeface="+mj-ea"/>
                        <a:ea typeface="+mj-ea"/>
                      </a:endParaRP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00"/>
                    </a:solidFill>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상세분류</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00"/>
                    </a:solidFill>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주어</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FF"/>
                    </a:solidFill>
                  </a:tcPr>
                </a:tc>
                <a:tc>
                  <a:txBody>
                    <a:bodyPr/>
                    <a:lstStyle/>
                    <a:p>
                      <a:pPr marL="0" marR="0" indent="0" algn="ctr" fontAlgn="base" latinLnBrk="0">
                        <a:lnSpc>
                          <a:spcPct val="160000"/>
                        </a:lnSpc>
                        <a:spcBef>
                          <a:spcPts val="0"/>
                        </a:spcBef>
                        <a:spcAft>
                          <a:spcPts val="0"/>
                        </a:spcAft>
                      </a:pPr>
                      <a:r>
                        <a:rPr lang="ko-KR" altLang="en-US" sz="600" b="1" kern="0" spc="0">
                          <a:solidFill>
                            <a:srgbClr val="FF0000"/>
                          </a:solidFill>
                          <a:latin typeface="+mj-ea"/>
                          <a:ea typeface="+mj-ea"/>
                        </a:rPr>
                        <a:t>동사</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33CCCC"/>
                    </a:solidFill>
                  </a:tcPr>
                </a:tc>
                <a:tc>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목적어</a:t>
                      </a:r>
                      <a:r>
                        <a:rPr lang="en-US" altLang="ko-KR" sz="600" i="1" kern="0" spc="0">
                          <a:solidFill>
                            <a:srgbClr val="000000"/>
                          </a:solidFill>
                          <a:latin typeface="+mj-ea"/>
                          <a:ea typeface="+mj-ea"/>
                        </a:rPr>
                        <a:t>/</a:t>
                      </a:r>
                      <a:r>
                        <a:rPr lang="ko-KR" altLang="en-US" sz="600" i="1" kern="0" spc="0">
                          <a:solidFill>
                            <a:srgbClr val="000000"/>
                          </a:solidFill>
                          <a:latin typeface="+mj-ea"/>
                          <a:ea typeface="+mj-ea"/>
                        </a:rPr>
                        <a:t>보어</a:t>
                      </a:r>
                    </a:p>
                  </a:txBody>
                  <a:tcPr marL="8815" marR="8815" marT="8815" marB="8815" anchor="ctr">
                    <a:lnL w="3556" cap="flat" cmpd="sng" algn="ctr">
                      <a:solidFill>
                        <a:srgbClr val="5D5D5D"/>
                      </a:solidFill>
                      <a:prstDash val="solid"/>
                      <a:round/>
                      <a:headEnd type="none" w="med" len="med"/>
                      <a:tailEnd type="none" w="med" len="med"/>
                    </a:lnL>
                    <a:lnR w="21590" cap="flat" cmpd="sng" algn="ctr">
                      <a:solidFill>
                        <a:srgbClr val="5D5D5D"/>
                      </a:solidFill>
                      <a:prstDash val="dot"/>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FF"/>
                    </a:solidFill>
                  </a:tcPr>
                </a:tc>
                <a:tc>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기타</a:t>
                      </a:r>
                      <a:r>
                        <a:rPr lang="en-US" altLang="ko-KR" sz="600" i="1" kern="0" spc="0">
                          <a:solidFill>
                            <a:srgbClr val="000000"/>
                          </a:solidFill>
                          <a:latin typeface="+mj-ea"/>
                          <a:ea typeface="+mj-ea"/>
                        </a:rPr>
                        <a:t>.</a:t>
                      </a:r>
                      <a:endParaRPr lang="ko-KR" altLang="en-US" sz="600" i="1" kern="0" spc="0">
                        <a:solidFill>
                          <a:srgbClr val="000000"/>
                        </a:solidFill>
                        <a:latin typeface="+mj-ea"/>
                        <a:ea typeface="+mj-ea"/>
                      </a:endParaRPr>
                    </a:p>
                  </a:txBody>
                  <a:tcPr marL="8815" marR="8815" marT="8815" marB="8815" anchor="ctr">
                    <a:lnL w="21590" cap="flat" cmpd="sng" algn="ctr">
                      <a:solidFill>
                        <a:srgbClr val="5D5D5D"/>
                      </a:solidFill>
                      <a:prstDash val="dot"/>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FF"/>
                    </a:solidFill>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주어</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FF"/>
                    </a:solidFill>
                  </a:tcPr>
                </a:tc>
                <a:tc>
                  <a:txBody>
                    <a:bodyPr/>
                    <a:lstStyle/>
                    <a:p>
                      <a:pPr marL="0" marR="0" indent="0" algn="ctr" fontAlgn="base" latinLnBrk="0">
                        <a:lnSpc>
                          <a:spcPct val="160000"/>
                        </a:lnSpc>
                        <a:spcBef>
                          <a:spcPts val="0"/>
                        </a:spcBef>
                        <a:spcAft>
                          <a:spcPts val="0"/>
                        </a:spcAft>
                      </a:pPr>
                      <a:r>
                        <a:rPr lang="ko-KR" altLang="en-US" sz="600" b="1" kern="0" spc="0">
                          <a:solidFill>
                            <a:srgbClr val="FF0000"/>
                          </a:solidFill>
                          <a:latin typeface="+mj-ea"/>
                          <a:ea typeface="+mj-ea"/>
                        </a:rPr>
                        <a:t>동사</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33CCCC"/>
                    </a:solidFill>
                  </a:tcPr>
                </a:tc>
                <a:tc>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목적어</a:t>
                      </a:r>
                      <a:r>
                        <a:rPr lang="en-US" altLang="ko-KR" sz="600" i="1" kern="0" spc="0">
                          <a:solidFill>
                            <a:srgbClr val="000000"/>
                          </a:solidFill>
                          <a:latin typeface="+mj-ea"/>
                          <a:ea typeface="+mj-ea"/>
                        </a:rPr>
                        <a:t>/</a:t>
                      </a:r>
                      <a:r>
                        <a:rPr lang="ko-KR" altLang="en-US" sz="600" i="1" kern="0" spc="0">
                          <a:solidFill>
                            <a:srgbClr val="000000"/>
                          </a:solidFill>
                          <a:latin typeface="+mj-ea"/>
                          <a:ea typeface="+mj-ea"/>
                        </a:rPr>
                        <a:t>보어</a:t>
                      </a:r>
                    </a:p>
                  </a:txBody>
                  <a:tcPr marL="8815" marR="8815" marT="8815" marB="8815" anchor="ctr">
                    <a:lnL w="3556" cap="flat" cmpd="sng" algn="ctr">
                      <a:solidFill>
                        <a:srgbClr val="5D5D5D"/>
                      </a:solidFill>
                      <a:prstDash val="solid"/>
                      <a:round/>
                      <a:headEnd type="none" w="med" len="med"/>
                      <a:tailEnd type="none" w="med" len="med"/>
                    </a:lnL>
                    <a:lnR w="21590" cap="flat" cmpd="sng" algn="ctr">
                      <a:solidFill>
                        <a:srgbClr val="5D5D5D"/>
                      </a:solidFill>
                      <a:prstDash val="dot"/>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FF"/>
                    </a:solidFill>
                  </a:tcPr>
                </a:tc>
                <a:tc>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기타</a:t>
                      </a:r>
                      <a:r>
                        <a:rPr lang="en-US" altLang="ko-KR" sz="600" i="1" kern="0" spc="0">
                          <a:solidFill>
                            <a:srgbClr val="000000"/>
                          </a:solidFill>
                          <a:latin typeface="+mj-ea"/>
                          <a:ea typeface="+mj-ea"/>
                        </a:rPr>
                        <a:t>.</a:t>
                      </a:r>
                      <a:endParaRPr lang="ko-KR" altLang="en-US" sz="600" i="1" kern="0" spc="0">
                        <a:solidFill>
                          <a:srgbClr val="000000"/>
                        </a:solidFill>
                        <a:latin typeface="+mj-ea"/>
                        <a:ea typeface="+mj-ea"/>
                      </a:endParaRPr>
                    </a:p>
                  </a:txBody>
                  <a:tcPr marL="8815" marR="8815" marT="8815" marB="8815" anchor="ctr">
                    <a:lnL w="21590" cap="flat" cmpd="sng" algn="ctr">
                      <a:solidFill>
                        <a:srgbClr val="5D5D5D"/>
                      </a:solidFill>
                      <a:prstDash val="dot"/>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FF"/>
                    </a:solidFill>
                  </a:tcPr>
                </a:tc>
              </a:tr>
              <a:tr h="154303">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현재</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현재</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vMerge="1">
                  <a:txBody>
                    <a:bodyPr/>
                    <a:lstStyle/>
                    <a:p>
                      <a:pPr latinLnBrk="1"/>
                      <a:endParaRPr lang="ko-KR" altLang="en-US"/>
                    </a:p>
                  </a:txBody>
                  <a:tcPr/>
                </a:tc>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주어</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be/do</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목적어</a:t>
                      </a:r>
                      <a:r>
                        <a:rPr lang="en-US" altLang="ko-KR" sz="600" i="1" kern="0" spc="0">
                          <a:solidFill>
                            <a:srgbClr val="000000"/>
                          </a:solidFill>
                          <a:latin typeface="+mj-ea"/>
                          <a:ea typeface="+mj-ea"/>
                        </a:rPr>
                        <a:t>/</a:t>
                      </a:r>
                      <a:r>
                        <a:rPr lang="ko-KR" altLang="en-US" sz="600" i="1" kern="0" spc="0">
                          <a:solidFill>
                            <a:srgbClr val="000000"/>
                          </a:solidFill>
                          <a:latin typeface="+mj-ea"/>
                          <a:ea typeface="+mj-ea"/>
                        </a:rPr>
                        <a:t>보어</a:t>
                      </a:r>
                    </a:p>
                  </a:txBody>
                  <a:tcPr marL="8815" marR="8815" marT="8815" marB="8815" anchor="ctr">
                    <a:lnL w="3556" cap="flat" cmpd="sng" algn="ctr">
                      <a:solidFill>
                        <a:srgbClr val="5D5D5D"/>
                      </a:solidFill>
                      <a:prstDash val="solid"/>
                      <a:round/>
                      <a:headEnd type="none" w="med" len="med"/>
                      <a:tailEnd type="none" w="med" len="med"/>
                    </a:lnL>
                    <a:lnR w="21590" cap="flat" cmpd="sng" algn="ctr">
                      <a:solidFill>
                        <a:srgbClr val="5D5D5D"/>
                      </a:solidFill>
                      <a:prstDash val="dot"/>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기타</a:t>
                      </a:r>
                      <a:r>
                        <a:rPr lang="en-US" altLang="ko-KR" sz="600" i="1" kern="0" spc="0">
                          <a:solidFill>
                            <a:srgbClr val="000000"/>
                          </a:solidFill>
                          <a:latin typeface="+mj-ea"/>
                          <a:ea typeface="+mj-ea"/>
                        </a:rPr>
                        <a:t>.</a:t>
                      </a:r>
                      <a:endParaRPr lang="ko-KR" altLang="en-US" sz="600" i="1" kern="0" spc="0">
                        <a:solidFill>
                          <a:srgbClr val="000000"/>
                        </a:solidFill>
                        <a:latin typeface="+mj-ea"/>
                        <a:ea typeface="+mj-ea"/>
                      </a:endParaRPr>
                    </a:p>
                  </a:txBody>
                  <a:tcPr marL="8815" marR="8815" marT="8815" marB="8815" anchor="ctr">
                    <a:lnL w="21590" cap="flat" cmpd="sng" algn="ctr">
                      <a:solidFill>
                        <a:srgbClr val="5D5D5D"/>
                      </a:solidFill>
                      <a:prstDash val="dot"/>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주어</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be P.P.</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목적어</a:t>
                      </a:r>
                      <a:r>
                        <a:rPr lang="en-US" altLang="ko-KR" sz="600" i="1" kern="0" spc="0">
                          <a:solidFill>
                            <a:srgbClr val="000000"/>
                          </a:solidFill>
                          <a:latin typeface="+mj-ea"/>
                          <a:ea typeface="+mj-ea"/>
                        </a:rPr>
                        <a:t>/</a:t>
                      </a:r>
                      <a:r>
                        <a:rPr lang="ko-KR" altLang="en-US" sz="600" i="1" kern="0" spc="0">
                          <a:solidFill>
                            <a:srgbClr val="000000"/>
                          </a:solidFill>
                          <a:latin typeface="+mj-ea"/>
                          <a:ea typeface="+mj-ea"/>
                        </a:rPr>
                        <a:t>보어</a:t>
                      </a:r>
                    </a:p>
                  </a:txBody>
                  <a:tcPr marL="8815" marR="8815" marT="8815" marB="8815" anchor="ctr">
                    <a:lnL w="3556" cap="flat" cmpd="sng" algn="ctr">
                      <a:solidFill>
                        <a:srgbClr val="5D5D5D"/>
                      </a:solidFill>
                      <a:prstDash val="solid"/>
                      <a:round/>
                      <a:headEnd type="none" w="med" len="med"/>
                      <a:tailEnd type="none" w="med" len="med"/>
                    </a:lnL>
                    <a:lnR w="21590" cap="flat" cmpd="sng" algn="ctr">
                      <a:solidFill>
                        <a:srgbClr val="5D5D5D"/>
                      </a:solidFill>
                      <a:prstDash val="dot"/>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기타</a:t>
                      </a:r>
                      <a:r>
                        <a:rPr lang="en-US" altLang="ko-KR" sz="600" i="1" kern="0" spc="0">
                          <a:solidFill>
                            <a:srgbClr val="000000"/>
                          </a:solidFill>
                          <a:latin typeface="+mj-ea"/>
                          <a:ea typeface="+mj-ea"/>
                        </a:rPr>
                        <a:t>.</a:t>
                      </a:r>
                      <a:endParaRPr lang="ko-KR" altLang="en-US" sz="600" i="1" kern="0" spc="0">
                        <a:solidFill>
                          <a:srgbClr val="000000"/>
                        </a:solidFill>
                        <a:latin typeface="+mj-ea"/>
                        <a:ea typeface="+mj-ea"/>
                      </a:endParaRPr>
                    </a:p>
                  </a:txBody>
                  <a:tcPr marL="8815" marR="8815" marT="8815" marB="8815" anchor="ctr">
                    <a:lnL w="21590" cap="flat" cmpd="sng" algn="ctr">
                      <a:solidFill>
                        <a:srgbClr val="5D5D5D"/>
                      </a:solidFill>
                      <a:prstDash val="dot"/>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r>
              <a:tr h="154303">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현재진행</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be -ing</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be being -ing</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r>
              <a:tr h="154303">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현재완료</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have/has P.P.</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have/has been P.P.</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r>
              <a:tr h="154303">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현재완료진행</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have/has been -ing</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r>
              <a:tr h="154303">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과거</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00"/>
                    </a:solidFill>
                  </a:tcPr>
                </a:tc>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00"/>
                    </a:solidFill>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과거</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00"/>
                    </a:solidFill>
                  </a:tcPr>
                </a:tc>
                <a:tc vMerge="1">
                  <a:txBody>
                    <a:bodyPr/>
                    <a:lstStyle/>
                    <a:p>
                      <a:pPr latinLnBrk="1"/>
                      <a:endParaRPr lang="ko-KR" altLang="en-US"/>
                    </a:p>
                  </a:txBody>
                  <a:tcPr/>
                </a:tc>
                <a:tc rowSpan="4">
                  <a:txBody>
                    <a:bodyPr/>
                    <a:lstStyle/>
                    <a:p>
                      <a:pPr marL="0" marR="0" indent="0" algn="ctr" fontAlgn="base" latinLnBrk="0">
                        <a:lnSpc>
                          <a:spcPct val="160000"/>
                        </a:lnSpc>
                        <a:spcBef>
                          <a:spcPts val="0"/>
                        </a:spcBef>
                        <a:spcAft>
                          <a:spcPts val="0"/>
                        </a:spcAft>
                      </a:pPr>
                      <a:r>
                        <a:rPr lang="ko-KR" altLang="en-US" sz="600" kern="0" spc="0" dirty="0">
                          <a:solidFill>
                            <a:srgbClr val="000000"/>
                          </a:solidFill>
                          <a:latin typeface="+mj-ea"/>
                          <a:ea typeface="+mj-ea"/>
                        </a:rPr>
                        <a:t>주어</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be</a:t>
                      </a:r>
                      <a:r>
                        <a:rPr lang="ko-KR" altLang="en-US" sz="600" b="1" kern="0" spc="0">
                          <a:solidFill>
                            <a:srgbClr val="FF0000"/>
                          </a:solidFill>
                          <a:latin typeface="+mj-ea"/>
                          <a:ea typeface="+mj-ea"/>
                        </a:rPr>
                        <a:t>과거</a:t>
                      </a:r>
                      <a:r>
                        <a:rPr lang="en-US" altLang="ko-KR" sz="600" b="1" kern="0" spc="0">
                          <a:solidFill>
                            <a:srgbClr val="FF0000"/>
                          </a:solidFill>
                          <a:latin typeface="+mj-ea"/>
                          <a:ea typeface="+mj-ea"/>
                        </a:rPr>
                        <a:t>/</a:t>
                      </a:r>
                      <a:r>
                        <a:rPr lang="en-US" sz="600" b="1" kern="0" spc="0">
                          <a:solidFill>
                            <a:srgbClr val="FF0000"/>
                          </a:solidFill>
                          <a:latin typeface="+mj-ea"/>
                          <a:ea typeface="+mj-ea"/>
                        </a:rPr>
                        <a:t>did</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목적어</a:t>
                      </a:r>
                      <a:r>
                        <a:rPr lang="en-US" altLang="ko-KR" sz="600" i="1" kern="0" spc="0">
                          <a:solidFill>
                            <a:srgbClr val="000000"/>
                          </a:solidFill>
                          <a:latin typeface="+mj-ea"/>
                          <a:ea typeface="+mj-ea"/>
                        </a:rPr>
                        <a:t>/</a:t>
                      </a:r>
                      <a:r>
                        <a:rPr lang="ko-KR" altLang="en-US" sz="600" i="1" kern="0" spc="0">
                          <a:solidFill>
                            <a:srgbClr val="000000"/>
                          </a:solidFill>
                          <a:latin typeface="+mj-ea"/>
                          <a:ea typeface="+mj-ea"/>
                        </a:rPr>
                        <a:t>보어</a:t>
                      </a:r>
                    </a:p>
                  </a:txBody>
                  <a:tcPr marL="8815" marR="8815" marT="8815" marB="8815" anchor="ctr">
                    <a:lnL w="3556" cap="flat" cmpd="sng" algn="ctr">
                      <a:solidFill>
                        <a:srgbClr val="5D5D5D"/>
                      </a:solidFill>
                      <a:prstDash val="solid"/>
                      <a:round/>
                      <a:headEnd type="none" w="med" len="med"/>
                      <a:tailEnd type="none" w="med" len="med"/>
                    </a:lnL>
                    <a:lnR w="21590" cap="flat" cmpd="sng" algn="ctr">
                      <a:solidFill>
                        <a:srgbClr val="5D5D5D"/>
                      </a:solidFill>
                      <a:prstDash val="dot"/>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기타</a:t>
                      </a:r>
                      <a:r>
                        <a:rPr lang="en-US" altLang="ko-KR" sz="600" i="1" kern="0" spc="0">
                          <a:solidFill>
                            <a:srgbClr val="000000"/>
                          </a:solidFill>
                          <a:latin typeface="+mj-ea"/>
                          <a:ea typeface="+mj-ea"/>
                        </a:rPr>
                        <a:t>.</a:t>
                      </a:r>
                      <a:endParaRPr lang="ko-KR" altLang="en-US" sz="600" i="1" kern="0" spc="0">
                        <a:solidFill>
                          <a:srgbClr val="000000"/>
                        </a:solidFill>
                        <a:latin typeface="+mj-ea"/>
                        <a:ea typeface="+mj-ea"/>
                      </a:endParaRPr>
                    </a:p>
                  </a:txBody>
                  <a:tcPr marL="8815" marR="8815" marT="8815" marB="8815" anchor="ctr">
                    <a:lnL w="21590" cap="flat" cmpd="sng" algn="ctr">
                      <a:solidFill>
                        <a:srgbClr val="5D5D5D"/>
                      </a:solidFill>
                      <a:prstDash val="dot"/>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주어</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be(</a:t>
                      </a:r>
                      <a:r>
                        <a:rPr lang="ko-KR" altLang="en-US" sz="600" b="1" kern="0" spc="0">
                          <a:solidFill>
                            <a:srgbClr val="FF0000"/>
                          </a:solidFill>
                          <a:latin typeface="+mj-ea"/>
                          <a:ea typeface="+mj-ea"/>
                        </a:rPr>
                        <a:t>과거</a:t>
                      </a:r>
                      <a:r>
                        <a:rPr lang="en-US" altLang="ko-KR" sz="600" b="1" kern="0" spc="0">
                          <a:solidFill>
                            <a:srgbClr val="FF0000"/>
                          </a:solidFill>
                          <a:latin typeface="+mj-ea"/>
                          <a:ea typeface="+mj-ea"/>
                        </a:rPr>
                        <a:t>) </a:t>
                      </a:r>
                      <a:r>
                        <a:rPr lang="en-US" sz="600" b="1" kern="0" spc="0">
                          <a:solidFill>
                            <a:srgbClr val="FF0000"/>
                          </a:solidFill>
                          <a:latin typeface="+mj-ea"/>
                          <a:ea typeface="+mj-ea"/>
                        </a:rPr>
                        <a:t>P.P.</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목적어</a:t>
                      </a:r>
                      <a:r>
                        <a:rPr lang="en-US" altLang="ko-KR" sz="600" i="1" kern="0" spc="0">
                          <a:solidFill>
                            <a:srgbClr val="000000"/>
                          </a:solidFill>
                          <a:latin typeface="+mj-ea"/>
                          <a:ea typeface="+mj-ea"/>
                        </a:rPr>
                        <a:t>/</a:t>
                      </a:r>
                      <a:r>
                        <a:rPr lang="ko-KR" altLang="en-US" sz="600" i="1" kern="0" spc="0">
                          <a:solidFill>
                            <a:srgbClr val="000000"/>
                          </a:solidFill>
                          <a:latin typeface="+mj-ea"/>
                          <a:ea typeface="+mj-ea"/>
                        </a:rPr>
                        <a:t>보어</a:t>
                      </a:r>
                    </a:p>
                  </a:txBody>
                  <a:tcPr marL="8815" marR="8815" marT="8815" marB="8815" anchor="ctr">
                    <a:lnL w="3556" cap="flat" cmpd="sng" algn="ctr">
                      <a:solidFill>
                        <a:srgbClr val="5D5D5D"/>
                      </a:solidFill>
                      <a:prstDash val="solid"/>
                      <a:round/>
                      <a:headEnd type="none" w="med" len="med"/>
                      <a:tailEnd type="none" w="med" len="med"/>
                    </a:lnL>
                    <a:lnR w="21590" cap="flat" cmpd="sng" algn="ctr">
                      <a:solidFill>
                        <a:srgbClr val="5D5D5D"/>
                      </a:solidFill>
                      <a:prstDash val="dot"/>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기타</a:t>
                      </a:r>
                      <a:r>
                        <a:rPr lang="en-US" altLang="ko-KR" sz="600" i="1" kern="0" spc="0">
                          <a:solidFill>
                            <a:srgbClr val="000000"/>
                          </a:solidFill>
                          <a:latin typeface="+mj-ea"/>
                          <a:ea typeface="+mj-ea"/>
                        </a:rPr>
                        <a:t>.</a:t>
                      </a:r>
                      <a:endParaRPr lang="ko-KR" altLang="en-US" sz="600" i="1" kern="0" spc="0">
                        <a:solidFill>
                          <a:srgbClr val="000000"/>
                        </a:solidFill>
                        <a:latin typeface="+mj-ea"/>
                        <a:ea typeface="+mj-ea"/>
                      </a:endParaRPr>
                    </a:p>
                  </a:txBody>
                  <a:tcPr marL="8815" marR="8815" marT="8815" marB="8815" anchor="ctr">
                    <a:lnL w="21590" cap="flat" cmpd="sng" algn="ctr">
                      <a:solidFill>
                        <a:srgbClr val="5D5D5D"/>
                      </a:solidFill>
                      <a:prstDash val="dot"/>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r>
              <a:tr h="154303">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과거진행</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00"/>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be(</a:t>
                      </a:r>
                      <a:r>
                        <a:rPr lang="ko-KR" altLang="en-US" sz="600" b="1" kern="0" spc="0">
                          <a:solidFill>
                            <a:srgbClr val="FF0000"/>
                          </a:solidFill>
                          <a:latin typeface="+mj-ea"/>
                          <a:ea typeface="+mj-ea"/>
                        </a:rPr>
                        <a:t>과거</a:t>
                      </a:r>
                      <a:r>
                        <a:rPr lang="en-US" altLang="ko-KR" sz="600" b="1" kern="0" spc="0">
                          <a:solidFill>
                            <a:srgbClr val="FF0000"/>
                          </a:solidFill>
                          <a:latin typeface="+mj-ea"/>
                          <a:ea typeface="+mj-ea"/>
                        </a:rPr>
                        <a:t>) -</a:t>
                      </a:r>
                      <a:r>
                        <a:rPr lang="en-US" sz="600" b="1" kern="0" spc="0">
                          <a:solidFill>
                            <a:srgbClr val="FF0000"/>
                          </a:solidFill>
                          <a:latin typeface="+mj-ea"/>
                          <a:ea typeface="+mj-ea"/>
                        </a:rPr>
                        <a:t>ing</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be(</a:t>
                      </a:r>
                      <a:r>
                        <a:rPr lang="ko-KR" altLang="en-US" sz="600" b="1" kern="0" spc="0">
                          <a:solidFill>
                            <a:srgbClr val="FF0000"/>
                          </a:solidFill>
                          <a:latin typeface="+mj-ea"/>
                          <a:ea typeface="+mj-ea"/>
                        </a:rPr>
                        <a:t>과거</a:t>
                      </a:r>
                      <a:r>
                        <a:rPr lang="en-US" altLang="ko-KR" sz="600" b="1" kern="0" spc="0">
                          <a:solidFill>
                            <a:srgbClr val="FF0000"/>
                          </a:solidFill>
                          <a:latin typeface="+mj-ea"/>
                          <a:ea typeface="+mj-ea"/>
                        </a:rPr>
                        <a:t>) </a:t>
                      </a:r>
                      <a:r>
                        <a:rPr lang="en-US" sz="600" b="1" kern="0" spc="0">
                          <a:solidFill>
                            <a:srgbClr val="FF0000"/>
                          </a:solidFill>
                          <a:latin typeface="+mj-ea"/>
                          <a:ea typeface="+mj-ea"/>
                        </a:rPr>
                        <a:t>being -ing</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r>
              <a:tr h="154303">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과거완료</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00"/>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had P.P.</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had been P.P.</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r>
              <a:tr h="154303">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과거완료진행</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00FF00"/>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had been -ing</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r>
              <a:tr h="154303">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미래</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a:txBody>
                    <a:bodyPr/>
                    <a:lstStyle/>
                    <a:p>
                      <a:pPr marL="0" marR="0" indent="0" algn="ctr" fontAlgn="base" latinLnBrk="0">
                        <a:lnSpc>
                          <a:spcPct val="160000"/>
                        </a:lnSpc>
                        <a:spcBef>
                          <a:spcPts val="0"/>
                        </a:spcBef>
                        <a:spcAft>
                          <a:spcPts val="0"/>
                        </a:spcAft>
                      </a:pPr>
                      <a:r>
                        <a:rPr lang="ko-KR" altLang="en-US" sz="600" kern="0" spc="0" dirty="0">
                          <a:solidFill>
                            <a:srgbClr val="000000"/>
                          </a:solidFill>
                          <a:latin typeface="+mj-ea"/>
                          <a:ea typeface="+mj-ea"/>
                        </a:rPr>
                        <a:t>미래</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vMerge="1">
                  <a:txBody>
                    <a:bodyPr/>
                    <a:lstStyle/>
                    <a:p>
                      <a:pPr latinLnBrk="1"/>
                      <a:endParaRPr lang="ko-KR" altLang="en-US"/>
                    </a:p>
                  </a:txBody>
                  <a:tcPr/>
                </a:tc>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주어</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will do</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목적어</a:t>
                      </a:r>
                      <a:r>
                        <a:rPr lang="en-US" altLang="ko-KR" sz="600" i="1" kern="0" spc="0">
                          <a:solidFill>
                            <a:srgbClr val="000000"/>
                          </a:solidFill>
                          <a:latin typeface="+mj-ea"/>
                          <a:ea typeface="+mj-ea"/>
                        </a:rPr>
                        <a:t>/</a:t>
                      </a:r>
                      <a:r>
                        <a:rPr lang="ko-KR" altLang="en-US" sz="600" i="1" kern="0" spc="0">
                          <a:solidFill>
                            <a:srgbClr val="000000"/>
                          </a:solidFill>
                          <a:latin typeface="+mj-ea"/>
                          <a:ea typeface="+mj-ea"/>
                        </a:rPr>
                        <a:t>보어</a:t>
                      </a:r>
                    </a:p>
                  </a:txBody>
                  <a:tcPr marL="8815" marR="8815" marT="8815" marB="8815" anchor="ctr">
                    <a:lnL w="3556" cap="flat" cmpd="sng" algn="ctr">
                      <a:solidFill>
                        <a:srgbClr val="5D5D5D"/>
                      </a:solidFill>
                      <a:prstDash val="solid"/>
                      <a:round/>
                      <a:headEnd type="none" w="med" len="med"/>
                      <a:tailEnd type="none" w="med" len="med"/>
                    </a:lnL>
                    <a:lnR w="21590" cap="flat" cmpd="sng" algn="ctr">
                      <a:solidFill>
                        <a:srgbClr val="5D5D5D"/>
                      </a:solidFill>
                      <a:prstDash val="dot"/>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기타</a:t>
                      </a:r>
                      <a:r>
                        <a:rPr lang="en-US" altLang="ko-KR" sz="600" i="1" kern="0" spc="0">
                          <a:solidFill>
                            <a:srgbClr val="000000"/>
                          </a:solidFill>
                          <a:latin typeface="+mj-ea"/>
                          <a:ea typeface="+mj-ea"/>
                        </a:rPr>
                        <a:t>.</a:t>
                      </a:r>
                      <a:endParaRPr lang="ko-KR" altLang="en-US" sz="600" i="1" kern="0" spc="0">
                        <a:solidFill>
                          <a:srgbClr val="000000"/>
                        </a:solidFill>
                        <a:latin typeface="+mj-ea"/>
                        <a:ea typeface="+mj-ea"/>
                      </a:endParaRPr>
                    </a:p>
                  </a:txBody>
                  <a:tcPr marL="8815" marR="8815" marT="8815" marB="8815" anchor="ctr">
                    <a:lnL w="21590" cap="flat" cmpd="sng" algn="ctr">
                      <a:solidFill>
                        <a:srgbClr val="5D5D5D"/>
                      </a:solidFill>
                      <a:prstDash val="dot"/>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rowSpan="4">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주어</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will be P.P.</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목적어</a:t>
                      </a:r>
                      <a:r>
                        <a:rPr lang="en-US" altLang="ko-KR" sz="600" i="1" kern="0" spc="0">
                          <a:solidFill>
                            <a:srgbClr val="000000"/>
                          </a:solidFill>
                          <a:latin typeface="+mj-ea"/>
                          <a:ea typeface="+mj-ea"/>
                        </a:rPr>
                        <a:t>/</a:t>
                      </a:r>
                      <a:r>
                        <a:rPr lang="ko-KR" altLang="en-US" sz="600" i="1" kern="0" spc="0">
                          <a:solidFill>
                            <a:srgbClr val="000000"/>
                          </a:solidFill>
                          <a:latin typeface="+mj-ea"/>
                          <a:ea typeface="+mj-ea"/>
                        </a:rPr>
                        <a:t>보어</a:t>
                      </a:r>
                    </a:p>
                  </a:txBody>
                  <a:tcPr marL="8815" marR="8815" marT="8815" marB="8815" anchor="ctr">
                    <a:lnL w="3556" cap="flat" cmpd="sng" algn="ctr">
                      <a:solidFill>
                        <a:srgbClr val="5D5D5D"/>
                      </a:solidFill>
                      <a:prstDash val="solid"/>
                      <a:round/>
                      <a:headEnd type="none" w="med" len="med"/>
                      <a:tailEnd type="none" w="med" len="med"/>
                    </a:lnL>
                    <a:lnR w="21590" cap="flat" cmpd="sng" algn="ctr">
                      <a:solidFill>
                        <a:srgbClr val="5D5D5D"/>
                      </a:solidFill>
                      <a:prstDash val="dot"/>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rowSpan="4">
                  <a:txBody>
                    <a:bodyPr/>
                    <a:lstStyle/>
                    <a:p>
                      <a:pPr marL="0" marR="0" indent="0" algn="ctr" fontAlgn="base" latinLnBrk="0">
                        <a:lnSpc>
                          <a:spcPct val="160000"/>
                        </a:lnSpc>
                        <a:spcBef>
                          <a:spcPts val="0"/>
                        </a:spcBef>
                        <a:spcAft>
                          <a:spcPts val="0"/>
                        </a:spcAft>
                      </a:pPr>
                      <a:r>
                        <a:rPr lang="ko-KR" altLang="en-US" sz="600" i="1" kern="0" spc="0">
                          <a:solidFill>
                            <a:srgbClr val="000000"/>
                          </a:solidFill>
                          <a:latin typeface="+mj-ea"/>
                          <a:ea typeface="+mj-ea"/>
                        </a:rPr>
                        <a:t>기타</a:t>
                      </a:r>
                      <a:r>
                        <a:rPr lang="en-US" altLang="ko-KR" sz="600" i="1" kern="0" spc="0">
                          <a:solidFill>
                            <a:srgbClr val="000000"/>
                          </a:solidFill>
                          <a:latin typeface="+mj-ea"/>
                          <a:ea typeface="+mj-ea"/>
                        </a:rPr>
                        <a:t>.</a:t>
                      </a:r>
                      <a:endParaRPr lang="ko-KR" altLang="en-US" sz="600" i="1" kern="0" spc="0">
                        <a:solidFill>
                          <a:srgbClr val="000000"/>
                        </a:solidFill>
                        <a:latin typeface="+mj-ea"/>
                        <a:ea typeface="+mj-ea"/>
                      </a:endParaRPr>
                    </a:p>
                  </a:txBody>
                  <a:tcPr marL="8815" marR="8815" marT="8815" marB="8815" anchor="ctr">
                    <a:lnL w="21590" cap="flat" cmpd="sng" algn="ctr">
                      <a:solidFill>
                        <a:srgbClr val="5D5D5D"/>
                      </a:solidFill>
                      <a:prstDash val="dot"/>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r>
              <a:tr h="154303">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미래진행</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will be -ing</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r>
              <a:tr h="154303">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미래완료</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will have P.P.</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will have been P.P.</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r>
              <a:tr h="154303">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ko-KR" altLang="en-US" sz="600" kern="0" spc="0">
                          <a:solidFill>
                            <a:srgbClr val="000000"/>
                          </a:solidFill>
                          <a:latin typeface="+mj-ea"/>
                          <a:ea typeface="+mj-ea"/>
                        </a:rPr>
                        <a:t>미래완료진행</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solidFill>
                      <a:srgbClr val="CCFFCC"/>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a:solidFill>
                            <a:srgbClr val="FF0000"/>
                          </a:solidFill>
                          <a:latin typeface="+mj-ea"/>
                          <a:ea typeface="+mj-ea"/>
                        </a:rPr>
                        <a:t>will have been -ing</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sz="600" b="1" kern="0" spc="0" dirty="0">
                          <a:solidFill>
                            <a:srgbClr val="FF0000"/>
                          </a:solidFill>
                          <a:latin typeface="+mj-ea"/>
                          <a:ea typeface="+mj-ea"/>
                        </a:rPr>
                        <a:t>×</a:t>
                      </a:r>
                    </a:p>
                  </a:txBody>
                  <a:tcPr marL="8815" marR="8815" marT="8815" marB="8815" anchor="ctr">
                    <a:lnL w="3556" cap="flat" cmpd="sng" algn="ctr">
                      <a:solidFill>
                        <a:srgbClr val="5D5D5D"/>
                      </a:solidFill>
                      <a:prstDash val="solid"/>
                      <a:round/>
                      <a:headEnd type="none" w="med" len="med"/>
                      <a:tailEnd type="none" w="med" len="med"/>
                    </a:lnL>
                    <a:lnR w="355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tcPr>
                </a:tc>
                <a:tc vMerge="1">
                  <a:txBody>
                    <a:bodyPr/>
                    <a:lstStyle/>
                    <a:p>
                      <a:pPr latinLnBrk="1"/>
                      <a:endParaRPr lang="ko-KR" altLang="en-US"/>
                    </a:p>
                  </a:txBody>
                  <a:tcPr/>
                </a:tc>
                <a:tc vMerge="1">
                  <a:txBody>
                    <a:bodyPr/>
                    <a:lstStyle/>
                    <a:p>
                      <a:pPr latinLnBrk="1"/>
                      <a:endParaRPr lang="ko-KR" altLang="en-US"/>
                    </a:p>
                  </a:txBody>
                  <a:tcPr/>
                </a:tc>
              </a:tr>
            </a:tbl>
          </a:graphicData>
        </a:graphic>
      </p:graphicFrame>
      <p:sp>
        <p:nvSpPr>
          <p:cNvPr id="5" name="TextBox 4"/>
          <p:cNvSpPr txBox="1"/>
          <p:nvPr/>
        </p:nvSpPr>
        <p:spPr>
          <a:xfrm>
            <a:off x="476672" y="3059833"/>
            <a:ext cx="5904656" cy="5632311"/>
          </a:xfrm>
          <a:prstGeom prst="rect">
            <a:avLst/>
          </a:prstGeom>
          <a:noFill/>
        </p:spPr>
        <p:txBody>
          <a:bodyPr wrap="square" rtlCol="0">
            <a:spAutoFit/>
          </a:bodyPr>
          <a:lstStyle/>
          <a:p>
            <a:pPr fontAlgn="base">
              <a:lnSpc>
                <a:spcPct val="150000"/>
              </a:lnSpc>
            </a:pPr>
            <a:r>
              <a:rPr lang="ko-KR" altLang="en-US" sz="1200" dirty="0">
                <a:latin typeface="+mj-ea"/>
                <a:ea typeface="+mj-ea"/>
              </a:rPr>
              <a:t>▪ 여기에 </a:t>
            </a:r>
            <a:r>
              <a:rPr lang="ko-KR" altLang="en-US" sz="1200" b="1" dirty="0">
                <a:latin typeface="+mj-ea"/>
                <a:ea typeface="+mj-ea"/>
              </a:rPr>
              <a:t>긍정문</a:t>
            </a:r>
            <a:r>
              <a:rPr lang="en-US" altLang="ko-KR" sz="1200" b="1" dirty="0">
                <a:latin typeface="+mj-ea"/>
                <a:ea typeface="+mj-ea"/>
              </a:rPr>
              <a:t>, </a:t>
            </a:r>
            <a:r>
              <a:rPr lang="ko-KR" altLang="en-US" sz="1200" b="1" dirty="0">
                <a:latin typeface="+mj-ea"/>
                <a:ea typeface="+mj-ea"/>
              </a:rPr>
              <a:t>부정문</a:t>
            </a:r>
            <a:r>
              <a:rPr lang="en-US" altLang="ko-KR" sz="1200" b="1" dirty="0">
                <a:latin typeface="+mj-ea"/>
                <a:ea typeface="+mj-ea"/>
              </a:rPr>
              <a:t>, </a:t>
            </a:r>
            <a:r>
              <a:rPr lang="ko-KR" altLang="en-US" sz="1200" b="1" dirty="0">
                <a:latin typeface="+mj-ea"/>
                <a:ea typeface="+mj-ea"/>
              </a:rPr>
              <a:t>의문문</a:t>
            </a:r>
            <a:r>
              <a:rPr lang="en-US" altLang="ko-KR" sz="1200" b="1" dirty="0">
                <a:latin typeface="+mj-ea"/>
                <a:ea typeface="+mj-ea"/>
              </a:rPr>
              <a:t>, </a:t>
            </a:r>
            <a:r>
              <a:rPr lang="ko-KR" altLang="en-US" sz="1200" b="1" dirty="0">
                <a:latin typeface="+mj-ea"/>
                <a:ea typeface="+mj-ea"/>
              </a:rPr>
              <a:t>부정의문문</a:t>
            </a:r>
            <a:r>
              <a:rPr lang="en-US" altLang="ko-KR" sz="1200" b="1" dirty="0">
                <a:latin typeface="+mj-ea"/>
                <a:ea typeface="+mj-ea"/>
              </a:rPr>
              <a:t>, </a:t>
            </a:r>
            <a:r>
              <a:rPr lang="ko-KR" altLang="en-US" sz="1200" b="1" dirty="0">
                <a:latin typeface="+mj-ea"/>
                <a:ea typeface="+mj-ea"/>
              </a:rPr>
              <a:t>의문문</a:t>
            </a:r>
            <a:r>
              <a:rPr lang="en-US" altLang="ko-KR" sz="1200" b="1" dirty="0">
                <a:latin typeface="+mj-ea"/>
                <a:ea typeface="+mj-ea"/>
              </a:rPr>
              <a:t>(</a:t>
            </a:r>
            <a:r>
              <a:rPr lang="ko-KR" altLang="en-US" sz="1200" b="1" dirty="0">
                <a:latin typeface="+mj-ea"/>
                <a:ea typeface="+mj-ea"/>
              </a:rPr>
              <a:t>의문사 사용</a:t>
            </a:r>
            <a:r>
              <a:rPr lang="en-US" altLang="ko-KR" sz="1200" b="1" dirty="0">
                <a:latin typeface="+mj-ea"/>
                <a:ea typeface="+mj-ea"/>
              </a:rPr>
              <a:t>), </a:t>
            </a:r>
            <a:r>
              <a:rPr lang="ko-KR" altLang="en-US" sz="1200" b="1" dirty="0">
                <a:latin typeface="+mj-ea"/>
                <a:ea typeface="+mj-ea"/>
              </a:rPr>
              <a:t>의문문</a:t>
            </a:r>
            <a:r>
              <a:rPr lang="en-US" altLang="ko-KR" sz="1200" b="1" dirty="0">
                <a:latin typeface="+mj-ea"/>
                <a:ea typeface="+mj-ea"/>
              </a:rPr>
              <a:t>(</a:t>
            </a:r>
            <a:r>
              <a:rPr lang="ko-KR" altLang="en-US" sz="1200" b="1" dirty="0">
                <a:latin typeface="+mj-ea"/>
                <a:ea typeface="+mj-ea"/>
              </a:rPr>
              <a:t>의문사가 주어</a:t>
            </a:r>
            <a:r>
              <a:rPr lang="en-US" altLang="ko-KR" sz="1200" b="1" dirty="0">
                <a:latin typeface="+mj-ea"/>
                <a:ea typeface="+mj-ea"/>
              </a:rPr>
              <a:t>)</a:t>
            </a:r>
            <a:r>
              <a:rPr lang="ko-KR" altLang="en-US" sz="1200" dirty="0">
                <a:latin typeface="+mj-ea"/>
                <a:ea typeface="+mj-ea"/>
              </a:rPr>
              <a:t>등의 실용적인 구분을 통해 아래와 같은 문형구성이 완료됩니다</a:t>
            </a:r>
            <a:r>
              <a:rPr lang="en-US" altLang="ko-KR" sz="1200" dirty="0">
                <a:latin typeface="+mj-ea"/>
                <a:ea typeface="+mj-ea"/>
              </a:rPr>
              <a:t>.</a:t>
            </a:r>
          </a:p>
          <a:p>
            <a:pPr fontAlgn="base">
              <a:lnSpc>
                <a:spcPct val="150000"/>
              </a:lnSpc>
            </a:pPr>
            <a:endParaRPr lang="en-US" altLang="ko-KR" sz="1200" dirty="0">
              <a:latin typeface="+mj-ea"/>
              <a:ea typeface="+mj-ea"/>
            </a:endParaRPr>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latin typeface="+mj-ea"/>
                <a:ea typeface="+mj-ea"/>
              </a:rPr>
              <a:t>▶</a:t>
            </a:r>
            <a:r>
              <a:rPr lang="ko-KR" altLang="en-US" sz="1200" b="1" dirty="0">
                <a:solidFill>
                  <a:srgbClr val="C00000"/>
                </a:solidFill>
                <a:latin typeface="+mj-ea"/>
                <a:ea typeface="+mj-ea"/>
              </a:rPr>
              <a:t> 영어학습의 진정한 의미</a:t>
            </a:r>
          </a:p>
          <a:p>
            <a:pPr fontAlgn="base">
              <a:lnSpc>
                <a:spcPct val="150000"/>
              </a:lnSpc>
            </a:pPr>
            <a:r>
              <a:rPr lang="ko-KR" altLang="en-US" sz="1200" dirty="0">
                <a:latin typeface="+mj-ea"/>
                <a:ea typeface="+mj-ea"/>
              </a:rPr>
              <a:t>인류가 어떤 행위를 할 때는 반드시 어떤 목적이 있는 것인데 영어를 배우는 목적은 우선은 영어라는 매체의 실체를 파악하는 것이 우선일 것입니다</a:t>
            </a:r>
            <a:r>
              <a:rPr lang="en-US" altLang="ko-KR" sz="1200" dirty="0">
                <a:latin typeface="+mj-ea"/>
                <a:ea typeface="+mj-ea"/>
              </a:rPr>
              <a:t>. </a:t>
            </a:r>
            <a:endParaRPr lang="ko-KR" altLang="en-US" sz="1200" dirty="0">
              <a:latin typeface="+mj-ea"/>
              <a:ea typeface="+mj-ea"/>
            </a:endParaRPr>
          </a:p>
          <a:p>
            <a:pPr fontAlgn="base">
              <a:lnSpc>
                <a:spcPct val="150000"/>
              </a:lnSpc>
            </a:pPr>
            <a:r>
              <a:rPr lang="ko-KR" altLang="en-US" sz="1200" dirty="0">
                <a:latin typeface="+mj-ea"/>
                <a:ea typeface="+mj-ea"/>
              </a:rPr>
              <a:t>영어는 그저 단순한 언어 일뿐입니다</a:t>
            </a:r>
            <a:r>
              <a:rPr lang="en-US" altLang="ko-KR" sz="1200" dirty="0">
                <a:latin typeface="+mj-ea"/>
                <a:ea typeface="+mj-ea"/>
              </a:rPr>
              <a:t>. </a:t>
            </a:r>
            <a:r>
              <a:rPr lang="ko-KR" altLang="en-US" sz="1200" dirty="0">
                <a:latin typeface="+mj-ea"/>
                <a:ea typeface="+mj-ea"/>
              </a:rPr>
              <a:t>그래서 우리는 언어를 배우고 있다는 것이라는 결론에 귀결되는 것이고 그것은 바로 우리는 말을 배우고 있다는 것입니다</a:t>
            </a:r>
            <a:r>
              <a:rPr lang="en-US" altLang="ko-KR" sz="1200" dirty="0">
                <a:latin typeface="+mj-ea"/>
                <a:ea typeface="+mj-ea"/>
              </a:rPr>
              <a:t>. </a:t>
            </a:r>
            <a:r>
              <a:rPr lang="ko-KR" altLang="en-US" sz="1200" dirty="0">
                <a:latin typeface="+mj-ea"/>
                <a:ea typeface="+mj-ea"/>
              </a:rPr>
              <a:t>영어를 배우는 우리의 진정한 목적은 말을 배우자는 것이지 그 어려운 문법이나 자신의 암기력을 증강시키기 위해 훈련을 하고 있는 것은 결코 아니라는 것입니다</a:t>
            </a:r>
            <a:r>
              <a:rPr lang="en-US" altLang="ko-KR" sz="1200" dirty="0">
                <a:latin typeface="+mj-ea"/>
                <a:ea typeface="+mj-ea"/>
              </a:rPr>
              <a:t>. </a:t>
            </a:r>
            <a:endParaRPr lang="ko-KR" altLang="en-US" sz="1200" dirty="0">
              <a:latin typeface="+mj-ea"/>
              <a:ea typeface="+mj-ea"/>
            </a:endParaRPr>
          </a:p>
          <a:p>
            <a:pPr fontAlgn="base">
              <a:lnSpc>
                <a:spcPct val="150000"/>
              </a:lnSpc>
            </a:pPr>
            <a:r>
              <a:rPr lang="ko-KR" altLang="en-US" sz="1200" dirty="0">
                <a:latin typeface="+mj-ea"/>
                <a:ea typeface="+mj-ea"/>
              </a:rPr>
              <a:t>우리는 영어라는 언어를 사용하는 방법을 배우고 있다는 것을 잊지 말아야 하고 스스로 지속적인 관리</a:t>
            </a:r>
            <a:r>
              <a:rPr lang="en-US" altLang="ko-KR" sz="1200" dirty="0">
                <a:latin typeface="+mj-ea"/>
                <a:ea typeface="+mj-ea"/>
              </a:rPr>
              <a:t>, </a:t>
            </a:r>
            <a:r>
              <a:rPr lang="ko-KR" altLang="en-US" sz="1200" dirty="0">
                <a:latin typeface="+mj-ea"/>
                <a:ea typeface="+mj-ea"/>
              </a:rPr>
              <a:t>감독을 해야 한다는 것입니다</a:t>
            </a:r>
            <a:r>
              <a:rPr lang="en-US" altLang="ko-KR" sz="1200" dirty="0">
                <a:latin typeface="+mj-ea"/>
                <a:ea typeface="+mj-ea"/>
              </a:rPr>
              <a:t>.</a:t>
            </a:r>
          </a:p>
          <a:p>
            <a:pPr fontAlgn="base">
              <a:lnSpc>
                <a:spcPct val="150000"/>
              </a:lnSpc>
            </a:pPr>
            <a:endParaRPr lang="ko-KR" altLang="en-US" sz="1200" dirty="0">
              <a:latin typeface="+mj-ea"/>
              <a:ea typeface="+mj-ea"/>
            </a:endParaRPr>
          </a:p>
          <a:p>
            <a:pPr fontAlgn="base">
              <a:lnSpc>
                <a:spcPct val="150000"/>
              </a:lnSpc>
            </a:pPr>
            <a:r>
              <a:rPr lang="ko-KR" altLang="en-US" sz="1200" b="1" dirty="0">
                <a:solidFill>
                  <a:srgbClr val="C00000"/>
                </a:solidFill>
                <a:effectLst>
                  <a:outerShdw blurRad="50800" dist="38100" algn="tr" rotWithShape="0">
                    <a:prstClr val="black">
                      <a:alpha val="40000"/>
                    </a:prstClr>
                  </a:outerShdw>
                </a:effectLst>
                <a:latin typeface="+mj-ea"/>
                <a:ea typeface="+mj-ea"/>
              </a:rPr>
              <a:t>▶</a:t>
            </a:r>
            <a:r>
              <a:rPr lang="ko-KR" altLang="en-US" sz="1200" b="1" dirty="0">
                <a:solidFill>
                  <a:srgbClr val="C00000"/>
                </a:solidFill>
                <a:latin typeface="+mj-ea"/>
                <a:ea typeface="+mj-ea"/>
              </a:rPr>
              <a:t> 단순한 원리의 이해 </a:t>
            </a:r>
            <a:r>
              <a:rPr lang="en-US" altLang="ko-KR" sz="1200" b="1" dirty="0">
                <a:solidFill>
                  <a:srgbClr val="C00000"/>
                </a:solidFill>
                <a:latin typeface="+mj-ea"/>
                <a:ea typeface="+mj-ea"/>
              </a:rPr>
              <a:t>+ </a:t>
            </a:r>
            <a:r>
              <a:rPr lang="ko-KR" altLang="en-US" sz="1200" b="1" dirty="0">
                <a:solidFill>
                  <a:srgbClr val="C00000"/>
                </a:solidFill>
                <a:latin typeface="+mj-ea"/>
                <a:ea typeface="+mj-ea"/>
              </a:rPr>
              <a:t>사용</a:t>
            </a:r>
          </a:p>
          <a:p>
            <a:pPr fontAlgn="base">
              <a:lnSpc>
                <a:spcPct val="150000"/>
              </a:lnSpc>
            </a:pPr>
            <a:r>
              <a:rPr lang="ko-KR" altLang="en-US" sz="1200" dirty="0">
                <a:latin typeface="+mj-ea"/>
                <a:ea typeface="+mj-ea"/>
              </a:rPr>
              <a:t>그러나 우리가 그 동안 사용해 왔던 방법은 영어라는 언어를 습득하기 위해서는 논리적이지 못하고 합리적이지도 않았다는 것이 그 동안의 한심한 결과들로 인하여 증명이 되고 있고 이제는 이런 비합리적이고 논리적이지 못한 방법을 더 이상 답습하지 않고 뭔가 새로운 방법을 시도해야 합니다</a:t>
            </a:r>
            <a:r>
              <a:rPr lang="en-US" altLang="ko-KR" sz="1200" dirty="0">
                <a:latin typeface="+mj-ea"/>
                <a:ea typeface="+mj-ea"/>
              </a:rPr>
              <a:t>. </a:t>
            </a:r>
            <a:endParaRPr lang="ko-KR" altLang="en-US" sz="1200" dirty="0">
              <a:latin typeface="+mj-ea"/>
              <a:ea typeface="+mj-ea"/>
            </a:endParaRPr>
          </a:p>
          <a:p>
            <a:pPr fontAlgn="base">
              <a:lnSpc>
                <a:spcPct val="150000"/>
              </a:lnSpc>
            </a:pPr>
            <a:r>
              <a:rPr lang="ko-KR" altLang="en-US" sz="1200" dirty="0">
                <a:latin typeface="+mj-ea"/>
                <a:ea typeface="+mj-ea"/>
              </a:rPr>
              <a:t>그것은 바로 영어 회화와 영어 문법을 완전히 다른 </a:t>
            </a:r>
            <a:r>
              <a:rPr lang="en-US" altLang="ko-KR" sz="1200" dirty="0">
                <a:latin typeface="+mj-ea"/>
                <a:ea typeface="+mj-ea"/>
              </a:rPr>
              <a:t>2</a:t>
            </a:r>
            <a:r>
              <a:rPr lang="ko-KR" altLang="en-US" sz="1200" dirty="0">
                <a:latin typeface="+mj-ea"/>
                <a:ea typeface="+mj-ea"/>
              </a:rPr>
              <a:t>개의 영역으로 구분하여 마치 회화는 무조건 적인 암기를 한 후에 실전에 사용할 수 있고 문법은 독해나 작문에만</a:t>
            </a:r>
          </a:p>
        </p:txBody>
      </p:sp>
      <p:sp>
        <p:nvSpPr>
          <p:cNvPr id="6" name="슬라이드 번호 개체 틀 5"/>
          <p:cNvSpPr>
            <a:spLocks noGrp="1"/>
          </p:cNvSpPr>
          <p:nvPr>
            <p:ph type="sldNum" sz="quarter" idx="12"/>
          </p:nvPr>
        </p:nvSpPr>
        <p:spPr/>
        <p:txBody>
          <a:bodyPr/>
          <a:lstStyle/>
          <a:p>
            <a:fld id="{5CA46AE1-A4F3-404A-AEF6-FC2F202071CE}" type="slidenum">
              <a:rPr lang="ko-KR" altLang="en-US"/>
              <a:pPr/>
              <a:t>45</a:t>
            </a:fld>
            <a:endParaRPr lang="ko-KR" altLang="en-US"/>
          </a:p>
        </p:txBody>
      </p:sp>
      <p:sp>
        <p:nvSpPr>
          <p:cNvPr id="7" name="바닥글 개체 틀 6"/>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672" y="755576"/>
            <a:ext cx="5904656" cy="2862322"/>
          </a:xfrm>
          <a:prstGeom prst="rect">
            <a:avLst/>
          </a:prstGeom>
          <a:noFill/>
        </p:spPr>
        <p:txBody>
          <a:bodyPr wrap="square" rtlCol="0">
            <a:spAutoFit/>
          </a:bodyPr>
          <a:lstStyle/>
          <a:p>
            <a:pPr fontAlgn="base">
              <a:lnSpc>
                <a:spcPct val="150000"/>
              </a:lnSpc>
            </a:pPr>
            <a:r>
              <a:rPr lang="ko-KR" altLang="en-US" sz="1200" dirty="0">
                <a:latin typeface="+mj-ea"/>
                <a:ea typeface="+mj-ea"/>
              </a:rPr>
              <a:t>사용해야 하는 것처럼 그 영역을 구분하여 완전히 서로 다른 분야인 것처럼 말하는 경우가 많은데 도저히 이해할 수 없는 이 괴상한 이론에 본질적인 문제가 있음을 인정해야 한다는 것입니다</a:t>
            </a:r>
            <a:r>
              <a:rPr lang="en-US" altLang="ko-KR" sz="1200" dirty="0">
                <a:latin typeface="+mj-ea"/>
                <a:ea typeface="+mj-ea"/>
              </a:rPr>
              <a:t>. </a:t>
            </a:r>
            <a:r>
              <a:rPr lang="ko-KR" altLang="en-US" sz="1200" dirty="0">
                <a:latin typeface="+mj-ea"/>
                <a:ea typeface="+mj-ea"/>
              </a:rPr>
              <a:t>회화나 문법이나 같은 영어라는 언어를 사용하는 방법임을 상기할 때 이 괴상한 이론은 논리적일 수 없을 것입니다</a:t>
            </a:r>
            <a:r>
              <a:rPr lang="en-US" altLang="ko-KR" sz="1200" dirty="0">
                <a:latin typeface="+mj-ea"/>
                <a:ea typeface="+mj-ea"/>
              </a:rPr>
              <a:t>. </a:t>
            </a:r>
            <a:r>
              <a:rPr lang="ko-KR" altLang="en-US" sz="1200" dirty="0">
                <a:latin typeface="+mj-ea"/>
                <a:ea typeface="+mj-ea"/>
              </a:rPr>
              <a:t>이에 저자는 이 둘의 본질을 같은 것으로 인식하는 것을 기초로 지극히 간단하고 </a:t>
            </a:r>
            <a:r>
              <a:rPr lang="ko-KR" altLang="en-US" sz="1200" u="sng" dirty="0">
                <a:latin typeface="+mj-ea"/>
                <a:ea typeface="+mj-ea"/>
              </a:rPr>
              <a:t>단순한 문법적인 원칙을 통해 무수히 많은 영어 문장을 만들어 낼 수 있는 일종의 공장의 생산 라인 같은 말 만들어 내기의 생산 원리를 실현하려는 노력을 시도해 보았습니다</a:t>
            </a:r>
            <a:r>
              <a:rPr lang="en-US" altLang="ko-KR" sz="1200" u="sng" dirty="0">
                <a:latin typeface="+mj-ea"/>
                <a:ea typeface="+mj-ea"/>
              </a:rPr>
              <a:t>. </a:t>
            </a:r>
            <a:r>
              <a:rPr lang="ko-KR" altLang="en-US" sz="1200" dirty="0">
                <a:latin typeface="+mj-ea"/>
                <a:ea typeface="+mj-ea"/>
              </a:rPr>
              <a:t>이런 과정을 통해 </a:t>
            </a:r>
            <a:r>
              <a:rPr lang="ko-KR" altLang="en-US" sz="1200" b="1" u="sng" dirty="0">
                <a:latin typeface="+mj-ea"/>
                <a:ea typeface="+mj-ea"/>
              </a:rPr>
              <a:t>‘말할 수 있는 문법’ ‘또는 문법이 있는 회화’</a:t>
            </a:r>
            <a:r>
              <a:rPr lang="ko-KR" altLang="en-US" sz="1200" dirty="0">
                <a:latin typeface="+mj-ea"/>
                <a:ea typeface="+mj-ea"/>
              </a:rPr>
              <a:t>의 개념을 철저하게 실현해 낼 수 있었고 그 결과물이 바로 본 교재라고 말할 수 있을 것이라 확신하는 바이다</a:t>
            </a:r>
            <a:r>
              <a:rPr lang="en-US" altLang="ko-KR" sz="1200" dirty="0">
                <a:latin typeface="+mj-ea"/>
                <a:ea typeface="+mj-ea"/>
              </a:rPr>
              <a:t>.</a:t>
            </a:r>
            <a:endParaRPr lang="ko-KR" altLang="en-US" sz="1200" dirty="0">
              <a:latin typeface="+mj-ea"/>
              <a:ea typeface="+mj-ea"/>
            </a:endParaRPr>
          </a:p>
          <a:p>
            <a:pPr fontAlgn="base">
              <a:lnSpc>
                <a:spcPct val="150000"/>
              </a:lnSpc>
            </a:pPr>
            <a:endParaRPr lang="ko-KR" altLang="en-US" sz="1200" dirty="0">
              <a:latin typeface="+mj-ea"/>
              <a:ea typeface="+mj-ea"/>
            </a:endParaRPr>
          </a:p>
        </p:txBody>
      </p:sp>
      <p:graphicFrame>
        <p:nvGraphicFramePr>
          <p:cNvPr id="6" name="표 5"/>
          <p:cNvGraphicFramePr>
            <a:graphicFrameLocks noGrp="1"/>
          </p:cNvGraphicFramePr>
          <p:nvPr/>
        </p:nvGraphicFramePr>
        <p:xfrm>
          <a:off x="476672" y="3923928"/>
          <a:ext cx="5904656" cy="4680520"/>
        </p:xfrm>
        <a:graphic>
          <a:graphicData uri="http://schemas.openxmlformats.org/drawingml/2006/table">
            <a:tbl>
              <a:tblPr/>
              <a:tblGrid>
                <a:gridCol w="803933"/>
                <a:gridCol w="5100723"/>
              </a:tblGrid>
              <a:tr h="1247206">
                <a:tc>
                  <a:txBody>
                    <a:bodyPr/>
                    <a:lstStyle/>
                    <a:p>
                      <a:pPr marL="0" marR="0" indent="0" algn="ctr" fontAlgn="base" latinLnBrk="0">
                        <a:lnSpc>
                          <a:spcPct val="160000"/>
                        </a:lnSpc>
                        <a:spcBef>
                          <a:spcPts val="0"/>
                        </a:spcBef>
                        <a:spcAft>
                          <a:spcPts val="0"/>
                        </a:spcAft>
                      </a:pPr>
                      <a:r>
                        <a:rPr lang="ko-KR" altLang="en-US" sz="1200" b="1" kern="0" spc="0" dirty="0">
                          <a:solidFill>
                            <a:srgbClr val="000000"/>
                          </a:solidFill>
                          <a:latin typeface="+mj-ea"/>
                          <a:ea typeface="+mj-ea"/>
                        </a:rPr>
                        <a:t>표</a:t>
                      </a: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ko-KR" altLang="en-US" sz="1200" kern="0" spc="0" dirty="0">
                          <a:solidFill>
                            <a:srgbClr val="000000"/>
                          </a:solidFill>
                          <a:latin typeface="+mj-ea"/>
                          <a:ea typeface="+mj-ea"/>
                        </a:rPr>
                        <a:t>영어문장을 구성하는 복잡하고 다양한 문장구성요소들인 주어</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동사</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목적어</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보어</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각종 구와 절</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동명사</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부정사</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의문사</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관계대명사 등의 사용위치를 표로 분류하여 시각적인 방식으로 제공함으로 그 개념을 단순화하였습니다</a:t>
                      </a:r>
                      <a:r>
                        <a:rPr lang="en-US" altLang="ko-KR" sz="1200" kern="0" spc="0" dirty="0">
                          <a:solidFill>
                            <a:srgbClr val="000000"/>
                          </a:solidFill>
                          <a:latin typeface="+mj-ea"/>
                          <a:ea typeface="+mj-ea"/>
                        </a:rPr>
                        <a:t>.</a:t>
                      </a:r>
                      <a:endParaRPr lang="ko-KR" altLang="en-US" sz="1200" kern="0" spc="0" dirty="0">
                        <a:solidFill>
                          <a:srgbClr val="000000"/>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38902">
                <a:tc>
                  <a:txBody>
                    <a:bodyPr/>
                    <a:lstStyle/>
                    <a:p>
                      <a:pPr marL="0" marR="0" indent="0" algn="ctr" fontAlgn="base" latinLnBrk="0">
                        <a:lnSpc>
                          <a:spcPct val="160000"/>
                        </a:lnSpc>
                        <a:spcBef>
                          <a:spcPts val="0"/>
                        </a:spcBef>
                        <a:spcAft>
                          <a:spcPts val="0"/>
                        </a:spcAft>
                      </a:pPr>
                      <a:r>
                        <a:rPr lang="ko-KR" altLang="en-US" sz="1200" b="1" kern="0" spc="0" dirty="0">
                          <a:solidFill>
                            <a:srgbClr val="D30303"/>
                          </a:solidFill>
                          <a:latin typeface="+mj-ea"/>
                          <a:ea typeface="+mj-ea"/>
                        </a:rPr>
                        <a:t>빨강색</a:t>
                      </a: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en-US" altLang="ko-KR" sz="1200" kern="0" spc="0" dirty="0">
                          <a:solidFill>
                            <a:srgbClr val="000000"/>
                          </a:solidFill>
                          <a:latin typeface="+mj-ea"/>
                          <a:ea typeface="+mj-ea"/>
                        </a:rPr>
                        <a:t>12</a:t>
                      </a:r>
                      <a:r>
                        <a:rPr lang="ko-KR" altLang="en-US" sz="1200" kern="0" spc="0" dirty="0">
                          <a:solidFill>
                            <a:srgbClr val="000000"/>
                          </a:solidFill>
                          <a:latin typeface="+mj-ea"/>
                          <a:ea typeface="+mj-ea"/>
                        </a:rPr>
                        <a:t>개의 시제변화에 따른 복잡하고 다양한 동사변화를 그저 하나의 동사로만 단순 인식할 수 있게 강제 전환하는 측면에서 </a:t>
                      </a:r>
                      <a:r>
                        <a:rPr lang="ko-KR" altLang="en-US" sz="1200" b="1" kern="0" spc="0" dirty="0">
                          <a:solidFill>
                            <a:srgbClr val="FF0000"/>
                          </a:solidFill>
                          <a:latin typeface="+mj-ea"/>
                          <a:ea typeface="+mj-ea"/>
                        </a:rPr>
                        <a:t>동사에 해당하는 모든 부분을 빨강색</a:t>
                      </a:r>
                      <a:r>
                        <a:rPr lang="ko-KR" altLang="en-US" sz="1200" kern="0" spc="0" dirty="0">
                          <a:solidFill>
                            <a:srgbClr val="000000"/>
                          </a:solidFill>
                          <a:latin typeface="+mj-ea"/>
                          <a:ea typeface="+mj-ea"/>
                        </a:rPr>
                        <a:t>으로 처리하였습니다</a:t>
                      </a:r>
                      <a:r>
                        <a:rPr lang="en-US" altLang="ko-KR" sz="1200" kern="0" spc="0" dirty="0">
                          <a:solidFill>
                            <a:srgbClr val="000000"/>
                          </a:solidFill>
                          <a:latin typeface="+mj-ea"/>
                          <a:ea typeface="+mj-ea"/>
                        </a:rPr>
                        <a:t>.</a:t>
                      </a:r>
                      <a:endParaRPr lang="ko-KR" altLang="en-US" sz="1200" kern="0" spc="0" dirty="0">
                        <a:solidFill>
                          <a:srgbClr val="000000"/>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0597">
                <a:tc>
                  <a:txBody>
                    <a:bodyPr/>
                    <a:lstStyle/>
                    <a:p>
                      <a:pPr marL="0" marR="0" indent="0" algn="ctr" fontAlgn="base" latinLnBrk="0">
                        <a:lnSpc>
                          <a:spcPct val="160000"/>
                        </a:lnSpc>
                        <a:spcBef>
                          <a:spcPts val="0"/>
                        </a:spcBef>
                        <a:spcAft>
                          <a:spcPts val="0"/>
                        </a:spcAft>
                      </a:pPr>
                      <a:r>
                        <a:rPr lang="ko-KR" altLang="en-US" sz="1200" b="1" kern="0" spc="0" dirty="0" err="1">
                          <a:solidFill>
                            <a:srgbClr val="0000FF"/>
                          </a:solidFill>
                          <a:latin typeface="+mj-ea"/>
                          <a:ea typeface="+mj-ea"/>
                        </a:rPr>
                        <a:t>파랑색</a:t>
                      </a:r>
                      <a:endParaRPr lang="ko-KR" altLang="en-US" sz="1200" b="1" kern="0" spc="0" dirty="0">
                        <a:solidFill>
                          <a:srgbClr val="0000FF"/>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ko-KR" altLang="en-US" sz="1200" kern="0" spc="0">
                          <a:solidFill>
                            <a:srgbClr val="000000"/>
                          </a:solidFill>
                          <a:latin typeface="+mj-ea"/>
                          <a:ea typeface="+mj-ea"/>
                        </a:rPr>
                        <a:t>영어문장 구조의 중요한 요소이면서 비슷한 개념인 </a:t>
                      </a:r>
                      <a:r>
                        <a:rPr lang="ko-KR" altLang="en-US" sz="1200" b="1" kern="0" spc="0">
                          <a:solidFill>
                            <a:srgbClr val="0000FF"/>
                          </a:solidFill>
                          <a:latin typeface="+mj-ea"/>
                          <a:ea typeface="+mj-ea"/>
                        </a:rPr>
                        <a:t>부정사와 동명사 부분을 파랑색</a:t>
                      </a:r>
                      <a:r>
                        <a:rPr lang="ko-KR" altLang="en-US" sz="1200" kern="0" spc="0">
                          <a:solidFill>
                            <a:srgbClr val="000000"/>
                          </a:solidFill>
                          <a:latin typeface="+mj-ea"/>
                          <a:ea typeface="+mj-ea"/>
                        </a:rPr>
                        <a:t>으로 처리하여 그 개념을 구분하였습니다</a:t>
                      </a:r>
                      <a:r>
                        <a:rPr lang="en-US" altLang="ko-KR" sz="1200" kern="0" spc="0">
                          <a:solidFill>
                            <a:srgbClr val="000000"/>
                          </a:solidFill>
                          <a:latin typeface="+mj-ea"/>
                          <a:ea typeface="+mj-ea"/>
                        </a:rPr>
                        <a:t>.</a:t>
                      </a:r>
                      <a:endParaRPr lang="ko-KR" altLang="en-US" sz="1200" kern="0" spc="0">
                        <a:solidFill>
                          <a:srgbClr val="000000"/>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815">
                <a:tc>
                  <a:txBody>
                    <a:bodyPr/>
                    <a:lstStyle/>
                    <a:p>
                      <a:pPr marL="0" marR="0" indent="0" algn="ctr" fontAlgn="base" latinLnBrk="0">
                        <a:lnSpc>
                          <a:spcPct val="160000"/>
                        </a:lnSpc>
                        <a:spcBef>
                          <a:spcPts val="0"/>
                        </a:spcBef>
                        <a:spcAft>
                          <a:spcPts val="0"/>
                        </a:spcAft>
                      </a:pPr>
                      <a:r>
                        <a:rPr lang="en-US" altLang="ko-KR" sz="1200" b="1" kern="0" spc="0" dirty="0">
                          <a:solidFill>
                            <a:srgbClr val="008000"/>
                          </a:solidFill>
                          <a:latin typeface="+mj-ea"/>
                          <a:ea typeface="+mj-ea"/>
                        </a:rPr>
                        <a:t>(</a:t>
                      </a:r>
                      <a:r>
                        <a:rPr lang="ko-KR" altLang="en-US" sz="1200" b="1" kern="0" spc="0" dirty="0">
                          <a:solidFill>
                            <a:srgbClr val="008000"/>
                          </a:solidFill>
                          <a:latin typeface="+mj-ea"/>
                          <a:ea typeface="+mj-ea"/>
                        </a:rPr>
                        <a:t>초록색</a:t>
                      </a:r>
                      <a:r>
                        <a:rPr lang="en-US" altLang="ko-KR" sz="1200" b="1" kern="0" spc="0" dirty="0">
                          <a:solidFill>
                            <a:srgbClr val="008000"/>
                          </a:solidFill>
                          <a:latin typeface="+mj-ea"/>
                          <a:ea typeface="+mj-ea"/>
                        </a:rPr>
                        <a:t>)</a:t>
                      </a:r>
                      <a:endParaRPr lang="ko-KR" altLang="en-US" sz="1200" b="1" kern="0" spc="0" dirty="0">
                        <a:solidFill>
                          <a:srgbClr val="008000"/>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ko-KR" altLang="en-US" sz="1200" kern="0" spc="0" dirty="0">
                          <a:solidFill>
                            <a:srgbClr val="000000"/>
                          </a:solidFill>
                          <a:latin typeface="+mj-ea"/>
                          <a:ea typeface="+mj-ea"/>
                        </a:rPr>
                        <a:t>문장에서 용언이나 그 외의 다른 문장 구성요소를 수식해주는 개념의 </a:t>
                      </a:r>
                      <a:r>
                        <a:rPr lang="ko-KR" altLang="en-US" sz="1200" b="1" kern="0" spc="0" dirty="0">
                          <a:solidFill>
                            <a:srgbClr val="008000"/>
                          </a:solidFill>
                          <a:latin typeface="+mj-ea"/>
                          <a:ea typeface="+mj-ea"/>
                        </a:rPr>
                        <a:t>부사나 부사구 등은</a:t>
                      </a:r>
                      <a:r>
                        <a:rPr lang="ko-KR" altLang="en-US" sz="1200" kern="0" spc="0" dirty="0">
                          <a:solidFill>
                            <a:srgbClr val="000000"/>
                          </a:solidFill>
                          <a:latin typeface="+mj-ea"/>
                          <a:ea typeface="+mj-ea"/>
                        </a:rPr>
                        <a:t> 경우에 따라서는 간혹 생략될 수도 있기에 이를 </a:t>
                      </a:r>
                      <a:r>
                        <a:rPr lang="ko-KR" altLang="en-US" sz="1200" b="1" kern="0" spc="0" dirty="0">
                          <a:solidFill>
                            <a:srgbClr val="008000"/>
                          </a:solidFill>
                          <a:latin typeface="+mj-ea"/>
                          <a:ea typeface="+mj-ea"/>
                        </a:rPr>
                        <a:t>괄호와 초록색</a:t>
                      </a:r>
                      <a:r>
                        <a:rPr lang="ko-KR" altLang="en-US" sz="1200" kern="0" spc="0" dirty="0">
                          <a:solidFill>
                            <a:srgbClr val="000000"/>
                          </a:solidFill>
                          <a:latin typeface="+mj-ea"/>
                          <a:ea typeface="+mj-ea"/>
                        </a:rPr>
                        <a:t>으로 처리하여 그 사용위치와 개념을 구분하였습니다</a:t>
                      </a:r>
                      <a:r>
                        <a:rPr lang="en-US" altLang="ko-KR" sz="1200" kern="0" spc="0" dirty="0">
                          <a:solidFill>
                            <a:srgbClr val="000000"/>
                          </a:solidFill>
                          <a:latin typeface="+mj-ea"/>
                          <a:ea typeface="+mj-ea"/>
                        </a:rPr>
                        <a:t>. </a:t>
                      </a:r>
                      <a:r>
                        <a:rPr lang="ko-KR" altLang="en-US" sz="1200" b="1" kern="0" spc="0" dirty="0">
                          <a:solidFill>
                            <a:srgbClr val="008000"/>
                          </a:solidFill>
                          <a:latin typeface="+mj-ea"/>
                          <a:ea typeface="+mj-ea"/>
                        </a:rPr>
                        <a:t>부사나 부사구 </a:t>
                      </a:r>
                      <a:r>
                        <a:rPr lang="ko-KR" altLang="en-US" sz="1200" kern="0" spc="0" dirty="0">
                          <a:solidFill>
                            <a:srgbClr val="000000"/>
                          </a:solidFill>
                          <a:latin typeface="+mj-ea"/>
                          <a:ea typeface="+mj-ea"/>
                        </a:rPr>
                        <a:t>등의 영문 속의 위치에 따라 한국문장의 번역도</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다소 한국어 어순에 맞지 않는 경우가 대부분 이지만</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영문과 같은 위치에 해당하게 번역 처리해 </a:t>
                      </a:r>
                      <a:r>
                        <a:rPr lang="ko-KR" altLang="en-US" sz="1200" b="1" kern="0" spc="0" dirty="0">
                          <a:solidFill>
                            <a:srgbClr val="008000"/>
                          </a:solidFill>
                          <a:latin typeface="+mj-ea"/>
                          <a:ea typeface="+mj-ea"/>
                        </a:rPr>
                        <a:t>부사</a:t>
                      </a:r>
                      <a:r>
                        <a:rPr lang="en-US" altLang="ko-KR" sz="1200" b="1" kern="0" spc="0" dirty="0">
                          <a:solidFill>
                            <a:srgbClr val="008000"/>
                          </a:solidFill>
                          <a:latin typeface="+mj-ea"/>
                          <a:ea typeface="+mj-ea"/>
                        </a:rPr>
                        <a:t>(</a:t>
                      </a:r>
                      <a:r>
                        <a:rPr lang="ko-KR" altLang="en-US" sz="1200" b="1" kern="0" spc="0" dirty="0">
                          <a:solidFill>
                            <a:srgbClr val="008000"/>
                          </a:solidFill>
                          <a:latin typeface="+mj-ea"/>
                          <a:ea typeface="+mj-ea"/>
                        </a:rPr>
                        <a:t>구</a:t>
                      </a:r>
                      <a:r>
                        <a:rPr lang="en-US" altLang="ko-KR" sz="1200" b="1" kern="0" spc="0" dirty="0">
                          <a:solidFill>
                            <a:srgbClr val="008000"/>
                          </a:solidFill>
                          <a:latin typeface="+mj-ea"/>
                          <a:ea typeface="+mj-ea"/>
                        </a:rPr>
                        <a:t>)</a:t>
                      </a:r>
                      <a:r>
                        <a:rPr lang="ko-KR" altLang="en-US" sz="1200" kern="0" spc="0" dirty="0">
                          <a:solidFill>
                            <a:srgbClr val="000000"/>
                          </a:solidFill>
                          <a:latin typeface="+mj-ea"/>
                          <a:ea typeface="+mj-ea"/>
                        </a:rPr>
                        <a:t> 사용에 대한 일괄적인 위치개념을 부여하였습니다</a:t>
                      </a:r>
                      <a:r>
                        <a:rPr lang="en-US" altLang="ko-KR" sz="1200" kern="0" spc="0" dirty="0">
                          <a:solidFill>
                            <a:srgbClr val="000000"/>
                          </a:solidFill>
                          <a:latin typeface="+mj-ea"/>
                          <a:ea typeface="+mj-ea"/>
                        </a:rPr>
                        <a:t>.</a:t>
                      </a:r>
                      <a:endParaRPr lang="ko-KR" altLang="en-US" sz="1200" kern="0" spc="0" dirty="0">
                        <a:solidFill>
                          <a:srgbClr val="000000"/>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1484784" y="3419872"/>
            <a:ext cx="3816424" cy="369332"/>
          </a:xfrm>
          <a:prstGeom prst="rect">
            <a:avLst/>
          </a:prstGeom>
          <a:solidFill>
            <a:srgbClr val="7030A0"/>
          </a:solidFill>
        </p:spPr>
        <p:txBody>
          <a:bodyPr wrap="square" rtlCol="0">
            <a:spAutoFit/>
          </a:bodyPr>
          <a:lstStyle/>
          <a:p>
            <a:pPr algn="ctr"/>
            <a:r>
              <a:rPr lang="en-US" altLang="ko-KR" b="1" dirty="0">
                <a:solidFill>
                  <a:schemeClr val="bg1"/>
                </a:solidFill>
              </a:rPr>
              <a:t>18. </a:t>
            </a:r>
            <a:r>
              <a:rPr lang="ko-KR" altLang="en-US" b="1" dirty="0">
                <a:solidFill>
                  <a:schemeClr val="bg1"/>
                </a:solidFill>
              </a:rPr>
              <a:t>교재의 </a:t>
            </a:r>
            <a:r>
              <a:rPr lang="ko-KR" altLang="en-US" b="1" dirty="0">
                <a:solidFill>
                  <a:schemeClr val="bg1"/>
                </a:solidFill>
              </a:rPr>
              <a:t>독보적 특징과 활용법</a:t>
            </a:r>
          </a:p>
        </p:txBody>
      </p:sp>
      <p:sp>
        <p:nvSpPr>
          <p:cNvPr id="8" name="슬라이드 번호 개체 틀 7"/>
          <p:cNvSpPr>
            <a:spLocks noGrp="1"/>
          </p:cNvSpPr>
          <p:nvPr>
            <p:ph type="sldNum" sz="quarter" idx="12"/>
          </p:nvPr>
        </p:nvSpPr>
        <p:spPr/>
        <p:txBody>
          <a:bodyPr/>
          <a:lstStyle/>
          <a:p>
            <a:fld id="{5CA46AE1-A4F3-404A-AEF6-FC2F202071CE}" type="slidenum">
              <a:rPr lang="ko-KR" altLang="en-US"/>
              <a:pPr/>
              <a:t>46</a:t>
            </a:fld>
            <a:endParaRPr lang="ko-KR" altLang="en-US"/>
          </a:p>
        </p:txBody>
      </p:sp>
      <p:sp>
        <p:nvSpPr>
          <p:cNvPr id="9" name="바닥글 개체 틀 8"/>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p:cNvGraphicFramePr>
            <a:graphicFrameLocks noGrp="1"/>
          </p:cNvGraphicFramePr>
          <p:nvPr/>
        </p:nvGraphicFramePr>
        <p:xfrm>
          <a:off x="520169" y="827584"/>
          <a:ext cx="5817661" cy="7776865"/>
        </p:xfrm>
        <a:graphic>
          <a:graphicData uri="http://schemas.openxmlformats.org/drawingml/2006/table">
            <a:tbl>
              <a:tblPr/>
              <a:tblGrid>
                <a:gridCol w="880925"/>
                <a:gridCol w="4936736"/>
              </a:tblGrid>
              <a:tr h="786409">
                <a:tc>
                  <a:txBody>
                    <a:bodyPr/>
                    <a:lstStyle/>
                    <a:p>
                      <a:pPr marL="0" marR="0" indent="0" algn="ctr" fontAlgn="base" latinLnBrk="0">
                        <a:lnSpc>
                          <a:spcPct val="160000"/>
                        </a:lnSpc>
                        <a:spcBef>
                          <a:spcPts val="0"/>
                        </a:spcBef>
                        <a:spcAft>
                          <a:spcPts val="0"/>
                        </a:spcAft>
                      </a:pPr>
                      <a:r>
                        <a:rPr lang="ko-KR" altLang="en-US" sz="1200" b="1" kern="0" spc="0" dirty="0">
                          <a:solidFill>
                            <a:srgbClr val="800080"/>
                          </a:solidFill>
                          <a:latin typeface="+mj-ea"/>
                          <a:ea typeface="+mj-ea"/>
                        </a:rPr>
                        <a:t>고동색</a:t>
                      </a: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ko-KR" altLang="en-US" sz="1200" b="1" kern="0" spc="0" dirty="0">
                          <a:solidFill>
                            <a:srgbClr val="800000"/>
                          </a:solidFill>
                          <a:latin typeface="+mj-ea"/>
                          <a:ea typeface="+mj-ea"/>
                        </a:rPr>
                        <a:t>의문사 또는 관계대명사는 고동색</a:t>
                      </a:r>
                      <a:r>
                        <a:rPr lang="ko-KR" altLang="en-US" sz="1200" kern="0" spc="0" dirty="0">
                          <a:solidFill>
                            <a:srgbClr val="000000"/>
                          </a:solidFill>
                          <a:latin typeface="+mj-ea"/>
                          <a:ea typeface="+mj-ea"/>
                        </a:rPr>
                        <a:t>으로 처리하여 이 역시 문장 속에서의 위치구분과 사용개념을 구분하였습니다</a:t>
                      </a:r>
                      <a:r>
                        <a:rPr lang="en-US" altLang="ko-KR" sz="1200" kern="0" spc="0" dirty="0">
                          <a:solidFill>
                            <a:srgbClr val="000000"/>
                          </a:solidFill>
                          <a:latin typeface="+mj-ea"/>
                          <a:ea typeface="+mj-ea"/>
                        </a:rPr>
                        <a:t>.</a:t>
                      </a:r>
                      <a:endParaRPr lang="ko-KR" altLang="en-US" sz="1200" kern="0" spc="0" dirty="0">
                        <a:solidFill>
                          <a:srgbClr val="000000"/>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0891">
                <a:tc>
                  <a:txBody>
                    <a:bodyPr/>
                    <a:lstStyle/>
                    <a:p>
                      <a:pPr marL="0" marR="0" indent="0" algn="ctr" fontAlgn="base" latinLnBrk="0">
                        <a:lnSpc>
                          <a:spcPct val="160000"/>
                        </a:lnSpc>
                        <a:spcBef>
                          <a:spcPts val="0"/>
                        </a:spcBef>
                        <a:spcAft>
                          <a:spcPts val="0"/>
                        </a:spcAft>
                      </a:pPr>
                      <a:r>
                        <a:rPr lang="ko-KR" altLang="en-US" sz="1200" b="1" kern="0" spc="0" dirty="0" err="1">
                          <a:solidFill>
                            <a:srgbClr val="939393"/>
                          </a:solidFill>
                          <a:latin typeface="+mj-ea"/>
                          <a:ea typeface="+mj-ea"/>
                        </a:rPr>
                        <a:t>흐린회색</a:t>
                      </a:r>
                      <a:endParaRPr lang="ko-KR" altLang="en-US" sz="1200" b="1" kern="0" spc="0" dirty="0">
                        <a:solidFill>
                          <a:srgbClr val="939393"/>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ko-KR" altLang="en-US" sz="1200" b="1" kern="0" spc="0">
                          <a:solidFill>
                            <a:srgbClr val="787878"/>
                          </a:solidFill>
                          <a:latin typeface="+mj-ea"/>
                          <a:ea typeface="+mj-ea"/>
                        </a:rPr>
                        <a:t>직역개념의 숨어있는 뜻은 괄호안의 흐린 회색</a:t>
                      </a:r>
                      <a:r>
                        <a:rPr lang="ko-KR" altLang="en-US" sz="1200" kern="0" spc="0">
                          <a:solidFill>
                            <a:srgbClr val="282828"/>
                          </a:solidFill>
                          <a:latin typeface="+mj-ea"/>
                          <a:ea typeface="+mj-ea"/>
                        </a:rPr>
                        <a:t>으로 처리하여 의역을 통해서는 잘 인식되지 않는 번역부분의 실제적인 의미까지도 취급하여 이를 인식할 수 있게 하였습니다</a:t>
                      </a:r>
                      <a:r>
                        <a:rPr lang="en-US" altLang="ko-KR" sz="1200" kern="0" spc="0">
                          <a:solidFill>
                            <a:srgbClr val="282828"/>
                          </a:solidFill>
                          <a:latin typeface="+mj-ea"/>
                          <a:ea typeface="+mj-ea"/>
                        </a:rPr>
                        <a:t>.</a:t>
                      </a:r>
                      <a:endParaRPr lang="ko-KR" altLang="en-US" sz="1200" kern="0" spc="0">
                        <a:solidFill>
                          <a:srgbClr val="282828"/>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55373">
                <a:tc>
                  <a:txBody>
                    <a:bodyPr/>
                    <a:lstStyle/>
                    <a:p>
                      <a:pPr marL="0" marR="0" indent="0" algn="ctr" fontAlgn="base" latinLnBrk="0">
                        <a:lnSpc>
                          <a:spcPct val="160000"/>
                        </a:lnSpc>
                        <a:spcBef>
                          <a:spcPts val="0"/>
                        </a:spcBef>
                        <a:spcAft>
                          <a:spcPts val="0"/>
                        </a:spcAft>
                      </a:pPr>
                      <a:r>
                        <a:rPr lang="ko-KR" altLang="en-US" sz="1200" b="1" i="1" kern="0" spc="0" dirty="0">
                          <a:solidFill>
                            <a:srgbClr val="000000"/>
                          </a:solidFill>
                          <a:latin typeface="+mj-ea"/>
                          <a:ea typeface="+mj-ea"/>
                        </a:rPr>
                        <a:t>기타파트</a:t>
                      </a: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ko-KR" altLang="en-US" sz="1200" kern="0" spc="0" dirty="0">
                          <a:solidFill>
                            <a:srgbClr val="282828"/>
                          </a:solidFill>
                          <a:latin typeface="+mj-ea"/>
                          <a:ea typeface="+mj-ea"/>
                        </a:rPr>
                        <a:t>영어문장에서 독립적으로 사용되거나 순서를 바꾸어 사용할 수 있는 기타파트에 해당하는 부분들을 </a:t>
                      </a:r>
                      <a:r>
                        <a:rPr lang="ko-KR" altLang="en-US" sz="1200" b="1" i="1" kern="0" spc="0" dirty="0" err="1">
                          <a:solidFill>
                            <a:srgbClr val="282828"/>
                          </a:solidFill>
                          <a:latin typeface="+mj-ea"/>
                          <a:ea typeface="+mj-ea"/>
                        </a:rPr>
                        <a:t>경사체</a:t>
                      </a:r>
                      <a:r>
                        <a:rPr lang="ko-KR" altLang="en-US" sz="1200" b="1" i="1" kern="0" spc="0" dirty="0">
                          <a:solidFill>
                            <a:srgbClr val="282828"/>
                          </a:solidFill>
                          <a:latin typeface="+mj-ea"/>
                          <a:ea typeface="+mj-ea"/>
                        </a:rPr>
                        <a:t> 글씨와 ‘</a:t>
                      </a:r>
                      <a:r>
                        <a:rPr lang="en-US" altLang="ko-KR" sz="1200" b="1" i="1" kern="0" spc="0" dirty="0">
                          <a:solidFill>
                            <a:srgbClr val="282828"/>
                          </a:solidFill>
                          <a:latin typeface="+mj-ea"/>
                          <a:ea typeface="+mj-ea"/>
                        </a:rPr>
                        <a:t>,’ </a:t>
                      </a:r>
                      <a:r>
                        <a:rPr lang="ko-KR" altLang="en-US" sz="1200" b="1" i="1" kern="0" spc="0" dirty="0">
                          <a:solidFill>
                            <a:srgbClr val="282828"/>
                          </a:solidFill>
                          <a:latin typeface="+mj-ea"/>
                          <a:ea typeface="+mj-ea"/>
                        </a:rPr>
                        <a:t>로 구분 </a:t>
                      </a:r>
                      <a:r>
                        <a:rPr lang="ko-KR" altLang="en-US" sz="1200" kern="0" spc="0" dirty="0">
                          <a:solidFill>
                            <a:srgbClr val="282828"/>
                          </a:solidFill>
                          <a:latin typeface="+mj-ea"/>
                          <a:ea typeface="+mj-ea"/>
                        </a:rPr>
                        <a:t>하여 어순의 다양성을 취급하였고 이를 한글문장에도 사용하여 영어문장제작의 다양한 융통성까지 연습하게 하였습니다</a:t>
                      </a:r>
                      <a:r>
                        <a:rPr lang="en-US" altLang="ko-KR" sz="1200" kern="0" spc="0" dirty="0">
                          <a:solidFill>
                            <a:srgbClr val="282828"/>
                          </a:solidFill>
                          <a:latin typeface="+mj-ea"/>
                          <a:ea typeface="+mj-ea"/>
                        </a:rPr>
                        <a:t>.</a:t>
                      </a:r>
                      <a:endParaRPr lang="ko-KR" altLang="en-US" sz="1200" kern="0" spc="0" dirty="0">
                        <a:solidFill>
                          <a:srgbClr val="282828"/>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70891">
                <a:tc>
                  <a:txBody>
                    <a:bodyPr/>
                    <a:lstStyle/>
                    <a:p>
                      <a:pPr marL="0" marR="0" indent="0" algn="ctr" fontAlgn="base" latinLnBrk="0">
                        <a:lnSpc>
                          <a:spcPct val="160000"/>
                        </a:lnSpc>
                        <a:spcBef>
                          <a:spcPts val="0"/>
                        </a:spcBef>
                        <a:spcAft>
                          <a:spcPts val="0"/>
                        </a:spcAft>
                      </a:pPr>
                      <a:r>
                        <a:rPr lang="ko-KR" altLang="en-US" sz="1200" b="1" kern="0" spc="0" dirty="0">
                          <a:solidFill>
                            <a:srgbClr val="000000"/>
                          </a:solidFill>
                          <a:latin typeface="+mj-ea"/>
                          <a:ea typeface="+mj-ea"/>
                        </a:rPr>
                        <a:t>공식의 제공</a:t>
                      </a: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ko-KR" altLang="en-US" sz="1200" kern="0" spc="0" dirty="0">
                          <a:solidFill>
                            <a:srgbClr val="000000"/>
                          </a:solidFill>
                          <a:latin typeface="+mj-ea"/>
                          <a:ea typeface="+mj-ea"/>
                        </a:rPr>
                        <a:t>이러한 다른 색깔로 처리된 </a:t>
                      </a:r>
                      <a:r>
                        <a:rPr lang="ko-KR" altLang="en-US" sz="1200" b="1" kern="0" spc="0" dirty="0">
                          <a:solidFill>
                            <a:srgbClr val="FF0000"/>
                          </a:solidFill>
                          <a:latin typeface="+mj-ea"/>
                          <a:ea typeface="+mj-ea"/>
                        </a:rPr>
                        <a:t>동사</a:t>
                      </a:r>
                      <a:r>
                        <a:rPr lang="en-US" altLang="ko-KR" sz="1200" kern="0" spc="0" dirty="0">
                          <a:solidFill>
                            <a:srgbClr val="000000"/>
                          </a:solidFill>
                          <a:latin typeface="+mj-ea"/>
                          <a:ea typeface="+mj-ea"/>
                        </a:rPr>
                        <a:t>, </a:t>
                      </a:r>
                      <a:r>
                        <a:rPr lang="ko-KR" altLang="en-US" sz="1200" b="1" kern="0" spc="0" dirty="0">
                          <a:solidFill>
                            <a:srgbClr val="0000FF"/>
                          </a:solidFill>
                          <a:latin typeface="+mj-ea"/>
                          <a:ea typeface="+mj-ea"/>
                        </a:rPr>
                        <a:t>부정사</a:t>
                      </a:r>
                      <a:r>
                        <a:rPr lang="en-US" altLang="ko-KR" sz="1200" kern="0" spc="0" dirty="0">
                          <a:solidFill>
                            <a:srgbClr val="000000"/>
                          </a:solidFill>
                          <a:latin typeface="+mj-ea"/>
                          <a:ea typeface="+mj-ea"/>
                        </a:rPr>
                        <a:t>, </a:t>
                      </a:r>
                      <a:r>
                        <a:rPr lang="ko-KR" altLang="en-US" sz="1200" b="1" kern="0" spc="0" dirty="0">
                          <a:solidFill>
                            <a:srgbClr val="0000FF"/>
                          </a:solidFill>
                          <a:latin typeface="+mj-ea"/>
                          <a:ea typeface="+mj-ea"/>
                        </a:rPr>
                        <a:t>동명사</a:t>
                      </a:r>
                      <a:r>
                        <a:rPr lang="en-US" altLang="ko-KR" sz="1200" kern="0" spc="0" dirty="0">
                          <a:solidFill>
                            <a:srgbClr val="000000"/>
                          </a:solidFill>
                          <a:latin typeface="+mj-ea"/>
                          <a:ea typeface="+mj-ea"/>
                        </a:rPr>
                        <a:t>, </a:t>
                      </a:r>
                      <a:r>
                        <a:rPr lang="ko-KR" altLang="en-US" sz="1200" b="1" kern="0" spc="0" dirty="0">
                          <a:solidFill>
                            <a:srgbClr val="008000"/>
                          </a:solidFill>
                          <a:latin typeface="+mj-ea"/>
                          <a:ea typeface="+mj-ea"/>
                        </a:rPr>
                        <a:t>부사</a:t>
                      </a:r>
                      <a:r>
                        <a:rPr lang="en-US" altLang="ko-KR" sz="1200" kern="0" spc="0" dirty="0">
                          <a:solidFill>
                            <a:srgbClr val="000000"/>
                          </a:solidFill>
                          <a:latin typeface="+mj-ea"/>
                          <a:ea typeface="+mj-ea"/>
                        </a:rPr>
                        <a:t>, </a:t>
                      </a:r>
                      <a:r>
                        <a:rPr lang="ko-KR" altLang="en-US" sz="1200" b="1" kern="0" spc="0" dirty="0">
                          <a:solidFill>
                            <a:srgbClr val="800000"/>
                          </a:solidFill>
                          <a:latin typeface="+mj-ea"/>
                          <a:ea typeface="+mj-ea"/>
                        </a:rPr>
                        <a:t>의문사</a:t>
                      </a:r>
                      <a:r>
                        <a:rPr lang="ko-KR" altLang="en-US" sz="1200" kern="0" spc="0" dirty="0">
                          <a:solidFill>
                            <a:srgbClr val="800000"/>
                          </a:solidFill>
                          <a:latin typeface="+mj-ea"/>
                          <a:ea typeface="+mj-ea"/>
                        </a:rPr>
                        <a:t> </a:t>
                      </a:r>
                      <a:r>
                        <a:rPr lang="ko-KR" altLang="en-US" sz="1200" kern="0" spc="0" dirty="0">
                          <a:solidFill>
                            <a:srgbClr val="000000"/>
                          </a:solidFill>
                          <a:latin typeface="+mj-ea"/>
                          <a:ea typeface="+mj-ea"/>
                        </a:rPr>
                        <a:t>등의 영어문장구성의 필수 요소를 시제나 문장유형의 구분에 따른 단순한 공식으로 제공하여 누구나 쉽게 공식 사용에 익숙하게 하였습니다</a:t>
                      </a:r>
                      <a:r>
                        <a:rPr lang="en-US" altLang="ko-KR" sz="1200" kern="0" spc="0" dirty="0">
                          <a:solidFill>
                            <a:srgbClr val="000000"/>
                          </a:solidFill>
                          <a:latin typeface="+mj-ea"/>
                          <a:ea typeface="+mj-ea"/>
                        </a:rPr>
                        <a:t>.</a:t>
                      </a:r>
                      <a:endParaRPr lang="ko-KR" altLang="en-US" sz="1200" kern="0" spc="0" dirty="0">
                        <a:solidFill>
                          <a:srgbClr val="000000"/>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3301">
                <a:tc>
                  <a:txBody>
                    <a:bodyPr/>
                    <a:lstStyle/>
                    <a:p>
                      <a:pPr marL="0" marR="0" indent="0" algn="ctr" fontAlgn="base" latinLnBrk="0">
                        <a:lnSpc>
                          <a:spcPct val="160000"/>
                        </a:lnSpc>
                        <a:spcBef>
                          <a:spcPts val="0"/>
                        </a:spcBef>
                        <a:spcAft>
                          <a:spcPts val="0"/>
                        </a:spcAft>
                      </a:pPr>
                      <a:r>
                        <a:rPr lang="ko-KR" altLang="en-US" sz="1200" b="1" kern="0" spc="0" dirty="0">
                          <a:solidFill>
                            <a:srgbClr val="000000"/>
                          </a:solidFill>
                          <a:latin typeface="+mj-ea"/>
                          <a:ea typeface="+mj-ea"/>
                        </a:rPr>
                        <a:t>버전의 통일</a:t>
                      </a: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ko-KR" altLang="en-US" sz="1200" kern="0" spc="0" dirty="0">
                          <a:solidFill>
                            <a:srgbClr val="282828"/>
                          </a:solidFill>
                          <a:latin typeface="+mj-ea"/>
                          <a:ea typeface="+mj-ea"/>
                        </a:rPr>
                        <a:t>영어문장을 번역할 때 많은 다른 교재들이 존대어와 평어 또는 반말을 아무렇게나 섞어서 번역하고 있는데 영어에는 우리말과 같이 존대어라 할 만한 뚜렷한 개념도 없고 반말 평어도 존재하지 않습니다</a:t>
                      </a:r>
                      <a:r>
                        <a:rPr lang="en-US" altLang="ko-KR" sz="1200" kern="0" spc="0" dirty="0">
                          <a:solidFill>
                            <a:srgbClr val="282828"/>
                          </a:solidFill>
                          <a:latin typeface="+mj-ea"/>
                          <a:ea typeface="+mj-ea"/>
                        </a:rPr>
                        <a:t>. </a:t>
                      </a:r>
                      <a:r>
                        <a:rPr lang="ko-KR" altLang="en-US" sz="1200" kern="0" spc="0" dirty="0">
                          <a:solidFill>
                            <a:srgbClr val="282828"/>
                          </a:solidFill>
                          <a:latin typeface="+mj-ea"/>
                          <a:ea typeface="+mj-ea"/>
                        </a:rPr>
                        <a:t>영어문화는 사실 모든 이에게 평등한 이퀄문화이기에 이를 존대어 평어 반말 등으로 구분하기에는 우리의 언어문화와 많은 부분이 다르다는 것을 알아야 합니다</a:t>
                      </a:r>
                      <a:r>
                        <a:rPr lang="en-US" altLang="ko-KR" sz="1200" kern="0" spc="0" dirty="0">
                          <a:solidFill>
                            <a:srgbClr val="282828"/>
                          </a:solidFill>
                          <a:latin typeface="+mj-ea"/>
                          <a:ea typeface="+mj-ea"/>
                        </a:rPr>
                        <a:t>. </a:t>
                      </a:r>
                      <a:r>
                        <a:rPr lang="ko-KR" altLang="en-US" sz="1200" kern="0" spc="0" dirty="0">
                          <a:solidFill>
                            <a:srgbClr val="282828"/>
                          </a:solidFill>
                          <a:latin typeface="+mj-ea"/>
                          <a:ea typeface="+mj-ea"/>
                        </a:rPr>
                        <a:t>따라서 </a:t>
                      </a:r>
                      <a:r>
                        <a:rPr lang="ko-KR" altLang="en-US" sz="1200" kern="0" spc="0" dirty="0" err="1">
                          <a:solidFill>
                            <a:srgbClr val="282828"/>
                          </a:solidFill>
                          <a:latin typeface="+mj-ea"/>
                          <a:ea typeface="+mj-ea"/>
                        </a:rPr>
                        <a:t>번역역시</a:t>
                      </a:r>
                      <a:r>
                        <a:rPr lang="ko-KR" altLang="en-US" sz="1200" kern="0" spc="0" dirty="0">
                          <a:solidFill>
                            <a:srgbClr val="282828"/>
                          </a:solidFill>
                          <a:latin typeface="+mj-ea"/>
                          <a:ea typeface="+mj-ea"/>
                        </a:rPr>
                        <a:t> 한 가지 버전만을 사용하여 그 의미를 통일하는 것이 맞는 번역이 되기에 </a:t>
                      </a:r>
                      <a:r>
                        <a:rPr lang="ko-KR" altLang="en-US" sz="1200" b="1" kern="0" spc="0" dirty="0">
                          <a:solidFill>
                            <a:srgbClr val="282828"/>
                          </a:solidFill>
                          <a:latin typeface="+mj-ea"/>
                          <a:ea typeface="+mj-ea"/>
                        </a:rPr>
                        <a:t>모든 영어문장을 </a:t>
                      </a:r>
                      <a:r>
                        <a:rPr lang="ko-KR" altLang="en-US" sz="1200" b="1" kern="0" spc="0" dirty="0" err="1">
                          <a:solidFill>
                            <a:srgbClr val="282828"/>
                          </a:solidFill>
                          <a:latin typeface="+mj-ea"/>
                          <a:ea typeface="+mj-ea"/>
                        </a:rPr>
                        <a:t>경어체로</a:t>
                      </a:r>
                      <a:r>
                        <a:rPr lang="ko-KR" altLang="en-US" sz="1200" b="1" kern="0" spc="0" dirty="0">
                          <a:solidFill>
                            <a:srgbClr val="282828"/>
                          </a:solidFill>
                          <a:latin typeface="+mj-ea"/>
                          <a:ea typeface="+mj-ea"/>
                        </a:rPr>
                        <a:t> 통일 번역</a:t>
                      </a:r>
                      <a:r>
                        <a:rPr lang="ko-KR" altLang="en-US" sz="1200" kern="0" spc="0" dirty="0">
                          <a:solidFill>
                            <a:srgbClr val="282828"/>
                          </a:solidFill>
                          <a:latin typeface="+mj-ea"/>
                          <a:ea typeface="+mj-ea"/>
                        </a:rPr>
                        <a:t>하여 이런 혼동을 최소화하는 계기를 만들었습니다</a:t>
                      </a:r>
                      <a:r>
                        <a:rPr lang="en-US" altLang="ko-KR" sz="1200" kern="0" spc="0" dirty="0">
                          <a:solidFill>
                            <a:srgbClr val="282828"/>
                          </a:solidFill>
                          <a:latin typeface="+mj-ea"/>
                          <a:ea typeface="+mj-ea"/>
                        </a:rPr>
                        <a:t>.</a:t>
                      </a:r>
                      <a:endParaRPr lang="ko-KR" altLang="en-US" sz="1200" kern="0" spc="0" dirty="0">
                        <a:solidFill>
                          <a:srgbClr val="282828"/>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슬라이드 번호 개체 틀 3"/>
          <p:cNvSpPr>
            <a:spLocks noGrp="1"/>
          </p:cNvSpPr>
          <p:nvPr>
            <p:ph type="sldNum" sz="quarter" idx="12"/>
          </p:nvPr>
        </p:nvSpPr>
        <p:spPr/>
        <p:txBody>
          <a:bodyPr/>
          <a:lstStyle/>
          <a:p>
            <a:fld id="{5CA46AE1-A4F3-404A-AEF6-FC2F202071CE}" type="slidenum">
              <a:rPr lang="ko-KR" altLang="en-US"/>
              <a:pPr/>
              <a:t>47</a:t>
            </a:fld>
            <a:endParaRPr lang="ko-KR" altLang="en-US"/>
          </a:p>
        </p:txBody>
      </p:sp>
      <p:sp>
        <p:nvSpPr>
          <p:cNvPr id="5" name="바닥글 개체 틀 4"/>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p:cNvGraphicFramePr>
            <a:graphicFrameLocks noGrp="1"/>
          </p:cNvGraphicFramePr>
          <p:nvPr/>
        </p:nvGraphicFramePr>
        <p:xfrm>
          <a:off x="476672" y="755576"/>
          <a:ext cx="5904656" cy="3600400"/>
        </p:xfrm>
        <a:graphic>
          <a:graphicData uri="http://schemas.openxmlformats.org/drawingml/2006/table">
            <a:tbl>
              <a:tblPr/>
              <a:tblGrid>
                <a:gridCol w="894098"/>
                <a:gridCol w="5010558"/>
              </a:tblGrid>
              <a:tr h="2166924">
                <a:tc>
                  <a:txBody>
                    <a:bodyPr/>
                    <a:lstStyle/>
                    <a:p>
                      <a:pPr marL="0" marR="0" indent="0" algn="ctr" fontAlgn="base" latinLnBrk="0">
                        <a:lnSpc>
                          <a:spcPct val="160000"/>
                        </a:lnSpc>
                        <a:spcBef>
                          <a:spcPts val="0"/>
                        </a:spcBef>
                        <a:spcAft>
                          <a:spcPts val="0"/>
                        </a:spcAft>
                      </a:pPr>
                      <a:r>
                        <a:rPr lang="ko-KR" altLang="en-US" sz="1200" b="1" kern="0" spc="0" dirty="0">
                          <a:solidFill>
                            <a:srgbClr val="000000"/>
                          </a:solidFill>
                          <a:latin typeface="+mj-ea"/>
                          <a:ea typeface="+mj-ea"/>
                        </a:rPr>
                        <a:t>연습문제</a:t>
                      </a: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ko-KR" altLang="en-US" sz="1200" kern="0" spc="0" dirty="0">
                          <a:solidFill>
                            <a:srgbClr val="000000"/>
                          </a:solidFill>
                          <a:latin typeface="+mj-ea"/>
                          <a:ea typeface="+mj-ea"/>
                        </a:rPr>
                        <a:t>각 레벨의 뒷부분에 위의 </a:t>
                      </a:r>
                      <a:r>
                        <a:rPr lang="ko-KR" altLang="en-US" sz="1200" b="1" kern="0" spc="0" dirty="0">
                          <a:solidFill>
                            <a:srgbClr val="FF0000"/>
                          </a:solidFill>
                          <a:latin typeface="+mj-ea"/>
                          <a:ea typeface="+mj-ea"/>
                        </a:rPr>
                        <a:t>동사</a:t>
                      </a:r>
                      <a:r>
                        <a:rPr lang="en-US" altLang="ko-KR" sz="1200" b="1" kern="0" spc="0" dirty="0">
                          <a:solidFill>
                            <a:srgbClr val="FF0000"/>
                          </a:solidFill>
                          <a:latin typeface="+mj-ea"/>
                          <a:ea typeface="+mj-ea"/>
                        </a:rPr>
                        <a:t>=</a:t>
                      </a:r>
                      <a:r>
                        <a:rPr lang="ko-KR" altLang="en-US" sz="1200" b="1" kern="0" spc="0" dirty="0">
                          <a:solidFill>
                            <a:srgbClr val="FF0000"/>
                          </a:solidFill>
                          <a:latin typeface="+mj-ea"/>
                          <a:ea typeface="+mj-ea"/>
                        </a:rPr>
                        <a:t>빨강색</a:t>
                      </a:r>
                      <a:r>
                        <a:rPr lang="en-US" altLang="ko-KR" sz="1200" kern="0" spc="0" dirty="0">
                          <a:solidFill>
                            <a:srgbClr val="000000"/>
                          </a:solidFill>
                          <a:latin typeface="+mj-ea"/>
                          <a:ea typeface="+mj-ea"/>
                        </a:rPr>
                        <a:t>, </a:t>
                      </a:r>
                      <a:r>
                        <a:rPr lang="ko-KR" altLang="en-US" sz="1200" b="1" kern="0" spc="0" dirty="0">
                          <a:solidFill>
                            <a:srgbClr val="0000FF"/>
                          </a:solidFill>
                          <a:latin typeface="+mj-ea"/>
                          <a:ea typeface="+mj-ea"/>
                        </a:rPr>
                        <a:t>동명사</a:t>
                      </a:r>
                      <a:r>
                        <a:rPr lang="en-US" altLang="ko-KR" sz="1200" b="1" kern="0" spc="0" dirty="0">
                          <a:solidFill>
                            <a:srgbClr val="0000FF"/>
                          </a:solidFill>
                          <a:latin typeface="+mj-ea"/>
                          <a:ea typeface="+mj-ea"/>
                        </a:rPr>
                        <a:t>, </a:t>
                      </a:r>
                      <a:r>
                        <a:rPr lang="ko-KR" altLang="en-US" sz="1200" b="1" kern="0" spc="0" dirty="0">
                          <a:solidFill>
                            <a:srgbClr val="0000FF"/>
                          </a:solidFill>
                          <a:latin typeface="+mj-ea"/>
                          <a:ea typeface="+mj-ea"/>
                        </a:rPr>
                        <a:t>부정사</a:t>
                      </a:r>
                      <a:r>
                        <a:rPr lang="en-US" altLang="ko-KR" sz="1200" b="1" kern="0" spc="0" dirty="0">
                          <a:solidFill>
                            <a:srgbClr val="0000FF"/>
                          </a:solidFill>
                          <a:latin typeface="+mj-ea"/>
                          <a:ea typeface="+mj-ea"/>
                        </a:rPr>
                        <a:t>=</a:t>
                      </a:r>
                      <a:r>
                        <a:rPr lang="ko-KR" altLang="en-US" sz="1200" b="1" kern="0" spc="0" dirty="0" err="1">
                          <a:solidFill>
                            <a:srgbClr val="0000FF"/>
                          </a:solidFill>
                          <a:latin typeface="+mj-ea"/>
                          <a:ea typeface="+mj-ea"/>
                        </a:rPr>
                        <a:t>파랑색</a:t>
                      </a:r>
                      <a:r>
                        <a:rPr lang="en-US" altLang="ko-KR" sz="1200" kern="0" spc="0" dirty="0">
                          <a:solidFill>
                            <a:srgbClr val="000000"/>
                          </a:solidFill>
                          <a:latin typeface="+mj-ea"/>
                          <a:ea typeface="+mj-ea"/>
                        </a:rPr>
                        <a:t>, </a:t>
                      </a:r>
                      <a:r>
                        <a:rPr lang="ko-KR" altLang="en-US" sz="1200" b="1" kern="0" spc="0" dirty="0">
                          <a:solidFill>
                            <a:srgbClr val="008000"/>
                          </a:solidFill>
                          <a:latin typeface="+mj-ea"/>
                          <a:ea typeface="+mj-ea"/>
                        </a:rPr>
                        <a:t>부사</a:t>
                      </a:r>
                      <a:r>
                        <a:rPr lang="en-US" altLang="ko-KR" sz="1200" b="1" kern="0" spc="0" dirty="0">
                          <a:solidFill>
                            <a:srgbClr val="008000"/>
                          </a:solidFill>
                          <a:latin typeface="+mj-ea"/>
                          <a:ea typeface="+mj-ea"/>
                        </a:rPr>
                        <a:t>(</a:t>
                      </a:r>
                      <a:r>
                        <a:rPr lang="ko-KR" altLang="en-US" sz="1200" b="1" kern="0" spc="0" dirty="0">
                          <a:solidFill>
                            <a:srgbClr val="008000"/>
                          </a:solidFill>
                          <a:latin typeface="+mj-ea"/>
                          <a:ea typeface="+mj-ea"/>
                        </a:rPr>
                        <a:t>구</a:t>
                      </a:r>
                      <a:r>
                        <a:rPr lang="en-US" altLang="ko-KR" sz="1200" b="1" kern="0" spc="0" dirty="0">
                          <a:solidFill>
                            <a:srgbClr val="008000"/>
                          </a:solidFill>
                          <a:latin typeface="+mj-ea"/>
                          <a:ea typeface="+mj-ea"/>
                        </a:rPr>
                        <a:t>)=</a:t>
                      </a:r>
                      <a:r>
                        <a:rPr lang="ko-KR" altLang="en-US" sz="1200" b="1" kern="0" spc="0" dirty="0">
                          <a:solidFill>
                            <a:srgbClr val="008000"/>
                          </a:solidFill>
                          <a:latin typeface="+mj-ea"/>
                          <a:ea typeface="+mj-ea"/>
                        </a:rPr>
                        <a:t>초록색</a:t>
                      </a:r>
                      <a:r>
                        <a:rPr lang="en-US" altLang="ko-KR" sz="1200" kern="0" spc="0" dirty="0">
                          <a:solidFill>
                            <a:srgbClr val="000000"/>
                          </a:solidFill>
                          <a:latin typeface="+mj-ea"/>
                          <a:ea typeface="+mj-ea"/>
                        </a:rPr>
                        <a:t>, </a:t>
                      </a:r>
                      <a:r>
                        <a:rPr lang="ko-KR" altLang="en-US" sz="1200" b="1" kern="0" spc="0" dirty="0">
                          <a:solidFill>
                            <a:srgbClr val="800000"/>
                          </a:solidFill>
                          <a:latin typeface="+mj-ea"/>
                          <a:ea typeface="+mj-ea"/>
                        </a:rPr>
                        <a:t>의문사</a:t>
                      </a:r>
                      <a:r>
                        <a:rPr lang="en-US" altLang="ko-KR" sz="1200" b="1" kern="0" spc="0" dirty="0">
                          <a:solidFill>
                            <a:srgbClr val="800000"/>
                          </a:solidFill>
                          <a:latin typeface="+mj-ea"/>
                          <a:ea typeface="+mj-ea"/>
                        </a:rPr>
                        <a:t>=</a:t>
                      </a:r>
                      <a:r>
                        <a:rPr lang="ko-KR" altLang="en-US" sz="1200" b="1" kern="0" spc="0" dirty="0">
                          <a:solidFill>
                            <a:srgbClr val="800000"/>
                          </a:solidFill>
                          <a:latin typeface="+mj-ea"/>
                          <a:ea typeface="+mj-ea"/>
                        </a:rPr>
                        <a:t>고동색</a:t>
                      </a:r>
                      <a:r>
                        <a:rPr lang="en-US" altLang="ko-KR" sz="1200" b="1" kern="0" spc="0" dirty="0">
                          <a:solidFill>
                            <a:srgbClr val="800000"/>
                          </a:solidFill>
                          <a:latin typeface="+mj-ea"/>
                          <a:ea typeface="+mj-ea"/>
                        </a:rPr>
                        <a:t>, </a:t>
                      </a:r>
                      <a:r>
                        <a:rPr lang="ko-KR" altLang="en-US" sz="1200" b="1" i="1" kern="0" spc="0" dirty="0">
                          <a:solidFill>
                            <a:srgbClr val="282828"/>
                          </a:solidFill>
                          <a:latin typeface="+mj-ea"/>
                          <a:ea typeface="+mj-ea"/>
                        </a:rPr>
                        <a:t>기타</a:t>
                      </a:r>
                      <a:r>
                        <a:rPr lang="en-US" altLang="ko-KR" sz="1200" b="1" i="1" kern="0" spc="0" dirty="0">
                          <a:solidFill>
                            <a:srgbClr val="282828"/>
                          </a:solidFill>
                          <a:latin typeface="+mj-ea"/>
                          <a:ea typeface="+mj-ea"/>
                        </a:rPr>
                        <a:t>=</a:t>
                      </a:r>
                      <a:r>
                        <a:rPr lang="ko-KR" altLang="en-US" sz="1200" b="1" i="1" kern="0" spc="0" dirty="0" err="1">
                          <a:solidFill>
                            <a:srgbClr val="282828"/>
                          </a:solidFill>
                          <a:latin typeface="+mj-ea"/>
                          <a:ea typeface="+mj-ea"/>
                        </a:rPr>
                        <a:t>경사체</a:t>
                      </a:r>
                      <a:r>
                        <a:rPr lang="ko-KR" altLang="en-US" sz="1200" b="1" kern="0" spc="0" dirty="0">
                          <a:solidFill>
                            <a:srgbClr val="800000"/>
                          </a:solidFill>
                          <a:latin typeface="+mj-ea"/>
                          <a:ea typeface="+mj-ea"/>
                        </a:rPr>
                        <a:t> </a:t>
                      </a:r>
                      <a:r>
                        <a:rPr lang="ko-KR" altLang="en-US" sz="1200" kern="0" spc="0" dirty="0">
                          <a:solidFill>
                            <a:srgbClr val="000000"/>
                          </a:solidFill>
                          <a:latin typeface="+mj-ea"/>
                          <a:ea typeface="+mj-ea"/>
                        </a:rPr>
                        <a:t>의 각 해당파트를 같은 색깔로 처리한 한글 문장을 연습문제로 제공하여 이들 부분을 영작할 때 해당부분을 구분하게 하여 한국어 문장을 그대로 영어문장으로 구사할 수 있는 원리를 인식하게 하여 어떠한 문장이라도 독자 스스로 영작을 해낼 수 있는 실질적이고 실용적인 계기를 제공하였습니다</a:t>
                      </a:r>
                      <a:r>
                        <a:rPr lang="en-US" altLang="ko-KR" sz="1200" kern="0" spc="0" dirty="0">
                          <a:solidFill>
                            <a:srgbClr val="000000"/>
                          </a:solidFill>
                          <a:latin typeface="+mj-ea"/>
                          <a:ea typeface="+mj-ea"/>
                        </a:rPr>
                        <a:t>.</a:t>
                      </a:r>
                      <a:endParaRPr lang="ko-KR" altLang="en-US" sz="1200" kern="0" spc="0" dirty="0">
                        <a:solidFill>
                          <a:srgbClr val="000000"/>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33476">
                <a:tc>
                  <a:txBody>
                    <a:bodyPr/>
                    <a:lstStyle/>
                    <a:p>
                      <a:pPr marL="0" marR="0" indent="0" algn="ctr" fontAlgn="base" latinLnBrk="0">
                        <a:lnSpc>
                          <a:spcPct val="160000"/>
                        </a:lnSpc>
                        <a:spcBef>
                          <a:spcPts val="0"/>
                        </a:spcBef>
                        <a:spcAft>
                          <a:spcPts val="0"/>
                        </a:spcAft>
                      </a:pPr>
                      <a:r>
                        <a:rPr lang="ko-KR" altLang="en-US" sz="1200" b="1" kern="0" spc="0" dirty="0">
                          <a:solidFill>
                            <a:srgbClr val="000000"/>
                          </a:solidFill>
                          <a:latin typeface="+mj-ea"/>
                          <a:ea typeface="+mj-ea"/>
                        </a:rPr>
                        <a:t>해답</a:t>
                      </a: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63500" algn="just" fontAlgn="base" latinLnBrk="1">
                        <a:lnSpc>
                          <a:spcPct val="160000"/>
                        </a:lnSpc>
                        <a:spcBef>
                          <a:spcPts val="0"/>
                        </a:spcBef>
                        <a:spcAft>
                          <a:spcPts val="0"/>
                        </a:spcAft>
                      </a:pPr>
                      <a:r>
                        <a:rPr lang="ko-KR" altLang="en-US" sz="1200" kern="0" spc="0" dirty="0">
                          <a:solidFill>
                            <a:srgbClr val="000000"/>
                          </a:solidFill>
                          <a:latin typeface="+mj-ea"/>
                          <a:ea typeface="+mj-ea"/>
                        </a:rPr>
                        <a:t>본문</a:t>
                      </a:r>
                      <a:r>
                        <a:rPr lang="en-US" altLang="ko-KR" sz="1200" kern="0" spc="0" dirty="0">
                          <a:solidFill>
                            <a:srgbClr val="000000"/>
                          </a:solidFill>
                          <a:latin typeface="+mj-ea"/>
                          <a:ea typeface="+mj-ea"/>
                        </a:rPr>
                        <a:t>, </a:t>
                      </a:r>
                      <a:r>
                        <a:rPr lang="ko-KR" altLang="en-US" sz="1200" kern="0" spc="0" dirty="0">
                          <a:solidFill>
                            <a:srgbClr val="000000"/>
                          </a:solidFill>
                          <a:latin typeface="+mj-ea"/>
                          <a:ea typeface="+mj-ea"/>
                        </a:rPr>
                        <a:t>연습문제와 마찬가지로 </a:t>
                      </a:r>
                      <a:r>
                        <a:rPr lang="ko-KR" altLang="en-US" sz="1200" b="1" kern="0" spc="0" dirty="0">
                          <a:solidFill>
                            <a:srgbClr val="FF0000"/>
                          </a:solidFill>
                          <a:latin typeface="+mj-ea"/>
                          <a:ea typeface="+mj-ea"/>
                        </a:rPr>
                        <a:t>동사</a:t>
                      </a:r>
                      <a:r>
                        <a:rPr lang="en-US" altLang="ko-KR" sz="1200" b="1" kern="0" spc="0" dirty="0">
                          <a:solidFill>
                            <a:srgbClr val="FF0000"/>
                          </a:solidFill>
                          <a:latin typeface="+mj-ea"/>
                          <a:ea typeface="+mj-ea"/>
                        </a:rPr>
                        <a:t>=</a:t>
                      </a:r>
                      <a:r>
                        <a:rPr lang="ko-KR" altLang="en-US" sz="1200" b="1" kern="0" spc="0" dirty="0">
                          <a:solidFill>
                            <a:srgbClr val="FF0000"/>
                          </a:solidFill>
                          <a:latin typeface="+mj-ea"/>
                          <a:ea typeface="+mj-ea"/>
                        </a:rPr>
                        <a:t>빨강색</a:t>
                      </a:r>
                      <a:r>
                        <a:rPr lang="en-US" altLang="ko-KR" sz="1200" kern="0" spc="0" dirty="0">
                          <a:solidFill>
                            <a:srgbClr val="000000"/>
                          </a:solidFill>
                          <a:latin typeface="+mj-ea"/>
                          <a:ea typeface="+mj-ea"/>
                        </a:rPr>
                        <a:t>, </a:t>
                      </a:r>
                      <a:r>
                        <a:rPr lang="ko-KR" altLang="en-US" sz="1200" b="1" kern="0" spc="0" dirty="0">
                          <a:solidFill>
                            <a:srgbClr val="0000FF"/>
                          </a:solidFill>
                          <a:latin typeface="+mj-ea"/>
                          <a:ea typeface="+mj-ea"/>
                        </a:rPr>
                        <a:t>동명사</a:t>
                      </a:r>
                      <a:r>
                        <a:rPr lang="en-US" altLang="ko-KR" sz="1200" b="1" kern="0" spc="0" dirty="0">
                          <a:solidFill>
                            <a:srgbClr val="0000FF"/>
                          </a:solidFill>
                          <a:latin typeface="+mj-ea"/>
                          <a:ea typeface="+mj-ea"/>
                        </a:rPr>
                        <a:t>, </a:t>
                      </a:r>
                      <a:r>
                        <a:rPr lang="ko-KR" altLang="en-US" sz="1200" b="1" kern="0" spc="0" dirty="0">
                          <a:solidFill>
                            <a:srgbClr val="0000FF"/>
                          </a:solidFill>
                          <a:latin typeface="+mj-ea"/>
                          <a:ea typeface="+mj-ea"/>
                        </a:rPr>
                        <a:t>부정사</a:t>
                      </a:r>
                      <a:r>
                        <a:rPr lang="en-US" altLang="ko-KR" sz="1200" b="1" kern="0" spc="0" dirty="0">
                          <a:solidFill>
                            <a:srgbClr val="0000FF"/>
                          </a:solidFill>
                          <a:latin typeface="+mj-ea"/>
                          <a:ea typeface="+mj-ea"/>
                        </a:rPr>
                        <a:t>=</a:t>
                      </a:r>
                      <a:r>
                        <a:rPr lang="ko-KR" altLang="en-US" sz="1200" b="1" kern="0" spc="0" dirty="0" err="1">
                          <a:solidFill>
                            <a:srgbClr val="0000FF"/>
                          </a:solidFill>
                          <a:latin typeface="+mj-ea"/>
                          <a:ea typeface="+mj-ea"/>
                        </a:rPr>
                        <a:t>파랑색</a:t>
                      </a:r>
                      <a:r>
                        <a:rPr lang="en-US" altLang="ko-KR" sz="1200" kern="0" spc="0" dirty="0">
                          <a:solidFill>
                            <a:srgbClr val="000000"/>
                          </a:solidFill>
                          <a:latin typeface="+mj-ea"/>
                          <a:ea typeface="+mj-ea"/>
                        </a:rPr>
                        <a:t>, </a:t>
                      </a:r>
                      <a:r>
                        <a:rPr lang="ko-KR" altLang="en-US" sz="1200" b="1" kern="0" spc="0" dirty="0">
                          <a:solidFill>
                            <a:srgbClr val="008000"/>
                          </a:solidFill>
                          <a:latin typeface="+mj-ea"/>
                          <a:ea typeface="+mj-ea"/>
                        </a:rPr>
                        <a:t>부사</a:t>
                      </a:r>
                      <a:r>
                        <a:rPr lang="en-US" altLang="ko-KR" sz="1200" b="1" kern="0" spc="0" dirty="0">
                          <a:solidFill>
                            <a:srgbClr val="008000"/>
                          </a:solidFill>
                          <a:latin typeface="+mj-ea"/>
                          <a:ea typeface="+mj-ea"/>
                        </a:rPr>
                        <a:t>(</a:t>
                      </a:r>
                      <a:r>
                        <a:rPr lang="ko-KR" altLang="en-US" sz="1200" b="1" kern="0" spc="0" dirty="0">
                          <a:solidFill>
                            <a:srgbClr val="008000"/>
                          </a:solidFill>
                          <a:latin typeface="+mj-ea"/>
                          <a:ea typeface="+mj-ea"/>
                        </a:rPr>
                        <a:t>구</a:t>
                      </a:r>
                      <a:r>
                        <a:rPr lang="en-US" altLang="ko-KR" sz="1200" b="1" kern="0" spc="0" dirty="0">
                          <a:solidFill>
                            <a:srgbClr val="008000"/>
                          </a:solidFill>
                          <a:latin typeface="+mj-ea"/>
                          <a:ea typeface="+mj-ea"/>
                        </a:rPr>
                        <a:t>)=</a:t>
                      </a:r>
                      <a:r>
                        <a:rPr lang="ko-KR" altLang="en-US" sz="1200" b="1" kern="0" spc="0" dirty="0">
                          <a:solidFill>
                            <a:srgbClr val="008000"/>
                          </a:solidFill>
                          <a:latin typeface="+mj-ea"/>
                          <a:ea typeface="+mj-ea"/>
                        </a:rPr>
                        <a:t>초록색</a:t>
                      </a:r>
                      <a:r>
                        <a:rPr lang="en-US" altLang="ko-KR" sz="1200" kern="0" spc="0" dirty="0">
                          <a:solidFill>
                            <a:srgbClr val="000000"/>
                          </a:solidFill>
                          <a:latin typeface="+mj-ea"/>
                          <a:ea typeface="+mj-ea"/>
                        </a:rPr>
                        <a:t>, </a:t>
                      </a:r>
                      <a:r>
                        <a:rPr lang="ko-KR" altLang="en-US" sz="1200" b="1" kern="0" spc="0" dirty="0">
                          <a:solidFill>
                            <a:srgbClr val="800000"/>
                          </a:solidFill>
                          <a:latin typeface="+mj-ea"/>
                          <a:ea typeface="+mj-ea"/>
                        </a:rPr>
                        <a:t>의문사</a:t>
                      </a:r>
                      <a:r>
                        <a:rPr lang="en-US" altLang="ko-KR" sz="1200" b="1" kern="0" spc="0" dirty="0">
                          <a:solidFill>
                            <a:srgbClr val="800000"/>
                          </a:solidFill>
                          <a:latin typeface="+mj-ea"/>
                          <a:ea typeface="+mj-ea"/>
                        </a:rPr>
                        <a:t>=</a:t>
                      </a:r>
                      <a:r>
                        <a:rPr lang="ko-KR" altLang="en-US" sz="1200" b="1" kern="0" spc="0" dirty="0">
                          <a:solidFill>
                            <a:srgbClr val="800000"/>
                          </a:solidFill>
                          <a:latin typeface="+mj-ea"/>
                          <a:ea typeface="+mj-ea"/>
                        </a:rPr>
                        <a:t>고동색</a:t>
                      </a:r>
                      <a:r>
                        <a:rPr lang="ko-KR" altLang="en-US" sz="1200" kern="0" spc="0" dirty="0">
                          <a:solidFill>
                            <a:srgbClr val="000000"/>
                          </a:solidFill>
                          <a:latin typeface="+mj-ea"/>
                          <a:ea typeface="+mj-ea"/>
                        </a:rPr>
                        <a:t>의 각 해당파트를 같은 색깔로 처리한 해답을 제공하여 일맥상통하게 시각적 인식을 제공하여 입체적인 영어연습시스템을 구축하였습니다</a:t>
                      </a:r>
                      <a:r>
                        <a:rPr lang="en-US" altLang="ko-KR" sz="1200" kern="0" spc="0" dirty="0">
                          <a:solidFill>
                            <a:srgbClr val="000000"/>
                          </a:solidFill>
                          <a:latin typeface="+mj-ea"/>
                          <a:ea typeface="+mj-ea"/>
                        </a:rPr>
                        <a:t>.</a:t>
                      </a:r>
                      <a:endParaRPr lang="ko-KR" altLang="en-US" sz="1200" kern="0" spc="0" dirty="0">
                        <a:solidFill>
                          <a:srgbClr val="000000"/>
                        </a:solidFill>
                        <a:latin typeface="+mj-ea"/>
                        <a:ea typeface="+mj-ea"/>
                      </a:endParaRPr>
                    </a:p>
                  </a:txBody>
                  <a:tcPr marL="36000" marR="36000" marT="6638" marB="66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 name="표 3"/>
          <p:cNvGraphicFramePr>
            <a:graphicFrameLocks noGrp="1"/>
          </p:cNvGraphicFramePr>
          <p:nvPr/>
        </p:nvGraphicFramePr>
        <p:xfrm>
          <a:off x="476673" y="5580109"/>
          <a:ext cx="5904658" cy="2952331"/>
        </p:xfrm>
        <a:graphic>
          <a:graphicData uri="http://schemas.openxmlformats.org/drawingml/2006/table">
            <a:tbl>
              <a:tblPr/>
              <a:tblGrid>
                <a:gridCol w="504055"/>
                <a:gridCol w="432048"/>
                <a:gridCol w="648072"/>
                <a:gridCol w="648072"/>
                <a:gridCol w="648072"/>
                <a:gridCol w="648072"/>
                <a:gridCol w="1008112"/>
                <a:gridCol w="648072"/>
                <a:gridCol w="29028"/>
                <a:gridCol w="423672"/>
                <a:gridCol w="267383"/>
              </a:tblGrid>
              <a:tr h="159673">
                <a:tc rowSpan="9">
                  <a:txBody>
                    <a:bodyPr/>
                    <a:lstStyle/>
                    <a:p>
                      <a:pPr marL="0" marR="0" indent="63500" algn="just" defTabSz="914400" rtl="0" eaLnBrk="1" fontAlgn="base" latinLnBrk="1" hangingPunct="1">
                        <a:lnSpc>
                          <a:spcPct val="120000"/>
                        </a:lnSpc>
                        <a:spcBef>
                          <a:spcPts val="0"/>
                        </a:spcBef>
                        <a:spcAft>
                          <a:spcPts val="0"/>
                        </a:spcAft>
                        <a:buClrTx/>
                        <a:buSzTx/>
                        <a:buFontTx/>
                        <a:buNone/>
                        <a:tabLst/>
                        <a:defRPr/>
                      </a:pPr>
                      <a:r>
                        <a:rPr lang="ko-KR" altLang="en-US" sz="800" b="1" kern="0" spc="0" dirty="0">
                          <a:solidFill>
                            <a:srgbClr val="000000"/>
                          </a:solidFill>
                          <a:latin typeface="+mj-ea"/>
                          <a:ea typeface="+mn-ea"/>
                          <a:cs typeface="+mn-cs"/>
                        </a:rPr>
                        <a:t>표</a:t>
                      </a:r>
                      <a:r>
                        <a:rPr lang="en-US" altLang="ko-KR" sz="800" b="1" kern="0" spc="0" dirty="0">
                          <a:solidFill>
                            <a:srgbClr val="000000"/>
                          </a:solidFill>
                          <a:latin typeface="+mj-ea"/>
                          <a:ea typeface="+mn-ea"/>
                          <a:cs typeface="+mn-cs"/>
                        </a:rPr>
                        <a:t>/</a:t>
                      </a:r>
                      <a:r>
                        <a:rPr lang="ko-KR" altLang="en-US" sz="800" b="1" kern="0" spc="0" dirty="0">
                          <a:solidFill>
                            <a:srgbClr val="000000"/>
                          </a:solidFill>
                          <a:latin typeface="+mj-ea"/>
                          <a:ea typeface="+mn-ea"/>
                          <a:cs typeface="+mn-cs"/>
                        </a:rPr>
                        <a:t>공식 </a:t>
                      </a:r>
                      <a:endParaRPr lang="en-US" altLang="ko-KR" sz="800" b="1" kern="0" spc="0" dirty="0">
                        <a:solidFill>
                          <a:srgbClr val="000000"/>
                        </a:solidFill>
                        <a:latin typeface="+mj-ea"/>
                        <a:ea typeface="+mn-ea"/>
                        <a:cs typeface="+mn-cs"/>
                      </a:endParaRPr>
                    </a:p>
                    <a:p>
                      <a:pPr marL="0" marR="0" indent="63500" algn="just" defTabSz="914400" rtl="0" eaLnBrk="1" fontAlgn="base" latinLnBrk="1" hangingPunct="1">
                        <a:lnSpc>
                          <a:spcPct val="120000"/>
                        </a:lnSpc>
                        <a:spcBef>
                          <a:spcPts val="0"/>
                        </a:spcBef>
                        <a:spcAft>
                          <a:spcPts val="0"/>
                        </a:spcAft>
                        <a:buClrTx/>
                        <a:buSzTx/>
                        <a:buFontTx/>
                        <a:buNone/>
                        <a:tabLst/>
                        <a:defRPr/>
                      </a:pPr>
                      <a:r>
                        <a:rPr lang="ko-KR" altLang="en-US" sz="800" b="1" kern="0" spc="0" dirty="0">
                          <a:solidFill>
                            <a:srgbClr val="000000"/>
                          </a:solidFill>
                          <a:latin typeface="+mj-ea"/>
                          <a:ea typeface="+mn-ea"/>
                          <a:cs typeface="+mn-cs"/>
                        </a:rPr>
                        <a:t>적용 예</a:t>
                      </a:r>
                    </a:p>
                    <a:p>
                      <a:pPr marL="0" marR="0" indent="63500" algn="just" fontAlgn="base" latinLnBrk="1">
                        <a:lnSpc>
                          <a:spcPct val="120000"/>
                        </a:lnSpc>
                        <a:spcBef>
                          <a:spcPts val="0"/>
                        </a:spcBef>
                        <a:spcAft>
                          <a:spcPts val="0"/>
                        </a:spcAft>
                      </a:pPr>
                      <a:endParaRPr lang="ko-KR" altLang="en-US" sz="800" b="1" kern="0" spc="0" dirty="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rowSpan="2">
                  <a:txBody>
                    <a:bodyPr/>
                    <a:lstStyle/>
                    <a:p>
                      <a:pPr marL="0" marR="0" indent="0" algn="ctr" fontAlgn="base" latinLnBrk="0">
                        <a:lnSpc>
                          <a:spcPct val="120000"/>
                        </a:lnSpc>
                        <a:spcBef>
                          <a:spcPts val="0"/>
                        </a:spcBef>
                        <a:spcAft>
                          <a:spcPts val="0"/>
                        </a:spcAft>
                      </a:pPr>
                      <a:r>
                        <a:rPr lang="ko-KR" altLang="en-US" sz="800" b="1" kern="0" spc="0" dirty="0">
                          <a:solidFill>
                            <a:srgbClr val="800000"/>
                          </a:solidFill>
                          <a:latin typeface="+mj-ea"/>
                          <a:ea typeface="+mj-ea"/>
                        </a:rPr>
                        <a:t>의문사</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rowSpan="2">
                  <a:txBody>
                    <a:bodyPr/>
                    <a:lstStyle/>
                    <a:p>
                      <a:pPr marL="0" marR="0" indent="0" algn="ctr" fontAlgn="base" latinLnBrk="0">
                        <a:lnSpc>
                          <a:spcPct val="120000"/>
                        </a:lnSpc>
                        <a:spcBef>
                          <a:spcPts val="0"/>
                        </a:spcBef>
                        <a:spcAft>
                          <a:spcPts val="0"/>
                        </a:spcAft>
                      </a:pPr>
                      <a:r>
                        <a:rPr lang="en-US" sz="800" b="1" kern="0" spc="0" dirty="0">
                          <a:solidFill>
                            <a:srgbClr val="FF0000"/>
                          </a:solidFill>
                          <a:latin typeface="+mj-ea"/>
                          <a:ea typeface="+mj-ea"/>
                        </a:rPr>
                        <a:t>be</a:t>
                      </a:r>
                      <a:r>
                        <a:rPr lang="ko-KR" altLang="en-US" sz="800" b="1" kern="0" spc="0" dirty="0">
                          <a:solidFill>
                            <a:srgbClr val="FF0000"/>
                          </a:solidFill>
                          <a:latin typeface="+mj-ea"/>
                          <a:ea typeface="+mj-ea"/>
                        </a:rPr>
                        <a:t>동사</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rowSpan="2">
                  <a:txBody>
                    <a:bodyPr/>
                    <a:lstStyle/>
                    <a:p>
                      <a:pPr marL="0" marR="0" indent="0" algn="ctr" fontAlgn="base" latinLnBrk="0">
                        <a:lnSpc>
                          <a:spcPct val="120000"/>
                        </a:lnSpc>
                        <a:spcBef>
                          <a:spcPts val="0"/>
                        </a:spcBef>
                        <a:spcAft>
                          <a:spcPts val="0"/>
                        </a:spcAft>
                      </a:pPr>
                      <a:r>
                        <a:rPr lang="ko-KR" altLang="en-US" sz="800" kern="0" spc="0">
                          <a:solidFill>
                            <a:srgbClr val="000000"/>
                          </a:solidFill>
                          <a:latin typeface="+mj-ea"/>
                          <a:ea typeface="+mj-ea"/>
                        </a:rPr>
                        <a:t>주어</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gridSpan="2">
                  <a:txBody>
                    <a:bodyPr/>
                    <a:lstStyle/>
                    <a:p>
                      <a:pPr marL="0" marR="0" indent="0" algn="ctr" fontAlgn="base" latinLnBrk="0">
                        <a:lnSpc>
                          <a:spcPct val="120000"/>
                        </a:lnSpc>
                        <a:spcBef>
                          <a:spcPts val="0"/>
                        </a:spcBef>
                        <a:spcAft>
                          <a:spcPts val="0"/>
                        </a:spcAft>
                      </a:pPr>
                      <a:r>
                        <a:rPr lang="ko-KR" altLang="en-US" sz="800" b="1" kern="0" spc="0">
                          <a:solidFill>
                            <a:srgbClr val="FF0000"/>
                          </a:solidFill>
                          <a:latin typeface="+mj-ea"/>
                          <a:ea typeface="+mj-ea"/>
                        </a:rPr>
                        <a:t>동사</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hMerge="1">
                  <a:txBody>
                    <a:bodyPr/>
                    <a:lstStyle/>
                    <a:p>
                      <a:pPr latinLnBrk="1"/>
                      <a:endParaRPr lang="ko-KR" altLang="en-US"/>
                    </a:p>
                  </a:txBody>
                  <a:tcPr/>
                </a:tc>
                <a:tc rowSpan="2">
                  <a:txBody>
                    <a:bodyPr/>
                    <a:lstStyle/>
                    <a:p>
                      <a:pPr marL="0" marR="0" indent="0" algn="ctr" fontAlgn="base" latinLnBrk="0">
                        <a:lnSpc>
                          <a:spcPct val="120000"/>
                        </a:lnSpc>
                        <a:spcBef>
                          <a:spcPts val="0"/>
                        </a:spcBef>
                        <a:spcAft>
                          <a:spcPts val="0"/>
                        </a:spcAft>
                      </a:pPr>
                      <a:r>
                        <a:rPr lang="ko-KR" altLang="en-US" sz="800" kern="0" spc="0">
                          <a:solidFill>
                            <a:srgbClr val="000000"/>
                          </a:solidFill>
                          <a:latin typeface="+mj-ea"/>
                          <a:ea typeface="+mj-ea"/>
                        </a:rPr>
                        <a:t>보어</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rowSpan="2">
                  <a:txBody>
                    <a:bodyPr/>
                    <a:lstStyle/>
                    <a:p>
                      <a:pPr marL="0" marR="0" indent="0" algn="ctr" fontAlgn="base" latinLnBrk="0">
                        <a:lnSpc>
                          <a:spcPct val="120000"/>
                        </a:lnSpc>
                        <a:spcBef>
                          <a:spcPts val="0"/>
                        </a:spcBef>
                        <a:spcAft>
                          <a:spcPts val="0"/>
                        </a:spcAft>
                      </a:pPr>
                      <a:r>
                        <a:rPr lang="ko-KR" altLang="en-US" sz="800" i="1" kern="0" spc="0">
                          <a:solidFill>
                            <a:srgbClr val="000000"/>
                          </a:solidFill>
                          <a:latin typeface="+mj-ea"/>
                          <a:ea typeface="+mj-ea"/>
                        </a:rPr>
                        <a:t>기타</a:t>
                      </a:r>
                      <a:r>
                        <a:rPr lang="en-US" altLang="ko-KR" sz="800" i="1" kern="0" spc="0">
                          <a:solidFill>
                            <a:srgbClr val="000000"/>
                          </a:solidFill>
                          <a:latin typeface="+mj-ea"/>
                          <a:ea typeface="+mj-ea"/>
                        </a:rPr>
                        <a:t>.</a:t>
                      </a:r>
                      <a:endParaRPr lang="ko-KR" altLang="en-US" sz="800" i="1" kern="0" spc="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rowSpan="2">
                  <a:txBody>
                    <a:bodyPr/>
                    <a:lstStyle/>
                    <a:p>
                      <a:pPr marL="0" marR="0" indent="0" algn="ctr" fontAlgn="base" latinLnBrk="0">
                        <a:lnSpc>
                          <a:spcPct val="120000"/>
                        </a:lnSpc>
                        <a:spcBef>
                          <a:spcPts val="0"/>
                        </a:spcBef>
                        <a:spcAft>
                          <a:spcPts val="0"/>
                        </a:spcAft>
                      </a:pPr>
                      <a:endParaRPr lang="ko-KR" altLang="en-US" sz="800" kern="0" spc="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gridSpan="2">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문장의 유형</a:t>
                      </a:r>
                      <a:r>
                        <a:rPr lang="en-US" altLang="ko-KR" sz="800" b="1" kern="0" spc="0">
                          <a:solidFill>
                            <a:srgbClr val="787878"/>
                          </a:solidFill>
                          <a:latin typeface="+mj-ea"/>
                          <a:ea typeface="+mj-ea"/>
                        </a:rPr>
                        <a:t>/</a:t>
                      </a:r>
                      <a:endParaRPr lang="ko-KR" altLang="en-US" sz="800" b="1" kern="0" spc="0">
                        <a:solidFill>
                          <a:srgbClr val="787878"/>
                        </a:solidFill>
                        <a:latin typeface="+mj-ea"/>
                        <a:ea typeface="+mj-ea"/>
                      </a:endParaRPr>
                    </a:p>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존재</a:t>
                      </a:r>
                      <a:r>
                        <a:rPr lang="en-US" altLang="ko-KR" sz="800" b="1" kern="0" spc="0">
                          <a:solidFill>
                            <a:srgbClr val="787878"/>
                          </a:solidFill>
                          <a:latin typeface="+mj-ea"/>
                          <a:ea typeface="+mj-ea"/>
                        </a:rPr>
                        <a:t>, </a:t>
                      </a:r>
                      <a:r>
                        <a:rPr lang="ko-KR" altLang="en-US" sz="800" b="1" kern="0" spc="0">
                          <a:solidFill>
                            <a:srgbClr val="787878"/>
                          </a:solidFill>
                          <a:latin typeface="+mj-ea"/>
                          <a:ea typeface="+mj-ea"/>
                        </a:rPr>
                        <a:t>상태 구분</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rowSpan="2" hMerge="1">
                  <a:txBody>
                    <a:bodyPr/>
                    <a:lstStyle/>
                    <a:p>
                      <a:pPr latinLnBrk="1"/>
                      <a:endParaRPr lang="ko-KR" altLang="en-US"/>
                    </a:p>
                  </a:txBody>
                  <a:tcPr/>
                </a:tc>
              </a:tr>
              <a:tr h="311618">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20000"/>
                        </a:lnSpc>
                        <a:spcBef>
                          <a:spcPts val="0"/>
                        </a:spcBef>
                        <a:spcAft>
                          <a:spcPts val="0"/>
                        </a:spcAft>
                      </a:pPr>
                      <a:r>
                        <a:rPr lang="en-US" sz="800" b="1" kern="0" spc="0">
                          <a:solidFill>
                            <a:srgbClr val="FF0000"/>
                          </a:solidFill>
                          <a:latin typeface="+mj-ea"/>
                          <a:ea typeface="+mj-ea"/>
                        </a:rPr>
                        <a:t>be</a:t>
                      </a:r>
                      <a:r>
                        <a:rPr lang="ko-KR" altLang="en-US" sz="800" b="1" kern="0" spc="0">
                          <a:solidFill>
                            <a:srgbClr val="FF0000"/>
                          </a:solidFill>
                          <a:latin typeface="+mj-ea"/>
                          <a:ea typeface="+mj-ea"/>
                        </a:rPr>
                        <a:t>동사</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marL="0" marR="0" indent="0" algn="ctr" fontAlgn="base" latinLnBrk="0">
                        <a:lnSpc>
                          <a:spcPct val="120000"/>
                        </a:lnSpc>
                        <a:spcBef>
                          <a:spcPts val="0"/>
                        </a:spcBef>
                        <a:spcAft>
                          <a:spcPts val="0"/>
                        </a:spcAft>
                      </a:pPr>
                      <a:r>
                        <a:rPr lang="en-US" altLang="ko-KR" sz="800" b="1" kern="0" spc="0" dirty="0">
                          <a:solidFill>
                            <a:srgbClr val="008000"/>
                          </a:solidFill>
                          <a:latin typeface="+mj-ea"/>
                          <a:ea typeface="+mj-ea"/>
                        </a:rPr>
                        <a:t>(</a:t>
                      </a:r>
                      <a:r>
                        <a:rPr lang="ko-KR" altLang="en-US" sz="800" b="1" kern="0" spc="0" dirty="0">
                          <a:solidFill>
                            <a:srgbClr val="008000"/>
                          </a:solidFill>
                          <a:latin typeface="+mj-ea"/>
                          <a:ea typeface="+mj-ea"/>
                        </a:rPr>
                        <a:t>부사</a:t>
                      </a:r>
                      <a:r>
                        <a:rPr lang="en-US" altLang="ko-KR" sz="800" b="1" kern="0" spc="0" dirty="0">
                          <a:solidFill>
                            <a:srgbClr val="008000"/>
                          </a:solidFill>
                          <a:latin typeface="+mj-ea"/>
                          <a:ea typeface="+mj-ea"/>
                        </a:rPr>
                        <a:t>[</a:t>
                      </a:r>
                      <a:r>
                        <a:rPr lang="ko-KR" altLang="en-US" sz="800" b="1" kern="0" spc="0" dirty="0">
                          <a:solidFill>
                            <a:srgbClr val="008000"/>
                          </a:solidFill>
                          <a:latin typeface="+mj-ea"/>
                          <a:ea typeface="+mj-ea"/>
                        </a:rPr>
                        <a:t>구</a:t>
                      </a:r>
                      <a:r>
                        <a:rPr lang="en-US" altLang="ko-KR" sz="800" b="1" kern="0" spc="0" dirty="0">
                          <a:solidFill>
                            <a:srgbClr val="008000"/>
                          </a:solidFill>
                          <a:latin typeface="+mj-ea"/>
                          <a:ea typeface="+mj-ea"/>
                        </a:rPr>
                        <a:t>])</a:t>
                      </a:r>
                      <a:endParaRPr lang="ko-KR" altLang="en-US" sz="800" b="1" kern="0" spc="0" dirty="0">
                        <a:solidFill>
                          <a:srgbClr val="008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r>
              <a:tr h="296006">
                <a:tc vMerge="1">
                  <a:txBody>
                    <a:bodyPr/>
                    <a:lstStyle/>
                    <a:p>
                      <a:pPr marL="0" marR="0" indent="0" algn="ctr" fontAlgn="base" latinLnBrk="0">
                        <a:lnSpc>
                          <a:spcPct val="120000"/>
                        </a:lnSpc>
                        <a:spcBef>
                          <a:spcPts val="0"/>
                        </a:spcBef>
                        <a:spcAft>
                          <a:spcPts val="0"/>
                        </a:spcAft>
                      </a:pPr>
                      <a:endParaRPr lang="ko-KR" altLang="en-US" sz="800" kern="0" spc="0" dirty="0">
                        <a:solidFill>
                          <a:srgbClr val="000000"/>
                        </a:solidFill>
                        <a:latin typeface="+mj-ea"/>
                        <a:ea typeface="+mj-ea"/>
                      </a:endParaRPr>
                    </a:p>
                  </a:txBody>
                  <a:tcPr marL="1814" marR="1814" marT="1814" marB="1814" anchor="ctr">
                    <a:lnL w="3556" cap="flat" cmpd="sng" algn="ctr">
                      <a:solidFill>
                        <a:srgbClr val="939393"/>
                      </a:solidFill>
                      <a:prstDash val="solid"/>
                      <a:round/>
                      <a:headEnd type="none" w="med" len="med"/>
                      <a:tailEnd type="none" w="med" len="med"/>
                    </a:lnL>
                    <a:lnR>
                      <a:noFill/>
                    </a:lnR>
                    <a:lnT w="25146" cap="flat" cmpd="dbl" algn="ctr">
                      <a:solidFill>
                        <a:srgbClr val="939393"/>
                      </a:solidFill>
                      <a:prstDash val="solid"/>
                      <a:round/>
                      <a:headEnd type="none" w="med" len="med"/>
                      <a:tailEnd type="none" w="med" len="med"/>
                    </a:lnT>
                    <a:lnB w="21590" cap="flat" cmpd="sng" algn="ctr">
                      <a:solidFill>
                        <a:srgbClr val="939393"/>
                      </a:solidFill>
                      <a:prstDash val="solid"/>
                      <a:round/>
                      <a:headEnd type="none" w="med" len="med"/>
                      <a:tailEnd type="none" w="med" len="med"/>
                    </a:lnB>
                  </a:tcPr>
                </a:tc>
                <a:tc rowSpan="5">
                  <a:txBody>
                    <a:bodyPr/>
                    <a:lstStyle/>
                    <a:p>
                      <a:pPr marL="0" marR="0" indent="0" algn="ctr" fontAlgn="base" latinLnBrk="0">
                        <a:lnSpc>
                          <a:spcPct val="120000"/>
                        </a:lnSpc>
                        <a:spcBef>
                          <a:spcPts val="0"/>
                        </a:spcBef>
                        <a:spcAft>
                          <a:spcPts val="0"/>
                        </a:spcAft>
                      </a:pPr>
                      <a:endParaRPr lang="ko-KR" altLang="en-US" sz="800" kern="0" spc="0" dirty="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indent="0" algn="ctr" fontAlgn="base" latinLnBrk="0">
                        <a:lnSpc>
                          <a:spcPct val="120000"/>
                        </a:lnSpc>
                        <a:spcBef>
                          <a:spcPts val="0"/>
                        </a:spcBef>
                        <a:spcAft>
                          <a:spcPts val="0"/>
                        </a:spcAft>
                      </a:pPr>
                      <a:endParaRPr lang="ko-KR" altLang="en-US" sz="800" kern="0" spc="0" dirty="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marR="0" indent="0" algn="ctr" fontAlgn="base" latinLnBrk="0">
                        <a:lnSpc>
                          <a:spcPct val="120000"/>
                        </a:lnSpc>
                        <a:spcBef>
                          <a:spcPts val="0"/>
                        </a:spcBef>
                        <a:spcAft>
                          <a:spcPts val="0"/>
                        </a:spcAft>
                      </a:pPr>
                      <a:r>
                        <a:rPr lang="en-US" sz="800" kern="0" spc="0">
                          <a:solidFill>
                            <a:srgbClr val="000000"/>
                          </a:solidFill>
                          <a:latin typeface="+mj-ea"/>
                          <a:ea typeface="+mj-ea"/>
                        </a:rPr>
                        <a:t>I</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a:solidFill>
                            <a:srgbClr val="FF0000"/>
                          </a:solidFill>
                          <a:latin typeface="+mj-ea"/>
                          <a:ea typeface="+mj-ea"/>
                        </a:rPr>
                        <a:t>am</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kern="0" spc="0">
                          <a:solidFill>
                            <a:srgbClr val="000000"/>
                          </a:solidFill>
                          <a:latin typeface="+mj-ea"/>
                          <a:ea typeface="+mj-ea"/>
                        </a:rPr>
                        <a:t>a TV star.</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endParaRPr lang="ko-KR" altLang="en-US" sz="800" kern="0" spc="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endParaRPr lang="ko-KR" altLang="en-US" sz="800" kern="0" spc="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긍정문</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존재</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r h="159673">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20000"/>
                        </a:lnSpc>
                        <a:spcBef>
                          <a:spcPts val="0"/>
                        </a:spcBef>
                        <a:spcAft>
                          <a:spcPts val="0"/>
                        </a:spcAft>
                      </a:pPr>
                      <a:r>
                        <a:rPr lang="en-US" sz="800" b="1" kern="0" spc="0">
                          <a:solidFill>
                            <a:srgbClr val="FF0000"/>
                          </a:solidFill>
                          <a:latin typeface="+mj-ea"/>
                          <a:ea typeface="+mj-ea"/>
                        </a:rPr>
                        <a:t>am</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a:solidFill>
                            <a:srgbClr val="008000"/>
                          </a:solidFill>
                          <a:latin typeface="+mj-ea"/>
                          <a:ea typeface="+mj-ea"/>
                        </a:rPr>
                        <a:t>(so)</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i="1" kern="0" spc="0">
                          <a:solidFill>
                            <a:srgbClr val="000000"/>
                          </a:solidFill>
                          <a:latin typeface="+mj-ea"/>
                          <a:ea typeface="+mj-ea"/>
                        </a:rPr>
                        <a:t>happy</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i="1" kern="0" spc="0">
                          <a:solidFill>
                            <a:srgbClr val="0000FF"/>
                          </a:solidFill>
                          <a:latin typeface="+mj-ea"/>
                          <a:ea typeface="+mj-ea"/>
                        </a:rPr>
                        <a:t>to meet</a:t>
                      </a:r>
                      <a:r>
                        <a:rPr lang="en-US" sz="800" i="1" kern="0" spc="0">
                          <a:solidFill>
                            <a:srgbClr val="000000"/>
                          </a:solidFill>
                          <a:latin typeface="+mj-ea"/>
                          <a:ea typeface="+mj-ea"/>
                        </a:rPr>
                        <a:t> you.</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endParaRPr lang="ko-KR" altLang="en-US" sz="800" kern="0" spc="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상태</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r h="315482">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20000"/>
                        </a:lnSpc>
                        <a:spcBef>
                          <a:spcPts val="0"/>
                        </a:spcBef>
                        <a:spcAft>
                          <a:spcPts val="0"/>
                        </a:spcAft>
                      </a:pPr>
                      <a:r>
                        <a:rPr lang="en-US" sz="800" b="1" kern="0" spc="0">
                          <a:solidFill>
                            <a:srgbClr val="FF0000"/>
                          </a:solidFill>
                          <a:latin typeface="+mj-ea"/>
                          <a:ea typeface="+mj-ea"/>
                        </a:rPr>
                        <a:t>am not</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a:solidFill>
                            <a:srgbClr val="008000"/>
                          </a:solidFill>
                          <a:latin typeface="+mj-ea"/>
                          <a:ea typeface="+mj-ea"/>
                        </a:rPr>
                        <a:t>(very)</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i="1" kern="0" spc="0">
                          <a:solidFill>
                            <a:srgbClr val="000000"/>
                          </a:solidFill>
                          <a:latin typeface="+mj-ea"/>
                          <a:ea typeface="+mj-ea"/>
                        </a:rPr>
                        <a:t>popular</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i="1" kern="0" spc="0">
                          <a:solidFill>
                            <a:srgbClr val="000000"/>
                          </a:solidFill>
                          <a:latin typeface="+mj-ea"/>
                          <a:ea typeface="+mj-ea"/>
                        </a:rPr>
                        <a:t>to the TV viewers.</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endParaRPr lang="ko-KR" altLang="en-US" sz="800" b="1" kern="0" spc="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부정문</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상태</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r h="296006">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20000"/>
                        </a:lnSpc>
                        <a:spcBef>
                          <a:spcPts val="0"/>
                        </a:spcBef>
                        <a:spcAft>
                          <a:spcPts val="0"/>
                        </a:spcAft>
                      </a:pPr>
                      <a:r>
                        <a:rPr lang="en-US" sz="800" b="1" kern="0" spc="0">
                          <a:solidFill>
                            <a:srgbClr val="FF0000"/>
                          </a:solidFill>
                          <a:latin typeface="+mj-ea"/>
                          <a:ea typeface="+mj-ea"/>
                        </a:rPr>
                        <a:t>Are</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ctr" fontAlgn="base" latinLnBrk="0">
                        <a:lnSpc>
                          <a:spcPct val="120000"/>
                        </a:lnSpc>
                        <a:spcBef>
                          <a:spcPts val="0"/>
                        </a:spcBef>
                        <a:spcAft>
                          <a:spcPts val="0"/>
                        </a:spcAft>
                      </a:pPr>
                      <a:r>
                        <a:rPr lang="en-US" sz="800" kern="0" spc="0">
                          <a:solidFill>
                            <a:srgbClr val="000000"/>
                          </a:solidFill>
                          <a:latin typeface="+mj-ea"/>
                          <a:ea typeface="+mj-ea"/>
                        </a:rPr>
                        <a:t>you</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a:solidFill>
                            <a:srgbClr val="FF0000"/>
                          </a:solidFill>
                          <a:latin typeface="+mj-ea"/>
                          <a:ea typeface="+mj-ea"/>
                        </a:rPr>
                        <a:t>×</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kern="0" spc="0">
                          <a:solidFill>
                            <a:srgbClr val="000000"/>
                          </a:solidFill>
                          <a:latin typeface="+mj-ea"/>
                          <a:ea typeface="+mj-ea"/>
                        </a:rPr>
                        <a:t>a popular TV star?</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endParaRPr lang="ko-KR" altLang="en-US" sz="800" kern="0" spc="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endParaRPr lang="ko-KR" altLang="en-US" sz="800" kern="0" spc="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의문문</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존재</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r h="315482">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fontAlgn="base" latinLnBrk="0">
                        <a:lnSpc>
                          <a:spcPct val="120000"/>
                        </a:lnSpc>
                        <a:spcBef>
                          <a:spcPts val="0"/>
                        </a:spcBef>
                        <a:spcAft>
                          <a:spcPts val="0"/>
                        </a:spcAft>
                      </a:pPr>
                      <a:r>
                        <a:rPr lang="en-US" sz="800" b="1" kern="0" spc="0">
                          <a:solidFill>
                            <a:srgbClr val="FF0000"/>
                          </a:solidFill>
                          <a:latin typeface="+mj-ea"/>
                          <a:ea typeface="+mj-ea"/>
                        </a:rPr>
                        <a:t>Aren't</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latinLnBrk="1"/>
                      <a:endParaRPr lang="ko-KR" altLang="en-US"/>
                    </a:p>
                  </a:txBody>
                  <a:tcPr/>
                </a:tc>
                <a:tc>
                  <a:txBody>
                    <a:bodyPr/>
                    <a:lstStyle/>
                    <a:p>
                      <a:pPr marL="0" marR="0" indent="0" algn="ctr" fontAlgn="base" latinLnBrk="0">
                        <a:lnSpc>
                          <a:spcPct val="120000"/>
                        </a:lnSpc>
                        <a:spcBef>
                          <a:spcPts val="0"/>
                        </a:spcBef>
                        <a:spcAft>
                          <a:spcPts val="0"/>
                        </a:spcAft>
                      </a:pPr>
                      <a:r>
                        <a:rPr lang="en-US" sz="800" b="1" kern="0" spc="0">
                          <a:solidFill>
                            <a:srgbClr val="FF0000"/>
                          </a:solidFill>
                          <a:latin typeface="+mj-ea"/>
                          <a:ea typeface="+mj-ea"/>
                        </a:rPr>
                        <a:t>×</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a:solidFill>
                            <a:srgbClr val="008000"/>
                          </a:solidFill>
                          <a:latin typeface="+mj-ea"/>
                          <a:ea typeface="+mj-ea"/>
                        </a:rPr>
                        <a:t>(kind of)</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i="1" kern="0" spc="0" dirty="0">
                          <a:solidFill>
                            <a:srgbClr val="000000"/>
                          </a:solidFill>
                          <a:latin typeface="+mj-ea"/>
                          <a:ea typeface="+mj-ea"/>
                        </a:rPr>
                        <a:t>popular</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i="1" kern="0" spc="0">
                          <a:solidFill>
                            <a:srgbClr val="000000"/>
                          </a:solidFill>
                          <a:latin typeface="+mj-ea"/>
                          <a:ea typeface="+mj-ea"/>
                        </a:rPr>
                        <a:t>to your TV viewers?</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endParaRPr lang="ko-KR" altLang="en-US" sz="800" b="1" kern="0" spc="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부정의문문</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상태</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r h="627100">
                <a:tc vMerge="1">
                  <a:txBody>
                    <a:bodyPr/>
                    <a:lstStyle/>
                    <a:p>
                      <a:pPr marL="0" marR="0" indent="0" algn="ctr" fontAlgn="base" latinLnBrk="0">
                        <a:lnSpc>
                          <a:spcPct val="120000"/>
                        </a:lnSpc>
                        <a:spcBef>
                          <a:spcPts val="0"/>
                        </a:spcBef>
                        <a:spcAft>
                          <a:spcPts val="0"/>
                        </a:spcAft>
                      </a:pPr>
                      <a:endParaRPr lang="en-US" sz="800" b="1" kern="0" spc="0" dirty="0">
                        <a:solidFill>
                          <a:srgbClr val="800000"/>
                        </a:solidFill>
                        <a:latin typeface="+mj-ea"/>
                        <a:ea typeface="+mj-ea"/>
                      </a:endParaRPr>
                    </a:p>
                  </a:txBody>
                  <a:tcPr marL="1814" marR="1814" marT="1814" marB="1814" anchor="ctr">
                    <a:lnL w="21590" cap="flat" cmpd="sng" algn="ctr">
                      <a:solidFill>
                        <a:srgbClr val="939393"/>
                      </a:solidFill>
                      <a:prstDash val="solid"/>
                      <a:round/>
                      <a:headEnd type="none" w="med" len="med"/>
                      <a:tailEnd type="none" w="med" len="med"/>
                    </a:lnL>
                    <a:lnR w="32385" cap="flat" cmpd="sng" algn="ctr">
                      <a:solidFill>
                        <a:srgbClr val="0000FF"/>
                      </a:solidFill>
                      <a:prstDash val="solid"/>
                      <a:round/>
                      <a:headEnd type="none" w="med" len="med"/>
                      <a:tailEnd type="none" w="med" len="med"/>
                    </a:lnR>
                    <a:lnT w="21590" cap="flat" cmpd="sng" algn="ctr">
                      <a:solidFill>
                        <a:srgbClr val="939393"/>
                      </a:solidFill>
                      <a:prstDash val="solid"/>
                      <a:round/>
                      <a:headEnd type="none" w="med" len="med"/>
                      <a:tailEnd type="none" w="med" len="med"/>
                    </a:lnT>
                    <a:lnB w="21590" cap="flat" cmpd="sng" algn="ctr">
                      <a:solidFill>
                        <a:srgbClr val="939393"/>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a:solidFill>
                            <a:srgbClr val="800000"/>
                          </a:solidFill>
                          <a:latin typeface="+mj-ea"/>
                          <a:ea typeface="+mj-ea"/>
                        </a:rPr>
                        <a:t>How</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a:solidFill>
                            <a:srgbClr val="FF0000"/>
                          </a:solidFill>
                          <a:latin typeface="+mj-ea"/>
                          <a:ea typeface="+mj-ea"/>
                        </a:rPr>
                        <a:t>was</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kern="0" spc="0">
                          <a:solidFill>
                            <a:srgbClr val="282828"/>
                          </a:solidFill>
                          <a:latin typeface="+mj-ea"/>
                          <a:ea typeface="+mj-ea"/>
                        </a:rPr>
                        <a:t>everything</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a:solidFill>
                            <a:srgbClr val="FF0000"/>
                          </a:solidFill>
                          <a:latin typeface="+mj-ea"/>
                          <a:ea typeface="+mj-ea"/>
                        </a:rPr>
                        <a:t>×</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i="1" kern="0" spc="0">
                          <a:solidFill>
                            <a:srgbClr val="000000"/>
                          </a:solidFill>
                          <a:latin typeface="+mj-ea"/>
                          <a:ea typeface="+mj-ea"/>
                        </a:rPr>
                        <a:t>with you </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i="1" kern="0" spc="0">
                          <a:solidFill>
                            <a:srgbClr val="800000"/>
                          </a:solidFill>
                          <a:latin typeface="+mj-ea"/>
                          <a:ea typeface="+mj-ea"/>
                        </a:rPr>
                        <a:t>when</a:t>
                      </a:r>
                      <a:r>
                        <a:rPr lang="en-US" sz="800" i="1" kern="0" spc="0">
                          <a:solidFill>
                            <a:srgbClr val="000000"/>
                          </a:solidFill>
                          <a:latin typeface="+mj-ea"/>
                          <a:ea typeface="+mj-ea"/>
                        </a:rPr>
                        <a:t> you </a:t>
                      </a:r>
                      <a:r>
                        <a:rPr lang="en-US" sz="800" b="1" i="1" kern="0" spc="0">
                          <a:solidFill>
                            <a:srgbClr val="FF0000"/>
                          </a:solidFill>
                          <a:latin typeface="+mj-ea"/>
                          <a:ea typeface="+mj-ea"/>
                        </a:rPr>
                        <a:t>moved</a:t>
                      </a:r>
                      <a:r>
                        <a:rPr lang="en-US" sz="800" i="1" kern="0" spc="0">
                          <a:solidFill>
                            <a:srgbClr val="000000"/>
                          </a:solidFill>
                          <a:latin typeface="+mj-ea"/>
                          <a:ea typeface="+mj-ea"/>
                        </a:rPr>
                        <a:t> in British last year?</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endParaRPr lang="ko-KR" altLang="en-US" sz="800" b="1" i="1" kern="0" spc="0">
                        <a:solidFill>
                          <a:srgbClr val="8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의문문</a:t>
                      </a:r>
                    </a:p>
                    <a:p>
                      <a:pPr marL="0" marR="0" indent="0" algn="ctr" fontAlgn="base" latinLnBrk="0">
                        <a:lnSpc>
                          <a:spcPct val="120000"/>
                        </a:lnSpc>
                        <a:spcBef>
                          <a:spcPts val="0"/>
                        </a:spcBef>
                        <a:spcAft>
                          <a:spcPts val="0"/>
                        </a:spcAft>
                      </a:pPr>
                      <a:r>
                        <a:rPr lang="en-US" altLang="ko-KR" sz="800" b="1" kern="0" spc="0">
                          <a:solidFill>
                            <a:srgbClr val="787878"/>
                          </a:solidFill>
                          <a:latin typeface="+mj-ea"/>
                          <a:ea typeface="+mj-ea"/>
                        </a:rPr>
                        <a:t>(</a:t>
                      </a:r>
                      <a:r>
                        <a:rPr lang="ko-KR" altLang="en-US" sz="800" b="1" kern="0" spc="0">
                          <a:solidFill>
                            <a:srgbClr val="787878"/>
                          </a:solidFill>
                          <a:latin typeface="+mj-ea"/>
                          <a:ea typeface="+mj-ea"/>
                        </a:rPr>
                        <a:t>의문사사용</a:t>
                      </a:r>
                      <a:r>
                        <a:rPr lang="en-US" altLang="ko-KR" sz="800" b="1" kern="0" spc="0">
                          <a:solidFill>
                            <a:srgbClr val="787878"/>
                          </a:solidFill>
                          <a:latin typeface="+mj-ea"/>
                          <a:ea typeface="+mj-ea"/>
                        </a:rPr>
                        <a:t>)</a:t>
                      </a:r>
                      <a:endParaRPr lang="ko-KR" altLang="en-US" sz="800" b="1" kern="0" spc="0">
                        <a:solidFill>
                          <a:srgbClr val="787878"/>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존재</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r h="471291">
                <a:tc vMerge="1">
                  <a:txBody>
                    <a:bodyPr/>
                    <a:lstStyle/>
                    <a:p>
                      <a:pPr marL="0" marR="0" indent="0" algn="ctr" fontAlgn="base" latinLnBrk="0">
                        <a:lnSpc>
                          <a:spcPct val="120000"/>
                        </a:lnSpc>
                        <a:spcBef>
                          <a:spcPts val="0"/>
                        </a:spcBef>
                        <a:spcAft>
                          <a:spcPts val="0"/>
                        </a:spcAft>
                      </a:pPr>
                      <a:endParaRPr lang="en-US" sz="800" b="1" kern="0" spc="0" dirty="0">
                        <a:solidFill>
                          <a:srgbClr val="800000"/>
                        </a:solidFill>
                        <a:latin typeface="+mj-ea"/>
                        <a:ea typeface="+mj-ea"/>
                      </a:endParaRPr>
                    </a:p>
                  </a:txBody>
                  <a:tcPr marL="1814" marR="1814" marT="1814" marB="1814" anchor="ctr">
                    <a:lnL w="21590" cap="flat" cmpd="sng" algn="ctr">
                      <a:solidFill>
                        <a:srgbClr val="939393"/>
                      </a:solidFill>
                      <a:prstDash val="solid"/>
                      <a:round/>
                      <a:headEnd type="none" w="med" len="med"/>
                      <a:tailEnd type="none" w="med" len="med"/>
                    </a:lnL>
                    <a:lnR w="32385" cap="flat" cmpd="sng" algn="ctr">
                      <a:solidFill>
                        <a:srgbClr val="0000FF"/>
                      </a:solidFill>
                      <a:prstDash val="solid"/>
                      <a:round/>
                      <a:headEnd type="none" w="med" len="med"/>
                      <a:tailEnd type="none" w="med" len="med"/>
                    </a:lnR>
                    <a:lnT w="21590" cap="flat" cmpd="sng" algn="ctr">
                      <a:solidFill>
                        <a:srgbClr val="939393"/>
                      </a:solidFill>
                      <a:prstDash val="solid"/>
                      <a:round/>
                      <a:headEnd type="none" w="med" len="med"/>
                      <a:tailEnd type="none" w="med" len="med"/>
                    </a:lnT>
                    <a:lnB w="21590" cap="flat" cmpd="sng" algn="ctr">
                      <a:solidFill>
                        <a:srgbClr val="FFFFFF"/>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dirty="0">
                          <a:solidFill>
                            <a:srgbClr val="800000"/>
                          </a:solidFill>
                          <a:latin typeface="+mj-ea"/>
                          <a:ea typeface="+mj-ea"/>
                        </a:rPr>
                        <a:t>What</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dirty="0">
                          <a:solidFill>
                            <a:srgbClr val="FF0000"/>
                          </a:solidFill>
                          <a:latin typeface="+mj-ea"/>
                          <a:ea typeface="+mj-ea"/>
                        </a:rPr>
                        <a:t>is</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dirty="0">
                          <a:solidFill>
                            <a:srgbClr val="FF0000"/>
                          </a:solidFill>
                          <a:latin typeface="+mj-ea"/>
                          <a:ea typeface="+mj-ea"/>
                        </a:rPr>
                        <a:t>×</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b="1" kern="0" spc="0" dirty="0">
                          <a:solidFill>
                            <a:srgbClr val="FF0000"/>
                          </a:solidFill>
                          <a:latin typeface="+mj-ea"/>
                          <a:ea typeface="+mj-ea"/>
                        </a:rPr>
                        <a:t>×</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endParaRPr lang="ko-KR" altLang="en-US"/>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i="1" kern="0" spc="0">
                          <a:solidFill>
                            <a:srgbClr val="000000"/>
                          </a:solidFill>
                          <a:latin typeface="+mj-ea"/>
                          <a:ea typeface="+mj-ea"/>
                        </a:rPr>
                        <a:t>your plan</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sz="800" i="1" kern="0" spc="0">
                          <a:solidFill>
                            <a:srgbClr val="000000"/>
                          </a:solidFill>
                          <a:latin typeface="+mj-ea"/>
                          <a:ea typeface="+mj-ea"/>
                        </a:rPr>
                        <a:t>for next year?</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endParaRPr lang="ko-KR" altLang="en-US" sz="800" kern="0" spc="0">
                        <a:solidFill>
                          <a:srgbClr val="000000"/>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ko-KR" altLang="en-US" sz="800" b="1" kern="0" spc="0">
                          <a:solidFill>
                            <a:srgbClr val="787878"/>
                          </a:solidFill>
                          <a:latin typeface="+mj-ea"/>
                          <a:ea typeface="+mj-ea"/>
                        </a:rPr>
                        <a:t>의문문</a:t>
                      </a:r>
                    </a:p>
                    <a:p>
                      <a:pPr marL="0" marR="0" indent="0" algn="ctr" fontAlgn="base" latinLnBrk="0">
                        <a:lnSpc>
                          <a:spcPct val="120000"/>
                        </a:lnSpc>
                        <a:spcBef>
                          <a:spcPts val="0"/>
                        </a:spcBef>
                        <a:spcAft>
                          <a:spcPts val="0"/>
                        </a:spcAft>
                      </a:pPr>
                      <a:r>
                        <a:rPr lang="en-US" altLang="ko-KR" sz="800" b="1" kern="0" spc="0">
                          <a:solidFill>
                            <a:srgbClr val="787878"/>
                          </a:solidFill>
                          <a:latin typeface="+mj-ea"/>
                          <a:ea typeface="+mj-ea"/>
                        </a:rPr>
                        <a:t>(</a:t>
                      </a:r>
                      <a:r>
                        <a:rPr lang="ko-KR" altLang="en-US" sz="800" b="1" kern="0" spc="0">
                          <a:solidFill>
                            <a:srgbClr val="787878"/>
                          </a:solidFill>
                          <a:latin typeface="+mj-ea"/>
                          <a:ea typeface="+mj-ea"/>
                        </a:rPr>
                        <a:t>의문사가 주어</a:t>
                      </a:r>
                      <a:r>
                        <a:rPr lang="en-US" altLang="ko-KR" sz="800" b="1" kern="0" spc="0">
                          <a:solidFill>
                            <a:srgbClr val="787878"/>
                          </a:solidFill>
                          <a:latin typeface="+mj-ea"/>
                          <a:ea typeface="+mj-ea"/>
                        </a:rPr>
                        <a:t>)</a:t>
                      </a:r>
                      <a:endParaRPr lang="ko-KR" altLang="en-US" sz="800" b="1" kern="0" spc="0">
                        <a:solidFill>
                          <a:srgbClr val="787878"/>
                        </a:solidFill>
                        <a:latin typeface="+mj-ea"/>
                        <a:ea typeface="+mj-ea"/>
                      </a:endParaRP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c>
                  <a:txBody>
                    <a:bodyPr/>
                    <a:lstStyle/>
                    <a:p>
                      <a:pPr marL="0" marR="0" indent="0" algn="ctr" fontAlgn="base" latinLnBrk="0">
                        <a:lnSpc>
                          <a:spcPct val="120000"/>
                        </a:lnSpc>
                        <a:spcBef>
                          <a:spcPts val="0"/>
                        </a:spcBef>
                        <a:spcAft>
                          <a:spcPts val="0"/>
                        </a:spcAft>
                      </a:pPr>
                      <a:r>
                        <a:rPr lang="ko-KR" altLang="en-US" sz="800" b="1" kern="0" spc="0" dirty="0">
                          <a:solidFill>
                            <a:srgbClr val="787878"/>
                          </a:solidFill>
                          <a:latin typeface="+mj-ea"/>
                          <a:ea typeface="+mj-ea"/>
                        </a:rPr>
                        <a:t>상태</a:t>
                      </a:r>
                    </a:p>
                  </a:txBody>
                  <a:tcPr marL="1814" marR="1814" marT="1814" marB="18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1F1"/>
                    </a:solidFill>
                  </a:tcPr>
                </a:tc>
              </a:tr>
            </a:tbl>
          </a:graphicData>
        </a:graphic>
      </p:graphicFrame>
      <p:sp>
        <p:nvSpPr>
          <p:cNvPr id="5" name="TextBox 4"/>
          <p:cNvSpPr txBox="1"/>
          <p:nvPr/>
        </p:nvSpPr>
        <p:spPr>
          <a:xfrm>
            <a:off x="1579844" y="4606958"/>
            <a:ext cx="3672408" cy="757130"/>
          </a:xfrm>
          <a:prstGeom prst="rect">
            <a:avLst/>
          </a:prstGeom>
          <a:noFill/>
        </p:spPr>
        <p:txBody>
          <a:bodyPr wrap="square" rtlCol="0">
            <a:spAutoFit/>
          </a:bodyPr>
          <a:lstStyle/>
          <a:p>
            <a:pPr algn="ctr" fontAlgn="base" latinLnBrk="0">
              <a:lnSpc>
                <a:spcPct val="120000"/>
              </a:lnSpc>
            </a:pPr>
            <a:r>
              <a:rPr lang="en-US" altLang="ko-KR" b="1" kern="0" dirty="0">
                <a:solidFill>
                  <a:srgbClr val="FF0000"/>
                </a:solidFill>
                <a:effectLst>
                  <a:outerShdw blurRad="50800" dist="38100" algn="tr" rotWithShape="0">
                    <a:prstClr val="black">
                      <a:alpha val="40000"/>
                    </a:prstClr>
                  </a:outerShdw>
                </a:effectLst>
                <a:latin typeface="+mj-ea"/>
                <a:ea typeface="+mn-ea"/>
                <a:cs typeface="+mn-cs"/>
              </a:rPr>
              <a:t>be</a:t>
            </a:r>
            <a:r>
              <a:rPr lang="ko-KR" altLang="en-US" b="1" kern="0" dirty="0">
                <a:solidFill>
                  <a:srgbClr val="FF0000"/>
                </a:solidFill>
                <a:effectLst>
                  <a:outerShdw blurRad="50800" dist="38100" algn="tr" rotWithShape="0">
                    <a:prstClr val="black">
                      <a:alpha val="40000"/>
                    </a:prstClr>
                  </a:outerShdw>
                </a:effectLst>
                <a:latin typeface="+mj-ea"/>
                <a:ea typeface="+mn-ea"/>
                <a:cs typeface="+mn-cs"/>
              </a:rPr>
              <a:t>동사 사용 문장</a:t>
            </a:r>
            <a:r>
              <a:rPr lang="en-US" altLang="ko-KR" b="1" kern="0" dirty="0">
                <a:solidFill>
                  <a:srgbClr val="FF0000"/>
                </a:solidFill>
                <a:effectLst>
                  <a:outerShdw blurRad="50800" dist="38100" algn="tr" rotWithShape="0">
                    <a:prstClr val="black">
                      <a:alpha val="40000"/>
                    </a:prstClr>
                  </a:outerShdw>
                </a:effectLst>
                <a:latin typeface="+mj-ea"/>
                <a:ea typeface="+mn-ea"/>
                <a:cs typeface="+mn-cs"/>
              </a:rPr>
              <a:t>(</a:t>
            </a:r>
            <a:r>
              <a:rPr lang="ko-KR" altLang="en-US" b="1" kern="0" dirty="0">
                <a:solidFill>
                  <a:srgbClr val="FF0000"/>
                </a:solidFill>
                <a:effectLst>
                  <a:outerShdw blurRad="50800" dist="38100" algn="tr" rotWithShape="0">
                    <a:prstClr val="black">
                      <a:alpha val="40000"/>
                    </a:prstClr>
                  </a:outerShdw>
                </a:effectLst>
                <a:latin typeface="+mj-ea"/>
                <a:ea typeface="+mn-ea"/>
                <a:cs typeface="+mn-cs"/>
              </a:rPr>
              <a:t>종합</a:t>
            </a:r>
            <a:r>
              <a:rPr lang="en-US" altLang="ko-KR" b="1" kern="0" dirty="0">
                <a:solidFill>
                  <a:srgbClr val="FF0000"/>
                </a:solidFill>
                <a:effectLst>
                  <a:outerShdw blurRad="50800" dist="38100" algn="tr" rotWithShape="0">
                    <a:prstClr val="black">
                      <a:alpha val="40000"/>
                    </a:prstClr>
                  </a:outerShdw>
                </a:effectLst>
                <a:latin typeface="+mj-ea"/>
                <a:ea typeface="+mn-ea"/>
                <a:cs typeface="+mn-cs"/>
              </a:rPr>
              <a:t>)</a:t>
            </a:r>
            <a:r>
              <a:rPr lang="ko-KR" altLang="en-US" b="1" kern="0" dirty="0">
                <a:solidFill>
                  <a:srgbClr val="FF0000"/>
                </a:solidFill>
                <a:effectLst>
                  <a:outerShdw blurRad="50800" dist="38100" algn="tr" rotWithShape="0">
                    <a:prstClr val="black">
                      <a:alpha val="40000"/>
                    </a:prstClr>
                  </a:outerShdw>
                </a:effectLst>
                <a:latin typeface="+mj-ea"/>
                <a:ea typeface="+mn-ea"/>
                <a:cs typeface="+mn-cs"/>
              </a:rPr>
              <a:t>의 경우</a:t>
            </a:r>
          </a:p>
          <a:p>
            <a:pPr algn="ctr" fontAlgn="base" latinLnBrk="0">
              <a:lnSpc>
                <a:spcPct val="120000"/>
              </a:lnSpc>
            </a:pPr>
            <a:r>
              <a:rPr lang="ko-KR" altLang="en-US" b="1" kern="0" dirty="0">
                <a:solidFill>
                  <a:srgbClr val="0000FF"/>
                </a:solidFill>
                <a:effectLst>
                  <a:outerShdw blurRad="50800" dist="38100" algn="tr" rotWithShape="0">
                    <a:prstClr val="black">
                      <a:alpha val="40000"/>
                    </a:prstClr>
                  </a:outerShdw>
                </a:effectLst>
                <a:latin typeface="+mj-ea"/>
                <a:ea typeface="+mn-ea"/>
                <a:cs typeface="+mn-cs"/>
              </a:rPr>
              <a:t>표</a:t>
            </a:r>
            <a:r>
              <a:rPr lang="en-US" altLang="ko-KR" b="1" kern="0" dirty="0">
                <a:solidFill>
                  <a:srgbClr val="0000FF"/>
                </a:solidFill>
                <a:effectLst>
                  <a:outerShdw blurRad="50800" dist="38100" algn="tr" rotWithShape="0">
                    <a:prstClr val="black">
                      <a:alpha val="40000"/>
                    </a:prstClr>
                  </a:outerShdw>
                </a:effectLst>
                <a:latin typeface="+mj-ea"/>
                <a:ea typeface="+mn-ea"/>
                <a:cs typeface="+mn-cs"/>
              </a:rPr>
              <a:t>/</a:t>
            </a:r>
            <a:r>
              <a:rPr lang="ko-KR" altLang="en-US" b="1" kern="0" dirty="0">
                <a:solidFill>
                  <a:srgbClr val="0000FF"/>
                </a:solidFill>
                <a:effectLst>
                  <a:outerShdw blurRad="50800" dist="38100" algn="tr" rotWithShape="0">
                    <a:prstClr val="black">
                      <a:alpha val="40000"/>
                    </a:prstClr>
                  </a:outerShdw>
                </a:effectLst>
                <a:latin typeface="+mj-ea"/>
                <a:ea typeface="+mn-ea"/>
                <a:cs typeface="+mn-cs"/>
              </a:rPr>
              <a:t>공식</a:t>
            </a:r>
            <a:r>
              <a:rPr lang="en-US" altLang="ko-KR" b="1" kern="0" dirty="0">
                <a:solidFill>
                  <a:srgbClr val="0000FF"/>
                </a:solidFill>
                <a:effectLst>
                  <a:outerShdw blurRad="50800" dist="38100" algn="tr" rotWithShape="0">
                    <a:prstClr val="black">
                      <a:alpha val="40000"/>
                    </a:prstClr>
                  </a:outerShdw>
                </a:effectLst>
                <a:latin typeface="+mj-ea"/>
                <a:ea typeface="+mn-ea"/>
                <a:cs typeface="+mn-cs"/>
              </a:rPr>
              <a:t>/</a:t>
            </a:r>
            <a:r>
              <a:rPr lang="ko-KR" altLang="en-US" b="1" kern="0" dirty="0">
                <a:solidFill>
                  <a:srgbClr val="0000FF"/>
                </a:solidFill>
                <a:effectLst>
                  <a:outerShdw blurRad="50800" dist="38100" algn="tr" rotWithShape="0">
                    <a:prstClr val="black">
                      <a:alpha val="40000"/>
                    </a:prstClr>
                  </a:outerShdw>
                </a:effectLst>
                <a:latin typeface="+mj-ea"/>
                <a:ea typeface="+mn-ea"/>
                <a:cs typeface="+mn-cs"/>
              </a:rPr>
              <a:t>번역키워드</a:t>
            </a:r>
            <a:r>
              <a:rPr lang="en-US" altLang="ko-KR" b="1" kern="0" dirty="0">
                <a:solidFill>
                  <a:srgbClr val="0000FF"/>
                </a:solidFill>
                <a:effectLst>
                  <a:outerShdw blurRad="50800" dist="38100" algn="tr" rotWithShape="0">
                    <a:prstClr val="black">
                      <a:alpha val="40000"/>
                    </a:prstClr>
                  </a:outerShdw>
                </a:effectLst>
                <a:latin typeface="+mj-ea"/>
                <a:ea typeface="+mn-ea"/>
                <a:cs typeface="+mn-cs"/>
              </a:rPr>
              <a:t>/</a:t>
            </a:r>
            <a:r>
              <a:rPr lang="ko-KR" altLang="en-US" b="1" kern="0" dirty="0">
                <a:solidFill>
                  <a:srgbClr val="0000FF"/>
                </a:solidFill>
                <a:effectLst>
                  <a:outerShdw blurRad="50800" dist="38100" algn="tr" rotWithShape="0">
                    <a:prstClr val="black">
                      <a:alpha val="40000"/>
                    </a:prstClr>
                  </a:outerShdw>
                </a:effectLst>
                <a:latin typeface="+mj-ea"/>
                <a:ea typeface="+mn-ea"/>
                <a:cs typeface="+mn-cs"/>
              </a:rPr>
              <a:t>모범번역</a:t>
            </a:r>
            <a:endParaRPr lang="ko-KR" altLang="en-US" dirty="0"/>
          </a:p>
        </p:txBody>
      </p:sp>
      <p:sp>
        <p:nvSpPr>
          <p:cNvPr id="7" name="슬라이드 번호 개체 틀 6"/>
          <p:cNvSpPr>
            <a:spLocks noGrp="1"/>
          </p:cNvSpPr>
          <p:nvPr>
            <p:ph type="sldNum" sz="quarter" idx="12"/>
          </p:nvPr>
        </p:nvSpPr>
        <p:spPr/>
        <p:txBody>
          <a:bodyPr/>
          <a:lstStyle/>
          <a:p>
            <a:fld id="{5CA46AE1-A4F3-404A-AEF6-FC2F202071CE}" type="slidenum">
              <a:rPr lang="ko-KR" altLang="en-US"/>
              <a:pPr/>
              <a:t>48</a:t>
            </a:fld>
            <a:endParaRPr lang="ko-KR" altLang="en-US"/>
          </a:p>
        </p:txBody>
      </p:sp>
      <p:sp>
        <p:nvSpPr>
          <p:cNvPr id="8" name="바닥글 개체 틀 7"/>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nvGraphicFramePr>
        <p:xfrm>
          <a:off x="476672" y="755576"/>
          <a:ext cx="5904656" cy="7776866"/>
        </p:xfrm>
        <a:graphic>
          <a:graphicData uri="http://schemas.openxmlformats.org/drawingml/2006/table">
            <a:tbl>
              <a:tblPr/>
              <a:tblGrid>
                <a:gridCol w="543235"/>
                <a:gridCol w="5361421"/>
              </a:tblGrid>
              <a:tr h="569281">
                <a:tc rowSpan="4">
                  <a:txBody>
                    <a:bodyPr/>
                    <a:lstStyle/>
                    <a:p>
                      <a:pPr marL="0" marR="0" indent="63500" algn="ctr" fontAlgn="base" latinLnBrk="1">
                        <a:lnSpc>
                          <a:spcPct val="160000"/>
                        </a:lnSpc>
                        <a:spcBef>
                          <a:spcPts val="0"/>
                        </a:spcBef>
                        <a:spcAft>
                          <a:spcPts val="0"/>
                        </a:spcAft>
                      </a:pPr>
                      <a:r>
                        <a:rPr lang="ko-KR" altLang="en-US" sz="1200" b="1" kern="0" spc="0" dirty="0">
                          <a:solidFill>
                            <a:srgbClr val="000000"/>
                          </a:solidFill>
                          <a:latin typeface="+mj-ea"/>
                          <a:ea typeface="+mn-ea"/>
                          <a:cs typeface="+mn-cs"/>
                        </a:rPr>
                        <a:t>번역 키워드</a:t>
                      </a:r>
                      <a:r>
                        <a:rPr lang="en-US" altLang="ko-KR" sz="1200" b="1" kern="0" spc="0" dirty="0">
                          <a:solidFill>
                            <a:srgbClr val="000000"/>
                          </a:solidFill>
                          <a:latin typeface="+mj-ea"/>
                          <a:ea typeface="+mn-ea"/>
                          <a:cs typeface="+mn-cs"/>
                        </a:rPr>
                        <a:t>/</a:t>
                      </a:r>
                      <a:endParaRPr lang="ko-KR" altLang="en-US" sz="1200" b="1" kern="0" spc="0" dirty="0">
                        <a:solidFill>
                          <a:srgbClr val="000000"/>
                        </a:solidFill>
                        <a:latin typeface="+mj-ea"/>
                        <a:ea typeface="+mn-ea"/>
                        <a:cs typeface="+mn-cs"/>
                      </a:endParaRPr>
                    </a:p>
                    <a:p>
                      <a:pPr marL="0" marR="0" indent="63500" algn="ctr" fontAlgn="base" latinLnBrk="1">
                        <a:lnSpc>
                          <a:spcPct val="160000"/>
                        </a:lnSpc>
                        <a:spcBef>
                          <a:spcPts val="0"/>
                        </a:spcBef>
                        <a:spcAft>
                          <a:spcPts val="0"/>
                        </a:spcAft>
                      </a:pPr>
                      <a:r>
                        <a:rPr lang="ko-KR" altLang="en-US" sz="1200" b="1" kern="0" spc="0" dirty="0">
                          <a:solidFill>
                            <a:srgbClr val="000000"/>
                          </a:solidFill>
                          <a:latin typeface="+mj-ea"/>
                          <a:ea typeface="+mn-ea"/>
                          <a:cs typeface="+mn-cs"/>
                        </a:rPr>
                        <a:t>번역 적용 예</a:t>
                      </a:r>
                    </a:p>
                    <a:p>
                      <a:pPr marL="0" marR="0" indent="63500" algn="ctr" fontAlgn="base" latinLnBrk="1">
                        <a:lnSpc>
                          <a:spcPct val="160000"/>
                        </a:lnSpc>
                        <a:spcBef>
                          <a:spcPts val="0"/>
                        </a:spcBef>
                        <a:spcAft>
                          <a:spcPts val="0"/>
                        </a:spcAft>
                      </a:pPr>
                      <a:endParaRPr lang="ko-KR" altLang="en-US" sz="1200" b="1" kern="0" spc="0" dirty="0">
                        <a:solidFill>
                          <a:srgbClr val="000000"/>
                        </a:solidFill>
                        <a:latin typeface="+mj-ea"/>
                        <a:ea typeface="+mj-ea"/>
                      </a:endParaRPr>
                    </a:p>
                  </a:txBody>
                  <a:tcPr marL="1814" marR="1814" marT="1814" marB="1814" anchor="ctr">
                    <a:lnL w="12700" cap="flat" cmpd="sng" algn="ctr">
                      <a:solidFill>
                        <a:srgbClr val="1910C6"/>
                      </a:solidFill>
                      <a:prstDash val="solid"/>
                      <a:round/>
                      <a:headEnd type="none" w="med" len="med"/>
                      <a:tailEnd type="none" w="med" len="med"/>
                    </a:lnL>
                    <a:lnR w="32385" cap="flat" cmpd="sng" algn="ctr">
                      <a:solidFill>
                        <a:srgbClr val="66FFFF"/>
                      </a:solidFill>
                      <a:prstDash val="solid"/>
                      <a:round/>
                      <a:headEnd type="none" w="med" len="med"/>
                      <a:tailEnd type="none" w="med" len="med"/>
                    </a:lnR>
                    <a:lnT w="12700" cap="flat" cmpd="sng" algn="ctr">
                      <a:solidFill>
                        <a:srgbClr val="1910C6"/>
                      </a:solidFill>
                      <a:prstDash val="solid"/>
                      <a:round/>
                      <a:headEnd type="none" w="med" len="med"/>
                      <a:tailEnd type="none" w="med" len="med"/>
                    </a:lnT>
                    <a:lnB w="3556" cap="flat" cmpd="sng" algn="ctr">
                      <a:solidFill>
                        <a:srgbClr val="939393"/>
                      </a:solidFill>
                      <a:prstDash val="solid"/>
                      <a:round/>
                      <a:headEnd type="none" w="med" len="med"/>
                      <a:tailEnd type="none" w="med" len="med"/>
                    </a:lnB>
                    <a:solidFill>
                      <a:srgbClr val="CCFFFF"/>
                    </a:solidFill>
                  </a:tcPr>
                </a:tc>
                <a:tc>
                  <a:txBody>
                    <a:bodyPr/>
                    <a:lstStyle/>
                    <a:p>
                      <a:pPr marL="0" marR="0" indent="0" algn="ctr" fontAlgn="base" latinLnBrk="0">
                        <a:lnSpc>
                          <a:spcPct val="160000"/>
                        </a:lnSpc>
                        <a:spcBef>
                          <a:spcPts val="0"/>
                        </a:spcBef>
                        <a:spcAft>
                          <a:spcPts val="0"/>
                        </a:spcAft>
                      </a:pPr>
                      <a:r>
                        <a:rPr lang="ko-KR" altLang="en-US" sz="1200" b="1" kern="0" spc="0" dirty="0">
                          <a:solidFill>
                            <a:srgbClr val="787878"/>
                          </a:solidFill>
                          <a:latin typeface="+mj-ea"/>
                          <a:ea typeface="+mn-ea"/>
                          <a:cs typeface="+mn-cs"/>
                        </a:rPr>
                        <a:t>평서문의 번역은</a:t>
                      </a:r>
                      <a:r>
                        <a:rPr lang="en-US" altLang="ko-KR" sz="1200" b="1" kern="0" spc="0" dirty="0">
                          <a:solidFill>
                            <a:srgbClr val="787878"/>
                          </a:solidFill>
                          <a:latin typeface="+mj-ea"/>
                          <a:ea typeface="+mn-ea"/>
                          <a:cs typeface="+mn-cs"/>
                        </a:rPr>
                        <a:t>?</a:t>
                      </a:r>
                      <a:endParaRPr lang="ko-KR" altLang="en-US" sz="1200" b="1" kern="0" spc="0" dirty="0">
                        <a:solidFill>
                          <a:srgbClr val="787878"/>
                        </a:solidFill>
                        <a:latin typeface="+mj-ea"/>
                        <a:ea typeface="+mn-ea"/>
                        <a:cs typeface="+mn-cs"/>
                      </a:endParaRPr>
                    </a:p>
                    <a:p>
                      <a:pPr marL="0" marR="0" indent="0" algn="ctr" fontAlgn="base" latinLnBrk="0">
                        <a:lnSpc>
                          <a:spcPct val="160000"/>
                        </a:lnSpc>
                        <a:spcBef>
                          <a:spcPts val="0"/>
                        </a:spcBef>
                        <a:spcAft>
                          <a:spcPts val="0"/>
                        </a:spcAft>
                      </a:pPr>
                      <a:r>
                        <a:rPr lang="ko-KR" altLang="en-US" sz="1200" b="1" kern="0" spc="0" dirty="0">
                          <a:solidFill>
                            <a:srgbClr val="000000"/>
                          </a:solidFill>
                          <a:latin typeface="+mj-ea"/>
                          <a:ea typeface="+mn-ea"/>
                          <a:cs typeface="+mn-cs"/>
                        </a:rPr>
                        <a:t>‘주어는</a:t>
                      </a:r>
                      <a:r>
                        <a:rPr lang="en-US" altLang="ko-KR" sz="1200" b="1" kern="0" spc="0" dirty="0">
                          <a:solidFill>
                            <a:srgbClr val="000000"/>
                          </a:solidFill>
                          <a:latin typeface="+mj-ea"/>
                          <a:ea typeface="+mn-ea"/>
                          <a:cs typeface="+mn-cs"/>
                        </a:rPr>
                        <a:t>... </a:t>
                      </a:r>
                      <a:r>
                        <a:rPr lang="en-US" altLang="ko-KR" sz="1200" b="1" kern="0" spc="0" dirty="0">
                          <a:solidFill>
                            <a:srgbClr val="FF0000"/>
                          </a:solidFill>
                          <a:latin typeface="+mj-ea"/>
                          <a:ea typeface="+mn-ea"/>
                          <a:cs typeface="+mn-cs"/>
                        </a:rPr>
                        <a:t>~</a:t>
                      </a:r>
                      <a:r>
                        <a:rPr lang="ko-KR" altLang="en-US" sz="1200" b="1" kern="0" spc="0" dirty="0">
                          <a:solidFill>
                            <a:srgbClr val="FF0000"/>
                          </a:solidFill>
                          <a:latin typeface="+mj-ea"/>
                          <a:ea typeface="+mn-ea"/>
                          <a:cs typeface="+mn-cs"/>
                        </a:rPr>
                        <a:t>이다</a:t>
                      </a:r>
                      <a:r>
                        <a:rPr lang="en-US" altLang="ko-KR" sz="1200" b="1" kern="0" spc="0" dirty="0">
                          <a:solidFill>
                            <a:srgbClr val="FF0000"/>
                          </a:solidFill>
                          <a:latin typeface="+mj-ea"/>
                          <a:ea typeface="+mn-ea"/>
                          <a:cs typeface="+mn-cs"/>
                        </a:rPr>
                        <a:t>.</a:t>
                      </a:r>
                      <a:r>
                        <a:rPr lang="ko-KR" altLang="en-US" sz="1200" b="1" kern="0" spc="0" dirty="0">
                          <a:solidFill>
                            <a:srgbClr val="000000"/>
                          </a:solidFill>
                          <a:latin typeface="+mj-ea"/>
                          <a:ea typeface="+mn-ea"/>
                          <a:cs typeface="+mn-cs"/>
                        </a:rPr>
                        <a:t>’</a:t>
                      </a:r>
                      <a:endParaRPr lang="ko-KR" altLang="en-US" sz="1200" dirty="0">
                        <a:latin typeface="+mj-ea"/>
                        <a:ea typeface="+mj-ea"/>
                      </a:endParaRPr>
                    </a:p>
                  </a:txBody>
                  <a:tcPr marL="1814" marR="1814" marT="1814" marB="1814" anchor="ctr">
                    <a:lnL w="32385" cap="flat" cmpd="sng" algn="ctr">
                      <a:solidFill>
                        <a:srgbClr val="66FFFF"/>
                      </a:solidFill>
                      <a:prstDash val="solid"/>
                      <a:round/>
                      <a:headEnd type="none" w="med" len="med"/>
                      <a:tailEnd type="none" w="med" len="med"/>
                    </a:lnL>
                    <a:lnR w="12700" cap="flat" cmpd="sng" algn="ctr">
                      <a:solidFill>
                        <a:srgbClr val="1910C6"/>
                      </a:solidFill>
                      <a:prstDash val="solid"/>
                      <a:round/>
                      <a:headEnd type="none" w="med" len="med"/>
                      <a:tailEnd type="none" w="med" len="med"/>
                    </a:lnR>
                    <a:lnT w="12700" cap="flat" cmpd="sng" algn="ctr">
                      <a:solidFill>
                        <a:srgbClr val="1910C6"/>
                      </a:solidFill>
                      <a:prstDash val="solid"/>
                      <a:round/>
                      <a:headEnd type="none" w="med" len="med"/>
                      <a:tailEnd type="none" w="med" len="med"/>
                    </a:lnT>
                    <a:lnB w="32385" cap="flat" cmpd="sng" algn="ctr">
                      <a:solidFill>
                        <a:srgbClr val="33FFFF"/>
                      </a:solidFill>
                      <a:prstDash val="solid"/>
                      <a:round/>
                      <a:headEnd type="none" w="med" len="med"/>
                      <a:tailEnd type="none" w="med" len="med"/>
                    </a:lnB>
                    <a:solidFill>
                      <a:srgbClr val="FFFF00"/>
                    </a:solidFill>
                  </a:tcPr>
                </a:tc>
              </a:tr>
              <a:tr h="1679949">
                <a:tc vMerge="1">
                  <a:txBody>
                    <a:bodyPr/>
                    <a:lstStyle/>
                    <a:p>
                      <a:endParaRPr lang="en-US" altLang="ko-KR" sz="800" dirty="0">
                        <a:latin typeface="+mj-ea"/>
                        <a:ea typeface="+mj-ea"/>
                      </a:endParaRPr>
                    </a:p>
                  </a:txBody>
                  <a:tcPr marL="1814" marR="1814" marT="1814" marB="1814" anchor="ctr">
                    <a:lnL w="32385" cap="flat" cmpd="sng" algn="ctr">
                      <a:solidFill>
                        <a:srgbClr val="FF0000"/>
                      </a:solidFill>
                      <a:prstDash val="dot"/>
                      <a:round/>
                      <a:headEnd type="none" w="med" len="med"/>
                      <a:tailEnd type="none" w="med" len="med"/>
                    </a:lnL>
                    <a:lnR w="32385" cap="flat" cmpd="sng" algn="ctr">
                      <a:solidFill>
                        <a:srgbClr val="FF0000"/>
                      </a:solidFill>
                      <a:prstDash val="dot"/>
                      <a:round/>
                      <a:headEnd type="none" w="med" len="med"/>
                      <a:tailEnd type="none" w="med" len="med"/>
                    </a:lnR>
                    <a:lnT w="32385" cap="flat" cmpd="sng" algn="ctr">
                      <a:solidFill>
                        <a:srgbClr val="FF0000"/>
                      </a:solidFill>
                      <a:prstDash val="dot"/>
                      <a:round/>
                      <a:headEnd type="none" w="med" len="med"/>
                      <a:tailEnd type="none" w="med" len="med"/>
                    </a:lnT>
                    <a:lnB w="32385" cap="flat" cmpd="sng" algn="ctr">
                      <a:solidFill>
                        <a:srgbClr val="FF0000"/>
                      </a:solidFill>
                      <a:prstDash val="dot"/>
                      <a:round/>
                      <a:headEnd type="none" w="med" len="med"/>
                      <a:tailEnd type="none" w="med" len="med"/>
                    </a:lnB>
                    <a:solidFill>
                      <a:srgbClr val="FCFC64"/>
                    </a:solidFill>
                  </a:tcPr>
                </a:tc>
                <a:tc>
                  <a:txBody>
                    <a:bodyPr/>
                    <a:lstStyle/>
                    <a:p>
                      <a:pPr latinLnBrk="1">
                        <a:lnSpc>
                          <a:spcPct val="150000"/>
                        </a:lnSpc>
                      </a:pPr>
                      <a:r>
                        <a:rPr lang="en-US" altLang="ko-KR" sz="1200" kern="1200" dirty="0">
                          <a:solidFill>
                            <a:schemeClr val="tx1"/>
                          </a:solidFill>
                          <a:latin typeface="+mj-ea"/>
                          <a:ea typeface="+mn-ea"/>
                          <a:cs typeface="+mn-cs"/>
                        </a:rPr>
                        <a:t> </a:t>
                      </a:r>
                    </a:p>
                    <a:p>
                      <a:pPr latinLnBrk="1">
                        <a:lnSpc>
                          <a:spcPct val="150000"/>
                        </a:lnSpc>
                      </a:pPr>
                      <a:r>
                        <a:rPr lang="en-US" altLang="ko-KR" sz="1200" kern="1200" dirty="0">
                          <a:solidFill>
                            <a:schemeClr val="tx1"/>
                          </a:solidFill>
                          <a:latin typeface="+mj-ea"/>
                          <a:ea typeface="+mn-ea"/>
                          <a:cs typeface="+mn-cs"/>
                        </a:rPr>
                        <a:t> ♣ </a:t>
                      </a:r>
                      <a:r>
                        <a:rPr lang="ko-KR" altLang="en-US" sz="1200" kern="1200" dirty="0">
                          <a:solidFill>
                            <a:schemeClr val="tx1"/>
                          </a:solidFill>
                          <a:latin typeface="+mj-ea"/>
                          <a:ea typeface="+mn-ea"/>
                          <a:cs typeface="+mn-cs"/>
                        </a:rPr>
                        <a:t>저는 한 사람의 </a:t>
                      </a:r>
                      <a:r>
                        <a:rPr lang="en-US" altLang="ko-KR" sz="1200" kern="1200" dirty="0">
                          <a:solidFill>
                            <a:schemeClr val="tx1"/>
                          </a:solidFill>
                          <a:latin typeface="+mj-ea"/>
                          <a:ea typeface="+mn-ea"/>
                          <a:cs typeface="+mn-cs"/>
                        </a:rPr>
                        <a:t>TV </a:t>
                      </a:r>
                      <a:r>
                        <a:rPr lang="ko-KR" altLang="en-US" sz="1200" kern="1200" dirty="0">
                          <a:solidFill>
                            <a:schemeClr val="tx1"/>
                          </a:solidFill>
                          <a:latin typeface="+mj-ea"/>
                          <a:ea typeface="+mn-ea"/>
                          <a:cs typeface="+mn-cs"/>
                        </a:rPr>
                        <a:t>스타</a:t>
                      </a:r>
                      <a:r>
                        <a:rPr lang="ko-KR" altLang="en-US" sz="1200" kern="1200" dirty="0">
                          <a:solidFill>
                            <a:srgbClr val="FF0000"/>
                          </a:solidFill>
                          <a:latin typeface="+mj-ea"/>
                          <a:ea typeface="+mn-ea"/>
                          <a:cs typeface="+mn-cs"/>
                        </a:rPr>
                        <a:t>입니다</a:t>
                      </a:r>
                      <a:r>
                        <a:rPr lang="en-US" altLang="ko-KR" sz="1200" kern="1200" dirty="0">
                          <a:solidFill>
                            <a:schemeClr val="tx1"/>
                          </a:solidFill>
                          <a:latin typeface="+mj-ea"/>
                          <a:ea typeface="+mn-ea"/>
                          <a:cs typeface="+mn-cs"/>
                        </a:rPr>
                        <a:t>. </a:t>
                      </a:r>
                    </a:p>
                    <a:p>
                      <a:pPr latinLnBrk="1">
                        <a:lnSpc>
                          <a:spcPct val="150000"/>
                        </a:lnSpc>
                        <a:buFont typeface="Arial" pitchFamily="34" charset="0"/>
                        <a:buNone/>
                      </a:pPr>
                      <a:r>
                        <a:rPr lang="en-US" altLang="ko-KR" sz="1200" kern="1200" dirty="0">
                          <a:solidFill>
                            <a:schemeClr val="tx1"/>
                          </a:solidFill>
                          <a:latin typeface="+mj-ea"/>
                          <a:ea typeface="+mn-ea"/>
                          <a:cs typeface="+mn-cs"/>
                        </a:rPr>
                        <a:t> ♣ </a:t>
                      </a:r>
                      <a:r>
                        <a:rPr lang="ko-KR" altLang="en-US" sz="1200" i="1" kern="1200" dirty="0">
                          <a:solidFill>
                            <a:schemeClr val="tx1"/>
                          </a:solidFill>
                          <a:latin typeface="+mj-ea"/>
                          <a:ea typeface="+mn-ea"/>
                          <a:cs typeface="+mn-cs"/>
                        </a:rPr>
                        <a:t>당신을 </a:t>
                      </a:r>
                      <a:r>
                        <a:rPr lang="ko-KR" altLang="en-US" sz="1200" i="1" kern="1200" dirty="0">
                          <a:solidFill>
                            <a:srgbClr val="1910C6"/>
                          </a:solidFill>
                          <a:latin typeface="+mj-ea"/>
                          <a:ea typeface="+mn-ea"/>
                          <a:cs typeface="+mn-cs"/>
                        </a:rPr>
                        <a:t>만나게 되어서</a:t>
                      </a:r>
                      <a:r>
                        <a:rPr lang="en-US" altLang="ko-KR" sz="1200" kern="1200" dirty="0">
                          <a:solidFill>
                            <a:schemeClr val="tx1"/>
                          </a:solidFill>
                          <a:latin typeface="+mj-ea"/>
                          <a:ea typeface="+mn-ea"/>
                          <a:cs typeface="+mn-cs"/>
                        </a:rPr>
                        <a:t>, </a:t>
                      </a:r>
                      <a:r>
                        <a:rPr lang="ko-KR" altLang="en-US" sz="1200" kern="1200" dirty="0">
                          <a:solidFill>
                            <a:schemeClr val="tx1"/>
                          </a:solidFill>
                          <a:latin typeface="+mj-ea"/>
                          <a:ea typeface="+mn-ea"/>
                          <a:cs typeface="+mn-cs"/>
                        </a:rPr>
                        <a:t>저는 </a:t>
                      </a:r>
                      <a:r>
                        <a:rPr lang="en-US" altLang="ko-KR" sz="1200" kern="1200" dirty="0">
                          <a:solidFill>
                            <a:schemeClr val="tx1"/>
                          </a:solidFill>
                          <a:latin typeface="+mj-ea"/>
                          <a:ea typeface="+mn-ea"/>
                          <a:cs typeface="+mn-cs"/>
                        </a:rPr>
                        <a:t>(</a:t>
                      </a:r>
                      <a:r>
                        <a:rPr lang="ko-KR" altLang="en-US" sz="1200" kern="1200" dirty="0">
                          <a:solidFill>
                            <a:srgbClr val="008000"/>
                          </a:solidFill>
                          <a:latin typeface="+mj-ea"/>
                          <a:ea typeface="+mn-ea"/>
                          <a:cs typeface="+mn-cs"/>
                        </a:rPr>
                        <a:t>아주</a:t>
                      </a:r>
                      <a:r>
                        <a:rPr lang="en-US" altLang="ko-KR" sz="1200" kern="1200" dirty="0">
                          <a:solidFill>
                            <a:schemeClr val="tx1"/>
                          </a:solidFill>
                          <a:latin typeface="+mj-ea"/>
                          <a:ea typeface="+mn-ea"/>
                          <a:cs typeface="+mn-cs"/>
                        </a:rPr>
                        <a:t>) </a:t>
                      </a:r>
                      <a:r>
                        <a:rPr lang="ko-KR" altLang="en-US" sz="1200" kern="1200" dirty="0">
                          <a:solidFill>
                            <a:schemeClr val="tx1"/>
                          </a:solidFill>
                          <a:latin typeface="+mj-ea"/>
                          <a:ea typeface="+mn-ea"/>
                          <a:cs typeface="+mn-cs"/>
                        </a:rPr>
                        <a:t>행복 </a:t>
                      </a:r>
                      <a:r>
                        <a:rPr lang="en-US" altLang="ko-KR" sz="1200" kern="1200" dirty="0">
                          <a:solidFill>
                            <a:schemeClr val="tx1"/>
                          </a:solidFill>
                          <a:latin typeface="+mj-ea"/>
                          <a:ea typeface="+mn-ea"/>
                          <a:cs typeface="+mn-cs"/>
                        </a:rPr>
                        <a:t>(</a:t>
                      </a:r>
                      <a:r>
                        <a:rPr lang="ko-KR" altLang="en-US" sz="1200" kern="1200" dirty="0">
                          <a:solidFill>
                            <a:schemeClr val="bg1">
                              <a:lumMod val="50000"/>
                            </a:schemeClr>
                          </a:solidFill>
                          <a:latin typeface="+mj-ea"/>
                          <a:ea typeface="+mn-ea"/>
                          <a:cs typeface="+mn-cs"/>
                        </a:rPr>
                        <a:t>행복한 상태</a:t>
                      </a:r>
                      <a:r>
                        <a:rPr lang="en-US" altLang="ko-KR" sz="1200" kern="1200" dirty="0">
                          <a:solidFill>
                            <a:schemeClr val="tx1"/>
                          </a:solidFill>
                          <a:latin typeface="+mj-ea"/>
                          <a:ea typeface="+mn-ea"/>
                          <a:cs typeface="+mn-cs"/>
                        </a:rPr>
                        <a:t>) </a:t>
                      </a:r>
                      <a:r>
                        <a:rPr lang="ko-KR" altLang="en-US" sz="1200" kern="1200" dirty="0">
                          <a:solidFill>
                            <a:srgbClr val="FF0000"/>
                          </a:solidFill>
                          <a:latin typeface="+mj-ea"/>
                          <a:ea typeface="+mn-ea"/>
                          <a:cs typeface="+mn-cs"/>
                        </a:rPr>
                        <a:t>합니다</a:t>
                      </a:r>
                      <a:r>
                        <a:rPr lang="en-US" altLang="ko-KR" sz="1200" kern="1200" dirty="0">
                          <a:solidFill>
                            <a:schemeClr val="tx1"/>
                          </a:solidFill>
                          <a:latin typeface="+mj-ea"/>
                          <a:ea typeface="+mn-ea"/>
                          <a:cs typeface="+mn-cs"/>
                        </a:rPr>
                        <a:t>. (</a:t>
                      </a:r>
                      <a:r>
                        <a:rPr lang="ko-KR" altLang="en-US" sz="1200" kern="1200" dirty="0">
                          <a:solidFill>
                            <a:schemeClr val="bg1">
                              <a:lumMod val="50000"/>
                            </a:schemeClr>
                          </a:solidFill>
                          <a:latin typeface="+mj-ea"/>
                          <a:ea typeface="+mn-ea"/>
                          <a:cs typeface="+mn-cs"/>
                        </a:rPr>
                        <a:t>입니다</a:t>
                      </a:r>
                      <a:r>
                        <a:rPr lang="en-US" altLang="ko-KR" sz="1200" kern="1200" dirty="0">
                          <a:solidFill>
                            <a:schemeClr val="tx1"/>
                          </a:solidFill>
                          <a:latin typeface="+mj-ea"/>
                          <a:ea typeface="+mn-ea"/>
                          <a:cs typeface="+mn-cs"/>
                        </a:rPr>
                        <a:t>.) </a:t>
                      </a:r>
                    </a:p>
                    <a:p>
                      <a:pPr latinLnBrk="1">
                        <a:lnSpc>
                          <a:spcPct val="150000"/>
                        </a:lnSpc>
                        <a:buFont typeface="Arial" pitchFamily="34" charset="0"/>
                        <a:buNone/>
                      </a:pPr>
                      <a:r>
                        <a:rPr lang="en-US" altLang="ko-KR" sz="1200" kern="1200" dirty="0">
                          <a:solidFill>
                            <a:schemeClr val="tx1"/>
                          </a:solidFill>
                          <a:latin typeface="+mj-ea"/>
                          <a:ea typeface="+mn-ea"/>
                          <a:cs typeface="+mn-cs"/>
                        </a:rPr>
                        <a:t> ♣ </a:t>
                      </a:r>
                      <a:r>
                        <a:rPr lang="ko-KR" altLang="en-US" sz="1200" i="1" kern="1200" dirty="0">
                          <a:solidFill>
                            <a:schemeClr val="tx1"/>
                          </a:solidFill>
                          <a:latin typeface="+mj-ea"/>
                          <a:ea typeface="+mn-ea"/>
                          <a:cs typeface="+mn-cs"/>
                        </a:rPr>
                        <a:t>그 시청자들에게</a:t>
                      </a:r>
                      <a:r>
                        <a:rPr lang="en-US" altLang="ko-KR" sz="1200" kern="1200" dirty="0">
                          <a:solidFill>
                            <a:schemeClr val="tx1"/>
                          </a:solidFill>
                          <a:latin typeface="+mj-ea"/>
                          <a:ea typeface="+mn-ea"/>
                          <a:cs typeface="+mn-cs"/>
                        </a:rPr>
                        <a:t>, </a:t>
                      </a:r>
                      <a:r>
                        <a:rPr lang="ko-KR" altLang="en-US" sz="1200" kern="1200" dirty="0">
                          <a:solidFill>
                            <a:schemeClr val="tx1"/>
                          </a:solidFill>
                          <a:latin typeface="+mj-ea"/>
                          <a:ea typeface="+mn-ea"/>
                          <a:cs typeface="+mn-cs"/>
                        </a:rPr>
                        <a:t>저는 </a:t>
                      </a:r>
                      <a:r>
                        <a:rPr lang="en-US" altLang="ko-KR" sz="1200" kern="1200" dirty="0">
                          <a:solidFill>
                            <a:schemeClr val="tx1"/>
                          </a:solidFill>
                          <a:latin typeface="+mj-ea"/>
                          <a:ea typeface="+mn-ea"/>
                          <a:cs typeface="+mn-cs"/>
                        </a:rPr>
                        <a:t>(</a:t>
                      </a:r>
                      <a:r>
                        <a:rPr lang="ko-KR" altLang="en-US" sz="1200" kern="1200" dirty="0">
                          <a:solidFill>
                            <a:srgbClr val="008000"/>
                          </a:solidFill>
                          <a:latin typeface="+mj-ea"/>
                          <a:ea typeface="+mn-ea"/>
                          <a:cs typeface="+mn-cs"/>
                        </a:rPr>
                        <a:t>별로</a:t>
                      </a:r>
                      <a:r>
                        <a:rPr lang="en-US" altLang="ko-KR" sz="1200" kern="1200" dirty="0">
                          <a:solidFill>
                            <a:schemeClr val="tx1"/>
                          </a:solidFill>
                          <a:latin typeface="+mj-ea"/>
                          <a:ea typeface="+mn-ea"/>
                          <a:cs typeface="+mn-cs"/>
                        </a:rPr>
                        <a:t>) </a:t>
                      </a:r>
                      <a:r>
                        <a:rPr lang="ko-KR" altLang="en-US" sz="1200" kern="1200" dirty="0">
                          <a:solidFill>
                            <a:schemeClr val="tx1"/>
                          </a:solidFill>
                          <a:latin typeface="+mj-ea"/>
                          <a:ea typeface="+mn-ea"/>
                          <a:cs typeface="+mn-cs"/>
                        </a:rPr>
                        <a:t>인기가 </a:t>
                      </a:r>
                      <a:r>
                        <a:rPr lang="en-US" altLang="ko-KR" sz="1200" kern="1200" dirty="0">
                          <a:solidFill>
                            <a:schemeClr val="tx1"/>
                          </a:solidFill>
                          <a:latin typeface="+mj-ea"/>
                          <a:ea typeface="+mn-ea"/>
                          <a:cs typeface="+mn-cs"/>
                        </a:rPr>
                        <a:t>(</a:t>
                      </a:r>
                      <a:r>
                        <a:rPr lang="ko-KR" altLang="en-US" sz="1200" kern="1200" dirty="0">
                          <a:solidFill>
                            <a:schemeClr val="bg1">
                              <a:lumMod val="50000"/>
                            </a:schemeClr>
                          </a:solidFill>
                          <a:latin typeface="+mj-ea"/>
                          <a:ea typeface="+mn-ea"/>
                          <a:cs typeface="+mn-cs"/>
                        </a:rPr>
                        <a:t>인기 있는 상태가</a:t>
                      </a:r>
                      <a:r>
                        <a:rPr lang="en-US" altLang="ko-KR" sz="1200" kern="1200" dirty="0">
                          <a:solidFill>
                            <a:schemeClr val="tx1"/>
                          </a:solidFill>
                          <a:latin typeface="+mj-ea"/>
                          <a:ea typeface="+mn-ea"/>
                          <a:cs typeface="+mn-cs"/>
                        </a:rPr>
                        <a:t>) </a:t>
                      </a:r>
                      <a:r>
                        <a:rPr lang="ko-KR" altLang="en-US" sz="1200" kern="1200" dirty="0">
                          <a:solidFill>
                            <a:srgbClr val="FF0000"/>
                          </a:solidFill>
                          <a:latin typeface="+mj-ea"/>
                          <a:ea typeface="+mn-ea"/>
                          <a:cs typeface="+mn-cs"/>
                        </a:rPr>
                        <a:t>없습니다</a:t>
                      </a:r>
                      <a:r>
                        <a:rPr lang="en-US" altLang="ko-KR" sz="1200" kern="1200" dirty="0">
                          <a:solidFill>
                            <a:schemeClr val="tx1"/>
                          </a:solidFill>
                          <a:latin typeface="+mj-ea"/>
                          <a:ea typeface="+mn-ea"/>
                          <a:cs typeface="+mn-cs"/>
                        </a:rPr>
                        <a:t>. </a:t>
                      </a:r>
                    </a:p>
                    <a:p>
                      <a:pPr latinLnBrk="1">
                        <a:lnSpc>
                          <a:spcPct val="150000"/>
                        </a:lnSpc>
                        <a:buFont typeface="Arial" pitchFamily="34" charset="0"/>
                        <a:buNone/>
                      </a:pPr>
                      <a:r>
                        <a:rPr lang="en-US" altLang="ko-KR" sz="1200" kern="1200" dirty="0">
                          <a:solidFill>
                            <a:schemeClr val="tx1"/>
                          </a:solidFill>
                          <a:latin typeface="+mj-ea"/>
                          <a:ea typeface="+mn-ea"/>
                          <a:cs typeface="+mn-cs"/>
                        </a:rPr>
                        <a:t>    (</a:t>
                      </a:r>
                      <a:r>
                        <a:rPr lang="ko-KR" altLang="en-US" sz="1200" kern="1200" dirty="0">
                          <a:solidFill>
                            <a:schemeClr val="bg1">
                              <a:lumMod val="50000"/>
                            </a:schemeClr>
                          </a:solidFill>
                          <a:latin typeface="+mj-ea"/>
                          <a:ea typeface="+mn-ea"/>
                          <a:cs typeface="+mn-cs"/>
                        </a:rPr>
                        <a:t>아닙니다</a:t>
                      </a:r>
                      <a:r>
                        <a:rPr lang="en-US" altLang="ko-KR" sz="1200" kern="1200" dirty="0">
                          <a:solidFill>
                            <a:schemeClr val="tx1"/>
                          </a:solidFill>
                          <a:latin typeface="+mj-ea"/>
                          <a:ea typeface="+mn-ea"/>
                          <a:cs typeface="+mn-cs"/>
                        </a:rPr>
                        <a:t>.) </a:t>
                      </a:r>
                    </a:p>
                    <a:p>
                      <a:pPr latinLnBrk="1">
                        <a:lnSpc>
                          <a:spcPct val="150000"/>
                        </a:lnSpc>
                        <a:buFont typeface="Arial" pitchFamily="34" charset="0"/>
                        <a:buNone/>
                      </a:pPr>
                      <a:r>
                        <a:rPr lang="en-US" altLang="ko-KR" sz="1200" kern="1200" dirty="0">
                          <a:solidFill>
                            <a:schemeClr val="tx1"/>
                          </a:solidFill>
                          <a:latin typeface="+mj-ea"/>
                          <a:ea typeface="+mn-ea"/>
                          <a:cs typeface="+mn-cs"/>
                        </a:rPr>
                        <a:t> </a:t>
                      </a:r>
                    </a:p>
                  </a:txBody>
                  <a:tcPr marL="9263" marR="9263" marT="4632" marB="4632">
                    <a:lnL w="32385" cap="flat" cmpd="sng" algn="ctr">
                      <a:solidFill>
                        <a:srgbClr val="FF0000"/>
                      </a:solidFill>
                      <a:prstDash val="dot"/>
                      <a:round/>
                      <a:headEnd type="none" w="med" len="med"/>
                      <a:tailEnd type="none" w="med" len="med"/>
                    </a:lnL>
                    <a:lnR w="12700" cap="flat" cmpd="sng" algn="ctr">
                      <a:solidFill>
                        <a:srgbClr val="1910C6"/>
                      </a:solidFill>
                      <a:prstDash val="solid"/>
                      <a:round/>
                      <a:headEnd type="none" w="med" len="med"/>
                      <a:tailEnd type="none" w="med" len="med"/>
                    </a:lnR>
                    <a:lnT w="32385" cap="flat" cmpd="sng" algn="ctr">
                      <a:solidFill>
                        <a:srgbClr val="33FFFF"/>
                      </a:solidFill>
                      <a:prstDash val="solid"/>
                      <a:round/>
                      <a:headEnd type="none" w="med" len="med"/>
                      <a:tailEnd type="none" w="med" len="med"/>
                    </a:lnT>
                  </a:tcPr>
                </a:tc>
              </a:tr>
              <a:tr h="541934">
                <a:tc vMerge="1">
                  <a:txBody>
                    <a:bodyPr/>
                    <a:lstStyle/>
                    <a:p>
                      <a:endParaRPr lang="en-US" altLang="ko-KR" sz="800" dirty="0">
                        <a:latin typeface="+mj-ea"/>
                        <a:ea typeface="+mj-ea"/>
                      </a:endParaRPr>
                    </a:p>
                  </a:txBody>
                  <a:tcPr marL="1814" marR="1814" marT="1814" marB="1814" anchor="ctr">
                    <a:lnL w="32385" cap="flat" cmpd="sng" algn="ctr">
                      <a:solidFill>
                        <a:srgbClr val="FF0000"/>
                      </a:solidFill>
                      <a:prstDash val="dot"/>
                      <a:round/>
                      <a:headEnd type="none" w="med" len="med"/>
                      <a:tailEnd type="none" w="med" len="med"/>
                    </a:lnL>
                    <a:lnR w="32385" cap="flat" cmpd="sng" algn="ctr">
                      <a:solidFill>
                        <a:srgbClr val="FF0000"/>
                      </a:solidFill>
                      <a:prstDash val="dot"/>
                      <a:round/>
                      <a:headEnd type="none" w="med" len="med"/>
                      <a:tailEnd type="none" w="med" len="med"/>
                    </a:lnR>
                    <a:lnT w="32385" cap="flat" cmpd="sng" algn="ctr">
                      <a:solidFill>
                        <a:srgbClr val="FF0000"/>
                      </a:solidFill>
                      <a:prstDash val="dot"/>
                      <a:round/>
                      <a:headEnd type="none" w="med" len="med"/>
                      <a:tailEnd type="none" w="med" len="med"/>
                    </a:lnT>
                    <a:lnB w="32385" cap="flat" cmpd="sng" algn="ctr">
                      <a:solidFill>
                        <a:srgbClr val="FF0000"/>
                      </a:solidFill>
                      <a:prstDash val="dot"/>
                      <a:round/>
                      <a:headEnd type="none" w="med" len="med"/>
                      <a:tailEnd type="none" w="med" len="med"/>
                    </a:lnB>
                    <a:solidFill>
                      <a:srgbClr val="FCFC64"/>
                    </a:solidFill>
                  </a:tcPr>
                </a:tc>
                <a:tc>
                  <a:txBody>
                    <a:bodyPr/>
                    <a:lstStyle/>
                    <a:p>
                      <a:pPr marL="0" marR="0" indent="0" algn="ctr" fontAlgn="base" latinLnBrk="0">
                        <a:lnSpc>
                          <a:spcPct val="150000"/>
                        </a:lnSpc>
                        <a:spcBef>
                          <a:spcPts val="0"/>
                        </a:spcBef>
                        <a:spcAft>
                          <a:spcPts val="0"/>
                        </a:spcAft>
                      </a:pPr>
                      <a:r>
                        <a:rPr lang="ko-KR" altLang="en-US" sz="1200" b="1" kern="0" spc="0" dirty="0">
                          <a:solidFill>
                            <a:srgbClr val="787878"/>
                          </a:solidFill>
                          <a:latin typeface="+mj-ea"/>
                          <a:ea typeface="+mn-ea"/>
                          <a:cs typeface="+mn-cs"/>
                        </a:rPr>
                        <a:t>의문문의 번역은</a:t>
                      </a:r>
                      <a:r>
                        <a:rPr lang="en-US" altLang="ko-KR" sz="1200" b="1" kern="0" spc="0" dirty="0">
                          <a:solidFill>
                            <a:srgbClr val="787878"/>
                          </a:solidFill>
                          <a:latin typeface="+mj-ea"/>
                          <a:ea typeface="+mn-ea"/>
                          <a:cs typeface="+mn-cs"/>
                        </a:rPr>
                        <a:t>?</a:t>
                      </a:r>
                      <a:endParaRPr lang="ko-KR" altLang="en-US" sz="1200" b="1" kern="0" spc="0" dirty="0">
                        <a:solidFill>
                          <a:srgbClr val="787878"/>
                        </a:solidFill>
                        <a:latin typeface="+mj-ea"/>
                        <a:ea typeface="+mn-ea"/>
                        <a:cs typeface="+mn-cs"/>
                      </a:endParaRPr>
                    </a:p>
                    <a:p>
                      <a:pPr marL="0" marR="0" indent="0" algn="ctr" fontAlgn="base" latinLnBrk="0">
                        <a:lnSpc>
                          <a:spcPct val="150000"/>
                        </a:lnSpc>
                        <a:spcBef>
                          <a:spcPts val="0"/>
                        </a:spcBef>
                        <a:spcAft>
                          <a:spcPts val="0"/>
                        </a:spcAft>
                      </a:pPr>
                      <a:r>
                        <a:rPr lang="ko-KR" altLang="en-US" sz="1200" b="1" kern="0" spc="0" dirty="0">
                          <a:solidFill>
                            <a:srgbClr val="000000"/>
                          </a:solidFill>
                          <a:latin typeface="+mj-ea"/>
                          <a:ea typeface="+mn-ea"/>
                          <a:cs typeface="+mn-cs"/>
                        </a:rPr>
                        <a:t>‘주어는</a:t>
                      </a:r>
                      <a:r>
                        <a:rPr lang="en-US" altLang="ko-KR" sz="1200" b="1" kern="0" spc="0" dirty="0">
                          <a:solidFill>
                            <a:srgbClr val="000000"/>
                          </a:solidFill>
                          <a:latin typeface="+mj-ea"/>
                          <a:ea typeface="+mn-ea"/>
                          <a:cs typeface="+mn-cs"/>
                        </a:rPr>
                        <a:t>... </a:t>
                      </a:r>
                      <a:r>
                        <a:rPr lang="en-US" altLang="ko-KR" sz="1200" b="1" kern="0" spc="0" dirty="0">
                          <a:solidFill>
                            <a:srgbClr val="FF0000"/>
                          </a:solidFill>
                          <a:latin typeface="+mj-ea"/>
                          <a:ea typeface="+mn-ea"/>
                          <a:cs typeface="+mn-cs"/>
                        </a:rPr>
                        <a:t>~</a:t>
                      </a:r>
                      <a:r>
                        <a:rPr lang="ko-KR" altLang="en-US" sz="1200" b="1" kern="0" spc="0" dirty="0">
                          <a:solidFill>
                            <a:srgbClr val="FF0000"/>
                          </a:solidFill>
                          <a:latin typeface="+mj-ea"/>
                          <a:ea typeface="+mn-ea"/>
                          <a:cs typeface="+mn-cs"/>
                        </a:rPr>
                        <a:t>입니까</a:t>
                      </a:r>
                      <a:r>
                        <a:rPr lang="en-US" altLang="ko-KR" sz="1200" b="1" kern="0" spc="0" dirty="0">
                          <a:solidFill>
                            <a:srgbClr val="FF0000"/>
                          </a:solidFill>
                          <a:latin typeface="+mj-ea"/>
                          <a:ea typeface="+mn-ea"/>
                          <a:cs typeface="+mn-cs"/>
                        </a:rPr>
                        <a:t>?</a:t>
                      </a:r>
                      <a:r>
                        <a:rPr lang="ko-KR" altLang="en-US" sz="1200" b="1" kern="0" spc="0" dirty="0">
                          <a:solidFill>
                            <a:srgbClr val="000000"/>
                          </a:solidFill>
                          <a:latin typeface="+mj-ea"/>
                          <a:ea typeface="+mn-ea"/>
                          <a:cs typeface="+mn-cs"/>
                        </a:rPr>
                        <a:t>’</a:t>
                      </a:r>
                      <a:endParaRPr lang="ko-KR" altLang="en-US" sz="1200" dirty="0">
                        <a:latin typeface="+mj-ea"/>
                        <a:ea typeface="+mj-ea"/>
                      </a:endParaRPr>
                    </a:p>
                  </a:txBody>
                  <a:tcPr marL="9263" marR="9263" marT="4632" marB="4632">
                    <a:lnL w="32385" cap="flat" cmpd="sng" algn="ctr">
                      <a:solidFill>
                        <a:srgbClr val="FF0000"/>
                      </a:solidFill>
                      <a:prstDash val="dot"/>
                      <a:round/>
                      <a:headEnd type="none" w="med" len="med"/>
                      <a:tailEnd type="none" w="med" len="med"/>
                    </a:lnL>
                    <a:lnR w="12700" cap="flat" cmpd="sng" algn="ctr">
                      <a:solidFill>
                        <a:srgbClr val="1910C6"/>
                      </a:solidFill>
                      <a:prstDash val="solid"/>
                      <a:round/>
                      <a:headEnd type="none" w="med" len="med"/>
                      <a:tailEnd type="none" w="med" len="med"/>
                    </a:lnR>
                    <a:solidFill>
                      <a:srgbClr val="FFFF00"/>
                    </a:solidFill>
                  </a:tcPr>
                </a:tc>
              </a:tr>
              <a:tr h="1395446">
                <a:tc vMerge="1">
                  <a:txBody>
                    <a:bodyPr/>
                    <a:lstStyle/>
                    <a:p>
                      <a:pPr marL="0" marR="0" indent="63500" algn="ctr" fontAlgn="base" latinLnBrk="1">
                        <a:lnSpc>
                          <a:spcPct val="160000"/>
                        </a:lnSpc>
                        <a:spcBef>
                          <a:spcPts val="0"/>
                        </a:spcBef>
                        <a:spcAft>
                          <a:spcPts val="0"/>
                        </a:spcAft>
                      </a:pPr>
                      <a:endParaRPr lang="ko-KR" altLang="en-US" sz="1200" b="1" kern="0" spc="0" dirty="0">
                        <a:solidFill>
                          <a:srgbClr val="000000"/>
                        </a:solidFill>
                        <a:latin typeface="+mj-ea"/>
                        <a:ea typeface="+mj-ea"/>
                      </a:endParaRPr>
                    </a:p>
                  </a:txBody>
                  <a:tcPr marL="1814" marR="1814" marT="1814" marB="1814" anchor="ctr">
                    <a:lnL w="12700" cap="flat" cmpd="sng" algn="ctr">
                      <a:solidFill>
                        <a:srgbClr val="1910C6"/>
                      </a:solidFill>
                      <a:prstDash val="solid"/>
                      <a:round/>
                      <a:headEnd type="none" w="med" len="med"/>
                      <a:tailEnd type="none" w="med" len="med"/>
                    </a:lnL>
                    <a:lnR w="32385" cap="flat" cmpd="sng" algn="ctr">
                      <a:solidFill>
                        <a:srgbClr val="FF0000"/>
                      </a:solidFill>
                      <a:prstDash val="dot"/>
                      <a:round/>
                      <a:headEnd type="none" w="med" len="med"/>
                      <a:tailEnd type="none" w="med" len="med"/>
                    </a:lnR>
                    <a:lnT w="3556" cap="flat" cmpd="sng" algn="ctr">
                      <a:solidFill>
                        <a:srgbClr val="939393"/>
                      </a:solidFill>
                      <a:prstDash val="solid"/>
                      <a:round/>
                      <a:headEnd type="none" w="med" len="med"/>
                      <a:tailEnd type="none" w="med" len="med"/>
                    </a:lnT>
                    <a:lnB w="3556" cap="flat" cmpd="sng" algn="ctr">
                      <a:solidFill>
                        <a:srgbClr val="939393"/>
                      </a:solidFill>
                      <a:prstDash val="solid"/>
                      <a:round/>
                      <a:headEnd type="none" w="med" len="med"/>
                      <a:tailEnd type="none" w="med" len="med"/>
                    </a:lnB>
                    <a:solidFill>
                      <a:srgbClr val="CCFFFF"/>
                    </a:solidFill>
                  </a:tcPr>
                </a:tc>
                <a:tc>
                  <a:txBody>
                    <a:bodyPr/>
                    <a:lstStyle/>
                    <a:p>
                      <a:pPr latinLnBrk="1">
                        <a:lnSpc>
                          <a:spcPct val="150000"/>
                        </a:lnSpc>
                      </a:pPr>
                      <a:r>
                        <a:rPr lang="en-US" altLang="ko-KR" sz="1200" kern="1200" dirty="0">
                          <a:solidFill>
                            <a:schemeClr val="tx1"/>
                          </a:solidFill>
                          <a:latin typeface="+mj-ea"/>
                          <a:ea typeface="+mn-ea"/>
                          <a:cs typeface="+mn-cs"/>
                        </a:rPr>
                        <a:t> </a:t>
                      </a:r>
                    </a:p>
                    <a:p>
                      <a:pPr latinLnBrk="1">
                        <a:lnSpc>
                          <a:spcPct val="150000"/>
                        </a:lnSpc>
                      </a:pPr>
                      <a:r>
                        <a:rPr lang="en-US" altLang="ko-KR" sz="1200" kern="1200" dirty="0">
                          <a:solidFill>
                            <a:schemeClr val="tx1"/>
                          </a:solidFill>
                          <a:latin typeface="+mj-ea"/>
                          <a:ea typeface="+mn-ea"/>
                          <a:cs typeface="+mn-cs"/>
                        </a:rPr>
                        <a:t> ♣ </a:t>
                      </a:r>
                      <a:r>
                        <a:rPr lang="ko-KR" altLang="en-US" sz="1200" kern="1200" dirty="0">
                          <a:solidFill>
                            <a:schemeClr val="tx1"/>
                          </a:solidFill>
                          <a:latin typeface="+mj-ea"/>
                          <a:ea typeface="+mn-ea"/>
                          <a:cs typeface="+mn-cs"/>
                        </a:rPr>
                        <a:t>당신은 한 사람의 인기 있는 </a:t>
                      </a:r>
                      <a:r>
                        <a:rPr lang="en-US" altLang="ko-KR" sz="1200" kern="1200" dirty="0">
                          <a:solidFill>
                            <a:schemeClr val="tx1"/>
                          </a:solidFill>
                          <a:latin typeface="+mj-ea"/>
                          <a:ea typeface="+mn-ea"/>
                          <a:cs typeface="+mn-cs"/>
                        </a:rPr>
                        <a:t>TV </a:t>
                      </a:r>
                      <a:r>
                        <a:rPr lang="ko-KR" altLang="en-US" sz="1200" kern="1200" dirty="0">
                          <a:solidFill>
                            <a:schemeClr val="tx1"/>
                          </a:solidFill>
                          <a:latin typeface="+mj-ea"/>
                          <a:ea typeface="+mn-ea"/>
                          <a:cs typeface="+mn-cs"/>
                        </a:rPr>
                        <a:t>스타 </a:t>
                      </a:r>
                      <a:r>
                        <a:rPr lang="ko-KR" altLang="en-US" sz="1200" kern="1200" dirty="0">
                          <a:solidFill>
                            <a:srgbClr val="FF0000"/>
                          </a:solidFill>
                          <a:latin typeface="+mj-ea"/>
                          <a:ea typeface="+mn-ea"/>
                          <a:cs typeface="+mn-cs"/>
                        </a:rPr>
                        <a:t>입니까</a:t>
                      </a:r>
                      <a:r>
                        <a:rPr lang="en-US" altLang="ko-KR" sz="1200" kern="1200" dirty="0">
                          <a:solidFill>
                            <a:srgbClr val="FF0000"/>
                          </a:solidFill>
                          <a:latin typeface="+mj-ea"/>
                          <a:ea typeface="+mn-ea"/>
                          <a:cs typeface="+mn-cs"/>
                        </a:rPr>
                        <a:t>? </a:t>
                      </a:r>
                    </a:p>
                    <a:p>
                      <a:pPr latinLnBrk="1">
                        <a:lnSpc>
                          <a:spcPct val="150000"/>
                        </a:lnSpc>
                      </a:pPr>
                      <a:r>
                        <a:rPr lang="en-US" altLang="ko-KR" sz="1200" kern="1200" dirty="0">
                          <a:solidFill>
                            <a:schemeClr val="tx1"/>
                          </a:solidFill>
                          <a:latin typeface="+mj-ea"/>
                          <a:ea typeface="+mn-ea"/>
                          <a:cs typeface="+mn-cs"/>
                        </a:rPr>
                        <a:t> ♣ </a:t>
                      </a:r>
                      <a:r>
                        <a:rPr lang="ko-KR" altLang="en-US" sz="1200" i="1" kern="1200" dirty="0">
                          <a:solidFill>
                            <a:schemeClr val="tx1"/>
                          </a:solidFill>
                          <a:latin typeface="+mj-ea"/>
                          <a:ea typeface="+mn-ea"/>
                          <a:cs typeface="+mn-cs"/>
                        </a:rPr>
                        <a:t>당신의 </a:t>
                      </a:r>
                      <a:r>
                        <a:rPr lang="en-US" altLang="ko-KR" sz="1200" i="1" kern="1200" dirty="0">
                          <a:solidFill>
                            <a:schemeClr val="tx1"/>
                          </a:solidFill>
                          <a:latin typeface="+mj-ea"/>
                          <a:ea typeface="+mn-ea"/>
                          <a:cs typeface="+mn-cs"/>
                        </a:rPr>
                        <a:t>TV </a:t>
                      </a:r>
                      <a:r>
                        <a:rPr lang="ko-KR" altLang="en-US" sz="1200" i="1" kern="1200" dirty="0">
                          <a:solidFill>
                            <a:schemeClr val="tx1"/>
                          </a:solidFill>
                          <a:latin typeface="+mj-ea"/>
                          <a:ea typeface="+mn-ea"/>
                          <a:cs typeface="+mn-cs"/>
                        </a:rPr>
                        <a:t>시청자들에게</a:t>
                      </a:r>
                      <a:r>
                        <a:rPr lang="en-US" altLang="ko-KR" sz="1200" kern="1200" dirty="0">
                          <a:solidFill>
                            <a:schemeClr val="tx1"/>
                          </a:solidFill>
                          <a:latin typeface="+mj-ea"/>
                          <a:ea typeface="+mn-ea"/>
                          <a:cs typeface="+mn-cs"/>
                        </a:rPr>
                        <a:t>, </a:t>
                      </a:r>
                      <a:r>
                        <a:rPr lang="ko-KR" altLang="en-US" sz="1200" kern="1200" dirty="0">
                          <a:solidFill>
                            <a:schemeClr val="tx1"/>
                          </a:solidFill>
                          <a:latin typeface="+mj-ea"/>
                          <a:ea typeface="+mn-ea"/>
                          <a:cs typeface="+mn-cs"/>
                        </a:rPr>
                        <a:t>당신은 </a:t>
                      </a:r>
                      <a:r>
                        <a:rPr lang="en-US" altLang="ko-KR" sz="1200" kern="1200" dirty="0">
                          <a:solidFill>
                            <a:schemeClr val="tx1"/>
                          </a:solidFill>
                          <a:latin typeface="+mj-ea"/>
                          <a:ea typeface="+mn-ea"/>
                          <a:cs typeface="+mn-cs"/>
                        </a:rPr>
                        <a:t>(</a:t>
                      </a:r>
                      <a:r>
                        <a:rPr lang="ko-KR" altLang="en-US" sz="1200" kern="1200" dirty="0">
                          <a:solidFill>
                            <a:srgbClr val="008000"/>
                          </a:solidFill>
                          <a:latin typeface="+mj-ea"/>
                          <a:ea typeface="+mn-ea"/>
                          <a:cs typeface="+mn-cs"/>
                        </a:rPr>
                        <a:t>좀</a:t>
                      </a:r>
                      <a:r>
                        <a:rPr lang="en-US" altLang="ko-KR" sz="1200" kern="1200" dirty="0">
                          <a:solidFill>
                            <a:schemeClr val="tx1"/>
                          </a:solidFill>
                          <a:latin typeface="+mj-ea"/>
                          <a:ea typeface="+mn-ea"/>
                          <a:cs typeface="+mn-cs"/>
                        </a:rPr>
                        <a:t>) </a:t>
                      </a:r>
                      <a:r>
                        <a:rPr lang="ko-KR" altLang="en-US" sz="1200" kern="1200" dirty="0">
                          <a:solidFill>
                            <a:schemeClr val="tx1"/>
                          </a:solidFill>
                          <a:latin typeface="+mj-ea"/>
                          <a:ea typeface="+mn-ea"/>
                          <a:cs typeface="+mn-cs"/>
                        </a:rPr>
                        <a:t>인기가 </a:t>
                      </a:r>
                      <a:r>
                        <a:rPr lang="en-US" altLang="ko-KR" sz="1200" kern="1200" dirty="0">
                          <a:solidFill>
                            <a:schemeClr val="tx1"/>
                          </a:solidFill>
                          <a:latin typeface="+mj-ea"/>
                          <a:ea typeface="+mn-ea"/>
                          <a:cs typeface="+mn-cs"/>
                        </a:rPr>
                        <a:t>(</a:t>
                      </a:r>
                      <a:r>
                        <a:rPr lang="ko-KR" altLang="en-US" sz="1200" kern="1200" dirty="0">
                          <a:solidFill>
                            <a:schemeClr val="bg1">
                              <a:lumMod val="50000"/>
                            </a:schemeClr>
                          </a:solidFill>
                          <a:latin typeface="+mj-ea"/>
                          <a:ea typeface="+mn-ea"/>
                          <a:cs typeface="+mn-cs"/>
                        </a:rPr>
                        <a:t>인기 있는 상태가</a:t>
                      </a:r>
                      <a:r>
                        <a:rPr lang="en-US" altLang="ko-KR" sz="1200" kern="1200" dirty="0">
                          <a:solidFill>
                            <a:schemeClr val="tx1"/>
                          </a:solidFill>
                          <a:latin typeface="+mj-ea"/>
                          <a:ea typeface="+mn-ea"/>
                          <a:cs typeface="+mn-cs"/>
                        </a:rPr>
                        <a:t>) </a:t>
                      </a:r>
                      <a:r>
                        <a:rPr lang="ko-KR" altLang="en-US" sz="1200" kern="1200" dirty="0">
                          <a:solidFill>
                            <a:srgbClr val="FF0000"/>
                          </a:solidFill>
                          <a:latin typeface="+mj-ea"/>
                          <a:ea typeface="+mn-ea"/>
                          <a:cs typeface="+mn-cs"/>
                        </a:rPr>
                        <a:t>있지 않습</a:t>
                      </a:r>
                      <a:endParaRPr lang="en-US" altLang="ko-KR" sz="1200" kern="1200" dirty="0">
                        <a:solidFill>
                          <a:srgbClr val="FF0000"/>
                        </a:solidFill>
                        <a:latin typeface="+mj-ea"/>
                        <a:ea typeface="+mn-ea"/>
                        <a:cs typeface="+mn-cs"/>
                      </a:endParaRPr>
                    </a:p>
                    <a:p>
                      <a:pPr latinLnBrk="1">
                        <a:lnSpc>
                          <a:spcPct val="150000"/>
                        </a:lnSpc>
                      </a:pPr>
                      <a:r>
                        <a:rPr lang="en-US" altLang="ko-KR" sz="1200" kern="1200" dirty="0">
                          <a:solidFill>
                            <a:srgbClr val="FF0000"/>
                          </a:solidFill>
                          <a:latin typeface="+mj-ea"/>
                          <a:ea typeface="+mn-ea"/>
                          <a:cs typeface="+mn-cs"/>
                        </a:rPr>
                        <a:t>    </a:t>
                      </a:r>
                      <a:r>
                        <a:rPr lang="ko-KR" altLang="en-US" sz="1200" kern="1200" dirty="0">
                          <a:solidFill>
                            <a:srgbClr val="FF0000"/>
                          </a:solidFill>
                          <a:latin typeface="+mj-ea"/>
                          <a:ea typeface="+mn-ea"/>
                          <a:cs typeface="+mn-cs"/>
                        </a:rPr>
                        <a:t>니까</a:t>
                      </a:r>
                      <a:r>
                        <a:rPr lang="en-US" altLang="ko-KR" sz="1200" kern="1200" dirty="0">
                          <a:solidFill>
                            <a:schemeClr val="tx1"/>
                          </a:solidFill>
                          <a:latin typeface="+mj-ea"/>
                          <a:ea typeface="+mn-ea"/>
                          <a:cs typeface="+mn-cs"/>
                        </a:rPr>
                        <a:t>? (</a:t>
                      </a:r>
                      <a:r>
                        <a:rPr lang="ko-KR" altLang="en-US" sz="1200" kern="1200" dirty="0">
                          <a:solidFill>
                            <a:schemeClr val="bg1">
                              <a:lumMod val="50000"/>
                            </a:schemeClr>
                          </a:solidFill>
                          <a:latin typeface="+mj-ea"/>
                          <a:ea typeface="+mn-ea"/>
                          <a:cs typeface="+mn-cs"/>
                        </a:rPr>
                        <a:t>아닙니까</a:t>
                      </a:r>
                      <a:r>
                        <a:rPr lang="en-US" altLang="ko-KR" sz="1200" kern="1200" dirty="0">
                          <a:solidFill>
                            <a:schemeClr val="bg1">
                              <a:lumMod val="50000"/>
                            </a:schemeClr>
                          </a:solidFill>
                          <a:latin typeface="+mj-ea"/>
                          <a:ea typeface="+mn-ea"/>
                          <a:cs typeface="+mn-cs"/>
                        </a:rPr>
                        <a:t>?)</a:t>
                      </a:r>
                    </a:p>
                    <a:p>
                      <a:pPr latinLnBrk="1">
                        <a:lnSpc>
                          <a:spcPct val="150000"/>
                        </a:lnSpc>
                      </a:pPr>
                      <a:endParaRPr lang="en-US" altLang="ko-KR" sz="1200" kern="1200" dirty="0">
                        <a:solidFill>
                          <a:schemeClr val="tx1"/>
                        </a:solidFill>
                        <a:latin typeface="+mj-ea"/>
                        <a:ea typeface="+mn-ea"/>
                        <a:cs typeface="+mn-cs"/>
                      </a:endParaRPr>
                    </a:p>
                  </a:txBody>
                  <a:tcPr marL="9263" marR="9263" marT="4632" marB="4632">
                    <a:lnL w="32385" cap="flat" cmpd="sng" algn="ctr">
                      <a:solidFill>
                        <a:srgbClr val="FF0000"/>
                      </a:solidFill>
                      <a:prstDash val="dot"/>
                      <a:round/>
                      <a:headEnd type="none" w="med" len="med"/>
                      <a:tailEnd type="none" w="med" len="med"/>
                    </a:lnL>
                    <a:lnR w="12700" cap="flat" cmpd="sng" algn="ctr">
                      <a:solidFill>
                        <a:srgbClr val="1910C6"/>
                      </a:solidFill>
                      <a:prstDash val="solid"/>
                      <a:round/>
                      <a:headEnd type="none" w="med" len="med"/>
                      <a:tailEnd type="none" w="med" len="med"/>
                    </a:lnR>
                  </a:tcPr>
                </a:tc>
              </a:tr>
              <a:tr h="826438">
                <a:tc rowSpan="4">
                  <a:txBody>
                    <a:bodyPr/>
                    <a:lstStyle/>
                    <a:p>
                      <a:pPr marL="0" marR="0" indent="63500" algn="ctr" fontAlgn="base" latinLnBrk="1">
                        <a:lnSpc>
                          <a:spcPct val="160000"/>
                        </a:lnSpc>
                        <a:spcBef>
                          <a:spcPts val="0"/>
                        </a:spcBef>
                        <a:spcAft>
                          <a:spcPts val="0"/>
                        </a:spcAft>
                      </a:pPr>
                      <a:endParaRPr lang="ko-KR" altLang="en-US" sz="1200" b="1" kern="0" spc="0" dirty="0">
                        <a:solidFill>
                          <a:srgbClr val="000000"/>
                        </a:solidFill>
                        <a:latin typeface="+mj-ea"/>
                        <a:ea typeface="+mj-ea"/>
                      </a:endParaRPr>
                    </a:p>
                  </a:txBody>
                  <a:tcPr marL="1814" marR="1814" marT="1814" marB="1814" anchor="ctr">
                    <a:lnL w="12700" cap="flat" cmpd="sng" algn="ctr">
                      <a:solidFill>
                        <a:srgbClr val="1910C6"/>
                      </a:solidFill>
                      <a:prstDash val="solid"/>
                      <a:round/>
                      <a:headEnd type="none" w="med" len="med"/>
                      <a:tailEnd type="none" w="med" len="med"/>
                    </a:lnL>
                    <a:lnR w="32385" cap="flat" cmpd="sng" algn="ctr">
                      <a:solidFill>
                        <a:srgbClr val="FF0000"/>
                      </a:solidFill>
                      <a:prstDash val="dot"/>
                      <a:round/>
                      <a:headEnd type="none" w="med" len="med"/>
                      <a:tailEnd type="none" w="med" len="med"/>
                    </a:lnR>
                    <a:lnT w="3556" cap="flat" cmpd="sng" algn="ctr">
                      <a:solidFill>
                        <a:srgbClr val="939393"/>
                      </a:solidFill>
                      <a:prstDash val="solid"/>
                      <a:round/>
                      <a:headEnd type="none" w="med" len="med"/>
                      <a:tailEnd type="none" w="med" len="med"/>
                    </a:lnT>
                    <a:lnB w="12700" cap="flat" cmpd="sng" algn="ctr">
                      <a:solidFill>
                        <a:srgbClr val="1910C6"/>
                      </a:solidFill>
                      <a:prstDash val="solid"/>
                      <a:round/>
                      <a:headEnd type="none" w="med" len="med"/>
                      <a:tailEnd type="none" w="med" len="med"/>
                    </a:lnB>
                    <a:solidFill>
                      <a:srgbClr val="CCFFFF"/>
                    </a:solidFill>
                  </a:tcPr>
                </a:tc>
                <a:tc>
                  <a:txBody>
                    <a:bodyPr/>
                    <a:lstStyle/>
                    <a:p>
                      <a:pPr algn="ctr" fontAlgn="base" latinLnBrk="0">
                        <a:lnSpc>
                          <a:spcPct val="150000"/>
                        </a:lnSpc>
                      </a:pPr>
                      <a:r>
                        <a:rPr lang="ko-KR" altLang="en-US" sz="1200" b="1" kern="1200" dirty="0">
                          <a:solidFill>
                            <a:schemeClr val="tx1"/>
                          </a:solidFill>
                          <a:latin typeface="+mn-lt"/>
                          <a:ea typeface="+mn-ea"/>
                          <a:cs typeface="+mn-cs"/>
                        </a:rPr>
                        <a:t>의문문</a:t>
                      </a:r>
                      <a:r>
                        <a:rPr lang="en-US" altLang="ko-KR" sz="1200" b="1" kern="1200" dirty="0">
                          <a:solidFill>
                            <a:schemeClr val="tx1"/>
                          </a:solidFill>
                          <a:latin typeface="+mn-lt"/>
                          <a:ea typeface="+mn-ea"/>
                          <a:cs typeface="+mn-cs"/>
                        </a:rPr>
                        <a:t>(</a:t>
                      </a:r>
                      <a:r>
                        <a:rPr lang="ko-KR" altLang="en-US" sz="1200" b="1" kern="1200" dirty="0">
                          <a:solidFill>
                            <a:schemeClr val="tx1"/>
                          </a:solidFill>
                          <a:latin typeface="+mn-lt"/>
                          <a:ea typeface="+mn-ea"/>
                          <a:cs typeface="+mn-cs"/>
                        </a:rPr>
                        <a:t>의문사 사용</a:t>
                      </a:r>
                      <a:r>
                        <a:rPr lang="en-US" altLang="ko-KR" sz="1200" b="1" kern="1200" dirty="0">
                          <a:solidFill>
                            <a:schemeClr val="tx1"/>
                          </a:solidFill>
                          <a:latin typeface="+mn-lt"/>
                          <a:ea typeface="+mn-ea"/>
                          <a:cs typeface="+mn-cs"/>
                        </a:rPr>
                        <a:t>)</a:t>
                      </a:r>
                      <a:r>
                        <a:rPr lang="ko-KR" altLang="en-US" sz="1200" b="1" kern="1200" dirty="0">
                          <a:solidFill>
                            <a:schemeClr val="tx1"/>
                          </a:solidFill>
                          <a:latin typeface="+mn-lt"/>
                          <a:ea typeface="+mn-ea"/>
                          <a:cs typeface="+mn-cs"/>
                        </a:rPr>
                        <a:t>의 번역은</a:t>
                      </a:r>
                      <a:r>
                        <a:rPr lang="en-US" altLang="ko-KR" sz="1200" b="1" kern="1200" dirty="0">
                          <a:solidFill>
                            <a:schemeClr val="tx1"/>
                          </a:solidFill>
                          <a:latin typeface="+mn-lt"/>
                          <a:ea typeface="+mn-ea"/>
                          <a:cs typeface="+mn-cs"/>
                        </a:rPr>
                        <a:t>?</a:t>
                      </a:r>
                      <a:endParaRPr lang="ko-KR" altLang="en-US" sz="1200" b="1" kern="1200" dirty="0">
                        <a:solidFill>
                          <a:schemeClr val="tx1"/>
                        </a:solidFill>
                        <a:latin typeface="+mn-lt"/>
                        <a:ea typeface="+mn-ea"/>
                        <a:cs typeface="+mn-cs"/>
                      </a:endParaRPr>
                    </a:p>
                    <a:p>
                      <a:pPr algn="ctr" fontAlgn="base" latinLnBrk="0">
                        <a:lnSpc>
                          <a:spcPct val="150000"/>
                        </a:lnSpc>
                      </a:pPr>
                      <a:r>
                        <a:rPr lang="ko-KR" altLang="en-US" sz="1200" kern="1200" dirty="0">
                          <a:solidFill>
                            <a:schemeClr val="tx1"/>
                          </a:solidFill>
                          <a:latin typeface="+mn-lt"/>
                          <a:ea typeface="+mn-ea"/>
                          <a:cs typeface="+mn-cs"/>
                        </a:rPr>
                        <a:t>‘주어는</a:t>
                      </a:r>
                      <a:r>
                        <a:rPr lang="en-US" altLang="ko-KR" sz="1200" kern="1200" dirty="0">
                          <a:solidFill>
                            <a:schemeClr val="tx1"/>
                          </a:solidFill>
                          <a:latin typeface="+mn-lt"/>
                          <a:ea typeface="+mn-ea"/>
                          <a:cs typeface="+mn-cs"/>
                        </a:rPr>
                        <a:t>...</a:t>
                      </a:r>
                      <a:r>
                        <a:rPr lang="ko-KR" altLang="en-US" sz="1200" b="1" kern="1200" dirty="0">
                          <a:solidFill>
                            <a:schemeClr val="tx1"/>
                          </a:solidFill>
                          <a:latin typeface="+mn-lt"/>
                          <a:ea typeface="+mn-ea"/>
                          <a:cs typeface="+mn-cs"/>
                        </a:rPr>
                        <a:t> </a:t>
                      </a:r>
                      <a:r>
                        <a:rPr lang="ko-KR" altLang="en-US" sz="1200" b="1" kern="1200" dirty="0">
                          <a:solidFill>
                            <a:schemeClr val="accent6">
                              <a:lumMod val="50000"/>
                            </a:schemeClr>
                          </a:solidFill>
                          <a:latin typeface="+mn-lt"/>
                          <a:ea typeface="+mn-ea"/>
                          <a:cs typeface="+mn-cs"/>
                        </a:rPr>
                        <a:t>어디서</a:t>
                      </a:r>
                      <a:r>
                        <a:rPr lang="en-US" altLang="ko-KR" sz="1200" b="1" kern="1200" dirty="0">
                          <a:solidFill>
                            <a:schemeClr val="accent6">
                              <a:lumMod val="50000"/>
                            </a:schemeClr>
                          </a:solidFill>
                          <a:latin typeface="+mn-lt"/>
                          <a:ea typeface="+mn-ea"/>
                          <a:cs typeface="+mn-cs"/>
                        </a:rPr>
                        <a:t>/ </a:t>
                      </a:r>
                      <a:r>
                        <a:rPr lang="ko-KR" altLang="en-US" sz="1200" b="1" kern="1200" dirty="0">
                          <a:solidFill>
                            <a:schemeClr val="accent6">
                              <a:lumMod val="50000"/>
                            </a:schemeClr>
                          </a:solidFill>
                          <a:latin typeface="+mn-lt"/>
                          <a:ea typeface="+mn-ea"/>
                          <a:cs typeface="+mn-cs"/>
                        </a:rPr>
                        <a:t>언제</a:t>
                      </a:r>
                      <a:r>
                        <a:rPr lang="en-US" altLang="ko-KR" sz="1200" b="1" kern="1200" dirty="0">
                          <a:solidFill>
                            <a:schemeClr val="accent6">
                              <a:lumMod val="50000"/>
                            </a:schemeClr>
                          </a:solidFill>
                          <a:latin typeface="+mn-lt"/>
                          <a:ea typeface="+mn-ea"/>
                          <a:cs typeface="+mn-cs"/>
                        </a:rPr>
                        <a:t>/ </a:t>
                      </a:r>
                      <a:r>
                        <a:rPr lang="ko-KR" altLang="en-US" sz="1200" b="1" kern="1200" dirty="0">
                          <a:solidFill>
                            <a:schemeClr val="accent6">
                              <a:lumMod val="50000"/>
                            </a:schemeClr>
                          </a:solidFill>
                          <a:latin typeface="+mn-lt"/>
                          <a:ea typeface="+mn-ea"/>
                          <a:cs typeface="+mn-cs"/>
                        </a:rPr>
                        <a:t>누가</a:t>
                      </a:r>
                      <a:r>
                        <a:rPr lang="en-US" altLang="ko-KR" sz="1200" b="1" kern="1200" dirty="0">
                          <a:solidFill>
                            <a:schemeClr val="accent6">
                              <a:lumMod val="50000"/>
                            </a:schemeClr>
                          </a:solidFill>
                          <a:latin typeface="+mn-lt"/>
                          <a:ea typeface="+mn-ea"/>
                          <a:cs typeface="+mn-cs"/>
                        </a:rPr>
                        <a:t>/</a:t>
                      </a:r>
                      <a:r>
                        <a:rPr lang="ko-KR" altLang="en-US" sz="1200" b="1" kern="1200" dirty="0">
                          <a:solidFill>
                            <a:schemeClr val="accent6">
                              <a:lumMod val="50000"/>
                            </a:schemeClr>
                          </a:solidFill>
                          <a:latin typeface="+mn-lt"/>
                          <a:ea typeface="+mn-ea"/>
                          <a:cs typeface="+mn-cs"/>
                        </a:rPr>
                        <a:t>무엇을</a:t>
                      </a:r>
                      <a:r>
                        <a:rPr lang="en-US" altLang="ko-KR" sz="1200" b="1" kern="1200" dirty="0">
                          <a:solidFill>
                            <a:schemeClr val="accent6">
                              <a:lumMod val="50000"/>
                            </a:schemeClr>
                          </a:solidFill>
                          <a:latin typeface="+mn-lt"/>
                          <a:ea typeface="+mn-ea"/>
                          <a:cs typeface="+mn-cs"/>
                        </a:rPr>
                        <a:t>/ </a:t>
                      </a:r>
                      <a:r>
                        <a:rPr lang="ko-KR" altLang="en-US" sz="1200" b="1" kern="1200" dirty="0">
                          <a:solidFill>
                            <a:schemeClr val="accent6">
                              <a:lumMod val="50000"/>
                            </a:schemeClr>
                          </a:solidFill>
                          <a:latin typeface="+mn-lt"/>
                          <a:ea typeface="+mn-ea"/>
                          <a:cs typeface="+mn-cs"/>
                        </a:rPr>
                        <a:t>왜</a:t>
                      </a:r>
                      <a:r>
                        <a:rPr lang="en-US" altLang="ko-KR" sz="1200" b="1" kern="1200" dirty="0">
                          <a:solidFill>
                            <a:schemeClr val="accent6">
                              <a:lumMod val="50000"/>
                            </a:schemeClr>
                          </a:solidFill>
                          <a:latin typeface="+mn-lt"/>
                          <a:ea typeface="+mn-ea"/>
                          <a:cs typeface="+mn-cs"/>
                        </a:rPr>
                        <a:t>/ </a:t>
                      </a:r>
                      <a:r>
                        <a:rPr lang="ko-KR" altLang="en-US" sz="1200" b="1" kern="1200" dirty="0">
                          <a:solidFill>
                            <a:schemeClr val="accent6">
                              <a:lumMod val="50000"/>
                            </a:schemeClr>
                          </a:solidFill>
                          <a:latin typeface="+mn-lt"/>
                          <a:ea typeface="+mn-ea"/>
                          <a:cs typeface="+mn-cs"/>
                        </a:rPr>
                        <a:t>어떻게 </a:t>
                      </a:r>
                      <a:r>
                        <a:rPr lang="en-US" altLang="ko-KR" sz="1200" b="1" kern="1200" dirty="0">
                          <a:solidFill>
                            <a:srgbClr val="FF0000"/>
                          </a:solidFill>
                          <a:latin typeface="+mn-lt"/>
                          <a:ea typeface="+mn-ea"/>
                          <a:cs typeface="+mn-cs"/>
                        </a:rPr>
                        <a:t>~</a:t>
                      </a:r>
                      <a:r>
                        <a:rPr lang="ko-KR" altLang="en-US" sz="1200" b="1" kern="1200" dirty="0">
                          <a:solidFill>
                            <a:srgbClr val="FF0000"/>
                          </a:solidFill>
                          <a:latin typeface="+mn-lt"/>
                          <a:ea typeface="+mn-ea"/>
                          <a:cs typeface="+mn-cs"/>
                        </a:rPr>
                        <a:t>입니까</a:t>
                      </a:r>
                      <a:r>
                        <a:rPr lang="en-US" altLang="ko-KR" sz="1200" b="1" kern="1200" dirty="0">
                          <a:solidFill>
                            <a:srgbClr val="FF0000"/>
                          </a:solidFill>
                          <a:latin typeface="+mn-lt"/>
                          <a:ea typeface="+mn-ea"/>
                          <a:cs typeface="+mn-cs"/>
                        </a:rPr>
                        <a:t>?</a:t>
                      </a:r>
                      <a:r>
                        <a:rPr lang="ko-KR" altLang="en-US" sz="1200" b="1" kern="1200" dirty="0">
                          <a:solidFill>
                            <a:srgbClr val="FF0000"/>
                          </a:solidFill>
                          <a:latin typeface="+mn-lt"/>
                          <a:ea typeface="+mn-ea"/>
                          <a:cs typeface="+mn-cs"/>
                        </a:rPr>
                        <a:t>’</a:t>
                      </a:r>
                      <a:endParaRPr lang="ko-KR" altLang="en-US" sz="1200" kern="1200" dirty="0">
                        <a:solidFill>
                          <a:srgbClr val="FF0000"/>
                        </a:solidFill>
                        <a:latin typeface="+mn-lt"/>
                        <a:ea typeface="+mn-ea"/>
                        <a:cs typeface="+mn-cs"/>
                      </a:endParaRPr>
                    </a:p>
                    <a:p>
                      <a:pPr latinLnBrk="1">
                        <a:lnSpc>
                          <a:spcPct val="150000"/>
                        </a:lnSpc>
                      </a:pPr>
                      <a:endParaRPr lang="en-US" altLang="ko-KR" sz="1200" kern="1200" dirty="0">
                        <a:solidFill>
                          <a:schemeClr val="tx1"/>
                        </a:solidFill>
                        <a:latin typeface="+mj-ea"/>
                        <a:ea typeface="+mn-ea"/>
                        <a:cs typeface="+mn-cs"/>
                      </a:endParaRPr>
                    </a:p>
                  </a:txBody>
                  <a:tcPr marL="9263" marR="9263" marT="4632" marB="4632">
                    <a:lnL w="32385" cap="flat" cmpd="sng" algn="ctr">
                      <a:solidFill>
                        <a:srgbClr val="FF0000"/>
                      </a:solidFill>
                      <a:prstDash val="dot"/>
                      <a:round/>
                      <a:headEnd type="none" w="med" len="med"/>
                      <a:tailEnd type="none" w="med" len="med"/>
                    </a:lnL>
                    <a:lnR w="12700" cap="flat" cmpd="sng" algn="ctr">
                      <a:solidFill>
                        <a:srgbClr val="1910C6"/>
                      </a:solidFill>
                      <a:prstDash val="solid"/>
                      <a:round/>
                      <a:headEnd type="none" w="med" len="med"/>
                      <a:tailEnd type="none" w="med" len="med"/>
                    </a:lnR>
                    <a:solidFill>
                      <a:srgbClr val="FFFF00"/>
                    </a:solidFill>
                  </a:tcPr>
                </a:tc>
              </a:tr>
              <a:tr h="1110942">
                <a:tc vMerge="1">
                  <a:txBody>
                    <a:bodyPr/>
                    <a:lstStyle/>
                    <a:p>
                      <a:pPr marL="0" marR="0" indent="63500" algn="ctr" fontAlgn="base" latinLnBrk="1">
                        <a:lnSpc>
                          <a:spcPct val="160000"/>
                        </a:lnSpc>
                        <a:spcBef>
                          <a:spcPts val="0"/>
                        </a:spcBef>
                        <a:spcAft>
                          <a:spcPts val="0"/>
                        </a:spcAft>
                      </a:pPr>
                      <a:endParaRPr lang="ko-KR" altLang="en-US" sz="1200" b="1" kern="0" spc="0" dirty="0">
                        <a:solidFill>
                          <a:srgbClr val="000000"/>
                        </a:solidFill>
                        <a:latin typeface="+mj-ea"/>
                        <a:ea typeface="+mj-ea"/>
                      </a:endParaRPr>
                    </a:p>
                  </a:txBody>
                  <a:tcPr marL="1814" marR="1814" marT="1814" marB="1814" anchor="ctr">
                    <a:lnL w="12700" cap="flat" cmpd="sng" algn="ctr">
                      <a:solidFill>
                        <a:srgbClr val="1910C6"/>
                      </a:solidFill>
                      <a:prstDash val="solid"/>
                      <a:round/>
                      <a:headEnd type="none" w="med" len="med"/>
                      <a:tailEnd type="none" w="med" len="med"/>
                    </a:lnL>
                    <a:lnR w="32385" cap="flat" cmpd="sng" algn="ctr">
                      <a:solidFill>
                        <a:srgbClr val="FF0000"/>
                      </a:solidFill>
                      <a:prstDash val="dot"/>
                      <a:round/>
                      <a:headEnd type="none" w="med" len="med"/>
                      <a:tailEnd type="none" w="med" len="med"/>
                    </a:lnR>
                    <a:lnT w="3556" cap="flat" cmpd="sng" algn="ctr">
                      <a:solidFill>
                        <a:srgbClr val="939393"/>
                      </a:solidFill>
                      <a:prstDash val="solid"/>
                      <a:round/>
                      <a:headEnd type="none" w="med" len="med"/>
                      <a:tailEnd type="none" w="med" len="med"/>
                    </a:lnT>
                    <a:lnB w="3556" cap="flat" cmpd="sng" algn="ctr">
                      <a:solidFill>
                        <a:srgbClr val="939393"/>
                      </a:solidFill>
                      <a:prstDash val="solid"/>
                      <a:round/>
                      <a:headEnd type="none" w="med" len="med"/>
                      <a:tailEnd type="none" w="med" len="med"/>
                    </a:lnB>
                    <a:solidFill>
                      <a:srgbClr val="CCFFFF"/>
                    </a:solidFill>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kern="1200" dirty="0">
                          <a:solidFill>
                            <a:schemeClr val="tx1"/>
                          </a:solidFill>
                          <a:latin typeface="+mj-ea"/>
                          <a:ea typeface="+mn-ea"/>
                          <a:cs typeface="+mn-cs"/>
                        </a:rPr>
                        <a:t> </a:t>
                      </a:r>
                    </a:p>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kern="1200" dirty="0">
                          <a:solidFill>
                            <a:schemeClr val="tx1"/>
                          </a:solidFill>
                          <a:latin typeface="+mj-ea"/>
                          <a:ea typeface="+mn-ea"/>
                          <a:cs typeface="+mn-cs"/>
                        </a:rPr>
                        <a:t>♣ </a:t>
                      </a:r>
                      <a:r>
                        <a:rPr lang="ko-KR" altLang="en-US" sz="1200" i="1" kern="1200" dirty="0">
                          <a:solidFill>
                            <a:schemeClr val="tx1"/>
                          </a:solidFill>
                          <a:latin typeface="+mn-lt"/>
                          <a:ea typeface="+mn-ea"/>
                          <a:cs typeface="+mn-cs"/>
                        </a:rPr>
                        <a:t>작년에 당신이 영국 내로 </a:t>
                      </a:r>
                      <a:r>
                        <a:rPr lang="ko-KR" altLang="en-US" sz="1200" b="1" i="1" kern="1200" dirty="0">
                          <a:solidFill>
                            <a:schemeClr val="accent6">
                              <a:lumMod val="50000"/>
                            </a:schemeClr>
                          </a:solidFill>
                          <a:latin typeface="+mn-lt"/>
                          <a:ea typeface="+mn-ea"/>
                          <a:cs typeface="+mn-cs"/>
                        </a:rPr>
                        <a:t>이사했을</a:t>
                      </a:r>
                      <a:r>
                        <a:rPr lang="ko-KR" altLang="en-US" sz="1200" b="1" i="1" kern="1200" dirty="0">
                          <a:solidFill>
                            <a:schemeClr val="tx1"/>
                          </a:solidFill>
                          <a:latin typeface="+mn-lt"/>
                          <a:ea typeface="+mn-ea"/>
                          <a:cs typeface="+mn-cs"/>
                        </a:rPr>
                        <a:t> </a:t>
                      </a:r>
                      <a:r>
                        <a:rPr lang="ko-KR" altLang="en-US" sz="1200" b="1" i="1" kern="1200" dirty="0">
                          <a:solidFill>
                            <a:srgbClr val="FF0000"/>
                          </a:solidFill>
                          <a:latin typeface="+mn-lt"/>
                          <a:ea typeface="+mn-ea"/>
                          <a:cs typeface="+mn-cs"/>
                        </a:rPr>
                        <a:t>때</a:t>
                      </a:r>
                      <a:r>
                        <a:rPr lang="en-US" altLang="ko-KR" sz="1200" i="1" kern="1200" dirty="0">
                          <a:solidFill>
                            <a:srgbClr val="FF0000"/>
                          </a:solidFill>
                          <a:latin typeface="+mn-lt"/>
                          <a:ea typeface="+mn-ea"/>
                          <a:cs typeface="+mn-cs"/>
                        </a:rPr>
                        <a:t>,</a:t>
                      </a:r>
                      <a:r>
                        <a:rPr lang="ko-KR" altLang="en-US" sz="1200" kern="1200" dirty="0">
                          <a:solidFill>
                            <a:schemeClr val="tx1"/>
                          </a:solidFill>
                          <a:latin typeface="+mn-lt"/>
                          <a:ea typeface="+mn-ea"/>
                          <a:cs typeface="+mn-cs"/>
                        </a:rPr>
                        <a:t> 모든 각각의 것들이 당신에게 </a:t>
                      </a:r>
                      <a:r>
                        <a:rPr lang="ko-KR" altLang="en-US" sz="1200" b="1" kern="1200" dirty="0" err="1">
                          <a:solidFill>
                            <a:srgbClr val="FF0000"/>
                          </a:solidFill>
                          <a:latin typeface="+mn-lt"/>
                          <a:ea typeface="+mn-ea"/>
                          <a:cs typeface="+mn-cs"/>
                        </a:rPr>
                        <a:t>어땠</a:t>
                      </a:r>
                      <a:r>
                        <a:rPr lang="ko-KR" altLang="en-US" sz="1200" b="1" kern="1200" dirty="0">
                          <a:solidFill>
                            <a:srgbClr val="FF0000"/>
                          </a:solidFill>
                          <a:latin typeface="+mn-lt"/>
                          <a:ea typeface="+mn-ea"/>
                          <a:cs typeface="+mn-cs"/>
                        </a:rPr>
                        <a:t>    </a:t>
                      </a:r>
                      <a:endParaRPr lang="en-US" altLang="ko-KR" sz="1200" b="1" kern="1200" dirty="0">
                        <a:solidFill>
                          <a:srgbClr val="FF0000"/>
                        </a:solidFill>
                        <a:latin typeface="+mn-lt"/>
                        <a:ea typeface="+mn-ea"/>
                        <a:cs typeface="+mn-cs"/>
                      </a:endParaRPr>
                    </a:p>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b="1" kern="1200" dirty="0">
                          <a:solidFill>
                            <a:srgbClr val="FF0000"/>
                          </a:solidFill>
                          <a:latin typeface="+mn-lt"/>
                          <a:ea typeface="+mn-ea"/>
                          <a:cs typeface="+mn-cs"/>
                        </a:rPr>
                        <a:t>    </a:t>
                      </a:r>
                      <a:r>
                        <a:rPr lang="en-US" altLang="ko-KR" sz="1200" kern="1200" dirty="0">
                          <a:solidFill>
                            <a:srgbClr val="FF0000"/>
                          </a:solidFill>
                          <a:latin typeface="+mn-lt"/>
                          <a:ea typeface="+mn-ea"/>
                          <a:cs typeface="+mn-cs"/>
                        </a:rPr>
                        <a:t>(</a:t>
                      </a:r>
                      <a:r>
                        <a:rPr lang="ko-KR" altLang="en-US" sz="1200" kern="1200" dirty="0">
                          <a:solidFill>
                            <a:srgbClr val="FF0000"/>
                          </a:solidFill>
                          <a:latin typeface="+mn-lt"/>
                          <a:ea typeface="+mn-ea"/>
                          <a:cs typeface="+mn-cs"/>
                        </a:rPr>
                        <a:t>어떤 상태</a:t>
                      </a:r>
                      <a:r>
                        <a:rPr lang="en-US" altLang="ko-KR" sz="1200" kern="1200" dirty="0">
                          <a:solidFill>
                            <a:srgbClr val="FF0000"/>
                          </a:solidFill>
                          <a:latin typeface="+mn-lt"/>
                          <a:ea typeface="+mn-ea"/>
                          <a:cs typeface="+mn-cs"/>
                        </a:rPr>
                        <a:t>) </a:t>
                      </a:r>
                      <a:r>
                        <a:rPr lang="ko-KR" altLang="en-US" sz="1200" b="1" kern="1200" dirty="0" err="1">
                          <a:solidFill>
                            <a:srgbClr val="FF0000"/>
                          </a:solidFill>
                          <a:latin typeface="+mn-lt"/>
                          <a:ea typeface="+mn-ea"/>
                          <a:cs typeface="+mn-cs"/>
                        </a:rPr>
                        <a:t>었나요</a:t>
                      </a:r>
                      <a:r>
                        <a:rPr lang="en-US" altLang="ko-KR" sz="1200" kern="1200" dirty="0">
                          <a:solidFill>
                            <a:srgbClr val="FF0000"/>
                          </a:solidFill>
                          <a:latin typeface="+mn-lt"/>
                          <a:ea typeface="+mn-ea"/>
                          <a:cs typeface="+mn-cs"/>
                        </a:rPr>
                        <a:t>? </a:t>
                      </a:r>
                      <a:r>
                        <a:rPr lang="en-US" altLang="ko-KR" sz="1200" kern="1200" dirty="0">
                          <a:solidFill>
                            <a:schemeClr val="tx1"/>
                          </a:solidFill>
                          <a:latin typeface="+mn-lt"/>
                          <a:ea typeface="+mn-ea"/>
                          <a:cs typeface="+mn-cs"/>
                        </a:rPr>
                        <a:t>(</a:t>
                      </a:r>
                      <a:r>
                        <a:rPr lang="ko-KR" altLang="en-US" sz="1200" kern="1200" dirty="0">
                          <a:solidFill>
                            <a:schemeClr val="bg1">
                              <a:lumMod val="50000"/>
                            </a:schemeClr>
                          </a:solidFill>
                          <a:latin typeface="+mn-lt"/>
                          <a:ea typeface="+mn-ea"/>
                          <a:cs typeface="+mn-cs"/>
                        </a:rPr>
                        <a:t>이었습니까</a:t>
                      </a:r>
                      <a:r>
                        <a:rPr lang="en-US" altLang="ko-KR" sz="1200" kern="1200" dirty="0">
                          <a:solidFill>
                            <a:schemeClr val="bg1">
                              <a:lumMod val="50000"/>
                            </a:schemeClr>
                          </a:solidFill>
                          <a:latin typeface="+mn-lt"/>
                          <a:ea typeface="+mn-ea"/>
                          <a:cs typeface="+mn-cs"/>
                        </a:rPr>
                        <a:t>?)</a:t>
                      </a:r>
                      <a:endParaRPr lang="ko-KR" altLang="en-US" sz="1200" kern="1200" dirty="0">
                        <a:solidFill>
                          <a:schemeClr val="bg1">
                            <a:lumMod val="50000"/>
                          </a:schemeClr>
                        </a:solidFill>
                        <a:latin typeface="+mn-lt"/>
                        <a:ea typeface="+mn-ea"/>
                        <a:cs typeface="+mn-cs"/>
                      </a:endParaRPr>
                    </a:p>
                    <a:p>
                      <a:pPr latinLnBrk="1">
                        <a:lnSpc>
                          <a:spcPct val="150000"/>
                        </a:lnSpc>
                      </a:pPr>
                      <a:endParaRPr lang="en-US" altLang="ko-KR" sz="1200" kern="1200" dirty="0">
                        <a:solidFill>
                          <a:schemeClr val="tx1"/>
                        </a:solidFill>
                        <a:latin typeface="+mj-ea"/>
                        <a:ea typeface="+mn-ea"/>
                        <a:cs typeface="+mn-cs"/>
                      </a:endParaRPr>
                    </a:p>
                  </a:txBody>
                  <a:tcPr marL="9263" marR="9263" marT="4632" marB="4632">
                    <a:lnL w="32385" cap="flat" cmpd="sng" algn="ctr">
                      <a:solidFill>
                        <a:srgbClr val="FF0000"/>
                      </a:solidFill>
                      <a:prstDash val="dot"/>
                      <a:round/>
                      <a:headEnd type="none" w="med" len="med"/>
                      <a:tailEnd type="none" w="med" len="med"/>
                    </a:lnL>
                    <a:lnR w="12700" cap="flat" cmpd="sng" algn="ctr">
                      <a:solidFill>
                        <a:srgbClr val="1910C6"/>
                      </a:solidFill>
                      <a:prstDash val="solid"/>
                      <a:round/>
                      <a:headEnd type="none" w="med" len="med"/>
                      <a:tailEnd type="none" w="med" len="med"/>
                    </a:lnR>
                  </a:tcPr>
                </a:tc>
              </a:tr>
              <a:tr h="826438">
                <a:tc vMerge="1">
                  <a:txBody>
                    <a:bodyPr/>
                    <a:lstStyle/>
                    <a:p>
                      <a:pPr marL="0" marR="0" indent="63500" algn="ctr" fontAlgn="base" latinLnBrk="1">
                        <a:lnSpc>
                          <a:spcPct val="160000"/>
                        </a:lnSpc>
                        <a:spcBef>
                          <a:spcPts val="0"/>
                        </a:spcBef>
                        <a:spcAft>
                          <a:spcPts val="0"/>
                        </a:spcAft>
                      </a:pPr>
                      <a:endParaRPr lang="ko-KR" altLang="en-US" sz="1200" b="1" kern="0" spc="0" dirty="0">
                        <a:solidFill>
                          <a:srgbClr val="000000"/>
                        </a:solidFill>
                        <a:latin typeface="+mj-ea"/>
                        <a:ea typeface="+mj-ea"/>
                      </a:endParaRPr>
                    </a:p>
                  </a:txBody>
                  <a:tcPr marL="1814" marR="1814" marT="1814" marB="1814" anchor="ctr">
                    <a:lnL w="12700" cap="flat" cmpd="sng" algn="ctr">
                      <a:solidFill>
                        <a:srgbClr val="1910C6"/>
                      </a:solidFill>
                      <a:prstDash val="solid"/>
                      <a:round/>
                      <a:headEnd type="none" w="med" len="med"/>
                      <a:tailEnd type="none" w="med" len="med"/>
                    </a:lnL>
                    <a:lnR w="32385" cap="flat" cmpd="sng" algn="ctr">
                      <a:solidFill>
                        <a:srgbClr val="FF0000"/>
                      </a:solidFill>
                      <a:prstDash val="dot"/>
                      <a:round/>
                      <a:headEnd type="none" w="med" len="med"/>
                      <a:tailEnd type="none" w="med" len="med"/>
                    </a:lnR>
                    <a:lnT w="3556" cap="flat" cmpd="sng" algn="ctr">
                      <a:solidFill>
                        <a:srgbClr val="939393"/>
                      </a:solidFill>
                      <a:prstDash val="solid"/>
                      <a:round/>
                      <a:headEnd type="none" w="med" len="med"/>
                      <a:tailEnd type="none" w="med" len="med"/>
                    </a:lnT>
                    <a:lnB w="3556" cap="flat" cmpd="sng" algn="ctr">
                      <a:solidFill>
                        <a:srgbClr val="939393"/>
                      </a:solidFill>
                      <a:prstDash val="solid"/>
                      <a:round/>
                      <a:headEnd type="none" w="med" len="med"/>
                      <a:tailEnd type="none" w="med" len="med"/>
                    </a:lnB>
                    <a:solidFill>
                      <a:srgbClr val="CCFFFF"/>
                    </a:solidFill>
                  </a:tcPr>
                </a:tc>
                <a:tc>
                  <a:txBody>
                    <a:bodyPr/>
                    <a:lstStyle/>
                    <a:p>
                      <a:pPr algn="ctr" fontAlgn="base" latinLnBrk="0">
                        <a:lnSpc>
                          <a:spcPct val="150000"/>
                        </a:lnSpc>
                      </a:pPr>
                      <a:r>
                        <a:rPr lang="ko-KR" altLang="en-US" sz="1200" b="1" kern="1200" dirty="0">
                          <a:solidFill>
                            <a:schemeClr val="bg1">
                              <a:lumMod val="50000"/>
                            </a:schemeClr>
                          </a:solidFill>
                          <a:latin typeface="+mn-lt"/>
                          <a:ea typeface="+mn-ea"/>
                          <a:cs typeface="+mn-cs"/>
                        </a:rPr>
                        <a:t>의문문</a:t>
                      </a:r>
                      <a:r>
                        <a:rPr lang="en-US" altLang="ko-KR" sz="1200" b="1" kern="1200" dirty="0">
                          <a:solidFill>
                            <a:schemeClr val="bg1">
                              <a:lumMod val="50000"/>
                            </a:schemeClr>
                          </a:solidFill>
                          <a:latin typeface="+mn-lt"/>
                          <a:ea typeface="+mn-ea"/>
                          <a:cs typeface="+mn-cs"/>
                        </a:rPr>
                        <a:t>(</a:t>
                      </a:r>
                      <a:r>
                        <a:rPr lang="ko-KR" altLang="en-US" sz="1200" b="1" kern="1200" dirty="0">
                          <a:solidFill>
                            <a:schemeClr val="bg1">
                              <a:lumMod val="50000"/>
                            </a:schemeClr>
                          </a:solidFill>
                          <a:latin typeface="+mn-lt"/>
                          <a:ea typeface="+mn-ea"/>
                          <a:cs typeface="+mn-cs"/>
                        </a:rPr>
                        <a:t>의문사가 주어</a:t>
                      </a:r>
                      <a:r>
                        <a:rPr lang="en-US" altLang="ko-KR" sz="1200" b="1" kern="1200" dirty="0">
                          <a:solidFill>
                            <a:schemeClr val="bg1">
                              <a:lumMod val="50000"/>
                            </a:schemeClr>
                          </a:solidFill>
                          <a:latin typeface="+mn-lt"/>
                          <a:ea typeface="+mn-ea"/>
                          <a:cs typeface="+mn-cs"/>
                        </a:rPr>
                        <a:t>)</a:t>
                      </a:r>
                      <a:r>
                        <a:rPr lang="ko-KR" altLang="en-US" sz="1200" b="1" kern="1200" dirty="0">
                          <a:solidFill>
                            <a:schemeClr val="bg1">
                              <a:lumMod val="50000"/>
                            </a:schemeClr>
                          </a:solidFill>
                          <a:latin typeface="+mn-lt"/>
                          <a:ea typeface="+mn-ea"/>
                          <a:cs typeface="+mn-cs"/>
                        </a:rPr>
                        <a:t>의 번역은</a:t>
                      </a:r>
                      <a:r>
                        <a:rPr lang="en-US" altLang="ko-KR" sz="1200" b="1" kern="1200" dirty="0">
                          <a:solidFill>
                            <a:schemeClr val="bg1">
                              <a:lumMod val="50000"/>
                            </a:schemeClr>
                          </a:solidFill>
                          <a:latin typeface="+mn-lt"/>
                          <a:ea typeface="+mn-ea"/>
                          <a:cs typeface="+mn-cs"/>
                        </a:rPr>
                        <a:t>? </a:t>
                      </a:r>
                      <a:endParaRPr lang="ko-KR" altLang="en-US" sz="1200" b="1" kern="1200" dirty="0">
                        <a:solidFill>
                          <a:schemeClr val="bg1">
                            <a:lumMod val="50000"/>
                          </a:schemeClr>
                        </a:solidFill>
                        <a:latin typeface="+mn-lt"/>
                        <a:ea typeface="+mn-ea"/>
                        <a:cs typeface="+mn-cs"/>
                      </a:endParaRPr>
                    </a:p>
                    <a:p>
                      <a:pPr algn="ctr" fontAlgn="base" latinLnBrk="0">
                        <a:lnSpc>
                          <a:spcPct val="150000"/>
                        </a:lnSpc>
                      </a:pPr>
                      <a:r>
                        <a:rPr lang="ko-KR" altLang="en-US" sz="1200" b="1" kern="1200" dirty="0">
                          <a:solidFill>
                            <a:schemeClr val="accent6">
                              <a:lumMod val="50000"/>
                            </a:schemeClr>
                          </a:solidFill>
                          <a:latin typeface="+mn-lt"/>
                          <a:ea typeface="+mn-ea"/>
                          <a:cs typeface="+mn-cs"/>
                        </a:rPr>
                        <a:t>‘어디가</a:t>
                      </a:r>
                      <a:r>
                        <a:rPr lang="en-US" altLang="ko-KR" sz="1200" b="1" kern="1200" dirty="0">
                          <a:solidFill>
                            <a:schemeClr val="accent6">
                              <a:lumMod val="50000"/>
                            </a:schemeClr>
                          </a:solidFill>
                          <a:latin typeface="+mn-lt"/>
                          <a:ea typeface="+mn-ea"/>
                          <a:cs typeface="+mn-cs"/>
                        </a:rPr>
                        <a:t>/ </a:t>
                      </a:r>
                      <a:r>
                        <a:rPr lang="ko-KR" altLang="en-US" sz="1200" b="1" kern="1200" dirty="0">
                          <a:solidFill>
                            <a:schemeClr val="accent6">
                              <a:lumMod val="50000"/>
                            </a:schemeClr>
                          </a:solidFill>
                          <a:latin typeface="+mn-lt"/>
                          <a:ea typeface="+mn-ea"/>
                          <a:cs typeface="+mn-cs"/>
                        </a:rPr>
                        <a:t>언제가</a:t>
                      </a:r>
                      <a:r>
                        <a:rPr lang="en-US" altLang="ko-KR" sz="1200" b="1" kern="1200" dirty="0">
                          <a:solidFill>
                            <a:schemeClr val="accent6">
                              <a:lumMod val="50000"/>
                            </a:schemeClr>
                          </a:solidFill>
                          <a:latin typeface="+mn-lt"/>
                          <a:ea typeface="+mn-ea"/>
                          <a:cs typeface="+mn-cs"/>
                        </a:rPr>
                        <a:t>/ </a:t>
                      </a:r>
                      <a:r>
                        <a:rPr lang="ko-KR" altLang="en-US" sz="1200" b="1" kern="1200" dirty="0">
                          <a:solidFill>
                            <a:schemeClr val="accent6">
                              <a:lumMod val="50000"/>
                            </a:schemeClr>
                          </a:solidFill>
                          <a:latin typeface="+mn-lt"/>
                          <a:ea typeface="+mn-ea"/>
                          <a:cs typeface="+mn-cs"/>
                        </a:rPr>
                        <a:t>누가</a:t>
                      </a:r>
                      <a:r>
                        <a:rPr lang="en-US" altLang="ko-KR" sz="1200" b="1" kern="1200" dirty="0">
                          <a:solidFill>
                            <a:schemeClr val="accent6">
                              <a:lumMod val="50000"/>
                            </a:schemeClr>
                          </a:solidFill>
                          <a:latin typeface="+mn-lt"/>
                          <a:ea typeface="+mn-ea"/>
                          <a:cs typeface="+mn-cs"/>
                        </a:rPr>
                        <a:t>/ </a:t>
                      </a:r>
                      <a:r>
                        <a:rPr lang="ko-KR" altLang="en-US" sz="1200" b="1" kern="1200" dirty="0">
                          <a:solidFill>
                            <a:schemeClr val="accent6">
                              <a:lumMod val="50000"/>
                            </a:schemeClr>
                          </a:solidFill>
                          <a:latin typeface="+mn-lt"/>
                          <a:ea typeface="+mn-ea"/>
                          <a:cs typeface="+mn-cs"/>
                        </a:rPr>
                        <a:t>무엇이</a:t>
                      </a:r>
                      <a:r>
                        <a:rPr lang="en-US" altLang="ko-KR" sz="1200" b="1" kern="1200" dirty="0">
                          <a:solidFill>
                            <a:schemeClr val="tx1"/>
                          </a:solidFill>
                          <a:latin typeface="+mn-lt"/>
                          <a:ea typeface="+mn-ea"/>
                          <a:cs typeface="+mn-cs"/>
                        </a:rPr>
                        <a:t>... </a:t>
                      </a:r>
                      <a:r>
                        <a:rPr lang="en-US" altLang="ko-KR" sz="1200" b="1" kern="1200" dirty="0">
                          <a:solidFill>
                            <a:srgbClr val="FF0000"/>
                          </a:solidFill>
                          <a:latin typeface="+mn-lt"/>
                          <a:ea typeface="+mn-ea"/>
                          <a:cs typeface="+mn-cs"/>
                        </a:rPr>
                        <a:t>~</a:t>
                      </a:r>
                      <a:r>
                        <a:rPr lang="ko-KR" altLang="en-US" sz="1200" b="1" kern="1200" dirty="0">
                          <a:solidFill>
                            <a:srgbClr val="FF0000"/>
                          </a:solidFill>
                          <a:latin typeface="+mn-lt"/>
                          <a:ea typeface="+mn-ea"/>
                          <a:cs typeface="+mn-cs"/>
                        </a:rPr>
                        <a:t>이었습니까</a:t>
                      </a:r>
                      <a:r>
                        <a:rPr lang="en-US" altLang="ko-KR" sz="1200" b="1" kern="1200" dirty="0">
                          <a:solidFill>
                            <a:srgbClr val="FF0000"/>
                          </a:solidFill>
                          <a:latin typeface="+mn-lt"/>
                          <a:ea typeface="+mn-ea"/>
                          <a:cs typeface="+mn-cs"/>
                        </a:rPr>
                        <a:t>?</a:t>
                      </a:r>
                      <a:r>
                        <a:rPr lang="ko-KR" altLang="en-US" sz="1200" b="1" kern="1200" dirty="0">
                          <a:solidFill>
                            <a:srgbClr val="FF0000"/>
                          </a:solidFill>
                          <a:latin typeface="+mn-lt"/>
                          <a:ea typeface="+mn-ea"/>
                          <a:cs typeface="+mn-cs"/>
                        </a:rPr>
                        <a:t>’</a:t>
                      </a:r>
                      <a:endParaRPr lang="ko-KR" altLang="en-US" sz="1200" kern="1200" dirty="0">
                        <a:solidFill>
                          <a:srgbClr val="FF0000"/>
                        </a:solidFill>
                        <a:latin typeface="+mn-lt"/>
                        <a:ea typeface="+mn-ea"/>
                        <a:cs typeface="+mn-cs"/>
                      </a:endParaRPr>
                    </a:p>
                    <a:p>
                      <a:pPr latinLnBrk="1">
                        <a:lnSpc>
                          <a:spcPct val="150000"/>
                        </a:lnSpc>
                      </a:pPr>
                      <a:endParaRPr lang="en-US" altLang="ko-KR" sz="1200" kern="1200" dirty="0">
                        <a:solidFill>
                          <a:schemeClr val="tx1"/>
                        </a:solidFill>
                        <a:latin typeface="+mj-ea"/>
                        <a:ea typeface="+mn-ea"/>
                        <a:cs typeface="+mn-cs"/>
                      </a:endParaRPr>
                    </a:p>
                  </a:txBody>
                  <a:tcPr marL="9263" marR="9263" marT="4632" marB="4632">
                    <a:lnL w="32385" cap="flat" cmpd="sng" algn="ctr">
                      <a:solidFill>
                        <a:srgbClr val="FF0000"/>
                      </a:solidFill>
                      <a:prstDash val="dot"/>
                      <a:round/>
                      <a:headEnd type="none" w="med" len="med"/>
                      <a:tailEnd type="none" w="med" len="med"/>
                    </a:lnL>
                    <a:lnR w="12700" cap="flat" cmpd="sng" algn="ctr">
                      <a:solidFill>
                        <a:srgbClr val="1910C6"/>
                      </a:solidFill>
                      <a:prstDash val="solid"/>
                      <a:round/>
                      <a:headEnd type="none" w="med" len="med"/>
                      <a:tailEnd type="none" w="med" len="med"/>
                    </a:lnR>
                    <a:solidFill>
                      <a:srgbClr val="FFFF00"/>
                    </a:solidFill>
                  </a:tcPr>
                </a:tc>
              </a:tr>
              <a:tr h="826438">
                <a:tc vMerge="1">
                  <a:txBody>
                    <a:bodyPr/>
                    <a:lstStyle/>
                    <a:p>
                      <a:pPr marL="0" marR="0" indent="63500" algn="ctr" fontAlgn="base" latinLnBrk="1">
                        <a:lnSpc>
                          <a:spcPct val="160000"/>
                        </a:lnSpc>
                        <a:spcBef>
                          <a:spcPts val="0"/>
                        </a:spcBef>
                        <a:spcAft>
                          <a:spcPts val="0"/>
                        </a:spcAft>
                      </a:pPr>
                      <a:endParaRPr lang="ko-KR" altLang="en-US" sz="1200" b="1" kern="0" spc="0" dirty="0">
                        <a:solidFill>
                          <a:srgbClr val="000000"/>
                        </a:solidFill>
                        <a:latin typeface="+mj-ea"/>
                        <a:ea typeface="+mj-ea"/>
                      </a:endParaRPr>
                    </a:p>
                  </a:txBody>
                  <a:tcPr marL="1814" marR="1814" marT="1814" marB="1814" anchor="ctr">
                    <a:lnL w="12700" cap="flat" cmpd="sng" algn="ctr">
                      <a:solidFill>
                        <a:srgbClr val="1910C6"/>
                      </a:solidFill>
                      <a:prstDash val="solid"/>
                      <a:round/>
                      <a:headEnd type="none" w="med" len="med"/>
                      <a:tailEnd type="none" w="med" len="med"/>
                    </a:lnL>
                    <a:lnR w="32385" cap="flat" cmpd="sng" algn="ctr">
                      <a:solidFill>
                        <a:srgbClr val="FF0000"/>
                      </a:solidFill>
                      <a:prstDash val="dot"/>
                      <a:round/>
                      <a:headEnd type="none" w="med" len="med"/>
                      <a:tailEnd type="none" w="med" len="med"/>
                    </a:lnR>
                    <a:lnT w="3556" cap="flat" cmpd="sng" algn="ctr">
                      <a:solidFill>
                        <a:srgbClr val="939393"/>
                      </a:solidFill>
                      <a:prstDash val="solid"/>
                      <a:round/>
                      <a:headEnd type="none" w="med" len="med"/>
                      <a:tailEnd type="none" w="med" len="med"/>
                    </a:lnT>
                    <a:lnB w="12700" cap="flat" cmpd="sng" algn="ctr">
                      <a:solidFill>
                        <a:srgbClr val="1910C6"/>
                      </a:solidFill>
                      <a:prstDash val="solid"/>
                      <a:round/>
                      <a:headEnd type="none" w="med" len="med"/>
                      <a:tailEnd type="none" w="med" len="med"/>
                    </a:lnB>
                    <a:solidFill>
                      <a:srgbClr val="CCFFFF"/>
                    </a:solidFill>
                  </a:tcPr>
                </a:tc>
                <a:tc>
                  <a:txBody>
                    <a:bodyPr/>
                    <a:lstStyle/>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kern="1200" dirty="0">
                          <a:solidFill>
                            <a:schemeClr val="tx1"/>
                          </a:solidFill>
                          <a:latin typeface="+mj-ea"/>
                          <a:ea typeface="+mn-ea"/>
                          <a:cs typeface="+mn-cs"/>
                        </a:rPr>
                        <a:t> </a:t>
                      </a:r>
                    </a:p>
                    <a:p>
                      <a:pPr marL="0" marR="0" indent="0" algn="l" defTabSz="914400" rtl="0" eaLnBrk="1" fontAlgn="auto" latinLnBrk="1" hangingPunct="1">
                        <a:lnSpc>
                          <a:spcPct val="150000"/>
                        </a:lnSpc>
                        <a:spcBef>
                          <a:spcPts val="0"/>
                        </a:spcBef>
                        <a:spcAft>
                          <a:spcPts val="0"/>
                        </a:spcAft>
                        <a:buClrTx/>
                        <a:buSzTx/>
                        <a:buFontTx/>
                        <a:buNone/>
                        <a:tabLst/>
                        <a:defRPr/>
                      </a:pPr>
                      <a:r>
                        <a:rPr lang="en-US" altLang="ko-KR" sz="1200" kern="1200" dirty="0">
                          <a:solidFill>
                            <a:schemeClr val="tx1"/>
                          </a:solidFill>
                          <a:latin typeface="+mj-ea"/>
                          <a:ea typeface="+mn-ea"/>
                          <a:cs typeface="+mn-cs"/>
                        </a:rPr>
                        <a:t>♣ </a:t>
                      </a:r>
                      <a:r>
                        <a:rPr lang="ko-KR" altLang="en-US" sz="1200" i="1" kern="1200" dirty="0">
                          <a:solidFill>
                            <a:schemeClr val="tx1"/>
                          </a:solidFill>
                          <a:latin typeface="+mn-lt"/>
                          <a:ea typeface="+mn-ea"/>
                          <a:cs typeface="+mn-cs"/>
                        </a:rPr>
                        <a:t>내년을 위해서</a:t>
                      </a:r>
                      <a:r>
                        <a:rPr lang="en-US" altLang="ko-KR" sz="1200" i="1" kern="1200" dirty="0">
                          <a:solidFill>
                            <a:schemeClr val="tx1"/>
                          </a:solidFill>
                          <a:latin typeface="+mn-lt"/>
                          <a:ea typeface="+mn-ea"/>
                          <a:cs typeface="+mn-cs"/>
                        </a:rPr>
                        <a:t>,</a:t>
                      </a:r>
                      <a:r>
                        <a:rPr lang="ko-KR" altLang="en-US" sz="1200" kern="1200" dirty="0">
                          <a:solidFill>
                            <a:schemeClr val="tx1"/>
                          </a:solidFill>
                          <a:latin typeface="+mn-lt"/>
                          <a:ea typeface="+mn-ea"/>
                          <a:cs typeface="+mn-cs"/>
                        </a:rPr>
                        <a:t> </a:t>
                      </a:r>
                      <a:r>
                        <a:rPr lang="ko-KR" altLang="en-US" sz="1200" b="1" kern="1200" dirty="0">
                          <a:solidFill>
                            <a:schemeClr val="accent6">
                              <a:lumMod val="50000"/>
                            </a:schemeClr>
                          </a:solidFill>
                          <a:latin typeface="+mn-lt"/>
                          <a:ea typeface="+mn-ea"/>
                          <a:cs typeface="+mn-cs"/>
                        </a:rPr>
                        <a:t>무엇이</a:t>
                      </a:r>
                      <a:r>
                        <a:rPr lang="ko-KR" altLang="en-US" sz="1200" b="1" kern="1200" dirty="0">
                          <a:solidFill>
                            <a:schemeClr val="tx1"/>
                          </a:solidFill>
                          <a:latin typeface="+mn-lt"/>
                          <a:ea typeface="+mn-ea"/>
                          <a:cs typeface="+mn-cs"/>
                        </a:rPr>
                        <a:t> </a:t>
                      </a:r>
                      <a:r>
                        <a:rPr lang="ko-KR" altLang="en-US" sz="1200" kern="1200" dirty="0">
                          <a:solidFill>
                            <a:schemeClr val="tx1"/>
                          </a:solidFill>
                          <a:latin typeface="+mn-lt"/>
                          <a:ea typeface="+mn-ea"/>
                          <a:cs typeface="+mn-cs"/>
                        </a:rPr>
                        <a:t>당신의 계획</a:t>
                      </a:r>
                      <a:r>
                        <a:rPr lang="ko-KR" altLang="en-US" sz="1200" b="1" kern="1200" dirty="0">
                          <a:solidFill>
                            <a:srgbClr val="FF0000"/>
                          </a:solidFill>
                          <a:latin typeface="+mn-lt"/>
                          <a:ea typeface="+mn-ea"/>
                          <a:cs typeface="+mn-cs"/>
                        </a:rPr>
                        <a:t>입니까</a:t>
                      </a:r>
                      <a:r>
                        <a:rPr lang="en-US" altLang="ko-KR" sz="1200" b="1" kern="1200" dirty="0">
                          <a:solidFill>
                            <a:srgbClr val="FF0000"/>
                          </a:solidFill>
                          <a:latin typeface="+mn-lt"/>
                          <a:ea typeface="+mn-ea"/>
                          <a:cs typeface="+mn-cs"/>
                        </a:rPr>
                        <a:t>?</a:t>
                      </a:r>
                      <a:endParaRPr lang="ko-KR" altLang="en-US" sz="1200" kern="1200" dirty="0">
                        <a:solidFill>
                          <a:srgbClr val="FF0000"/>
                        </a:solidFill>
                        <a:latin typeface="+mn-lt"/>
                        <a:ea typeface="+mn-ea"/>
                        <a:cs typeface="+mn-cs"/>
                      </a:endParaRPr>
                    </a:p>
                    <a:p>
                      <a:pPr latinLnBrk="1">
                        <a:lnSpc>
                          <a:spcPct val="150000"/>
                        </a:lnSpc>
                      </a:pPr>
                      <a:endParaRPr lang="en-US" altLang="ko-KR" sz="1200" kern="1200" dirty="0">
                        <a:solidFill>
                          <a:schemeClr val="tx1"/>
                        </a:solidFill>
                        <a:latin typeface="+mj-ea"/>
                        <a:ea typeface="+mn-ea"/>
                        <a:cs typeface="+mn-cs"/>
                      </a:endParaRPr>
                    </a:p>
                  </a:txBody>
                  <a:tcPr marL="9263" marR="9263" marT="4632" marB="4632">
                    <a:lnL w="32385" cap="flat" cmpd="sng" algn="ctr">
                      <a:solidFill>
                        <a:srgbClr val="FF0000"/>
                      </a:solidFill>
                      <a:prstDash val="dot"/>
                      <a:round/>
                      <a:headEnd type="none" w="med" len="med"/>
                      <a:tailEnd type="none" w="med" len="med"/>
                    </a:lnL>
                    <a:lnR w="12700" cap="flat" cmpd="sng" algn="ctr">
                      <a:solidFill>
                        <a:srgbClr val="1910C6"/>
                      </a:solidFill>
                      <a:prstDash val="solid"/>
                      <a:round/>
                      <a:headEnd type="none" w="med" len="med"/>
                      <a:tailEnd type="none" w="med" len="med"/>
                    </a:lnR>
                    <a:lnB w="12700" cap="flat" cmpd="sng" algn="ctr">
                      <a:solidFill>
                        <a:srgbClr val="1910C6"/>
                      </a:solidFill>
                      <a:prstDash val="solid"/>
                      <a:round/>
                      <a:headEnd type="none" w="med" len="med"/>
                      <a:tailEnd type="none" w="med" len="med"/>
                    </a:lnB>
                  </a:tcPr>
                </a:tc>
              </a:tr>
            </a:tbl>
          </a:graphicData>
        </a:graphic>
      </p:graphicFrame>
      <p:sp>
        <p:nvSpPr>
          <p:cNvPr id="5" name="슬라이드 번호 개체 틀 4"/>
          <p:cNvSpPr>
            <a:spLocks noGrp="1"/>
          </p:cNvSpPr>
          <p:nvPr>
            <p:ph type="sldNum" sz="quarter" idx="12"/>
          </p:nvPr>
        </p:nvSpPr>
        <p:spPr/>
        <p:txBody>
          <a:bodyPr/>
          <a:lstStyle/>
          <a:p>
            <a:fld id="{5CA46AE1-A4F3-404A-AEF6-FC2F202071CE}" type="slidenum">
              <a:rPr lang="ko-KR" altLang="en-US"/>
              <a:pPr/>
              <a:t>49</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548680" y="755576"/>
            <a:ext cx="3960440" cy="307777"/>
          </a:xfrm>
          <a:prstGeom prst="rect">
            <a:avLst/>
          </a:prstGeom>
          <a:solidFill>
            <a:srgbClr val="7030A0"/>
          </a:solidFill>
        </p:spPr>
        <p:txBody>
          <a:bodyPr wrap="square" rtlCol="0">
            <a:spAutoFit/>
          </a:bodyPr>
          <a:lstStyle/>
          <a:p>
            <a:r>
              <a:rPr lang="en-US" altLang="ko-KR" sz="1400" b="1" dirty="0">
                <a:solidFill>
                  <a:schemeClr val="bg1"/>
                </a:solidFill>
              </a:rPr>
              <a:t>1. </a:t>
            </a:r>
            <a:r>
              <a:rPr lang="ko-KR" altLang="en-US" sz="1400" b="1" dirty="0">
                <a:solidFill>
                  <a:schemeClr val="bg1"/>
                </a:solidFill>
              </a:rPr>
              <a:t>저자가 </a:t>
            </a:r>
            <a:r>
              <a:rPr lang="ko-KR" altLang="en-US" sz="1400" b="1" dirty="0">
                <a:solidFill>
                  <a:schemeClr val="bg1"/>
                </a:solidFill>
              </a:rPr>
              <a:t>주장하는 영어를 잘할 수 있는 방법</a:t>
            </a:r>
          </a:p>
        </p:txBody>
      </p:sp>
      <p:sp>
        <p:nvSpPr>
          <p:cNvPr id="11" name="TextBox 10"/>
          <p:cNvSpPr txBox="1"/>
          <p:nvPr/>
        </p:nvSpPr>
        <p:spPr>
          <a:xfrm>
            <a:off x="499822" y="1094130"/>
            <a:ext cx="5832648" cy="7571303"/>
          </a:xfrm>
          <a:prstGeom prst="rect">
            <a:avLst/>
          </a:prstGeom>
          <a:noFill/>
        </p:spPr>
        <p:txBody>
          <a:bodyPr wrap="square" rtlCol="0">
            <a:spAutoFit/>
          </a:bodyPr>
          <a:lstStyle/>
          <a:p>
            <a:pPr fontAlgn="base">
              <a:lnSpc>
                <a:spcPct val="150000"/>
              </a:lnSpc>
            </a:pPr>
            <a:r>
              <a:rPr lang="ko-KR" altLang="en-US" sz="1200" b="1" dirty="0"/>
              <a:t>첫째</a:t>
            </a:r>
            <a:r>
              <a:rPr lang="en-US" altLang="ko-KR" sz="1200" b="1" dirty="0"/>
              <a:t>: </a:t>
            </a:r>
            <a:r>
              <a:rPr lang="ko-KR" altLang="en-US" sz="1200" b="1" dirty="0"/>
              <a:t>영어권 나라에서 태어나라</a:t>
            </a:r>
            <a:r>
              <a:rPr lang="en-US" altLang="ko-KR" sz="1200" b="1" dirty="0"/>
              <a:t>!</a:t>
            </a:r>
            <a:endParaRPr lang="ko-KR" altLang="en-US" sz="1200" b="1" dirty="0"/>
          </a:p>
          <a:p>
            <a:pPr fontAlgn="base">
              <a:lnSpc>
                <a:spcPct val="150000"/>
              </a:lnSpc>
            </a:pPr>
            <a:r>
              <a:rPr lang="ko-KR" altLang="en-US" sz="1200" dirty="0"/>
              <a:t>어려서부터 영어권에서 생활 하도록 해서 어린아이가 말을 배우는 단순과정을 통해서 영어를 습득해 가는 것이 최고의 방법임에는 두말할 여지가 없을 것 입니다</a:t>
            </a:r>
            <a:r>
              <a:rPr lang="en-US" altLang="ko-KR" sz="1200" dirty="0"/>
              <a:t>. </a:t>
            </a:r>
            <a:r>
              <a:rPr lang="ko-KR" altLang="en-US" sz="1200" dirty="0"/>
              <a:t>그러나 이 책을 읽고 있는 우리들에겐 해당사항이 없을 것이고</a:t>
            </a:r>
            <a:r>
              <a:rPr lang="en-US" altLang="ko-KR" sz="1200" dirty="0"/>
              <a:t>, </a:t>
            </a:r>
            <a:r>
              <a:rPr lang="ko-KR" altLang="en-US" sz="1200" dirty="0"/>
              <a:t>우리의 </a:t>
            </a:r>
            <a:r>
              <a:rPr lang="en-US" altLang="ko-KR" sz="1200" dirty="0"/>
              <a:t>2</a:t>
            </a:r>
            <a:r>
              <a:rPr lang="ko-KR" altLang="en-US" sz="1200" dirty="0"/>
              <a:t>세들만이라도 이런 혜택을 보게 하여 다시는 지난 세대와 같이 열심히 공부 하고도  영어를 못하는 억울한 전철을 밟지 않게 해야 할 것입니다</a:t>
            </a:r>
            <a:r>
              <a:rPr lang="en-US" altLang="ko-KR" sz="1200" dirty="0"/>
              <a:t>.</a:t>
            </a:r>
            <a:endParaRPr lang="ko-KR" altLang="en-US" sz="1200" dirty="0"/>
          </a:p>
          <a:p>
            <a:pPr fontAlgn="base">
              <a:lnSpc>
                <a:spcPct val="150000"/>
              </a:lnSpc>
            </a:pPr>
            <a:r>
              <a:rPr lang="ko-KR" altLang="en-US" sz="1200" dirty="0"/>
              <a:t>그러나 만일 영어권 나라에서 태어나는 기회를 이미 상실한 경우라면 영어공부 시작에 앞서 우리도 어린이가 말을 배우는 입장과 같은 자세를 가져야 하고 이런 자세를 갖추었을 때 비로소 제대로 된 영어 학습 준비가 되었다고 할 것이니 우리들 스스로 어린이가 말을 배우는 자세를 갖추시길 바랍니다</a:t>
            </a:r>
            <a:r>
              <a:rPr lang="en-US" altLang="ko-KR" sz="1200" dirty="0"/>
              <a:t>. </a:t>
            </a:r>
            <a:endParaRPr lang="ko-KR" altLang="en-US" sz="1200" dirty="0"/>
          </a:p>
          <a:p>
            <a:pPr fontAlgn="base">
              <a:lnSpc>
                <a:spcPct val="150000"/>
              </a:lnSpc>
            </a:pPr>
            <a:endParaRPr lang="en-US" altLang="ko-KR" sz="1200" b="1" dirty="0"/>
          </a:p>
          <a:p>
            <a:pPr fontAlgn="base">
              <a:lnSpc>
                <a:spcPct val="150000"/>
              </a:lnSpc>
            </a:pPr>
            <a:r>
              <a:rPr lang="ko-KR" altLang="en-US" sz="1200" b="1" dirty="0"/>
              <a:t>둘째</a:t>
            </a:r>
            <a:r>
              <a:rPr lang="en-US" altLang="ko-KR" sz="1200" b="1" dirty="0"/>
              <a:t>: </a:t>
            </a:r>
            <a:r>
              <a:rPr lang="ko-KR" altLang="en-US" sz="1200" b="1" dirty="0"/>
              <a:t>더 이상 잘못된 시스템에 미련을 가진 노예가 되지 말라</a:t>
            </a:r>
            <a:r>
              <a:rPr lang="en-US" altLang="ko-KR" sz="1200" b="1" dirty="0"/>
              <a:t>!</a:t>
            </a:r>
            <a:endParaRPr lang="ko-KR" altLang="en-US" sz="1200" b="1" dirty="0"/>
          </a:p>
          <a:p>
            <a:pPr fontAlgn="base">
              <a:lnSpc>
                <a:spcPct val="150000"/>
              </a:lnSpc>
            </a:pPr>
            <a:r>
              <a:rPr lang="ko-KR" altLang="en-US" sz="1200" dirty="0"/>
              <a:t>요즘 같이 영어말하기 능력이 사람의 인격과 능력을 가늠하는 척도가 돼버린 세상에</a:t>
            </a:r>
            <a:r>
              <a:rPr lang="en-US" altLang="ko-KR" sz="1200" dirty="0"/>
              <a:t>, </a:t>
            </a:r>
            <a:r>
              <a:rPr lang="ko-KR" altLang="en-US" sz="1200" dirty="0"/>
              <a:t>아직도 그런 기존의 초등학교</a:t>
            </a:r>
            <a:r>
              <a:rPr lang="en-US" altLang="ko-KR" sz="1200" dirty="0"/>
              <a:t>, </a:t>
            </a:r>
            <a:r>
              <a:rPr lang="ko-KR" altLang="en-US" sz="1200" dirty="0"/>
              <a:t>중학교</a:t>
            </a:r>
            <a:r>
              <a:rPr lang="en-US" altLang="ko-KR" sz="1200" dirty="0"/>
              <a:t>, </a:t>
            </a:r>
            <a:r>
              <a:rPr lang="ko-KR" altLang="en-US" sz="1200" dirty="0"/>
              <a:t>고등학교</a:t>
            </a:r>
            <a:r>
              <a:rPr lang="en-US" altLang="ko-KR" sz="1200" dirty="0"/>
              <a:t>, </a:t>
            </a:r>
            <a:r>
              <a:rPr lang="ko-KR" altLang="en-US" sz="1200" dirty="0"/>
              <a:t>대학에서 답습한 그야말로 바보 같은 방법에 미련이 남아 있습니까</a:t>
            </a:r>
            <a:r>
              <a:rPr lang="en-US" altLang="ko-KR" sz="1200" dirty="0"/>
              <a:t>? </a:t>
            </a:r>
            <a:r>
              <a:rPr lang="ko-KR" altLang="en-US" sz="1200" dirty="0"/>
              <a:t>지금부터라도 획기적인 방법을 찾아내야 함은 당연한 일일 것입니다</a:t>
            </a:r>
            <a:r>
              <a:rPr lang="en-US" altLang="ko-KR" sz="1200" dirty="0"/>
              <a:t>. </a:t>
            </a:r>
            <a:r>
              <a:rPr lang="ko-KR" altLang="en-US" sz="1200" dirty="0"/>
              <a:t>따라서 어떤 개선책이 필요할 것인데</a:t>
            </a:r>
            <a:r>
              <a:rPr lang="en-US" altLang="ko-KR" sz="1200" dirty="0"/>
              <a:t>, </a:t>
            </a:r>
            <a:r>
              <a:rPr lang="ko-KR" altLang="en-US" sz="1200" dirty="0"/>
              <a:t>시중에 흔하게 난무하는 많은 종류의 영어교재들을 찾아보는 방법도 있겠지만</a:t>
            </a:r>
            <a:r>
              <a:rPr lang="en-US" altLang="ko-KR" sz="1200" dirty="0"/>
              <a:t>,</a:t>
            </a:r>
            <a:r>
              <a:rPr lang="ko-KR" altLang="en-US" sz="1200" dirty="0"/>
              <a:t> 대부분의 것들이 대동소이하고 기존의 공부방법과 별로 다르지 않은 비슷한 문법위주 이거나 회화위주의 교재들이 어려운 문법적인 공부나 암기위주의 방법들만을 강요 하고 있는 것이 사실로 느끼면서</a:t>
            </a:r>
            <a:r>
              <a:rPr lang="en-US" altLang="ko-KR" sz="1200" dirty="0"/>
              <a:t>, </a:t>
            </a:r>
            <a:r>
              <a:rPr lang="ko-KR" altLang="en-US" sz="1200" dirty="0"/>
              <a:t>사들이는 책 숫자만 쌓이고</a:t>
            </a:r>
            <a:r>
              <a:rPr lang="en-US" altLang="ko-KR" sz="1200" dirty="0"/>
              <a:t>, </a:t>
            </a:r>
            <a:r>
              <a:rPr lang="ko-KR" altLang="en-US" sz="1200" dirty="0"/>
              <a:t>포기와 시도를 반복하고 있음을 시인하지 않을 수 없습니다</a:t>
            </a:r>
            <a:r>
              <a:rPr lang="en-US" altLang="ko-KR" sz="1200" dirty="0"/>
              <a:t>. </a:t>
            </a:r>
            <a:r>
              <a:rPr lang="ko-KR" altLang="en-US" sz="1200" dirty="0"/>
              <a:t>이 또한 검증되지 않은 방법을 통한 또 다른 시행착오를 겪을 </a:t>
            </a:r>
            <a:r>
              <a:rPr lang="ko-KR" altLang="en-US" sz="1200" dirty="0"/>
              <a:t>뿐입니다</a:t>
            </a:r>
            <a:r>
              <a:rPr lang="en-US" altLang="ko-KR" sz="1200" dirty="0"/>
              <a:t>.</a:t>
            </a:r>
          </a:p>
          <a:p>
            <a:pPr fontAlgn="base">
              <a:lnSpc>
                <a:spcPct val="150000"/>
              </a:lnSpc>
            </a:pPr>
            <a:endParaRPr lang="en-US" altLang="ko-KR" sz="1200" b="1" dirty="0"/>
          </a:p>
          <a:p>
            <a:pPr fontAlgn="base">
              <a:lnSpc>
                <a:spcPct val="150000"/>
              </a:lnSpc>
            </a:pPr>
            <a:r>
              <a:rPr lang="ko-KR" altLang="en-US" sz="1200" b="1" dirty="0"/>
              <a:t>셋째</a:t>
            </a:r>
            <a:r>
              <a:rPr lang="en-US" altLang="ko-KR" sz="1200" b="1" dirty="0"/>
              <a:t>: </a:t>
            </a:r>
            <a:r>
              <a:rPr lang="ko-KR" altLang="en-US" sz="1200" b="1" dirty="0"/>
              <a:t>영어공부</a:t>
            </a:r>
            <a:r>
              <a:rPr lang="en-US" altLang="ko-KR" sz="1200" b="1" dirty="0"/>
              <a:t>? </a:t>
            </a:r>
            <a:r>
              <a:rPr lang="ko-KR" altLang="en-US" sz="1200" b="1" dirty="0"/>
              <a:t>절대로 하지 마라</a:t>
            </a:r>
            <a:r>
              <a:rPr lang="en-US" altLang="ko-KR" sz="1200" b="1" dirty="0"/>
              <a:t>!</a:t>
            </a:r>
            <a:endParaRPr lang="en-US" altLang="ko-KR" sz="1200" dirty="0"/>
          </a:p>
          <a:p>
            <a:pPr fontAlgn="base">
              <a:lnSpc>
                <a:spcPct val="150000"/>
              </a:lnSpc>
            </a:pPr>
            <a:r>
              <a:rPr lang="ko-KR" altLang="en-US" sz="1200" dirty="0"/>
              <a:t>이게 무슨 뚱딴지 같은 말이냐고 할지 모르겠지만</a:t>
            </a:r>
            <a:r>
              <a:rPr lang="en-US" altLang="ko-KR" sz="1200" dirty="0"/>
              <a:t>,</a:t>
            </a:r>
            <a:r>
              <a:rPr lang="ko-KR" altLang="en-US" sz="1200" dirty="0"/>
              <a:t> 언어는 공부를 하는 과목이 아님을 우리는 상기해야 한다는 것입니다</a:t>
            </a:r>
            <a:r>
              <a:rPr lang="en-US" altLang="ko-KR" sz="1200" dirty="0"/>
              <a:t>. </a:t>
            </a:r>
            <a:r>
              <a:rPr lang="ko-KR" altLang="en-US" sz="1200" dirty="0"/>
              <a:t>미국에서는 벙어리 귀머거리가 아닌 이상 무학자 거지도 영어를 하는데 한국에서는 대학을 졸업한 무수한 고급 인력들이 공</a:t>
            </a:r>
            <a:endParaRPr lang="en-US" altLang="ko-KR" sz="1200" dirty="0"/>
          </a:p>
        </p:txBody>
      </p:sp>
      <p:sp>
        <p:nvSpPr>
          <p:cNvPr id="6" name="슬라이드 번호 개체 틀 5"/>
          <p:cNvSpPr>
            <a:spLocks noGrp="1"/>
          </p:cNvSpPr>
          <p:nvPr>
            <p:ph type="sldNum" sz="quarter" idx="12"/>
          </p:nvPr>
        </p:nvSpPr>
        <p:spPr/>
        <p:txBody>
          <a:bodyPr/>
          <a:lstStyle/>
          <a:p>
            <a:fld id="{5CA46AE1-A4F3-404A-AEF6-FC2F202071CE}" type="slidenum">
              <a:rPr lang="ko-KR" altLang="en-US"/>
              <a:pPr/>
              <a:t>5</a:t>
            </a:fld>
            <a:endParaRPr lang="ko-KR" altLang="en-US"/>
          </a:p>
        </p:txBody>
      </p:sp>
      <p:sp>
        <p:nvSpPr>
          <p:cNvPr id="8" name="바닥글 개체 틀 7"/>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672" y="755576"/>
            <a:ext cx="5904656" cy="7848302"/>
          </a:xfrm>
          <a:prstGeom prst="rect">
            <a:avLst/>
          </a:prstGeom>
          <a:noFill/>
          <a:ln>
            <a:solidFill>
              <a:srgbClr val="FF0000"/>
            </a:solidFill>
          </a:ln>
        </p:spPr>
        <p:txBody>
          <a:bodyPr wrap="square" rtlCol="0">
            <a:spAutoFit/>
          </a:bodyPr>
          <a:lstStyle/>
          <a:p>
            <a:pPr algn="ctr" fontAlgn="base" latinLnBrk="0"/>
            <a:r>
              <a:rPr lang="ko-KR" altLang="en-US" b="1" dirty="0">
                <a:solidFill>
                  <a:srgbClr val="FF0000"/>
                </a:solidFill>
              </a:rPr>
              <a:t>이제는 영어 학습법도 효과적이고 실용적인 </a:t>
            </a:r>
            <a:endParaRPr lang="en-US" altLang="ko-KR" b="1" dirty="0">
              <a:solidFill>
                <a:srgbClr val="FF0000"/>
              </a:solidFill>
            </a:endParaRPr>
          </a:p>
          <a:p>
            <a:pPr algn="ctr" fontAlgn="base" latinLnBrk="0"/>
            <a:r>
              <a:rPr lang="ko-KR" altLang="en-US" b="1" dirty="0">
                <a:solidFill>
                  <a:srgbClr val="FF0000"/>
                </a:solidFill>
              </a:rPr>
              <a:t>방법으로의 </a:t>
            </a:r>
            <a:r>
              <a:rPr lang="ko-KR" altLang="en-US" b="1" dirty="0">
                <a:solidFill>
                  <a:srgbClr val="FF0000"/>
                </a:solidFill>
              </a:rPr>
              <a:t>변화가 필요한 시기 입니다</a:t>
            </a:r>
            <a:endParaRPr lang="ko-KR" altLang="en-US" dirty="0">
              <a:solidFill>
                <a:srgbClr val="FF0000"/>
              </a:solidFill>
            </a:endParaRPr>
          </a:p>
          <a:p>
            <a:pPr algn="ctr" fontAlgn="base">
              <a:lnSpc>
                <a:spcPct val="150000"/>
              </a:lnSpc>
            </a:pPr>
            <a:r>
              <a:rPr lang="en-US" altLang="ko-KR" dirty="0"/>
              <a:t> </a:t>
            </a:r>
          </a:p>
          <a:p>
            <a:pPr fontAlgn="base">
              <a:lnSpc>
                <a:spcPct val="150000"/>
              </a:lnSpc>
            </a:pPr>
            <a:r>
              <a:rPr lang="ko-KR" altLang="en-US" sz="1200" dirty="0"/>
              <a:t>영어교재 분야에도 새로운 변화가 필요한 것이라고 생각입니다</a:t>
            </a:r>
            <a:r>
              <a:rPr lang="en-US" altLang="ko-KR" sz="1200" dirty="0"/>
              <a:t>.</a:t>
            </a:r>
            <a:endParaRPr lang="ko-KR" altLang="en-US" sz="1200" dirty="0"/>
          </a:p>
          <a:p>
            <a:pPr fontAlgn="base">
              <a:lnSpc>
                <a:spcPct val="150000"/>
              </a:lnSpc>
            </a:pPr>
            <a:r>
              <a:rPr lang="ko-KR" altLang="en-US" sz="1200" dirty="0"/>
              <a:t>이것은 저의 개인적인 강력한 바램임과 동시에 우리세대에 철썩 같이 믿었던 영어교재의 대표 급으로 취급되던 </a:t>
            </a:r>
            <a:r>
              <a:rPr lang="ko-KR" altLang="en-US" sz="1200" dirty="0" smtId="5"/>
              <a:t>안현필</a:t>
            </a:r>
            <a:r>
              <a:rPr lang="en-US" altLang="ko-KR" sz="1200" dirty="0"/>
              <a:t>, </a:t>
            </a:r>
            <a:r>
              <a:rPr lang="ko-KR" altLang="en-US" sz="1200" dirty="0" smtId="6"/>
              <a:t>송성문</a:t>
            </a:r>
            <a:r>
              <a:rPr lang="en-US" altLang="ko-KR" sz="1200" dirty="0"/>
              <a:t>, </a:t>
            </a:r>
            <a:r>
              <a:rPr lang="ko-KR" altLang="en-US" sz="1200" dirty="0" smtId="7"/>
              <a:t>민병철</a:t>
            </a:r>
            <a:r>
              <a:rPr lang="ko-KR" altLang="en-US" sz="1200" dirty="0"/>
              <a:t> 등의 영문법 기초</a:t>
            </a:r>
            <a:r>
              <a:rPr lang="en-US" altLang="ko-KR" sz="1200" dirty="0"/>
              <a:t>, </a:t>
            </a:r>
            <a:r>
              <a:rPr lang="ko-KR" altLang="en-US" sz="1200" dirty="0"/>
              <a:t>영어 삼위일체</a:t>
            </a:r>
            <a:r>
              <a:rPr lang="en-US" altLang="ko-KR" sz="1200" dirty="0"/>
              <a:t>, </a:t>
            </a:r>
            <a:r>
              <a:rPr lang="ko-KR" altLang="en-US" sz="1200" dirty="0"/>
              <a:t>기본영어</a:t>
            </a:r>
            <a:r>
              <a:rPr lang="en-US" altLang="ko-KR" sz="1200" dirty="0"/>
              <a:t>, </a:t>
            </a:r>
            <a:r>
              <a:rPr lang="ko-KR" altLang="en-US" sz="1200" dirty="0"/>
              <a:t>종합영어 등의 지나친 문법에 의존했던 방법이거나 생활 영어 등의 무턱대고 악기를 강요했던 비효율적이고 시대에 뒤떨어진 어려운 교재로 인하여 죽어라 하고 공부만 하고 말 한마디 제대로 하지 못하는 웃지 못 할 촌극은 더 이상 없어야 한다는 것입니다</a:t>
            </a:r>
            <a:r>
              <a:rPr lang="en-US" altLang="ko-KR" sz="1200" dirty="0"/>
              <a:t>.</a:t>
            </a:r>
            <a:endParaRPr lang="ko-KR" altLang="en-US" sz="1200" dirty="0"/>
          </a:p>
          <a:p>
            <a:pPr fontAlgn="base">
              <a:lnSpc>
                <a:spcPct val="150000"/>
              </a:lnSpc>
            </a:pPr>
            <a:r>
              <a:rPr lang="ko-KR" altLang="en-US" sz="1200" dirty="0"/>
              <a:t>그리고 이제 그 자리는 실용적이고 합리적이면서 즉각 즉각 그 효과를 발휘할 수 있는 다른 교재가 차지해야 한다는 생각입니다</a:t>
            </a:r>
            <a:r>
              <a:rPr lang="en-US" altLang="ko-KR" sz="1200" dirty="0"/>
              <a:t>. </a:t>
            </a:r>
            <a:r>
              <a:rPr lang="ko-KR" altLang="en-US" sz="1200" dirty="0"/>
              <a:t>그것은 다름 아닌 본 원고에서 시종일관 다루었던 내용처럼 그 효과가 바로 바로 증명이 되는 내용이 되어야 하지 않을까요</a:t>
            </a:r>
            <a:r>
              <a:rPr lang="en-US" altLang="ko-KR" sz="1200" dirty="0"/>
              <a:t>?</a:t>
            </a:r>
            <a:endParaRPr lang="ko-KR" altLang="en-US" sz="1200" dirty="0"/>
          </a:p>
          <a:p>
            <a:pPr fontAlgn="base">
              <a:lnSpc>
                <a:spcPct val="150000"/>
              </a:lnSpc>
            </a:pPr>
            <a:r>
              <a:rPr lang="ko-KR" altLang="en-US" sz="1200" dirty="0"/>
              <a:t>참으로 요즘의 세상은 상상을 초월할 정도로 급변하는 변화의 소용돌이 속에 있다고 해도 과언이 아닐 것입니다 이런 급변하는 세계적이 변화의 소용돌이 속에서 영어를 한다는 것은 단순한 하나의 언어구사능력을 넘어서 많은 다양한 창조적 기회와 세계인들과 어깨를 나란히 하며 실질적인 가치창조를 실현할 수 있는 것이라는 것을 의미하기도 할 것입니다</a:t>
            </a:r>
            <a:r>
              <a:rPr lang="en-US" altLang="ko-KR" sz="1200" dirty="0"/>
              <a:t>.</a:t>
            </a:r>
            <a:endParaRPr lang="ko-KR" altLang="en-US" sz="1200" dirty="0"/>
          </a:p>
          <a:p>
            <a:pPr fontAlgn="base">
              <a:lnSpc>
                <a:spcPct val="150000"/>
              </a:lnSpc>
            </a:pPr>
            <a:r>
              <a:rPr lang="ko-KR" altLang="en-US" sz="1200" dirty="0"/>
              <a:t>이제 더 이상의 잘못된 방법에 의한 시간과 노력 그리고 금전적인 낭비가 없어야 하겠습니다</a:t>
            </a:r>
            <a:r>
              <a:rPr lang="en-US" altLang="ko-KR" sz="1200" dirty="0"/>
              <a:t>.</a:t>
            </a:r>
            <a:endParaRPr lang="ko-KR" altLang="en-US" sz="1200" dirty="0"/>
          </a:p>
          <a:p>
            <a:pPr fontAlgn="base" latinLnBrk="0">
              <a:lnSpc>
                <a:spcPct val="150000"/>
              </a:lnSpc>
            </a:pPr>
            <a:endParaRPr lang="en-US" altLang="ko-KR" b="1" dirty="0">
              <a:solidFill>
                <a:srgbClr val="FF0000"/>
              </a:solidFill>
            </a:endParaRPr>
          </a:p>
          <a:p>
            <a:pPr algn="ctr" fontAlgn="base" latinLnBrk="0">
              <a:lnSpc>
                <a:spcPct val="150000"/>
              </a:lnSpc>
            </a:pPr>
            <a:r>
              <a:rPr lang="ko-KR" altLang="en-US" b="1" dirty="0">
                <a:solidFill>
                  <a:srgbClr val="FF0000"/>
                </a:solidFill>
              </a:rPr>
              <a:t>즉</a:t>
            </a:r>
            <a:r>
              <a:rPr lang="en-US" altLang="ko-KR" b="1" dirty="0">
                <a:solidFill>
                  <a:srgbClr val="FF0000"/>
                </a:solidFill>
              </a:rPr>
              <a:t>~ </a:t>
            </a:r>
            <a:r>
              <a:rPr lang="ko-KR" altLang="en-US" b="1" dirty="0">
                <a:solidFill>
                  <a:srgbClr val="FF0000"/>
                </a:solidFill>
              </a:rPr>
              <a:t>확실하게 검증된 영어말하기 </a:t>
            </a:r>
            <a:endParaRPr lang="en-US" altLang="ko-KR" b="1" dirty="0">
              <a:solidFill>
                <a:srgbClr val="FF0000"/>
              </a:solidFill>
            </a:endParaRPr>
          </a:p>
          <a:p>
            <a:pPr algn="ctr" fontAlgn="base" latinLnBrk="0">
              <a:lnSpc>
                <a:spcPct val="150000"/>
              </a:lnSpc>
            </a:pPr>
            <a:r>
              <a:rPr lang="ko-KR" altLang="en-US" b="1" dirty="0">
                <a:solidFill>
                  <a:srgbClr val="FF0000"/>
                </a:solidFill>
              </a:rPr>
              <a:t>매뉴얼이 필요한 </a:t>
            </a:r>
            <a:r>
              <a:rPr lang="ko-KR" altLang="en-US" b="1" dirty="0">
                <a:solidFill>
                  <a:srgbClr val="FF0000"/>
                </a:solidFill>
              </a:rPr>
              <a:t>시기입니다</a:t>
            </a:r>
            <a:r>
              <a:rPr lang="en-US" altLang="ko-KR" b="1" dirty="0">
                <a:solidFill>
                  <a:srgbClr val="FF0000"/>
                </a:solidFill>
              </a:rPr>
              <a:t>.</a:t>
            </a:r>
            <a:endParaRPr lang="ko-KR" altLang="en-US" dirty="0">
              <a:solidFill>
                <a:srgbClr val="FF0000"/>
              </a:solidFill>
            </a:endParaRPr>
          </a:p>
          <a:p>
            <a:pPr fontAlgn="base">
              <a:lnSpc>
                <a:spcPct val="150000"/>
              </a:lnSpc>
            </a:pPr>
            <a:r>
              <a:rPr lang="ko-KR" altLang="en-US" sz="1200" dirty="0"/>
              <a:t>그러나 영어교육을 한다는 것은 학교마다 학원마다 그리고 가르치는 선생님들의 교육 스타일이나 성향에 따라 그 뿌리를 강조하느냐 큰 줄기를 강조하느냐 아니면</a:t>
            </a:r>
          </a:p>
        </p:txBody>
      </p:sp>
      <p:sp>
        <p:nvSpPr>
          <p:cNvPr id="4" name="슬라이드 번호 개체 틀 3"/>
          <p:cNvSpPr>
            <a:spLocks noGrp="1"/>
          </p:cNvSpPr>
          <p:nvPr>
            <p:ph type="sldNum" sz="quarter" idx="12"/>
          </p:nvPr>
        </p:nvSpPr>
        <p:spPr/>
        <p:txBody>
          <a:bodyPr/>
          <a:lstStyle/>
          <a:p>
            <a:fld id="{5CA46AE1-A4F3-404A-AEF6-FC2F202071CE}" type="slidenum">
              <a:rPr lang="ko-KR" altLang="en-US"/>
              <a:pPr/>
              <a:t>50</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672" y="755576"/>
            <a:ext cx="5904656" cy="4247317"/>
          </a:xfrm>
          <a:prstGeom prst="rect">
            <a:avLst/>
          </a:prstGeom>
          <a:noFill/>
          <a:ln>
            <a:noFill/>
          </a:ln>
        </p:spPr>
        <p:txBody>
          <a:bodyPr wrap="square" rtlCol="0">
            <a:spAutoFit/>
          </a:bodyPr>
          <a:lstStyle/>
          <a:p>
            <a:pPr fontAlgn="base" latinLnBrk="0">
              <a:lnSpc>
                <a:spcPct val="150000"/>
              </a:lnSpc>
            </a:pPr>
            <a:r>
              <a:rPr lang="ko-KR" altLang="en-US" sz="1200" dirty="0"/>
              <a:t>잔 가지와 잎새와 열매들만 중요하게 여겨 이를 주입하려 노력하느냐의 다양한 성향 의 교육방법에 따라 배우는 사람들은 큰 영향을 받게 되는 것이 사실이고 이런 영향 </a:t>
            </a:r>
            <a:r>
              <a:rPr lang="ko-KR" altLang="en-US" sz="1200" dirty="0" err="1"/>
              <a:t>으로</a:t>
            </a:r>
            <a:r>
              <a:rPr lang="ko-KR" altLang="en-US" sz="1200" dirty="0"/>
              <a:t> 인하여 천차만별로 영어라는 언어의 인식을 달리할 수도 있을 텐데 이런 폐단 을 없애기 위해서는 완벽하고 합리적이며 검증된 한가지의 통일된 방법에 의해 강력 한 효과를 발휘하는 교재가 필요한 것이라는 생각입니다</a:t>
            </a:r>
            <a:r>
              <a:rPr lang="en-US" altLang="ko-KR" sz="1200" dirty="0"/>
              <a:t>.</a:t>
            </a:r>
            <a:endParaRPr lang="ko-KR" altLang="en-US" sz="1200" dirty="0"/>
          </a:p>
          <a:p>
            <a:pPr fontAlgn="base">
              <a:lnSpc>
                <a:spcPct val="150000"/>
              </a:lnSpc>
            </a:pPr>
            <a:r>
              <a:rPr lang="ko-KR" altLang="en-US" sz="1200" dirty="0"/>
              <a:t>이는 마치 소비자가 어떤 기계나 물건을 구입할 때 그 사용설명서를 읽고 이를 단순히 이해함으로써 사용하는데 무리가 없는 것처럼 영어라는 언어 사용의 단일화 된 설명서가 필요할 것이고 이로 인해 누구든지 쉽고 간편하게 영어를 사용하는 영어 사용자가 될 수 있도록 해야 할 것입니다</a:t>
            </a:r>
            <a:r>
              <a:rPr lang="en-US" altLang="ko-KR" sz="1200" dirty="0"/>
              <a:t>.</a:t>
            </a:r>
            <a:endParaRPr lang="ko-KR" altLang="en-US" sz="1200" dirty="0"/>
          </a:p>
          <a:p>
            <a:pPr fontAlgn="base">
              <a:lnSpc>
                <a:spcPct val="150000"/>
              </a:lnSpc>
            </a:pPr>
            <a:r>
              <a:rPr lang="en-US" altLang="ko-KR" sz="1200" dirty="0"/>
              <a:t>10</a:t>
            </a:r>
            <a:r>
              <a:rPr lang="ko-KR" altLang="en-US" sz="1200" dirty="0"/>
              <a:t>년 공부를 하고도 제대로 시도조차 못하는 영어말하기 교육의 모순을 극복하고 새로운 이론으로 무장하여 최대치의 효과를 입증할 수 있는 단순화되고 쉽게 설명된 영어 사용설명서가 바로 이것이 될 것 이라는 강력한 견해를 밝히는 바입니다</a:t>
            </a:r>
            <a:r>
              <a:rPr lang="en-US" altLang="ko-KR" sz="1200" dirty="0"/>
              <a:t>.</a:t>
            </a:r>
          </a:p>
          <a:p>
            <a:pPr fontAlgn="base">
              <a:lnSpc>
                <a:spcPct val="150000"/>
              </a:lnSpc>
            </a:pPr>
            <a:endParaRPr lang="en-US" altLang="ko-KR" sz="1200" dirty="0"/>
          </a:p>
          <a:p>
            <a:pPr fontAlgn="base">
              <a:lnSpc>
                <a:spcPct val="150000"/>
              </a:lnSpc>
            </a:pPr>
            <a:endParaRPr lang="ko-KR" altLang="en-US" sz="1200" dirty="0"/>
          </a:p>
          <a:p>
            <a:pPr>
              <a:lnSpc>
                <a:spcPct val="150000"/>
              </a:lnSpc>
            </a:pPr>
            <a:endParaRPr lang="ko-KR" altLang="en-US" sz="1200" dirty="0"/>
          </a:p>
        </p:txBody>
      </p:sp>
      <p:pic>
        <p:nvPicPr>
          <p:cNvPr id="1026" name="Picture 2"/>
          <p:cNvPicPr>
            <a:picLocks noChangeAspect="1" noChangeArrowheads="1"/>
          </p:cNvPicPr>
          <p:nvPr/>
        </p:nvPicPr>
        <p:blipFill>
          <a:blip r:embed="rId3" cstate="print"/>
          <a:srcRect/>
          <a:stretch>
            <a:fillRect/>
          </a:stretch>
        </p:blipFill>
        <p:spPr bwMode="auto">
          <a:xfrm>
            <a:off x="980728" y="4139952"/>
            <a:ext cx="4872649" cy="4464496"/>
          </a:xfrm>
          <a:prstGeom prst="rect">
            <a:avLst/>
          </a:prstGeom>
          <a:noFill/>
          <a:ln w="9525">
            <a:noFill/>
            <a:miter lim="800000"/>
            <a:headEnd/>
            <a:tailEnd/>
          </a:ln>
        </p:spPr>
      </p:pic>
      <p:sp>
        <p:nvSpPr>
          <p:cNvPr id="6" name="슬라이드 번호 개체 틀 5"/>
          <p:cNvSpPr>
            <a:spLocks noGrp="1"/>
          </p:cNvSpPr>
          <p:nvPr>
            <p:ph type="sldNum" sz="quarter" idx="12"/>
          </p:nvPr>
        </p:nvSpPr>
        <p:spPr/>
        <p:txBody>
          <a:bodyPr/>
          <a:lstStyle/>
          <a:p>
            <a:fld id="{5CA46AE1-A4F3-404A-AEF6-FC2F202071CE}" type="slidenum">
              <a:rPr lang="ko-KR" altLang="en-US"/>
              <a:pPr/>
              <a:t>51</a:t>
            </a:fld>
            <a:endParaRPr lang="ko-KR" altLang="en-US"/>
          </a:p>
        </p:txBody>
      </p:sp>
      <p:sp>
        <p:nvSpPr>
          <p:cNvPr id="7" name="바닥글 개체 틀 6"/>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srcRect/>
          <a:stretch>
            <a:fillRect/>
          </a:stretch>
        </p:blipFill>
        <p:spPr bwMode="auto">
          <a:xfrm>
            <a:off x="3717032" y="1875259"/>
            <a:ext cx="1656184" cy="12565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모서리가 둥근 사각형 설명선 5"/>
          <p:cNvSpPr/>
          <p:nvPr/>
        </p:nvSpPr>
        <p:spPr>
          <a:xfrm>
            <a:off x="1268760" y="2235299"/>
            <a:ext cx="2088232" cy="792088"/>
          </a:xfrm>
          <a:prstGeom prst="wedgeRoundRectCallout">
            <a:avLst>
              <a:gd name="adj1" fmla="val 64319"/>
              <a:gd name="adj2" fmla="val -29882"/>
              <a:gd name="adj3" fmla="val 16667"/>
            </a:avLst>
          </a:prstGeom>
          <a:solidFill>
            <a:srgbClr val="FF000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ko-KR" altLang="en-US" sz="1600" b="1" dirty="0">
                <a:effectLst>
                  <a:outerShdw blurRad="38100" dist="38100" dir="2700000" algn="tl">
                    <a:srgbClr val="000000">
                      <a:alpha val="43137"/>
                    </a:srgbClr>
                  </a:outerShdw>
                </a:effectLst>
              </a:rPr>
              <a:t>나는 이번에 죽을 </a:t>
            </a:r>
            <a:endParaRPr lang="en-US" altLang="ko-KR" sz="1600" b="1" dirty="0">
              <a:effectLst>
                <a:outerShdw blurRad="38100" dist="38100" dir="2700000" algn="tl">
                  <a:srgbClr val="000000">
                    <a:alpha val="43137"/>
                  </a:srgbClr>
                </a:outerShdw>
              </a:effectLst>
            </a:endParaRPr>
          </a:p>
          <a:p>
            <a:pPr algn="ctr"/>
            <a:r>
              <a:rPr lang="ko-KR" altLang="en-US" sz="1600" b="1" dirty="0">
                <a:effectLst>
                  <a:outerShdw blurRad="38100" dist="38100" dir="2700000" algn="tl">
                    <a:srgbClr val="000000">
                      <a:alpha val="43137"/>
                    </a:srgbClr>
                  </a:outerShdw>
                </a:effectLst>
              </a:rPr>
              <a:t>각오로 끝내야지</a:t>
            </a:r>
          </a:p>
        </p:txBody>
      </p:sp>
      <p:sp>
        <p:nvSpPr>
          <p:cNvPr id="8" name="모서리가 둥근 직사각형 7"/>
          <p:cNvSpPr/>
          <p:nvPr/>
        </p:nvSpPr>
        <p:spPr>
          <a:xfrm>
            <a:off x="577255" y="3635896"/>
            <a:ext cx="5688632" cy="3888432"/>
          </a:xfrm>
          <a:prstGeom prst="roundRect">
            <a:avLst>
              <a:gd name="adj" fmla="val 3693"/>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latinLnBrk="0">
              <a:lnSpc>
                <a:spcPct val="150000"/>
              </a:lnSpc>
            </a:pPr>
            <a:r>
              <a:rPr lang="ko-KR" altLang="en-US" sz="1600" b="1" dirty="0">
                <a:solidFill>
                  <a:schemeClr val="bg1"/>
                </a:solidFill>
              </a:rPr>
              <a:t>   여러분</a:t>
            </a:r>
            <a:r>
              <a:rPr lang="en-US" altLang="ko-KR" sz="1600" b="1" dirty="0">
                <a:solidFill>
                  <a:schemeClr val="bg1"/>
                </a:solidFill>
              </a:rPr>
              <a:t>!</a:t>
            </a:r>
            <a:r>
              <a:rPr lang="ko-KR" altLang="en-US" sz="1600" b="1" dirty="0">
                <a:solidFill>
                  <a:schemeClr val="bg1"/>
                </a:solidFill>
              </a:rPr>
              <a:t> 여기까지 오시느라 수고 많으셨습니다</a:t>
            </a:r>
            <a:r>
              <a:rPr lang="en-US" altLang="ko-KR" sz="1600" b="1" dirty="0">
                <a:solidFill>
                  <a:schemeClr val="bg1"/>
                </a:solidFill>
              </a:rPr>
              <a:t>.</a:t>
            </a:r>
          </a:p>
          <a:p>
            <a:pPr algn="ctr" fontAlgn="base" latinLnBrk="0">
              <a:lnSpc>
                <a:spcPct val="150000"/>
              </a:lnSpc>
            </a:pPr>
            <a:r>
              <a:rPr lang="ko-KR" altLang="en-US" sz="1600" b="1" dirty="0">
                <a:solidFill>
                  <a:schemeClr val="bg1"/>
                </a:solidFill>
              </a:rPr>
              <a:t>      여기까지 오시면서 뭔가 느끼신 점이 있으신가요</a:t>
            </a:r>
            <a:r>
              <a:rPr lang="en-US" altLang="ko-KR" sz="1600" b="1" dirty="0">
                <a:solidFill>
                  <a:schemeClr val="bg1"/>
                </a:solidFill>
              </a:rPr>
              <a:t>?</a:t>
            </a:r>
          </a:p>
          <a:p>
            <a:pPr algn="ctr" fontAlgn="base" latinLnBrk="0">
              <a:lnSpc>
                <a:spcPct val="150000"/>
              </a:lnSpc>
            </a:pPr>
            <a:endParaRPr lang="en-US" altLang="ko-KR" sz="1600" b="1" dirty="0">
              <a:solidFill>
                <a:schemeClr val="bg1"/>
              </a:solidFill>
              <a:latin typeface="Cambria Math" pitchFamily="18" charset="0"/>
              <a:ea typeface="Cambria Math" pitchFamily="18" charset="0"/>
            </a:endParaRPr>
          </a:p>
          <a:p>
            <a:pPr algn="ctr" fontAlgn="base" latinLnBrk="0">
              <a:lnSpc>
                <a:spcPct val="150000"/>
              </a:lnSpc>
            </a:pPr>
            <a:r>
              <a:rPr lang="ko-KR" altLang="en-US" sz="1600" b="1" dirty="0">
                <a:solidFill>
                  <a:schemeClr val="bg1"/>
                </a:solidFill>
                <a:latin typeface="Cambria Math" pitchFamily="18" charset="0"/>
                <a:ea typeface="Cambria Math" pitchFamily="18" charset="0"/>
              </a:rPr>
              <a:t>제 </a:t>
            </a:r>
            <a:r>
              <a:rPr lang="en-US" altLang="ko-KR" sz="1600" b="1" dirty="0">
                <a:solidFill>
                  <a:schemeClr val="bg1"/>
                </a:solidFill>
                <a:latin typeface="Cambria Math" pitchFamily="18" charset="0"/>
                <a:ea typeface="Cambria Math" pitchFamily="18" charset="0"/>
              </a:rPr>
              <a:t>2</a:t>
            </a:r>
            <a:r>
              <a:rPr lang="ko-KR" altLang="en-US" sz="1600" b="1" dirty="0">
                <a:solidFill>
                  <a:schemeClr val="bg1"/>
                </a:solidFill>
                <a:latin typeface="Cambria Math" pitchFamily="18" charset="0"/>
                <a:ea typeface="Cambria Math" pitchFamily="18" charset="0"/>
              </a:rPr>
              <a:t>편 </a:t>
            </a:r>
            <a:r>
              <a:rPr lang="ko-KR" altLang="en-US" sz="1600" b="1" dirty="0" err="1">
                <a:solidFill>
                  <a:schemeClr val="bg1"/>
                </a:solidFill>
                <a:latin typeface="Cambria Math" pitchFamily="18" charset="0"/>
                <a:ea typeface="Cambria Math" pitchFamily="18" charset="0"/>
              </a:rPr>
              <a:t>스타트업</a:t>
            </a:r>
            <a:r>
              <a:rPr lang="ko-KR" altLang="en-US" sz="1600" b="1" dirty="0">
                <a:solidFill>
                  <a:schemeClr val="bg1"/>
                </a:solidFill>
                <a:latin typeface="Cambria Math" pitchFamily="18" charset="0"/>
                <a:ea typeface="Cambria Math" pitchFamily="18" charset="0"/>
              </a:rPr>
              <a:t> 편에서는 </a:t>
            </a:r>
            <a:endParaRPr lang="en-US" altLang="ko-KR" sz="1600" b="1" dirty="0">
              <a:solidFill>
                <a:schemeClr val="bg1"/>
              </a:solidFill>
              <a:latin typeface="Cambria Math" pitchFamily="18" charset="0"/>
              <a:ea typeface="Cambria Math" pitchFamily="18" charset="0"/>
            </a:endParaRPr>
          </a:p>
          <a:p>
            <a:pPr algn="ctr" fontAlgn="base" latinLnBrk="0">
              <a:lnSpc>
                <a:spcPct val="150000"/>
              </a:lnSpc>
            </a:pPr>
            <a:r>
              <a:rPr lang="ko-KR" altLang="en-US" sz="1600" b="1" dirty="0">
                <a:solidFill>
                  <a:schemeClr val="bg1"/>
                </a:solidFill>
                <a:latin typeface="Cambria Math" pitchFamily="18" charset="0"/>
                <a:ea typeface="Cambria Math" pitchFamily="18" charset="0"/>
              </a:rPr>
              <a:t>이제 컬러로 틀에 넣어서 매우 간편하고 </a:t>
            </a:r>
            <a:endParaRPr lang="en-US" altLang="ko-KR" sz="1600" b="1" dirty="0">
              <a:solidFill>
                <a:schemeClr val="bg1"/>
              </a:solidFill>
              <a:latin typeface="Cambria Math" pitchFamily="18" charset="0"/>
              <a:ea typeface="Cambria Math" pitchFamily="18" charset="0"/>
            </a:endParaRPr>
          </a:p>
          <a:p>
            <a:pPr algn="ctr" fontAlgn="base" latinLnBrk="0">
              <a:lnSpc>
                <a:spcPct val="150000"/>
              </a:lnSpc>
            </a:pPr>
            <a:r>
              <a:rPr lang="ko-KR" altLang="en-US" sz="1600" b="1" dirty="0">
                <a:solidFill>
                  <a:schemeClr val="bg1"/>
                </a:solidFill>
                <a:latin typeface="Cambria Math" pitchFamily="18" charset="0"/>
                <a:ea typeface="Cambria Math" pitchFamily="18" charset="0"/>
              </a:rPr>
              <a:t>편리하게 영어 문장을 만들게 됩니다</a:t>
            </a:r>
            <a:r>
              <a:rPr lang="en-US" altLang="ko-KR" sz="1600" b="1" dirty="0">
                <a:solidFill>
                  <a:schemeClr val="bg1"/>
                </a:solidFill>
                <a:latin typeface="Cambria Math" pitchFamily="18" charset="0"/>
                <a:ea typeface="Cambria Math" pitchFamily="18" charset="0"/>
              </a:rPr>
              <a:t>.</a:t>
            </a:r>
          </a:p>
          <a:p>
            <a:pPr algn="ctr" fontAlgn="base" latinLnBrk="0">
              <a:lnSpc>
                <a:spcPct val="150000"/>
              </a:lnSpc>
            </a:pPr>
            <a:r>
              <a:rPr lang="ko-KR" altLang="en-US" sz="1600" b="1" dirty="0">
                <a:solidFill>
                  <a:schemeClr val="bg1"/>
                </a:solidFill>
                <a:latin typeface="Cambria Math" pitchFamily="18" charset="0"/>
                <a:ea typeface="Cambria Math" pitchFamily="18" charset="0"/>
              </a:rPr>
              <a:t>한국어를 바로 영어로 만들어 말 할 수 있도록 하는</a:t>
            </a:r>
            <a:endParaRPr lang="en-US" altLang="ko-KR" sz="1600" b="1" dirty="0">
              <a:solidFill>
                <a:schemeClr val="bg1"/>
              </a:solidFill>
              <a:latin typeface="Cambria Math" pitchFamily="18" charset="0"/>
              <a:ea typeface="Cambria Math" pitchFamily="18" charset="0"/>
            </a:endParaRPr>
          </a:p>
          <a:p>
            <a:pPr algn="ctr" fontAlgn="base" latinLnBrk="0">
              <a:lnSpc>
                <a:spcPct val="150000"/>
              </a:lnSpc>
            </a:pPr>
            <a:r>
              <a:rPr lang="ko-KR" altLang="en-US" sz="1600" b="1" dirty="0">
                <a:solidFill>
                  <a:schemeClr val="bg1"/>
                </a:solidFill>
                <a:latin typeface="Cambria Math" pitchFamily="18" charset="0"/>
                <a:ea typeface="Cambria Math" pitchFamily="18" charset="0"/>
              </a:rPr>
              <a:t>강의로  많은 사람들  오리엔테이션을 했습니다</a:t>
            </a:r>
            <a:r>
              <a:rPr lang="en-US" altLang="ko-KR" sz="1600" b="1" dirty="0">
                <a:solidFill>
                  <a:schemeClr val="bg1"/>
                </a:solidFill>
                <a:latin typeface="Cambria Math" pitchFamily="18" charset="0"/>
                <a:ea typeface="Cambria Math" pitchFamily="18" charset="0"/>
              </a:rPr>
              <a:t>.</a:t>
            </a:r>
          </a:p>
          <a:p>
            <a:pPr algn="ctr"/>
            <a:endParaRPr lang="ko-KR" altLang="en-US" sz="1600" dirty="0"/>
          </a:p>
        </p:txBody>
      </p:sp>
      <p:sp>
        <p:nvSpPr>
          <p:cNvPr id="9" name="TextBox 8"/>
          <p:cNvSpPr txBox="1"/>
          <p:nvPr/>
        </p:nvSpPr>
        <p:spPr>
          <a:xfrm>
            <a:off x="1740620" y="772126"/>
            <a:ext cx="3363614" cy="373885"/>
          </a:xfrm>
          <a:prstGeom prst="rect">
            <a:avLst/>
          </a:prstGeom>
          <a:solidFill>
            <a:srgbClr val="9933FF"/>
          </a:solidFill>
        </p:spPr>
        <p:txBody>
          <a:bodyPr wrap="square" rtlCol="0">
            <a:spAutoFit/>
          </a:bodyPr>
          <a:lstStyle/>
          <a:p>
            <a:pPr algn="ctr" fontAlgn="base" latinLnBrk="0">
              <a:lnSpc>
                <a:spcPct val="150000"/>
              </a:lnSpc>
            </a:pPr>
            <a:r>
              <a:rPr lang="en-US" altLang="ko-KR" sz="1400" b="1" dirty="0">
                <a:solidFill>
                  <a:schemeClr val="bg1"/>
                </a:solidFill>
              </a:rPr>
              <a:t>19. </a:t>
            </a:r>
            <a:r>
              <a:rPr lang="ko-KR" altLang="en-US" sz="1400" b="1" dirty="0">
                <a:solidFill>
                  <a:schemeClr val="bg1"/>
                </a:solidFill>
              </a:rPr>
              <a:t>제</a:t>
            </a:r>
            <a:r>
              <a:rPr lang="en-US" altLang="ko-KR" sz="1400" b="1" dirty="0">
                <a:solidFill>
                  <a:schemeClr val="bg1"/>
                </a:solidFill>
              </a:rPr>
              <a:t>2</a:t>
            </a:r>
            <a:r>
              <a:rPr lang="ko-KR" altLang="en-US" sz="1400" b="1" dirty="0">
                <a:solidFill>
                  <a:schemeClr val="bg1"/>
                </a:solidFill>
              </a:rPr>
              <a:t>권 </a:t>
            </a:r>
            <a:r>
              <a:rPr lang="en-US" altLang="ko-KR" sz="1400" b="1" dirty="0">
                <a:solidFill>
                  <a:schemeClr val="bg1"/>
                </a:solidFill>
              </a:rPr>
              <a:t>Start up</a:t>
            </a:r>
            <a:r>
              <a:rPr lang="ko-KR" altLang="en-US" sz="1400" b="1" dirty="0">
                <a:solidFill>
                  <a:schemeClr val="bg1"/>
                </a:solidFill>
              </a:rPr>
              <a:t>편 </a:t>
            </a:r>
            <a:r>
              <a:rPr lang="en-US" altLang="ko-KR" sz="1400" b="1" dirty="0">
                <a:solidFill>
                  <a:schemeClr val="bg1"/>
                </a:solidFill>
              </a:rPr>
              <a:t>Coming Soon</a:t>
            </a:r>
            <a:endParaRPr lang="ko-KR" altLang="en-US" sz="1400" b="1" dirty="0">
              <a:solidFill>
                <a:schemeClr val="bg1"/>
              </a:solidFill>
            </a:endParaRPr>
          </a:p>
        </p:txBody>
      </p:sp>
      <p:pic>
        <p:nvPicPr>
          <p:cNvPr id="10" name="Picture 11" descr="C:\Users\USER\Desktop\회장문서\커리컬처 복사.gif"/>
          <p:cNvPicPr>
            <a:picLocks noChangeAspect="1" noChangeArrowheads="1"/>
          </p:cNvPicPr>
          <p:nvPr/>
        </p:nvPicPr>
        <p:blipFill>
          <a:blip r:embed="rId4" cstate="print"/>
          <a:srcRect/>
          <a:stretch>
            <a:fillRect/>
          </a:stretch>
        </p:blipFill>
        <p:spPr bwMode="auto">
          <a:xfrm>
            <a:off x="620688" y="4067944"/>
            <a:ext cx="749747" cy="1340148"/>
          </a:xfrm>
          <a:prstGeom prst="rect">
            <a:avLst/>
          </a:prstGeom>
          <a:noFill/>
        </p:spPr>
      </p:pic>
      <p:sp>
        <p:nvSpPr>
          <p:cNvPr id="11" name="슬라이드 번호 개체 틀 10"/>
          <p:cNvSpPr>
            <a:spLocks noGrp="1"/>
          </p:cNvSpPr>
          <p:nvPr>
            <p:ph type="sldNum" sz="quarter" idx="12"/>
          </p:nvPr>
        </p:nvSpPr>
        <p:spPr/>
        <p:txBody>
          <a:bodyPr/>
          <a:lstStyle/>
          <a:p>
            <a:fld id="{5CA46AE1-A4F3-404A-AEF6-FC2F202071CE}" type="slidenum">
              <a:rPr lang="ko-KR" altLang="en-US"/>
              <a:pPr/>
              <a:t>52</a:t>
            </a:fld>
            <a:endParaRPr lang="ko-KR" altLang="en-US"/>
          </a:p>
        </p:txBody>
      </p:sp>
      <p:sp>
        <p:nvSpPr>
          <p:cNvPr id="12" name="바닥글 개체 틀 11"/>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40620" y="755576"/>
            <a:ext cx="3363614" cy="415498"/>
          </a:xfrm>
          <a:prstGeom prst="rect">
            <a:avLst/>
          </a:prstGeom>
          <a:solidFill>
            <a:srgbClr val="9933FF"/>
          </a:solidFill>
        </p:spPr>
        <p:txBody>
          <a:bodyPr wrap="square" rtlCol="0">
            <a:spAutoFit/>
          </a:bodyPr>
          <a:lstStyle/>
          <a:p>
            <a:pPr algn="ctr" fontAlgn="base" latinLnBrk="0">
              <a:lnSpc>
                <a:spcPct val="150000"/>
              </a:lnSpc>
            </a:pPr>
            <a:r>
              <a:rPr lang="ko-KR" altLang="en-US" sz="1400" b="1" dirty="0">
                <a:solidFill>
                  <a:schemeClr val="bg1"/>
                </a:solidFill>
              </a:rPr>
              <a:t>제</a:t>
            </a:r>
            <a:r>
              <a:rPr lang="en-US" altLang="ko-KR" sz="1400" b="1" dirty="0">
                <a:solidFill>
                  <a:schemeClr val="bg1"/>
                </a:solidFill>
              </a:rPr>
              <a:t>2</a:t>
            </a:r>
            <a:r>
              <a:rPr lang="ko-KR" altLang="en-US" sz="1400" b="1" dirty="0">
                <a:solidFill>
                  <a:schemeClr val="bg1"/>
                </a:solidFill>
              </a:rPr>
              <a:t>권 </a:t>
            </a:r>
            <a:r>
              <a:rPr lang="en-US" altLang="ko-KR" sz="1400" b="1" dirty="0">
                <a:solidFill>
                  <a:schemeClr val="bg1"/>
                </a:solidFill>
              </a:rPr>
              <a:t>Start up</a:t>
            </a:r>
            <a:r>
              <a:rPr lang="ko-KR" altLang="en-US" sz="1400" b="1" dirty="0">
                <a:solidFill>
                  <a:schemeClr val="bg1"/>
                </a:solidFill>
              </a:rPr>
              <a:t>편 </a:t>
            </a:r>
            <a:r>
              <a:rPr lang="en-US" altLang="ko-KR" sz="1400" b="1" dirty="0">
                <a:solidFill>
                  <a:schemeClr val="bg1"/>
                </a:solidFill>
              </a:rPr>
              <a:t>Coming Soon</a:t>
            </a:r>
            <a:endParaRPr lang="ko-KR" altLang="en-US" sz="1400" b="1" dirty="0">
              <a:solidFill>
                <a:schemeClr val="bg1"/>
              </a:solidFill>
            </a:endParaRPr>
          </a:p>
        </p:txBody>
      </p:sp>
      <p:graphicFrame>
        <p:nvGraphicFramePr>
          <p:cNvPr id="12" name="표 11"/>
          <p:cNvGraphicFramePr>
            <a:graphicFrameLocks noGrp="1"/>
          </p:cNvGraphicFramePr>
          <p:nvPr>
            <p:extLst>
              <p:ext uri="{D42A27DB-BD31-4B8C-83A1-F6EECF244321}">
                <p14:modId xmlns="" xmlns:p14="http://schemas.microsoft.com/office/powerpoint/2010/main" val="67287120"/>
              </p:ext>
            </p:extLst>
          </p:nvPr>
        </p:nvGraphicFramePr>
        <p:xfrm>
          <a:off x="476672" y="5051378"/>
          <a:ext cx="5904655" cy="2328934"/>
        </p:xfrm>
        <a:graphic>
          <a:graphicData uri="http://schemas.openxmlformats.org/drawingml/2006/table">
            <a:tbl>
              <a:tblPr/>
              <a:tblGrid>
                <a:gridCol w="450737"/>
                <a:gridCol w="946548"/>
                <a:gridCol w="540884"/>
                <a:gridCol w="1086167"/>
                <a:gridCol w="1368152"/>
                <a:gridCol w="1512167"/>
              </a:tblGrid>
              <a:tr h="281950">
                <a:tc rowSpan="5">
                  <a:txBody>
                    <a:bodyPr/>
                    <a:lstStyle/>
                    <a:p>
                      <a:pPr marL="0" marR="0" algn="ctr">
                        <a:lnSpc>
                          <a:spcPct val="160000"/>
                        </a:lnSpc>
                        <a:spcBef>
                          <a:spcPts val="0"/>
                        </a:spcBef>
                        <a:spcAft>
                          <a:spcPts val="0"/>
                        </a:spcAft>
                      </a:pPr>
                      <a:r>
                        <a:rPr lang="ko-KR" altLang="en-US" sz="1300" b="1" dirty="0">
                          <a:solidFill>
                            <a:srgbClr val="000000"/>
                          </a:solidFill>
                          <a:effectLst/>
                          <a:latin typeface="맑은 고딕" pitchFamily="50" charset="-127"/>
                          <a:ea typeface="맑은 고딕" pitchFamily="50" charset="-127"/>
                        </a:rPr>
                        <a:t>현</a:t>
                      </a:r>
                      <a:endParaRPr lang="en-US" altLang="ko-KR" sz="1300" b="1" dirty="0">
                        <a:solidFill>
                          <a:srgbClr val="000000"/>
                        </a:solidFill>
                        <a:effectLst/>
                        <a:latin typeface="맑은 고딕" pitchFamily="50" charset="-127"/>
                        <a:ea typeface="맑은 고딕" pitchFamily="50" charset="-127"/>
                      </a:endParaRPr>
                    </a:p>
                    <a:p>
                      <a:pPr marL="0" marR="0" algn="ctr">
                        <a:lnSpc>
                          <a:spcPct val="160000"/>
                        </a:lnSpc>
                        <a:spcBef>
                          <a:spcPts val="0"/>
                        </a:spcBef>
                        <a:spcAft>
                          <a:spcPts val="0"/>
                        </a:spcAft>
                      </a:pPr>
                      <a:r>
                        <a:rPr lang="ko-KR" altLang="en-US" sz="1300" b="1" dirty="0">
                          <a:solidFill>
                            <a:srgbClr val="000000"/>
                          </a:solidFill>
                          <a:effectLst/>
                          <a:latin typeface="맑은 고딕" pitchFamily="50" charset="-127"/>
                          <a:ea typeface="맑은 고딕" pitchFamily="50" charset="-127"/>
                        </a:rPr>
                        <a:t>재</a:t>
                      </a:r>
                      <a:endParaRPr lang="en-US" altLang="ko-KR" sz="1300" b="1" dirty="0">
                        <a:solidFill>
                          <a:srgbClr val="000000"/>
                        </a:solidFill>
                        <a:effectLst/>
                        <a:latin typeface="맑은 고딕" pitchFamily="50" charset="-127"/>
                        <a:ea typeface="맑은 고딕" pitchFamily="50" charset="-127"/>
                      </a:endParaRPr>
                    </a:p>
                    <a:p>
                      <a:pPr marL="0" marR="0" algn="ctr">
                        <a:lnSpc>
                          <a:spcPct val="160000"/>
                        </a:lnSpc>
                        <a:spcBef>
                          <a:spcPts val="0"/>
                        </a:spcBef>
                        <a:spcAft>
                          <a:spcPts val="0"/>
                        </a:spcAft>
                      </a:pPr>
                      <a:r>
                        <a:rPr lang="ko-KR" altLang="en-US" sz="1300" b="1" dirty="0">
                          <a:solidFill>
                            <a:srgbClr val="000000"/>
                          </a:solidFill>
                          <a:effectLst/>
                          <a:latin typeface="맑은 고딕" pitchFamily="50" charset="-127"/>
                          <a:ea typeface="맑은 고딕" pitchFamily="50" charset="-127"/>
                        </a:rPr>
                        <a:t>관</a:t>
                      </a:r>
                      <a:endParaRPr lang="en-US" altLang="ko-KR" sz="1300" b="1" dirty="0">
                        <a:solidFill>
                          <a:srgbClr val="000000"/>
                        </a:solidFill>
                        <a:effectLst/>
                        <a:latin typeface="맑은 고딕" pitchFamily="50" charset="-127"/>
                        <a:ea typeface="맑은 고딕" pitchFamily="50" charset="-127"/>
                      </a:endParaRPr>
                    </a:p>
                    <a:p>
                      <a:pPr marL="0" marR="0" algn="ctr">
                        <a:lnSpc>
                          <a:spcPct val="160000"/>
                        </a:lnSpc>
                        <a:spcBef>
                          <a:spcPts val="0"/>
                        </a:spcBef>
                        <a:spcAft>
                          <a:spcPts val="0"/>
                        </a:spcAft>
                      </a:pPr>
                      <a:r>
                        <a:rPr lang="ko-KR" altLang="en-US" sz="1300" b="1" dirty="0" err="1">
                          <a:solidFill>
                            <a:srgbClr val="000000"/>
                          </a:solidFill>
                          <a:effectLst/>
                          <a:latin typeface="맑은 고딕" pitchFamily="50" charset="-127"/>
                          <a:ea typeface="맑은 고딕" pitchFamily="50" charset="-127"/>
                        </a:rPr>
                        <a:t>련</a:t>
                      </a: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25146" cap="flat" cmpd="sng" algn="ctr">
                      <a:solidFill>
                        <a:srgbClr val="5D5D5D"/>
                      </a:solidFill>
                      <a:prstDash val="solid"/>
                      <a:round/>
                      <a:headEnd type="none" w="med" len="med"/>
                      <a:tailEnd type="none" w="med" len="med"/>
                    </a:lnT>
                    <a:lnB w="2514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1" hangingPunct="1">
                        <a:lnSpc>
                          <a:spcPct val="160000"/>
                        </a:lnSpc>
                        <a:spcBef>
                          <a:spcPts val="0"/>
                        </a:spcBef>
                        <a:spcAft>
                          <a:spcPts val="0"/>
                        </a:spcAft>
                        <a:buClrTx/>
                        <a:buSzTx/>
                        <a:buFontTx/>
                        <a:buNone/>
                        <a:tabLst/>
                        <a:defRPr/>
                      </a:pPr>
                      <a:r>
                        <a:rPr lang="ko-KR" altLang="en-US" sz="1300" b="1" dirty="0">
                          <a:solidFill>
                            <a:srgbClr val="000000"/>
                          </a:solidFill>
                          <a:effectLst/>
                          <a:latin typeface="맑은 고딕" pitchFamily="50" charset="-127"/>
                          <a:ea typeface="맑은 고딕" pitchFamily="50" charset="-127"/>
                        </a:rPr>
                        <a:t>시제    구분</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2514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3175" cap="flat" cmpd="sng" algn="ctr">
                      <a:solidFill>
                        <a:schemeClr val="tx1"/>
                      </a:solidFill>
                      <a:prstDash val="solid"/>
                      <a:round/>
                      <a:headEnd type="none" w="med" len="med"/>
                      <a:tailEnd type="none" w="med" len="med"/>
                    </a:lnTlToBr>
                    <a:lnBlToTr w="12700" cmpd="sng">
                      <a:noFill/>
                      <a:prstDash val="solid"/>
                    </a:lnBlToTr>
                    <a:solidFill>
                      <a:schemeClr val="bg1">
                        <a:lumMod val="85000"/>
                      </a:schemeClr>
                    </a:solidFill>
                  </a:tcPr>
                </a:tc>
                <a:tc>
                  <a:txBody>
                    <a:bodyPr/>
                    <a:lstStyle/>
                    <a:p>
                      <a:pPr marL="0" marR="0" algn="ctr">
                        <a:lnSpc>
                          <a:spcPct val="160000"/>
                        </a:lnSpc>
                        <a:spcBef>
                          <a:spcPts val="0"/>
                        </a:spcBef>
                        <a:spcAft>
                          <a:spcPts val="0"/>
                        </a:spcAft>
                      </a:pPr>
                      <a:r>
                        <a:rPr lang="ko-KR" altLang="en-US" sz="1300" b="0" i="0" dirty="0">
                          <a:solidFill>
                            <a:schemeClr val="tx1"/>
                          </a:solidFill>
                          <a:effectLst/>
                          <a:latin typeface="맑은 고딕" pitchFamily="50" charset="-127"/>
                          <a:ea typeface="맑은 고딕" pitchFamily="50" charset="-127"/>
                        </a:rPr>
                        <a:t>주어</a:t>
                      </a:r>
                      <a:endParaRPr lang="en-US" sz="1300" b="0" i="0" dirty="0">
                        <a:solidFill>
                          <a:schemeClr val="tx1"/>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2514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algn="ctr">
                        <a:lnSpc>
                          <a:spcPct val="160000"/>
                        </a:lnSpc>
                        <a:spcBef>
                          <a:spcPts val="0"/>
                        </a:spcBef>
                        <a:spcAft>
                          <a:spcPts val="0"/>
                        </a:spcAft>
                      </a:pPr>
                      <a:r>
                        <a:rPr lang="ko-KR" altLang="en-US" sz="1300" b="1" i="0" dirty="0">
                          <a:solidFill>
                            <a:srgbClr val="FF0000"/>
                          </a:solidFill>
                          <a:effectLst/>
                          <a:latin typeface="맑은 고딕" pitchFamily="50" charset="-127"/>
                          <a:ea typeface="맑은 고딕" pitchFamily="50" charset="-127"/>
                        </a:rPr>
                        <a:t>동사</a:t>
                      </a:r>
                      <a:endParaRPr lang="en-US" sz="1300" b="1" i="0" dirty="0">
                        <a:solidFill>
                          <a:srgbClr val="FF0000"/>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2514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algn="ctr">
                        <a:lnSpc>
                          <a:spcPct val="160000"/>
                        </a:lnSpc>
                        <a:spcBef>
                          <a:spcPts val="0"/>
                        </a:spcBef>
                        <a:spcAft>
                          <a:spcPts val="0"/>
                        </a:spcAft>
                      </a:pPr>
                      <a:r>
                        <a:rPr lang="ko-KR" altLang="en-US" sz="1300" b="1" i="0" dirty="0">
                          <a:solidFill>
                            <a:srgbClr val="0000FF"/>
                          </a:solidFill>
                          <a:effectLst/>
                          <a:latin typeface="맑은 고딕" pitchFamily="50" charset="-127"/>
                          <a:ea typeface="맑은 고딕" pitchFamily="50" charset="-127"/>
                        </a:rPr>
                        <a:t>목적어</a:t>
                      </a:r>
                      <a:endParaRPr lang="en-US" sz="1300" b="1" i="0" dirty="0">
                        <a:solidFill>
                          <a:srgbClr val="0000FF"/>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2514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algn="ctr">
                        <a:lnSpc>
                          <a:spcPct val="160000"/>
                        </a:lnSpc>
                        <a:spcBef>
                          <a:spcPts val="0"/>
                        </a:spcBef>
                        <a:spcAft>
                          <a:spcPts val="0"/>
                        </a:spcAft>
                      </a:pPr>
                      <a:r>
                        <a:rPr lang="ko-KR" altLang="en-US" sz="1300" b="1" i="1" dirty="0">
                          <a:solidFill>
                            <a:schemeClr val="tx1"/>
                          </a:solidFill>
                          <a:effectLst/>
                          <a:latin typeface="맑은 고딕" pitchFamily="50" charset="-127"/>
                          <a:ea typeface="맑은 고딕" pitchFamily="50" charset="-127"/>
                        </a:rPr>
                        <a:t>기타</a:t>
                      </a:r>
                      <a:r>
                        <a:rPr lang="en-US" altLang="ko-KR" sz="1300" b="1" i="1" dirty="0">
                          <a:solidFill>
                            <a:schemeClr val="tx1"/>
                          </a:solidFill>
                          <a:effectLst/>
                          <a:latin typeface="맑은 고딕" pitchFamily="50" charset="-127"/>
                          <a:ea typeface="맑은 고딕" pitchFamily="50" charset="-127"/>
                        </a:rPr>
                        <a:t>.</a:t>
                      </a:r>
                      <a:endParaRPr lang="en-US" sz="1300" b="1" i="1" dirty="0">
                        <a:solidFill>
                          <a:schemeClr val="tx1"/>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2514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r>
              <a:tr h="281950">
                <a:tc vMerge="1">
                  <a:txBody>
                    <a:bodyPr/>
                    <a:lstStyle/>
                    <a:p>
                      <a:pPr marL="0" marR="0" algn="ctr">
                        <a:lnSpc>
                          <a:spcPct val="160000"/>
                        </a:lnSpc>
                        <a:spcBef>
                          <a:spcPts val="0"/>
                        </a:spcBef>
                        <a:spcAft>
                          <a:spcPts val="0"/>
                        </a:spcAft>
                      </a:pP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25146" cap="flat" cmpd="sng" algn="ctr">
                      <a:solidFill>
                        <a:srgbClr val="5D5D5D"/>
                      </a:solidFill>
                      <a:prstDash val="solid"/>
                      <a:round/>
                      <a:headEnd type="none" w="med" len="med"/>
                      <a:tailEnd type="none" w="med" len="med"/>
                    </a:lnT>
                    <a:lnB w="2514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l">
                        <a:lnSpc>
                          <a:spcPct val="160000"/>
                        </a:lnSpc>
                        <a:spcBef>
                          <a:spcPts val="0"/>
                        </a:spcBef>
                        <a:spcAft>
                          <a:spcPts val="0"/>
                        </a:spcAft>
                      </a:pPr>
                      <a:r>
                        <a:rPr lang="ko-KR" altLang="en-US" sz="1300" b="1" dirty="0">
                          <a:solidFill>
                            <a:srgbClr val="000000"/>
                          </a:solidFill>
                          <a:effectLst/>
                          <a:latin typeface="맑은 고딕" pitchFamily="50" charset="-127"/>
                          <a:ea typeface="맑은 고딕" pitchFamily="50" charset="-127"/>
                        </a:rPr>
                        <a:t> 현재</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ctr">
                        <a:lnSpc>
                          <a:spcPct val="160000"/>
                        </a:lnSpc>
                        <a:spcBef>
                          <a:spcPts val="0"/>
                        </a:spcBef>
                        <a:spcAft>
                          <a:spcPts val="0"/>
                        </a:spcAft>
                      </a:pPr>
                      <a:r>
                        <a:rPr lang="en-US" sz="1300" b="0" i="0" dirty="0">
                          <a:solidFill>
                            <a:schemeClr val="tx1"/>
                          </a:solidFill>
                          <a:effectLst/>
                          <a:latin typeface="Cambria Math" pitchFamily="18" charset="0"/>
                          <a:ea typeface="Cambria Math" pitchFamily="18" charset="0"/>
                        </a:rPr>
                        <a:t>  I</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60000"/>
                        </a:lnSpc>
                        <a:spcBef>
                          <a:spcPts val="0"/>
                        </a:spcBef>
                        <a:spcAft>
                          <a:spcPts val="0"/>
                        </a:spcAft>
                      </a:pPr>
                      <a:r>
                        <a:rPr kumimoji="0" lang="en-US" altLang="ko-KR" sz="1300" b="1" i="0" u="none" strike="noStrike" kern="1200" cap="none" spc="0" normalizeH="0" baseline="0" noProof="0" dirty="0">
                          <a:ln>
                            <a:noFill/>
                          </a:ln>
                          <a:solidFill>
                            <a:srgbClr val="FF0000"/>
                          </a:solidFill>
                          <a:effectLst/>
                          <a:uLnTx/>
                          <a:uFillTx/>
                          <a:latin typeface="Cambria Math" pitchFamily="18" charset="0"/>
                          <a:ea typeface="Cambria Math" pitchFamily="18" charset="0"/>
                          <a:cs typeface="+mn-cs"/>
                        </a:rPr>
                        <a:t>play</a:t>
                      </a:r>
                      <a:endParaRPr lang="en-US" sz="1300" b="1" i="0" dirty="0">
                        <a:solidFill>
                          <a:srgbClr val="FF0000"/>
                        </a:solidFill>
                        <a:effectLst/>
                        <a:latin typeface="Cambria Math" pitchFamily="18" charset="0"/>
                        <a:ea typeface="Cambria Math" pitchFamily="18" charset="0"/>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60000"/>
                        </a:lnSpc>
                        <a:spcBef>
                          <a:spcPts val="0"/>
                        </a:spcBef>
                        <a:spcAft>
                          <a:spcPts val="0"/>
                        </a:spcAft>
                      </a:pPr>
                      <a:r>
                        <a:rPr lang="en-US" altLang="ko-KR" sz="1300" b="1" i="0" dirty="0">
                          <a:solidFill>
                            <a:srgbClr val="0000FF"/>
                          </a:solidFill>
                          <a:effectLst/>
                          <a:latin typeface="Cambria Math" pitchFamily="18" charset="0"/>
                          <a:ea typeface="Cambria Math" pitchFamily="18" charset="0"/>
                        </a:rPr>
                        <a:t>computer game</a:t>
                      </a:r>
                      <a:endParaRPr lang="en-US" sz="1300" b="1" i="0" dirty="0">
                        <a:solidFill>
                          <a:srgbClr val="0000FF"/>
                        </a:solidFill>
                        <a:effectLst/>
                        <a:latin typeface="Cambria Math" pitchFamily="18" charset="0"/>
                        <a:ea typeface="Cambria Math" pitchFamily="18" charset="0"/>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60000"/>
                        </a:lnSpc>
                        <a:spcBef>
                          <a:spcPts val="0"/>
                        </a:spcBef>
                        <a:spcAft>
                          <a:spcPts val="0"/>
                        </a:spcAft>
                        <a:buClrTx/>
                        <a:buSzTx/>
                        <a:buFontTx/>
                        <a:buNone/>
                        <a:tabLst/>
                        <a:defRPr/>
                      </a:pPr>
                      <a:r>
                        <a:rPr lang="en-US" altLang="ko-KR" sz="1300" b="1" i="1" dirty="0">
                          <a:solidFill>
                            <a:schemeClr val="tx1"/>
                          </a:solidFill>
                          <a:effectLst/>
                          <a:latin typeface="Cambria Math" pitchFamily="18" charset="0"/>
                          <a:ea typeface="Cambria Math" pitchFamily="18" charset="0"/>
                        </a:rPr>
                        <a:t>everyday.</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r>
              <a:tr h="303098">
                <a:tc vMerge="1">
                  <a:txBody>
                    <a:bodyPr/>
                    <a:lstStyle/>
                    <a:p>
                      <a:pPr marL="0" marR="0" algn="l">
                        <a:lnSpc>
                          <a:spcPct val="160000"/>
                        </a:lnSpc>
                        <a:spcBef>
                          <a:spcPts val="0"/>
                        </a:spcBef>
                        <a:spcAft>
                          <a:spcPts val="0"/>
                        </a:spcAft>
                      </a:pP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l">
                        <a:lnSpc>
                          <a:spcPct val="160000"/>
                        </a:lnSpc>
                        <a:spcBef>
                          <a:spcPts val="0"/>
                        </a:spcBef>
                        <a:spcAft>
                          <a:spcPts val="0"/>
                        </a:spcAft>
                      </a:pPr>
                      <a:r>
                        <a:rPr lang="ko-KR" altLang="en-US" sz="1300" b="1" dirty="0">
                          <a:solidFill>
                            <a:srgbClr val="000000"/>
                          </a:solidFill>
                          <a:effectLst/>
                          <a:latin typeface="맑은 고딕" pitchFamily="50" charset="-127"/>
                          <a:ea typeface="맑은 고딕" pitchFamily="50" charset="-127"/>
                        </a:rPr>
                        <a:t> 현재진행</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ctr">
                        <a:lnSpc>
                          <a:spcPct val="160000"/>
                        </a:lnSpc>
                        <a:spcBef>
                          <a:spcPts val="0"/>
                        </a:spcBef>
                        <a:spcAft>
                          <a:spcPts val="0"/>
                        </a:spcAft>
                      </a:pPr>
                      <a:r>
                        <a:rPr lang="en-US" altLang="ko-KR" sz="1300" b="0" i="0" dirty="0">
                          <a:solidFill>
                            <a:schemeClr val="tx1"/>
                          </a:solidFill>
                          <a:effectLst/>
                          <a:latin typeface="Cambria Math" pitchFamily="18" charset="0"/>
                          <a:ea typeface="Cambria Math" pitchFamily="18" charset="0"/>
                        </a:rPr>
                        <a:t>  I</a:t>
                      </a:r>
                      <a:endParaRPr lang="en-US" sz="1300" b="0" i="0" dirty="0">
                        <a:solidFill>
                          <a:schemeClr val="tx1"/>
                        </a:solidFill>
                        <a:effectLst/>
                        <a:latin typeface="Cambria Math" pitchFamily="18" charset="0"/>
                        <a:ea typeface="Cambria Math" pitchFamily="18" charset="0"/>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60000"/>
                        </a:lnSpc>
                        <a:spcBef>
                          <a:spcPts val="0"/>
                        </a:spcBef>
                        <a:spcAft>
                          <a:spcPts val="0"/>
                        </a:spcAft>
                      </a:pPr>
                      <a:r>
                        <a:rPr lang="en-US" altLang="ko-KR" sz="1300" b="1" i="0" dirty="0">
                          <a:solidFill>
                            <a:srgbClr val="FF0000"/>
                          </a:solidFill>
                          <a:effectLst/>
                          <a:latin typeface="Cambria Math" pitchFamily="18" charset="0"/>
                          <a:ea typeface="Cambria Math" pitchFamily="18" charset="0"/>
                        </a:rPr>
                        <a:t>am playing</a:t>
                      </a:r>
                      <a:r>
                        <a:rPr lang="en-US" altLang="ko-KR" sz="1300" b="1" i="0" baseline="0" dirty="0">
                          <a:solidFill>
                            <a:srgbClr val="FF0000"/>
                          </a:solidFill>
                          <a:effectLst/>
                          <a:latin typeface="Cambria Math" pitchFamily="18" charset="0"/>
                          <a:ea typeface="Cambria Math" pitchFamily="18" charset="0"/>
                        </a:rPr>
                        <a:t> </a:t>
                      </a:r>
                      <a:endParaRPr lang="en-US" sz="1300" b="1" i="0" dirty="0">
                        <a:solidFill>
                          <a:srgbClr val="FF0000"/>
                        </a:solidFill>
                        <a:effectLst/>
                        <a:latin typeface="Cambria Math" pitchFamily="18" charset="0"/>
                        <a:ea typeface="Cambria Math" pitchFamily="18" charset="0"/>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60000"/>
                        </a:lnSpc>
                        <a:spcBef>
                          <a:spcPts val="0"/>
                        </a:spcBef>
                        <a:spcAft>
                          <a:spcPts val="0"/>
                        </a:spcAft>
                      </a:pPr>
                      <a:r>
                        <a:rPr lang="en-US" altLang="ko-KR" sz="1300" b="1" i="0" dirty="0">
                          <a:solidFill>
                            <a:srgbClr val="0000FF"/>
                          </a:solidFill>
                          <a:effectLst/>
                          <a:latin typeface="Cambria Math" pitchFamily="18" charset="0"/>
                          <a:ea typeface="Cambria Math" pitchFamily="18" charset="0"/>
                        </a:rPr>
                        <a:t>computer game</a:t>
                      </a:r>
                      <a:endParaRPr lang="en-US" sz="1300" b="1" i="0" dirty="0">
                        <a:solidFill>
                          <a:srgbClr val="0000FF"/>
                        </a:solidFill>
                        <a:effectLst/>
                        <a:latin typeface="Cambria Math" pitchFamily="18" charset="0"/>
                        <a:ea typeface="Cambria Math" pitchFamily="18" charset="0"/>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60000"/>
                        </a:lnSpc>
                        <a:spcBef>
                          <a:spcPts val="0"/>
                        </a:spcBef>
                        <a:spcAft>
                          <a:spcPts val="0"/>
                        </a:spcAft>
                        <a:buClrTx/>
                        <a:buSzTx/>
                        <a:buFontTx/>
                        <a:buNone/>
                        <a:tabLst/>
                        <a:defRPr/>
                      </a:pPr>
                      <a:r>
                        <a:rPr lang="en-US" altLang="ko-KR" sz="1300" b="1" i="1" baseline="0" dirty="0">
                          <a:solidFill>
                            <a:schemeClr val="tx1"/>
                          </a:solidFill>
                          <a:effectLst/>
                          <a:latin typeface="Cambria Math" pitchFamily="18" charset="0"/>
                          <a:ea typeface="Cambria Math" pitchFamily="18" charset="0"/>
                        </a:rPr>
                        <a:t>right now.</a:t>
                      </a:r>
                      <a:endParaRPr lang="en-US" altLang="ko-KR" sz="1300" b="1" i="1" dirty="0">
                        <a:solidFill>
                          <a:schemeClr val="tx1"/>
                        </a:solidFill>
                        <a:effectLst/>
                        <a:latin typeface="Cambria Math" pitchFamily="18" charset="0"/>
                        <a:ea typeface="Cambria Math" pitchFamily="18" charset="0"/>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r>
              <a:tr h="324246">
                <a:tc vMerge="1">
                  <a:txBody>
                    <a:bodyPr/>
                    <a:lstStyle/>
                    <a:p>
                      <a:pPr marL="0" marR="0" algn="l">
                        <a:lnSpc>
                          <a:spcPct val="160000"/>
                        </a:lnSpc>
                        <a:spcBef>
                          <a:spcPts val="0"/>
                        </a:spcBef>
                        <a:spcAft>
                          <a:spcPts val="0"/>
                        </a:spcAft>
                      </a:pP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l">
                        <a:lnSpc>
                          <a:spcPct val="160000"/>
                        </a:lnSpc>
                        <a:spcBef>
                          <a:spcPts val="0"/>
                        </a:spcBef>
                        <a:spcAft>
                          <a:spcPts val="0"/>
                        </a:spcAft>
                      </a:pPr>
                      <a:r>
                        <a:rPr lang="ko-KR" altLang="en-US" sz="1300" b="1" dirty="0">
                          <a:solidFill>
                            <a:srgbClr val="000000"/>
                          </a:solidFill>
                          <a:effectLst/>
                          <a:latin typeface="맑은 고딕" pitchFamily="50" charset="-127"/>
                          <a:ea typeface="맑은 고딕" pitchFamily="50" charset="-127"/>
                        </a:rPr>
                        <a:t> 현재완료</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ctr">
                        <a:lnSpc>
                          <a:spcPct val="160000"/>
                        </a:lnSpc>
                        <a:spcBef>
                          <a:spcPts val="0"/>
                        </a:spcBef>
                        <a:spcAft>
                          <a:spcPts val="0"/>
                        </a:spcAft>
                      </a:pPr>
                      <a:r>
                        <a:rPr lang="en-US" altLang="ko-KR" sz="1300" b="0" i="0" dirty="0">
                          <a:solidFill>
                            <a:schemeClr val="tx1"/>
                          </a:solidFill>
                          <a:effectLst/>
                          <a:latin typeface="Cambria Math" pitchFamily="18" charset="0"/>
                          <a:ea typeface="Cambria Math" pitchFamily="18" charset="0"/>
                        </a:rPr>
                        <a:t>  I</a:t>
                      </a:r>
                      <a:endParaRPr lang="en-US" sz="1300" b="0" i="0" dirty="0">
                        <a:solidFill>
                          <a:schemeClr val="tx1"/>
                        </a:solidFill>
                        <a:effectLst/>
                        <a:latin typeface="Cambria Math" pitchFamily="18" charset="0"/>
                        <a:ea typeface="Cambria Math" pitchFamily="18" charset="0"/>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60000"/>
                        </a:lnSpc>
                        <a:spcBef>
                          <a:spcPts val="0"/>
                        </a:spcBef>
                        <a:spcAft>
                          <a:spcPts val="0"/>
                        </a:spcAft>
                      </a:pPr>
                      <a:r>
                        <a:rPr lang="en-US" altLang="ko-KR" sz="1300" b="1" i="0" dirty="0">
                          <a:solidFill>
                            <a:srgbClr val="FF0000"/>
                          </a:solidFill>
                          <a:effectLst/>
                          <a:latin typeface="Cambria Math" pitchFamily="18" charset="0"/>
                          <a:ea typeface="Cambria Math" pitchFamily="18" charset="0"/>
                        </a:rPr>
                        <a:t>have played</a:t>
                      </a:r>
                      <a:r>
                        <a:rPr lang="en-US" altLang="ko-KR" sz="1300" b="1" i="0" baseline="0" dirty="0">
                          <a:solidFill>
                            <a:srgbClr val="FF0000"/>
                          </a:solidFill>
                          <a:effectLst/>
                          <a:latin typeface="Cambria Math" pitchFamily="18" charset="0"/>
                          <a:ea typeface="Cambria Math" pitchFamily="18" charset="0"/>
                        </a:rPr>
                        <a:t> </a:t>
                      </a:r>
                      <a:endParaRPr lang="en-US" sz="1300" b="1" i="0" dirty="0">
                        <a:solidFill>
                          <a:srgbClr val="FF0000"/>
                        </a:solidFill>
                        <a:effectLst/>
                        <a:latin typeface="Cambria Math" pitchFamily="18" charset="0"/>
                        <a:ea typeface="Cambria Math" pitchFamily="18" charset="0"/>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60000"/>
                        </a:lnSpc>
                        <a:spcBef>
                          <a:spcPts val="0"/>
                        </a:spcBef>
                        <a:spcAft>
                          <a:spcPts val="0"/>
                        </a:spcAft>
                      </a:pPr>
                      <a:r>
                        <a:rPr lang="en-US" altLang="ko-KR" sz="1300" b="1" i="0" dirty="0">
                          <a:solidFill>
                            <a:srgbClr val="0000FF"/>
                          </a:solidFill>
                          <a:effectLst/>
                          <a:latin typeface="Cambria Math" pitchFamily="18" charset="0"/>
                          <a:ea typeface="Cambria Math" pitchFamily="18" charset="0"/>
                        </a:rPr>
                        <a:t>computer game</a:t>
                      </a:r>
                      <a:endParaRPr lang="en-US" sz="1300" b="1" i="0" dirty="0">
                        <a:solidFill>
                          <a:srgbClr val="0000FF"/>
                        </a:solidFill>
                        <a:effectLst/>
                        <a:latin typeface="Cambria Math" pitchFamily="18" charset="0"/>
                        <a:ea typeface="Cambria Math" pitchFamily="18" charset="0"/>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60000"/>
                        </a:lnSpc>
                        <a:spcBef>
                          <a:spcPts val="0"/>
                        </a:spcBef>
                        <a:spcAft>
                          <a:spcPts val="0"/>
                        </a:spcAft>
                        <a:buClrTx/>
                        <a:buSzTx/>
                        <a:buFontTx/>
                        <a:buNone/>
                        <a:tabLst/>
                        <a:defRPr/>
                      </a:pPr>
                      <a:r>
                        <a:rPr lang="en-US" altLang="ko-KR" sz="1300" b="1" i="1" dirty="0">
                          <a:solidFill>
                            <a:schemeClr val="tx1"/>
                          </a:solidFill>
                          <a:effectLst/>
                          <a:latin typeface="Cambria Math" pitchFamily="18" charset="0"/>
                          <a:ea typeface="Cambria Math" pitchFamily="18" charset="0"/>
                        </a:rPr>
                        <a:t>since I was 10 years old.</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r>
              <a:tr h="273386">
                <a:tc vMerge="1">
                  <a:txBody>
                    <a:bodyPr/>
                    <a:lstStyle/>
                    <a:p>
                      <a:pPr marL="0" marR="0" algn="l">
                        <a:lnSpc>
                          <a:spcPct val="160000"/>
                        </a:lnSpc>
                        <a:spcBef>
                          <a:spcPts val="0"/>
                        </a:spcBef>
                        <a:spcAft>
                          <a:spcPts val="0"/>
                        </a:spcAft>
                      </a:pP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2514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l">
                        <a:lnSpc>
                          <a:spcPct val="160000"/>
                        </a:lnSpc>
                        <a:spcBef>
                          <a:spcPts val="0"/>
                        </a:spcBef>
                        <a:spcAft>
                          <a:spcPts val="0"/>
                        </a:spcAft>
                      </a:pPr>
                      <a:r>
                        <a:rPr lang="ko-KR" altLang="en-US" sz="1300" b="1" dirty="0">
                          <a:solidFill>
                            <a:srgbClr val="000000"/>
                          </a:solidFill>
                          <a:effectLst/>
                          <a:latin typeface="맑은 고딕" pitchFamily="50" charset="-127"/>
                          <a:ea typeface="맑은 고딕" pitchFamily="50" charset="-127"/>
                        </a:rPr>
                        <a:t> 현재완료</a:t>
                      </a:r>
                      <a:r>
                        <a:rPr lang="ko-KR" altLang="en-US" sz="1300" b="1" baseline="0" dirty="0">
                          <a:solidFill>
                            <a:srgbClr val="000000"/>
                          </a:solidFill>
                          <a:effectLst/>
                          <a:latin typeface="맑은 고딕" pitchFamily="50" charset="-127"/>
                          <a:ea typeface="맑은 고딕" pitchFamily="50" charset="-127"/>
                        </a:rPr>
                        <a:t> </a:t>
                      </a:r>
                      <a:r>
                        <a:rPr lang="ko-KR" altLang="en-US" sz="1300" b="1" dirty="0">
                          <a:solidFill>
                            <a:srgbClr val="000000"/>
                          </a:solidFill>
                          <a:effectLst/>
                          <a:latin typeface="맑은 고딕" pitchFamily="50" charset="-127"/>
                          <a:ea typeface="맑은 고딕" pitchFamily="50" charset="-127"/>
                        </a:rPr>
                        <a:t>진행</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2514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indent="0" algn="ctr" defTabSz="914400" rtl="0" eaLnBrk="1" fontAlgn="auto" latinLnBrk="1" hangingPunct="1">
                        <a:lnSpc>
                          <a:spcPct val="160000"/>
                        </a:lnSpc>
                        <a:spcBef>
                          <a:spcPts val="0"/>
                        </a:spcBef>
                        <a:spcAft>
                          <a:spcPts val="0"/>
                        </a:spcAft>
                        <a:buClrTx/>
                        <a:buSzTx/>
                        <a:buFontTx/>
                        <a:buNone/>
                        <a:tabLst/>
                        <a:defRPr/>
                      </a:pPr>
                      <a:r>
                        <a:rPr lang="en-US" altLang="ko-KR" sz="1300" b="0" i="0" dirty="0">
                          <a:solidFill>
                            <a:schemeClr val="tx1"/>
                          </a:solidFill>
                          <a:effectLst/>
                          <a:latin typeface="Cambria Math" pitchFamily="18" charset="0"/>
                          <a:ea typeface="Cambria Math" pitchFamily="18" charset="0"/>
                        </a:rPr>
                        <a:t>  I</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2514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60000"/>
                        </a:lnSpc>
                        <a:spcBef>
                          <a:spcPts val="0"/>
                        </a:spcBef>
                        <a:spcAft>
                          <a:spcPts val="0"/>
                        </a:spcAft>
                        <a:buClrTx/>
                        <a:buSzTx/>
                        <a:buFontTx/>
                        <a:buNone/>
                        <a:tabLst/>
                        <a:defRPr/>
                      </a:pPr>
                      <a:r>
                        <a:rPr lang="en-US" altLang="ko-KR" sz="1300" b="1" i="0" dirty="0">
                          <a:solidFill>
                            <a:srgbClr val="FF0000"/>
                          </a:solidFill>
                          <a:effectLst/>
                          <a:latin typeface="Cambria Math" pitchFamily="18" charset="0"/>
                          <a:ea typeface="Cambria Math" pitchFamily="18" charset="0"/>
                        </a:rPr>
                        <a:t>have been playing</a:t>
                      </a:r>
                      <a:r>
                        <a:rPr lang="en-US" altLang="ko-KR" sz="1300" b="1" i="0" baseline="0" dirty="0">
                          <a:solidFill>
                            <a:srgbClr val="FF0000"/>
                          </a:solidFill>
                          <a:effectLst/>
                          <a:latin typeface="Cambria Math" pitchFamily="18" charset="0"/>
                          <a:ea typeface="Cambria Math" pitchFamily="18" charset="0"/>
                        </a:rPr>
                        <a:t> </a:t>
                      </a:r>
                      <a:endParaRPr lang="en-US" altLang="ko-KR" sz="1300" b="1" i="0" dirty="0">
                        <a:solidFill>
                          <a:srgbClr val="FF0000"/>
                        </a:solidFill>
                        <a:effectLst/>
                        <a:latin typeface="Cambria Math" pitchFamily="18" charset="0"/>
                        <a:ea typeface="Cambria Math" pitchFamily="18" charset="0"/>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2514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60000"/>
                        </a:lnSpc>
                        <a:spcBef>
                          <a:spcPts val="0"/>
                        </a:spcBef>
                        <a:spcAft>
                          <a:spcPts val="0"/>
                        </a:spcAft>
                        <a:buClrTx/>
                        <a:buSzTx/>
                        <a:buFontTx/>
                        <a:buNone/>
                        <a:tabLst/>
                        <a:defRPr/>
                      </a:pPr>
                      <a:r>
                        <a:rPr lang="en-US" altLang="ko-KR" sz="1300" b="1" i="0" dirty="0">
                          <a:solidFill>
                            <a:srgbClr val="0000FF"/>
                          </a:solidFill>
                          <a:effectLst/>
                          <a:latin typeface="Cambria Math" pitchFamily="18" charset="0"/>
                          <a:ea typeface="Cambria Math" pitchFamily="18" charset="0"/>
                        </a:rPr>
                        <a:t>computer game</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2514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60000"/>
                        </a:lnSpc>
                        <a:spcBef>
                          <a:spcPts val="0"/>
                        </a:spcBef>
                        <a:spcAft>
                          <a:spcPts val="0"/>
                        </a:spcAft>
                        <a:buClrTx/>
                        <a:buSzTx/>
                        <a:buFontTx/>
                        <a:buNone/>
                        <a:tabLst/>
                        <a:defRPr/>
                      </a:pPr>
                      <a:r>
                        <a:rPr lang="en-US" altLang="ko-KR" sz="1300" b="1" i="1" dirty="0">
                          <a:solidFill>
                            <a:schemeClr val="tx1"/>
                          </a:solidFill>
                          <a:effectLst/>
                          <a:latin typeface="Cambria Math" pitchFamily="18" charset="0"/>
                          <a:ea typeface="Cambria Math" pitchFamily="18" charset="0"/>
                        </a:rPr>
                        <a:t>since I was 10 years old.</a:t>
                      </a: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2514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 name="Group 164"/>
          <p:cNvGrpSpPr/>
          <p:nvPr/>
        </p:nvGrpSpPr>
        <p:grpSpPr>
          <a:xfrm>
            <a:off x="1312193" y="1543889"/>
            <a:ext cx="4853111" cy="507831"/>
            <a:chOff x="626313" y="616638"/>
            <a:chExt cx="5394895" cy="507831"/>
          </a:xfrm>
        </p:grpSpPr>
        <p:sp>
          <p:nvSpPr>
            <p:cNvPr id="14" name="직사각형 30"/>
            <p:cNvSpPr/>
            <p:nvPr/>
          </p:nvSpPr>
          <p:spPr bwMode="auto">
            <a:xfrm>
              <a:off x="658078" y="616638"/>
              <a:ext cx="5363130" cy="5078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defRPr/>
              </a:pPr>
              <a:r>
                <a:rPr lang="ko-KR" altLang="en-US" dirty="0">
                  <a:gradFill flip="none" rotWithShape="1">
                    <a:gsLst>
                      <a:gs pos="0">
                        <a:prstClr val="black"/>
                      </a:gs>
                      <a:gs pos="100000">
                        <a:prstClr val="black"/>
                      </a:gs>
                    </a:gsLst>
                    <a:lin ang="16200000" scaled="1"/>
                    <a:tileRect/>
                  </a:gradFill>
                  <a:effectLst>
                    <a:outerShdw blurRad="50800" dist="38100" dir="2700000" algn="tl" rotWithShape="0">
                      <a:prstClr val="white"/>
                    </a:outerShdw>
                  </a:effectLst>
                  <a:latin typeface="HY견고딕" pitchFamily="18" charset="-127"/>
                  <a:ea typeface="HY견고딕" pitchFamily="18" charset="-127"/>
                </a:rPr>
                <a:t> </a:t>
              </a:r>
              <a:r>
                <a:rPr lang="en-US" altLang="ko-KR" dirty="0">
                  <a:gradFill flip="none" rotWithShape="1">
                    <a:gsLst>
                      <a:gs pos="0">
                        <a:prstClr val="black"/>
                      </a:gs>
                      <a:gs pos="100000">
                        <a:prstClr val="black"/>
                      </a:gs>
                    </a:gsLst>
                    <a:lin ang="16200000" scaled="1"/>
                    <a:tileRect/>
                  </a:gradFill>
                  <a:effectLst>
                    <a:outerShdw blurRad="50800" dist="38100" dir="2700000" algn="tl" rotWithShape="0">
                      <a:prstClr val="white"/>
                    </a:outerShdw>
                  </a:effectLst>
                  <a:latin typeface="HY견고딕" pitchFamily="18" charset="-127"/>
                  <a:ea typeface="HY견고딕" pitchFamily="18" charset="-127"/>
                </a:rPr>
                <a:t>1</a:t>
              </a:r>
              <a:r>
                <a:rPr lang="ko-KR" altLang="en-US" dirty="0">
                  <a:gradFill flip="none" rotWithShape="1">
                    <a:gsLst>
                      <a:gs pos="0">
                        <a:prstClr val="black"/>
                      </a:gs>
                      <a:gs pos="100000">
                        <a:prstClr val="black"/>
                      </a:gs>
                    </a:gsLst>
                    <a:lin ang="16200000" scaled="1"/>
                    <a:tileRect/>
                  </a:gradFill>
                  <a:effectLst>
                    <a:outerShdw blurRad="50800" dist="38100" dir="2700000" algn="tl" rotWithShape="0">
                      <a:prstClr val="white"/>
                    </a:outerShdw>
                  </a:effectLst>
                  <a:latin typeface="HY견고딕" pitchFamily="18" charset="-127"/>
                  <a:ea typeface="HY견고딕" pitchFamily="18" charset="-127"/>
                </a:rPr>
                <a:t>개의 예문 </a:t>
              </a:r>
              <a:r>
                <a:rPr lang="en-US" altLang="ko-KR" dirty="0">
                  <a:gradFill flip="none" rotWithShape="1">
                    <a:gsLst>
                      <a:gs pos="0">
                        <a:prstClr val="black"/>
                      </a:gs>
                      <a:gs pos="100000">
                        <a:prstClr val="black"/>
                      </a:gs>
                    </a:gsLst>
                    <a:lin ang="16200000" scaled="1"/>
                    <a:tileRect/>
                  </a:gradFill>
                  <a:effectLst>
                    <a:outerShdw blurRad="50800" dist="38100" dir="2700000" algn="tl" rotWithShape="0">
                      <a:prstClr val="white"/>
                    </a:outerShdw>
                  </a:effectLst>
                  <a:latin typeface="HY견고딕" pitchFamily="18" charset="-127"/>
                  <a:ea typeface="HY견고딕" pitchFamily="18" charset="-127"/>
                </a:rPr>
                <a:t>x 12</a:t>
              </a:r>
              <a:r>
                <a:rPr lang="ko-KR" altLang="en-US" dirty="0">
                  <a:gradFill flip="none" rotWithShape="1">
                    <a:gsLst>
                      <a:gs pos="0">
                        <a:prstClr val="black"/>
                      </a:gs>
                      <a:gs pos="100000">
                        <a:prstClr val="black"/>
                      </a:gs>
                    </a:gsLst>
                    <a:lin ang="16200000" scaled="1"/>
                    <a:tileRect/>
                  </a:gradFill>
                  <a:effectLst>
                    <a:outerShdw blurRad="50800" dist="38100" dir="2700000" algn="tl" rotWithShape="0">
                      <a:prstClr val="white"/>
                    </a:outerShdw>
                  </a:effectLst>
                  <a:latin typeface="HY견고딕" pitchFamily="18" charset="-127"/>
                  <a:ea typeface="HY견고딕" pitchFamily="18" charset="-127"/>
                </a:rPr>
                <a:t>개의 시제 </a:t>
              </a:r>
              <a:r>
                <a:rPr lang="en-US" altLang="ko-KR" dirty="0">
                  <a:gradFill flip="none" rotWithShape="1">
                    <a:gsLst>
                      <a:gs pos="0">
                        <a:prstClr val="black"/>
                      </a:gs>
                      <a:gs pos="100000">
                        <a:prstClr val="black"/>
                      </a:gs>
                    </a:gsLst>
                    <a:lin ang="16200000" scaled="1"/>
                    <a:tileRect/>
                  </a:gradFill>
                  <a:effectLst>
                    <a:outerShdw blurRad="50800" dist="38100" dir="2700000" algn="tl" rotWithShape="0">
                      <a:prstClr val="white"/>
                    </a:outerShdw>
                  </a:effectLst>
                  <a:latin typeface="HY견고딕" pitchFamily="18" charset="-127"/>
                  <a:ea typeface="HY견고딕" pitchFamily="18" charset="-127"/>
                </a:rPr>
                <a:t>= </a:t>
              </a:r>
              <a:r>
                <a:rPr lang="en-US" altLang="ko-KR" dirty="0">
                  <a:solidFill>
                    <a:srgbClr val="FF0000"/>
                  </a:solidFill>
                  <a:effectLst>
                    <a:outerShdw blurRad="50800" dist="38100" dir="2700000" algn="tl" rotWithShape="0">
                      <a:prstClr val="white"/>
                    </a:outerShdw>
                  </a:effectLst>
                  <a:latin typeface="HY견고딕" pitchFamily="18" charset="-127"/>
                  <a:ea typeface="HY견고딕" pitchFamily="18" charset="-127"/>
                </a:rPr>
                <a:t>12</a:t>
              </a:r>
              <a:r>
                <a:rPr lang="ko-KR" altLang="en-US" dirty="0">
                  <a:solidFill>
                    <a:srgbClr val="FF0000"/>
                  </a:solidFill>
                  <a:effectLst>
                    <a:outerShdw blurRad="50800" dist="38100" dir="2700000" algn="tl" rotWithShape="0">
                      <a:prstClr val="white"/>
                    </a:outerShdw>
                  </a:effectLst>
                  <a:latin typeface="HY견고딕" pitchFamily="18" charset="-127"/>
                  <a:ea typeface="HY견고딕" pitchFamily="18" charset="-127"/>
                </a:rPr>
                <a:t>개의 문장</a:t>
              </a:r>
            </a:p>
          </p:txBody>
        </p:sp>
        <p:sp>
          <p:nvSpPr>
            <p:cNvPr id="16" name="Oval 109"/>
            <p:cNvSpPr/>
            <p:nvPr/>
          </p:nvSpPr>
          <p:spPr>
            <a:xfrm flipH="1">
              <a:off x="626313" y="832662"/>
              <a:ext cx="131835" cy="131835"/>
            </a:xfrm>
            <a:prstGeom prst="ellipse">
              <a:avLst/>
            </a:prstGeom>
            <a:solidFill>
              <a:srgbClr val="0070C0"/>
            </a:solidFill>
            <a:ln>
              <a:noFill/>
            </a:ln>
            <a:effectLst>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500">
                <a:solidFill>
                  <a:prstClr val="white"/>
                </a:solidFill>
              </a:endParaRPr>
            </a:p>
          </p:txBody>
        </p:sp>
      </p:grpSp>
      <p:graphicFrame>
        <p:nvGraphicFramePr>
          <p:cNvPr id="17" name="표 16"/>
          <p:cNvGraphicFramePr>
            <a:graphicFrameLocks noGrp="1"/>
          </p:cNvGraphicFramePr>
          <p:nvPr>
            <p:extLst>
              <p:ext uri="{D42A27DB-BD31-4B8C-83A1-F6EECF244321}">
                <p14:modId xmlns="" xmlns:p14="http://schemas.microsoft.com/office/powerpoint/2010/main" val="60171099"/>
              </p:ext>
            </p:extLst>
          </p:nvPr>
        </p:nvGraphicFramePr>
        <p:xfrm>
          <a:off x="476673" y="2555776"/>
          <a:ext cx="5904656" cy="1355960"/>
        </p:xfrm>
        <a:graphic>
          <a:graphicData uri="http://schemas.openxmlformats.org/drawingml/2006/table">
            <a:tbl>
              <a:tblPr>
                <a:tableStyleId>{2D5ABB26-0587-4C30-8999-92F81FD0307C}</a:tableStyleId>
              </a:tblPr>
              <a:tblGrid>
                <a:gridCol w="360039"/>
                <a:gridCol w="1152128"/>
                <a:gridCol w="4392489"/>
              </a:tblGrid>
              <a:tr h="281950">
                <a:tc rowSpan="4">
                  <a:txBody>
                    <a:bodyPr/>
                    <a:lstStyle/>
                    <a:p>
                      <a:pPr marL="0" marR="0" algn="ctr">
                        <a:lnSpc>
                          <a:spcPct val="160000"/>
                        </a:lnSpc>
                        <a:spcBef>
                          <a:spcPts val="0"/>
                        </a:spcBef>
                        <a:spcAft>
                          <a:spcPts val="0"/>
                        </a:spcAft>
                      </a:pPr>
                      <a:r>
                        <a:rPr lang="ko-KR" altLang="en-US" sz="1300" dirty="0">
                          <a:effectLst/>
                        </a:rPr>
                        <a:t>현</a:t>
                      </a:r>
                      <a:endParaRPr lang="en-US" altLang="ko-KR" sz="1300" dirty="0">
                        <a:effectLst/>
                      </a:endParaRPr>
                    </a:p>
                    <a:p>
                      <a:pPr marL="0" marR="0" algn="ctr">
                        <a:lnSpc>
                          <a:spcPct val="160000"/>
                        </a:lnSpc>
                        <a:spcBef>
                          <a:spcPts val="0"/>
                        </a:spcBef>
                        <a:spcAft>
                          <a:spcPts val="0"/>
                        </a:spcAft>
                      </a:pPr>
                      <a:r>
                        <a:rPr lang="ko-KR" altLang="en-US" sz="1300" dirty="0">
                          <a:effectLst/>
                        </a:rPr>
                        <a:t>재</a:t>
                      </a:r>
                      <a:endParaRPr lang="en-US" altLang="ko-KR" sz="1300" dirty="0">
                        <a:effectLst/>
                      </a:endParaRPr>
                    </a:p>
                    <a:p>
                      <a:pPr marL="0" marR="0" algn="ctr">
                        <a:lnSpc>
                          <a:spcPct val="160000"/>
                        </a:lnSpc>
                        <a:spcBef>
                          <a:spcPts val="0"/>
                        </a:spcBef>
                        <a:spcAft>
                          <a:spcPts val="0"/>
                        </a:spcAft>
                      </a:pPr>
                      <a:r>
                        <a:rPr lang="ko-KR" altLang="en-US" sz="1300" dirty="0">
                          <a:effectLst/>
                        </a:rPr>
                        <a:t>관</a:t>
                      </a:r>
                      <a:endParaRPr lang="en-US" altLang="ko-KR" sz="1300" dirty="0">
                        <a:effectLst/>
                      </a:endParaRPr>
                    </a:p>
                    <a:p>
                      <a:pPr marL="0" marR="0" algn="ctr">
                        <a:lnSpc>
                          <a:spcPct val="160000"/>
                        </a:lnSpc>
                        <a:spcBef>
                          <a:spcPts val="0"/>
                        </a:spcBef>
                        <a:spcAft>
                          <a:spcPts val="0"/>
                        </a:spcAft>
                      </a:pPr>
                      <a:r>
                        <a:rPr lang="ko-KR" altLang="en-US" sz="1300" dirty="0" err="1">
                          <a:effectLst/>
                        </a:rPr>
                        <a:t>련</a:t>
                      </a: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l">
                        <a:lnSpc>
                          <a:spcPct val="160000"/>
                        </a:lnSpc>
                        <a:spcBef>
                          <a:spcPts val="0"/>
                        </a:spcBef>
                        <a:spcAft>
                          <a:spcPts val="0"/>
                        </a:spcAft>
                      </a:pPr>
                      <a:r>
                        <a:rPr lang="ko-KR" altLang="en-US" sz="1300" dirty="0">
                          <a:effectLst/>
                        </a:rPr>
                        <a:t> 현재</a:t>
                      </a: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just">
                        <a:lnSpc>
                          <a:spcPct val="160000"/>
                        </a:lnSpc>
                        <a:spcBef>
                          <a:spcPts val="0"/>
                        </a:spcBef>
                        <a:spcAft>
                          <a:spcPts val="0"/>
                        </a:spcAft>
                      </a:pPr>
                      <a:r>
                        <a:rPr lang="en-US" sz="1300" dirty="0">
                          <a:effectLst/>
                          <a:latin typeface="Cambria Math" pitchFamily="18" charset="0"/>
                          <a:ea typeface="Cambria Math" pitchFamily="18" charset="0"/>
                        </a:rPr>
                        <a:t>  I play</a:t>
                      </a:r>
                      <a:r>
                        <a:rPr lang="en-US" sz="1300" baseline="0" dirty="0">
                          <a:effectLst/>
                          <a:latin typeface="Cambria Math" pitchFamily="18" charset="0"/>
                          <a:ea typeface="Cambria Math" pitchFamily="18" charset="0"/>
                        </a:rPr>
                        <a:t> </a:t>
                      </a:r>
                      <a:r>
                        <a:rPr lang="en-US" sz="1300" dirty="0">
                          <a:effectLst/>
                          <a:latin typeface="Cambria Math" pitchFamily="18" charset="0"/>
                          <a:ea typeface="Cambria Math" pitchFamily="18" charset="0"/>
                        </a:rPr>
                        <a:t>computer game</a:t>
                      </a:r>
                      <a:r>
                        <a:rPr lang="en-US" sz="1300" baseline="0" dirty="0">
                          <a:effectLst/>
                          <a:latin typeface="Cambria Math" pitchFamily="18" charset="0"/>
                          <a:ea typeface="Cambria Math" pitchFamily="18" charset="0"/>
                        </a:rPr>
                        <a:t> </a:t>
                      </a:r>
                      <a:r>
                        <a:rPr lang="en-US" sz="1300" dirty="0">
                          <a:effectLst/>
                          <a:latin typeface="Cambria Math" pitchFamily="18" charset="0"/>
                          <a:ea typeface="Cambria Math" pitchFamily="18" charset="0"/>
                        </a:rPr>
                        <a:t>everyday.</a:t>
                      </a:r>
                      <a:endParaRPr lang="en-US" sz="1300" b="0" i="0" dirty="0">
                        <a:solidFill>
                          <a:schemeClr val="tx1"/>
                        </a:solidFill>
                        <a:effectLst/>
                        <a:latin typeface="Cambria Math" pitchFamily="18" charset="0"/>
                        <a:ea typeface="Cambria Math" pitchFamily="18" charset="0"/>
                      </a:endParaRPr>
                    </a:p>
                  </a:txBody>
                  <a:tcPr marL="10999" marR="10999" marT="10999" marB="10999" anchor="ctr"/>
                </a:tc>
              </a:tr>
              <a:tr h="303098">
                <a:tc vMerge="1">
                  <a:txBody>
                    <a:bodyPr/>
                    <a:lstStyle/>
                    <a:p>
                      <a:pPr marL="0" marR="0" algn="l">
                        <a:lnSpc>
                          <a:spcPct val="160000"/>
                        </a:lnSpc>
                        <a:spcBef>
                          <a:spcPts val="0"/>
                        </a:spcBef>
                        <a:spcAft>
                          <a:spcPts val="0"/>
                        </a:spcAft>
                      </a:pP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l">
                        <a:lnSpc>
                          <a:spcPct val="160000"/>
                        </a:lnSpc>
                        <a:spcBef>
                          <a:spcPts val="0"/>
                        </a:spcBef>
                        <a:spcAft>
                          <a:spcPts val="0"/>
                        </a:spcAft>
                      </a:pPr>
                      <a:r>
                        <a:rPr lang="ko-KR" altLang="en-US" sz="1300" dirty="0">
                          <a:effectLst/>
                        </a:rPr>
                        <a:t> 현재진행</a:t>
                      </a: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just">
                        <a:lnSpc>
                          <a:spcPct val="160000"/>
                        </a:lnSpc>
                        <a:spcBef>
                          <a:spcPts val="0"/>
                        </a:spcBef>
                        <a:spcAft>
                          <a:spcPts val="0"/>
                        </a:spcAft>
                      </a:pPr>
                      <a:r>
                        <a:rPr lang="en-US" altLang="ko-KR" sz="1300" dirty="0">
                          <a:effectLst/>
                          <a:latin typeface="Cambria Math" pitchFamily="18" charset="0"/>
                          <a:ea typeface="Cambria Math" pitchFamily="18" charset="0"/>
                        </a:rPr>
                        <a:t>  I am playing</a:t>
                      </a:r>
                      <a:r>
                        <a:rPr lang="en-US" altLang="ko-KR" sz="1300" baseline="0" dirty="0">
                          <a:effectLst/>
                          <a:latin typeface="Cambria Math" pitchFamily="18" charset="0"/>
                          <a:ea typeface="Cambria Math" pitchFamily="18" charset="0"/>
                        </a:rPr>
                        <a:t> </a:t>
                      </a:r>
                      <a:r>
                        <a:rPr lang="en-US" altLang="ko-KR" sz="1300" dirty="0">
                          <a:effectLst/>
                          <a:latin typeface="Cambria Math" pitchFamily="18" charset="0"/>
                          <a:ea typeface="Cambria Math" pitchFamily="18" charset="0"/>
                        </a:rPr>
                        <a:t>computer game</a:t>
                      </a:r>
                      <a:r>
                        <a:rPr lang="en-US" altLang="ko-KR" sz="1300" baseline="0" dirty="0">
                          <a:effectLst/>
                          <a:latin typeface="Cambria Math" pitchFamily="18" charset="0"/>
                          <a:ea typeface="Cambria Math" pitchFamily="18" charset="0"/>
                        </a:rPr>
                        <a:t> right now.</a:t>
                      </a:r>
                      <a:endParaRPr lang="en-US" sz="1300" b="0" i="0" dirty="0">
                        <a:solidFill>
                          <a:schemeClr val="tx1"/>
                        </a:solidFill>
                        <a:effectLst/>
                        <a:latin typeface="Cambria Math" pitchFamily="18" charset="0"/>
                        <a:ea typeface="Cambria Math" pitchFamily="18" charset="0"/>
                      </a:endParaRPr>
                    </a:p>
                  </a:txBody>
                  <a:tcPr marL="10999" marR="10999" marT="10999" marB="10999" anchor="ctr"/>
                </a:tc>
              </a:tr>
              <a:tr h="324246">
                <a:tc vMerge="1">
                  <a:txBody>
                    <a:bodyPr/>
                    <a:lstStyle/>
                    <a:p>
                      <a:pPr marL="0" marR="0" algn="l">
                        <a:lnSpc>
                          <a:spcPct val="160000"/>
                        </a:lnSpc>
                        <a:spcBef>
                          <a:spcPts val="0"/>
                        </a:spcBef>
                        <a:spcAft>
                          <a:spcPts val="0"/>
                        </a:spcAft>
                      </a:pP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355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l">
                        <a:lnSpc>
                          <a:spcPct val="160000"/>
                        </a:lnSpc>
                        <a:spcBef>
                          <a:spcPts val="0"/>
                        </a:spcBef>
                        <a:spcAft>
                          <a:spcPts val="0"/>
                        </a:spcAft>
                      </a:pPr>
                      <a:r>
                        <a:rPr lang="ko-KR" altLang="en-US" sz="1300" dirty="0">
                          <a:effectLst/>
                        </a:rPr>
                        <a:t> 현재완료</a:t>
                      </a: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l">
                        <a:lnSpc>
                          <a:spcPct val="160000"/>
                        </a:lnSpc>
                        <a:spcBef>
                          <a:spcPts val="0"/>
                        </a:spcBef>
                        <a:spcAft>
                          <a:spcPts val="0"/>
                        </a:spcAft>
                      </a:pPr>
                      <a:r>
                        <a:rPr lang="en-US" altLang="ko-KR" sz="1300" dirty="0">
                          <a:effectLst/>
                          <a:latin typeface="Cambria Math" pitchFamily="18" charset="0"/>
                          <a:ea typeface="Cambria Math" pitchFamily="18" charset="0"/>
                        </a:rPr>
                        <a:t>  I have played</a:t>
                      </a:r>
                      <a:r>
                        <a:rPr lang="en-US" altLang="ko-KR" sz="1300" baseline="0" dirty="0">
                          <a:effectLst/>
                          <a:latin typeface="Cambria Math" pitchFamily="18" charset="0"/>
                          <a:ea typeface="Cambria Math" pitchFamily="18" charset="0"/>
                        </a:rPr>
                        <a:t> </a:t>
                      </a:r>
                      <a:r>
                        <a:rPr lang="en-US" altLang="ko-KR" sz="1300" dirty="0">
                          <a:effectLst/>
                          <a:latin typeface="Cambria Math" pitchFamily="18" charset="0"/>
                          <a:ea typeface="Cambria Math" pitchFamily="18" charset="0"/>
                        </a:rPr>
                        <a:t>computer game since I was 10 years old.</a:t>
                      </a:r>
                      <a:endParaRPr lang="en-US" sz="1300" b="0" i="0" dirty="0">
                        <a:solidFill>
                          <a:schemeClr val="tx1"/>
                        </a:solidFill>
                        <a:effectLst/>
                        <a:latin typeface="Cambria Math" pitchFamily="18" charset="0"/>
                        <a:ea typeface="Cambria Math" pitchFamily="18" charset="0"/>
                      </a:endParaRPr>
                    </a:p>
                  </a:txBody>
                  <a:tcPr marL="10999" marR="10999" marT="10999" marB="10999" anchor="ctr"/>
                </a:tc>
              </a:tr>
              <a:tr h="273386">
                <a:tc vMerge="1">
                  <a:txBody>
                    <a:bodyPr/>
                    <a:lstStyle/>
                    <a:p>
                      <a:pPr marL="0" marR="0" algn="l">
                        <a:lnSpc>
                          <a:spcPct val="160000"/>
                        </a:lnSpc>
                        <a:spcBef>
                          <a:spcPts val="0"/>
                        </a:spcBef>
                        <a:spcAft>
                          <a:spcPts val="0"/>
                        </a:spcAft>
                      </a:pP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lnL w="25146" cap="flat" cmpd="sng" algn="ctr">
                      <a:solidFill>
                        <a:srgbClr val="5D5D5D"/>
                      </a:solidFill>
                      <a:prstDash val="solid"/>
                      <a:round/>
                      <a:headEnd type="none" w="med" len="med"/>
                      <a:tailEnd type="none" w="med" len="med"/>
                    </a:lnL>
                    <a:lnR w="25146" cap="flat" cmpd="sng" algn="ctr">
                      <a:solidFill>
                        <a:srgbClr val="5D5D5D"/>
                      </a:solidFill>
                      <a:prstDash val="solid"/>
                      <a:round/>
                      <a:headEnd type="none" w="med" len="med"/>
                      <a:tailEnd type="none" w="med" len="med"/>
                    </a:lnR>
                    <a:lnT w="3556" cap="flat" cmpd="sng" algn="ctr">
                      <a:solidFill>
                        <a:srgbClr val="5D5D5D"/>
                      </a:solidFill>
                      <a:prstDash val="solid"/>
                      <a:round/>
                      <a:headEnd type="none" w="med" len="med"/>
                      <a:tailEnd type="none" w="med" len="med"/>
                    </a:lnT>
                    <a:lnB w="25146" cap="flat" cmpd="sng" algn="ctr">
                      <a:solidFill>
                        <a:srgbClr val="5D5D5D"/>
                      </a:solidFill>
                      <a:prstDash val="solid"/>
                      <a:round/>
                      <a:headEnd type="none" w="med" len="med"/>
                      <a:tailEnd type="none" w="med" len="med"/>
                    </a:lnB>
                    <a:lnTlToBr w="12700" cmpd="sng">
                      <a:noFill/>
                      <a:prstDash val="solid"/>
                    </a:lnTlToBr>
                    <a:lnBlToTr w="12700" cmpd="sng">
                      <a:noFill/>
                      <a:prstDash val="solid"/>
                    </a:lnBlToTr>
                    <a:solidFill>
                      <a:srgbClr val="CCFFCC"/>
                    </a:solidFill>
                  </a:tcP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algn="l">
                        <a:lnSpc>
                          <a:spcPct val="160000"/>
                        </a:lnSpc>
                        <a:spcBef>
                          <a:spcPts val="0"/>
                        </a:spcBef>
                        <a:spcAft>
                          <a:spcPts val="0"/>
                        </a:spcAft>
                      </a:pPr>
                      <a:r>
                        <a:rPr lang="ko-KR" altLang="en-US" sz="1300" dirty="0">
                          <a:effectLst/>
                        </a:rPr>
                        <a:t> 현재완료</a:t>
                      </a:r>
                      <a:r>
                        <a:rPr lang="ko-KR" altLang="en-US" sz="1300" baseline="0" dirty="0">
                          <a:effectLst/>
                        </a:rPr>
                        <a:t> </a:t>
                      </a:r>
                      <a:r>
                        <a:rPr lang="ko-KR" altLang="en-US" sz="1300" dirty="0">
                          <a:effectLst/>
                        </a:rPr>
                        <a:t>진행</a:t>
                      </a:r>
                      <a:endParaRPr lang="ko-KR" altLang="en-US" sz="1300" b="1" dirty="0">
                        <a:solidFill>
                          <a:srgbClr val="000000"/>
                        </a:solidFill>
                        <a:effectLst/>
                        <a:latin typeface="맑은 고딕" pitchFamily="50" charset="-127"/>
                        <a:ea typeface="맑은 고딕" pitchFamily="50" charset="-127"/>
                      </a:endParaRPr>
                    </a:p>
                  </a:txBody>
                  <a:tcPr marL="10999" marR="10999" marT="10999" marB="10999" anchor="ctr"/>
                </a:tc>
                <a:tc>
                  <a:txBody>
                    <a:bodyPr/>
                    <a:lstStyle>
                      <a:lvl1pPr marL="0" algn="l" defTabSz="914400" rtl="0" eaLnBrk="1" latinLnBrk="1" hangingPunct="1">
                        <a:defRPr sz="1800" kern="1200">
                          <a:solidFill>
                            <a:schemeClr val="tx1"/>
                          </a:solidFill>
                          <a:latin typeface="Trebuchet MS"/>
                        </a:defRPr>
                      </a:lvl1pPr>
                      <a:lvl2pPr marL="457200" algn="l" defTabSz="914400" rtl="0" eaLnBrk="1" latinLnBrk="1" hangingPunct="1">
                        <a:defRPr sz="1800" kern="1200">
                          <a:solidFill>
                            <a:schemeClr val="tx1"/>
                          </a:solidFill>
                          <a:latin typeface="Trebuchet MS"/>
                        </a:defRPr>
                      </a:lvl2pPr>
                      <a:lvl3pPr marL="914400" algn="l" defTabSz="914400" rtl="0" eaLnBrk="1" latinLnBrk="1" hangingPunct="1">
                        <a:defRPr sz="1800" kern="1200">
                          <a:solidFill>
                            <a:schemeClr val="tx1"/>
                          </a:solidFill>
                          <a:latin typeface="Trebuchet MS"/>
                        </a:defRPr>
                      </a:lvl3pPr>
                      <a:lvl4pPr marL="1371600" algn="l" defTabSz="914400" rtl="0" eaLnBrk="1" latinLnBrk="1" hangingPunct="1">
                        <a:defRPr sz="1800" kern="1200">
                          <a:solidFill>
                            <a:schemeClr val="tx1"/>
                          </a:solidFill>
                          <a:latin typeface="Trebuchet MS"/>
                        </a:defRPr>
                      </a:lvl4pPr>
                      <a:lvl5pPr marL="1828800" algn="l" defTabSz="914400" rtl="0" eaLnBrk="1" latinLnBrk="1" hangingPunct="1">
                        <a:defRPr sz="1800" kern="1200">
                          <a:solidFill>
                            <a:schemeClr val="tx1"/>
                          </a:solidFill>
                          <a:latin typeface="Trebuchet MS"/>
                        </a:defRPr>
                      </a:lvl5pPr>
                      <a:lvl6pPr marL="2286000" algn="l" defTabSz="914400" rtl="0" eaLnBrk="1" latinLnBrk="1" hangingPunct="1">
                        <a:defRPr sz="1800" kern="1200">
                          <a:solidFill>
                            <a:schemeClr val="tx1"/>
                          </a:solidFill>
                          <a:latin typeface="Trebuchet MS"/>
                        </a:defRPr>
                      </a:lvl6pPr>
                      <a:lvl7pPr marL="2743200" algn="l" defTabSz="914400" rtl="0" eaLnBrk="1" latinLnBrk="1" hangingPunct="1">
                        <a:defRPr sz="1800" kern="1200">
                          <a:solidFill>
                            <a:schemeClr val="tx1"/>
                          </a:solidFill>
                          <a:latin typeface="Trebuchet MS"/>
                        </a:defRPr>
                      </a:lvl7pPr>
                      <a:lvl8pPr marL="3200400" algn="l" defTabSz="914400" rtl="0" eaLnBrk="1" latinLnBrk="1" hangingPunct="1">
                        <a:defRPr sz="1800" kern="1200">
                          <a:solidFill>
                            <a:schemeClr val="tx1"/>
                          </a:solidFill>
                          <a:latin typeface="Trebuchet MS"/>
                        </a:defRPr>
                      </a:lvl8pPr>
                      <a:lvl9pPr marL="3657600" algn="l" defTabSz="914400" rtl="0" eaLnBrk="1" latinLnBrk="1" hangingPunct="1">
                        <a:defRPr sz="1800" kern="1200">
                          <a:solidFill>
                            <a:schemeClr val="tx1"/>
                          </a:solidFill>
                          <a:latin typeface="Trebuchet MS"/>
                        </a:defRPr>
                      </a:lvl9pPr>
                    </a:lstStyle>
                    <a:p>
                      <a:pPr marL="0" marR="0" indent="0" algn="l" defTabSz="914400" rtl="0" eaLnBrk="1" fontAlgn="auto" latinLnBrk="1" hangingPunct="1">
                        <a:lnSpc>
                          <a:spcPct val="160000"/>
                        </a:lnSpc>
                        <a:spcBef>
                          <a:spcPts val="0"/>
                        </a:spcBef>
                        <a:spcAft>
                          <a:spcPts val="0"/>
                        </a:spcAft>
                        <a:buClrTx/>
                        <a:buSzTx/>
                        <a:buFontTx/>
                        <a:buNone/>
                        <a:tabLst/>
                        <a:defRPr/>
                      </a:pPr>
                      <a:r>
                        <a:rPr lang="en-US" altLang="ko-KR" sz="1300" dirty="0">
                          <a:effectLst/>
                          <a:latin typeface="Cambria Math" pitchFamily="18" charset="0"/>
                          <a:ea typeface="Cambria Math" pitchFamily="18" charset="0"/>
                        </a:rPr>
                        <a:t>  I have been playing</a:t>
                      </a:r>
                      <a:r>
                        <a:rPr lang="en-US" altLang="ko-KR" sz="1300" baseline="0" dirty="0">
                          <a:effectLst/>
                          <a:latin typeface="Cambria Math" pitchFamily="18" charset="0"/>
                          <a:ea typeface="Cambria Math" pitchFamily="18" charset="0"/>
                        </a:rPr>
                        <a:t> </a:t>
                      </a:r>
                      <a:r>
                        <a:rPr lang="en-US" altLang="ko-KR" sz="1300" dirty="0">
                          <a:effectLst/>
                          <a:latin typeface="Cambria Math" pitchFamily="18" charset="0"/>
                          <a:ea typeface="Cambria Math" pitchFamily="18" charset="0"/>
                        </a:rPr>
                        <a:t>computer game since I was 10 years old.</a:t>
                      </a:r>
                      <a:endParaRPr lang="en-US" altLang="ko-KR" sz="1300" b="0" i="0" dirty="0">
                        <a:solidFill>
                          <a:schemeClr val="tx1"/>
                        </a:solidFill>
                        <a:effectLst/>
                        <a:latin typeface="Cambria Math" pitchFamily="18" charset="0"/>
                        <a:ea typeface="Cambria Math" pitchFamily="18" charset="0"/>
                      </a:endParaRPr>
                    </a:p>
                  </a:txBody>
                  <a:tcPr marL="10999" marR="10999" marT="10999" marB="10999" anchor="ctr"/>
                </a:tc>
              </a:tr>
            </a:tbl>
          </a:graphicData>
        </a:graphic>
      </p:graphicFrame>
      <p:sp>
        <p:nvSpPr>
          <p:cNvPr id="18" name="아래쪽 화살표 17"/>
          <p:cNvSpPr/>
          <p:nvPr/>
        </p:nvSpPr>
        <p:spPr>
          <a:xfrm>
            <a:off x="2672916" y="4139952"/>
            <a:ext cx="1512168" cy="60434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9" name="Picture 11" descr="C:\Users\USER\Desktop\회장문서\커리컬처 복사.gif"/>
          <p:cNvPicPr>
            <a:picLocks noChangeAspect="1" noChangeArrowheads="1"/>
          </p:cNvPicPr>
          <p:nvPr/>
        </p:nvPicPr>
        <p:blipFill>
          <a:blip r:embed="rId3" cstate="print"/>
          <a:srcRect/>
          <a:stretch>
            <a:fillRect/>
          </a:stretch>
        </p:blipFill>
        <p:spPr bwMode="auto">
          <a:xfrm>
            <a:off x="476672" y="1259632"/>
            <a:ext cx="749747" cy="1340148"/>
          </a:xfrm>
          <a:prstGeom prst="rect">
            <a:avLst/>
          </a:prstGeom>
          <a:noFill/>
        </p:spPr>
      </p:pic>
      <p:sp>
        <p:nvSpPr>
          <p:cNvPr id="11" name="슬라이드 번호 개체 틀 10"/>
          <p:cNvSpPr>
            <a:spLocks noGrp="1"/>
          </p:cNvSpPr>
          <p:nvPr>
            <p:ph type="sldNum" sz="quarter" idx="12"/>
          </p:nvPr>
        </p:nvSpPr>
        <p:spPr/>
        <p:txBody>
          <a:bodyPr/>
          <a:lstStyle/>
          <a:p>
            <a:fld id="{5CA46AE1-A4F3-404A-AEF6-FC2F202071CE}" type="slidenum">
              <a:rPr lang="ko-KR" altLang="en-US"/>
              <a:pPr/>
              <a:t>53</a:t>
            </a:fld>
            <a:endParaRPr lang="ko-KR" altLang="en-US"/>
          </a:p>
        </p:txBody>
      </p:sp>
      <p:sp>
        <p:nvSpPr>
          <p:cNvPr id="20" name="바닥글 개체 틀 19"/>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64904" y="755576"/>
            <a:ext cx="1728192" cy="373885"/>
          </a:xfrm>
          <a:prstGeom prst="rect">
            <a:avLst/>
          </a:prstGeom>
          <a:solidFill>
            <a:srgbClr val="9933FF"/>
          </a:solidFill>
        </p:spPr>
        <p:txBody>
          <a:bodyPr wrap="square" rtlCol="0">
            <a:spAutoFit/>
          </a:bodyPr>
          <a:lstStyle/>
          <a:p>
            <a:pPr algn="ctr" fontAlgn="base" latinLnBrk="0">
              <a:lnSpc>
                <a:spcPct val="150000"/>
              </a:lnSpc>
            </a:pPr>
            <a:r>
              <a:rPr lang="en-US" altLang="ko-KR" sz="1400" b="1" dirty="0">
                <a:solidFill>
                  <a:schemeClr val="bg1"/>
                </a:solidFill>
              </a:rPr>
              <a:t>20. </a:t>
            </a:r>
            <a:r>
              <a:rPr lang="ko-KR" altLang="en-US" sz="1400" b="1" dirty="0">
                <a:solidFill>
                  <a:schemeClr val="bg1"/>
                </a:solidFill>
              </a:rPr>
              <a:t>저자 </a:t>
            </a:r>
            <a:r>
              <a:rPr lang="ko-KR" altLang="en-US" sz="1400" b="1" dirty="0">
                <a:solidFill>
                  <a:schemeClr val="bg1"/>
                </a:solidFill>
              </a:rPr>
              <a:t>소개 </a:t>
            </a:r>
          </a:p>
        </p:txBody>
      </p:sp>
      <p:pic>
        <p:nvPicPr>
          <p:cNvPr id="11" name="Picture 11" descr="C:\Users\USER\Desktop\회장문서\커리컬처 복사.gif"/>
          <p:cNvPicPr>
            <a:picLocks noChangeAspect="1" noChangeArrowheads="1"/>
          </p:cNvPicPr>
          <p:nvPr/>
        </p:nvPicPr>
        <p:blipFill>
          <a:blip r:embed="rId3" cstate="print"/>
          <a:srcRect/>
          <a:stretch>
            <a:fillRect/>
          </a:stretch>
        </p:blipFill>
        <p:spPr bwMode="auto">
          <a:xfrm>
            <a:off x="548680" y="1543596"/>
            <a:ext cx="908437" cy="1623800"/>
          </a:xfrm>
          <a:prstGeom prst="rect">
            <a:avLst/>
          </a:prstGeom>
          <a:noFill/>
        </p:spPr>
      </p:pic>
      <p:sp>
        <p:nvSpPr>
          <p:cNvPr id="13" name="TextBox 12"/>
          <p:cNvSpPr txBox="1"/>
          <p:nvPr/>
        </p:nvSpPr>
        <p:spPr>
          <a:xfrm>
            <a:off x="1556792" y="1467208"/>
            <a:ext cx="3672408" cy="2308324"/>
          </a:xfrm>
          <a:prstGeom prst="rect">
            <a:avLst/>
          </a:prstGeom>
          <a:noFill/>
        </p:spPr>
        <p:txBody>
          <a:bodyPr wrap="square" rtlCol="0">
            <a:spAutoFit/>
          </a:bodyPr>
          <a:lstStyle/>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발행일</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2021</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년 </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08</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월 </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15</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일</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저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   자</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이 재 억 </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a:t>
            </a:r>
            <a:r>
              <a:rPr lang="en-US" altLang="ko-KR" sz="1200" dirty="0" smtId="3">
                <a:solidFill>
                  <a:schemeClr val="bg2">
                    <a:lumMod val="25000"/>
                  </a:schemeClr>
                </a:solidFill>
                <a:latin typeface="함초롬바탕" pitchFamily="18" charset="-127"/>
                <a:ea typeface="함초롬바탕" pitchFamily="18" charset="-127"/>
                <a:cs typeface="함초롬바탕" pitchFamily="18" charset="-127"/>
              </a:rPr>
              <a:t>62.12.18</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a:t>
            </a: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디자인</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Richard LEE </a:t>
            </a: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출생</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충남 홍성</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학력</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호주 </a:t>
            </a:r>
            <a:r>
              <a:rPr lang="ko-KR" altLang="en-US" sz="1200" dirty="0" err="1">
                <a:solidFill>
                  <a:schemeClr val="bg2">
                    <a:lumMod val="25000"/>
                  </a:schemeClr>
                </a:solidFill>
                <a:latin typeface="함초롬바탕" pitchFamily="18" charset="-127"/>
                <a:ea typeface="함초롬바탕" pitchFamily="18" charset="-127"/>
                <a:cs typeface="함초롬바탕" pitchFamily="18" charset="-127"/>
              </a:rPr>
              <a:t>멜버른</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 대학 수료</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p>
          <a:p>
            <a:pPr>
              <a:lnSpc>
                <a:spcPct val="150000"/>
              </a:lnSpc>
            </a:pP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CSE Group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대표이사</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영어학원</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어학</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프랜차이즈</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  </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해외 경력</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호주</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중국</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일본</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필리핀</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 태국</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홍콩</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뉴질랜드</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영국</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err="1">
                <a:solidFill>
                  <a:schemeClr val="bg2">
                    <a:lumMod val="25000"/>
                  </a:schemeClr>
                </a:solidFill>
                <a:latin typeface="함초롬바탕" pitchFamily="18" charset="-127"/>
                <a:ea typeface="함초롬바탕" pitchFamily="18" charset="-127"/>
                <a:cs typeface="함초롬바탕" pitchFamily="18" charset="-127"/>
              </a:rPr>
              <a:t>싱가폴</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 등</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endParaRPr lang="ko-KR" altLang="en-US" sz="1200" dirty="0">
              <a:solidFill>
                <a:schemeClr val="bg2">
                  <a:lumMod val="25000"/>
                </a:schemeClr>
              </a:solidFill>
              <a:latin typeface="함초롬바탕" pitchFamily="18" charset="-127"/>
              <a:ea typeface="함초롬바탕" pitchFamily="18" charset="-127"/>
              <a:cs typeface="함초롬바탕" pitchFamily="18" charset="-127"/>
            </a:endParaRPr>
          </a:p>
        </p:txBody>
      </p:sp>
      <p:pic>
        <p:nvPicPr>
          <p:cNvPr id="20" name="Picture 5" descr="C:\Users\USER\Downloads\마인.gif"/>
          <p:cNvPicPr>
            <a:picLocks noChangeAspect="1" noChangeArrowheads="1"/>
          </p:cNvPicPr>
          <p:nvPr/>
        </p:nvPicPr>
        <p:blipFill>
          <a:blip r:embed="rId4" cstate="print"/>
          <a:srcRect/>
          <a:stretch>
            <a:fillRect/>
          </a:stretch>
        </p:blipFill>
        <p:spPr bwMode="auto">
          <a:xfrm>
            <a:off x="4941168" y="1403648"/>
            <a:ext cx="1584176" cy="4216507"/>
          </a:xfrm>
          <a:prstGeom prst="rect">
            <a:avLst/>
          </a:prstGeom>
          <a:noFill/>
        </p:spPr>
      </p:pic>
      <p:sp>
        <p:nvSpPr>
          <p:cNvPr id="21" name="TextBox 20"/>
          <p:cNvSpPr txBox="1"/>
          <p:nvPr/>
        </p:nvSpPr>
        <p:spPr>
          <a:xfrm>
            <a:off x="1556792" y="3919860"/>
            <a:ext cx="3096344" cy="2308324"/>
          </a:xfrm>
          <a:prstGeom prst="rect">
            <a:avLst/>
          </a:prstGeom>
          <a:noFill/>
        </p:spPr>
        <p:txBody>
          <a:bodyPr wrap="square" rtlCol="0">
            <a:spAutoFit/>
          </a:bodyPr>
          <a:lstStyle/>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단체경력</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전 녹색성장국민연합 사무총장</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전 정치개혁국민연합 사무총장</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전 부정비리추방시민연대 사무총장</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전 한중일 문화예술협회 본부장</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전 한국장애인신체장애복지회 자문위원장</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현 녹색성장국민연합 공동대표</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현 정치개혁국민연합 공동대표</a:t>
            </a:r>
          </a:p>
        </p:txBody>
      </p:sp>
      <p:sp>
        <p:nvSpPr>
          <p:cNvPr id="8" name="슬라이드 번호 개체 틀 7"/>
          <p:cNvSpPr>
            <a:spLocks noGrp="1"/>
          </p:cNvSpPr>
          <p:nvPr>
            <p:ph type="sldNum" sz="quarter" idx="12"/>
          </p:nvPr>
        </p:nvSpPr>
        <p:spPr/>
        <p:txBody>
          <a:bodyPr/>
          <a:lstStyle/>
          <a:p>
            <a:fld id="{5CA46AE1-A4F3-404A-AEF6-FC2F202071CE}" type="slidenum">
              <a:rPr lang="ko-KR" altLang="en-US"/>
              <a:pPr/>
              <a:t>54</a:t>
            </a:fld>
            <a:endParaRPr lang="ko-KR" altLang="en-US"/>
          </a:p>
        </p:txBody>
      </p:sp>
      <p:sp>
        <p:nvSpPr>
          <p:cNvPr id="10" name="바닥글 개체 틀 9"/>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C:\Users\USER\Desktop\회장문서\커리컬처 복사.gif"/>
          <p:cNvPicPr>
            <a:picLocks noChangeAspect="1" noChangeArrowheads="1"/>
          </p:cNvPicPr>
          <p:nvPr/>
        </p:nvPicPr>
        <p:blipFill>
          <a:blip r:embed="rId3" cstate="print"/>
          <a:srcRect/>
          <a:stretch>
            <a:fillRect/>
          </a:stretch>
        </p:blipFill>
        <p:spPr bwMode="auto">
          <a:xfrm>
            <a:off x="548680" y="1543596"/>
            <a:ext cx="908437" cy="1623800"/>
          </a:xfrm>
          <a:prstGeom prst="rect">
            <a:avLst/>
          </a:prstGeom>
          <a:noFill/>
        </p:spPr>
      </p:pic>
      <p:sp>
        <p:nvSpPr>
          <p:cNvPr id="13" name="TextBox 12"/>
          <p:cNvSpPr txBox="1"/>
          <p:nvPr/>
        </p:nvSpPr>
        <p:spPr>
          <a:xfrm>
            <a:off x="1556792" y="1467208"/>
            <a:ext cx="3672408" cy="2308324"/>
          </a:xfrm>
          <a:prstGeom prst="rect">
            <a:avLst/>
          </a:prstGeom>
          <a:noFill/>
        </p:spPr>
        <p:txBody>
          <a:bodyPr wrap="square" rtlCol="0">
            <a:spAutoFit/>
          </a:bodyPr>
          <a:lstStyle/>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도서명</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제</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1</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권 워밍업 편 영어공부 절대 하지 마라</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a:t>
            </a: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발행일</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en-US" altLang="ko-KR" sz="1200" dirty="0" smtId="1">
                <a:solidFill>
                  <a:schemeClr val="bg2">
                    <a:lumMod val="25000"/>
                  </a:schemeClr>
                </a:solidFill>
                <a:latin typeface="함초롬바탕" pitchFamily="18" charset="-127"/>
                <a:ea typeface="함초롬바탕" pitchFamily="18" charset="-127"/>
                <a:cs typeface="함초롬바탕" pitchFamily="18" charset="-127"/>
              </a:rPr>
              <a:t>2021</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년 </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09</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월 </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15</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일</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저   자</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이 재 </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억</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디자인</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Richard LEE </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출판사</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a:t>
            </a:r>
            <a:r>
              <a:rPr lang="ko-KR" altLang="en-US" sz="1200" dirty="0" err="1">
                <a:solidFill>
                  <a:schemeClr val="bg2">
                    <a:lumMod val="25000"/>
                  </a:schemeClr>
                </a:solidFill>
                <a:latin typeface="함초롬바탕" pitchFamily="18" charset="-127"/>
                <a:ea typeface="함초롬바탕" pitchFamily="18" charset="-127"/>
                <a:cs typeface="함초롬바탕" pitchFamily="18" charset="-127"/>
              </a:rPr>
              <a:t>유페이퍼</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정  가 </a:t>
            </a:r>
            <a:r>
              <a:rPr lang="en-US" altLang="ko-KR" sz="1200" dirty="0">
                <a:solidFill>
                  <a:schemeClr val="bg2">
                    <a:lumMod val="25000"/>
                  </a:schemeClr>
                </a:solidFill>
                <a:latin typeface="함초롬바탕" pitchFamily="18" charset="-127"/>
                <a:ea typeface="함초롬바탕" pitchFamily="18" charset="-127"/>
                <a:cs typeface="함초롬바탕" pitchFamily="18" charset="-127"/>
              </a:rPr>
              <a:t>: 22,000</a:t>
            </a:r>
            <a:r>
              <a:rPr lang="ko-KR" altLang="en-US" sz="1200" dirty="0">
                <a:solidFill>
                  <a:schemeClr val="bg2">
                    <a:lumMod val="25000"/>
                  </a:schemeClr>
                </a:solidFill>
                <a:latin typeface="함초롬바탕" pitchFamily="18" charset="-127"/>
                <a:ea typeface="함초롬바탕" pitchFamily="18" charset="-127"/>
                <a:cs typeface="함초롬바탕" pitchFamily="18" charset="-127"/>
              </a:rPr>
              <a:t>원</a:t>
            </a: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endParaRPr lang="en-US" altLang="ko-KR" sz="1200" dirty="0">
              <a:solidFill>
                <a:schemeClr val="bg2">
                  <a:lumMod val="25000"/>
                </a:schemeClr>
              </a:solidFill>
              <a:latin typeface="함초롬바탕" pitchFamily="18" charset="-127"/>
              <a:ea typeface="함초롬바탕" pitchFamily="18" charset="-127"/>
              <a:cs typeface="함초롬바탕" pitchFamily="18" charset="-127"/>
            </a:endParaRPr>
          </a:p>
          <a:p>
            <a:pPr>
              <a:lnSpc>
                <a:spcPct val="150000"/>
              </a:lnSpc>
            </a:pPr>
            <a:endParaRPr lang="ko-KR" altLang="en-US" sz="1200" dirty="0">
              <a:solidFill>
                <a:schemeClr val="bg2">
                  <a:lumMod val="25000"/>
                </a:schemeClr>
              </a:solidFill>
              <a:latin typeface="함초롬바탕" pitchFamily="18" charset="-127"/>
              <a:ea typeface="함초롬바탕" pitchFamily="18" charset="-127"/>
              <a:cs typeface="함초롬바탕" pitchFamily="18" charset="-127"/>
            </a:endParaRPr>
          </a:p>
        </p:txBody>
      </p:sp>
      <p:sp>
        <p:nvSpPr>
          <p:cNvPr id="10" name="슬라이드 번호 개체 틀 9"/>
          <p:cNvSpPr>
            <a:spLocks noGrp="1"/>
          </p:cNvSpPr>
          <p:nvPr>
            <p:ph type="sldNum" sz="quarter" idx="12"/>
          </p:nvPr>
        </p:nvSpPr>
        <p:spPr/>
        <p:txBody>
          <a:bodyPr/>
          <a:lstStyle/>
          <a:p>
            <a:fld id="{5CA46AE1-A4F3-404A-AEF6-FC2F202071CE}" type="slidenum">
              <a:rPr lang="ko-KR" altLang="en-US"/>
              <a:pPr/>
              <a:t>55</a:t>
            </a:fld>
            <a:endParaRPr lang="ko-KR" altLang="en-US"/>
          </a:p>
        </p:txBody>
      </p:sp>
      <p:sp>
        <p:nvSpPr>
          <p:cNvPr id="12" name="바닥글 개체 틀 11"/>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직사각형 17"/>
          <p:cNvSpPr/>
          <p:nvPr/>
        </p:nvSpPr>
        <p:spPr>
          <a:xfrm>
            <a:off x="0" y="0"/>
            <a:ext cx="6858000" cy="9144000"/>
          </a:xfrm>
          <a:prstGeom prst="rect">
            <a:avLst/>
          </a:prstGeom>
          <a:solidFill>
            <a:srgbClr val="F57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모서리가 둥근 사각형 설명선 18"/>
          <p:cNvSpPr/>
          <p:nvPr/>
        </p:nvSpPr>
        <p:spPr>
          <a:xfrm>
            <a:off x="3140968" y="1916832"/>
            <a:ext cx="2520280" cy="864096"/>
          </a:xfrm>
          <a:prstGeom prst="wedgeRoundRectCallout">
            <a:avLst>
              <a:gd name="adj1" fmla="val -63617"/>
              <a:gd name="adj2" fmla="val 41423"/>
              <a:gd name="adj3" fmla="val 16667"/>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latin typeface="함초롬바탕" pitchFamily="18" charset="-127"/>
                <a:ea typeface="함초롬바탕" pitchFamily="18" charset="-127"/>
                <a:cs typeface="함초롬바탕" pitchFamily="18" charset="-127"/>
              </a:rPr>
              <a:t>1. </a:t>
            </a:r>
            <a:r>
              <a:rPr lang="ko-KR" altLang="en-US" sz="1600" b="1" dirty="0">
                <a:solidFill>
                  <a:schemeClr val="bg1"/>
                </a:solidFill>
                <a:latin typeface="함초롬바탕" pitchFamily="18" charset="-127"/>
                <a:ea typeface="함초롬바탕" pitchFamily="18" charset="-127"/>
                <a:cs typeface="함초롬바탕" pitchFamily="18" charset="-127"/>
              </a:rPr>
              <a:t>해외 현장영어 외국을 다니면서 느낀 말 만들기 </a:t>
            </a:r>
          </a:p>
        </p:txBody>
      </p:sp>
      <p:sp>
        <p:nvSpPr>
          <p:cNvPr id="22" name="모서리가 둥근 사각형 설명선 21"/>
          <p:cNvSpPr/>
          <p:nvPr/>
        </p:nvSpPr>
        <p:spPr>
          <a:xfrm>
            <a:off x="3140968" y="3068960"/>
            <a:ext cx="2520280" cy="864096"/>
          </a:xfrm>
          <a:prstGeom prst="wedgeRoundRectCallout">
            <a:avLst>
              <a:gd name="adj1" fmla="val -63617"/>
              <a:gd name="adj2" fmla="val -20845"/>
              <a:gd name="adj3" fmla="val 16667"/>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ko-KR" sz="1600" b="1" dirty="0">
                <a:solidFill>
                  <a:schemeClr val="bg1"/>
                </a:solidFill>
                <a:latin typeface="함초롬바탕" pitchFamily="18" charset="-127"/>
                <a:ea typeface="함초롬바탕" pitchFamily="18" charset="-127"/>
                <a:cs typeface="함초롬바탕" pitchFamily="18" charset="-127"/>
              </a:rPr>
              <a:t>2. </a:t>
            </a:r>
            <a:r>
              <a:rPr lang="ko-KR" altLang="en-US" sz="1600" b="1" dirty="0">
                <a:solidFill>
                  <a:schemeClr val="bg1"/>
                </a:solidFill>
                <a:latin typeface="함초롬바탕" pitchFamily="18" charset="-127"/>
                <a:ea typeface="함초롬바탕" pitchFamily="18" charset="-127"/>
                <a:cs typeface="함초롬바탕" pitchFamily="18" charset="-127"/>
              </a:rPr>
              <a:t>특허 등록 된 컬러와</a:t>
            </a:r>
            <a:endParaRPr lang="en-US" altLang="ko-KR" sz="1600" b="1" dirty="0">
              <a:solidFill>
                <a:schemeClr val="bg1"/>
              </a:solidFill>
              <a:latin typeface="함초롬바탕" pitchFamily="18" charset="-127"/>
              <a:ea typeface="함초롬바탕" pitchFamily="18" charset="-127"/>
              <a:cs typeface="함초롬바탕" pitchFamily="18" charset="-127"/>
            </a:endParaRPr>
          </a:p>
          <a:p>
            <a:pPr marL="342900" indent="-342900" algn="ctr"/>
            <a:r>
              <a:rPr lang="ko-KR" altLang="en-US" sz="1600" b="1" dirty="0">
                <a:solidFill>
                  <a:schemeClr val="bg1"/>
                </a:solidFill>
                <a:latin typeface="함초롬바탕" pitchFamily="18" charset="-127"/>
                <a:ea typeface="함초롬바탕" pitchFamily="18" charset="-127"/>
                <a:cs typeface="함초롬바탕" pitchFamily="18" charset="-127"/>
              </a:rPr>
              <a:t>칸에 넣어서 문장 만들기</a:t>
            </a:r>
          </a:p>
        </p:txBody>
      </p:sp>
      <p:sp>
        <p:nvSpPr>
          <p:cNvPr id="23" name="모서리가 둥근 사각형 설명선 22"/>
          <p:cNvSpPr/>
          <p:nvPr/>
        </p:nvSpPr>
        <p:spPr>
          <a:xfrm>
            <a:off x="3140968" y="4293096"/>
            <a:ext cx="2520280" cy="864096"/>
          </a:xfrm>
          <a:prstGeom prst="wedgeRoundRectCallout">
            <a:avLst>
              <a:gd name="adj1" fmla="val -68029"/>
              <a:gd name="adj2" fmla="val -38005"/>
              <a:gd name="adj3" fmla="val 16667"/>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r>
              <a:rPr lang="en-US" altLang="ko-KR" sz="1600" b="1" dirty="0">
                <a:solidFill>
                  <a:schemeClr val="bg1"/>
                </a:solidFill>
                <a:latin typeface="함초롬바탕" pitchFamily="18" charset="-127"/>
                <a:ea typeface="함초롬바탕" pitchFamily="18" charset="-127"/>
                <a:cs typeface="함초롬바탕" pitchFamily="18" charset="-127"/>
              </a:rPr>
              <a:t>3. </a:t>
            </a:r>
            <a:r>
              <a:rPr lang="ko-KR" altLang="en-US" sz="1600" b="1" dirty="0">
                <a:solidFill>
                  <a:schemeClr val="bg1"/>
                </a:solidFill>
                <a:latin typeface="함초롬바탕" pitchFamily="18" charset="-127"/>
                <a:ea typeface="함초롬바탕" pitchFamily="18" charset="-127"/>
                <a:cs typeface="함초롬바탕" pitchFamily="18" charset="-127"/>
              </a:rPr>
              <a:t>완벽한 문장 정리</a:t>
            </a:r>
            <a:endParaRPr lang="en-US" altLang="ko-KR" sz="1600" b="1" dirty="0">
              <a:solidFill>
                <a:schemeClr val="bg1"/>
              </a:solidFill>
              <a:latin typeface="함초롬바탕" pitchFamily="18" charset="-127"/>
              <a:ea typeface="함초롬바탕" pitchFamily="18" charset="-127"/>
              <a:cs typeface="함초롬바탕" pitchFamily="18" charset="-127"/>
            </a:endParaRPr>
          </a:p>
          <a:p>
            <a:pPr marL="342900" indent="-342900" algn="ctr"/>
            <a:r>
              <a:rPr lang="ko-KR" altLang="en-US" sz="1600" b="1" dirty="0">
                <a:solidFill>
                  <a:schemeClr val="bg1"/>
                </a:solidFill>
                <a:latin typeface="함초롬바탕" pitchFamily="18" charset="-127"/>
                <a:ea typeface="함초롬바탕" pitchFamily="18" charset="-127"/>
                <a:cs typeface="함초롬바탕" pitchFamily="18" charset="-127"/>
              </a:rPr>
              <a:t>쉬운 학습 영어로 머리에 </a:t>
            </a:r>
            <a:endParaRPr lang="en-US" altLang="ko-KR" sz="1600" b="1" dirty="0">
              <a:solidFill>
                <a:schemeClr val="bg1"/>
              </a:solidFill>
              <a:latin typeface="함초롬바탕" pitchFamily="18" charset="-127"/>
              <a:ea typeface="함초롬바탕" pitchFamily="18" charset="-127"/>
              <a:cs typeface="함초롬바탕" pitchFamily="18" charset="-127"/>
            </a:endParaRPr>
          </a:p>
          <a:p>
            <a:pPr marL="342900" indent="-342900" algn="ctr"/>
            <a:r>
              <a:rPr lang="ko-KR" altLang="en-US" sz="1600" b="1" dirty="0">
                <a:solidFill>
                  <a:schemeClr val="bg1"/>
                </a:solidFill>
                <a:latin typeface="함초롬바탕" pitchFamily="18" charset="-127"/>
                <a:ea typeface="함초롬바탕" pitchFamily="18" charset="-127"/>
                <a:cs typeface="함초롬바탕" pitchFamily="18" charset="-127"/>
              </a:rPr>
              <a:t>쏙쏙</a:t>
            </a:r>
            <a:r>
              <a:rPr lang="en-US" altLang="ko-KR" sz="1600" b="1" dirty="0">
                <a:solidFill>
                  <a:schemeClr val="bg1"/>
                </a:solidFill>
                <a:latin typeface="함초롬바탕" pitchFamily="18" charset="-127"/>
                <a:ea typeface="함초롬바탕" pitchFamily="18" charset="-127"/>
                <a:cs typeface="함초롬바탕" pitchFamily="18" charset="-127"/>
              </a:rPr>
              <a:t>^^</a:t>
            </a:r>
            <a:r>
              <a:rPr lang="ko-KR" altLang="en-US" sz="1600" b="1" dirty="0">
                <a:solidFill>
                  <a:schemeClr val="bg1"/>
                </a:solidFill>
                <a:latin typeface="함초롬바탕" pitchFamily="18" charset="-127"/>
                <a:ea typeface="함초롬바탕" pitchFamily="18" charset="-127"/>
                <a:cs typeface="함초롬바탕" pitchFamily="18" charset="-127"/>
              </a:rPr>
              <a:t> </a:t>
            </a:r>
          </a:p>
        </p:txBody>
      </p:sp>
      <p:sp>
        <p:nvSpPr>
          <p:cNvPr id="24" name="TextBox 23"/>
          <p:cNvSpPr txBox="1"/>
          <p:nvPr/>
        </p:nvSpPr>
        <p:spPr>
          <a:xfrm>
            <a:off x="476672" y="7740352"/>
            <a:ext cx="5976664" cy="1015663"/>
          </a:xfrm>
          <a:prstGeom prst="rect">
            <a:avLst/>
          </a:prstGeom>
          <a:noFill/>
          <a:ln>
            <a:solidFill>
              <a:srgbClr val="1910C6"/>
            </a:solidFill>
          </a:ln>
        </p:spPr>
        <p:txBody>
          <a:bodyPr wrap="square" rtlCol="0">
            <a:spAutoFit/>
          </a:bodyPr>
          <a:lstStyle/>
          <a:p>
            <a:r>
              <a:rPr lang="en-US" altLang="ko-KR" sz="1200" dirty="0">
                <a:solidFill>
                  <a:srgbClr val="002060"/>
                </a:solidFill>
              </a:rPr>
              <a:t>Warning </a:t>
            </a:r>
          </a:p>
          <a:p>
            <a:r>
              <a:rPr lang="en-US" altLang="ko-KR" sz="1200" dirty="0">
                <a:solidFill>
                  <a:srgbClr val="002060"/>
                </a:solidFill>
                <a:latin typeface="새굴림"/>
                <a:ea typeface="새굴림"/>
              </a:rPr>
              <a:t>※</a:t>
            </a:r>
            <a:r>
              <a:rPr lang="ko-KR" altLang="en-US" sz="1200" dirty="0">
                <a:solidFill>
                  <a:srgbClr val="002060"/>
                </a:solidFill>
              </a:rPr>
              <a:t>본 자료는 특허 등록이 되어 이는 제작자의 창작물이며 지적재산권에 의해 보호됩니다</a:t>
            </a:r>
            <a:r>
              <a:rPr lang="en-US" altLang="ko-KR" sz="1200" dirty="0">
                <a:solidFill>
                  <a:srgbClr val="002060"/>
                </a:solidFill>
              </a:rPr>
              <a:t>. </a:t>
            </a:r>
            <a:r>
              <a:rPr lang="ko-KR" altLang="en-US" sz="1200" dirty="0">
                <a:solidFill>
                  <a:srgbClr val="002060"/>
                </a:solidFill>
              </a:rPr>
              <a:t>따라서 구매한 본인만 이용이 가능하며 만일 타인에게 보여주거나</a:t>
            </a:r>
            <a:r>
              <a:rPr lang="en-US" altLang="ko-KR" sz="1200" dirty="0">
                <a:solidFill>
                  <a:srgbClr val="002060"/>
                </a:solidFill>
              </a:rPr>
              <a:t>, </a:t>
            </a:r>
            <a:r>
              <a:rPr lang="ko-KR" altLang="en-US" sz="1200" dirty="0">
                <a:solidFill>
                  <a:srgbClr val="002060"/>
                </a:solidFill>
              </a:rPr>
              <a:t>유출할 시 민형사상의 불이익과 처벌을 받게 되니 이점 양지하시기 바랍니다</a:t>
            </a:r>
            <a:r>
              <a:rPr lang="en-US" altLang="ko-KR" sz="1200" dirty="0">
                <a:solidFill>
                  <a:srgbClr val="002060"/>
                </a:solidFill>
              </a:rPr>
              <a:t>. </a:t>
            </a:r>
            <a:r>
              <a:rPr lang="ko-KR" altLang="en-US" sz="1200" dirty="0">
                <a:solidFill>
                  <a:srgbClr val="002060"/>
                </a:solidFill>
              </a:rPr>
              <a:t>한 순간의 선택이 당신의 인생을 좌우합니다</a:t>
            </a:r>
            <a:r>
              <a:rPr lang="en-US" altLang="ko-KR" sz="1200" dirty="0">
                <a:solidFill>
                  <a:srgbClr val="002060"/>
                </a:solidFill>
              </a:rPr>
              <a:t>.</a:t>
            </a:r>
            <a:r>
              <a:rPr lang="ko-KR" altLang="en-US" sz="1200" dirty="0">
                <a:solidFill>
                  <a:srgbClr val="002060"/>
                </a:solidFill>
              </a:rPr>
              <a:t> </a:t>
            </a:r>
          </a:p>
        </p:txBody>
      </p:sp>
      <p:sp>
        <p:nvSpPr>
          <p:cNvPr id="25" name="TextBox 24"/>
          <p:cNvSpPr txBox="1"/>
          <p:nvPr/>
        </p:nvSpPr>
        <p:spPr>
          <a:xfrm>
            <a:off x="2708920" y="1187624"/>
            <a:ext cx="3384376" cy="584775"/>
          </a:xfrm>
          <a:prstGeom prst="rect">
            <a:avLst/>
          </a:prstGeom>
          <a:noFill/>
        </p:spPr>
        <p:txBody>
          <a:bodyPr wrap="square" rtlCol="0">
            <a:spAutoFit/>
          </a:bodyPr>
          <a:lstStyle/>
          <a:p>
            <a:r>
              <a:rPr lang="en-US" altLang="ko-KR" sz="3200" b="1" dirty="0">
                <a:solidFill>
                  <a:srgbClr val="1910C6"/>
                </a:solidFill>
              </a:rPr>
              <a:t>E-BOOK</a:t>
            </a:r>
            <a:r>
              <a:rPr lang="ko-KR" altLang="en-US" sz="3200" b="1" dirty="0">
                <a:solidFill>
                  <a:srgbClr val="1910C6"/>
                </a:solidFill>
              </a:rPr>
              <a:t>의 특징</a:t>
            </a:r>
          </a:p>
        </p:txBody>
      </p:sp>
      <p:pic>
        <p:nvPicPr>
          <p:cNvPr id="26" name="Picture 11" descr="C:\Users\USER\Desktop\회장문서\커리컬처 복사.gif"/>
          <p:cNvPicPr>
            <a:picLocks noChangeAspect="1" noChangeArrowheads="1"/>
          </p:cNvPicPr>
          <p:nvPr/>
        </p:nvPicPr>
        <p:blipFill>
          <a:blip r:embed="rId3" cstate="print"/>
          <a:srcRect/>
          <a:stretch>
            <a:fillRect/>
          </a:stretch>
        </p:blipFill>
        <p:spPr bwMode="auto">
          <a:xfrm>
            <a:off x="836712" y="1835696"/>
            <a:ext cx="1819848" cy="3252916"/>
          </a:xfrm>
          <a:prstGeom prst="rect">
            <a:avLst/>
          </a:prstGeom>
          <a:noFill/>
        </p:spPr>
      </p:pic>
      <p:sp>
        <p:nvSpPr>
          <p:cNvPr id="11" name="슬라이드 번호 개체 틀 10"/>
          <p:cNvSpPr>
            <a:spLocks noGrp="1"/>
          </p:cNvSpPr>
          <p:nvPr>
            <p:ph type="sldNum" sz="quarter" idx="12"/>
          </p:nvPr>
        </p:nvSpPr>
        <p:spPr/>
        <p:txBody>
          <a:bodyPr/>
          <a:lstStyle/>
          <a:p>
            <a:fld id="{5CA46AE1-A4F3-404A-AEF6-FC2F202071CE}" type="slidenum">
              <a:rPr lang="ko-KR" altLang="en-US"/>
              <a:pPr/>
              <a:t>56</a:t>
            </a:fld>
            <a:endParaRPr lang="ko-KR" altLang="en-US"/>
          </a:p>
        </p:txBody>
      </p:sp>
      <p:sp>
        <p:nvSpPr>
          <p:cNvPr id="12" name="바닥글 개체 틀 11"/>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55577"/>
            <a:ext cx="5832648" cy="8125301"/>
          </a:xfrm>
          <a:prstGeom prst="rect">
            <a:avLst/>
          </a:prstGeom>
          <a:noFill/>
        </p:spPr>
        <p:txBody>
          <a:bodyPr wrap="square" rtlCol="0">
            <a:spAutoFit/>
          </a:bodyPr>
          <a:lstStyle/>
          <a:p>
            <a:pPr fontAlgn="base">
              <a:lnSpc>
                <a:spcPct val="150000"/>
              </a:lnSpc>
            </a:pPr>
            <a:r>
              <a:rPr lang="ko-KR" altLang="en-US" sz="1200" dirty="0"/>
              <a:t>식 적으로는 초등학교 </a:t>
            </a:r>
            <a:r>
              <a:rPr lang="en-US" altLang="ko-KR" sz="1200" dirty="0"/>
              <a:t>4</a:t>
            </a:r>
            <a:r>
              <a:rPr lang="ko-KR" altLang="en-US" sz="1200" dirty="0"/>
              <a:t>년</a:t>
            </a:r>
            <a:r>
              <a:rPr lang="en-US" altLang="ko-KR" sz="1200" dirty="0"/>
              <a:t>, </a:t>
            </a:r>
            <a:r>
              <a:rPr lang="ko-KR" altLang="en-US" sz="1200" dirty="0"/>
              <a:t>중 고등학교 </a:t>
            </a:r>
            <a:r>
              <a:rPr lang="en-US" altLang="ko-KR" sz="1200" dirty="0"/>
              <a:t>6</a:t>
            </a:r>
            <a:r>
              <a:rPr lang="ko-KR" altLang="en-US" sz="1200" dirty="0"/>
              <a:t>년</a:t>
            </a:r>
            <a:r>
              <a:rPr lang="en-US" altLang="ko-KR" sz="1200" dirty="0"/>
              <a:t>, </a:t>
            </a:r>
            <a:r>
              <a:rPr lang="ko-KR" altLang="en-US" sz="1200" dirty="0"/>
              <a:t>대학</a:t>
            </a:r>
            <a:r>
              <a:rPr lang="en-US" altLang="ko-KR" sz="1200" dirty="0"/>
              <a:t>4</a:t>
            </a:r>
            <a:r>
              <a:rPr lang="ko-KR" altLang="en-US" sz="1200" dirty="0"/>
              <a:t>년 도합 </a:t>
            </a:r>
            <a:r>
              <a:rPr lang="en-US" altLang="ko-KR" sz="1200" dirty="0"/>
              <a:t>14</a:t>
            </a:r>
            <a:r>
              <a:rPr lang="ko-KR" altLang="en-US" sz="1200" dirty="0"/>
              <a:t>년간을 그야말로 죽도록 공부를 하고도 형편없이 영어를 못하는데 공부는</a:t>
            </a:r>
            <a:r>
              <a:rPr lang="en-US" altLang="ko-KR" sz="1200" dirty="0"/>
              <a:t>? </a:t>
            </a:r>
            <a:r>
              <a:rPr lang="ko-KR" altLang="en-US" sz="1200" dirty="0"/>
              <a:t>이만큼 했으면 충분하지 않은가요</a:t>
            </a:r>
            <a:r>
              <a:rPr lang="en-US" altLang="ko-KR" sz="1200" dirty="0"/>
              <a:t>? </a:t>
            </a:r>
            <a:r>
              <a:rPr lang="ko-KR" altLang="en-US" sz="1200" dirty="0"/>
              <a:t>더 이상의 에너지 낭비는 국가적 차원에서도 손해일 뿐</a:t>
            </a:r>
            <a:r>
              <a:rPr lang="en-US" altLang="ko-KR" sz="1200" dirty="0"/>
              <a:t>, </a:t>
            </a:r>
            <a:r>
              <a:rPr lang="ko-KR" altLang="en-US" sz="1200" dirty="0"/>
              <a:t>다만 이들의 언어구사방식을 우리도 같이 답습하며 배워나가야 하는 것입니다</a:t>
            </a:r>
            <a:r>
              <a:rPr lang="en-US" altLang="ko-KR" sz="1200" dirty="0"/>
              <a:t>. </a:t>
            </a:r>
            <a:r>
              <a:rPr lang="ko-KR" altLang="en-US" sz="1200" dirty="0"/>
              <a:t>다시 말해서 영어라는 과목을 공부하는 목표는 단순히 말을 배워서 실생활에 활용하자는 것이지 그 자체를 연구하자는 것이 아닌 이상 이들의 언어습관을 배우고 익히며 답습해야 한다는 것으로 그 접근 방법을 바꿔야 한다는 것입니다</a:t>
            </a:r>
            <a:r>
              <a:rPr lang="en-US" altLang="ko-KR" sz="1200" dirty="0"/>
              <a:t>.</a:t>
            </a:r>
            <a:endParaRPr lang="ko-KR" altLang="en-US" sz="1200" dirty="0"/>
          </a:p>
          <a:p>
            <a:pPr fontAlgn="base">
              <a:lnSpc>
                <a:spcPct val="150000"/>
              </a:lnSpc>
            </a:pPr>
            <a:r>
              <a:rPr lang="ko-KR" altLang="en-US" sz="1200" b="1" dirty="0">
                <a:solidFill>
                  <a:srgbClr val="FF0000"/>
                </a:solidFill>
              </a:rPr>
              <a:t>지금부터라도 공부가 아닌 말을 배운다는 자세를 가질 것을 부탁 드리는 바입니다</a:t>
            </a:r>
            <a:r>
              <a:rPr lang="en-US" altLang="ko-KR" sz="1200" b="1" dirty="0">
                <a:solidFill>
                  <a:srgbClr val="FF0000"/>
                </a:solidFill>
              </a:rPr>
              <a:t>.</a:t>
            </a:r>
            <a:endParaRPr lang="ko-KR" altLang="en-US" sz="1200" b="1" dirty="0">
              <a:solidFill>
                <a:srgbClr val="FF0000"/>
              </a:solidFill>
            </a:endParaRPr>
          </a:p>
          <a:p>
            <a:pPr fontAlgn="base">
              <a:lnSpc>
                <a:spcPct val="150000"/>
              </a:lnSpc>
            </a:pPr>
            <a:endParaRPr lang="en-US" altLang="ko-KR" sz="1200" b="1" dirty="0"/>
          </a:p>
          <a:p>
            <a:pPr fontAlgn="base">
              <a:lnSpc>
                <a:spcPct val="150000"/>
              </a:lnSpc>
            </a:pPr>
            <a:r>
              <a:rPr lang="ko-KR" altLang="en-US" sz="1200" b="1" dirty="0"/>
              <a:t>넷째</a:t>
            </a:r>
            <a:r>
              <a:rPr lang="en-US" altLang="ko-KR" sz="1200" b="1" dirty="0"/>
              <a:t>: </a:t>
            </a:r>
            <a:r>
              <a:rPr lang="ko-KR" altLang="en-US" sz="1200" b="1" dirty="0"/>
              <a:t>영어 방식 어순을 인정하고 익숙해 져라</a:t>
            </a:r>
            <a:r>
              <a:rPr lang="en-US" altLang="ko-KR" sz="1200" b="1" dirty="0"/>
              <a:t>!</a:t>
            </a:r>
            <a:endParaRPr lang="ko-KR" altLang="en-US" sz="1200" b="1" dirty="0"/>
          </a:p>
          <a:p>
            <a:pPr fontAlgn="base">
              <a:lnSpc>
                <a:spcPct val="150000"/>
              </a:lnSpc>
            </a:pPr>
            <a:r>
              <a:rPr lang="ko-KR" altLang="en-US" sz="1200" dirty="0"/>
              <a:t>세상의 모든 일에는 그 근본이 있는 법이고 이를 무시할 수 없는데 우리말의 근본은 </a:t>
            </a:r>
            <a:r>
              <a:rPr lang="en-US" altLang="ko-KR" sz="1200" b="1" dirty="0"/>
              <a:t>“</a:t>
            </a:r>
            <a:r>
              <a:rPr lang="ko-KR" altLang="en-US" sz="1200" b="1" dirty="0"/>
              <a:t>주어 </a:t>
            </a:r>
            <a:r>
              <a:rPr lang="en-US" altLang="ko-KR" sz="1200" b="1" dirty="0"/>
              <a:t>+ </a:t>
            </a:r>
            <a:r>
              <a:rPr lang="ko-KR" altLang="en-US" sz="1200" b="1" dirty="0"/>
              <a:t>목적어</a:t>
            </a:r>
            <a:r>
              <a:rPr lang="en-US" altLang="ko-KR" sz="1200" b="1" dirty="0"/>
              <a:t>/</a:t>
            </a:r>
            <a:r>
              <a:rPr lang="ko-KR" altLang="en-US" sz="1200" b="1" dirty="0"/>
              <a:t>보어 </a:t>
            </a:r>
            <a:r>
              <a:rPr lang="en-US" altLang="ko-KR" sz="1200" b="1" dirty="0"/>
              <a:t>+ </a:t>
            </a:r>
            <a:r>
              <a:rPr lang="ko-KR" altLang="en-US" sz="1200" b="1" dirty="0">
                <a:solidFill>
                  <a:srgbClr val="FF0000"/>
                </a:solidFill>
              </a:rPr>
              <a:t>동사</a:t>
            </a:r>
            <a:r>
              <a:rPr lang="en-US" altLang="ko-KR" sz="1200" b="1" dirty="0"/>
              <a:t>”</a:t>
            </a:r>
            <a:r>
              <a:rPr lang="ko-KR" altLang="en-US" sz="1200" dirty="0"/>
              <a:t>의 형태가 되어서 </a:t>
            </a:r>
            <a:r>
              <a:rPr lang="en-US" altLang="ko-KR" sz="1200" dirty="0"/>
              <a:t>“</a:t>
            </a:r>
            <a:r>
              <a:rPr lang="ko-KR" altLang="en-US" sz="1200" b="1" dirty="0"/>
              <a:t>나는 너를 </a:t>
            </a:r>
            <a:r>
              <a:rPr lang="ko-KR" altLang="en-US" sz="1200" b="1" dirty="0">
                <a:solidFill>
                  <a:srgbClr val="FF0000"/>
                </a:solidFill>
              </a:rPr>
              <a:t>사랑</a:t>
            </a:r>
            <a:r>
              <a:rPr lang="ko-KR" altLang="en-US" sz="1200" b="1" dirty="0"/>
              <a:t> 한다</a:t>
            </a:r>
            <a:r>
              <a:rPr lang="en-US" altLang="ko-KR" sz="1200" b="1" dirty="0"/>
              <a:t>”</a:t>
            </a:r>
            <a:r>
              <a:rPr lang="ko-KR" altLang="en-US" sz="1200" dirty="0"/>
              <a:t>의 </a:t>
            </a:r>
            <a:r>
              <a:rPr lang="en-US" altLang="ko-KR" sz="1200" dirty="0"/>
              <a:t>“</a:t>
            </a:r>
            <a:r>
              <a:rPr lang="ko-KR" altLang="en-US" sz="1200" b="1" dirty="0"/>
              <a:t>주어 </a:t>
            </a:r>
            <a:r>
              <a:rPr lang="en-US" altLang="ko-KR" sz="1200" b="1" dirty="0"/>
              <a:t>+ </a:t>
            </a:r>
            <a:r>
              <a:rPr lang="ko-KR" altLang="en-US" sz="1200" b="1" dirty="0"/>
              <a:t>목적어 </a:t>
            </a:r>
            <a:r>
              <a:rPr lang="en-US" altLang="ko-KR" sz="1200" b="1" dirty="0"/>
              <a:t>+ </a:t>
            </a:r>
            <a:r>
              <a:rPr lang="ko-KR" altLang="en-US" sz="1200" b="1" dirty="0">
                <a:solidFill>
                  <a:srgbClr val="FF0000"/>
                </a:solidFill>
              </a:rPr>
              <a:t>동사</a:t>
            </a:r>
            <a:r>
              <a:rPr lang="en-US" altLang="ko-KR" sz="1200" b="1" dirty="0"/>
              <a:t>”</a:t>
            </a:r>
            <a:r>
              <a:rPr lang="ko-KR" altLang="en-US" sz="1200" dirty="0"/>
              <a:t>의 형태가 되거나</a:t>
            </a:r>
            <a:r>
              <a:rPr lang="ko-KR" altLang="en-US" sz="1200" b="1" dirty="0"/>
              <a:t> </a:t>
            </a:r>
            <a:r>
              <a:rPr lang="en-US" altLang="ko-KR" sz="1200" b="1" dirty="0"/>
              <a:t>“</a:t>
            </a:r>
            <a:r>
              <a:rPr lang="ko-KR" altLang="en-US" sz="1200" b="1" dirty="0"/>
              <a:t>나는 의사</a:t>
            </a:r>
            <a:r>
              <a:rPr lang="ko-KR" altLang="en-US" sz="1200" b="1" dirty="0">
                <a:solidFill>
                  <a:srgbClr val="FF0000"/>
                </a:solidFill>
              </a:rPr>
              <a:t>이다</a:t>
            </a:r>
            <a:r>
              <a:rPr lang="en-US" altLang="ko-KR" sz="1200" b="1" dirty="0"/>
              <a:t>”</a:t>
            </a:r>
            <a:r>
              <a:rPr lang="ko-KR" altLang="en-US" sz="1200" dirty="0"/>
              <a:t>의 </a:t>
            </a:r>
            <a:r>
              <a:rPr lang="en-US" altLang="ko-KR" sz="1200" dirty="0"/>
              <a:t>“</a:t>
            </a:r>
            <a:r>
              <a:rPr lang="ko-KR" altLang="en-US" sz="1200" b="1" dirty="0"/>
              <a:t>주어 </a:t>
            </a:r>
            <a:r>
              <a:rPr lang="en-US" altLang="ko-KR" sz="1200" b="1" dirty="0"/>
              <a:t>+ </a:t>
            </a:r>
            <a:r>
              <a:rPr lang="ko-KR" altLang="en-US" sz="1200" b="1" dirty="0"/>
              <a:t>보어 </a:t>
            </a:r>
            <a:r>
              <a:rPr lang="en-US" altLang="ko-KR" sz="1200" b="1" dirty="0"/>
              <a:t>+ </a:t>
            </a:r>
            <a:r>
              <a:rPr lang="ko-KR" altLang="en-US" sz="1200" b="1" dirty="0">
                <a:solidFill>
                  <a:srgbClr val="FF0000"/>
                </a:solidFill>
              </a:rPr>
              <a:t>동사</a:t>
            </a:r>
            <a:r>
              <a:rPr lang="en-US" altLang="ko-KR" sz="1200" b="1" dirty="0"/>
              <a:t>”</a:t>
            </a:r>
            <a:r>
              <a:rPr lang="ko-KR" altLang="en-US" sz="1200" dirty="0"/>
              <a:t>의 형태가 되는데 반하여 영어의 근본은 </a:t>
            </a:r>
            <a:r>
              <a:rPr lang="en-US" altLang="ko-KR" sz="1200" dirty="0"/>
              <a:t>“</a:t>
            </a:r>
            <a:r>
              <a:rPr lang="en-US" altLang="ko-KR" sz="1200" b="1" dirty="0"/>
              <a:t>I </a:t>
            </a:r>
            <a:r>
              <a:rPr lang="en-US" altLang="ko-KR" sz="1200" b="1" dirty="0">
                <a:solidFill>
                  <a:srgbClr val="FF0000"/>
                </a:solidFill>
              </a:rPr>
              <a:t>love</a:t>
            </a:r>
            <a:r>
              <a:rPr lang="ko-KR" altLang="en-US" sz="1200" b="1" dirty="0"/>
              <a:t> </a:t>
            </a:r>
            <a:r>
              <a:rPr lang="en-US" altLang="ko-KR" sz="1200" b="1" dirty="0"/>
              <a:t>you”</a:t>
            </a:r>
            <a:r>
              <a:rPr lang="ko-KR" altLang="en-US" sz="1200" dirty="0"/>
              <a:t>의</a:t>
            </a:r>
            <a:r>
              <a:rPr lang="ko-KR" altLang="en-US" sz="1200" b="1" dirty="0"/>
              <a:t> </a:t>
            </a:r>
            <a:r>
              <a:rPr lang="en-US" altLang="ko-KR" sz="1200" b="1" dirty="0"/>
              <a:t>“</a:t>
            </a:r>
            <a:r>
              <a:rPr lang="ko-KR" altLang="en-US" sz="1200" b="1" dirty="0"/>
              <a:t>주어 </a:t>
            </a:r>
            <a:r>
              <a:rPr lang="en-US" altLang="ko-KR" sz="1200" b="1" dirty="0"/>
              <a:t>+ </a:t>
            </a:r>
            <a:r>
              <a:rPr lang="ko-KR" altLang="en-US" sz="1200" b="1" dirty="0">
                <a:solidFill>
                  <a:srgbClr val="FF0000"/>
                </a:solidFill>
              </a:rPr>
              <a:t>동사</a:t>
            </a:r>
            <a:r>
              <a:rPr lang="ko-KR" altLang="en-US" sz="1200" b="1" dirty="0"/>
              <a:t> </a:t>
            </a:r>
            <a:r>
              <a:rPr lang="en-US" altLang="ko-KR" sz="1200" b="1" dirty="0"/>
              <a:t>+ </a:t>
            </a:r>
            <a:r>
              <a:rPr lang="ko-KR" altLang="en-US" sz="1200" b="1" dirty="0"/>
              <a:t>목적어</a:t>
            </a:r>
            <a:r>
              <a:rPr lang="en-US" altLang="ko-KR" sz="1200" b="1" dirty="0"/>
              <a:t>”</a:t>
            </a:r>
            <a:r>
              <a:rPr lang="ko-KR" altLang="en-US" sz="1200" dirty="0"/>
              <a:t> 의 형태가 되든가</a:t>
            </a:r>
            <a:r>
              <a:rPr lang="ko-KR" altLang="en-US" sz="1200" b="1" dirty="0"/>
              <a:t> </a:t>
            </a:r>
            <a:r>
              <a:rPr lang="en-US" altLang="ko-KR" sz="1200" b="1" dirty="0"/>
              <a:t>“I</a:t>
            </a:r>
            <a:r>
              <a:rPr lang="en-US" altLang="ko-KR" sz="1200" b="1" dirty="0">
                <a:solidFill>
                  <a:srgbClr val="FF0000"/>
                </a:solidFill>
              </a:rPr>
              <a:t> am</a:t>
            </a:r>
            <a:r>
              <a:rPr lang="ko-KR" altLang="en-US" sz="1200" b="1" dirty="0">
                <a:solidFill>
                  <a:srgbClr val="FF0000"/>
                </a:solidFill>
              </a:rPr>
              <a:t> </a:t>
            </a:r>
            <a:r>
              <a:rPr lang="en-US" altLang="ko-KR" sz="1200" b="1" dirty="0"/>
              <a:t>a doctor”</a:t>
            </a:r>
            <a:r>
              <a:rPr lang="ko-KR" altLang="en-US" sz="1200" dirty="0"/>
              <a:t>의 </a:t>
            </a:r>
            <a:r>
              <a:rPr lang="en-US" altLang="ko-KR" sz="1200" dirty="0"/>
              <a:t>“</a:t>
            </a:r>
            <a:r>
              <a:rPr lang="ko-KR" altLang="en-US" sz="1200" b="1" dirty="0"/>
              <a:t>주어 </a:t>
            </a:r>
            <a:r>
              <a:rPr lang="en-US" altLang="ko-KR" sz="1200" b="1" dirty="0"/>
              <a:t>+ </a:t>
            </a:r>
            <a:r>
              <a:rPr lang="ko-KR" altLang="en-US" sz="1200" b="1" dirty="0">
                <a:solidFill>
                  <a:srgbClr val="FF0000"/>
                </a:solidFill>
              </a:rPr>
              <a:t>동사</a:t>
            </a:r>
            <a:r>
              <a:rPr lang="ko-KR" altLang="en-US" sz="1200" b="1" dirty="0"/>
              <a:t> </a:t>
            </a:r>
            <a:r>
              <a:rPr lang="en-US" altLang="ko-KR" sz="1200" b="1" dirty="0"/>
              <a:t>+ </a:t>
            </a:r>
            <a:r>
              <a:rPr lang="ko-KR" altLang="en-US" sz="1200" b="1" dirty="0"/>
              <a:t>보어</a:t>
            </a:r>
            <a:r>
              <a:rPr lang="en-US" altLang="ko-KR" sz="1200" b="1" dirty="0"/>
              <a:t>”</a:t>
            </a:r>
            <a:r>
              <a:rPr lang="ko-KR" altLang="en-US" sz="1200" dirty="0"/>
              <a:t>의 형태가 됨을 인정하고 받아들여야 한다는 것입니다</a:t>
            </a:r>
            <a:r>
              <a:rPr lang="en-US" altLang="ko-KR" sz="1200" dirty="0"/>
              <a:t>. </a:t>
            </a:r>
            <a:r>
              <a:rPr lang="ko-KR" altLang="en-US" sz="1200" dirty="0"/>
              <a:t>그러나 문제는 우리 한국인들은 각자 자신들의 인생을 평생 동안 살아오면서 </a:t>
            </a:r>
            <a:r>
              <a:rPr lang="en-US" altLang="ko-KR" sz="1200" dirty="0"/>
              <a:t>“</a:t>
            </a:r>
            <a:r>
              <a:rPr lang="ko-KR" altLang="en-US" sz="1200" dirty="0"/>
              <a:t>주어 </a:t>
            </a:r>
            <a:r>
              <a:rPr lang="en-US" altLang="ko-KR" sz="1200" dirty="0"/>
              <a:t>+ </a:t>
            </a:r>
            <a:r>
              <a:rPr lang="ko-KR" altLang="en-US" sz="1200" dirty="0"/>
              <a:t>목적어</a:t>
            </a:r>
            <a:r>
              <a:rPr lang="en-US" altLang="ko-KR" sz="1200" dirty="0"/>
              <a:t>/</a:t>
            </a:r>
            <a:r>
              <a:rPr lang="ko-KR" altLang="en-US" sz="1200" dirty="0"/>
              <a:t>보어 </a:t>
            </a:r>
            <a:r>
              <a:rPr lang="en-US" altLang="ko-KR" sz="1200" dirty="0"/>
              <a:t>+ </a:t>
            </a:r>
            <a:r>
              <a:rPr lang="ko-KR" altLang="en-US" sz="1200" dirty="0">
                <a:solidFill>
                  <a:srgbClr val="FF0000"/>
                </a:solidFill>
              </a:rPr>
              <a:t>동사</a:t>
            </a:r>
            <a:r>
              <a:rPr lang="en-US" altLang="ko-KR" sz="1200" dirty="0"/>
              <a:t>” </a:t>
            </a:r>
            <a:r>
              <a:rPr lang="ko-KR" altLang="en-US" sz="1200" dirty="0"/>
              <a:t>의 한국어식 어순이 습관화 되어 있기 때문에 주어 다음에 동사를 사용해야 하는 영어방식 언어 습관에는 절대로 익숙해지는 것이 쉽지 않다는 것입니다</a:t>
            </a:r>
            <a:r>
              <a:rPr lang="en-US" altLang="ko-KR" sz="1200" dirty="0"/>
              <a:t>. </a:t>
            </a:r>
            <a:r>
              <a:rPr lang="ko-KR" altLang="en-US" sz="1200" dirty="0"/>
              <a:t>이것이 바로 영어가 어렵게 느껴지고 극복하기 어려운 것인데</a:t>
            </a:r>
            <a:r>
              <a:rPr lang="en-US" altLang="ko-KR" sz="1200" dirty="0"/>
              <a:t>,</a:t>
            </a:r>
            <a:r>
              <a:rPr lang="ko-KR" altLang="en-US" sz="1200" dirty="0"/>
              <a:t> 이 과정을 의식적으로 친숙해지려 노력할 때 영어 말하기는 쉽게 다가 갈 </a:t>
            </a:r>
            <a:r>
              <a:rPr lang="ko-KR" altLang="en-US" sz="1200" dirty="0"/>
              <a:t>수 있는 </a:t>
            </a:r>
            <a:r>
              <a:rPr lang="ko-KR" altLang="en-US" sz="1200" dirty="0"/>
              <a:t>중요한 기본 개념이 될 수 있다는 것입니다</a:t>
            </a:r>
            <a:r>
              <a:rPr lang="en-US" altLang="ko-KR" sz="1200" dirty="0"/>
              <a:t>. </a:t>
            </a:r>
            <a:r>
              <a:rPr lang="ko-KR" altLang="en-US" sz="1200" dirty="0"/>
              <a:t>즉</a:t>
            </a:r>
            <a:r>
              <a:rPr lang="en-US" altLang="ko-KR" sz="1200" dirty="0"/>
              <a:t>, </a:t>
            </a:r>
            <a:r>
              <a:rPr lang="ko-KR" altLang="en-US" sz="1200" dirty="0"/>
              <a:t>영어권 언어를 잘 소화하기 </a:t>
            </a:r>
            <a:r>
              <a:rPr lang="ko-KR" altLang="en-US" sz="1200" dirty="0"/>
              <a:t>위해서 </a:t>
            </a:r>
            <a:r>
              <a:rPr lang="ko-KR" altLang="en-US" sz="1200" dirty="0"/>
              <a:t>근본적인 습관을 인정하고 무조건 따라야 한다는 것입니다</a:t>
            </a:r>
            <a:r>
              <a:rPr lang="en-US" altLang="ko-KR" sz="1200" dirty="0"/>
              <a:t>.</a:t>
            </a:r>
            <a:endParaRPr lang="en-US" altLang="ko-KR" sz="1200" b="1" dirty="0"/>
          </a:p>
          <a:p>
            <a:pPr fontAlgn="base">
              <a:lnSpc>
                <a:spcPct val="150000"/>
              </a:lnSpc>
            </a:pPr>
            <a:endParaRPr lang="en-US" altLang="ko-KR" sz="1200" b="1" dirty="0"/>
          </a:p>
          <a:p>
            <a:pPr fontAlgn="base">
              <a:lnSpc>
                <a:spcPct val="150000"/>
              </a:lnSpc>
            </a:pPr>
            <a:r>
              <a:rPr lang="ko-KR" altLang="en-US" sz="1200" b="1" dirty="0"/>
              <a:t>다섯째</a:t>
            </a:r>
            <a:r>
              <a:rPr lang="en-US" altLang="ko-KR" sz="1200" b="1" dirty="0"/>
              <a:t>:</a:t>
            </a:r>
            <a:r>
              <a:rPr lang="ko-KR" altLang="en-US" sz="1200" b="1" dirty="0"/>
              <a:t> 영어문장</a:t>
            </a:r>
            <a:r>
              <a:rPr lang="en-US" altLang="ko-KR" sz="1200" b="1" dirty="0"/>
              <a:t>? </a:t>
            </a:r>
            <a:r>
              <a:rPr lang="ko-KR" altLang="en-US" sz="1200" b="1" dirty="0"/>
              <a:t>절대 해석하지 마라</a:t>
            </a:r>
            <a:r>
              <a:rPr lang="en-US" altLang="ko-KR" sz="1200" b="1" dirty="0"/>
              <a:t>!</a:t>
            </a:r>
            <a:endParaRPr lang="ko-KR" altLang="en-US" sz="1200" b="1" dirty="0"/>
          </a:p>
          <a:p>
            <a:pPr fontAlgn="base">
              <a:lnSpc>
                <a:spcPct val="150000"/>
              </a:lnSpc>
            </a:pPr>
            <a:r>
              <a:rPr lang="ko-KR" altLang="en-US" sz="1200" dirty="0"/>
              <a:t>흔히 우스갯소리로 하는 말에 </a:t>
            </a:r>
            <a:r>
              <a:rPr lang="en-US" altLang="ko-KR" sz="1200" dirty="0"/>
              <a:t>“</a:t>
            </a:r>
            <a:r>
              <a:rPr lang="ko-KR" altLang="en-US" sz="1200" dirty="0"/>
              <a:t>한국말은 끝까지 들어야 알 수 있다</a:t>
            </a:r>
            <a:r>
              <a:rPr lang="en-US" altLang="ko-KR" sz="1200" dirty="0"/>
              <a:t>” </a:t>
            </a:r>
            <a:r>
              <a:rPr lang="ko-KR" altLang="en-US" sz="1200" dirty="0"/>
              <a:t>고 하는 말이 있는데 사실은 영어야 말로 끝까지 들어야 그 뜻을 제대로 알 수 있다는 것이다</a:t>
            </a:r>
            <a:r>
              <a:rPr lang="en-US" altLang="ko-KR" sz="1200" dirty="0"/>
              <a:t>. </a:t>
            </a:r>
            <a:r>
              <a:rPr lang="ko-KR" altLang="en-US" sz="1200" dirty="0"/>
              <a:t>한국어는 주어 다음에 목적어나 보어가 오기 때문에 문장이 끝나기 전에 말하는 사람의 의도를 어느 정도 짐작할 수 있지만</a:t>
            </a:r>
            <a:r>
              <a:rPr lang="en-US" altLang="ko-KR" sz="1200" dirty="0"/>
              <a:t>,</a:t>
            </a:r>
            <a:r>
              <a:rPr lang="ko-KR" altLang="en-US" sz="1200" dirty="0"/>
              <a:t> 영어라는 언어는 주어 다음에 동사가 위치</a:t>
            </a:r>
            <a:endParaRPr lang="en-US" altLang="ko-KR" sz="1200" dirty="0"/>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6</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55577"/>
            <a:ext cx="5832648" cy="7848872"/>
          </a:xfrm>
          <a:prstGeom prst="rect">
            <a:avLst/>
          </a:prstGeom>
          <a:noFill/>
        </p:spPr>
        <p:txBody>
          <a:bodyPr wrap="square" rtlCol="0">
            <a:spAutoFit/>
          </a:bodyPr>
          <a:lstStyle/>
          <a:p>
            <a:pPr fontAlgn="base">
              <a:lnSpc>
                <a:spcPct val="150000"/>
              </a:lnSpc>
            </a:pPr>
            <a:r>
              <a:rPr lang="ko-KR" altLang="en-US" sz="1200" dirty="0"/>
              <a:t>하기 때문에</a:t>
            </a:r>
            <a:r>
              <a:rPr lang="en-US" altLang="ko-KR" sz="1200" dirty="0"/>
              <a:t>,</a:t>
            </a:r>
            <a:r>
              <a:rPr lang="ko-KR" altLang="en-US" sz="1200" dirty="0"/>
              <a:t> 그 동사에 해당하는 동작이 도대체 어떤 보어나 목적어와 사용이 되어서 어떻게 결말이 나는가는 말하고 있는 문장이 끝나야 정확하게 이해 할 수가 있는데</a:t>
            </a:r>
            <a:r>
              <a:rPr lang="en-US" altLang="ko-KR" sz="1200" dirty="0"/>
              <a:t>,</a:t>
            </a:r>
            <a:r>
              <a:rPr lang="ko-KR" altLang="en-US" sz="1200" dirty="0"/>
              <a:t> 문제는 이런 문장을 다시 한국어로 해석을 하기 위해서는</a:t>
            </a:r>
            <a:r>
              <a:rPr lang="en-US" altLang="ko-KR" sz="1200" dirty="0"/>
              <a:t>,</a:t>
            </a:r>
            <a:r>
              <a:rPr lang="ko-KR" altLang="en-US" sz="1200" dirty="0"/>
              <a:t> 문장 전체의 의미를 뒤집어서 해석을 해야 정확한 뜻이 나오는데</a:t>
            </a:r>
            <a:r>
              <a:rPr lang="en-US" altLang="ko-KR" sz="1200" dirty="0"/>
              <a:t>,</a:t>
            </a:r>
            <a:r>
              <a:rPr lang="ko-KR" altLang="en-US" sz="1200" dirty="0"/>
              <a:t> 이런 필요 없는 수고를 하고 있는 동안에 상대방은 아마 이미 다른 말을 시작하고 있든지</a:t>
            </a:r>
            <a:r>
              <a:rPr lang="en-US" altLang="ko-KR" sz="1200" dirty="0"/>
              <a:t>, </a:t>
            </a:r>
            <a:r>
              <a:rPr lang="ko-KR" altLang="en-US" sz="1200" dirty="0"/>
              <a:t>대답을 기다리기가 지루하여 어디론가 다른 곳으로 가고 있을 지도 모른다는 것입니다</a:t>
            </a:r>
            <a:r>
              <a:rPr lang="en-US" altLang="ko-KR" sz="1200" dirty="0"/>
              <a:t>. </a:t>
            </a:r>
            <a:r>
              <a:rPr lang="ko-KR" altLang="en-US" sz="1200" dirty="0"/>
              <a:t>다시 말해서 우리가 영어라는 언어를 학습하고 사용하고 있는 동안 만큼은</a:t>
            </a:r>
            <a:r>
              <a:rPr lang="en-US" altLang="ko-KR" sz="1200" dirty="0"/>
              <a:t>,</a:t>
            </a:r>
            <a:r>
              <a:rPr lang="ko-KR" altLang="en-US" sz="1200" dirty="0"/>
              <a:t> 이들의 언어 습관대로 주어 다음에 동사가 오는 문장을 그 느낌 그대로 받아들이고</a:t>
            </a:r>
            <a:r>
              <a:rPr lang="en-US" altLang="ko-KR" sz="1200" dirty="0"/>
              <a:t>, </a:t>
            </a:r>
            <a:r>
              <a:rPr lang="ko-KR" altLang="en-US" sz="1200" dirty="0"/>
              <a:t>이해하고</a:t>
            </a:r>
            <a:r>
              <a:rPr lang="en-US" altLang="ko-KR" sz="1200" dirty="0"/>
              <a:t>, </a:t>
            </a:r>
            <a:r>
              <a:rPr lang="ko-KR" altLang="en-US" sz="1200" dirty="0"/>
              <a:t>사용하는 훈련을 하고 이를 철저히 실천해 나가야 한다는 것입니다</a:t>
            </a:r>
            <a:r>
              <a:rPr lang="en-US" altLang="ko-KR" sz="1200" dirty="0"/>
              <a:t>.</a:t>
            </a:r>
          </a:p>
          <a:p>
            <a:pPr fontAlgn="base">
              <a:lnSpc>
                <a:spcPct val="150000"/>
              </a:lnSpc>
            </a:pPr>
            <a:endParaRPr lang="ko-KR" altLang="en-US" sz="1200" dirty="0"/>
          </a:p>
          <a:p>
            <a:pPr fontAlgn="base" latinLnBrk="0">
              <a:lnSpc>
                <a:spcPct val="150000"/>
              </a:lnSpc>
            </a:pPr>
            <a:r>
              <a:rPr lang="ko-KR" altLang="en-US" sz="1200" b="1" dirty="0"/>
              <a:t>여섯째</a:t>
            </a:r>
            <a:r>
              <a:rPr lang="en-US" altLang="ko-KR" sz="1200" b="1" dirty="0"/>
              <a:t>:</a:t>
            </a:r>
            <a:r>
              <a:rPr lang="ko-KR" altLang="en-US" sz="1200" b="1" dirty="0"/>
              <a:t> 영어회화와 영어문법은 절대로 다른 영역이 아니다</a:t>
            </a:r>
            <a:r>
              <a:rPr lang="en-US" altLang="ko-KR" sz="1200" b="1" dirty="0"/>
              <a:t>!</a:t>
            </a:r>
            <a:endParaRPr lang="ko-KR" altLang="en-US" sz="1200" b="1" dirty="0"/>
          </a:p>
          <a:p>
            <a:pPr fontAlgn="base">
              <a:lnSpc>
                <a:spcPct val="150000"/>
              </a:lnSpc>
            </a:pPr>
            <a:r>
              <a:rPr lang="ko-KR" altLang="en-US" sz="1200" dirty="0"/>
              <a:t>그리고 영어회화와 영어문법을 완전히 다른 </a:t>
            </a:r>
            <a:r>
              <a:rPr lang="en-US" altLang="ko-KR" sz="1200" dirty="0"/>
              <a:t>2</a:t>
            </a:r>
            <a:r>
              <a:rPr lang="ko-KR" altLang="en-US" sz="1200" dirty="0"/>
              <a:t>개의 영역으로 구분하여 마치 회화는 무조건 적인 암기를 한 후에 실전에 사용할 수 있고 문법은 독해나 작문에만 사용해야 하는 것처럼 그 영역을 구분하여 서로 다른 분야인 것처럼 말하는 경우가 많은데</a:t>
            </a:r>
            <a:r>
              <a:rPr lang="en-US" altLang="ko-KR" sz="1200" dirty="0"/>
              <a:t>,</a:t>
            </a:r>
            <a:r>
              <a:rPr lang="ko-KR" altLang="en-US" sz="1200" dirty="0"/>
              <a:t> 도저히 이해할 수 없는 이 괴상한 이론에 본질적인 문제가 있음을 인정해야 한다는 것입니다</a:t>
            </a:r>
            <a:r>
              <a:rPr lang="en-US" altLang="ko-KR" sz="1200" dirty="0"/>
              <a:t>. </a:t>
            </a:r>
            <a:r>
              <a:rPr lang="ko-KR" altLang="en-US" sz="1200" dirty="0"/>
              <a:t>회화나 문법이나 같은 영어라는 언어를 사용하는 방법임을 상기할 때 이 괴상한 이론은 도저히 논리적일 수 없을 것입니다</a:t>
            </a:r>
            <a:r>
              <a:rPr lang="en-US" altLang="ko-KR" sz="1200" dirty="0"/>
              <a:t>. </a:t>
            </a:r>
            <a:r>
              <a:rPr lang="ko-KR" altLang="en-US" sz="1200" dirty="0"/>
              <a:t>이에 저자는 이 둘의 본질을 같은 것으로 인식하는 것을 기초로 지극히 간단하고 단순한 문법적인 원칙을 통해 무수히 많은 영어문장을 만들어 낼 수 있는 일종의 공장의 생산 라인과 같은 생산원리를 실현하는 노력을 시도해 보았습니다</a:t>
            </a:r>
            <a:r>
              <a:rPr lang="en-US" altLang="ko-KR" sz="1200" dirty="0"/>
              <a:t>. </a:t>
            </a:r>
            <a:r>
              <a:rPr lang="ko-KR" altLang="en-US" sz="1200" dirty="0"/>
              <a:t>이런 과정을 통해 </a:t>
            </a:r>
            <a:r>
              <a:rPr lang="en-US" altLang="ko-KR" sz="1200" dirty="0"/>
              <a:t>“</a:t>
            </a:r>
            <a:r>
              <a:rPr lang="ko-KR" altLang="en-US" sz="1200" b="1" dirty="0"/>
              <a:t>말할 수 있는 문법</a:t>
            </a:r>
            <a:r>
              <a:rPr lang="en-US" altLang="ko-KR" sz="1200" b="1" dirty="0"/>
              <a:t>”</a:t>
            </a:r>
            <a:r>
              <a:rPr lang="ko-KR" altLang="en-US" sz="1200" b="1" dirty="0"/>
              <a:t> </a:t>
            </a:r>
            <a:r>
              <a:rPr lang="en-US" altLang="ko-KR" sz="1200" b="1" dirty="0"/>
              <a:t>“</a:t>
            </a:r>
            <a:r>
              <a:rPr lang="ko-KR" altLang="en-US" sz="1200" b="1" dirty="0"/>
              <a:t>또는 문법이 있는 회화</a:t>
            </a:r>
            <a:r>
              <a:rPr lang="en-US" altLang="ko-KR" sz="1200" b="1" dirty="0"/>
              <a:t>”</a:t>
            </a:r>
            <a:r>
              <a:rPr lang="ko-KR" altLang="en-US" sz="1200" dirty="0"/>
              <a:t>의 개념을 철저하게 실현해 낼 수 있었고 그 결과물이 바로 </a:t>
            </a:r>
            <a:r>
              <a:rPr lang="en-US" altLang="ko-KR" sz="1200" dirty="0"/>
              <a:t>“</a:t>
            </a:r>
            <a:r>
              <a:rPr lang="ko-KR" altLang="en-US" sz="1200" dirty="0"/>
              <a:t>영어를 말하는 노하우</a:t>
            </a:r>
            <a:r>
              <a:rPr lang="en-US" altLang="ko-KR" sz="1200" dirty="0"/>
              <a:t>”</a:t>
            </a:r>
            <a:r>
              <a:rPr lang="ko-KR" altLang="en-US" sz="1200" dirty="0"/>
              <a:t>라 말할 수 있을 것이라 확신하는 바입니다</a:t>
            </a:r>
            <a:r>
              <a:rPr lang="en-US" altLang="ko-KR" sz="1200" dirty="0"/>
              <a:t>.</a:t>
            </a:r>
            <a:endParaRPr lang="en-US" altLang="ko-KR" sz="1200" b="1" dirty="0"/>
          </a:p>
          <a:p>
            <a:pPr fontAlgn="base">
              <a:lnSpc>
                <a:spcPct val="150000"/>
              </a:lnSpc>
            </a:pPr>
            <a:endParaRPr lang="en-US" altLang="ko-KR" sz="1200" b="1" dirty="0"/>
          </a:p>
          <a:p>
            <a:pPr fontAlgn="base">
              <a:lnSpc>
                <a:spcPct val="150000"/>
              </a:lnSpc>
            </a:pPr>
            <a:r>
              <a:rPr lang="ko-KR" altLang="en-US" sz="1200" b="1" dirty="0"/>
              <a:t>일곱째</a:t>
            </a:r>
            <a:r>
              <a:rPr lang="en-US" altLang="ko-KR" sz="1200" b="1" dirty="0"/>
              <a:t>:</a:t>
            </a:r>
            <a:r>
              <a:rPr lang="ko-KR" altLang="en-US" sz="1200" b="1" dirty="0"/>
              <a:t> 두꺼워지고 뻔뻔해지고 무식해져라</a:t>
            </a:r>
            <a:r>
              <a:rPr lang="en-US" altLang="ko-KR" sz="1200" b="1" dirty="0"/>
              <a:t>!</a:t>
            </a:r>
            <a:endParaRPr lang="ko-KR" altLang="en-US" sz="1200" b="1" dirty="0"/>
          </a:p>
          <a:p>
            <a:pPr fontAlgn="base">
              <a:lnSpc>
                <a:spcPct val="150000"/>
              </a:lnSpc>
            </a:pPr>
            <a:r>
              <a:rPr lang="ko-KR" altLang="en-US" sz="1200" dirty="0"/>
              <a:t>한국 사람의 전형적인 스타일 중의 하나라 생각되는 부분인데</a:t>
            </a:r>
            <a:r>
              <a:rPr lang="en-US" altLang="ko-KR" sz="1200" dirty="0"/>
              <a:t>, </a:t>
            </a:r>
            <a:r>
              <a:rPr lang="ko-KR" altLang="en-US" sz="1200" dirty="0"/>
              <a:t>다른 일에는 과감하고 적극적이면서 영어 이야기만 나오면 부끄럽고 실수할까 봐 두려워 소심해지는 경향이 있는 것을 쉽게 발견 할 수 있었는데</a:t>
            </a:r>
            <a:r>
              <a:rPr lang="en-US" altLang="ko-KR" sz="1200" dirty="0"/>
              <a:t>,</a:t>
            </a:r>
            <a:r>
              <a:rPr lang="ko-KR" altLang="en-US" sz="1200" dirty="0"/>
              <a:t> 이런 현상 들이 유난히 한국 사람에게만 그 증세가 심각하다는 것을 저자의 해외 생활 중에 만난 한국 사람들을 통해서</a:t>
            </a:r>
            <a:endParaRPr lang="en-US" altLang="ko-KR" sz="1200" dirty="0"/>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7</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55576"/>
            <a:ext cx="5832648" cy="7848302"/>
          </a:xfrm>
          <a:prstGeom prst="rect">
            <a:avLst/>
          </a:prstGeom>
          <a:noFill/>
        </p:spPr>
        <p:txBody>
          <a:bodyPr wrap="square" rtlCol="0">
            <a:spAutoFit/>
          </a:bodyPr>
          <a:lstStyle/>
          <a:p>
            <a:pPr fontAlgn="base">
              <a:lnSpc>
                <a:spcPct val="150000"/>
              </a:lnSpc>
            </a:pPr>
            <a:r>
              <a:rPr lang="ko-KR" altLang="en-US" sz="1200" dirty="0"/>
              <a:t>느낀 부분이 많았습니다</a:t>
            </a:r>
            <a:r>
              <a:rPr lang="en-US" altLang="ko-KR" sz="1200" dirty="0"/>
              <a:t>. </a:t>
            </a:r>
            <a:r>
              <a:rPr lang="ko-KR" altLang="en-US" sz="1200" dirty="0"/>
              <a:t>한국 사람인 우리들이 천재가 아닌 이상 우리와 완벽히 다른 언어구조를 가진 영어를 말할 때 조금은 실수 할 수도 있고 서툰 것은 당연한 일이 아닐까요</a:t>
            </a:r>
            <a:r>
              <a:rPr lang="en-US" altLang="ko-KR" sz="1200" dirty="0"/>
              <a:t>? </a:t>
            </a:r>
            <a:r>
              <a:rPr lang="ko-KR" altLang="en-US" sz="1200" dirty="0"/>
              <a:t>영어 학습에 관심이 있는 이 책을 읽고 있는 여러분께도 당연히 그런 기회가 있었겠지만</a:t>
            </a:r>
            <a:r>
              <a:rPr lang="en-US" altLang="ko-KR" sz="1200" dirty="0"/>
              <a:t>,</a:t>
            </a:r>
            <a:r>
              <a:rPr lang="ko-KR" altLang="en-US" sz="1200" dirty="0"/>
              <a:t> 외국인만 만나면 입이 얼고</a:t>
            </a:r>
            <a:r>
              <a:rPr lang="en-US" altLang="ko-KR" sz="1200" dirty="0"/>
              <a:t>,</a:t>
            </a:r>
            <a:r>
              <a:rPr lang="ko-KR" altLang="en-US" sz="1200" dirty="0"/>
              <a:t> 말을 더듬거리고</a:t>
            </a:r>
            <a:r>
              <a:rPr lang="en-US" altLang="ko-KR" sz="1200" dirty="0"/>
              <a:t>,</a:t>
            </a:r>
            <a:r>
              <a:rPr lang="ko-KR" altLang="en-US" sz="1200" dirty="0"/>
              <a:t> 알고 있는 표현들 조차도 쉽게 실수를 하고 이런 일들이 몇 번쯤 반복되고 난 후에는 이런 일들이 일종의 콤플렉스로 남아서 다시는 시도조차 못하고 바보가 되어 버리는 경우</a:t>
            </a:r>
            <a:r>
              <a:rPr lang="en-US" altLang="ko-KR" sz="1200" dirty="0"/>
              <a:t>, </a:t>
            </a:r>
            <a:r>
              <a:rPr lang="ko-KR" altLang="en-US" sz="1200" dirty="0"/>
              <a:t>그런데 세계 어디를 가도 다른 나라 사람들은 이런 경향이 별로 없었다는 것을 어렵지 않게 발견할 수 있었습니다</a:t>
            </a:r>
            <a:r>
              <a:rPr lang="en-US" altLang="ko-KR" sz="1200" dirty="0"/>
              <a:t>. </a:t>
            </a:r>
            <a:r>
              <a:rPr lang="ko-KR" altLang="en-US" sz="1200" dirty="0"/>
              <a:t>그들 이 한국말을 할 때 실수 좀 했다고 얼굴 빨개지고 부끄러워하고 당황해 하는 것을 별로 보지 못했다는 것을 상기해야 한다는 것입니다</a:t>
            </a:r>
            <a:r>
              <a:rPr lang="en-US" altLang="ko-KR" sz="1200" dirty="0"/>
              <a:t>. </a:t>
            </a:r>
            <a:r>
              <a:rPr lang="ko-KR" altLang="en-US" sz="1200" dirty="0"/>
              <a:t>바로 이런 의식의 차이가 영어 실력 습득에 상당한 지장을 초래할 수 있다는 생각입니다</a:t>
            </a:r>
            <a:r>
              <a:rPr lang="en-US" altLang="ko-KR" sz="1200" dirty="0"/>
              <a:t>. </a:t>
            </a:r>
            <a:r>
              <a:rPr lang="ko-KR" altLang="en-US" sz="1200" dirty="0"/>
              <a:t>영어를 조금 못한다는 것이 사지육신 멀쩡하고 인물 멀쩡하신 </a:t>
            </a:r>
            <a:r>
              <a:rPr lang="ko-KR" altLang="en-US" sz="1200" dirty="0" err="1"/>
              <a:t>얼짱</a:t>
            </a:r>
            <a:r>
              <a:rPr lang="ko-KR" altLang="en-US" sz="1200" dirty="0"/>
              <a:t> </a:t>
            </a:r>
            <a:r>
              <a:rPr lang="ko-KR" altLang="en-US" sz="1200" dirty="0" err="1"/>
              <a:t>몸짱</a:t>
            </a:r>
            <a:r>
              <a:rPr lang="ko-KR" altLang="en-US" sz="1200" dirty="0"/>
              <a:t> 여러분께 절대로 콤플렉스가 아니라는 것입니다</a:t>
            </a:r>
            <a:r>
              <a:rPr lang="en-US" altLang="ko-KR" sz="1200" dirty="0"/>
              <a:t>. </a:t>
            </a:r>
            <a:r>
              <a:rPr lang="ko-KR" altLang="en-US" sz="1200" dirty="0"/>
              <a:t>유독 한국 사람에게만 강한 이런 성향을 어떻게 설명해야 할지는 난감하지만</a:t>
            </a:r>
            <a:r>
              <a:rPr lang="en-US" altLang="ko-KR" sz="1200" dirty="0"/>
              <a:t>,</a:t>
            </a:r>
            <a:r>
              <a:rPr lang="ko-KR" altLang="en-US" sz="1200" dirty="0"/>
              <a:t> 어쨌든 중요한 것은 이 순간부터 영어권 그들 그 자체를 우습게 생각해 버리는 자세가 필요할 것이라는 생각입니다</a:t>
            </a:r>
            <a:r>
              <a:rPr lang="en-US" altLang="ko-KR" sz="1200" dirty="0"/>
              <a:t>. </a:t>
            </a:r>
            <a:r>
              <a:rPr lang="ko-KR" altLang="en-US" sz="1200" dirty="0"/>
              <a:t>우스운 사람들에게 당황하고 두렵고 말 실수할까 봐 얼굴이 빨개 질 일은 절대 없는 것 아닐까요</a:t>
            </a:r>
            <a:r>
              <a:rPr lang="en-US" altLang="ko-KR" sz="1200" dirty="0"/>
              <a:t>? </a:t>
            </a:r>
            <a:r>
              <a:rPr lang="ko-KR" altLang="en-US" sz="1200" dirty="0"/>
              <a:t>이제부터는 어떤 기회가 오더라도 두꺼워지고</a:t>
            </a:r>
            <a:r>
              <a:rPr lang="en-US" altLang="ko-KR" sz="1200" dirty="0"/>
              <a:t>,</a:t>
            </a:r>
            <a:r>
              <a:rPr lang="ko-KR" altLang="en-US" sz="1200" dirty="0"/>
              <a:t> 뻔뻔해지고</a:t>
            </a:r>
            <a:r>
              <a:rPr lang="en-US" altLang="ko-KR" sz="1200" dirty="0"/>
              <a:t>,</a:t>
            </a:r>
            <a:r>
              <a:rPr lang="ko-KR" altLang="en-US" sz="1200" dirty="0"/>
              <a:t> 무식하게 말을 하는 자세를 가져봅시다</a:t>
            </a:r>
            <a:r>
              <a:rPr lang="en-US" altLang="ko-KR" sz="1200" dirty="0"/>
              <a:t>. </a:t>
            </a:r>
            <a:r>
              <a:rPr lang="ko-KR" altLang="en-US" sz="1200" dirty="0"/>
              <a:t>영어권 친구들에게 우리 한번 뻔뻔해져 봅시다</a:t>
            </a:r>
            <a:r>
              <a:rPr lang="en-US" altLang="ko-KR" sz="1200" dirty="0"/>
              <a:t>!</a:t>
            </a:r>
            <a:endParaRPr lang="en-US" altLang="ko-KR" sz="1200" b="1" dirty="0"/>
          </a:p>
          <a:p>
            <a:pPr fontAlgn="base">
              <a:lnSpc>
                <a:spcPct val="150000"/>
              </a:lnSpc>
            </a:pPr>
            <a:endParaRPr lang="en-US" altLang="ko-KR" sz="1200" b="1" dirty="0"/>
          </a:p>
          <a:p>
            <a:pPr fontAlgn="base">
              <a:lnSpc>
                <a:spcPct val="150000"/>
              </a:lnSpc>
            </a:pPr>
            <a:r>
              <a:rPr lang="ko-KR" altLang="en-US" sz="1200" b="1" dirty="0"/>
              <a:t>결론</a:t>
            </a:r>
            <a:r>
              <a:rPr lang="en-US" altLang="ko-KR" sz="1200" b="1" dirty="0"/>
              <a:t>:</a:t>
            </a:r>
            <a:r>
              <a:rPr lang="ko-KR" altLang="en-US" sz="1200" dirty="0"/>
              <a:t> 본 교재의 강의는 저자의 실질적인 외국 여러 나라들의 오랜 현장 경험으로 된 생활과 </a:t>
            </a:r>
            <a:r>
              <a:rPr lang="en-US" altLang="ko-KR" sz="1200" dirty="0"/>
              <a:t>Australia, England, New Zealand, Thailand, Singapore, </a:t>
            </a:r>
            <a:r>
              <a:rPr lang="en-US" altLang="ko-KR" sz="1200" dirty="0" err="1"/>
              <a:t>HongKong</a:t>
            </a:r>
            <a:r>
              <a:rPr lang="en-US" altLang="ko-KR" sz="1200" dirty="0"/>
              <a:t>, Philippine</a:t>
            </a:r>
            <a:r>
              <a:rPr lang="ko-KR" altLang="en-US" sz="1200" dirty="0"/>
              <a:t>을 비롯한 다른 많은 나라에서 많은 현지인들과의 산 경험을 토대로 실제로 한국인이 느껴왔던</a:t>
            </a:r>
            <a:r>
              <a:rPr lang="en-US" altLang="ko-KR" sz="1200" dirty="0"/>
              <a:t>,</a:t>
            </a:r>
            <a:r>
              <a:rPr lang="ko-KR" altLang="en-US" sz="1200" dirty="0"/>
              <a:t> 영어구사에 대한 애로점과 한국에서 대학 졸업 때까지 배워왔던 잘못된 영어의 문제점을 지적하여 보았는데</a:t>
            </a:r>
            <a:r>
              <a:rPr lang="en-US" altLang="ko-KR" sz="1200" dirty="0"/>
              <a:t>,</a:t>
            </a:r>
            <a:r>
              <a:rPr lang="ko-KR" altLang="en-US" sz="1200" dirty="0"/>
              <a:t> 많은 한국 사람들의 잘못된 영어습관을 분석한 결과 아이러니 하게도 가장 기초적인 구어영어 문법에 취약하다는 것을 발견하였고</a:t>
            </a:r>
            <a:r>
              <a:rPr lang="en-US" altLang="ko-KR" sz="1200" dirty="0"/>
              <a:t>,</a:t>
            </a:r>
            <a:r>
              <a:rPr lang="ko-KR" altLang="en-US" sz="1200" dirty="0"/>
              <a:t> 복잡하고 어려운 문법교육만 강요해온 한국 영어교육의 잘못된 부분을 어렵지 않게 알게 될 수 있었습니다</a:t>
            </a:r>
            <a:r>
              <a:rPr lang="en-US" altLang="ko-KR" sz="1200" dirty="0"/>
              <a:t>. </a:t>
            </a:r>
            <a:r>
              <a:rPr lang="ko-KR" altLang="en-US" sz="1200" dirty="0"/>
              <a:t>영어의 문법은</a:t>
            </a:r>
            <a:r>
              <a:rPr lang="en-US" altLang="ko-KR" sz="1200" dirty="0"/>
              <a:t>? </a:t>
            </a:r>
            <a:r>
              <a:rPr lang="ko-KR" altLang="en-US" sz="1200" dirty="0"/>
              <a:t>절대 어렵거나 복잡하지 않음을 멋지게 선언하는 바입니다</a:t>
            </a:r>
            <a:r>
              <a:rPr lang="en-US" altLang="ko-KR" sz="1200" dirty="0"/>
              <a:t>. </a:t>
            </a:r>
            <a:r>
              <a:rPr lang="ko-KR" altLang="en-US" sz="1200" dirty="0"/>
              <a:t>만일 영어가 지금까지 배워왔던 이 모든 복</a:t>
            </a:r>
            <a:endParaRPr lang="en-US" altLang="ko-KR" sz="1200" dirty="0"/>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8</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p:cNvSpPr/>
          <p:nvPr/>
        </p:nvSpPr>
        <p:spPr>
          <a:xfrm>
            <a:off x="332656" y="1475656"/>
            <a:ext cx="3249488" cy="5832648"/>
          </a:xfrm>
          <a:prstGeom prst="rect">
            <a:avLst/>
          </a:prstGeom>
          <a:noFill/>
          <a:ln w="31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99822" y="755576"/>
            <a:ext cx="5832648" cy="9233297"/>
          </a:xfrm>
          <a:prstGeom prst="rect">
            <a:avLst/>
          </a:prstGeom>
          <a:noFill/>
        </p:spPr>
        <p:txBody>
          <a:bodyPr wrap="square" rtlCol="0">
            <a:spAutoFit/>
          </a:bodyPr>
          <a:lstStyle/>
          <a:p>
            <a:pPr fontAlgn="base">
              <a:lnSpc>
                <a:spcPct val="150000"/>
              </a:lnSpc>
            </a:pPr>
            <a:r>
              <a:rPr lang="ko-KR" altLang="en-US" sz="1200" dirty="0" err="1"/>
              <a:t>잡하고</a:t>
            </a:r>
            <a:r>
              <a:rPr lang="ko-KR" altLang="en-US" sz="1200" dirty="0"/>
              <a:t> 어려운 문법을 다 알아야만 말을 할 수 있다면 어떨까요</a:t>
            </a:r>
            <a:r>
              <a:rPr lang="en-US" altLang="ko-KR" sz="1200" dirty="0"/>
              <a:t>?</a:t>
            </a:r>
            <a:endParaRPr lang="ko-KR" altLang="en-US" sz="1200" dirty="0"/>
          </a:p>
          <a:p>
            <a:pPr fontAlgn="base">
              <a:lnSpc>
                <a:spcPct val="150000"/>
              </a:lnSpc>
            </a:pPr>
            <a:r>
              <a:rPr lang="ko-KR" altLang="en-US" sz="1200" dirty="0"/>
              <a:t>언어란</a:t>
            </a:r>
            <a:r>
              <a:rPr lang="en-US" altLang="ko-KR" sz="1200" dirty="0"/>
              <a:t>? </a:t>
            </a:r>
            <a:r>
              <a:rPr lang="ko-KR" altLang="en-US" sz="1200" dirty="0"/>
              <a:t>처음부터 어떤 법칙을 만들어 놓고 말을 할 때 강제적으로 그 법칙의 사용을 강요했던 것이 절대 아닌 오랫동안의 언어 습관들이 자연스럽게 답습되면서 어떤 형태론가의 그저 단순하고 간단한 법칙이 생성 되어졌을 것이라는 것을 상기하고 이해해야 한다는 것입니다</a:t>
            </a:r>
            <a:r>
              <a:rPr lang="en-US" altLang="ko-KR" sz="1200" dirty="0"/>
              <a:t>.</a:t>
            </a:r>
            <a:endParaRPr lang="ko-KR" altLang="en-US" sz="1200" dirty="0"/>
          </a:p>
          <a:p>
            <a:pPr fontAlgn="base">
              <a:lnSpc>
                <a:spcPct val="150000"/>
              </a:lnSpc>
            </a:pPr>
            <a:r>
              <a:rPr lang="ko-KR" altLang="en-US" sz="1200" dirty="0"/>
              <a:t>다시 말해 </a:t>
            </a:r>
            <a:r>
              <a:rPr lang="ko-KR" altLang="en-US" sz="1200" b="1" dirty="0"/>
              <a:t>영어는 </a:t>
            </a:r>
            <a:r>
              <a:rPr lang="en-US" altLang="ko-KR" sz="1200" b="1" dirty="0"/>
              <a:t>“</a:t>
            </a:r>
            <a:r>
              <a:rPr lang="ko-KR" altLang="en-US" sz="1200" b="1" dirty="0"/>
              <a:t>주어 </a:t>
            </a:r>
            <a:r>
              <a:rPr lang="en-US" altLang="ko-KR" sz="1200" b="1" dirty="0"/>
              <a:t>+ </a:t>
            </a:r>
            <a:r>
              <a:rPr lang="ko-KR" altLang="en-US" sz="1200" b="1" dirty="0">
                <a:solidFill>
                  <a:srgbClr val="FF0000"/>
                </a:solidFill>
              </a:rPr>
              <a:t>동사</a:t>
            </a:r>
            <a:r>
              <a:rPr lang="ko-KR" altLang="en-US" sz="1200" b="1" dirty="0"/>
              <a:t> </a:t>
            </a:r>
            <a:r>
              <a:rPr lang="en-US" altLang="ko-KR" sz="1200" b="1" dirty="0"/>
              <a:t>+ </a:t>
            </a:r>
            <a:r>
              <a:rPr lang="ko-KR" altLang="en-US" sz="1200" b="1" dirty="0"/>
              <a:t>목적어</a:t>
            </a:r>
            <a:r>
              <a:rPr lang="en-US" altLang="ko-KR" sz="1200" b="1" dirty="0"/>
              <a:t>/</a:t>
            </a:r>
            <a:r>
              <a:rPr lang="ko-KR" altLang="en-US" sz="1200" b="1" dirty="0"/>
              <a:t>보어 </a:t>
            </a:r>
            <a:r>
              <a:rPr lang="en-US" altLang="ko-KR" sz="1200" b="1" dirty="0"/>
              <a:t>or </a:t>
            </a:r>
            <a:r>
              <a:rPr lang="ko-KR" altLang="en-US" sz="1200" b="1" dirty="0"/>
              <a:t>기타</a:t>
            </a:r>
            <a:r>
              <a:rPr lang="en-US" altLang="ko-KR" sz="1200" b="1" dirty="0"/>
              <a:t>”</a:t>
            </a:r>
            <a:r>
              <a:rPr lang="ko-KR" altLang="en-US" sz="1200" b="1" dirty="0"/>
              <a:t> </a:t>
            </a:r>
            <a:r>
              <a:rPr lang="ko-KR" altLang="en-US" sz="1200" dirty="0"/>
              <a:t>의 형태로 주어 다음에 </a:t>
            </a:r>
            <a:r>
              <a:rPr lang="ko-KR" altLang="en-US" sz="1200" b="1" dirty="0">
                <a:solidFill>
                  <a:srgbClr val="FF0000"/>
                </a:solidFill>
              </a:rPr>
              <a:t>동사</a:t>
            </a:r>
            <a:r>
              <a:rPr lang="ko-KR" altLang="en-US" sz="1200" dirty="0"/>
              <a:t>가 오는 법칙이 형성된 것이고</a:t>
            </a:r>
            <a:r>
              <a:rPr lang="en-US" altLang="ko-KR" sz="1200" dirty="0"/>
              <a:t>,</a:t>
            </a:r>
            <a:r>
              <a:rPr lang="ko-KR" altLang="en-US" sz="1200" dirty="0"/>
              <a:t> </a:t>
            </a:r>
            <a:r>
              <a:rPr lang="ko-KR" altLang="en-US" sz="1200" b="1" dirty="0"/>
              <a:t>한국어는</a:t>
            </a:r>
            <a:r>
              <a:rPr lang="ko-KR" altLang="en-US" sz="1200" dirty="0"/>
              <a:t> </a:t>
            </a:r>
            <a:r>
              <a:rPr lang="en-US" altLang="ko-KR" sz="1200" dirty="0"/>
              <a:t>“</a:t>
            </a:r>
            <a:r>
              <a:rPr lang="ko-KR" altLang="en-US" sz="1200" b="1" dirty="0"/>
              <a:t>주어 </a:t>
            </a:r>
            <a:r>
              <a:rPr lang="en-US" altLang="ko-KR" sz="1200" b="1" dirty="0"/>
              <a:t>+ </a:t>
            </a:r>
            <a:r>
              <a:rPr lang="ko-KR" altLang="en-US" sz="1200" b="1" dirty="0"/>
              <a:t>목적어</a:t>
            </a:r>
            <a:r>
              <a:rPr lang="en-US" altLang="ko-KR" sz="1200" b="1" dirty="0"/>
              <a:t>/</a:t>
            </a:r>
            <a:r>
              <a:rPr lang="ko-KR" altLang="en-US" sz="1200" b="1" dirty="0"/>
              <a:t>보어 </a:t>
            </a:r>
            <a:r>
              <a:rPr lang="en-US" altLang="ko-KR" sz="1200" b="1" dirty="0"/>
              <a:t>or </a:t>
            </a:r>
            <a:r>
              <a:rPr lang="ko-KR" altLang="en-US" sz="1200" b="1" dirty="0"/>
              <a:t>기타 </a:t>
            </a:r>
            <a:r>
              <a:rPr lang="en-US" altLang="ko-KR" sz="1200" b="1" dirty="0"/>
              <a:t>+ </a:t>
            </a:r>
            <a:r>
              <a:rPr lang="ko-KR" altLang="en-US" sz="1200" b="1" dirty="0">
                <a:solidFill>
                  <a:srgbClr val="FF0000"/>
                </a:solidFill>
              </a:rPr>
              <a:t>동사</a:t>
            </a:r>
            <a:r>
              <a:rPr lang="en-US" altLang="ko-KR" sz="1200" b="1" dirty="0"/>
              <a:t>”</a:t>
            </a:r>
            <a:r>
              <a:rPr lang="ko-KR" altLang="en-US" sz="1200" dirty="0"/>
              <a:t> 의 형태로 문장 끝에 </a:t>
            </a:r>
            <a:r>
              <a:rPr lang="ko-KR" altLang="en-US" sz="1200" b="1" dirty="0">
                <a:solidFill>
                  <a:srgbClr val="FF0000"/>
                </a:solidFill>
              </a:rPr>
              <a:t>동사</a:t>
            </a:r>
            <a:r>
              <a:rPr lang="ko-KR" altLang="en-US" sz="1200" dirty="0"/>
              <a:t>가 오는 틀이 형성되어 있습니다</a:t>
            </a:r>
            <a:r>
              <a:rPr lang="en-US" altLang="ko-KR" sz="1200" dirty="0"/>
              <a:t>. </a:t>
            </a:r>
            <a:r>
              <a:rPr lang="ko-KR" altLang="en-US" sz="1200" dirty="0"/>
              <a:t>따라서 본 강의에서는 한국에서 배워왔던</a:t>
            </a:r>
            <a:r>
              <a:rPr lang="en-US" altLang="ko-KR" sz="1200" dirty="0"/>
              <a:t>, </a:t>
            </a:r>
            <a:r>
              <a:rPr lang="ko-KR" altLang="en-US" sz="1200" dirty="0"/>
              <a:t>어쩌면 영어보다 더 어려운 한국어로 표기된 문법적인 용어들의 사용을 자제하고 실용주의 차원의 구어영어에 필요한 필수문법만을 다룸으로서 실용적인 영문법의 기본개념을 터득함과 동시에 영어회화능력을 한꺼번에 얻을 수 있는 과정이 되도록 하는 것에 절대적 목표를 두었습니다</a:t>
            </a:r>
            <a:r>
              <a:rPr lang="en-US" altLang="ko-KR" sz="1200" dirty="0"/>
              <a:t>. </a:t>
            </a:r>
            <a:r>
              <a:rPr lang="ko-KR" altLang="en-US" sz="1200" dirty="0"/>
              <a:t>저자는 질을 높이기 위하여 </a:t>
            </a:r>
            <a:r>
              <a:rPr lang="en-US" altLang="ko-KR" sz="1200" dirty="0"/>
              <a:t>7</a:t>
            </a:r>
            <a:r>
              <a:rPr lang="ko-KR" altLang="en-US" sz="1200" dirty="0"/>
              <a:t>년여의 원고 집필 과정을 통해 그 완성도를 높였고</a:t>
            </a:r>
            <a:r>
              <a:rPr lang="en-US" altLang="ko-KR" sz="1200" dirty="0"/>
              <a:t>,</a:t>
            </a:r>
            <a:r>
              <a:rPr lang="ko-KR" altLang="en-US" sz="1200" dirty="0"/>
              <a:t> 그 동안의 노력</a:t>
            </a:r>
            <a:r>
              <a:rPr lang="en-US" altLang="ko-KR" sz="1200" dirty="0"/>
              <a:t>, </a:t>
            </a:r>
            <a:r>
              <a:rPr lang="ko-KR" altLang="en-US" sz="1200" dirty="0"/>
              <a:t>시간</a:t>
            </a:r>
            <a:r>
              <a:rPr lang="en-US" altLang="ko-KR" sz="1200" dirty="0"/>
              <a:t>, </a:t>
            </a:r>
            <a:r>
              <a:rPr lang="ko-KR" altLang="en-US" sz="1200" dirty="0"/>
              <a:t>비용대비 너무도 비 효율적인 영어 교육시장에 영어를 구사할 수 있는 유일한 방법이 될 수도 있는 본 전자 책을 드디어 세상에 내놓게 됨을 무한히 감격스럽게 생각하며 이를 통해 누구든지 쉽게 영어말하기를 실현하여 개인적으로</a:t>
            </a:r>
            <a:r>
              <a:rPr lang="en-US" altLang="ko-KR" sz="1200" dirty="0"/>
              <a:t>,</a:t>
            </a:r>
            <a:r>
              <a:rPr lang="ko-KR" altLang="en-US" sz="1200" dirty="0"/>
              <a:t> 또는 국가적으로도 각각의 오래된 숙원을 성취하는 계기가 되기를 진심으로 바랍니다</a:t>
            </a:r>
            <a:r>
              <a:rPr lang="en-US" altLang="ko-KR" sz="1200" dirty="0"/>
              <a:t>.</a:t>
            </a:r>
            <a:endParaRPr lang="ko-KR" altLang="en-US" sz="1200" dirty="0"/>
          </a:p>
          <a:p>
            <a:pPr fontAlgn="base">
              <a:lnSpc>
                <a:spcPct val="150000"/>
              </a:lnSpc>
            </a:pPr>
            <a:endParaRPr lang="en-US" altLang="ko-KR" sz="1200" b="1" dirty="0"/>
          </a:p>
          <a:p>
            <a:pPr fontAlgn="base">
              <a:lnSpc>
                <a:spcPct val="150000"/>
              </a:lnSpc>
            </a:pPr>
            <a:r>
              <a:rPr lang="ko-KR" altLang="en-US" sz="1200" b="1" dirty="0"/>
              <a:t>교재 </a:t>
            </a:r>
            <a:r>
              <a:rPr lang="ko-KR" altLang="en-US" sz="1200" b="1" dirty="0"/>
              <a:t>시작 </a:t>
            </a:r>
            <a:r>
              <a:rPr lang="en-US" altLang="ko-KR" sz="1200" b="1" dirty="0"/>
              <a:t>(</a:t>
            </a:r>
            <a:r>
              <a:rPr lang="ko-KR" altLang="en-US" sz="1200" b="1" dirty="0"/>
              <a:t>본 </a:t>
            </a:r>
            <a:r>
              <a:rPr lang="ko-KR" altLang="en-US" sz="1200" b="1" dirty="0"/>
              <a:t>교재는 </a:t>
            </a:r>
            <a:r>
              <a:rPr lang="en-US" altLang="ko-KR" sz="1200" b="1" dirty="0"/>
              <a:t>Warming up </a:t>
            </a:r>
            <a:r>
              <a:rPr lang="ko-KR" altLang="en-US" sz="1200" b="1" dirty="0"/>
              <a:t>이니까 우선 읽고 이해 합시다</a:t>
            </a:r>
            <a:r>
              <a:rPr lang="en-US" altLang="ko-KR" sz="1200" b="1" dirty="0"/>
              <a:t>)</a:t>
            </a:r>
          </a:p>
          <a:p>
            <a:pPr fontAlgn="base">
              <a:lnSpc>
                <a:spcPct val="150000"/>
              </a:lnSpc>
            </a:pPr>
            <a:r>
              <a:rPr lang="ko-KR" altLang="en-US" sz="1200" dirty="0"/>
              <a:t>영어란</a:t>
            </a:r>
            <a:r>
              <a:rPr lang="en-US" altLang="ko-KR" sz="1200" dirty="0"/>
              <a:t>? </a:t>
            </a:r>
            <a:r>
              <a:rPr lang="ko-KR" altLang="en-US" sz="1200" dirty="0"/>
              <a:t>당연히 하나의 언어에 불과하다는 것</a:t>
            </a:r>
            <a:r>
              <a:rPr lang="en-US" altLang="ko-KR" sz="1200" dirty="0"/>
              <a:t>! </a:t>
            </a:r>
            <a:r>
              <a:rPr lang="ko-KR" altLang="en-US" sz="1200" dirty="0"/>
              <a:t>그러면 언어란</a:t>
            </a:r>
            <a:r>
              <a:rPr lang="en-US" altLang="ko-KR" sz="1200" dirty="0"/>
              <a:t>? </a:t>
            </a:r>
            <a:r>
              <a:rPr lang="ko-KR" altLang="en-US" sz="1200" dirty="0"/>
              <a:t>그 사용했던 주체들에 의해서 오랫동안 습관적으로 반복되어 왔던 것이 일정한 형태의 법칙으로 형성되어 진 것이지</a:t>
            </a:r>
            <a:r>
              <a:rPr lang="en-US" altLang="ko-KR" sz="1200" dirty="0"/>
              <a:t>,</a:t>
            </a:r>
            <a:r>
              <a:rPr lang="ko-KR" altLang="en-US" sz="1200" dirty="0"/>
              <a:t> 처음부터 어떤 일정한 법칙을 만들어 놓고 처음부터 그 법칙에 억지로 적용했던 것이 아닌 만큼</a:t>
            </a:r>
            <a:r>
              <a:rPr lang="en-US" altLang="ko-KR" sz="1200" dirty="0"/>
              <a:t>,</a:t>
            </a:r>
            <a:r>
              <a:rPr lang="ko-KR" altLang="en-US" sz="1200" dirty="0"/>
              <a:t> 언어의 법칙은 반드시 그다지 어렵지 않은 패턴이 있을 뿐</a:t>
            </a:r>
            <a:r>
              <a:rPr lang="en-US" altLang="ko-KR" sz="1200" dirty="0"/>
              <a:t>, </a:t>
            </a:r>
            <a:r>
              <a:rPr lang="ko-KR" altLang="en-US" sz="1200" dirty="0"/>
              <a:t>복잡한 문법이 존재하는 것은 결코 아니라는 것입니다</a:t>
            </a:r>
            <a:r>
              <a:rPr lang="en-US" altLang="ko-KR" sz="1200" dirty="0"/>
              <a:t>. </a:t>
            </a:r>
            <a:r>
              <a:rPr lang="ko-KR" altLang="en-US" sz="1200" dirty="0"/>
              <a:t>따라서 여러분이 만난 저와 함께 떠나는 </a:t>
            </a:r>
            <a:r>
              <a:rPr lang="en-US" altLang="ko-KR" sz="1200" dirty="0"/>
              <a:t>“</a:t>
            </a:r>
            <a:r>
              <a:rPr lang="ko-KR" altLang="en-US" sz="1200" dirty="0"/>
              <a:t>영어 말하기 노하우</a:t>
            </a:r>
            <a:r>
              <a:rPr lang="en-US" altLang="ko-KR" sz="1200" dirty="0"/>
              <a:t>”</a:t>
            </a:r>
            <a:r>
              <a:rPr lang="ko-KR" altLang="en-US" sz="1200" dirty="0"/>
              <a:t>는 문법 영어가 아닌 단 </a:t>
            </a:r>
            <a:r>
              <a:rPr lang="en-US" altLang="ko-KR" sz="1200" dirty="0"/>
              <a:t>3</a:t>
            </a:r>
            <a:r>
              <a:rPr lang="ko-KR" altLang="en-US" sz="1200" dirty="0"/>
              <a:t>개월 안에 확실히 끝낼 수 있는 구어 영어</a:t>
            </a:r>
            <a:r>
              <a:rPr lang="en-US" altLang="ko-KR" sz="1200" dirty="0"/>
              <a:t>(Spoken English)</a:t>
            </a:r>
            <a:r>
              <a:rPr lang="ko-KR" altLang="en-US" sz="1200" dirty="0"/>
              <a:t>를 마스터하기 위한 가장 기초적</a:t>
            </a:r>
            <a:r>
              <a:rPr lang="en-US" altLang="ko-KR" sz="1200" dirty="0"/>
              <a:t>,</a:t>
            </a:r>
            <a:r>
              <a:rPr lang="ko-KR" altLang="en-US" sz="1200" dirty="0"/>
              <a:t> 필수적인 원칙을 익혀나가는데 중점을 둘 것입니다</a:t>
            </a:r>
            <a:r>
              <a:rPr lang="en-US" altLang="ko-KR" sz="1200" dirty="0"/>
              <a:t>.</a:t>
            </a:r>
            <a:endParaRPr lang="ko-KR" altLang="en-US" sz="1200" dirty="0"/>
          </a:p>
          <a:p>
            <a:pPr fontAlgn="base">
              <a:lnSpc>
                <a:spcPct val="150000"/>
              </a:lnSpc>
            </a:pPr>
            <a:r>
              <a:rPr lang="ko-KR" altLang="en-US" sz="1200" dirty="0"/>
              <a:t>새삼 강조하지만 우리들이 지금부터 영어를 배우는 목적은 문법을 연구하는 것이</a:t>
            </a:r>
          </a:p>
          <a:p>
            <a:pPr fontAlgn="base">
              <a:lnSpc>
                <a:spcPct val="150000"/>
              </a:lnSpc>
            </a:pPr>
            <a:endParaRPr lang="ko-KR" altLang="en-US" sz="1200" dirty="0"/>
          </a:p>
          <a:p>
            <a:pPr fontAlgn="base">
              <a:lnSpc>
                <a:spcPct val="150000"/>
              </a:lnSpc>
            </a:pPr>
            <a:endParaRPr lang="ko-KR" altLang="en-US" sz="1200" dirty="0"/>
          </a:p>
          <a:p>
            <a:pPr fontAlgn="base">
              <a:lnSpc>
                <a:spcPct val="150000"/>
              </a:lnSpc>
            </a:pPr>
            <a:endParaRPr lang="ko-KR" altLang="en-US" sz="1200" dirty="0"/>
          </a:p>
          <a:p>
            <a:pPr fontAlgn="base">
              <a:lnSpc>
                <a:spcPct val="150000"/>
              </a:lnSpc>
            </a:pPr>
            <a:endParaRPr lang="ko-KR" altLang="en-US" sz="1200" dirty="0"/>
          </a:p>
          <a:p>
            <a:pPr fontAlgn="base">
              <a:lnSpc>
                <a:spcPct val="150000"/>
              </a:lnSpc>
            </a:pPr>
            <a:endParaRPr lang="en-US" altLang="ko-KR" sz="1200" dirty="0"/>
          </a:p>
        </p:txBody>
      </p:sp>
      <p:sp>
        <p:nvSpPr>
          <p:cNvPr id="5" name="슬라이드 번호 개체 틀 4"/>
          <p:cNvSpPr>
            <a:spLocks noGrp="1"/>
          </p:cNvSpPr>
          <p:nvPr>
            <p:ph type="sldNum" sz="quarter" idx="12"/>
          </p:nvPr>
        </p:nvSpPr>
        <p:spPr/>
        <p:txBody>
          <a:bodyPr/>
          <a:lstStyle/>
          <a:p>
            <a:fld id="{5CA46AE1-A4F3-404A-AEF6-FC2F202071CE}" type="slidenum">
              <a:rPr lang="ko-KR" altLang="en-US"/>
              <a:pPr/>
              <a:t>9</a:t>
            </a:fld>
            <a:endParaRPr lang="ko-KR" altLang="en-US"/>
          </a:p>
        </p:txBody>
      </p:sp>
      <p:sp>
        <p:nvSpPr>
          <p:cNvPr id="6" name="바닥글 개체 틀 5"/>
          <p:cNvSpPr>
            <a:spLocks noGrp="1"/>
          </p:cNvSpPr>
          <p:nvPr>
            <p:ph type="ftr" sz="quarter" idx="11"/>
          </p:nvPr>
        </p:nvSpPr>
        <p:spPr/>
        <p:txBody>
          <a:bodyPr/>
          <a:lstStyle/>
          <a:p>
            <a:r>
              <a:rPr lang="ko-KR" altLang="en-US"/>
              <a:t>제</a:t>
            </a:r>
            <a:r>
              <a:rPr lang="en-US" altLang="ko-KR"/>
              <a:t>1</a:t>
            </a:r>
            <a:r>
              <a:rPr lang="ko-KR" altLang="en-US"/>
              <a:t>권 </a:t>
            </a:r>
            <a:r>
              <a:rPr lang="en-US" altLang="ko-KR"/>
              <a:t>Warming up</a:t>
            </a:r>
            <a:r>
              <a:rPr lang="ko-KR" altLang="en-US"/>
              <a:t>편</a:t>
            </a:r>
            <a:endParaRPr lang="ko-KR"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TotalTime>
  <Words>14193</Words>
  <Application>Microsoft Office PowerPoint</Application>
  <PresentationFormat>화면 슬라이드 쇼(4:3)</PresentationFormat>
  <Paragraphs>1367</Paragraphs>
  <Slides>56</Slides>
  <Notes>56</Notes>
  <HiddenSlides>0</HiddenSlides>
  <MMClips>0</MMClips>
  <ScaleCrop>false</ScaleCrop>
  <HeadingPairs>
    <vt:vector size="4" baseType="variant">
      <vt:variant>
        <vt:lpstr>테마</vt:lpstr>
      </vt:variant>
      <vt:variant>
        <vt:i4>1</vt:i4>
      </vt:variant>
      <vt:variant>
        <vt:lpstr>슬라이드 제목</vt:lpstr>
      </vt:variant>
      <vt:variant>
        <vt:i4>56</vt:i4>
      </vt:variant>
    </vt:vector>
  </HeadingPairs>
  <TitlesOfParts>
    <vt:vector size="57"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이재억</dc:creator>
  <cp:lastModifiedBy>이재억</cp:lastModifiedBy>
  <cp:revision>25</cp:revision>
  <dcterms:created xsi:type="dcterms:W3CDTF">2021-09-08T05:17:21Z</dcterms:created>
  <dcterms:modified xsi:type="dcterms:W3CDTF">2021-09-09T03:52:49Z</dcterms:modified>
</cp:coreProperties>
</file>