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82" r:id="rId8"/>
    <p:sldId id="283" r:id="rId9"/>
    <p:sldId id="284" r:id="rId10"/>
    <p:sldId id="290" r:id="rId11"/>
    <p:sldId id="285" r:id="rId12"/>
    <p:sldId id="286" r:id="rId13"/>
    <p:sldId id="287" r:id="rId14"/>
    <p:sldId id="288" r:id="rId15"/>
    <p:sldId id="289" r:id="rId16"/>
    <p:sldId id="291" r:id="rId17"/>
    <p:sldId id="29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CE3F5-D8C5-4A58-87DA-F00670F83935}" v="17" dt="2024-12-01T04:56:10.637"/>
    <p1510:client id="{28FEBFA6-A9EE-6AC8-9C32-16907F5AB5DB}" v="469" dt="2024-12-01T03:27:20.156"/>
    <p1510:client id="{F9860514-CE23-317B-0D05-7DA5043AC4F0}" v="616" dt="2024-12-01T03:00:05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57" d="100"/>
          <a:sy n="57" d="100"/>
        </p:scale>
        <p:origin x="90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0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42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anchor="b">
            <a:normAutofit/>
          </a:bodyPr>
          <a:lstStyle/>
          <a:p>
            <a:r>
              <a:rPr lang="en-US" dirty="0"/>
              <a:t>Team amazon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B80AA-9B32-2455-5D4E-AD66C41814EC}"/>
              </a:ext>
            </a:extLst>
          </p:cNvPr>
          <p:cNvSpPr txBox="1"/>
          <p:nvPr/>
        </p:nvSpPr>
        <p:spPr>
          <a:xfrm>
            <a:off x="4267200" y="3238103"/>
            <a:ext cx="4179570" cy="28501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</a:pPr>
            <a:r>
              <a:rPr lang="en-US" kern="1200" spc="50" baseline="0">
                <a:solidFill>
                  <a:schemeClr val="bg1"/>
                </a:solidFill>
              </a:rPr>
              <a:t>Chidi Nna</a:t>
            </a:r>
          </a:p>
          <a:p>
            <a:pPr>
              <a:spcBef>
                <a:spcPts val="1000"/>
              </a:spcBef>
            </a:pPr>
            <a:r>
              <a:rPr lang="en-US" kern="1200" spc="50" baseline="0">
                <a:solidFill>
                  <a:schemeClr val="bg1"/>
                </a:solidFill>
              </a:rPr>
              <a:t>Venkata Naga Akhil Kuchimanchi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F2B21BD-E6D8-A0A3-227B-4C5C0BF0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B888DC0-2ADB-6DC3-78C3-6A6A10A6A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1894D6B-683E-D966-A7D8-68511138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Content Placeholder 7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061AC16A-625A-5988-DA8D-EF24ABF67BAB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rcRect l="13388" r="27604" b="-3"/>
          <a:stretch/>
        </p:blipFill>
        <p:spPr>
          <a:xfrm>
            <a:off x="1341120" y="3392035"/>
            <a:ext cx="2722880" cy="2907164"/>
          </a:xfrm>
          <a:noFill/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42BC19A-1D23-2A35-62DD-8E3B9EB6ACC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Content Placeholder 8" descr="A graph with blue and white squares and numbers&#10;&#10;Description automatically generated">
            <a:extLst>
              <a:ext uri="{FF2B5EF4-FFF2-40B4-BE49-F238E27FC236}">
                <a16:creationId xmlns:a16="http://schemas.microsoft.com/office/drawing/2014/main" id="{9F792349-36B2-DAA4-07C4-47D14861850F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rcRect t="1904" r="1" b="12748"/>
          <a:stretch/>
        </p:blipFill>
        <p:spPr>
          <a:xfrm>
            <a:off x="4754881" y="3324859"/>
            <a:ext cx="5506720" cy="3031489"/>
          </a:xfr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E006-3816-8072-C513-18EBF99BBB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6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0BE84D5D-28F8-3D76-FE5B-E752E21D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Results</a:t>
            </a:r>
            <a:br>
              <a:rPr lang="en-US"/>
            </a:br>
            <a:endParaRPr lang="en-US"/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996E9D61-3D78-9FED-F7FD-284069022D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1606" y="2763078"/>
            <a:ext cx="3849775" cy="3407051"/>
          </a:xfr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98B6F-5147-9AE2-9050-9D95F54F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1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04CA-3E1C-D0DF-E47B-F6DC5C5A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8609-191C-C9E5-9D3B-2DFD7EA286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 algn="just">
              <a:buChar char="•"/>
            </a:pPr>
            <a:r>
              <a:rPr lang="en-US" b="0" dirty="0">
                <a:ea typeface="+mn-lt"/>
                <a:cs typeface="+mn-lt"/>
              </a:rPr>
              <a:t>This analysis can help businesses better understand what drives product success on Amazon and optimize their strategies accordingly. </a:t>
            </a:r>
            <a:endParaRPr lang="en-US">
              <a:ea typeface="+mn-lt"/>
              <a:cs typeface="+mn-lt"/>
            </a:endParaRPr>
          </a:p>
          <a:p>
            <a:pPr marL="285750" indent="-285750" algn="just">
              <a:buChar char="•"/>
            </a:pPr>
            <a:r>
              <a:rPr lang="en-US" b="0" dirty="0">
                <a:ea typeface="+mn-lt"/>
                <a:cs typeface="+mn-lt"/>
              </a:rPr>
              <a:t>By combining data analysis, feature engineering, and predictive modeling, we can accurately forecast product popularity and identify actionable factors that enhance performance in the competitive e-commerce landscape.</a:t>
            </a:r>
          </a:p>
          <a:p>
            <a:pPr marL="285750" indent="-285750" algn="just">
              <a:buChar char="•"/>
            </a:pPr>
            <a:r>
              <a:rPr lang="en-US" b="0" dirty="0">
                <a:ea typeface="+mn-lt"/>
                <a:cs typeface="+mn-lt"/>
              </a:rPr>
              <a:t>This approach not only improves decision-making but also helps businesses stay competitive in the dynamic e-commerce landscape.</a:t>
            </a:r>
          </a:p>
          <a:p>
            <a:pPr marL="283210" lvl="1" algn="just"/>
            <a:r>
              <a:rPr lang="en-US" b="0" dirty="0">
                <a:ea typeface="+mn-lt"/>
                <a:cs typeface="+mn-lt"/>
              </a:rPr>
              <a:t>Ultimately, leveraging these insights fosters customer satisfaction and increases sales, reinforcing the value of data-driven strategies in modern retail.</a:t>
            </a:r>
            <a:endParaRPr lang="en-US" b="0"/>
          </a:p>
          <a:p>
            <a:pPr marL="285750" indent="-285750" algn="just">
              <a:buChar char="•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69AD5-F31B-3A60-D734-F12D18E3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2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3F62-155A-05AE-7487-E2EE352D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777C-BDA4-45EB-5B62-D2F63D6A3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522216"/>
            <a:ext cx="7288212" cy="34070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000" dirty="0"/>
              <a:t>Data Limitations</a:t>
            </a:r>
          </a:p>
          <a:p>
            <a:pPr marL="568960" lvl="1">
              <a:buFont typeface="Courier New" panose="020B0604020202020204" pitchFamily="34" charset="0"/>
              <a:buChar char="o"/>
            </a:pPr>
            <a:r>
              <a:rPr lang="en-US" sz="1000" b="1"/>
              <a:t>Incomplete or noisy data</a:t>
            </a:r>
            <a:endParaRPr lang="en-US" sz="1000" b="1" dirty="0"/>
          </a:p>
          <a:p>
            <a:pPr marL="568960" lvl="1">
              <a:buFont typeface="Courier New" panose="020B0604020202020204" pitchFamily="34" charset="0"/>
              <a:buChar char="o"/>
            </a:pPr>
            <a:r>
              <a:rPr lang="en-US" sz="1000" b="1" dirty="0"/>
              <a:t>Data Availability</a:t>
            </a:r>
          </a:p>
          <a:p>
            <a:pPr marL="285750" indent="-285750">
              <a:buChar char="•"/>
            </a:pPr>
            <a:r>
              <a:rPr lang="en-US" sz="1000" dirty="0"/>
              <a:t>Modelling Limitations</a:t>
            </a:r>
          </a:p>
          <a:p>
            <a:pPr marL="568960" lvl="1">
              <a:buFont typeface="Courier New" panose="020B0604020202020204" pitchFamily="34" charset="0"/>
              <a:buChar char="o"/>
            </a:pPr>
            <a:r>
              <a:rPr lang="en-US" sz="1000" b="1" dirty="0"/>
              <a:t>Cold Start Problem</a:t>
            </a:r>
          </a:p>
          <a:p>
            <a:pPr marL="568960" lvl="1">
              <a:buFont typeface="Courier New" panose="020B0604020202020204" pitchFamily="34" charset="0"/>
              <a:buChar char="o"/>
            </a:pPr>
            <a:r>
              <a:rPr lang="en-US" sz="1000" b="1" dirty="0"/>
              <a:t>Overfitting Risks</a:t>
            </a:r>
            <a:endParaRPr lang="en-US" sz="1000" dirty="0"/>
          </a:p>
          <a:p>
            <a:pPr marL="285750" indent="-285750">
              <a:buChar char="•"/>
            </a:pPr>
            <a:r>
              <a:rPr lang="en-US" sz="1000" dirty="0"/>
              <a:t>Interpretability</a:t>
            </a:r>
          </a:p>
          <a:p>
            <a:pPr marL="568960" lvl="1">
              <a:buFont typeface="Courier New" panose="020B0604020202020204" pitchFamily="34" charset="0"/>
              <a:buChar char="o"/>
            </a:pPr>
            <a:r>
              <a:rPr lang="en-US" sz="1000" b="1" dirty="0"/>
              <a:t>Complexity of machine learning models</a:t>
            </a:r>
          </a:p>
          <a:p>
            <a:pPr marL="285750" indent="-285750">
              <a:buChar char="•"/>
            </a:pPr>
            <a:r>
              <a:rPr lang="en-US" sz="1000" dirty="0"/>
              <a:t>Generalizability</a:t>
            </a:r>
          </a:p>
          <a:p>
            <a:pPr marL="568960" lvl="1">
              <a:buFont typeface="Courier New" panose="020B0604020202020204" pitchFamily="34" charset="0"/>
              <a:buChar char="o"/>
            </a:pPr>
            <a:r>
              <a:rPr lang="en-US" sz="1000" b="1" dirty="0"/>
              <a:t>Domain specific trends</a:t>
            </a:r>
          </a:p>
          <a:p>
            <a:pPr marL="285750" indent="-285750">
              <a:buChar char="•"/>
            </a:pPr>
            <a:r>
              <a:rPr lang="en-US" sz="1000" dirty="0"/>
              <a:t>Sentimental analysis Limitations</a:t>
            </a:r>
          </a:p>
          <a:p>
            <a:pPr marL="285750" indent="-285750">
              <a:buChar char="•"/>
            </a:pPr>
            <a:r>
              <a:rPr lang="en-US" sz="1000" dirty="0"/>
              <a:t>Computational Challenges</a:t>
            </a:r>
          </a:p>
          <a:p>
            <a:pPr marL="568960" lvl="1" indent="-285750">
              <a:buFont typeface="Courier New" panose="020B0604020202020204" pitchFamily="34" charset="0"/>
              <a:buChar char="o"/>
            </a:pPr>
            <a:r>
              <a:rPr lang="en-US" sz="1000" b="1" dirty="0"/>
              <a:t>Scalability</a:t>
            </a:r>
          </a:p>
          <a:p>
            <a:pPr marL="568960" lvl="1">
              <a:buFont typeface="Courier New" panose="020B0604020202020204" pitchFamily="34" charset="0"/>
              <a:buChar char="o"/>
            </a:pPr>
            <a:r>
              <a:rPr lang="en-US" sz="1000" b="1" dirty="0"/>
              <a:t>Data processing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A42D3-7D89-8107-B914-4780ADB0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8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5873-E2B0-2AF7-600C-1CBC847C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1A313-D690-9215-162F-4CD6A7A4B2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0" dirty="0">
                <a:ea typeface="+mn-lt"/>
                <a:cs typeface="+mn-lt"/>
              </a:rPr>
              <a:t>To address limitations and enhance the quality, scalability, and </a:t>
            </a:r>
            <a:r>
              <a:rPr lang="en-US" b="0">
                <a:ea typeface="+mn-lt"/>
                <a:cs typeface="+mn-lt"/>
              </a:rPr>
              <a:t>applicability of this project</a:t>
            </a:r>
          </a:p>
          <a:p>
            <a:pPr marL="285750" indent="-285750">
              <a:buChar char="•"/>
            </a:pPr>
            <a:r>
              <a:rPr lang="en-US" b="0" dirty="0">
                <a:ea typeface="+mn-lt"/>
                <a:cs typeface="+mn-lt"/>
              </a:rPr>
              <a:t>Data Improvements</a:t>
            </a:r>
          </a:p>
          <a:p>
            <a:pPr marL="285750" indent="-285750">
              <a:buChar char="•"/>
            </a:pPr>
            <a:r>
              <a:rPr lang="en-US" b="0" dirty="0">
                <a:ea typeface="+mn-lt"/>
                <a:cs typeface="+mn-lt"/>
              </a:rPr>
              <a:t>Model Enhancements</a:t>
            </a:r>
          </a:p>
          <a:p>
            <a:pPr marL="285750" indent="-285750">
              <a:buChar char="•"/>
            </a:pPr>
            <a:r>
              <a:rPr lang="en-US" b="0" dirty="0">
                <a:ea typeface="+mn-lt"/>
                <a:cs typeface="+mn-lt"/>
              </a:rPr>
              <a:t>Sentiment Analysis Improvements</a:t>
            </a:r>
          </a:p>
          <a:p>
            <a:pPr marL="285750" indent="-285750">
              <a:buChar char="•"/>
            </a:pPr>
            <a:r>
              <a:rPr lang="en-US" b="0" dirty="0">
                <a:ea typeface="+mn-lt"/>
                <a:cs typeface="+mn-lt"/>
              </a:rPr>
              <a:t>Scalability and Efficiency</a:t>
            </a:r>
          </a:p>
          <a:p>
            <a:pPr marL="285750" indent="-285750">
              <a:buChar char="•"/>
            </a:pPr>
            <a:endParaRPr lang="en-US" b="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BFD53-DAEF-9AC3-685B-FDB82C1E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6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Team Amazon</a:t>
            </a:r>
          </a:p>
          <a:p>
            <a:r>
              <a:rPr lang="en-US"/>
              <a:t>Chidi Nna</a:t>
            </a:r>
            <a:endParaRPr lang="en-US" dirty="0"/>
          </a:p>
          <a:p>
            <a:r>
              <a:rPr lang="en-US" dirty="0"/>
              <a:t>Venkata Naga Akhil </a:t>
            </a:r>
            <a:r>
              <a:rPr lang="en-US" dirty="0" err="1"/>
              <a:t>Kuchimanchi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>
              <a:buChar char="•"/>
            </a:pPr>
            <a:r>
              <a:rPr lang="en-US"/>
              <a:t>Why this topic?</a:t>
            </a:r>
            <a:endParaRPr lang="en-US" dirty="0"/>
          </a:p>
          <a:p>
            <a:pPr marL="285750" indent="-285750">
              <a:buChar char="•"/>
            </a:pPr>
            <a:r>
              <a:rPr lang="en-US"/>
              <a:t>Research question and scope</a:t>
            </a:r>
            <a:endParaRPr lang="en-US" dirty="0"/>
          </a:p>
          <a:p>
            <a:pPr marL="285750" indent="-285750">
              <a:buChar char="•"/>
            </a:pPr>
            <a:r>
              <a:rPr lang="en-US"/>
              <a:t>Literature Review</a:t>
            </a:r>
            <a:endParaRPr lang="en-US" dirty="0"/>
          </a:p>
          <a:p>
            <a:pPr marL="285750" indent="-285750">
              <a:buChar char="•"/>
            </a:pPr>
            <a:r>
              <a:rPr lang="en-US"/>
              <a:t>Methodology</a:t>
            </a:r>
          </a:p>
          <a:p>
            <a:pPr marL="285750" indent="-285750">
              <a:buChar char="•"/>
            </a:pPr>
            <a:r>
              <a:rPr lang="en-US"/>
              <a:t>Flowchart</a:t>
            </a:r>
          </a:p>
          <a:p>
            <a:pPr marL="285750" indent="-285750">
              <a:buChar char="•"/>
            </a:pPr>
            <a:r>
              <a:rPr lang="en-US"/>
              <a:t>Results</a:t>
            </a:r>
          </a:p>
          <a:p>
            <a:pPr marL="285750" indent="-285750">
              <a:buChar char="•"/>
            </a:pPr>
            <a:r>
              <a:rPr lang="en-US"/>
              <a:t>Conclusion</a:t>
            </a:r>
            <a:endParaRPr lang="en-US" dirty="0"/>
          </a:p>
          <a:p>
            <a:pPr marL="285750" indent="-285750">
              <a:buChar char="•"/>
            </a:pPr>
            <a:r>
              <a:rPr lang="en-US"/>
              <a:t>Future work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Topic and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enorite"/>
                <a:cs typeface="Times New Roman"/>
              </a:rPr>
              <a:t>How do product attributes such as price, discount percentage, and review sentiment influence Amazon product ratings and review counts, and can these factors be used to build a predictive model for product popularity?</a:t>
            </a:r>
            <a:endParaRPr lang="en-US">
              <a:latin typeface="Tenorite"/>
            </a:endParaRPr>
          </a:p>
          <a:p>
            <a:pPr marL="283210" lvl="1"/>
            <a:r>
              <a:rPr lang="en-US"/>
              <a:t>We choose this topic to inspect more about how amazon algorithm works in suggesting a product based on preview reviews</a:t>
            </a:r>
          </a:p>
          <a:p>
            <a:pPr marL="283210" lvl="1"/>
            <a:r>
              <a:rPr lang="en-US"/>
              <a:t>This model will be helpful in E-commerce websites</a:t>
            </a:r>
          </a:p>
          <a:p>
            <a:pPr marL="283210" lvl="1"/>
            <a:r>
              <a:rPr lang="en-US"/>
              <a:t>It helps in better suggestion of products from previews insights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/>
              <a:t>Research Question and scope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D24E7E-C948-DFA7-C493-970419E2F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9685983" cy="3329215"/>
          </a:xfrm>
        </p:spPr>
        <p:txBody>
          <a:bodyPr/>
          <a:lstStyle/>
          <a:p>
            <a:r>
              <a:rPr lang="en-US" sz="1400">
                <a:latin typeface="Tenorite"/>
                <a:cs typeface="Times New Roman"/>
              </a:rPr>
              <a:t>How do product attributes such as price, discount percentage, and review sentiment influence Amazon product ratings and review counts, and can these factors be used to build a predictive model for product popularity?</a:t>
            </a:r>
            <a:endParaRPr lang="en-US" sz="1400">
              <a:latin typeface="Tenorite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Tenorite"/>
                <a:cs typeface="Times New Roman"/>
              </a:rPr>
              <a:t>How to identify the importance of factors influencing Amazon product ratings and review counts?</a:t>
            </a:r>
            <a:endParaRPr lang="en-US" sz="1400">
              <a:latin typeface="Tenorite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Tenorite"/>
                <a:cs typeface="Times New Roman"/>
              </a:rPr>
              <a:t>How to build a predictive model for product popularity based on identified features?</a:t>
            </a:r>
            <a:endParaRPr lang="en-US" sz="1400">
              <a:latin typeface="Tenorite"/>
            </a:endParaRPr>
          </a:p>
          <a:p>
            <a:r>
              <a:rPr lang="en-US" sz="1400"/>
              <a:t>The Scope analysis include</a:t>
            </a:r>
          </a:p>
          <a:p>
            <a:pPr marL="285750" indent="-285750">
              <a:buChar char="•"/>
            </a:pPr>
            <a:r>
              <a:rPr lang="en-US" sz="1400"/>
              <a:t>Understanding key influencers</a:t>
            </a:r>
          </a:p>
          <a:p>
            <a:pPr marL="285750" indent="-285750">
              <a:buChar char="•"/>
            </a:pPr>
            <a:r>
              <a:rPr lang="en-US" sz="1400"/>
              <a:t>Feature importance for influencing ratings</a:t>
            </a:r>
          </a:p>
          <a:p>
            <a:pPr marL="285750" indent="-285750">
              <a:buChar char="•"/>
            </a:pPr>
            <a:r>
              <a:rPr lang="en-US" sz="1400"/>
              <a:t>Predictive model for product popularity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283793"/>
            <a:ext cx="9953308" cy="1780860"/>
          </a:xfrm>
        </p:spPr>
        <p:txBody>
          <a:bodyPr anchor="b">
            <a:normAutofit/>
          </a:bodyPr>
          <a:lstStyle/>
          <a:p>
            <a:r>
              <a:rPr lang="en-US"/>
              <a:t>Literature review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5C39D89-19F8-0329-567C-96CE1F7A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Graphicals and flowcharts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E76CB79-FC5F-FE25-BC1B-CBAFA116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21" r="1" b="6258"/>
          <a:stretch/>
        </p:blipFill>
        <p:spPr>
          <a:xfrm>
            <a:off x="1341120" y="3392035"/>
            <a:ext cx="2722880" cy="2907164"/>
          </a:xfrm>
          <a:prstGeom prst="rect">
            <a:avLst/>
          </a:prstGeom>
          <a:noFill/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D667E04B-4E82-5095-657A-2913418FA4C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product&#10;&#10;Description automatically generated">
            <a:extLst>
              <a:ext uri="{FF2B5EF4-FFF2-40B4-BE49-F238E27FC236}">
                <a16:creationId xmlns:a16="http://schemas.microsoft.com/office/drawing/2014/main" id="{819132F8-0C59-F832-DC7C-D27F29F5E1CD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4"/>
          <a:srcRect l="-6029" t="2155" r="-10464" b="120"/>
          <a:stretch/>
        </p:blipFill>
        <p:spPr>
          <a:xfrm>
            <a:off x="4451227" y="2190297"/>
            <a:ext cx="6415018" cy="4668482"/>
          </a:xfrm>
          <a:noFill/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86" y="-1315113"/>
            <a:ext cx="7288282" cy="212117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7422" y="1126428"/>
            <a:ext cx="10183480" cy="5229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Times New Roman"/>
              </a:rPr>
              <a:t>Product Details: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>
                <a:cs typeface="Times New Roman"/>
              </a:rPr>
              <a:t>product_id</a:t>
            </a:r>
            <a:r>
              <a:rPr lang="en-US" sz="1400" dirty="0">
                <a:cs typeface="Times New Roman"/>
              </a:rPr>
              <a:t>: Unique identifier for each product.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>
                <a:cs typeface="Times New Roman"/>
              </a:rPr>
              <a:t>product_name</a:t>
            </a:r>
            <a:r>
              <a:rPr lang="en-US" sz="1400" dirty="0">
                <a:cs typeface="Times New Roman"/>
              </a:rPr>
              <a:t>: Name of the product.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cs typeface="Times New Roman"/>
              </a:rPr>
              <a:t>category: Product category for classification.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>
                <a:cs typeface="Times New Roman"/>
              </a:rPr>
              <a:t>discounted_price</a:t>
            </a:r>
            <a:r>
              <a:rPr lang="en-US" sz="1400" dirty="0">
                <a:cs typeface="Times New Roman"/>
              </a:rPr>
              <a:t> and </a:t>
            </a:r>
            <a:r>
              <a:rPr lang="en-US" sz="1400" dirty="0" err="1">
                <a:cs typeface="Times New Roman"/>
              </a:rPr>
              <a:t>actual_price</a:t>
            </a:r>
            <a:r>
              <a:rPr lang="en-US" sz="1400" dirty="0">
                <a:cs typeface="Times New Roman"/>
              </a:rPr>
              <a:t>: Prices of the product, allowing analysis of discounts.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>
                <a:cs typeface="Times New Roman"/>
              </a:rPr>
              <a:t>discount_percentage</a:t>
            </a:r>
            <a:r>
              <a:rPr lang="en-US" sz="1400" dirty="0">
                <a:cs typeface="Times New Roman"/>
              </a:rPr>
              <a:t>: The percentage discount applied to products</a:t>
            </a:r>
          </a:p>
          <a:p>
            <a:r>
              <a:rPr lang="en-US" sz="2000" dirty="0">
                <a:cs typeface="Times New Roman"/>
              </a:rPr>
              <a:t>User Ratings and Reviews: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cs typeface="Times New Roman"/>
              </a:rPr>
              <a:t>rating: Average product rating on a scale (e.g., 1-5)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>
                <a:cs typeface="Times New Roman"/>
              </a:rPr>
              <a:t>rating_count</a:t>
            </a:r>
            <a:r>
              <a:rPr lang="en-US" sz="1400" dirty="0">
                <a:cs typeface="Times New Roman"/>
              </a:rPr>
              <a:t>: Total number of ratings submitted by users.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>
                <a:cs typeface="Times New Roman"/>
              </a:rPr>
              <a:t>review_title</a:t>
            </a:r>
            <a:r>
              <a:rPr lang="en-US" sz="1400" dirty="0">
                <a:cs typeface="Times New Roman"/>
              </a:rPr>
              <a:t> and </a:t>
            </a:r>
            <a:r>
              <a:rPr lang="en-US" sz="1400" dirty="0" err="1">
                <a:cs typeface="Times New Roman"/>
              </a:rPr>
              <a:t>review_content</a:t>
            </a:r>
            <a:r>
              <a:rPr lang="en-US" sz="1400" dirty="0">
                <a:cs typeface="Times New Roman"/>
              </a:rPr>
              <a:t>: Detailed user feedback for sentiment analysis.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cs typeface="Times New Roman"/>
              </a:rPr>
              <a:t>User Information: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>
                <a:cs typeface="Times New Roman"/>
              </a:rPr>
              <a:t>user_id</a:t>
            </a:r>
            <a:r>
              <a:rPr lang="en-US" sz="1400" dirty="0">
                <a:cs typeface="Times New Roman"/>
              </a:rPr>
              <a:t> and </a:t>
            </a:r>
            <a:r>
              <a:rPr lang="en-US" sz="1400" dirty="0" err="1">
                <a:cs typeface="Times New Roman"/>
              </a:rPr>
              <a:t>user_name</a:t>
            </a:r>
            <a:r>
              <a:rPr lang="en-US" sz="1400" dirty="0">
                <a:cs typeface="Times New Roman"/>
              </a:rPr>
              <a:t>: Identifiers for users, enabling user behavior analysis.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>
                <a:cs typeface="Times New Roman"/>
              </a:rPr>
              <a:t>review_id</a:t>
            </a:r>
            <a:r>
              <a:rPr lang="en-US" sz="1400" dirty="0">
                <a:cs typeface="Times New Roman"/>
              </a:rPr>
              <a:t>: Unique review identifier for tracking purposes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6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5DF7-08D3-1609-A3DB-55E62B10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1499-2E85-75C0-84FA-B2B8622AFE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/>
              <a:t>Data cleaning and preprocessing</a:t>
            </a:r>
          </a:p>
          <a:p>
            <a:pPr marL="285750" indent="-285750">
              <a:buChar char="•"/>
            </a:pPr>
            <a:r>
              <a:rPr lang="en-US" dirty="0"/>
              <a:t>Sentimental </a:t>
            </a:r>
            <a:r>
              <a:rPr lang="en-US" dirty="0" err="1"/>
              <a:t>analyisis</a:t>
            </a:r>
          </a:p>
          <a:p>
            <a:pPr marL="285750" indent="-285750">
              <a:buChar char="•"/>
            </a:pPr>
            <a:r>
              <a:rPr lang="en-US" dirty="0"/>
              <a:t>Exploratory data analysis (EDA)</a:t>
            </a:r>
          </a:p>
          <a:p>
            <a:pPr marL="285750" indent="-285750">
              <a:buChar char="•"/>
            </a:pPr>
            <a:r>
              <a:rPr lang="en-US" dirty="0"/>
              <a:t>Feature engineering</a:t>
            </a:r>
          </a:p>
          <a:p>
            <a:pPr marL="285750" indent="-285750">
              <a:buChar char="•"/>
            </a:pPr>
            <a:r>
              <a:rPr lang="en-US" dirty="0"/>
              <a:t>Predictive modelling</a:t>
            </a: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64F08-7707-8650-CEE8-F53B3AD5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5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4043-830C-ACEF-9F42-53692F0D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A16E7C-0AFF-006A-2067-5AEF55F12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6D5EF90-2DF5-9150-07C0-3501458C876A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rcRect l="16106" r="31211" b="2"/>
          <a:stretch/>
        </p:blipFill>
        <p:spPr>
          <a:xfrm>
            <a:off x="1341120" y="3392035"/>
            <a:ext cx="2722880" cy="2907164"/>
          </a:xfrm>
          <a:noFill/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33035AB-2442-3ED1-7B17-F15143A1943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A9C55-0DB9-6AD5-6F27-19FFC83D51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32" r="1" b="1"/>
          <a:stretch/>
        </p:blipFill>
        <p:spPr>
          <a:xfrm>
            <a:off x="4754881" y="3324859"/>
            <a:ext cx="5506720" cy="303148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8FB4F-CB6A-5C4B-CC74-25BC67CDD2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1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D2D2C64-C570-0B57-432C-F1569675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14CBF3A-3E7E-396C-1BA9-FA882461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Content Placeholder 7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5F04FC67-8C3F-1A61-D54E-355FEB34272B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rcRect l="20556" r="18801" b="4"/>
          <a:stretch/>
        </p:blipFill>
        <p:spPr>
          <a:xfrm>
            <a:off x="1341120" y="3392035"/>
            <a:ext cx="2722880" cy="2907164"/>
          </a:xfrm>
          <a:noFill/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6A70F9F-2B70-5E7E-7DFB-43249F1D24A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Content Placeholder 8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580EF597-D2A7-6E64-724F-B6B5116E4568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rcRect t="12423" r="1" b="196"/>
          <a:stretch/>
        </p:blipFill>
        <p:spPr>
          <a:xfrm>
            <a:off x="4754881" y="3324859"/>
            <a:ext cx="5506720" cy="3031489"/>
          </a:xfr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170FF-0840-8660-9189-E3CCA4FC6E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05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purl.org/dc/terms/"/>
    <ds:schemaRef ds:uri="http://schemas.microsoft.com/sharepoint/v3"/>
    <ds:schemaRef ds:uri="http://www.w3.org/XML/1998/namespace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230e9df3-be65-4c73-a93b-d1236ebd677e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538</Words>
  <Application>Microsoft Office PowerPoint</Application>
  <PresentationFormat>Widescreen</PresentationFormat>
  <Paragraphs>103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Tenorite</vt:lpstr>
      <vt:lpstr>Times New Roman</vt:lpstr>
      <vt:lpstr>Wingdings</vt:lpstr>
      <vt:lpstr>Custom</vt:lpstr>
      <vt:lpstr>Team amazon </vt:lpstr>
      <vt:lpstr>AGENDA</vt:lpstr>
      <vt:lpstr>Topic and motivation</vt:lpstr>
      <vt:lpstr>Research Question and scope</vt:lpstr>
      <vt:lpstr>Literature review</vt:lpstr>
      <vt:lpstr>Methodology</vt:lpstr>
      <vt:lpstr>Data Techniques</vt:lpstr>
      <vt:lpstr>Results</vt:lpstr>
      <vt:lpstr>Results</vt:lpstr>
      <vt:lpstr>Results</vt:lpstr>
      <vt:lpstr>Results </vt:lpstr>
      <vt:lpstr>Conlusion</vt:lpstr>
      <vt:lpstr>limitations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Nna, Chidi J</cp:lastModifiedBy>
  <cp:revision>230</cp:revision>
  <dcterms:created xsi:type="dcterms:W3CDTF">2024-12-01T02:30:41Z</dcterms:created>
  <dcterms:modified xsi:type="dcterms:W3CDTF">2024-12-01T04:56:11Z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