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329" r:id="rId2"/>
    <p:sldId id="256" r:id="rId3"/>
    <p:sldId id="257" r:id="rId4"/>
    <p:sldId id="273" r:id="rId5"/>
    <p:sldId id="261" r:id="rId6"/>
    <p:sldId id="320" r:id="rId7"/>
    <p:sldId id="321" r:id="rId8"/>
    <p:sldId id="306" r:id="rId9"/>
    <p:sldId id="336" r:id="rId10"/>
    <p:sldId id="322" r:id="rId11"/>
    <p:sldId id="317" r:id="rId12"/>
    <p:sldId id="282" r:id="rId13"/>
    <p:sldId id="259" r:id="rId14"/>
    <p:sldId id="280" r:id="rId15"/>
    <p:sldId id="318" r:id="rId16"/>
    <p:sldId id="260" r:id="rId17"/>
    <p:sldId id="319" r:id="rId18"/>
    <p:sldId id="275" r:id="rId19"/>
    <p:sldId id="281" r:id="rId20"/>
    <p:sldId id="301" r:id="rId21"/>
    <p:sldId id="337" r:id="rId22"/>
    <p:sldId id="274" r:id="rId23"/>
    <p:sldId id="262" r:id="rId24"/>
    <p:sldId id="263" r:id="rId25"/>
    <p:sldId id="302" r:id="rId26"/>
    <p:sldId id="327" r:id="rId27"/>
    <p:sldId id="308" r:id="rId28"/>
    <p:sldId id="311" r:id="rId29"/>
    <p:sldId id="312" r:id="rId30"/>
    <p:sldId id="313" r:id="rId31"/>
    <p:sldId id="315" r:id="rId32"/>
    <p:sldId id="316" r:id="rId33"/>
    <p:sldId id="303" r:id="rId34"/>
    <p:sldId id="330" r:id="rId35"/>
    <p:sldId id="309" r:id="rId36"/>
    <p:sldId id="266" r:id="rId37"/>
    <p:sldId id="323" r:id="rId38"/>
    <p:sldId id="296" r:id="rId39"/>
    <p:sldId id="268" r:id="rId40"/>
    <p:sldId id="295" r:id="rId41"/>
    <p:sldId id="325" r:id="rId42"/>
    <p:sldId id="326" r:id="rId43"/>
    <p:sldId id="333" r:id="rId44"/>
    <p:sldId id="342" r:id="rId45"/>
    <p:sldId id="334" r:id="rId46"/>
    <p:sldId id="332" r:id="rId47"/>
    <p:sldId id="345" r:id="rId48"/>
    <p:sldId id="344" r:id="rId49"/>
    <p:sldId id="346" r:id="rId50"/>
    <p:sldId id="347" r:id="rId51"/>
    <p:sldId id="335" r:id="rId52"/>
    <p:sldId id="269" r:id="rId53"/>
    <p:sldId id="331" r:id="rId54"/>
    <p:sldId id="270" r:id="rId55"/>
    <p:sldId id="343" r:id="rId56"/>
    <p:sldId id="297" r:id="rId57"/>
    <p:sldId id="298" r:id="rId58"/>
    <p:sldId id="299" r:id="rId59"/>
    <p:sldId id="328" r:id="rId60"/>
    <p:sldId id="338" r:id="rId61"/>
  </p:sldIdLst>
  <p:sldSz cx="9144000" cy="6858000" type="screen4x3"/>
  <p:notesSz cx="6858000" cy="9144000"/>
  <p:embeddedFontLst>
    <p:embeddedFont>
      <p:font typeface="Average" panose="020B0604020202020204" charset="0"/>
      <p:regular r:id="rId63"/>
    </p:embeddedFont>
    <p:embeddedFont>
      <p:font typeface="Bahnschrift" panose="020B0502040204020203" pitchFamily="34" charset="0"/>
      <p:regular r:id="rId64"/>
      <p:bold r:id="rId65"/>
    </p:embeddedFont>
    <p:embeddedFont>
      <p:font typeface="Cambria Math" panose="02040503050406030204" pitchFamily="18" charset="0"/>
      <p:regular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Go" panose="020B0604020202020204" charset="0"/>
      <p:regular r:id="rId71"/>
      <p:bold r:id="rId72"/>
      <p:italic r:id="rId73"/>
      <p:boldItalic r:id="rId74"/>
    </p:embeddedFont>
    <p:embeddedFont>
      <p:font typeface="Go Medium" panose="020B0604020202020204" charset="0"/>
      <p:regular r:id="rId75"/>
      <p:italic r:id="rId76"/>
    </p:embeddedFont>
    <p:embeddedFont>
      <p:font typeface="Oswald" panose="020B0604020202020204" charset="0"/>
      <p:regular r:id="rId77"/>
      <p:bold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out" id="{1CA11C50-D635-42D1-B284-3A24B5B51303}">
          <p14:sldIdLst>
            <p14:sldId id="329"/>
          </p14:sldIdLst>
        </p14:section>
        <p14:section name="Introduction" id="{942ECFEA-89EF-42B7-9B9D-16E0E6FACBDD}">
          <p14:sldIdLst>
            <p14:sldId id="256"/>
            <p14:sldId id="257"/>
            <p14:sldId id="273"/>
          </p14:sldIdLst>
        </p14:section>
        <p14:section name="Problem" id="{9748E43D-4363-44F6-B138-FA4E3290414F}">
          <p14:sldIdLst>
            <p14:sldId id="261"/>
            <p14:sldId id="320"/>
            <p14:sldId id="321"/>
            <p14:sldId id="306"/>
          </p14:sldIdLst>
        </p14:section>
        <p14:section name="Background - Mapreduce" id="{3C79B30F-38FC-4500-AF59-583A4E9D8771}">
          <p14:sldIdLst>
            <p14:sldId id="336"/>
            <p14:sldId id="322"/>
            <p14:sldId id="317"/>
            <p14:sldId id="282"/>
            <p14:sldId id="259"/>
            <p14:sldId id="280"/>
            <p14:sldId id="318"/>
            <p14:sldId id="260"/>
            <p14:sldId id="319"/>
            <p14:sldId id="275"/>
            <p14:sldId id="281"/>
            <p14:sldId id="301"/>
          </p14:sldIdLst>
        </p14:section>
        <p14:section name="Design" id="{A0F40406-F5BE-4B92-9562-5ED48D714183}">
          <p14:sldIdLst>
            <p14:sldId id="337"/>
            <p14:sldId id="274"/>
            <p14:sldId id="262"/>
            <p14:sldId id="263"/>
            <p14:sldId id="302"/>
            <p14:sldId id="327"/>
            <p14:sldId id="308"/>
            <p14:sldId id="311"/>
            <p14:sldId id="312"/>
            <p14:sldId id="313"/>
            <p14:sldId id="315"/>
            <p14:sldId id="316"/>
            <p14:sldId id="303"/>
            <p14:sldId id="330"/>
            <p14:sldId id="309"/>
          </p14:sldIdLst>
        </p14:section>
        <p14:section name="Evaluation" id="{55470EBC-C5D4-4FCC-BF72-76A03ABEDEEC}">
          <p14:sldIdLst>
            <p14:sldId id="266"/>
            <p14:sldId id="323"/>
            <p14:sldId id="296"/>
            <p14:sldId id="268"/>
            <p14:sldId id="295"/>
            <p14:sldId id="325"/>
            <p14:sldId id="326"/>
          </p14:sldIdLst>
        </p14:section>
        <p14:section name="Distributed" id="{32677F8D-D729-4F7F-9F12-1F298E911C53}">
          <p14:sldIdLst>
            <p14:sldId id="333"/>
            <p14:sldId id="342"/>
            <p14:sldId id="334"/>
            <p14:sldId id="332"/>
            <p14:sldId id="345"/>
            <p14:sldId id="344"/>
            <p14:sldId id="346"/>
            <p14:sldId id="347"/>
          </p14:sldIdLst>
        </p14:section>
        <p14:section name="Outro" id="{E1E088D4-2B9A-444D-93ED-366B59732F25}">
          <p14:sldIdLst>
            <p14:sldId id="335"/>
            <p14:sldId id="269"/>
            <p14:sldId id="331"/>
            <p14:sldId id="270"/>
          </p14:sldIdLst>
        </p14:section>
        <p14:section name="Appendix" id="{47EA11F1-F821-4D8D-B28B-970FB2DA6011}">
          <p14:sldIdLst>
            <p14:sldId id="343"/>
          </p14:sldIdLst>
        </p14:section>
        <p14:section name="Example" id="{1A60E0B1-F126-4BEA-B7BE-5514C57210BA}">
          <p14:sldIdLst>
            <p14:sldId id="297"/>
            <p14:sldId id="298"/>
            <p14:sldId id="299"/>
            <p14:sldId id="32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Zanin" initials="CZ" lastIdx="1" clrIdx="0">
    <p:extLst>
      <p:ext uri="{19B8F6BF-5375-455C-9EA6-DF929625EA0E}">
        <p15:presenceInfo xmlns:p15="http://schemas.microsoft.com/office/powerpoint/2012/main" userId="9e06027d3878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8"/>
    <a:srgbClr val="FF62C6"/>
    <a:srgbClr val="FF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36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4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2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61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1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example, consider conference registration</a:t>
            </a:r>
          </a:p>
          <a:p>
            <a:r>
              <a:rPr lang="en-US" dirty="0"/>
              <a:t>First, attendants register online</a:t>
            </a:r>
          </a:p>
          <a:p>
            <a:pPr lvl="1"/>
            <a:r>
              <a:rPr lang="en-US" dirty="0"/>
              <a:t>This is the map</a:t>
            </a:r>
          </a:p>
          <a:p>
            <a:pPr lvl="0"/>
            <a:r>
              <a:rPr lang="en-US" dirty="0"/>
              <a:t>Then, the attendants arrive and are sorted alphabetically</a:t>
            </a:r>
          </a:p>
          <a:p>
            <a:pPr lvl="1"/>
            <a:r>
              <a:rPr lang="en-US" dirty="0"/>
              <a:t>This is the partition</a:t>
            </a:r>
          </a:p>
          <a:p>
            <a:pPr lvl="0"/>
            <a:r>
              <a:rPr lang="en-US" dirty="0"/>
              <a:t>Finally, each registrar may keep metrics about how many of their assigned attendees actually show up</a:t>
            </a:r>
          </a:p>
        </p:txBody>
      </p:sp>
    </p:spTree>
    <p:extLst>
      <p:ext uri="{BB962C8B-B14F-4D97-AF65-F5344CB8AC3E}">
        <p14:creationId xmlns:p14="http://schemas.microsoft.com/office/powerpoint/2010/main" val="85747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for single machine</a:t>
            </a:r>
          </a:p>
          <a:p>
            <a:r>
              <a:rPr lang="en-US" dirty="0"/>
              <a:t>38 lines</a:t>
            </a:r>
          </a:p>
        </p:txBody>
      </p:sp>
    </p:spTree>
    <p:extLst>
      <p:ext uri="{BB962C8B-B14F-4D97-AF65-F5344CB8AC3E}">
        <p14:creationId xmlns:p14="http://schemas.microsoft.com/office/powerpoint/2010/main" val="1852030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3534d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3534d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Mapper, </a:t>
            </a:r>
            <a:r>
              <a:rPr lang="en-US" dirty="0" err="1"/>
              <a:t>partitioner</a:t>
            </a:r>
            <a:r>
              <a:rPr lang="en-US" dirty="0"/>
              <a:t>, reducer === user logic</a:t>
            </a:r>
          </a:p>
          <a:p>
            <a:r>
              <a:rPr lang="en-US" dirty="0"/>
              <a:t>Library defines interface</a:t>
            </a:r>
          </a:p>
          <a:p>
            <a:r>
              <a:rPr lang="en-US" dirty="0"/>
              <a:t>User implements </a:t>
            </a:r>
            <a:r>
              <a:rPr lang="en-US" dirty="0">
                <a:solidFill>
                  <a:schemeClr val="accent4"/>
                </a:solidFill>
              </a:rPr>
              <a:t>Map(), </a:t>
            </a:r>
            <a:r>
              <a:rPr lang="en-US" dirty="0">
                <a:solidFill>
                  <a:srgbClr val="FF62C6"/>
                </a:solidFill>
              </a:rPr>
              <a:t>Partition(),</a:t>
            </a:r>
            <a:r>
              <a:rPr lang="en-US" dirty="0">
                <a:solidFill>
                  <a:schemeClr val="accent5"/>
                </a:solidFill>
              </a:rPr>
              <a:t> Reduce()</a:t>
            </a:r>
          </a:p>
          <a:p>
            <a:r>
              <a:rPr lang="en-US" dirty="0"/>
              <a:t>Library allocates goroutines, channels</a:t>
            </a:r>
          </a:p>
          <a:p>
            <a:r>
              <a:rPr lang="en-US" dirty="0"/>
              <a:t>Library handles synchronization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3534d4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3534d4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796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7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Hi everyone, my name is Connor and tonight I’m going to talk about a package I wrote using Go.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The package is called </a:t>
            </a:r>
            <a:r>
              <a:rPr lang="en-US" dirty="0" err="1"/>
              <a:t>GoMR</a:t>
            </a:r>
            <a:r>
              <a:rPr lang="en-US" dirty="0"/>
              <a:t>, and it is a fast, efficient implementation paradigm used for processing big-data.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33534d4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33534d4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compare to spark?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Easier to setup for local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JVM still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60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compiled to container</a:t>
            </a:r>
          </a:p>
        </p:txBody>
      </p:sp>
    </p:spTree>
    <p:extLst>
      <p:ext uri="{BB962C8B-B14F-4D97-AF65-F5344CB8AC3E}">
        <p14:creationId xmlns:p14="http://schemas.microsoft.com/office/powerpoint/2010/main" val="161602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Driver talks to Kubernetes</a:t>
            </a:r>
          </a:p>
          <a:p>
            <a:r>
              <a:rPr lang="en-US" dirty="0"/>
              <a:t>Re-run if the jobs fail</a:t>
            </a:r>
          </a:p>
        </p:txBody>
      </p:sp>
    </p:spTree>
    <p:extLst>
      <p:ext uri="{BB962C8B-B14F-4D97-AF65-F5344CB8AC3E}">
        <p14:creationId xmlns:p14="http://schemas.microsoft.com/office/powerpoint/2010/main" val="401733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25133c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25133c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my program to optimize</a:t>
            </a:r>
          </a:p>
          <a:p>
            <a:r>
              <a:rPr lang="en-US" dirty="0"/>
              <a:t>Closing on multiple-sender channels</a:t>
            </a:r>
          </a:p>
          <a:p>
            <a:r>
              <a:rPr lang="en-US" dirty="0"/>
              <a:t>Channels as an API</a:t>
            </a:r>
          </a:p>
        </p:txBody>
      </p:sp>
    </p:spTree>
    <p:extLst>
      <p:ext uri="{BB962C8B-B14F-4D97-AF65-F5344CB8AC3E}">
        <p14:creationId xmlns:p14="http://schemas.microsoft.com/office/powerpoint/2010/main" val="227645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89bb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89bb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TODO investigate importance of triangle count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frustrated</a:t>
            </a:r>
          </a:p>
          <a:p>
            <a:r>
              <a:rPr lang="en-US" dirty="0"/>
              <a:t>I knew what I wanted to do</a:t>
            </a:r>
          </a:p>
          <a:p>
            <a:r>
              <a:rPr lang="en-US" dirty="0"/>
              <a:t>Painful to do in Hadoop – wasn’t having fun</a:t>
            </a:r>
          </a:p>
          <a:p>
            <a:r>
              <a:rPr lang="en-US" dirty="0"/>
              <a:t>Can I use go for this?</a:t>
            </a:r>
          </a:p>
        </p:txBody>
      </p:sp>
    </p:spTree>
    <p:extLst>
      <p:ext uri="{BB962C8B-B14F-4D97-AF65-F5344CB8AC3E}">
        <p14:creationId xmlns:p14="http://schemas.microsoft.com/office/powerpoint/2010/main" val="643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comes from functional programming</a:t>
            </a:r>
          </a:p>
          <a:p>
            <a:r>
              <a:rPr lang="en-US" dirty="0"/>
              <a:t>2 functions</a:t>
            </a:r>
          </a:p>
          <a:p>
            <a:r>
              <a:rPr lang="en-US" dirty="0"/>
              <a:t>Map -&gt; function over items in collection</a:t>
            </a:r>
          </a:p>
          <a:p>
            <a:r>
              <a:rPr lang="en-US" dirty="0"/>
              <a:t>Reduce -&gt; derive single value from collection</a:t>
            </a:r>
          </a:p>
        </p:txBody>
      </p:sp>
    </p:spTree>
    <p:extLst>
      <p:ext uri="{BB962C8B-B14F-4D97-AF65-F5344CB8AC3E}">
        <p14:creationId xmlns:p14="http://schemas.microsoft.com/office/powerpoint/2010/main" val="3763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3534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3534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Reduce comes from functional programming conceptually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nnrznn/wordcount-gom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lusf/gleam" TargetMode="External"/><Relationship Id="rId3" Type="http://schemas.openxmlformats.org/officeDocument/2006/relationships/hyperlink" Target="http://marcio.io/2015/07/cheap-mapreduce-in-go/" TargetMode="External"/><Relationship Id="rId7" Type="http://schemas.openxmlformats.org/officeDocument/2006/relationships/hyperlink" Target="https://blog.gopheracademy.com/advent-2015/glow-map-reduce-for-golan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liedgo.net/mapreduce/" TargetMode="External"/><Relationship Id="rId5" Type="http://schemas.openxmlformats.org/officeDocument/2006/relationships/hyperlink" Target="https://medium.com/@jayhuang75/a-simple-mapreduce-in-go-42c929b000c5" TargetMode="External"/><Relationship Id="rId4" Type="http://schemas.openxmlformats.org/officeDocument/2006/relationships/hyperlink" Target="https://godoc.org/github.com/ahamidi/go-mapreduce" TargetMode="External"/><Relationship Id="rId9" Type="http://schemas.openxmlformats.org/officeDocument/2006/relationships/hyperlink" Target="https://github.com/darkjh/go-mapreduc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 - </a:t>
            </a: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4823400" cy="4735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Boston</a:t>
            </a:r>
          </a:p>
          <a:p>
            <a:r>
              <a:rPr lang="en-US" dirty="0"/>
              <a:t>Programming in Go ~1 year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Working with MR since 2014</a:t>
            </a:r>
          </a:p>
          <a:p>
            <a:r>
              <a:rPr lang="en-US" dirty="0"/>
              <a:t>MSc from Northeastern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8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Jeff Dean, Sanjay Ghemawat @ Google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MapReduce: Simplified data processing on large clusters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“Hundreds of special-purpose computations that process large amounts of raw data”</a:t>
            </a:r>
          </a:p>
          <a:p>
            <a:r>
              <a:rPr lang="en-US" sz="2800" dirty="0"/>
              <a:t>Simple computations</a:t>
            </a:r>
          </a:p>
          <a:p>
            <a:r>
              <a:rPr lang="en-US" sz="2800" dirty="0"/>
              <a:t>Complex distribution + fault tolerance code</a:t>
            </a:r>
            <a:endParaRPr lang="en-US" sz="2800" i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13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MapReduce is a </a:t>
            </a:r>
            <a:r>
              <a:rPr lang="en-US" sz="2800" b="1" i="1" dirty="0">
                <a:solidFill>
                  <a:schemeClr val="tx1"/>
                </a:solidFill>
              </a:rPr>
              <a:t>programming model  and implementation</a:t>
            </a:r>
            <a:r>
              <a:rPr lang="en-US" sz="2800" i="1" dirty="0"/>
              <a:t> for processing … big data sets with a parallel, distributed algorithm on a cluster</a:t>
            </a:r>
            <a:r>
              <a:rPr lang="en-US" sz="2800" dirty="0"/>
              <a:t>”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- Wikipedia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6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– </a:t>
            </a:r>
            <a:r>
              <a:rPr lang="en-US" dirty="0"/>
              <a:t>Word </a:t>
            </a:r>
            <a:r>
              <a:rPr lang="en" dirty="0"/>
              <a:t>Count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0667" y="1422171"/>
            <a:ext cx="8402664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336" y="3224900"/>
            <a:ext cx="8319325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1), (dog, 1), (cat,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900" y="2403050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02275" y="2404881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Map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02275" y="4342033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Reduce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6"/>
              <p:cNvSpPr txBox="1"/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sz="2500" dirty="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89" name="Google Shape;8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blipFill>
                <a:blip r:embed="rId3"/>
                <a:stretch>
                  <a:fillRect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5ED7119A-CC44-4534-BF78-DDD7762EC845}"/>
              </a:ext>
            </a:extLst>
          </p:cNvPr>
          <p:cNvSpPr txBox="1"/>
          <p:nvPr/>
        </p:nvSpPr>
        <p:spPr>
          <a:xfrm>
            <a:off x="1423848" y="5096262"/>
            <a:ext cx="62963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8732C4-5372-4F1B-BA33-5BB564DA9AD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571999" y="2470671"/>
            <a:ext cx="0" cy="75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303D6-A07B-4E44-8B99-5A09E833007F}"/>
              </a:ext>
            </a:extLst>
          </p:cNvPr>
          <p:cNvCxnSpPr>
            <a:cxnSpLocks/>
            <a:stCxn id="81" idx="2"/>
            <a:endCxn id="14" idx="0"/>
          </p:cNvCxnSpPr>
          <p:nvPr/>
        </p:nvCxnSpPr>
        <p:spPr>
          <a:xfrm flipH="1">
            <a:off x="4571998" y="4273400"/>
            <a:ext cx="1" cy="82286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4D00-AAF7-4968-AA5A-2693E343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EFC4-91D3-4760-8982-A141B1F4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6A1CE39B-8A37-422F-85B8-8935CB440CC8}"/>
              </a:ext>
            </a:extLst>
          </p:cNvPr>
          <p:cNvSpPr/>
          <p:nvPr/>
        </p:nvSpPr>
        <p:spPr>
          <a:xfrm>
            <a:off x="53646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896E5F93-8CA7-4740-9A48-1B7E874DBAFC}"/>
              </a:ext>
            </a:extLst>
          </p:cNvPr>
          <p:cNvSpPr/>
          <p:nvPr/>
        </p:nvSpPr>
        <p:spPr>
          <a:xfrm>
            <a:off x="2848340" y="2748900"/>
            <a:ext cx="1360200" cy="1360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26F72324-D11C-4526-B68F-AA7AD8319BBB}"/>
              </a:ext>
            </a:extLst>
          </p:cNvPr>
          <p:cNvSpPr/>
          <p:nvPr/>
        </p:nvSpPr>
        <p:spPr>
          <a:xfrm>
            <a:off x="5160220" y="2748900"/>
            <a:ext cx="1360200" cy="136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</a:t>
            </a:r>
            <a:endParaRPr dirty="0"/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BFCADFA3-1AF9-4980-A837-6F1D691BA20F}"/>
              </a:ext>
            </a:extLst>
          </p:cNvPr>
          <p:cNvSpPr/>
          <p:nvPr/>
        </p:nvSpPr>
        <p:spPr>
          <a:xfrm>
            <a:off x="747210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8593A-E365-44E4-83C5-4892E8563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66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6375C-1C67-419A-8847-C29B7575C0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854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28E62-B2E2-45EA-A9E3-A30F07FCDD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2042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6BC55DFD-9D16-47FC-86D6-676422C7CB8C}"/>
              </a:ext>
            </a:extLst>
          </p:cNvPr>
          <p:cNvSpPr txBox="1"/>
          <p:nvPr/>
        </p:nvSpPr>
        <p:spPr>
          <a:xfrm>
            <a:off x="2728980" y="1856101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6859C44F-645C-41A3-9B46-9C79AA37E686}"/>
              </a:ext>
            </a:extLst>
          </p:cNvPr>
          <p:cNvSpPr txBox="1"/>
          <p:nvPr/>
        </p:nvSpPr>
        <p:spPr>
          <a:xfrm>
            <a:off x="5607075" y="1856101"/>
            <a:ext cx="46649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∑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65E8C6A9-BFF2-4147-9EC0-72CCC58B1F74}"/>
              </a:ext>
            </a:extLst>
          </p:cNvPr>
          <p:cNvSpPr txBox="1"/>
          <p:nvPr/>
        </p:nvSpPr>
        <p:spPr>
          <a:xfrm>
            <a:off x="156520" y="4562549"/>
            <a:ext cx="636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6F6BD319-9D0C-49C1-948B-971B54F42658}"/>
              </a:ext>
            </a:extLst>
          </p:cNvPr>
          <p:cNvSpPr txBox="1"/>
          <p:nvPr/>
        </p:nvSpPr>
        <p:spPr>
          <a:xfrm>
            <a:off x="7298710" y="4173491"/>
            <a:ext cx="174024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1" name="Google Shape;105;p17">
            <a:extLst>
              <a:ext uri="{FF2B5EF4-FFF2-40B4-BE49-F238E27FC236}">
                <a16:creationId xmlns:a16="http://schemas.microsoft.com/office/drawing/2014/main" id="{98FDDB23-4CD6-4374-881C-96F4986A8E83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;p17">
            <a:extLst>
              <a:ext uri="{FF2B5EF4-FFF2-40B4-BE49-F238E27FC236}">
                <a16:creationId xmlns:a16="http://schemas.microsoft.com/office/drawing/2014/main" id="{B1D66E87-F2AF-4D2E-9BFE-70EA8FF21517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7">
            <a:extLst>
              <a:ext uri="{FF2B5EF4-FFF2-40B4-BE49-F238E27FC236}">
                <a16:creationId xmlns:a16="http://schemas.microsoft.com/office/drawing/2014/main" id="{C91BE362-16D3-4818-8F20-1DFF1B961A9B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21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1" name="Google Shape;104;p17">
            <a:extLst>
              <a:ext uri="{FF2B5EF4-FFF2-40B4-BE49-F238E27FC236}">
                <a16:creationId xmlns:a16="http://schemas.microsoft.com/office/drawing/2014/main" id="{FD2E262E-D86D-450B-AE1D-C1234208F40A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4;p17">
            <a:extLst>
              <a:ext uri="{FF2B5EF4-FFF2-40B4-BE49-F238E27FC236}">
                <a16:creationId xmlns:a16="http://schemas.microsoft.com/office/drawing/2014/main" id="{C3FD68E3-5456-4391-8F49-DDDC0C60991D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4;p17">
            <a:extLst>
              <a:ext uri="{FF2B5EF4-FFF2-40B4-BE49-F238E27FC236}">
                <a16:creationId xmlns:a16="http://schemas.microsoft.com/office/drawing/2014/main" id="{DE4C0328-8B72-4C08-B402-4D2CE898939A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D1150-42BF-4A34-9D68-D818C357DC1A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E432-E77C-42D5-9F24-185C25C6FAFA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69257-E1A0-4715-9656-FA53B47C3BE1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741CB-03A8-4698-A511-AE0934E1425E}"/>
              </a:ext>
            </a:extLst>
          </p:cNvPr>
          <p:cNvSpPr txBox="1"/>
          <p:nvPr/>
        </p:nvSpPr>
        <p:spPr>
          <a:xfrm>
            <a:off x="2394595" y="23281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BC98F-750D-4676-926E-1EC3247340DF}"/>
              </a:ext>
            </a:extLst>
          </p:cNvPr>
          <p:cNvSpPr txBox="1"/>
          <p:nvPr/>
        </p:nvSpPr>
        <p:spPr>
          <a:xfrm>
            <a:off x="2365162" y="39369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B59218-07CE-40F6-AF25-15E60AC9490B}"/>
              </a:ext>
            </a:extLst>
          </p:cNvPr>
          <p:cNvSpPr txBox="1"/>
          <p:nvPr/>
        </p:nvSpPr>
        <p:spPr>
          <a:xfrm>
            <a:off x="2394595" y="555176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24792 -0.1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-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430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2408 0.196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29723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9514 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9982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1.85185E-6 L 0.5276 0.18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231 L 0.5229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82 4.44444E-6 L 0.5276 -0.1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79C7-D3FA-495A-8CE1-E3ED1E121931}"/>
              </a:ext>
            </a:extLst>
          </p:cNvPr>
          <p:cNvSpPr txBox="1"/>
          <p:nvPr/>
        </p:nvSpPr>
        <p:spPr>
          <a:xfrm>
            <a:off x="3923122" y="3429000"/>
            <a:ext cx="8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62C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78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rgbClr val="FF62C6"/>
                </a:solidFill>
              </a:rPr>
              <a:t>Partition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Group &lt;Key, Value&gt; pairs by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4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18325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5275" y="1878814"/>
            <a:ext cx="1360200" cy="4583850"/>
            <a:chOff x="853025" y="1893075"/>
            <a:chExt cx="1360200" cy="4583850"/>
          </a:xfrm>
          <a:solidFill>
            <a:srgbClr val="FF62C6"/>
          </a:solidFill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36" idx="1"/>
          </p:cNvCxnSpPr>
          <p:nvPr/>
        </p:nvCxnSpPr>
        <p:spPr>
          <a:xfrm flipV="1">
            <a:off x="1478525" y="2558902"/>
            <a:ext cx="341900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37" idx="1"/>
          </p:cNvCxnSpPr>
          <p:nvPr/>
        </p:nvCxnSpPr>
        <p:spPr>
          <a:xfrm>
            <a:off x="1478525" y="4170715"/>
            <a:ext cx="341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cxnSpLocks/>
            <a:stCxn id="38" idx="3"/>
            <a:endCxn id="103" idx="1"/>
          </p:cNvCxnSpPr>
          <p:nvPr/>
        </p:nvCxnSpPr>
        <p:spPr>
          <a:xfrm>
            <a:off x="3180625" y="578255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400550" y="1878826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1" name="Google Shape;111;p17"/>
          <p:cNvCxnSpPr>
            <a:cxnSpLocks/>
            <a:stCxn id="101" idx="3"/>
            <a:endCxn id="108" idx="1"/>
          </p:cNvCxnSpPr>
          <p:nvPr/>
        </p:nvCxnSpPr>
        <p:spPr>
          <a:xfrm>
            <a:off x="4725475" y="255891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oogle Shape;112;p17"/>
          <p:cNvCxnSpPr>
            <a:cxnSpLocks/>
            <a:stCxn id="101" idx="3"/>
            <a:endCxn id="109" idx="1"/>
          </p:cNvCxnSpPr>
          <p:nvPr/>
        </p:nvCxnSpPr>
        <p:spPr>
          <a:xfrm>
            <a:off x="4725475" y="2558914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oogle Shape;113;p17"/>
          <p:cNvCxnSpPr>
            <a:cxnSpLocks/>
            <a:stCxn id="101" idx="3"/>
            <a:endCxn id="110" idx="1"/>
          </p:cNvCxnSpPr>
          <p:nvPr/>
        </p:nvCxnSpPr>
        <p:spPr>
          <a:xfrm>
            <a:off x="4725475" y="2558914"/>
            <a:ext cx="675075" cy="322366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oogle Shape;114;p17"/>
          <p:cNvCxnSpPr>
            <a:cxnSpLocks/>
            <a:stCxn id="102" idx="3"/>
            <a:endCxn id="108" idx="1"/>
          </p:cNvCxnSpPr>
          <p:nvPr/>
        </p:nvCxnSpPr>
        <p:spPr>
          <a:xfrm flipV="1">
            <a:off x="4725475" y="2558926"/>
            <a:ext cx="675075" cy="161180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15;p17"/>
          <p:cNvCxnSpPr>
            <a:cxnSpLocks/>
            <a:stCxn id="102" idx="3"/>
            <a:endCxn id="109" idx="1"/>
          </p:cNvCxnSpPr>
          <p:nvPr/>
        </p:nvCxnSpPr>
        <p:spPr>
          <a:xfrm>
            <a:off x="4725475" y="4170727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116;p17"/>
          <p:cNvCxnSpPr>
            <a:cxnSpLocks/>
            <a:stCxn id="102" idx="3"/>
            <a:endCxn id="110" idx="1"/>
          </p:cNvCxnSpPr>
          <p:nvPr/>
        </p:nvCxnSpPr>
        <p:spPr>
          <a:xfrm>
            <a:off x="4725475" y="4170727"/>
            <a:ext cx="675075" cy="161184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oogle Shape;117;p17"/>
          <p:cNvCxnSpPr>
            <a:cxnSpLocks/>
            <a:stCxn id="103" idx="3"/>
            <a:endCxn id="108" idx="1"/>
          </p:cNvCxnSpPr>
          <p:nvPr/>
        </p:nvCxnSpPr>
        <p:spPr>
          <a:xfrm flipV="1">
            <a:off x="4725475" y="2558926"/>
            <a:ext cx="675075" cy="32236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oogle Shape;118;p17"/>
          <p:cNvCxnSpPr>
            <a:cxnSpLocks/>
            <a:stCxn id="103" idx="3"/>
            <a:endCxn id="110" idx="1"/>
          </p:cNvCxnSpPr>
          <p:nvPr/>
        </p:nvCxnSpPr>
        <p:spPr>
          <a:xfrm>
            <a:off x="4725475" y="578256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oogle Shape;119;p17"/>
          <p:cNvCxnSpPr>
            <a:cxnSpLocks/>
            <a:stCxn id="103" idx="3"/>
            <a:endCxn id="109" idx="1"/>
          </p:cNvCxnSpPr>
          <p:nvPr/>
        </p:nvCxnSpPr>
        <p:spPr>
          <a:xfrm flipV="1">
            <a:off x="4725475" y="4170739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123;p17"/>
          <p:cNvSpPr/>
          <p:nvPr/>
        </p:nvSpPr>
        <p:spPr>
          <a:xfrm>
            <a:off x="7102650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760750" y="2558926"/>
            <a:ext cx="341900" cy="1611789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 flipV="1">
            <a:off x="6760750" y="4170715"/>
            <a:ext cx="341900" cy="24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760750" y="4170715"/>
            <a:ext cx="341900" cy="161186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" name="Google Shape;100;p17">
            <a:extLst>
              <a:ext uri="{FF2B5EF4-FFF2-40B4-BE49-F238E27FC236}">
                <a16:creationId xmlns:a16="http://schemas.microsoft.com/office/drawing/2014/main" id="{1999B661-F1A2-411B-B015-C114DCD6EA7E}"/>
              </a:ext>
            </a:extLst>
          </p:cNvPr>
          <p:cNvGrpSpPr/>
          <p:nvPr/>
        </p:nvGrpSpPr>
        <p:grpSpPr>
          <a:xfrm>
            <a:off x="1820425" y="1878802"/>
            <a:ext cx="1360200" cy="4583850"/>
            <a:chOff x="853025" y="1893075"/>
            <a:chExt cx="1360200" cy="4583850"/>
          </a:xfrm>
        </p:grpSpPr>
        <p:sp>
          <p:nvSpPr>
            <p:cNvPr id="36" name="Google Shape;101;p17">
              <a:extLst>
                <a:ext uri="{FF2B5EF4-FFF2-40B4-BE49-F238E27FC236}">
                  <a16:creationId xmlns:a16="http://schemas.microsoft.com/office/drawing/2014/main" id="{6EA74365-4A1E-4631-A4AE-F4909CB6F74C}"/>
                </a:ext>
              </a:extLst>
            </p:cNvPr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2;p17">
              <a:extLst>
                <a:ext uri="{FF2B5EF4-FFF2-40B4-BE49-F238E27FC236}">
                  <a16:creationId xmlns:a16="http://schemas.microsoft.com/office/drawing/2014/main" id="{031EA036-55E0-4857-A0B5-5C659A366453}"/>
                </a:ext>
              </a:extLst>
            </p:cNvPr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;p17">
              <a:extLst>
                <a:ext uri="{FF2B5EF4-FFF2-40B4-BE49-F238E27FC236}">
                  <a16:creationId xmlns:a16="http://schemas.microsoft.com/office/drawing/2014/main" id="{603B40C0-BEC8-4F20-AE5E-92D3A4F9F161}"/>
                </a:ext>
              </a:extLst>
            </p:cNvPr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" name="Google Shape;104;p17">
            <a:extLst>
              <a:ext uri="{FF2B5EF4-FFF2-40B4-BE49-F238E27FC236}">
                <a16:creationId xmlns:a16="http://schemas.microsoft.com/office/drawing/2014/main" id="{ABB0617E-BCBF-4D80-BF55-469D8BD11DF1}"/>
              </a:ext>
            </a:extLst>
          </p:cNvPr>
          <p:cNvCxnSpPr>
            <a:cxnSpLocks/>
            <a:stCxn id="36" idx="3"/>
            <a:endCxn id="101" idx="1"/>
          </p:cNvCxnSpPr>
          <p:nvPr/>
        </p:nvCxnSpPr>
        <p:spPr>
          <a:xfrm>
            <a:off x="3180625" y="255890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4;p17">
            <a:extLst>
              <a:ext uri="{FF2B5EF4-FFF2-40B4-BE49-F238E27FC236}">
                <a16:creationId xmlns:a16="http://schemas.microsoft.com/office/drawing/2014/main" id="{4A67967E-8DBC-4A89-8CCF-056EBA2702C4}"/>
              </a:ext>
            </a:extLst>
          </p:cNvPr>
          <p:cNvCxnSpPr>
            <a:cxnSpLocks/>
            <a:stCxn id="99" idx="3"/>
            <a:endCxn id="38" idx="1"/>
          </p:cNvCxnSpPr>
          <p:nvPr/>
        </p:nvCxnSpPr>
        <p:spPr>
          <a:xfrm>
            <a:off x="1478525" y="4170715"/>
            <a:ext cx="341900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05;p17">
            <a:extLst>
              <a:ext uri="{FF2B5EF4-FFF2-40B4-BE49-F238E27FC236}">
                <a16:creationId xmlns:a16="http://schemas.microsoft.com/office/drawing/2014/main" id="{BC6021AF-78E1-40CF-A663-55D4E903B48C}"/>
              </a:ext>
            </a:extLst>
          </p:cNvPr>
          <p:cNvCxnSpPr>
            <a:cxnSpLocks/>
            <a:stCxn id="37" idx="3"/>
            <a:endCxn id="102" idx="1"/>
          </p:cNvCxnSpPr>
          <p:nvPr/>
        </p:nvCxnSpPr>
        <p:spPr>
          <a:xfrm>
            <a:off x="3180625" y="4170715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86F768-3091-4563-A768-0B3EC5F251AE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E68BA-5F70-4E0F-963B-090479140FEF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A9EC9-0BC4-4D62-B0A0-9EA1DC3BDE1D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D5171-C6BF-4EE1-BFAB-E5C1840D5C54}"/>
              </a:ext>
            </a:extLst>
          </p:cNvPr>
          <p:cNvSpPr txBox="1"/>
          <p:nvPr/>
        </p:nvSpPr>
        <p:spPr>
          <a:xfrm>
            <a:off x="1891439" y="23280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24D0-4F21-4B8F-B32C-1C29795B0E2F}"/>
              </a:ext>
            </a:extLst>
          </p:cNvPr>
          <p:cNvSpPr txBox="1"/>
          <p:nvPr/>
        </p:nvSpPr>
        <p:spPr>
          <a:xfrm>
            <a:off x="1825113" y="394481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C53BB-0645-4BE9-83D2-D6E32460F41D}"/>
              </a:ext>
            </a:extLst>
          </p:cNvPr>
          <p:cNvSpPr txBox="1"/>
          <p:nvPr/>
        </p:nvSpPr>
        <p:spPr>
          <a:xfrm>
            <a:off x="1870334" y="555171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6C0-69CD-4E40-803E-711B1521D7F2}"/>
              </a:ext>
            </a:extLst>
          </p:cNvPr>
          <p:cNvSpPr txBox="1"/>
          <p:nvPr/>
        </p:nvSpPr>
        <p:spPr>
          <a:xfrm>
            <a:off x="5471564" y="233038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2)</a:t>
            </a:r>
          </a:p>
        </p:txBody>
      </p:sp>
    </p:spTree>
    <p:extLst>
      <p:ext uri="{BB962C8B-B14F-4D97-AF65-F5344CB8AC3E}">
        <p14:creationId xmlns:p14="http://schemas.microsoft.com/office/powerpoint/2010/main" val="5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19028 -0.1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1902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19028 0.1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6892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6962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7118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92 1.85185E-6 L 0.39149 -0.039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8 4.44444E-6 L 0.39375 -0.4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2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07 L 0.39618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18455 0.1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0.0007 L 0.58316 0.0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1"/>
      <p:bldP spid="43" grpId="2"/>
      <p:bldP spid="43" grpId="3"/>
      <p:bldP spid="43" grpId="4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GoMR: A MapReduce Framework for Golang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BA2-BBCD-49CE-AC47-59C24DF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Conference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C9AF-77CF-4CBD-98BC-03B5721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Map</a:t>
            </a:r>
            <a:r>
              <a:rPr lang="en-US" sz="2400" dirty="0"/>
              <a:t> - Register on website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62C6"/>
                </a:solidFill>
              </a:rPr>
              <a:t>Partition</a:t>
            </a:r>
            <a:r>
              <a:rPr lang="en-US" sz="2400" dirty="0"/>
              <a:t> - Collect Badge</a:t>
            </a:r>
          </a:p>
          <a:p>
            <a:pPr algn="r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Reduce</a:t>
            </a:r>
            <a:r>
              <a:rPr lang="en-US" sz="2400" dirty="0"/>
              <a:t> – Metrics per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E942-AD3F-49ED-83D6-1772C5CCD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830BDE-180E-4E32-9033-7DB87FE5EDDF}"/>
              </a:ext>
            </a:extLst>
          </p:cNvPr>
          <p:cNvGrpSpPr/>
          <p:nvPr/>
        </p:nvGrpSpPr>
        <p:grpSpPr>
          <a:xfrm>
            <a:off x="6089073" y="1169770"/>
            <a:ext cx="1509156" cy="733726"/>
            <a:chOff x="3657600" y="1786015"/>
            <a:chExt cx="18288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DF9FCBBE-6439-4ACA-AC6C-F32C1F71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Internet">
              <a:extLst>
                <a:ext uri="{FF2B5EF4-FFF2-40B4-BE49-F238E27FC236}">
                  <a16:creationId xmlns:a16="http://schemas.microsoft.com/office/drawing/2014/main" id="{E5E90F10-CB88-4D5B-8C21-F1CA8D3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2B542D-FA1D-41E8-8014-6F6ABE1E04C7}"/>
              </a:ext>
            </a:extLst>
          </p:cNvPr>
          <p:cNvGrpSpPr/>
          <p:nvPr/>
        </p:nvGrpSpPr>
        <p:grpSpPr>
          <a:xfrm>
            <a:off x="4236522" y="1824562"/>
            <a:ext cx="1509156" cy="733726"/>
            <a:chOff x="3657600" y="1786015"/>
            <a:chExt cx="1828800" cy="914400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3C0F27A-2CC5-40BE-BBD8-BBC87D7B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Internet">
              <a:extLst>
                <a:ext uri="{FF2B5EF4-FFF2-40B4-BE49-F238E27FC236}">
                  <a16:creationId xmlns:a16="http://schemas.microsoft.com/office/drawing/2014/main" id="{BA796959-32C4-4218-AF1F-5414B0E6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2D4D3-7926-4302-81E2-9B46511B006B}"/>
              </a:ext>
            </a:extLst>
          </p:cNvPr>
          <p:cNvGrpSpPr/>
          <p:nvPr/>
        </p:nvGrpSpPr>
        <p:grpSpPr>
          <a:xfrm>
            <a:off x="4236522" y="1169770"/>
            <a:ext cx="1509156" cy="733726"/>
            <a:chOff x="3657600" y="1786015"/>
            <a:chExt cx="1828800" cy="914400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C1EE778E-E93C-414F-9DB8-A7A010C9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C8EC60FD-FBB1-45A4-B868-3F515D1C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CBFE10-A162-4CB8-8388-CDA57B3033EE}"/>
              </a:ext>
            </a:extLst>
          </p:cNvPr>
          <p:cNvGrpSpPr/>
          <p:nvPr/>
        </p:nvGrpSpPr>
        <p:grpSpPr>
          <a:xfrm>
            <a:off x="6089073" y="1824562"/>
            <a:ext cx="1509156" cy="733726"/>
            <a:chOff x="3657600" y="1786015"/>
            <a:chExt cx="1828800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D78111A-1A47-442D-83C1-536195FD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Internet">
              <a:extLst>
                <a:ext uri="{FF2B5EF4-FFF2-40B4-BE49-F238E27FC236}">
                  <a16:creationId xmlns:a16="http://schemas.microsoft.com/office/drawing/2014/main" id="{FC8742C1-35B6-4AE3-9EC9-A55CBB6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9D621D1A-776E-4FC5-A8F4-D3B8DB20B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2736118"/>
            <a:ext cx="754578" cy="733726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8EBD6C6-4467-4E45-833B-1FA34201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2736118"/>
            <a:ext cx="754578" cy="733726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F93D6E4-02C2-47BA-BD12-54D38FB8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3469844"/>
            <a:ext cx="754578" cy="733726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7B4D8C9A-1898-4A50-BC2F-E34731A9F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3469844"/>
            <a:ext cx="754578" cy="733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6BA857-76E3-4623-A2C1-9A50A04BED16}"/>
              </a:ext>
            </a:extLst>
          </p:cNvPr>
          <p:cNvSpPr txBox="1"/>
          <p:nvPr/>
        </p:nvSpPr>
        <p:spPr>
          <a:xfrm>
            <a:off x="6729596" y="29433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75344-8D03-4623-A5CA-2475AE100AD1}"/>
              </a:ext>
            </a:extLst>
          </p:cNvPr>
          <p:cNvSpPr txBox="1"/>
          <p:nvPr/>
        </p:nvSpPr>
        <p:spPr>
          <a:xfrm>
            <a:off x="6730847" y="3682818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 -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46BCF-B139-461E-8329-DBA37CA0A892}"/>
              </a:ext>
            </a:extLst>
          </p:cNvPr>
          <p:cNvSpPr txBox="1"/>
          <p:nvPr/>
        </p:nvSpPr>
        <p:spPr>
          <a:xfrm>
            <a:off x="5431231" y="48641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1684-D60F-462D-A82D-F65736A7BB38}"/>
              </a:ext>
            </a:extLst>
          </p:cNvPr>
          <p:cNvSpPr txBox="1"/>
          <p:nvPr/>
        </p:nvSpPr>
        <p:spPr>
          <a:xfrm>
            <a:off x="4773388" y="5218657"/>
            <a:ext cx="2070263" cy="5232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Registered: 2000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Present: 1850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49D90E-3754-445F-9FBA-6953F0F2D878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5643005" y="3102981"/>
            <a:ext cx="1087842" cy="733726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91B3BC-7DB5-4679-A014-E3A73E3ADF2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5643005" y="3097224"/>
            <a:ext cx="1086591" cy="5757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26520-1364-408E-A231-536C2660F30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643005" y="3097224"/>
            <a:ext cx="1086591" cy="739483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7816F-F087-4B25-9214-ED18C519CB3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643005" y="3836707"/>
            <a:ext cx="1087842" cy="0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93CA-7EE6-41A2-96EF-F435539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0EF9-7A55-428E-B1B6-55BB95DAC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5479F-F052-4860-972A-3A91624FB8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B690-3610-4812-B738-B04393D69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84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5E7-726A-40A3-B2BC-8AD9DE1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91E7-397F-4B16-8EE3-0E4E5C8E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Minimal configuration</a:t>
            </a:r>
          </a:p>
          <a:p>
            <a:r>
              <a:rPr lang="en-US" sz="3200" dirty="0"/>
              <a:t>Simple error messages</a:t>
            </a:r>
          </a:p>
          <a:p>
            <a:r>
              <a:rPr lang="en-US" sz="3200" dirty="0"/>
              <a:t>Memory, CPU efficient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53B4-4DDF-4103-B51A-5D6014B3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DE6A-E950-4204-A56F-89FA214F9497}"/>
              </a:ext>
            </a:extLst>
          </p:cNvPr>
          <p:cNvSpPr/>
          <p:nvPr/>
        </p:nvSpPr>
        <p:spPr>
          <a:xfrm>
            <a:off x="1194585" y="3338042"/>
            <a:ext cx="3177161" cy="3413160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8800" b="1" i="1" dirty="0">
                <a:solidFill>
                  <a:schemeClr val="tx1"/>
                </a:solidFill>
                <a:latin typeface="Go" panose="020B0600000000000000" pitchFamily="34" charset="0"/>
              </a:rPr>
              <a:t>Let’s</a:t>
            </a:r>
            <a:r>
              <a:rPr lang="en-US" sz="9600" dirty="0">
                <a:solidFill>
                  <a:schemeClr val="tx1"/>
                </a:solidFill>
                <a:latin typeface="Go" panose="020B0600000000000000" pitchFamily="34" charset="0"/>
              </a:rPr>
              <a:t> 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2A574F11-126D-450F-81E9-8A92209C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3352182"/>
            <a:ext cx="3499233" cy="3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Pipeline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60200" y="1503775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Goroutines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2" name="Google Shape;162;p19"/>
          <p:cNvCxnSpPr>
            <a:stCxn id="161" idx="2"/>
            <a:endCxn id="144" idx="0"/>
          </p:cNvCxnSpPr>
          <p:nvPr/>
        </p:nvCxnSpPr>
        <p:spPr>
          <a:xfrm flipH="1">
            <a:off x="2507584" y="2137075"/>
            <a:ext cx="2064416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61" idx="2"/>
            <a:endCxn id="149" idx="0"/>
          </p:cNvCxnSpPr>
          <p:nvPr/>
        </p:nvCxnSpPr>
        <p:spPr>
          <a:xfrm>
            <a:off x="4572000" y="2137075"/>
            <a:ext cx="2243101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3460200" y="5986950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Channels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3F238-7426-418E-93D5-AC383BB18523}"/>
              </a:ext>
            </a:extLst>
          </p:cNvPr>
          <p:cNvGrpSpPr/>
          <p:nvPr/>
        </p:nvGrpSpPr>
        <p:grpSpPr>
          <a:xfrm>
            <a:off x="35584" y="2537099"/>
            <a:ext cx="9022618" cy="2972013"/>
            <a:chOff x="35584" y="2537099"/>
            <a:chExt cx="9022618" cy="2972013"/>
          </a:xfrm>
        </p:grpSpPr>
        <p:sp>
          <p:nvSpPr>
            <p:cNvPr id="142" name="Google Shape;142;p19"/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143" name="Google Shape;143;p19"/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146" name="Google Shape;146;p19"/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>
              <a:stCxn id="142" idx="3"/>
              <a:endCxn id="145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51" name="Google Shape;151;p19"/>
            <p:cNvCxnSpPr>
              <a:cxnSpLocks/>
              <a:stCxn id="36" idx="3"/>
              <a:endCxn id="149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cxnSpLocks/>
              <a:stCxn id="36" idx="3"/>
              <a:endCxn id="150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cxnSpLocks/>
              <a:stCxn id="37" idx="3"/>
              <a:endCxn id="149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cxnSpLocks/>
              <a:stCxn id="37" idx="3"/>
              <a:endCxn id="150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58" name="Google Shape;158;p19"/>
            <p:cNvCxnSpPr>
              <a:stCxn id="149" idx="3"/>
              <a:endCxn id="156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9"/>
            <p:cNvCxnSpPr>
              <a:cxnSpLocks/>
              <a:stCxn id="150" idx="3"/>
              <a:endCxn id="156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143;p19">
              <a:extLst>
                <a:ext uri="{FF2B5EF4-FFF2-40B4-BE49-F238E27FC236}">
                  <a16:creationId xmlns:a16="http://schemas.microsoft.com/office/drawing/2014/main" id="{DC125342-F436-435E-8139-355C6E9A3817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36" name="Google Shape;144;p19">
                <a:extLst>
                  <a:ext uri="{FF2B5EF4-FFF2-40B4-BE49-F238E27FC236}">
                    <a16:creationId xmlns:a16="http://schemas.microsoft.com/office/drawing/2014/main" id="{C3EB894F-A164-4057-BD4F-F04E1E93DE87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37" name="Google Shape;145;p19">
                <a:extLst>
                  <a:ext uri="{FF2B5EF4-FFF2-40B4-BE49-F238E27FC236}">
                    <a16:creationId xmlns:a16="http://schemas.microsoft.com/office/drawing/2014/main" id="{B602A9C2-4538-488A-BE33-0F4E517720D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708B93BA-8C69-4A8D-A265-DD98F6132DD1}"/>
                </a:ext>
              </a:extLst>
            </p:cNvPr>
            <p:cNvCxnSpPr>
              <a:cxnSpLocks/>
              <a:stCxn id="36" idx="1"/>
              <a:endCxn id="144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6;p19">
              <a:extLst>
                <a:ext uri="{FF2B5EF4-FFF2-40B4-BE49-F238E27FC236}">
                  <a16:creationId xmlns:a16="http://schemas.microsoft.com/office/drawing/2014/main" id="{8013DAA6-1955-4DA9-90B4-00569423DA5C}"/>
                </a:ext>
              </a:extLst>
            </p:cNvPr>
            <p:cNvCxnSpPr>
              <a:cxnSpLocks/>
              <a:stCxn id="37" idx="1"/>
              <a:endCxn id="145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" name="Google Shape;165;p19"/>
          <p:cNvCxnSpPr>
            <a:cxnSpLocks/>
            <a:stCxn id="164" idx="0"/>
          </p:cNvCxnSpPr>
          <p:nvPr/>
        </p:nvCxnSpPr>
        <p:spPr>
          <a:xfrm flipH="1" flipV="1">
            <a:off x="3366368" y="4877249"/>
            <a:ext cx="1205632" cy="1109701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>
            <a:cxnSpLocks/>
            <a:stCxn id="164" idx="0"/>
          </p:cNvCxnSpPr>
          <p:nvPr/>
        </p:nvCxnSpPr>
        <p:spPr>
          <a:xfrm flipV="1">
            <a:off x="4572000" y="4877250"/>
            <a:ext cx="1205632" cy="1109700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62;p19">
            <a:extLst>
              <a:ext uri="{FF2B5EF4-FFF2-40B4-BE49-F238E27FC236}">
                <a16:creationId xmlns:a16="http://schemas.microsoft.com/office/drawing/2014/main" id="{C406D9FF-9F2A-45C5-960D-6A56CD921003}"/>
              </a:ext>
            </a:extLst>
          </p:cNvPr>
          <p:cNvCxnSpPr>
            <a:cxnSpLocks/>
            <a:stCxn id="161" idx="2"/>
            <a:endCxn id="36" idx="0"/>
          </p:cNvCxnSpPr>
          <p:nvPr/>
        </p:nvCxnSpPr>
        <p:spPr>
          <a:xfrm>
            <a:off x="4572000" y="2137075"/>
            <a:ext cx="0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Interfaces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Mapper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 	outs []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B8AB6FB8-A69F-488A-9B28-8B492132F1BF}"/>
              </a:ext>
            </a:extLst>
          </p:cNvPr>
          <p:cNvSpPr/>
          <p:nvPr/>
        </p:nvSpPr>
        <p:spPr>
          <a:xfrm>
            <a:off x="7057631" y="1944199"/>
            <a:ext cx="981704" cy="7434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Mapper</a:t>
            </a:r>
            <a:endParaRPr dirty="0"/>
          </a:p>
        </p:txBody>
      </p:sp>
      <p:cxnSp>
        <p:nvCxnSpPr>
          <p:cNvPr id="6" name="Google Shape;104;p17">
            <a:extLst>
              <a:ext uri="{FF2B5EF4-FFF2-40B4-BE49-F238E27FC236}">
                <a16:creationId xmlns:a16="http://schemas.microsoft.com/office/drawing/2014/main" id="{5693CBC8-45CB-44E2-885A-E967652A5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8753" y="2315913"/>
            <a:ext cx="488878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04;p17">
            <a:extLst>
              <a:ext uri="{FF2B5EF4-FFF2-40B4-BE49-F238E27FC236}">
                <a16:creationId xmlns:a16="http://schemas.microsoft.com/office/drawing/2014/main" id="{99C5AFFD-C0E9-43A6-864D-5316264E3D5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335" y="2315914"/>
            <a:ext cx="53402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;p19">
            <a:extLst>
              <a:ext uri="{FF2B5EF4-FFF2-40B4-BE49-F238E27FC236}">
                <a16:creationId xmlns:a16="http://schemas.microsoft.com/office/drawing/2014/main" id="{8C4564C2-D3CC-4588-9FC8-0D51CCEDE2D0}"/>
              </a:ext>
            </a:extLst>
          </p:cNvPr>
          <p:cNvSpPr/>
          <p:nvPr/>
        </p:nvSpPr>
        <p:spPr>
          <a:xfrm>
            <a:off x="6991389" y="3632783"/>
            <a:ext cx="1047946" cy="743429"/>
          </a:xfrm>
          <a:prstGeom prst="rect">
            <a:avLst/>
          </a:prstGeom>
          <a:solidFill>
            <a:srgbClr val="FF62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Partitioner</a:t>
            </a:r>
            <a:endParaRPr dirty="0"/>
          </a:p>
        </p:txBody>
      </p:sp>
      <p:cxnSp>
        <p:nvCxnSpPr>
          <p:cNvPr id="14" name="Google Shape;104;p17">
            <a:extLst>
              <a:ext uri="{FF2B5EF4-FFF2-40B4-BE49-F238E27FC236}">
                <a16:creationId xmlns:a16="http://schemas.microsoft.com/office/drawing/2014/main" id="{50A0AE85-B93D-4F14-9798-78DBAB5FFC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68753" y="4004497"/>
            <a:ext cx="422636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7">
            <a:extLst>
              <a:ext uri="{FF2B5EF4-FFF2-40B4-BE49-F238E27FC236}">
                <a16:creationId xmlns:a16="http://schemas.microsoft.com/office/drawing/2014/main" id="{01522FD0-1489-4736-ADAB-A7F06FF0F08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039335" y="3729408"/>
            <a:ext cx="450915" cy="27509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7">
            <a:extLst>
              <a:ext uri="{FF2B5EF4-FFF2-40B4-BE49-F238E27FC236}">
                <a16:creationId xmlns:a16="http://schemas.microsoft.com/office/drawing/2014/main" id="{765A19DB-DE90-4A82-B038-7B711B7159FD}"/>
              </a:ext>
            </a:extLst>
          </p:cNvPr>
          <p:cNvCxnSpPr>
            <a:cxnSpLocks/>
          </p:cNvCxnSpPr>
          <p:nvPr/>
        </p:nvCxnSpPr>
        <p:spPr>
          <a:xfrm flipH="1" flipV="1">
            <a:off x="8039336" y="4004498"/>
            <a:ext cx="422635" cy="17976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ECCF9F74-E0C3-4D52-AA62-6BD31F19E7A0}"/>
              </a:ext>
            </a:extLst>
          </p:cNvPr>
          <p:cNvSpPr/>
          <p:nvPr/>
        </p:nvSpPr>
        <p:spPr>
          <a:xfrm>
            <a:off x="7019668" y="5417992"/>
            <a:ext cx="981704" cy="74342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" dirty="0"/>
              <a:t>er</a:t>
            </a:r>
            <a:endParaRPr dirty="0"/>
          </a:p>
        </p:txBody>
      </p:sp>
      <p:cxnSp>
        <p:nvCxnSpPr>
          <p:cNvPr id="27" name="Google Shape;104;p17">
            <a:extLst>
              <a:ext uri="{FF2B5EF4-FFF2-40B4-BE49-F238E27FC236}">
                <a16:creationId xmlns:a16="http://schemas.microsoft.com/office/drawing/2014/main" id="{B08BCE16-1CA9-47BD-BE12-B373A1B275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97032" y="5789707"/>
            <a:ext cx="422636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4;p17">
            <a:extLst>
              <a:ext uri="{FF2B5EF4-FFF2-40B4-BE49-F238E27FC236}">
                <a16:creationId xmlns:a16="http://schemas.microsoft.com/office/drawing/2014/main" id="{8A018B55-CEE6-488F-95CA-43D96B132EB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01372" y="5789705"/>
            <a:ext cx="488878" cy="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5AC-7EFA-4DF4-9BCC-CE60ED1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0C0E-E6A7-4FF0-A490-70AA752A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4EC9B0"/>
                </a:solidFill>
                <a:latin typeface="Consolas" panose="020B0609020204030204" pitchFamily="49" charset="0"/>
              </a:rPr>
              <a:t>Job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Mapper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Partitioner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Reducer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DCE-4447-4501-B767-FB53B053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93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777B610-2A0C-4E5D-8D32-C81FADB13DC8}"/>
              </a:ext>
            </a:extLst>
          </p:cNvPr>
          <p:cNvSpPr/>
          <p:nvPr/>
        </p:nvSpPr>
        <p:spPr>
          <a:xfrm>
            <a:off x="646591" y="1691205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41B03-FF4D-40D9-AD86-760E8CCB8DD7}"/>
              </a:ext>
            </a:extLst>
          </p:cNvPr>
          <p:cNvSpPr/>
          <p:nvPr/>
        </p:nvSpPr>
        <p:spPr>
          <a:xfrm>
            <a:off x="1642989" y="3288195"/>
            <a:ext cx="274709" cy="2816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6DB500-645C-4AE3-B310-82CE48DE9C3C}"/>
              </a:ext>
            </a:extLst>
          </p:cNvPr>
          <p:cNvSpPr/>
          <p:nvPr/>
        </p:nvSpPr>
        <p:spPr>
          <a:xfrm>
            <a:off x="3511568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16540-A522-48B9-9D3E-79B4CAD7AE41}"/>
              </a:ext>
            </a:extLst>
          </p:cNvPr>
          <p:cNvSpPr/>
          <p:nvPr/>
        </p:nvSpPr>
        <p:spPr>
          <a:xfrm>
            <a:off x="646589" y="1996389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2F0631-CDBE-45F5-99AB-97C99EA78021}"/>
              </a:ext>
            </a:extLst>
          </p:cNvPr>
          <p:cNvSpPr/>
          <p:nvPr/>
        </p:nvSpPr>
        <p:spPr>
          <a:xfrm>
            <a:off x="646590" y="2301573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25937-14DE-48BF-89A0-8DA68D3E9EEA}"/>
              </a:ext>
            </a:extLst>
          </p:cNvPr>
          <p:cNvSpPr/>
          <p:nvPr/>
        </p:nvSpPr>
        <p:spPr>
          <a:xfrm>
            <a:off x="646589" y="2606757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7E55B-336F-4248-AB2D-C8AD073DC3EE}"/>
              </a:ext>
            </a:extLst>
          </p:cNvPr>
          <p:cNvSpPr/>
          <p:nvPr/>
        </p:nvSpPr>
        <p:spPr>
          <a:xfrm>
            <a:off x="5517502" y="3279913"/>
            <a:ext cx="274709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3388F5-66FE-4FB7-AA33-F7497597DEA8}"/>
              </a:ext>
            </a:extLst>
          </p:cNvPr>
          <p:cNvSpPr/>
          <p:nvPr/>
        </p:nvSpPr>
        <p:spPr>
          <a:xfrm>
            <a:off x="7386081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260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0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62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1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chemeClr val="tx1"/>
                </a:solidFill>
              </a:rPr>
              <a:t>Ask Questions!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3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AE5FC-C628-4045-9D67-AD260B7BEB35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28" name="Google Shape;142;p19">
              <a:extLst>
                <a:ext uri="{FF2B5EF4-FFF2-40B4-BE49-F238E27FC236}">
                  <a16:creationId xmlns:a16="http://schemas.microsoft.com/office/drawing/2014/main" id="{7EBAD5E1-1DCC-40E8-AC50-67A939D64E63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29" name="Google Shape;143;p19">
              <a:extLst>
                <a:ext uri="{FF2B5EF4-FFF2-40B4-BE49-F238E27FC236}">
                  <a16:creationId xmlns:a16="http://schemas.microsoft.com/office/drawing/2014/main" id="{918585FB-1CCF-46C0-895C-17C759D92520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47" name="Google Shape;144;p19">
                <a:extLst>
                  <a:ext uri="{FF2B5EF4-FFF2-40B4-BE49-F238E27FC236}">
                    <a16:creationId xmlns:a16="http://schemas.microsoft.com/office/drawing/2014/main" id="{56789F07-FDF9-4183-9444-C0C9B1908DB3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48" name="Google Shape;145;p19">
                <a:extLst>
                  <a:ext uri="{FF2B5EF4-FFF2-40B4-BE49-F238E27FC236}">
                    <a16:creationId xmlns:a16="http://schemas.microsoft.com/office/drawing/2014/main" id="{03CC636B-7D4D-4361-8335-390ED19908A6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30" name="Google Shape;146;p19">
              <a:extLst>
                <a:ext uri="{FF2B5EF4-FFF2-40B4-BE49-F238E27FC236}">
                  <a16:creationId xmlns:a16="http://schemas.microsoft.com/office/drawing/2014/main" id="{C28D0F22-E371-463E-999B-CE4A7A429D0A}"/>
                </a:ext>
              </a:extLst>
            </p:cNvPr>
            <p:cNvCxnSpPr>
              <a:cxnSpLocks/>
              <a:stCxn id="28" idx="3"/>
              <a:endCxn id="47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47;p19">
              <a:extLst>
                <a:ext uri="{FF2B5EF4-FFF2-40B4-BE49-F238E27FC236}">
                  <a16:creationId xmlns:a16="http://schemas.microsoft.com/office/drawing/2014/main" id="{239C511F-AE88-4518-AB3B-248B8A7F232D}"/>
                </a:ext>
              </a:extLst>
            </p:cNvPr>
            <p:cNvCxnSpPr>
              <a:stCxn id="28" idx="3"/>
              <a:endCxn id="48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148;p19">
              <a:extLst>
                <a:ext uri="{FF2B5EF4-FFF2-40B4-BE49-F238E27FC236}">
                  <a16:creationId xmlns:a16="http://schemas.microsoft.com/office/drawing/2014/main" id="{FAFF7417-F77D-4940-8544-8A9937A519A9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45" name="Google Shape;149;p19">
                <a:extLst>
                  <a:ext uri="{FF2B5EF4-FFF2-40B4-BE49-F238E27FC236}">
                    <a16:creationId xmlns:a16="http://schemas.microsoft.com/office/drawing/2014/main" id="{2CFAF9DF-2AFD-4203-9981-98AB77ED06FE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46" name="Google Shape;150;p19">
                <a:extLst>
                  <a:ext uri="{FF2B5EF4-FFF2-40B4-BE49-F238E27FC236}">
                    <a16:creationId xmlns:a16="http://schemas.microsoft.com/office/drawing/2014/main" id="{17912A23-44FB-4522-A428-E80290E41C0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33" name="Google Shape;151;p19">
              <a:extLst>
                <a:ext uri="{FF2B5EF4-FFF2-40B4-BE49-F238E27FC236}">
                  <a16:creationId xmlns:a16="http://schemas.microsoft.com/office/drawing/2014/main" id="{CA1AE8DD-7E03-4A93-8F36-3430E4F1924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52;p19">
              <a:extLst>
                <a:ext uri="{FF2B5EF4-FFF2-40B4-BE49-F238E27FC236}">
                  <a16:creationId xmlns:a16="http://schemas.microsoft.com/office/drawing/2014/main" id="{5C808F3E-9667-4C85-9359-48E00454A6D1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53;p19">
              <a:extLst>
                <a:ext uri="{FF2B5EF4-FFF2-40B4-BE49-F238E27FC236}">
                  <a16:creationId xmlns:a16="http://schemas.microsoft.com/office/drawing/2014/main" id="{DC0C5B83-C729-4A6B-ACBB-B34A316698E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54;p19">
              <a:extLst>
                <a:ext uri="{FF2B5EF4-FFF2-40B4-BE49-F238E27FC236}">
                  <a16:creationId xmlns:a16="http://schemas.microsoft.com/office/drawing/2014/main" id="{A85F793A-545D-45BD-8AE5-1EBB2D614F57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56;p19">
              <a:extLst>
                <a:ext uri="{FF2B5EF4-FFF2-40B4-BE49-F238E27FC236}">
                  <a16:creationId xmlns:a16="http://schemas.microsoft.com/office/drawing/2014/main" id="{B46106CD-2D57-48EB-AEFF-E0B67457C757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38" name="Google Shape;158;p19">
              <a:extLst>
                <a:ext uri="{FF2B5EF4-FFF2-40B4-BE49-F238E27FC236}">
                  <a16:creationId xmlns:a16="http://schemas.microsoft.com/office/drawing/2014/main" id="{C2020324-7208-4B05-815F-D216EEC348E2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59;p19">
              <a:extLst>
                <a:ext uri="{FF2B5EF4-FFF2-40B4-BE49-F238E27FC236}">
                  <a16:creationId xmlns:a16="http://schemas.microsoft.com/office/drawing/2014/main" id="{756B904F-6E34-4610-98B7-367D07F68FC8}"/>
                </a:ext>
              </a:extLst>
            </p:cNvPr>
            <p:cNvCxnSpPr>
              <a:cxnSpLocks/>
              <a:stCxn id="46" idx="3"/>
              <a:endCxn id="37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143;p19">
              <a:extLst>
                <a:ext uri="{FF2B5EF4-FFF2-40B4-BE49-F238E27FC236}">
                  <a16:creationId xmlns:a16="http://schemas.microsoft.com/office/drawing/2014/main" id="{5E3E1355-DABA-4C90-A0AE-B751F7C4C49E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43" name="Google Shape;144;p19">
                <a:extLst>
                  <a:ext uri="{FF2B5EF4-FFF2-40B4-BE49-F238E27FC236}">
                    <a16:creationId xmlns:a16="http://schemas.microsoft.com/office/drawing/2014/main" id="{72650A05-DF06-4689-AF53-5938F906186D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44" name="Google Shape;145;p19">
                <a:extLst>
                  <a:ext uri="{FF2B5EF4-FFF2-40B4-BE49-F238E27FC236}">
                    <a16:creationId xmlns:a16="http://schemas.microsoft.com/office/drawing/2014/main" id="{31E223FB-7CD8-465C-B37B-391F26E7FA3A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1" name="Google Shape;146;p19">
              <a:extLst>
                <a:ext uri="{FF2B5EF4-FFF2-40B4-BE49-F238E27FC236}">
                  <a16:creationId xmlns:a16="http://schemas.microsoft.com/office/drawing/2014/main" id="{3D6A4421-E17C-4865-BF22-CE6BD5A019D7}"/>
                </a:ext>
              </a:extLst>
            </p:cNvPr>
            <p:cNvCxnSpPr>
              <a:cxnSpLocks/>
              <a:stCxn id="43" idx="1"/>
              <a:endCxn id="47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E4B57092-AE52-49FA-A4E7-85E8AABB5346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177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6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7534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>
                    <a:alpha val="2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Output</a:t>
              </a:r>
              <a:endParaRPr dirty="0"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7204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3309FC-51AB-46F4-A3E1-413C0238B0C6}"/>
              </a:ext>
            </a:extLst>
          </p:cNvPr>
          <p:cNvSpPr/>
          <p:nvPr/>
        </p:nvSpPr>
        <p:spPr>
          <a:xfrm>
            <a:off x="8395901" y="19391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4849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1285301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FCE-12D2-4172-8BE4-CC32E0C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Channels or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7F84-1FF9-438B-928E-F07D7995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685"/>
            <a:ext cx="4070295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Initialization / cleanup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One item in =&gt; any # out</a:t>
            </a:r>
          </a:p>
          <a:p>
            <a:pPr>
              <a:buFont typeface="Bahnschrift" panose="020B0502040204020203" pitchFamily="34" charset="0"/>
              <a:buChar char="+"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complexity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decorators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2FD8-BD87-4F38-9DD0-E3D1A1A96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AD297C-AA1E-49D6-BBF6-A7A9BFDC459B}"/>
              </a:ext>
            </a:extLst>
          </p:cNvPr>
          <p:cNvSpPr txBox="1">
            <a:spLocks/>
          </p:cNvSpPr>
          <p:nvPr/>
        </p:nvSpPr>
        <p:spPr>
          <a:xfrm>
            <a:off x="4572001" y="1561685"/>
            <a:ext cx="426030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communication logic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Decorators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initialization / cleanup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must offer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39228-401D-47DD-90D1-06F056C575D1}"/>
              </a:ext>
            </a:extLst>
          </p:cNvPr>
          <p:cNvSpPr/>
          <p:nvPr/>
        </p:nvSpPr>
        <p:spPr>
          <a:xfrm>
            <a:off x="311700" y="2419546"/>
            <a:ext cx="4260300" cy="2708089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solidFill>
                  <a:schemeClr val="tx1"/>
                </a:solidFill>
                <a:latin typeface="Go" panose="020B0600000000000000" pitchFamily="34" charset="0"/>
              </a:rPr>
              <a:t>GoMR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C2326A8-C764-4431-8C31-3DD79A5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97" y="2419546"/>
            <a:ext cx="3876303" cy="2018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F384-EA80-4B81-B4EB-ABD1465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9CA-6F55-4B4D-AADB-04768E7E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Simple install</a:t>
            </a:r>
          </a:p>
          <a:p>
            <a:r>
              <a:rPr lang="en-US" dirty="0"/>
              <a:t>Uses all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E14D-11A4-4E4D-8B8F-6AB0C6E9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47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FC2-F7F1-4677-90BD-DB552BC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4AC1-A42C-438E-8D03-00A9D4F9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words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sc.textFile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line.split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.map(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(word,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reduceByKey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a + b,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(parallelism))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D6EC-6100-4F67-B158-1640DCE6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Laptop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DC3E8F-B06C-4775-A01E-09A1D3BC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679-93B0-4ED0-9C0F-12DFC11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5FC-C7B0-4DBA-ADAF-605343287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Asymmetry in channels</a:t>
            </a:r>
          </a:p>
          <a:p>
            <a:r>
              <a:rPr lang="en-US" sz="3200" dirty="0"/>
              <a:t>Channels exposed by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D3AE-EE8B-4FB7-9DE8-EB2B7F702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3DA1D-EA84-4085-89C6-732AE57C4122}"/>
              </a:ext>
            </a:extLst>
          </p:cNvPr>
          <p:cNvSpPr/>
          <p:nvPr/>
        </p:nvSpPr>
        <p:spPr>
          <a:xfrm>
            <a:off x="7315200" y="662487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2963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Server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DEB1FC-6AED-4039-BA57-FD63558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947-4FA5-42F3-892D-9DB780D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C0D-AC85-44C5-9EA3-5A634406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b="1" dirty="0" err="1"/>
              <a:t>GoMR</a:t>
            </a:r>
            <a:r>
              <a:rPr lang="en-US" sz="3200" b="1" dirty="0"/>
              <a:t> - 7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panic: interface conversion: interface {} is </a:t>
            </a:r>
            <a:r>
              <a:rPr lang="en-US" dirty="0" err="1"/>
              <a:t>main.Count</a:t>
            </a:r>
            <a:r>
              <a:rPr lang="en-US" dirty="0"/>
              <a:t>, not string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goroutine 28 [running]:</a:t>
            </a:r>
          </a:p>
          <a:p>
            <a:pPr marL="139700" indent="0">
              <a:buNone/>
            </a:pPr>
            <a:r>
              <a:rPr lang="en-US" dirty="0"/>
              <a:t>main.(*</a:t>
            </a:r>
            <a:r>
              <a:rPr lang="en-US" dirty="0" err="1"/>
              <a:t>WordCount</a:t>
            </a:r>
            <a:r>
              <a:rPr lang="en-US" dirty="0"/>
              <a:t>).Partition(0x5e5740, 0xc000130540, 0xc000132100, 0x8, 0x8, 0xc00012a250)</a:t>
            </a:r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/examples/wordcount/wordcount.go:51 +0x23d</a:t>
            </a:r>
          </a:p>
          <a:p>
            <a:pPr marL="139700" indent="0">
              <a:buNone/>
            </a:pPr>
            <a:r>
              <a:rPr lang="en-US" dirty="0"/>
              <a:t>created by github.com/cnnrznn/</a:t>
            </a:r>
            <a:r>
              <a:rPr lang="en-US" dirty="0" err="1"/>
              <a:t>gomr.RunLocal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/gomr.go:148 +0x2d6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AACF-0046-4FDE-B538-588DE56D33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Clr>
                <a:srgbClr val="CACACA"/>
              </a:buClr>
              <a:buNone/>
            </a:pPr>
            <a:r>
              <a:rPr lang="en-US" sz="3200" b="1" dirty="0">
                <a:solidFill>
                  <a:srgbClr val="CACACA"/>
                </a:solidFill>
              </a:rPr>
              <a:t>Spark - 256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372, in process</a:t>
            </a:r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dirty="0" err="1"/>
              <a:t>serializer.dump_stream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split_index</a:t>
            </a:r>
            <a:r>
              <a:rPr lang="en-US" dirty="0"/>
              <a:t>, iterator), 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executor driver): </a:t>
            </a: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C292-70D6-4861-A41E-801D98BA2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616-54CF-45F9-B6BA-5A737AD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7ED-4581-4BFA-9B7A-E0119F91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nprocs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nprocs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nprocs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295-0BD7-468F-BE74-6C48AFE89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42C-A457-47DA-82E3-B9EC0DD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on 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C9F03-C030-4625-93CA-B5C8CD2C6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7667-D80B-485C-8105-AAF74DE556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Jobs &amp; Drivers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88F3-D73C-454C-A353-3D15745E2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53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995-E579-4D36-9553-A35092F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5F778-5560-471C-A911-ACEC3222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821753" cy="4555200"/>
          </a:xfrm>
        </p:spPr>
        <p:txBody>
          <a:bodyPr/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400" dirty="0"/>
              <a:t>Pod == set of containers</a:t>
            </a:r>
          </a:p>
          <a:p>
            <a:r>
              <a:rPr lang="en-US" sz="2400" dirty="0"/>
              <a:t>Scheduling</a:t>
            </a:r>
          </a:p>
          <a:p>
            <a:r>
              <a:rPr lang="en-US" sz="2400" dirty="0"/>
              <a:t>Networking</a:t>
            </a:r>
          </a:p>
          <a:p>
            <a:endParaRPr lang="en-US" sz="2400" dirty="0"/>
          </a:p>
          <a:p>
            <a:r>
              <a:rPr lang="en-US" sz="2400" dirty="0"/>
              <a:t>Why spin my own  control plane?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C6AE-8DC7-4777-9C2B-3580D3A05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6E285F-1B0C-45A0-A301-14E376FBD9EF}"/>
              </a:ext>
            </a:extLst>
          </p:cNvPr>
          <p:cNvGrpSpPr/>
          <p:nvPr/>
        </p:nvGrpSpPr>
        <p:grpSpPr>
          <a:xfrm>
            <a:off x="4229145" y="1741526"/>
            <a:ext cx="4628621" cy="4693116"/>
            <a:chOff x="4229145" y="1741526"/>
            <a:chExt cx="4628621" cy="46931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C23E12-175D-4D5C-B7A3-940AB919D5FF}"/>
                </a:ext>
              </a:extLst>
            </p:cNvPr>
            <p:cNvSpPr/>
            <p:nvPr/>
          </p:nvSpPr>
          <p:spPr>
            <a:xfrm>
              <a:off x="5702509" y="4555518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F86199-C2A3-4F18-A1B6-AD204C6AF065}"/>
                </a:ext>
              </a:extLst>
            </p:cNvPr>
            <p:cNvSpPr/>
            <p:nvPr/>
          </p:nvSpPr>
          <p:spPr>
            <a:xfrm>
              <a:off x="6772011" y="5081114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BFA3B5-7915-47FC-97E4-6127B4177B0E}"/>
                </a:ext>
              </a:extLst>
            </p:cNvPr>
            <p:cNvGrpSpPr/>
            <p:nvPr/>
          </p:nvGrpSpPr>
          <p:grpSpPr>
            <a:xfrm>
              <a:off x="4229145" y="1741527"/>
              <a:ext cx="2275368" cy="2604977"/>
              <a:chOff x="2296632" y="1356867"/>
              <a:chExt cx="2275368" cy="26049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93960F4-1A02-4B97-9DBD-D5031E4D5295}"/>
                  </a:ext>
                </a:extLst>
              </p:cNvPr>
              <p:cNvGrpSpPr/>
              <p:nvPr/>
            </p:nvGrpSpPr>
            <p:grpSpPr>
              <a:xfrm>
                <a:off x="2296632" y="1356867"/>
                <a:ext cx="2275368" cy="2604977"/>
                <a:chOff x="2296632" y="1356867"/>
                <a:chExt cx="2275368" cy="2604977"/>
              </a:xfrm>
            </p:grpSpPr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2BA8A9F4-8EE3-4E8B-9897-709CF310473C}"/>
                    </a:ext>
                  </a:extLst>
                </p:cNvPr>
                <p:cNvSpPr/>
                <p:nvPr/>
              </p:nvSpPr>
              <p:spPr>
                <a:xfrm rot="5400000">
                  <a:off x="2131827" y="1521672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3D5DE2-CED2-4481-A017-AD83DE62457C}"/>
                    </a:ext>
                  </a:extLst>
                </p:cNvPr>
                <p:cNvSpPr/>
                <p:nvPr/>
              </p:nvSpPr>
              <p:spPr>
                <a:xfrm>
                  <a:off x="3509674" y="2746263"/>
                  <a:ext cx="78680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Pod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5668FA-0A12-4147-B34F-53B990369496}"/>
                  </a:ext>
                </a:extLst>
              </p:cNvPr>
              <p:cNvSpPr txBox="1"/>
              <p:nvPr/>
            </p:nvSpPr>
            <p:spPr>
              <a:xfrm>
                <a:off x="3134790" y="1493677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2DFBC1-754E-42A0-B8C9-AEE5430AE917}"/>
                </a:ext>
              </a:extLst>
            </p:cNvPr>
            <p:cNvGrpSpPr/>
            <p:nvPr/>
          </p:nvGrpSpPr>
          <p:grpSpPr>
            <a:xfrm>
              <a:off x="6582398" y="1741526"/>
              <a:ext cx="2275368" cy="2604977"/>
              <a:chOff x="5413745" y="1018694"/>
              <a:chExt cx="2275368" cy="2604977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5E295FCB-5521-47F6-9B5A-D8110501AF32}"/>
                  </a:ext>
                </a:extLst>
              </p:cNvPr>
              <p:cNvSpPr/>
              <p:nvPr/>
            </p:nvSpPr>
            <p:spPr>
              <a:xfrm rot="5400000">
                <a:off x="5248940" y="1183499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A25044-03FC-44C5-8BC5-7EFBA9350827}"/>
                  </a:ext>
                </a:extLst>
              </p:cNvPr>
              <p:cNvSpPr/>
              <p:nvPr/>
            </p:nvSpPr>
            <p:spPr>
              <a:xfrm>
                <a:off x="5593570" y="172676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8BB67E-140F-4128-A173-940CC67164B7}"/>
                  </a:ext>
                </a:extLst>
              </p:cNvPr>
              <p:cNvSpPr/>
              <p:nvPr/>
            </p:nvSpPr>
            <p:spPr>
              <a:xfrm>
                <a:off x="6705515" y="2246043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5CE62-A6E6-44F3-9236-96EB07156253}"/>
                  </a:ext>
                </a:extLst>
              </p:cNvPr>
              <p:cNvSpPr txBox="1"/>
              <p:nvPr/>
            </p:nvSpPr>
            <p:spPr>
              <a:xfrm>
                <a:off x="6204056" y="1241321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C8037-C75B-4756-99E5-D36049E400B0}"/>
                </a:ext>
              </a:extLst>
            </p:cNvPr>
            <p:cNvSpPr txBox="1"/>
            <p:nvPr/>
          </p:nvSpPr>
          <p:spPr>
            <a:xfrm>
              <a:off x="6191607" y="4110217"/>
              <a:ext cx="1160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ACD7CE-8601-4F51-9F4F-3E9E4B803FAC}"/>
                </a:ext>
              </a:extLst>
            </p:cNvPr>
            <p:cNvGrpSpPr/>
            <p:nvPr/>
          </p:nvGrpSpPr>
          <p:grpSpPr>
            <a:xfrm>
              <a:off x="5413746" y="3829665"/>
              <a:ext cx="2275368" cy="2604977"/>
              <a:chOff x="5413746" y="3829665"/>
              <a:chExt cx="2275368" cy="2604977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1F6DC0AE-6845-4031-9B29-0BCE4CE194FA}"/>
                  </a:ext>
                </a:extLst>
              </p:cNvPr>
              <p:cNvSpPr/>
              <p:nvPr/>
            </p:nvSpPr>
            <p:spPr>
              <a:xfrm rot="5400000">
                <a:off x="5248941" y="3994470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1B2F5A-030B-428F-84E3-1227A23C9065}"/>
                  </a:ext>
                </a:extLst>
              </p:cNvPr>
              <p:cNvSpPr/>
              <p:nvPr/>
            </p:nvSpPr>
            <p:spPr>
              <a:xfrm>
                <a:off x="5702509" y="455551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1876ECA-4ABF-49EB-85F3-65F6C3701200}"/>
                  </a:ext>
                </a:extLst>
              </p:cNvPr>
              <p:cNvSpPr/>
              <p:nvPr/>
            </p:nvSpPr>
            <p:spPr>
              <a:xfrm>
                <a:off x="6772011" y="5081115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68FB-73C7-4C44-97A9-632E7A2F5EFD}"/>
                  </a:ext>
                </a:extLst>
              </p:cNvPr>
              <p:cNvSpPr txBox="1"/>
              <p:nvPr/>
            </p:nvSpPr>
            <p:spPr>
              <a:xfrm>
                <a:off x="6191607" y="4110218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630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8E5-F3C1-4D37-8DFB-C4E14C8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98EBC-4CB6-4AB4-B79C-2C70C93AC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Containers are ephemeral</a:t>
            </a:r>
          </a:p>
          <a:p>
            <a:r>
              <a:rPr lang="en-US" sz="3200" dirty="0" err="1"/>
              <a:t>PersistentVolumeClaim</a:t>
            </a:r>
            <a:r>
              <a:rPr lang="en-US" sz="3200" dirty="0"/>
              <a:t> mounts a drive on the container</a:t>
            </a:r>
          </a:p>
          <a:p>
            <a:r>
              <a:rPr lang="en-US" sz="3200" dirty="0"/>
              <a:t>Input and output through mounted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74DD-59AD-421A-8DAF-A27822215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4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508-1D3A-4D16-96D7-810E3C5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8649-9E41-408D-BFFC-E345C48C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>
                <a:latin typeface="Consolas" panose="020B0609020204030204" pitchFamily="49" charset="0"/>
              </a:rPr>
              <a:t>kubectl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with access to a cluster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PersistentVolume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PersistentVolumeClaim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hlinkClick r:id="rId2"/>
              </a:rPr>
              <a:t>https://github.com/cnnrznn/wordcount-gomr</a:t>
            </a:r>
            <a:endParaRPr lang="en-US" sz="32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7CB7-0625-4FF3-AE1A-7D03977B3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9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391-C150-4692-855E-DCF7200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19E3-C920-4EC0-AA75-4C9A229B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E13C-C00A-44C4-8032-50A2475F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224C9-F113-4E6F-B9CE-630F293EDB40}"/>
              </a:ext>
            </a:extLst>
          </p:cNvPr>
          <p:cNvSpPr/>
          <p:nvPr/>
        </p:nvSpPr>
        <p:spPr>
          <a:xfrm>
            <a:off x="2453459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BBFEE-2297-471F-A4F6-5BC715D7C8D0}"/>
              </a:ext>
            </a:extLst>
          </p:cNvPr>
          <p:cNvSpPr/>
          <p:nvPr/>
        </p:nvSpPr>
        <p:spPr>
          <a:xfrm>
            <a:off x="5171062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31F473-6E90-4805-8576-AABD42F94DEB}"/>
              </a:ext>
            </a:extLst>
          </p:cNvPr>
          <p:cNvGrpSpPr/>
          <p:nvPr/>
        </p:nvGrpSpPr>
        <p:grpSpPr>
          <a:xfrm>
            <a:off x="513907" y="1536632"/>
            <a:ext cx="1495645" cy="4453416"/>
            <a:chOff x="513907" y="1536632"/>
            <a:chExt cx="1495645" cy="4453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EF018A-7728-48F9-89E3-AA7EB8ABA098}"/>
                </a:ext>
              </a:extLst>
            </p:cNvPr>
            <p:cNvSpPr/>
            <p:nvPr/>
          </p:nvSpPr>
          <p:spPr>
            <a:xfrm>
              <a:off x="513907" y="1536632"/>
              <a:ext cx="1495645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5383C-1B09-49A5-99DC-BC38ACB08B1B}"/>
                </a:ext>
              </a:extLst>
            </p:cNvPr>
            <p:cNvSpPr/>
            <p:nvPr/>
          </p:nvSpPr>
          <p:spPr>
            <a:xfrm>
              <a:off x="513908" y="2737569"/>
              <a:ext cx="1495644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08CAB1-ACED-4A8D-9BE9-D2CBFB822133}"/>
                </a:ext>
              </a:extLst>
            </p:cNvPr>
            <p:cNvSpPr/>
            <p:nvPr/>
          </p:nvSpPr>
          <p:spPr>
            <a:xfrm>
              <a:off x="513907" y="3938506"/>
              <a:ext cx="1495643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178DA7-49BF-4718-A061-1F44807AE8E2}"/>
                </a:ext>
              </a:extLst>
            </p:cNvPr>
            <p:cNvSpPr/>
            <p:nvPr/>
          </p:nvSpPr>
          <p:spPr>
            <a:xfrm>
              <a:off x="513908" y="5139443"/>
              <a:ext cx="1495642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265B0-DFD8-44D5-B71E-16E04FB1DD53}"/>
              </a:ext>
            </a:extLst>
          </p:cNvPr>
          <p:cNvGrpSpPr/>
          <p:nvPr/>
        </p:nvGrpSpPr>
        <p:grpSpPr>
          <a:xfrm>
            <a:off x="6826103" y="1506380"/>
            <a:ext cx="1803989" cy="4453416"/>
            <a:chOff x="205563" y="1536632"/>
            <a:chExt cx="1803989" cy="4453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088AC1-51A0-41A9-95C3-A483D00A27F0}"/>
                </a:ext>
              </a:extLst>
            </p:cNvPr>
            <p:cNvSpPr/>
            <p:nvPr/>
          </p:nvSpPr>
          <p:spPr>
            <a:xfrm>
              <a:off x="205565" y="1536632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CE0C4C-42C5-4255-BD41-7ABA8EC4F0C6}"/>
                </a:ext>
              </a:extLst>
            </p:cNvPr>
            <p:cNvSpPr/>
            <p:nvPr/>
          </p:nvSpPr>
          <p:spPr>
            <a:xfrm>
              <a:off x="205565" y="2737569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13DB2A-FF18-4450-8874-6B2CD9EE09FA}"/>
                </a:ext>
              </a:extLst>
            </p:cNvPr>
            <p:cNvSpPr/>
            <p:nvPr/>
          </p:nvSpPr>
          <p:spPr>
            <a:xfrm>
              <a:off x="205563" y="3938506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E3EC0-A479-4457-82C3-19011BE96619}"/>
                </a:ext>
              </a:extLst>
            </p:cNvPr>
            <p:cNvSpPr/>
            <p:nvPr/>
          </p:nvSpPr>
          <p:spPr>
            <a:xfrm>
              <a:off x="205563" y="5139443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00F0E9-FEB4-45EE-B4BC-2484EF900ED3}"/>
              </a:ext>
            </a:extLst>
          </p:cNvPr>
          <p:cNvSpPr txBox="1"/>
          <p:nvPr/>
        </p:nvSpPr>
        <p:spPr>
          <a:xfrm>
            <a:off x="3960626" y="3557922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7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ABE4-6551-4269-B9ED-68D57F4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479F-8CA5-4518-BA0C-B23B3ADC1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outs []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RunDistributed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9133-9A04-4F8A-9583-F6C872946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2BC79-6677-46E8-A6F9-F01D2AB624BE}"/>
              </a:ext>
            </a:extLst>
          </p:cNvPr>
          <p:cNvSpPr/>
          <p:nvPr/>
        </p:nvSpPr>
        <p:spPr>
          <a:xfrm>
            <a:off x="311700" y="1536633"/>
            <a:ext cx="8315465" cy="4953619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95B2-3705-4C44-A27F-B4090CF026C5}"/>
              </a:ext>
            </a:extLst>
          </p:cNvPr>
          <p:cNvSpPr txBox="1"/>
          <p:nvPr/>
        </p:nvSpPr>
        <p:spPr>
          <a:xfrm>
            <a:off x="6738731" y="1064759"/>
            <a:ext cx="188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92D050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23492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B806-7F80-46B8-811B-0CAD22A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F65F-534F-45F1-A987-7A99F66B8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"github.com/cnnrznn/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/pkg/driver"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driver.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NewDriver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"Wordcount App"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"wordcount"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"/data/moby.txt"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"/data/wc.txt"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62A7-B0A5-41FC-9D1B-E76591398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9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3200" dirty="0"/>
              <a:t>Class on large-scale data processing (MR)</a:t>
            </a:r>
          </a:p>
          <a:p>
            <a:pPr marL="285750" indent="-285750">
              <a:spcAft>
                <a:spcPts val="1600"/>
              </a:spcAft>
            </a:pPr>
            <a:r>
              <a:rPr lang="en-US" sz="3200" dirty="0"/>
              <a:t>Implement triangle count on Hadoop MapReduce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2 JOIN ops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Large intermediate tables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995-E579-4D36-9553-A35092F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C6AE-8DC7-4777-9C2B-3580D3A05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333274-F428-4C8F-AA48-47C8DD1B668F}"/>
              </a:ext>
            </a:extLst>
          </p:cNvPr>
          <p:cNvGrpSpPr/>
          <p:nvPr/>
        </p:nvGrpSpPr>
        <p:grpSpPr>
          <a:xfrm>
            <a:off x="2304986" y="593366"/>
            <a:ext cx="5974309" cy="5879019"/>
            <a:chOff x="2304987" y="385614"/>
            <a:chExt cx="5955540" cy="60867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6E285F-1B0C-45A0-A301-14E376FBD9EF}"/>
                </a:ext>
              </a:extLst>
            </p:cNvPr>
            <p:cNvGrpSpPr/>
            <p:nvPr/>
          </p:nvGrpSpPr>
          <p:grpSpPr>
            <a:xfrm>
              <a:off x="2304987" y="385614"/>
              <a:ext cx="5955540" cy="6086772"/>
              <a:chOff x="4229145" y="1741526"/>
              <a:chExt cx="4628621" cy="469311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C23E12-175D-4D5C-B7A3-940AB919D5FF}"/>
                  </a:ext>
                </a:extLst>
              </p:cNvPr>
              <p:cNvSpPr/>
              <p:nvPr/>
            </p:nvSpPr>
            <p:spPr>
              <a:xfrm>
                <a:off x="5702509" y="4555518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F86199-C2A3-4F18-A1B6-AD204C6AF065}"/>
                  </a:ext>
                </a:extLst>
              </p:cNvPr>
              <p:cNvSpPr/>
              <p:nvPr/>
            </p:nvSpPr>
            <p:spPr>
              <a:xfrm>
                <a:off x="6772011" y="5081114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BBFA3B5-7915-47FC-97E4-6127B4177B0E}"/>
                  </a:ext>
                </a:extLst>
              </p:cNvPr>
              <p:cNvGrpSpPr/>
              <p:nvPr/>
            </p:nvGrpSpPr>
            <p:grpSpPr>
              <a:xfrm>
                <a:off x="4229145" y="1741527"/>
                <a:ext cx="2275368" cy="2604977"/>
                <a:chOff x="2296632" y="1356867"/>
                <a:chExt cx="2275368" cy="260497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93960F4-1A02-4B97-9DBD-D5031E4D5295}"/>
                    </a:ext>
                  </a:extLst>
                </p:cNvPr>
                <p:cNvGrpSpPr/>
                <p:nvPr/>
              </p:nvGrpSpPr>
              <p:grpSpPr>
                <a:xfrm>
                  <a:off x="2296632" y="1356867"/>
                  <a:ext cx="2275368" cy="2604977"/>
                  <a:chOff x="2296632" y="1356867"/>
                  <a:chExt cx="2275368" cy="2604977"/>
                </a:xfrm>
              </p:grpSpPr>
              <p:sp>
                <p:nvSpPr>
                  <p:cNvPr id="23" name="Hexagon 22">
                    <a:extLst>
                      <a:ext uri="{FF2B5EF4-FFF2-40B4-BE49-F238E27FC236}">
                        <a16:creationId xmlns:a16="http://schemas.microsoft.com/office/drawing/2014/main" id="{2BA8A9F4-8EE3-4E8B-9897-709CF3104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31827" y="1521672"/>
                    <a:ext cx="2604977" cy="2275368"/>
                  </a:xfrm>
                  <a:prstGeom prst="hexagon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23D5DE2-CED2-4481-A017-AD83DE62457C}"/>
                      </a:ext>
                    </a:extLst>
                  </p:cNvPr>
                  <p:cNvSpPr/>
                  <p:nvPr/>
                </p:nvSpPr>
                <p:spPr>
                  <a:xfrm>
                    <a:off x="3509674" y="2746263"/>
                    <a:ext cx="786809" cy="763500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Map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65668FA-0A12-4147-B34F-53B990369496}"/>
                    </a:ext>
                  </a:extLst>
                </p:cNvPr>
                <p:cNvSpPr txBox="1"/>
                <p:nvPr/>
              </p:nvSpPr>
              <p:spPr>
                <a:xfrm>
                  <a:off x="3134790" y="1493677"/>
                  <a:ext cx="1160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2DFBC1-754E-42A0-B8C9-AEE5430AE917}"/>
                  </a:ext>
                </a:extLst>
              </p:cNvPr>
              <p:cNvGrpSpPr/>
              <p:nvPr/>
            </p:nvGrpSpPr>
            <p:grpSpPr>
              <a:xfrm>
                <a:off x="6582398" y="1741526"/>
                <a:ext cx="2275368" cy="2604977"/>
                <a:chOff x="5413745" y="1018694"/>
                <a:chExt cx="2275368" cy="2604977"/>
              </a:xfrm>
            </p:grpSpPr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5E295FCB-5521-47F6-9B5A-D8110501AF32}"/>
                    </a:ext>
                  </a:extLst>
                </p:cNvPr>
                <p:cNvSpPr/>
                <p:nvPr/>
              </p:nvSpPr>
              <p:spPr>
                <a:xfrm rot="5400000">
                  <a:off x="5248940" y="1183499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D8BB67E-140F-4128-A173-940CC67164B7}"/>
                    </a:ext>
                  </a:extLst>
                </p:cNvPr>
                <p:cNvSpPr/>
                <p:nvPr/>
              </p:nvSpPr>
              <p:spPr>
                <a:xfrm>
                  <a:off x="6639736" y="1644590"/>
                  <a:ext cx="92796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Reduce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EF5CE62-A6E6-44F3-9236-96EB07156253}"/>
                    </a:ext>
                  </a:extLst>
                </p:cNvPr>
                <p:cNvSpPr txBox="1"/>
                <p:nvPr/>
              </p:nvSpPr>
              <p:spPr>
                <a:xfrm>
                  <a:off x="6204056" y="1241321"/>
                  <a:ext cx="1160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C8037-C75B-4756-99E5-D36049E400B0}"/>
                  </a:ext>
                </a:extLst>
              </p:cNvPr>
              <p:cNvSpPr txBox="1"/>
              <p:nvPr/>
            </p:nvSpPr>
            <p:spPr>
              <a:xfrm>
                <a:off x="6191607" y="4110217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BACD7CE-8601-4F51-9F4F-3E9E4B803FAC}"/>
                  </a:ext>
                </a:extLst>
              </p:cNvPr>
              <p:cNvGrpSpPr/>
              <p:nvPr/>
            </p:nvGrpSpPr>
            <p:grpSpPr>
              <a:xfrm>
                <a:off x="5413746" y="3829665"/>
                <a:ext cx="2275368" cy="2604977"/>
                <a:chOff x="5413746" y="3829665"/>
                <a:chExt cx="2275368" cy="2604977"/>
              </a:xfrm>
            </p:grpSpPr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1F6DC0AE-6845-4031-9B29-0BCE4CE194FA}"/>
                    </a:ext>
                  </a:extLst>
                </p:cNvPr>
                <p:cNvSpPr/>
                <p:nvPr/>
              </p:nvSpPr>
              <p:spPr>
                <a:xfrm rot="5400000">
                  <a:off x="5248941" y="3994470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1876ECA-4ABF-49EB-85F3-65F6C3701200}"/>
                    </a:ext>
                  </a:extLst>
                </p:cNvPr>
                <p:cNvSpPr/>
                <p:nvPr/>
              </p:nvSpPr>
              <p:spPr>
                <a:xfrm>
                  <a:off x="6489318" y="5116738"/>
                  <a:ext cx="78680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Map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F168FB-73C7-4C44-97A9-632E7A2F5EFD}"/>
                    </a:ext>
                  </a:extLst>
                </p:cNvPr>
                <p:cNvSpPr txBox="1"/>
                <p:nvPr/>
              </p:nvSpPr>
              <p:spPr>
                <a:xfrm>
                  <a:off x="6191607" y="4110218"/>
                  <a:ext cx="1160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279330-10FF-455A-8379-A6EE90C8758A}"/>
                </a:ext>
              </a:extLst>
            </p:cNvPr>
            <p:cNvSpPr/>
            <p:nvPr/>
          </p:nvSpPr>
          <p:spPr>
            <a:xfrm>
              <a:off x="5741737" y="2057595"/>
              <a:ext cx="1012369" cy="9902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84FA35-A7EA-4697-BBB5-912902493347}"/>
                </a:ext>
              </a:extLst>
            </p:cNvPr>
            <p:cNvSpPr/>
            <p:nvPr/>
          </p:nvSpPr>
          <p:spPr>
            <a:xfrm>
              <a:off x="2668859" y="1292776"/>
              <a:ext cx="1193997" cy="9902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EDFA03-27C5-4126-ACFD-985742A59682}"/>
                </a:ext>
              </a:extLst>
            </p:cNvPr>
            <p:cNvSpPr/>
            <p:nvPr/>
          </p:nvSpPr>
          <p:spPr>
            <a:xfrm>
              <a:off x="4088760" y="3888190"/>
              <a:ext cx="1193997" cy="9902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7ECCB2B-A670-428B-8F8A-FEE159B8528B}"/>
              </a:ext>
            </a:extLst>
          </p:cNvPr>
          <p:cNvSpPr/>
          <p:nvPr/>
        </p:nvSpPr>
        <p:spPr>
          <a:xfrm>
            <a:off x="105050" y="577788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2FA7BB-D4DA-4D4E-9D88-0F741AB4B886}"/>
              </a:ext>
            </a:extLst>
          </p:cNvPr>
          <p:cNvSpPr/>
          <p:nvPr/>
        </p:nvSpPr>
        <p:spPr>
          <a:xfrm>
            <a:off x="1282882" y="3856595"/>
            <a:ext cx="1856967" cy="17689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85B2A5-5A54-4CB5-BAF0-24BA1A8ADBB2}"/>
              </a:ext>
            </a:extLst>
          </p:cNvPr>
          <p:cNvCxnSpPr/>
          <p:nvPr/>
        </p:nvCxnSpPr>
        <p:spPr>
          <a:xfrm flipV="1">
            <a:off x="1282882" y="5476461"/>
            <a:ext cx="357075" cy="3014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923A81-8882-4D2F-8C91-701BA3423146}"/>
              </a:ext>
            </a:extLst>
          </p:cNvPr>
          <p:cNvCxnSpPr>
            <a:cxnSpLocks/>
          </p:cNvCxnSpPr>
          <p:nvPr/>
        </p:nvCxnSpPr>
        <p:spPr>
          <a:xfrm flipV="1">
            <a:off x="2410656" y="3164708"/>
            <a:ext cx="419090" cy="7983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3797ED-744C-4DC0-AB4B-2DCBF80FE125}"/>
              </a:ext>
            </a:extLst>
          </p:cNvPr>
          <p:cNvCxnSpPr>
            <a:cxnSpLocks/>
          </p:cNvCxnSpPr>
          <p:nvPr/>
        </p:nvCxnSpPr>
        <p:spPr>
          <a:xfrm flipV="1">
            <a:off x="2930275" y="3001405"/>
            <a:ext cx="2546186" cy="120510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39C544-3720-4912-B761-F50687EABA72}"/>
              </a:ext>
            </a:extLst>
          </p:cNvPr>
          <p:cNvCxnSpPr>
            <a:cxnSpLocks/>
          </p:cNvCxnSpPr>
          <p:nvPr/>
        </p:nvCxnSpPr>
        <p:spPr>
          <a:xfrm>
            <a:off x="3108813" y="4785793"/>
            <a:ext cx="664617" cy="13992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80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893-136B-44B2-AE0D-EED445BE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03D5-8C59-4FD0-AC4E-400F5462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Programmability?</a:t>
            </a:r>
          </a:p>
          <a:p>
            <a:pPr lvl="1"/>
            <a:r>
              <a:rPr lang="en-US"/>
              <a:t>Combine driver + job code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564E-9A94-47B5-AD7F-66EAC5588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572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4805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http://marcio.io/2015/07/cheap-mapreduce-in-go/</a:t>
            </a:r>
            <a:endParaRPr lang="en-US" dirty="0"/>
          </a:p>
          <a:p>
            <a:endParaRPr lang="en-US" u="sng" dirty="0">
              <a:solidFill>
                <a:schemeClr val="hlink"/>
              </a:solidFill>
              <a:hlinkClick r:id="rId4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https://godoc.org/github.com/ahamidi/go-mapreduce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https://medium.com/@jayhuang75/a-simple-mapreduce-in-go-42c929b000c5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https://appliedgo.net/mapreduce/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https://blog.gopheracademy.com/advent-2015/glow-map-reduce-for-golang/</a:t>
            </a:r>
            <a:endParaRPr lang="en" u="sng" dirty="0">
              <a:solidFill>
                <a:schemeClr val="hlink"/>
              </a:solidFill>
            </a:endParaRPr>
          </a:p>
          <a:p>
            <a:r>
              <a:rPr lang="en-US" dirty="0">
                <a:hlinkClick r:id="rId8"/>
              </a:rPr>
              <a:t>https://github.com/chrislusf/gleam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https://github.com/darkjh/go-mapreduce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30543-BFF9-4026-B144-DF7C5CF86119}"/>
              </a:ext>
            </a:extLst>
          </p:cNvPr>
          <p:cNvSpPr/>
          <p:nvPr/>
        </p:nvSpPr>
        <p:spPr>
          <a:xfrm>
            <a:off x="5058888" y="1356866"/>
            <a:ext cx="3871356" cy="2456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One-off / Straight-line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D71D7-F6B9-4BB8-A438-7EE8AE8C406A}"/>
              </a:ext>
            </a:extLst>
          </p:cNvPr>
          <p:cNvSpPr/>
          <p:nvPr/>
        </p:nvSpPr>
        <p:spPr>
          <a:xfrm>
            <a:off x="5058888" y="3869999"/>
            <a:ext cx="3871356" cy="471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Hard-coded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B548-5A68-4B23-977E-12A2EF47C9AF}"/>
              </a:ext>
            </a:extLst>
          </p:cNvPr>
          <p:cNvSpPr/>
          <p:nvPr/>
        </p:nvSpPr>
        <p:spPr>
          <a:xfrm>
            <a:off x="5058888" y="4394233"/>
            <a:ext cx="3871356" cy="794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B128E-628D-4B9D-8A2F-1C2669BA8D4B}"/>
              </a:ext>
            </a:extLst>
          </p:cNvPr>
          <p:cNvSpPr/>
          <p:nvPr/>
        </p:nvSpPr>
        <p:spPr>
          <a:xfrm>
            <a:off x="5058888" y="5240937"/>
            <a:ext cx="3871356" cy="6526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Almost Mature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  <a:endParaRPr sz="3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008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978051"/>
            <a:ext cx="48234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in Go ~1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MSc from Northeastern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54C8-4AAB-4C29-BBEF-637DC2B4A0A2}"/>
              </a:ext>
            </a:extLst>
          </p:cNvPr>
          <p:cNvSpPr/>
          <p:nvPr/>
        </p:nvSpPr>
        <p:spPr>
          <a:xfrm>
            <a:off x="415636" y="3716977"/>
            <a:ext cx="4417621" cy="2802576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o Medium" pitchFamily="2" charset="0"/>
              </a:rPr>
              <a:t>Hire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55C8-7CF7-4986-B00B-82D46058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1114-6330-4143-86D7-6EB13F35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or Channels?</a:t>
            </a:r>
          </a:p>
          <a:p>
            <a:r>
              <a:rPr lang="en-US" dirty="0"/>
              <a:t>Separate driver and job?</a:t>
            </a:r>
          </a:p>
          <a:p>
            <a:r>
              <a:rPr lang="en-US" dirty="0"/>
              <a:t>Using K8s job vs Deployment</a:t>
            </a:r>
          </a:p>
          <a:p>
            <a:r>
              <a:rPr lang="en-US" dirty="0"/>
              <a:t>UUID for k8s jobs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CB92-3C14-4B90-87B5-0BBE549D72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989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strings.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(elem.(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counts[word]++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28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outs 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elem.(Count).Key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sha1.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(key))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(binary.BigEndian.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Uint64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hash &lt;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hash * 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hash%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(outs)] &lt;-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elem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85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8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FB11E-CE06-4FBF-8466-ADD44DAA9EE7}"/>
              </a:ext>
            </a:extLst>
          </p:cNvPr>
          <p:cNvSpPr/>
          <p:nvPr/>
        </p:nvSpPr>
        <p:spPr>
          <a:xfrm>
            <a:off x="8226863" y="33194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18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69440-EF25-4A45-B748-CD7FB76C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941"/>
              </p:ext>
            </p:extLst>
          </p:nvPr>
        </p:nvGraphicFramePr>
        <p:xfrm>
          <a:off x="281021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B92DE8-1DC2-4826-B7F6-407A6B52D112}"/>
              </a:ext>
            </a:extLst>
          </p:cNvPr>
          <p:cNvSpPr txBox="1"/>
          <p:nvPr/>
        </p:nvSpPr>
        <p:spPr>
          <a:xfrm>
            <a:off x="-138853" y="2189982"/>
            <a:ext cx="281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Edge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393147" y="3823317"/>
            <a:ext cx="11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JOIN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F848347-EDEE-4BF9-886C-CDAE9834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453"/>
              </p:ext>
            </p:extLst>
          </p:nvPr>
        </p:nvGraphicFramePr>
        <p:xfrm>
          <a:off x="3687466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890"/>
              </p:ext>
            </p:extLst>
          </p:nvPr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4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289818" y="3577096"/>
            <a:ext cx="1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Hash Lookup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/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133942-F9FA-457F-9031-7CF5D429F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0864"/>
              </p:ext>
            </p:extLst>
          </p:nvPr>
        </p:nvGraphicFramePr>
        <p:xfrm>
          <a:off x="384351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CBAF80A-7715-470B-99A1-067E0795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811"/>
              </p:ext>
            </p:extLst>
          </p:nvPr>
        </p:nvGraphicFramePr>
        <p:xfrm>
          <a:off x="3894125" y="2724953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1DB3-B7E0-41CC-912A-8DB3D4879376}"/>
              </a:ext>
            </a:extLst>
          </p:cNvPr>
          <p:cNvSpPr txBox="1"/>
          <p:nvPr/>
        </p:nvSpPr>
        <p:spPr>
          <a:xfrm>
            <a:off x="5925792" y="5643068"/>
            <a:ext cx="31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DD8"/>
                </a:solidFill>
              </a:rPr>
              <a:t>#triangles = rows / 3</a:t>
            </a:r>
          </a:p>
        </p:txBody>
      </p:sp>
    </p:spTree>
    <p:extLst>
      <p:ext uri="{BB962C8B-B14F-4D97-AF65-F5344CB8AC3E}">
        <p14:creationId xmlns:p14="http://schemas.microsoft.com/office/powerpoint/2010/main" val="28392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8C1-76B3-4763-BCFA-B76E4F2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F910-6753-457F-848A-D38D2DE5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Configurations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Error messages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CC40-F245-45BD-8A0D-71E4B0592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CD7E-5B4F-4870-9D12-E601C73E8D78}"/>
              </a:ext>
            </a:extLst>
          </p:cNvPr>
          <p:cNvGrpSpPr/>
          <p:nvPr/>
        </p:nvGrpSpPr>
        <p:grpSpPr>
          <a:xfrm>
            <a:off x="6021339" y="177332"/>
            <a:ext cx="2743261" cy="2797339"/>
            <a:chOff x="105050" y="607636"/>
            <a:chExt cx="8338367" cy="6334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68F1-4119-409C-A159-428E5546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0" y="1440670"/>
              <a:ext cx="6169612" cy="51423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A95915-75E9-4329-A59A-56C1171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101" y="607636"/>
              <a:ext cx="2648316" cy="63341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27501-329B-4B98-BE7B-87DE8FE3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061" y="3667026"/>
              <a:ext cx="6096794" cy="2704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3B4D4-2E7C-468A-B719-90F794176560}"/>
              </a:ext>
            </a:extLst>
          </p:cNvPr>
          <p:cNvGrpSpPr/>
          <p:nvPr/>
        </p:nvGrpSpPr>
        <p:grpSpPr>
          <a:xfrm>
            <a:off x="4383793" y="3111957"/>
            <a:ext cx="2591139" cy="1677286"/>
            <a:chOff x="-2692757" y="1753273"/>
            <a:chExt cx="8393889" cy="5388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2BBDD9-B41E-4DF9-9FD1-2DBE36C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3" y="1753273"/>
              <a:ext cx="5244549" cy="53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399F8-0DCC-4165-AA20-AE1519B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92757" y="1915008"/>
              <a:ext cx="6965870" cy="34386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AD171-0FED-48A8-A3B9-8B7AB3E02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185" y="4938756"/>
            <a:ext cx="2653415" cy="1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8B-202A-4654-9970-C302AD3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EB04-8450-4A58-9A26-52DB8FCE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C002-12DC-4CD6-A8DB-9758C0408E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Invention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9958B-D12D-4060-B863-41BF89F61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7060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13077</TotalTime>
  <Words>1737</Words>
  <Application>Microsoft Office PowerPoint</Application>
  <PresentationFormat>On-screen Show (4:3)</PresentationFormat>
  <Paragraphs>742</Paragraphs>
  <Slides>60</Slides>
  <Notes>27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Average</vt:lpstr>
      <vt:lpstr>Cambria Math</vt:lpstr>
      <vt:lpstr>Consolas</vt:lpstr>
      <vt:lpstr>Bahnschrift</vt:lpstr>
      <vt:lpstr>Go Medium</vt:lpstr>
      <vt:lpstr>Oswald</vt:lpstr>
      <vt:lpstr>Arial</vt:lpstr>
      <vt:lpstr>Go</vt:lpstr>
      <vt:lpstr>Slate</vt:lpstr>
      <vt:lpstr>About Me - Connor Zanin</vt:lpstr>
      <vt:lpstr>GoMR: A MapReduce Framework for Golang</vt:lpstr>
      <vt:lpstr>Outline</vt:lpstr>
      <vt:lpstr>Previously…</vt:lpstr>
      <vt:lpstr>The Problem</vt:lpstr>
      <vt:lpstr>The Problem – Triangle Count</vt:lpstr>
      <vt:lpstr>The Problem – Triangle Count</vt:lpstr>
      <vt:lpstr>The Problem</vt:lpstr>
      <vt:lpstr>Background: MapReduce</vt:lpstr>
      <vt:lpstr>What is MapReduce?</vt:lpstr>
      <vt:lpstr>What is MapReduce?</vt:lpstr>
      <vt:lpstr>MapReduce - Definitions</vt:lpstr>
      <vt:lpstr>MapReduce – Word Count</vt:lpstr>
      <vt:lpstr>MapReduce - Pipeline</vt:lpstr>
      <vt:lpstr>MapReduce - Parallel Pipeline</vt:lpstr>
      <vt:lpstr>MapReduce - Parallel Pipeline</vt:lpstr>
      <vt:lpstr>MapReduce - Parallel Pipeline</vt:lpstr>
      <vt:lpstr>MapReduce - Definitions</vt:lpstr>
      <vt:lpstr>MapReduce - Parallel Pipeline</vt:lpstr>
      <vt:lpstr>MapReduce - Conference Registration</vt:lpstr>
      <vt:lpstr>GoMR</vt:lpstr>
      <vt:lpstr>GoMR - Goal</vt:lpstr>
      <vt:lpstr>GoMR - Pipeline</vt:lpstr>
      <vt:lpstr>GoMR - Interfaces</vt:lpstr>
      <vt:lpstr>GoMR - Interfaces</vt:lpstr>
      <vt:lpstr>GoMR - Wiring</vt:lpstr>
      <vt:lpstr>GoMR - Wiring</vt:lpstr>
      <vt:lpstr>GoMR - Wiring</vt:lpstr>
      <vt:lpstr>GoMR - Wiring</vt:lpstr>
      <vt:lpstr>GoMR - Wiring</vt:lpstr>
      <vt:lpstr>GoMR – Channels &amp; Goroutines</vt:lpstr>
      <vt:lpstr>GoMR – Channels &amp; Goroutines</vt:lpstr>
      <vt:lpstr>GoMR - Synchronization</vt:lpstr>
      <vt:lpstr>GoMR - Synchronization</vt:lpstr>
      <vt:lpstr>GoMR - Channels or Values?</vt:lpstr>
      <vt:lpstr>Evaluation</vt:lpstr>
      <vt:lpstr>Why Spark?</vt:lpstr>
      <vt:lpstr>Wordcount - PySpark</vt:lpstr>
      <vt:lpstr>Evaluation - Laptop</vt:lpstr>
      <vt:lpstr>Evaluation - Server</vt:lpstr>
      <vt:lpstr>Evaluation - Errors</vt:lpstr>
      <vt:lpstr>Evaluation - Configuration</vt:lpstr>
      <vt:lpstr>GoMR on K8s</vt:lpstr>
      <vt:lpstr>Kubernetes</vt:lpstr>
      <vt:lpstr>I/O</vt:lpstr>
      <vt:lpstr>Prerequisites</vt:lpstr>
      <vt:lpstr>MR Application</vt:lpstr>
      <vt:lpstr>Jobs</vt:lpstr>
      <vt:lpstr>Drivers</vt:lpstr>
      <vt:lpstr>Kubernetes</vt:lpstr>
      <vt:lpstr>Future Work</vt:lpstr>
      <vt:lpstr>Existing solutions</vt:lpstr>
      <vt:lpstr>Questions?</vt:lpstr>
      <vt:lpstr>Connor Zanin</vt:lpstr>
      <vt:lpstr>Design Questions</vt:lpstr>
      <vt:lpstr>Wordcount - GoMR</vt:lpstr>
      <vt:lpstr>Wordcount - GoMR</vt:lpstr>
      <vt:lpstr>Wordcount - GoMR</vt:lpstr>
      <vt:lpstr>Wordcount - GoMR</vt:lpstr>
      <vt:lpstr>Wordcount - GoMR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GoMR: A MapReduce Framework for Golang</dc:title>
  <cp:lastModifiedBy>Connor Zanin</cp:lastModifiedBy>
  <cp:revision>327</cp:revision>
  <dcterms:modified xsi:type="dcterms:W3CDTF">2020-06-25T23:10:38Z</dcterms:modified>
</cp:coreProperties>
</file>