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329" r:id="rId2"/>
    <p:sldId id="256" r:id="rId3"/>
    <p:sldId id="257" r:id="rId4"/>
    <p:sldId id="273" r:id="rId5"/>
    <p:sldId id="261" r:id="rId6"/>
    <p:sldId id="320" r:id="rId7"/>
    <p:sldId id="321" r:id="rId8"/>
    <p:sldId id="306" r:id="rId9"/>
    <p:sldId id="336" r:id="rId10"/>
    <p:sldId id="322" r:id="rId11"/>
    <p:sldId id="317" r:id="rId12"/>
    <p:sldId id="282" r:id="rId13"/>
    <p:sldId id="259" r:id="rId14"/>
    <p:sldId id="280" r:id="rId15"/>
    <p:sldId id="318" r:id="rId16"/>
    <p:sldId id="260" r:id="rId17"/>
    <p:sldId id="319" r:id="rId18"/>
    <p:sldId id="275" r:id="rId19"/>
    <p:sldId id="281" r:id="rId20"/>
    <p:sldId id="301" r:id="rId21"/>
    <p:sldId id="337" r:id="rId22"/>
    <p:sldId id="274" r:id="rId23"/>
    <p:sldId id="262" r:id="rId24"/>
    <p:sldId id="263" r:id="rId25"/>
    <p:sldId id="302" r:id="rId26"/>
    <p:sldId id="327" r:id="rId27"/>
    <p:sldId id="308" r:id="rId28"/>
    <p:sldId id="311" r:id="rId29"/>
    <p:sldId id="312" r:id="rId30"/>
    <p:sldId id="313" r:id="rId31"/>
    <p:sldId id="315" r:id="rId32"/>
    <p:sldId id="316" r:id="rId33"/>
    <p:sldId id="303" r:id="rId34"/>
    <p:sldId id="330" r:id="rId35"/>
    <p:sldId id="309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33" r:id="rId44"/>
    <p:sldId id="342" r:id="rId45"/>
    <p:sldId id="334" r:id="rId46"/>
    <p:sldId id="332" r:id="rId47"/>
    <p:sldId id="345" r:id="rId48"/>
    <p:sldId id="344" r:id="rId49"/>
    <p:sldId id="346" r:id="rId50"/>
    <p:sldId id="347" r:id="rId51"/>
    <p:sldId id="335" r:id="rId52"/>
    <p:sldId id="269" r:id="rId53"/>
    <p:sldId id="331" r:id="rId54"/>
    <p:sldId id="270" r:id="rId55"/>
    <p:sldId id="343" r:id="rId56"/>
    <p:sldId id="297" r:id="rId57"/>
    <p:sldId id="298" r:id="rId58"/>
    <p:sldId id="299" r:id="rId59"/>
    <p:sldId id="328" r:id="rId60"/>
    <p:sldId id="338" r:id="rId61"/>
  </p:sldIdLst>
  <p:sldSz cx="9144000" cy="6858000" type="screen4x3"/>
  <p:notesSz cx="6858000" cy="9144000"/>
  <p:embeddedFontLst>
    <p:embeddedFont>
      <p:font typeface="Average" panose="020B0604020202020204" charset="0"/>
      <p:regular r:id="rId63"/>
    </p:embeddedFont>
    <p:embeddedFont>
      <p:font typeface="Bahnschrift" panose="020B0502040204020203" pitchFamily="34" charset="0"/>
      <p:regular r:id="rId64"/>
      <p:bold r:id="rId65"/>
    </p:embeddedFont>
    <p:embeddedFont>
      <p:font typeface="Cambria Math" panose="02040503050406030204" pitchFamily="18" charset="0"/>
      <p:regular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Go" panose="020B0600000000000000" pitchFamily="34" charset="0"/>
      <p:regular r:id="rId71"/>
      <p:bold r:id="rId72"/>
      <p:italic r:id="rId73"/>
      <p:boldItalic r:id="rId74"/>
    </p:embeddedFont>
    <p:embeddedFont>
      <p:font typeface="Go Medium" pitchFamily="2" charset="0"/>
      <p:regular r:id="rId75"/>
      <p:italic r:id="rId76"/>
    </p:embeddedFont>
    <p:embeddedFont>
      <p:font typeface="Oswald" panose="020B0604020202020204" charset="0"/>
      <p:regular r:id="rId77"/>
      <p:bold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out" id="{1CA11C50-D635-42D1-B284-3A24B5B51303}">
          <p14:sldIdLst>
            <p14:sldId id="329"/>
          </p14:sldIdLst>
        </p14:section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36"/>
            <p14:sldId id="322"/>
            <p14:sldId id="317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337"/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30"/>
            <p14:sldId id="309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</p14:sldIdLst>
        </p14:section>
        <p14:section name="Distributed" id="{32677F8D-D729-4F7F-9F12-1F298E911C53}">
          <p14:sldIdLst>
            <p14:sldId id="333"/>
            <p14:sldId id="342"/>
            <p14:sldId id="334"/>
            <p14:sldId id="332"/>
            <p14:sldId id="345"/>
            <p14:sldId id="344"/>
            <p14:sldId id="346"/>
            <p14:sldId id="347"/>
          </p14:sldIdLst>
        </p14:section>
        <p14:section name="Outro" id="{E1E088D4-2B9A-444D-93ED-366B59732F25}">
          <p14:sldIdLst>
            <p14:sldId id="335"/>
            <p14:sldId id="269"/>
            <p14:sldId id="331"/>
            <p14:sldId id="270"/>
          </p14:sldIdLst>
        </p14:section>
        <p14:section name="Appendix" id="{47EA11F1-F821-4D8D-B28B-970FB2DA6011}">
          <p14:sldIdLst>
            <p14:sldId id="343"/>
          </p14:sldIdLst>
        </p14:section>
        <p14:section name="Example" id="{1A60E0B1-F126-4BEA-B7BE-5514C57210BA}">
          <p14:sldIdLst>
            <p14:sldId id="297"/>
            <p14:sldId id="298"/>
            <p14:sldId id="299"/>
            <p14:sldId id="32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36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4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for single machine</a:t>
            </a:r>
          </a:p>
          <a:p>
            <a:r>
              <a:rPr lang="en-US" dirty="0"/>
              <a:t>38 lines</a:t>
            </a:r>
          </a:p>
        </p:txBody>
      </p:sp>
    </p:spTree>
    <p:extLst>
      <p:ext uri="{BB962C8B-B14F-4D97-AF65-F5344CB8AC3E}">
        <p14:creationId xmlns:p14="http://schemas.microsoft.com/office/powerpoint/2010/main" val="1852030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7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compiled to container</a:t>
            </a:r>
          </a:p>
        </p:txBody>
      </p:sp>
    </p:spTree>
    <p:extLst>
      <p:ext uri="{BB962C8B-B14F-4D97-AF65-F5344CB8AC3E}">
        <p14:creationId xmlns:p14="http://schemas.microsoft.com/office/powerpoint/2010/main" val="161602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 talks to Kubernetes</a:t>
            </a:r>
          </a:p>
          <a:p>
            <a:r>
              <a:rPr lang="en-US" dirty="0"/>
              <a:t>Re-run if the jobs fail</a:t>
            </a:r>
          </a:p>
        </p:txBody>
      </p:sp>
    </p:spTree>
    <p:extLst>
      <p:ext uri="{BB962C8B-B14F-4D97-AF65-F5344CB8AC3E}">
        <p14:creationId xmlns:p14="http://schemas.microsoft.com/office/powerpoint/2010/main" val="401733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TODO investigate importance of triangle count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nrznn/wordcount-gom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 - </a:t>
            </a: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4823400" cy="473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Boston</a:t>
            </a:r>
          </a:p>
          <a:p>
            <a:r>
              <a:rPr lang="en-US" dirty="0"/>
              <a:t>Programming in Go ~1 year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Working with MR since 2014</a:t>
            </a:r>
          </a:p>
          <a:p>
            <a:r>
              <a:rPr lang="en-US" dirty="0"/>
              <a:t>MSc from Northeastern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MapReduce: Simplified data processing on large clusters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93CA-7EE6-41A2-96EF-F435539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0EF9-7A55-428E-B1B6-55BB95DA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79F-F052-4860-972A-3A91624FB8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B690-3610-4812-B738-B04393D69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84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chemeClr val="tx1"/>
                </a:solidFill>
              </a:rPr>
              <a:t>Ask Questions!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128530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nprocs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42C-A457-47DA-82E3-B9EC0DD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on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F03-C030-4625-93CA-B5C8CD2C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7667-D80B-485C-8105-AAF74DE556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Jobs &amp;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88F3-D73C-454C-A353-3D15745E2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53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5F778-5560-471C-A911-ACEC3222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821753" cy="4555200"/>
          </a:xfrm>
        </p:spPr>
        <p:txBody>
          <a:bodyPr/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400" dirty="0"/>
              <a:t>Pod == set of containers</a:t>
            </a:r>
          </a:p>
          <a:p>
            <a:r>
              <a:rPr lang="en-US" sz="2400" dirty="0"/>
              <a:t>Scheduling</a:t>
            </a:r>
          </a:p>
          <a:p>
            <a:r>
              <a:rPr lang="en-US" sz="2400" dirty="0"/>
              <a:t>Networking</a:t>
            </a:r>
          </a:p>
          <a:p>
            <a:endParaRPr lang="en-US" sz="2400" dirty="0"/>
          </a:p>
          <a:p>
            <a:r>
              <a:rPr lang="en-US" sz="2400" dirty="0"/>
              <a:t>Why spin my own  control plane?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E285F-1B0C-45A0-A301-14E376FBD9EF}"/>
              </a:ext>
            </a:extLst>
          </p:cNvPr>
          <p:cNvGrpSpPr/>
          <p:nvPr/>
        </p:nvGrpSpPr>
        <p:grpSpPr>
          <a:xfrm>
            <a:off x="4229145" y="1741526"/>
            <a:ext cx="4628621" cy="4693116"/>
            <a:chOff x="4229145" y="1741526"/>
            <a:chExt cx="4628621" cy="46931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C23E12-175D-4D5C-B7A3-940AB919D5FF}"/>
                </a:ext>
              </a:extLst>
            </p:cNvPr>
            <p:cNvSpPr/>
            <p:nvPr/>
          </p:nvSpPr>
          <p:spPr>
            <a:xfrm>
              <a:off x="5702509" y="4555518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F86199-C2A3-4F18-A1B6-AD204C6AF065}"/>
                </a:ext>
              </a:extLst>
            </p:cNvPr>
            <p:cNvSpPr/>
            <p:nvPr/>
          </p:nvSpPr>
          <p:spPr>
            <a:xfrm>
              <a:off x="6772011" y="5081114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BFA3B5-7915-47FC-97E4-6127B4177B0E}"/>
                </a:ext>
              </a:extLst>
            </p:cNvPr>
            <p:cNvGrpSpPr/>
            <p:nvPr/>
          </p:nvGrpSpPr>
          <p:grpSpPr>
            <a:xfrm>
              <a:off x="4229145" y="1741527"/>
              <a:ext cx="2275368" cy="2604977"/>
              <a:chOff x="2296632" y="1356867"/>
              <a:chExt cx="2275368" cy="26049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93960F4-1A02-4B97-9DBD-D5031E4D5295}"/>
                  </a:ext>
                </a:extLst>
              </p:cNvPr>
              <p:cNvGrpSpPr/>
              <p:nvPr/>
            </p:nvGrpSpPr>
            <p:grpSpPr>
              <a:xfrm>
                <a:off x="2296632" y="1356867"/>
                <a:ext cx="2275368" cy="2604977"/>
                <a:chOff x="2296632" y="1356867"/>
                <a:chExt cx="2275368" cy="2604977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2BA8A9F4-8EE3-4E8B-9897-709CF310473C}"/>
                    </a:ext>
                  </a:extLst>
                </p:cNvPr>
                <p:cNvSpPr/>
                <p:nvPr/>
              </p:nvSpPr>
              <p:spPr>
                <a:xfrm rot="5400000">
                  <a:off x="2131827" y="1521672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3D5DE2-CED2-4481-A017-AD83DE62457C}"/>
                    </a:ext>
                  </a:extLst>
                </p:cNvPr>
                <p:cNvSpPr/>
                <p:nvPr/>
              </p:nvSpPr>
              <p:spPr>
                <a:xfrm>
                  <a:off x="3509674" y="2746263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Pod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5668FA-0A12-4147-B34F-53B990369496}"/>
                  </a:ext>
                </a:extLst>
              </p:cNvPr>
              <p:cNvSpPr txBox="1"/>
              <p:nvPr/>
            </p:nvSpPr>
            <p:spPr>
              <a:xfrm>
                <a:off x="3134790" y="149367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2DFBC1-754E-42A0-B8C9-AEE5430AE917}"/>
                </a:ext>
              </a:extLst>
            </p:cNvPr>
            <p:cNvGrpSpPr/>
            <p:nvPr/>
          </p:nvGrpSpPr>
          <p:grpSpPr>
            <a:xfrm>
              <a:off x="6582398" y="1741526"/>
              <a:ext cx="2275368" cy="2604977"/>
              <a:chOff x="5413745" y="1018694"/>
              <a:chExt cx="2275368" cy="2604977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5E295FCB-5521-47F6-9B5A-D8110501AF32}"/>
                  </a:ext>
                </a:extLst>
              </p:cNvPr>
              <p:cNvSpPr/>
              <p:nvPr/>
            </p:nvSpPr>
            <p:spPr>
              <a:xfrm rot="5400000">
                <a:off x="5248940" y="1183499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A25044-03FC-44C5-8BC5-7EFBA9350827}"/>
                  </a:ext>
                </a:extLst>
              </p:cNvPr>
              <p:cNvSpPr/>
              <p:nvPr/>
            </p:nvSpPr>
            <p:spPr>
              <a:xfrm>
                <a:off x="5593570" y="172676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8BB67E-140F-4128-A173-940CC67164B7}"/>
                  </a:ext>
                </a:extLst>
              </p:cNvPr>
              <p:cNvSpPr/>
              <p:nvPr/>
            </p:nvSpPr>
            <p:spPr>
              <a:xfrm>
                <a:off x="6705515" y="2246043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5CE62-A6E6-44F3-9236-96EB07156253}"/>
                  </a:ext>
                </a:extLst>
              </p:cNvPr>
              <p:cNvSpPr txBox="1"/>
              <p:nvPr/>
            </p:nvSpPr>
            <p:spPr>
              <a:xfrm>
                <a:off x="6204056" y="1241321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C8037-C75B-4756-99E5-D36049E400B0}"/>
                </a:ext>
              </a:extLst>
            </p:cNvPr>
            <p:cNvSpPr txBox="1"/>
            <p:nvPr/>
          </p:nvSpPr>
          <p:spPr>
            <a:xfrm>
              <a:off x="6191607" y="4110217"/>
              <a:ext cx="1160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ACD7CE-8601-4F51-9F4F-3E9E4B803FAC}"/>
                </a:ext>
              </a:extLst>
            </p:cNvPr>
            <p:cNvGrpSpPr/>
            <p:nvPr/>
          </p:nvGrpSpPr>
          <p:grpSpPr>
            <a:xfrm>
              <a:off x="5413746" y="3829665"/>
              <a:ext cx="2275368" cy="2604977"/>
              <a:chOff x="5413746" y="3829665"/>
              <a:chExt cx="2275368" cy="2604977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1F6DC0AE-6845-4031-9B29-0BCE4CE194FA}"/>
                  </a:ext>
                </a:extLst>
              </p:cNvPr>
              <p:cNvSpPr/>
              <p:nvPr/>
            </p:nvSpPr>
            <p:spPr>
              <a:xfrm rot="5400000">
                <a:off x="5248941" y="3994470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1B2F5A-030B-428F-84E3-1227A23C9065}"/>
                  </a:ext>
                </a:extLst>
              </p:cNvPr>
              <p:cNvSpPr/>
              <p:nvPr/>
            </p:nvSpPr>
            <p:spPr>
              <a:xfrm>
                <a:off x="5702509" y="455551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1876ECA-4ABF-49EB-85F3-65F6C3701200}"/>
                  </a:ext>
                </a:extLst>
              </p:cNvPr>
              <p:cNvSpPr/>
              <p:nvPr/>
            </p:nvSpPr>
            <p:spPr>
              <a:xfrm>
                <a:off x="6772011" y="5081115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68FB-73C7-4C44-97A9-632E7A2F5EFD}"/>
                  </a:ext>
                </a:extLst>
              </p:cNvPr>
              <p:cNvSpPr txBox="1"/>
              <p:nvPr/>
            </p:nvSpPr>
            <p:spPr>
              <a:xfrm>
                <a:off x="6191607" y="4110218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63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8E5-F3C1-4D37-8DFB-C4E14C8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EBC-4CB6-4AB4-B79C-2C70C93A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Containers are ephemeral</a:t>
            </a:r>
          </a:p>
          <a:p>
            <a:r>
              <a:rPr lang="en-US" sz="3200" dirty="0" err="1"/>
              <a:t>PersistentVolumeClaim</a:t>
            </a:r>
            <a:r>
              <a:rPr lang="en-US" sz="3200" dirty="0"/>
              <a:t> mounts a drive on the container</a:t>
            </a:r>
          </a:p>
          <a:p>
            <a:r>
              <a:rPr lang="en-US" sz="3200" dirty="0"/>
              <a:t>Input and output through mounted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74DD-59AD-421A-8DAF-A2782221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4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508-1D3A-4D16-96D7-810E3C5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8649-9E41-408D-BFFC-E345C48C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>
                <a:latin typeface="Consolas" panose="020B0609020204030204" pitchFamily="49" charset="0"/>
              </a:rPr>
              <a:t>kubectl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with access to a cluster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PersistentVolume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PersistentVolumeClaim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hlinkClick r:id="rId2"/>
              </a:rPr>
              <a:t>https://github.com/cnnrznn/wordcount-gomr</a:t>
            </a:r>
            <a:endParaRPr lang="en-US" sz="32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7CB7-0625-4FF3-AE1A-7D03977B3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9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391-C150-4692-855E-DCF7200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19E3-C920-4EC0-AA75-4C9A229B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E13C-C00A-44C4-8032-50A2475F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224C9-F113-4E6F-B9CE-630F293EDB40}"/>
              </a:ext>
            </a:extLst>
          </p:cNvPr>
          <p:cNvSpPr/>
          <p:nvPr/>
        </p:nvSpPr>
        <p:spPr>
          <a:xfrm>
            <a:off x="2453459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BBFEE-2297-471F-A4F6-5BC715D7C8D0}"/>
              </a:ext>
            </a:extLst>
          </p:cNvPr>
          <p:cNvSpPr/>
          <p:nvPr/>
        </p:nvSpPr>
        <p:spPr>
          <a:xfrm>
            <a:off x="5171062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1F473-6E90-4805-8576-AABD42F94DEB}"/>
              </a:ext>
            </a:extLst>
          </p:cNvPr>
          <p:cNvGrpSpPr/>
          <p:nvPr/>
        </p:nvGrpSpPr>
        <p:grpSpPr>
          <a:xfrm>
            <a:off x="513907" y="1536632"/>
            <a:ext cx="1495645" cy="4453416"/>
            <a:chOff x="513907" y="1536632"/>
            <a:chExt cx="1495645" cy="4453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EF018A-7728-48F9-89E3-AA7EB8ABA098}"/>
                </a:ext>
              </a:extLst>
            </p:cNvPr>
            <p:cNvSpPr/>
            <p:nvPr/>
          </p:nvSpPr>
          <p:spPr>
            <a:xfrm>
              <a:off x="513907" y="1536632"/>
              <a:ext cx="1495645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5383C-1B09-49A5-99DC-BC38ACB08B1B}"/>
                </a:ext>
              </a:extLst>
            </p:cNvPr>
            <p:cNvSpPr/>
            <p:nvPr/>
          </p:nvSpPr>
          <p:spPr>
            <a:xfrm>
              <a:off x="513908" y="2737569"/>
              <a:ext cx="1495644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8CAB1-ACED-4A8D-9BE9-D2CBFB822133}"/>
                </a:ext>
              </a:extLst>
            </p:cNvPr>
            <p:cNvSpPr/>
            <p:nvPr/>
          </p:nvSpPr>
          <p:spPr>
            <a:xfrm>
              <a:off x="513907" y="3938506"/>
              <a:ext cx="1495643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78DA7-49BF-4718-A061-1F44807AE8E2}"/>
                </a:ext>
              </a:extLst>
            </p:cNvPr>
            <p:cNvSpPr/>
            <p:nvPr/>
          </p:nvSpPr>
          <p:spPr>
            <a:xfrm>
              <a:off x="513908" y="5139443"/>
              <a:ext cx="1495642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265B0-DFD8-44D5-B71E-16E04FB1DD53}"/>
              </a:ext>
            </a:extLst>
          </p:cNvPr>
          <p:cNvGrpSpPr/>
          <p:nvPr/>
        </p:nvGrpSpPr>
        <p:grpSpPr>
          <a:xfrm>
            <a:off x="6826103" y="1506380"/>
            <a:ext cx="1803989" cy="4453416"/>
            <a:chOff x="205563" y="1536632"/>
            <a:chExt cx="1803989" cy="4453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088AC1-51A0-41A9-95C3-A483D00A27F0}"/>
                </a:ext>
              </a:extLst>
            </p:cNvPr>
            <p:cNvSpPr/>
            <p:nvPr/>
          </p:nvSpPr>
          <p:spPr>
            <a:xfrm>
              <a:off x="205565" y="1536632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CE0C4C-42C5-4255-BD41-7ABA8EC4F0C6}"/>
                </a:ext>
              </a:extLst>
            </p:cNvPr>
            <p:cNvSpPr/>
            <p:nvPr/>
          </p:nvSpPr>
          <p:spPr>
            <a:xfrm>
              <a:off x="205565" y="2737569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13DB2A-FF18-4450-8874-6B2CD9EE09FA}"/>
                </a:ext>
              </a:extLst>
            </p:cNvPr>
            <p:cNvSpPr/>
            <p:nvPr/>
          </p:nvSpPr>
          <p:spPr>
            <a:xfrm>
              <a:off x="205563" y="3938506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E3EC0-A479-4457-82C3-19011BE96619}"/>
                </a:ext>
              </a:extLst>
            </p:cNvPr>
            <p:cNvSpPr/>
            <p:nvPr/>
          </p:nvSpPr>
          <p:spPr>
            <a:xfrm>
              <a:off x="205563" y="5139443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0F0E9-FEB4-45EE-B4BC-2484EF900ED3}"/>
              </a:ext>
            </a:extLst>
          </p:cNvPr>
          <p:cNvSpPr txBox="1"/>
          <p:nvPr/>
        </p:nvSpPr>
        <p:spPr>
          <a:xfrm>
            <a:off x="3960626" y="355792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7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BE4-6551-4269-B9ED-68D57F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79F-8CA5-4518-BA0C-B23B3ADC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outs []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RunDistributed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9133-9A04-4F8A-9583-F6C872946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2BC79-6677-46E8-A6F9-F01D2AB624BE}"/>
              </a:ext>
            </a:extLst>
          </p:cNvPr>
          <p:cNvSpPr/>
          <p:nvPr/>
        </p:nvSpPr>
        <p:spPr>
          <a:xfrm>
            <a:off x="311700" y="1536633"/>
            <a:ext cx="8315465" cy="4953619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95B2-3705-4C44-A27F-B4090CF026C5}"/>
              </a:ext>
            </a:extLst>
          </p:cNvPr>
          <p:cNvSpPr txBox="1"/>
          <p:nvPr/>
        </p:nvSpPr>
        <p:spPr>
          <a:xfrm>
            <a:off x="6738731" y="1064759"/>
            <a:ext cx="188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92D050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234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B806-7F80-46B8-811B-0CAD22A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F65F-534F-45F1-A987-7A99F66B8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"github.com/cnnrznn/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/pkg/driver"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driver.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NewDriver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"Wordcount App"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"wordcount"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"/data/moby.txt"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"/data/wc.txt"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62A7-B0A5-41FC-9D1B-E76591398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9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2 JOIN ops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Large intermediate tables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333274-F428-4C8F-AA48-47C8DD1B668F}"/>
              </a:ext>
            </a:extLst>
          </p:cNvPr>
          <p:cNvGrpSpPr/>
          <p:nvPr/>
        </p:nvGrpSpPr>
        <p:grpSpPr>
          <a:xfrm>
            <a:off x="2304986" y="593366"/>
            <a:ext cx="5974309" cy="5879019"/>
            <a:chOff x="2304987" y="385614"/>
            <a:chExt cx="5955540" cy="60867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6E285F-1B0C-45A0-A301-14E376FBD9EF}"/>
                </a:ext>
              </a:extLst>
            </p:cNvPr>
            <p:cNvGrpSpPr/>
            <p:nvPr/>
          </p:nvGrpSpPr>
          <p:grpSpPr>
            <a:xfrm>
              <a:off x="2304987" y="385614"/>
              <a:ext cx="5955540" cy="6086772"/>
              <a:chOff x="4229145" y="1741526"/>
              <a:chExt cx="4628621" cy="46931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C23E12-175D-4D5C-B7A3-940AB919D5FF}"/>
                  </a:ext>
                </a:extLst>
              </p:cNvPr>
              <p:cNvSpPr/>
              <p:nvPr/>
            </p:nvSpPr>
            <p:spPr>
              <a:xfrm>
                <a:off x="5702509" y="4555518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F86199-C2A3-4F18-A1B6-AD204C6AF065}"/>
                  </a:ext>
                </a:extLst>
              </p:cNvPr>
              <p:cNvSpPr/>
              <p:nvPr/>
            </p:nvSpPr>
            <p:spPr>
              <a:xfrm>
                <a:off x="6772011" y="5081114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BBFA3B5-7915-47FC-97E4-6127B4177B0E}"/>
                  </a:ext>
                </a:extLst>
              </p:cNvPr>
              <p:cNvGrpSpPr/>
              <p:nvPr/>
            </p:nvGrpSpPr>
            <p:grpSpPr>
              <a:xfrm>
                <a:off x="4229145" y="1741527"/>
                <a:ext cx="2275368" cy="2604977"/>
                <a:chOff x="2296632" y="1356867"/>
                <a:chExt cx="2275368" cy="260497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93960F4-1A02-4B97-9DBD-D5031E4D5295}"/>
                    </a:ext>
                  </a:extLst>
                </p:cNvPr>
                <p:cNvGrpSpPr/>
                <p:nvPr/>
              </p:nvGrpSpPr>
              <p:grpSpPr>
                <a:xfrm>
                  <a:off x="2296632" y="1356867"/>
                  <a:ext cx="2275368" cy="2604977"/>
                  <a:chOff x="2296632" y="1356867"/>
                  <a:chExt cx="2275368" cy="2604977"/>
                </a:xfrm>
              </p:grpSpPr>
              <p:sp>
                <p:nvSpPr>
                  <p:cNvPr id="23" name="Hexagon 22">
                    <a:extLst>
                      <a:ext uri="{FF2B5EF4-FFF2-40B4-BE49-F238E27FC236}">
                        <a16:creationId xmlns:a16="http://schemas.microsoft.com/office/drawing/2014/main" id="{2BA8A9F4-8EE3-4E8B-9897-709CF3104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31827" y="1521672"/>
                    <a:ext cx="2604977" cy="2275368"/>
                  </a:xfrm>
                  <a:prstGeom prst="hexagon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3D5DE2-CED2-4481-A017-AD83DE62457C}"/>
                      </a:ext>
                    </a:extLst>
                  </p:cNvPr>
                  <p:cNvSpPr/>
                  <p:nvPr/>
                </p:nvSpPr>
                <p:spPr>
                  <a:xfrm>
                    <a:off x="3509674" y="2746263"/>
                    <a:ext cx="786809" cy="763500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Map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65668FA-0A12-4147-B34F-53B990369496}"/>
                    </a:ext>
                  </a:extLst>
                </p:cNvPr>
                <p:cNvSpPr txBox="1"/>
                <p:nvPr/>
              </p:nvSpPr>
              <p:spPr>
                <a:xfrm>
                  <a:off x="3134790" y="1493677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2DFBC1-754E-42A0-B8C9-AEE5430AE917}"/>
                  </a:ext>
                </a:extLst>
              </p:cNvPr>
              <p:cNvGrpSpPr/>
              <p:nvPr/>
            </p:nvGrpSpPr>
            <p:grpSpPr>
              <a:xfrm>
                <a:off x="6582398" y="1741526"/>
                <a:ext cx="2275368" cy="2604977"/>
                <a:chOff x="5413745" y="1018694"/>
                <a:chExt cx="2275368" cy="2604977"/>
              </a:xfrm>
            </p:grpSpPr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5E295FCB-5521-47F6-9B5A-D8110501AF32}"/>
                    </a:ext>
                  </a:extLst>
                </p:cNvPr>
                <p:cNvSpPr/>
                <p:nvPr/>
              </p:nvSpPr>
              <p:spPr>
                <a:xfrm rot="5400000">
                  <a:off x="5248940" y="1183499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D8BB67E-140F-4128-A173-940CC67164B7}"/>
                    </a:ext>
                  </a:extLst>
                </p:cNvPr>
                <p:cNvSpPr/>
                <p:nvPr/>
              </p:nvSpPr>
              <p:spPr>
                <a:xfrm>
                  <a:off x="6639736" y="1644590"/>
                  <a:ext cx="92796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Reduce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EF5CE62-A6E6-44F3-9236-96EB07156253}"/>
                    </a:ext>
                  </a:extLst>
                </p:cNvPr>
                <p:cNvSpPr txBox="1"/>
                <p:nvPr/>
              </p:nvSpPr>
              <p:spPr>
                <a:xfrm>
                  <a:off x="6204056" y="1241321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C8037-C75B-4756-99E5-D36049E400B0}"/>
                  </a:ext>
                </a:extLst>
              </p:cNvPr>
              <p:cNvSpPr txBox="1"/>
              <p:nvPr/>
            </p:nvSpPr>
            <p:spPr>
              <a:xfrm>
                <a:off x="6191607" y="411021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BACD7CE-8601-4F51-9F4F-3E9E4B803FAC}"/>
                  </a:ext>
                </a:extLst>
              </p:cNvPr>
              <p:cNvGrpSpPr/>
              <p:nvPr/>
            </p:nvGrpSpPr>
            <p:grpSpPr>
              <a:xfrm>
                <a:off x="5413746" y="3829665"/>
                <a:ext cx="2275368" cy="2604977"/>
                <a:chOff x="5413746" y="3829665"/>
                <a:chExt cx="2275368" cy="2604977"/>
              </a:xfrm>
            </p:grpSpPr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1F6DC0AE-6845-4031-9B29-0BCE4CE194FA}"/>
                    </a:ext>
                  </a:extLst>
                </p:cNvPr>
                <p:cNvSpPr/>
                <p:nvPr/>
              </p:nvSpPr>
              <p:spPr>
                <a:xfrm rot="5400000">
                  <a:off x="5248941" y="3994470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1876ECA-4ABF-49EB-85F3-65F6C3701200}"/>
                    </a:ext>
                  </a:extLst>
                </p:cNvPr>
                <p:cNvSpPr/>
                <p:nvPr/>
              </p:nvSpPr>
              <p:spPr>
                <a:xfrm>
                  <a:off x="6489318" y="5116738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Map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F168FB-73C7-4C44-97A9-632E7A2F5EFD}"/>
                    </a:ext>
                  </a:extLst>
                </p:cNvPr>
                <p:cNvSpPr txBox="1"/>
                <p:nvPr/>
              </p:nvSpPr>
              <p:spPr>
                <a:xfrm>
                  <a:off x="6191607" y="4110218"/>
                  <a:ext cx="1160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279330-10FF-455A-8379-A6EE90C8758A}"/>
                </a:ext>
              </a:extLst>
            </p:cNvPr>
            <p:cNvSpPr/>
            <p:nvPr/>
          </p:nvSpPr>
          <p:spPr>
            <a:xfrm>
              <a:off x="5741737" y="2057595"/>
              <a:ext cx="1012369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84FA35-A7EA-4697-BBB5-912902493347}"/>
                </a:ext>
              </a:extLst>
            </p:cNvPr>
            <p:cNvSpPr/>
            <p:nvPr/>
          </p:nvSpPr>
          <p:spPr>
            <a:xfrm>
              <a:off x="2668859" y="1292776"/>
              <a:ext cx="1193997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EDFA03-27C5-4126-ACFD-985742A59682}"/>
                </a:ext>
              </a:extLst>
            </p:cNvPr>
            <p:cNvSpPr/>
            <p:nvPr/>
          </p:nvSpPr>
          <p:spPr>
            <a:xfrm>
              <a:off x="4088760" y="3888190"/>
              <a:ext cx="1193997" cy="9902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7ECCB2B-A670-428B-8F8A-FEE159B8528B}"/>
              </a:ext>
            </a:extLst>
          </p:cNvPr>
          <p:cNvSpPr/>
          <p:nvPr/>
        </p:nvSpPr>
        <p:spPr>
          <a:xfrm>
            <a:off x="105050" y="577788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2FA7BB-D4DA-4D4E-9D88-0F741AB4B886}"/>
              </a:ext>
            </a:extLst>
          </p:cNvPr>
          <p:cNvSpPr/>
          <p:nvPr/>
        </p:nvSpPr>
        <p:spPr>
          <a:xfrm>
            <a:off x="1282882" y="3856595"/>
            <a:ext cx="1856967" cy="17689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85B2A5-5A54-4CB5-BAF0-24BA1A8ADBB2}"/>
              </a:ext>
            </a:extLst>
          </p:cNvPr>
          <p:cNvCxnSpPr/>
          <p:nvPr/>
        </p:nvCxnSpPr>
        <p:spPr>
          <a:xfrm flipV="1">
            <a:off x="1282882" y="5476461"/>
            <a:ext cx="357075" cy="3014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923A81-8882-4D2F-8C91-701BA3423146}"/>
              </a:ext>
            </a:extLst>
          </p:cNvPr>
          <p:cNvCxnSpPr>
            <a:cxnSpLocks/>
          </p:cNvCxnSpPr>
          <p:nvPr/>
        </p:nvCxnSpPr>
        <p:spPr>
          <a:xfrm flipV="1">
            <a:off x="2495687" y="3164708"/>
            <a:ext cx="334059" cy="78144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3797ED-744C-4DC0-AB4B-2DCBF80FE125}"/>
              </a:ext>
            </a:extLst>
          </p:cNvPr>
          <p:cNvCxnSpPr>
            <a:cxnSpLocks/>
          </p:cNvCxnSpPr>
          <p:nvPr/>
        </p:nvCxnSpPr>
        <p:spPr>
          <a:xfrm flipV="1">
            <a:off x="2930275" y="3001405"/>
            <a:ext cx="2546186" cy="120510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9C544-3720-4912-B761-F50687EABA72}"/>
              </a:ext>
            </a:extLst>
          </p:cNvPr>
          <p:cNvCxnSpPr>
            <a:cxnSpLocks/>
          </p:cNvCxnSpPr>
          <p:nvPr/>
        </p:nvCxnSpPr>
        <p:spPr>
          <a:xfrm>
            <a:off x="3108813" y="4785793"/>
            <a:ext cx="664617" cy="13992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80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893-136B-44B2-AE0D-EED445BE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03D5-8C59-4FD0-AC4E-400F546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Programmability?</a:t>
            </a:r>
          </a:p>
          <a:p>
            <a:pPr lvl="1"/>
            <a:r>
              <a:rPr lang="en-US"/>
              <a:t>Combine driver + job code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64E-9A94-47B5-AD7F-66EAC5588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572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Almost Mature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08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MSc from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55C8-7CF7-4986-B00B-82D4605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1114-6330-4143-86D7-6EB13F35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or Channels?</a:t>
            </a:r>
          </a:p>
          <a:p>
            <a:r>
              <a:rPr lang="en-US" dirty="0"/>
              <a:t>Separate driver and job?</a:t>
            </a:r>
          </a:p>
          <a:p>
            <a:r>
              <a:rPr lang="en-US" dirty="0"/>
              <a:t>Using K8s job vs Deployment</a:t>
            </a:r>
          </a:p>
          <a:p>
            <a:r>
              <a:rPr lang="en-US" dirty="0"/>
              <a:t>UUID for k8s jobs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CB92-3C14-4B90-87B5-0BBE549D7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98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8B-202A-4654-9970-C302AD3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EB04-8450-4A58-9A26-52DB8FCE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C002-12DC-4CD6-A8DB-9758C0408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Invention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9958B-D12D-4060-B863-41BF89F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13956</TotalTime>
  <Words>3502</Words>
  <Application>Microsoft Office PowerPoint</Application>
  <PresentationFormat>On-screen Show (4:3)</PresentationFormat>
  <Paragraphs>742</Paragraphs>
  <Slides>60</Slides>
  <Notes>27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Go</vt:lpstr>
      <vt:lpstr>Bahnschrift</vt:lpstr>
      <vt:lpstr>Consolas</vt:lpstr>
      <vt:lpstr>Oswald</vt:lpstr>
      <vt:lpstr>Arial</vt:lpstr>
      <vt:lpstr>Average</vt:lpstr>
      <vt:lpstr>Cambria Math</vt:lpstr>
      <vt:lpstr>Go Medium</vt:lpstr>
      <vt:lpstr>Slate</vt:lpstr>
      <vt:lpstr>About Me - Connor Zanin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Background: MapReduce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Synchronization</vt:lpstr>
      <vt:lpstr>GoMR - Channels or Values?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GoMR on K8s</vt:lpstr>
      <vt:lpstr>Kubernetes</vt:lpstr>
      <vt:lpstr>I/O</vt:lpstr>
      <vt:lpstr>Prerequisites</vt:lpstr>
      <vt:lpstr>MR Application</vt:lpstr>
      <vt:lpstr>Jobs</vt:lpstr>
      <vt:lpstr>Drivers</vt:lpstr>
      <vt:lpstr>Kubernetes</vt:lpstr>
      <vt:lpstr>Future Work</vt:lpstr>
      <vt:lpstr>Existing solutions</vt:lpstr>
      <vt:lpstr>Questions?</vt:lpstr>
      <vt:lpstr>Connor Zanin</vt:lpstr>
      <vt:lpstr>Design Questions</vt:lpstr>
      <vt:lpstr>Wordcount - GoMR</vt:lpstr>
      <vt:lpstr>Wordcount - GoMR</vt:lpstr>
      <vt:lpstr>Wordcount - GoMR</vt:lpstr>
      <vt:lpstr>Wordcount - GoMR</vt:lpstr>
      <vt:lpstr>Wordcount - GoMR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328</cp:revision>
  <dcterms:modified xsi:type="dcterms:W3CDTF">2020-06-26T14:01:50Z</dcterms:modified>
</cp:coreProperties>
</file>