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4" r:id="rId4"/>
    <p:sldId id="271" r:id="rId5"/>
    <p:sldId id="273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1003E"/>
    <a:srgbClr val="BFBFBF"/>
    <a:srgbClr val="FF5050"/>
    <a:srgbClr val="2DBBBD"/>
    <a:srgbClr val="DEFFF8"/>
    <a:srgbClr val="4264B8"/>
    <a:srgbClr val="239BC5"/>
    <a:srgbClr val="00A2E4"/>
    <a:srgbClr val="3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64" y="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8587" y="607337"/>
            <a:ext cx="9496468" cy="451755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9" name="図 9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587" y="607337"/>
            <a:ext cx="9498391" cy="46516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D7E50E3-085B-4A73-A677-0854C5530D9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D2347C3-A754-448C-848D-F163092D3AE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flipH="1">
            <a:off x="-2" y="480694"/>
            <a:ext cx="9905999" cy="6377305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21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Rectangle 15"/>
          <p:cNvSpPr>
            <a:spLocks noGrp="1" noChangeArrowheads="1"/>
          </p:cNvSpPr>
          <p:nvPr userDrawn="1"/>
        </p:nvSpPr>
        <p:spPr bwMode="auto">
          <a:xfrm>
            <a:off x="9314498" y="6631623"/>
            <a:ext cx="990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fld id="{59C8723A-3A7D-47F7-86FC-6DC598AF8FDA}" type="slidenum">
              <a:rPr kumimoji="0" lang="en-US" altLang="ja-JP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fld>
            <a:endParaRPr kumimoji="0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74246" y="480695"/>
            <a:ext cx="9828000" cy="0"/>
          </a:xfrm>
          <a:prstGeom prst="line">
            <a:avLst/>
          </a:prstGeom>
          <a:ln w="12700">
            <a:solidFill>
              <a:srgbClr val="D1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 userDrawn="1"/>
        </p:nvSpPr>
        <p:spPr>
          <a:xfrm>
            <a:off x="74246" y="-10160"/>
            <a:ext cx="101600" cy="432000"/>
          </a:xfrm>
          <a:prstGeom prst="rect">
            <a:avLst/>
          </a:prstGeom>
          <a:solidFill>
            <a:srgbClr val="D1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93" y="105351"/>
            <a:ext cx="18511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flipH="1">
            <a:off x="-2" y="480694"/>
            <a:ext cx="9905999" cy="6377305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21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Rectangle 15"/>
          <p:cNvSpPr>
            <a:spLocks noGrp="1" noChangeArrowheads="1"/>
          </p:cNvSpPr>
          <p:nvPr userDrawn="1"/>
        </p:nvSpPr>
        <p:spPr bwMode="auto">
          <a:xfrm>
            <a:off x="9314498" y="6631623"/>
            <a:ext cx="990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fld id="{59C8723A-3A7D-47F7-86FC-6DC598AF8FDA}" type="slidenum">
              <a:rPr kumimoji="0" lang="en-US" altLang="ja-JP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fld>
            <a:endParaRPr kumimoji="0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74246" y="480695"/>
            <a:ext cx="9828000" cy="0"/>
          </a:xfrm>
          <a:prstGeom prst="line">
            <a:avLst/>
          </a:prstGeom>
          <a:ln w="12700">
            <a:solidFill>
              <a:srgbClr val="D1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 userDrawn="1"/>
        </p:nvSpPr>
        <p:spPr>
          <a:xfrm>
            <a:off x="74246" y="-10160"/>
            <a:ext cx="101600" cy="432000"/>
          </a:xfrm>
          <a:prstGeom prst="rect">
            <a:avLst/>
          </a:prstGeom>
          <a:solidFill>
            <a:srgbClr val="D1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93" y="105351"/>
            <a:ext cx="18511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3994" y="45882"/>
            <a:ext cx="968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CASE 1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ワークシート</a:t>
            </a: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04766" y="5198319"/>
            <a:ext cx="9496468" cy="151966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314833" y="5284950"/>
            <a:ext cx="2041774" cy="307777"/>
            <a:chOff x="318654" y="693967"/>
            <a:chExt cx="2041774" cy="307777"/>
          </a:xfrm>
        </p:grpSpPr>
        <p:sp>
          <p:nvSpPr>
            <p:cNvPr id="107" name="正方形/長方形 106"/>
            <p:cNvSpPr/>
            <p:nvPr/>
          </p:nvSpPr>
          <p:spPr>
            <a:xfrm>
              <a:off x="318654" y="702213"/>
              <a:ext cx="2041774" cy="291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546" bIns="432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536263" y="693967"/>
              <a:ext cx="1606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業務改善の方向性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aphicFrame>
        <p:nvGraphicFramePr>
          <p:cNvPr id="11" name="表 2"/>
          <p:cNvGraphicFramePr>
            <a:graphicFrameLocks noGrp="1"/>
          </p:cNvGraphicFramePr>
          <p:nvPr/>
        </p:nvGraphicFramePr>
        <p:xfrm>
          <a:off x="315842" y="5677801"/>
          <a:ext cx="9279730" cy="92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730"/>
              </a:tblGrid>
              <a:tr h="926199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の内容が同じので、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を消す。あるいは、個人情報照会システムから同時に事務担当と上司にメールを送る、２人が全部チェックした場合、その控えめを直接お客様に渡す。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の原本保管に関して、以後大量増加の可能性があるので、データ化して保存する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693331" y="429259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1415" y="2711655"/>
            <a:ext cx="15716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・個人情報照会システムに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申込書の内容を入力し、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口座の開設状況を確認し、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上司へ手渡す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23265" y="1937512"/>
            <a:ext cx="12725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個人情報照会システムに</a:t>
            </a:r>
            <a:b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申込書の内容を入力し、</a:t>
            </a:r>
            <a:b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口座が既に開設状況を</a:t>
            </a:r>
            <a:b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確認し、捺印し、事務担当</a:t>
            </a:r>
            <a:b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へ手渡す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44731" y="1962913"/>
            <a:ext cx="4686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PDF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37862" y="2132247"/>
            <a:ext cx="5232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・データ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46067" y="1929042"/>
            <a:ext cx="373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・紙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50628" y="2092026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  <a:t>口座書類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8280" y="2711655"/>
            <a:ext cx="140462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申込書をスキャンし、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PDF 化したデータをメール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で審査担当に送信する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726817" y="2711655"/>
            <a:ext cx="114427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申込書の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原本を支店の保管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ファイルに入れる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26396" y="3131312"/>
            <a:ext cx="373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紙・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119527" y="3300646"/>
            <a:ext cx="7308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  <a:t>申込書の</a:t>
            </a:r>
            <a:b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</a:br>
            <a: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  <a:t>原本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86854" y="3469980"/>
            <a:ext cx="373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紙・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79985" y="3639314"/>
            <a:ext cx="667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申込書の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控え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38746" y="3499056"/>
            <a:ext cx="1283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窓口担当は申込書の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控えをお客さまに渡す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60987" y="4291247"/>
            <a:ext cx="373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紙・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37184" y="4477515"/>
            <a:ext cx="6673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  <a:t>申込書の</a:t>
            </a:r>
            <a:b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</a:br>
            <a:r>
              <a:rPr kumimoji="1" lang="ja-JP" altLang="en-US" sz="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+mn-ea"/>
              </a:rPr>
              <a:t>控え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63682" y="4294921"/>
            <a:ext cx="1329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申込書の確認と保存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300439" y="4294921"/>
            <a:ext cx="10483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口座書類の確認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18654" y="693967"/>
            <a:ext cx="2041774" cy="307777"/>
            <a:chOff x="318654" y="693967"/>
            <a:chExt cx="2041774" cy="307777"/>
          </a:xfrm>
        </p:grpSpPr>
        <p:sp>
          <p:nvSpPr>
            <p:cNvPr id="27" name="正方形/長方形 26"/>
            <p:cNvSpPr/>
            <p:nvPr/>
          </p:nvSpPr>
          <p:spPr>
            <a:xfrm>
              <a:off x="318654" y="702213"/>
              <a:ext cx="2041774" cy="291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546" bIns="43200" rtlCol="0" anchor="ctr"/>
            <a:lstStyle/>
            <a:p>
              <a:pPr algn="ctr"/>
              <a:endPara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00197" y="693967"/>
              <a:ext cx="1678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現状の業務フロー図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7718350" y="1123672"/>
            <a:ext cx="129667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審査完了後、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お客さまに口座書類を</a:t>
            </a:r>
            <a:b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郵送する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1025" y="437324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申込書に情報を記入し、</a:t>
            </a:r>
            <a:br>
              <a:rPr lang="zh-CN" altLang="en-US" sz="900"/>
            </a:br>
            <a:r>
              <a:rPr lang="zh-CN" altLang="en-US" sz="900"/>
              <a:t>窓口担当</a:t>
            </a:r>
            <a:r>
              <a:rPr lang="ja-JP" altLang="en-US" sz="900"/>
              <a:t>へ手渡す</a:t>
            </a:r>
            <a:endParaRPr lang="ja-JP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08587" y="607336"/>
            <a:ext cx="9496468" cy="611065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94" y="45882"/>
            <a:ext cx="968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CASE 2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ワークシート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18654" y="693967"/>
            <a:ext cx="2041774" cy="307777"/>
            <a:chOff x="318654" y="693967"/>
            <a:chExt cx="2041774" cy="307777"/>
          </a:xfrm>
        </p:grpSpPr>
        <p:sp>
          <p:nvSpPr>
            <p:cNvPr id="23" name="正方形/長方形 22"/>
            <p:cNvSpPr/>
            <p:nvPr/>
          </p:nvSpPr>
          <p:spPr>
            <a:xfrm>
              <a:off x="318654" y="702213"/>
              <a:ext cx="2041774" cy="291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546" bIns="43200" rtlCol="0" anchor="ctr"/>
            <a:lstStyle/>
            <a:p>
              <a:pPr algn="ctr"/>
              <a:endPara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35037" y="693967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課題と改善案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2" name="表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842" y="1100571"/>
          <a:ext cx="9279730" cy="5541128"/>
        </p:xfrm>
        <a:graphic>
          <a:graphicData uri="http://schemas.openxmlformats.org/drawingml/2006/table">
            <a:tbl>
              <a:tblPr/>
              <a:tblGrid>
                <a:gridCol w="4639865"/>
                <a:gridCol w="4639865"/>
              </a:tblGrid>
              <a:tr h="274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現状案の課題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画面の改善案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1.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「次の入力へ」という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btn</a:t>
                      </a:r>
                      <a:r>
                        <a:rPr kumimoji="1" lang="ja-JP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の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レイアウト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・この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btn</a:t>
                      </a:r>
                      <a:r>
                        <a:rPr kumimoji="1" lang="ja-JP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を習慣として、一番下に置いたほうがいいと思う</a:t>
                      </a:r>
                      <a:endParaRPr kumimoji="1" lang="ja-JP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誕生日の入力欄に、何回マウスの移動が必要ので、インタフェースが悪い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つの欄じゃなくて、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つの欄に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桁の数字を直接入れて、後はシステムでの処理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3.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ネット接続の影響より、ページの</a:t>
                      </a:r>
                      <a:r>
                        <a:rPr kumimoji="1" lang="en-US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jump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とで、入力した内容が消えた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・保存　ボタンの作る、あるいは自動保存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4.</a:t>
                      </a:r>
                      <a:r>
                        <a:rPr kumimoji="1" lang="en-US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page2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に投資信託のリンクがない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・リンクを作る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同意</a:t>
                      </a:r>
                      <a:r>
                        <a:rPr kumimoji="1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btn</a:t>
                      </a:r>
                      <a:r>
                        <a:rPr kumimoji="1" lang="ja-JP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が小さいし、説明文の上になった</a:t>
                      </a:r>
                      <a:endParaRPr kumimoji="1" lang="ja-JP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・同意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btn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を一番下に目立つ色な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btn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で作ること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システムが</a:t>
                      </a:r>
                      <a:r>
                        <a:rPr kumimoji="1" lang="en-US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check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する時、間違いないように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・より厳しい正規表現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</a:t>
                      </a:r>
                      <a:r>
                        <a:rPr kumimoji="1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住所栏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宋体" panose="02010600030101010101" pitchFamily="2" charset="-122"/>
                          <a:cs typeface="+mn-cs"/>
                        </a:rPr>
                        <a:t>が一行しかない、</a:t>
                      </a:r>
                      <a:r>
                        <a:rPr lang="ja-JP" altLang="en-US" sz="1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+mn-ea"/>
                        </a:rPr>
                        <a:t>インタフェースが悪い</a:t>
                      </a:r>
                      <a:endParaRPr lang="ja-JP" altLang="en-US" sz="1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sym typeface="+mn-ea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宋体" panose="02010600030101010101" pitchFamily="2" charset="-122"/>
                        </a:rPr>
                        <a:t>詳しい欄を作る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年齢欄と生年月日せねんがっぴ　が重複してる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+mn-ea"/>
                        </a:rPr>
                        <a:t>生年月日があれば　</a:t>
                      </a:r>
                      <a:r>
                        <a:rPr lang="ja-JP" altLang="en-US" sz="1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+mn-ea"/>
                        </a:rPr>
                        <a:t>年齢欄がいらない</a:t>
                      </a:r>
                      <a:endParaRPr lang="ja-JP" altLang="en-US" sz="1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sym typeface="+mn-ea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方形/長方形 104"/>
          <p:cNvSpPr/>
          <p:nvPr/>
        </p:nvSpPr>
        <p:spPr>
          <a:xfrm>
            <a:off x="204766" y="4634791"/>
            <a:ext cx="9496468" cy="20831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842" y="5114273"/>
          <a:ext cx="92743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72"/>
                <a:gridCol w="7764544"/>
              </a:tblGrid>
              <a:tr h="6838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原因の特定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7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行うべき対策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204777" y="635277"/>
            <a:ext cx="9496468" cy="39327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94" y="45882"/>
            <a:ext cx="968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CASE 3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ワークシート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18654" y="693967"/>
            <a:ext cx="2041774" cy="307777"/>
            <a:chOff x="318654" y="693967"/>
            <a:chExt cx="2041774" cy="307777"/>
          </a:xfrm>
        </p:grpSpPr>
        <p:sp>
          <p:nvSpPr>
            <p:cNvPr id="23" name="正方形/長方形 22"/>
            <p:cNvSpPr/>
            <p:nvPr/>
          </p:nvSpPr>
          <p:spPr>
            <a:xfrm>
              <a:off x="318654" y="702213"/>
              <a:ext cx="2041774" cy="291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546" bIns="43200" rtlCol="0" anchor="ctr"/>
            <a:lstStyle/>
            <a:p>
              <a:pPr algn="ctr"/>
              <a:endPara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05569" y="693967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原因の整理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33" y="4721422"/>
            <a:ext cx="2041774" cy="307777"/>
            <a:chOff x="318654" y="693967"/>
            <a:chExt cx="2041774" cy="307777"/>
          </a:xfrm>
        </p:grpSpPr>
        <p:sp>
          <p:nvSpPr>
            <p:cNvPr id="107" name="正方形/長方形 106"/>
            <p:cNvSpPr/>
            <p:nvPr/>
          </p:nvSpPr>
          <p:spPr>
            <a:xfrm>
              <a:off x="318654" y="702213"/>
              <a:ext cx="2041774" cy="291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546" bIns="43200" rtlCol="0" anchor="ctr"/>
            <a:lstStyle/>
            <a:p>
              <a:pPr algn="ctr"/>
              <a:endPara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824798" y="693967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ja-JP" altLang="en-US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原因と対策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" name="Rectangle 134"/>
          <p:cNvSpPr/>
          <p:nvPr/>
        </p:nvSpPr>
        <p:spPr>
          <a:xfrm>
            <a:off x="476711" y="2434123"/>
            <a:ext cx="2387485" cy="3347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ja-JP" altLang="en-US" sz="1100" b="1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障害：データベースにアクセスできない</a:t>
            </a:r>
            <a:endParaRPr kumimoji="1" lang="en-US" altLang="ja-JP" sz="1100" b="1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4ad8321-2bf4-4ed8-9924-4272ebcede22}"/>
</p:tagLst>
</file>

<file path=ppt/tags/tag2.xml><?xml version="1.0" encoding="utf-8"?>
<p:tagLst xmlns:p="http://schemas.openxmlformats.org/presentationml/2006/main">
  <p:tag name="KSO_WM_UNIT_TABLE_BEAUTIFY" val="smartTable{2ee11612-83c4-4478-a927-d2716c168526}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a:spPr>
      <a:bodyPr tIns="41546" bIns="43200" rtlCol="0" anchor="ctr"/>
      <a:lstStyle>
        <a:defPPr algn="ctr">
          <a:defRPr sz="1400" b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a:spPr>
      <a:bodyPr tIns="41546" bIns="43200" rtlCol="0" anchor="ctr"/>
      <a:lstStyle>
        <a:defPPr algn="ctr">
          <a:defRPr sz="1400" b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883</Words>
  <Application>WPS 演示</Application>
  <PresentationFormat>A4 210 x 297 mm</PresentationFormat>
  <Paragraphs>119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Meiryo UI</vt:lpstr>
      <vt:lpstr>メイリオ</vt:lpstr>
      <vt:lpstr>Yu Gothic UI</vt:lpstr>
      <vt:lpstr>Times New Roman</vt:lpstr>
      <vt:lpstr>Calibri</vt:lpstr>
      <vt:lpstr>微软雅黑</vt:lpstr>
      <vt:lpstr>Arial Unicode MS</vt:lpstr>
      <vt:lpstr>Yu Gothic Light</vt:lpstr>
      <vt:lpstr>Calibri Light</vt:lpstr>
      <vt:lpstr>Yu Gothic</vt:lpstr>
      <vt:lpstr>等线</vt:lpstr>
      <vt:lpstr>Office テーマ</vt:lpstr>
      <vt:lpstr>1_Office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Hiruta Hideki</dc:creator>
  <cp:lastModifiedBy>WPS_1591684675</cp:lastModifiedBy>
  <cp:revision>210</cp:revision>
  <dcterms:created xsi:type="dcterms:W3CDTF">2020-01-05T10:35:00Z</dcterms:created>
  <dcterms:modified xsi:type="dcterms:W3CDTF">2020-10-29T07:53:08Z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