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57" r:id="rId5"/>
    <p:sldId id="259" r:id="rId6"/>
    <p:sldId id="260" r:id="rId7"/>
    <p:sldId id="261" r:id="rId8"/>
    <p:sldId id="262" r:id="rId9"/>
  </p:sldIdLst>
  <p:sldSz cx="9906000" cy="6858000" type="A4"/>
  <p:notesSz cx="6808788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oß, Tobias" initials="VoT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04"/>
    <a:srgbClr val="D72929"/>
    <a:srgbClr val="FF3300"/>
    <a:srgbClr val="CC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2397" autoAdjust="0"/>
  </p:normalViewPr>
  <p:slideViewPr>
    <p:cSldViewPr snapToGrid="0">
      <p:cViewPr>
        <p:scale>
          <a:sx n="80" d="100"/>
          <a:sy n="80" d="100"/>
        </p:scale>
        <p:origin x="-356" y="106"/>
      </p:cViewPr>
      <p:guideLst>
        <p:guide orient="horz" pos="436"/>
        <p:guide pos="417"/>
      </p:guideLst>
    </p:cSldViewPr>
  </p:slideViewPr>
  <p:outlineViewPr>
    <p:cViewPr>
      <p:scale>
        <a:sx n="33" d="100"/>
        <a:sy n="33" d="100"/>
      </p:scale>
      <p:origin x="0" y="25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12"/>
    </p:cViewPr>
  </p:sorterViewPr>
  <p:notesViewPr>
    <p:cSldViewPr snapToGrid="0">
      <p:cViewPr varScale="1">
        <p:scale>
          <a:sx n="86" d="100"/>
          <a:sy n="86" d="100"/>
        </p:scale>
        <p:origin x="-78" y="-75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D211E-6E95-4B57-A876-DAA9FECAC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9441097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"/>
          </p:nvPr>
        </p:nvSpPr>
        <p:spPr>
          <a:xfrm>
            <a:off x="3856247" y="1"/>
            <a:ext cx="2951453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E114-1B9C-4E98-8807-6C5E3069A141}" type="datetimeFigureOut">
              <a:rPr lang="de-DE" smtClean="0"/>
              <a:t>22.09.2017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7"/>
            <a:ext cx="5446712" cy="447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865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E89-80AF-45DC-8E0B-DB9D7D926BD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7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E89-80AF-45DC-8E0B-DB9D7D926BD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140968"/>
            <a:ext cx="69342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653137"/>
            <a:ext cx="69342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5156894"/>
            <a:ext cx="69342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5300" y="385200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Punkt 1</a:t>
            </a:r>
          </a:p>
          <a:p>
            <a:pPr lvl="0"/>
            <a:r>
              <a:rPr lang="de-DE" dirty="0" smtClean="0"/>
              <a:t>Punkt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sfolie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384196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Clr>
                <a:schemeClr val="tx1"/>
              </a:buClr>
              <a:buSzPct val="125000"/>
              <a:buFont typeface="Arial" pitchFamily="34" charset="0"/>
              <a:buChar char="•"/>
              <a:defRPr baseline="0"/>
            </a:lvl1pPr>
            <a:lvl2pPr marL="742950" indent="-285750"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268760"/>
            <a:ext cx="4375150" cy="4857403"/>
          </a:xfrm>
        </p:spPr>
        <p:txBody>
          <a:bodyPr/>
          <a:lstStyle>
            <a:lvl1pPr>
              <a:buClr>
                <a:schemeClr val="tx1"/>
              </a:buClr>
              <a:buSzPct val="110000"/>
              <a:defRPr sz="2400"/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 sz="2000"/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268760"/>
            <a:ext cx="4375150" cy="4857403"/>
          </a:xfrm>
        </p:spPr>
        <p:txBody>
          <a:bodyPr/>
          <a:lstStyle>
            <a:lvl1pPr>
              <a:defRPr sz="2400"/>
            </a:lvl1pPr>
            <a:lvl2pPr marL="742950" indent="-28575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22120" y="6356351"/>
            <a:ext cx="2311400" cy="365125"/>
          </a:xfrm>
        </p:spPr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3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505" y="260649"/>
            <a:ext cx="8617302" cy="960107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sz="2700" b="0">
                <a:latin typeface="FormataBQ-Light" panose="02020500000000000000" pitchFamily="18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438388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72687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43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384236"/>
            <a:ext cx="7254000" cy="7200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299" y="1268760"/>
            <a:ext cx="9137699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000" lvl="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2212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46" y="273601"/>
            <a:ext cx="1248053" cy="3962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293B5"/>
            </a:gs>
            <a:gs pos="100000">
              <a:srgbClr val="00327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9304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 spd="slow" advClick="0" advTm="7000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5pPr>
      <a:lvl6pPr marL="45717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4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1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68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78875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Font typeface="Webdings" pitchFamily="18" charset="2"/>
        <a:buBlip>
          <a:blip r:embed="rId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61981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6"/>
        </a:buBlip>
        <a:defRPr sz="2100">
          <a:solidFill>
            <a:schemeClr val="tx1"/>
          </a:solidFill>
          <a:latin typeface="+mn-lt"/>
        </a:defRPr>
      </a:lvl2pPr>
      <a:lvl3pPr marL="1145089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7"/>
        </a:buBlip>
        <a:defRPr sz="2100">
          <a:solidFill>
            <a:schemeClr val="tx1"/>
          </a:solidFill>
          <a:latin typeface="+mn-lt"/>
        </a:defRPr>
      </a:lvl3pPr>
      <a:lvl4pPr marL="2021367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580153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303827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349544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3952620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4409788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viadee_16-9_Dashboard.ppsx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77209" y="1446828"/>
            <a:ext cx="8420100" cy="1920409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Segen oder Fluch?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420159" y="3762643"/>
            <a:ext cx="6934200" cy="143091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Nockemann und Tobias Voß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JCON Düsseldorf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25.10.2017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318186" y="3762643"/>
            <a:ext cx="7269629" cy="143091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Code-Beispiele</a:t>
            </a:r>
          </a:p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smtClean="0">
                <a:solidFill>
                  <a:schemeClr val="bg1"/>
                </a:solidFill>
              </a:rPr>
              <a:t>github.com/viadee/lambda-segen-oder-fluch</a:t>
            </a:r>
            <a:endParaRPr lang="de-DE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03482" y="384195"/>
            <a:ext cx="4900706" cy="11637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/>
              <a:t>Mein Enthusiasmus war vielleicht etwas übertrieben, weil…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91530" y="1633325"/>
            <a:ext cx="4911586" cy="451646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Wrappen</a:t>
            </a:r>
            <a:r>
              <a:rPr lang="de-DE" dirty="0" smtClean="0"/>
              <a:t> von </a:t>
            </a:r>
            <a:r>
              <a:rPr lang="de-DE" dirty="0" err="1" smtClean="0"/>
              <a:t>CheckedExceptions</a:t>
            </a:r>
            <a:r>
              <a:rPr lang="de-DE" dirty="0" smtClean="0"/>
              <a:t> unerwartet ist</a:t>
            </a:r>
          </a:p>
          <a:p>
            <a:r>
              <a:rPr lang="de-DE" dirty="0" smtClean="0"/>
              <a:t>Das Debugging nicht so einfach ist</a:t>
            </a:r>
          </a:p>
          <a:p>
            <a:r>
              <a:rPr lang="de-DE" dirty="0" smtClean="0"/>
              <a:t>Man aufpassen </a:t>
            </a:r>
            <a:r>
              <a:rPr lang="de-DE" dirty="0" err="1" smtClean="0"/>
              <a:t>muss</a:t>
            </a:r>
            <a:r>
              <a:rPr lang="de-DE" dirty="0" smtClean="0"/>
              <a:t>, </a:t>
            </a:r>
            <a:r>
              <a:rPr lang="de-DE" dirty="0" err="1" smtClean="0"/>
              <a:t>dass</a:t>
            </a:r>
            <a:r>
              <a:rPr lang="de-DE" dirty="0" smtClean="0"/>
              <a:t> die </a:t>
            </a:r>
            <a:r>
              <a:rPr lang="de-DE" dirty="0" err="1" smtClean="0"/>
              <a:t>Einzeiler</a:t>
            </a:r>
            <a:r>
              <a:rPr lang="de-DE" dirty="0" smtClean="0"/>
              <a:t> nicht zu komplex werden</a:t>
            </a:r>
          </a:p>
          <a:p>
            <a:r>
              <a:rPr lang="de-DE" dirty="0" smtClean="0"/>
              <a:t>Sich Performanceprobleme alleine durch </a:t>
            </a:r>
            <a:r>
              <a:rPr lang="de-DE" dirty="0" err="1" smtClean="0"/>
              <a:t>ParallelStreams</a:t>
            </a:r>
            <a:r>
              <a:rPr lang="de-DE" dirty="0" smtClean="0"/>
              <a:t> auch nicht in Luft auflösen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7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21129" y="396148"/>
            <a:ext cx="4434542" cy="11637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/>
              <a:t>Meine Skepsis war vielleicht etwas übertrieben, weil…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09177" y="1645278"/>
            <a:ext cx="4444387" cy="45164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dirty="0"/>
              <a:t>Viele regelmäßige Aufgaben sich mit Lambdas deutlich einfacher und weniger fehleranfällig lösen lassen</a:t>
            </a:r>
          </a:p>
          <a:p>
            <a:r>
              <a:rPr lang="de-DE" dirty="0"/>
              <a:t>Man lesbare Lambda-Ausdrücke schreiben kann, wenn man die Clean-Code-Prinzipien beachtet</a:t>
            </a:r>
          </a:p>
          <a:p>
            <a:r>
              <a:rPr lang="de-DE" dirty="0"/>
              <a:t>Die Sprache nicht komplett auf den Kopf gestellt </a:t>
            </a:r>
            <a:r>
              <a:rPr lang="de-DE" dirty="0" smtClean="0"/>
              <a:t>wurde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8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03482" y="1171388"/>
            <a:ext cx="4900706" cy="376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3C5C8F"/>
                </a:solidFill>
              </a:rPr>
              <a:t>Tobias Voß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91530" y="1633325"/>
            <a:ext cx="4911586" cy="45164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dirty="0"/>
              <a:t>Senior Berater – viadee IT-Unternehmensberatung</a:t>
            </a:r>
          </a:p>
          <a:p>
            <a:r>
              <a:rPr lang="de-DE" dirty="0"/>
              <a:t>Leiter Kompetenzbereich IT-Architektur und Softwareentwicklung</a:t>
            </a:r>
          </a:p>
          <a:p>
            <a:r>
              <a:rPr lang="de-DE" dirty="0"/>
              <a:t>Aktuelle Schwerpunkte</a:t>
            </a:r>
          </a:p>
          <a:p>
            <a:pPr lvl="1"/>
            <a:r>
              <a:rPr lang="de-DE" dirty="0"/>
              <a:t>IT-Architektur bei Versicherungen</a:t>
            </a:r>
          </a:p>
          <a:p>
            <a:pPr lvl="1"/>
            <a:r>
              <a:rPr lang="de-DE" dirty="0"/>
              <a:t>Digitalisierung und </a:t>
            </a:r>
            <a:r>
              <a:rPr lang="de-DE" dirty="0" err="1" smtClean="0"/>
              <a:t>Prozessautomatisierung</a:t>
            </a:r>
            <a:endParaRPr lang="de-DE" dirty="0" smtClean="0"/>
          </a:p>
          <a:p>
            <a:r>
              <a:rPr lang="de-DE" dirty="0" smtClean="0"/>
              <a:t>Twitter @</a:t>
            </a:r>
            <a:r>
              <a:rPr lang="de-DE" dirty="0" err="1" smtClean="0"/>
              <a:t>tobiaslvoss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pic>
        <p:nvPicPr>
          <p:cNvPr id="9" name="Picture 2" descr="Tobias Voß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05" y="3000045"/>
            <a:ext cx="1510700" cy="199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71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68940" y="1243105"/>
            <a:ext cx="4572001" cy="376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3C5C8F"/>
                </a:solidFill>
              </a:rPr>
              <a:t>Christian Nockemann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56988" y="1705042"/>
            <a:ext cx="4582151" cy="45164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dirty="0" smtClean="0"/>
              <a:t>Senior Berater – </a:t>
            </a:r>
            <a:r>
              <a:rPr lang="de-DE" dirty="0"/>
              <a:t>viadee IT-Unternehmensberatung</a:t>
            </a:r>
          </a:p>
          <a:p>
            <a:r>
              <a:rPr lang="de-DE" dirty="0"/>
              <a:t>Aktuelle Schwerpunkte</a:t>
            </a:r>
          </a:p>
          <a:p>
            <a:pPr lvl="1"/>
            <a:r>
              <a:rPr lang="de-DE" dirty="0"/>
              <a:t>Spring basierte Enterprise-Anwendungen</a:t>
            </a:r>
          </a:p>
          <a:p>
            <a:pPr lvl="1"/>
            <a:r>
              <a:rPr lang="de-DE" dirty="0"/>
              <a:t>Umstieg von monolithischer zu </a:t>
            </a:r>
            <a:r>
              <a:rPr lang="de-DE" dirty="0" err="1" smtClean="0"/>
              <a:t>Microservice</a:t>
            </a:r>
            <a:r>
              <a:rPr lang="de-DE" dirty="0" smtClean="0"/>
              <a:t>-Architektur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01" y="2961015"/>
            <a:ext cx="1792452" cy="2488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39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12" descr="viadee_Logo_negativ_RGB.png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312" y="189456"/>
            <a:ext cx="1872208" cy="6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/>
          <a:stretch/>
        </p:blipFill>
        <p:spPr bwMode="auto">
          <a:xfrm>
            <a:off x="4988228" y="1124753"/>
            <a:ext cx="4917775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80505" y="1810735"/>
            <a:ext cx="409664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120 Mitarbeiter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480505" y="2618778"/>
            <a:ext cx="457650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18 Mio. Euro Umsatz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480505" y="3374006"/>
            <a:ext cx="4096648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2.000 Beratungsprojekte</a:t>
            </a:r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480505" y="4142091"/>
            <a:ext cx="4096647" cy="470866"/>
          </a:xfrm>
          <a:prstGeom prst="rect">
            <a:avLst/>
          </a:prstGeom>
          <a:noFill/>
          <a:ln w="12700" cap="rnd" cmpd="sng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3992" tIns="95996" rIns="143992" bIns="95996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  <a:defRPr/>
            </a:pPr>
            <a:r>
              <a:rPr lang="de-DE" dirty="0">
                <a:solidFill>
                  <a:srgbClr val="FFFFFF"/>
                </a:solidFill>
                <a:latin typeface="+mj-lt"/>
              </a:rPr>
              <a:t>&gt; 280.000 PT</a:t>
            </a:r>
          </a:p>
        </p:txBody>
      </p:sp>
      <p:pic>
        <p:nvPicPr>
          <p:cNvPr id="2050" name="Picture 2" descr="D:\Firma\Kunden\denkquartier\7004_viadee\02_Projekte\2016\Events 16\2016-11-29_MKIT Leipzig\Präsentation\Münster_19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44" y="2417495"/>
            <a:ext cx="1864708" cy="8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irma\Kunden\denkquartier\7004_viadee\02_Projekte\2016\Events 16\2016-11-29_MKIT Leipzig\Präsentation\Köln_20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97" y="3926760"/>
            <a:ext cx="1603719" cy="8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81368" y="6318307"/>
            <a:ext cx="2916812" cy="29238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</a:pPr>
            <a:r>
              <a:rPr lang="de-DE" sz="1100" dirty="0">
                <a:solidFill>
                  <a:srgbClr val="FFFFFF"/>
                </a:solidFill>
                <a:latin typeface="+mj-lt"/>
              </a:rPr>
              <a:t>Komplexität begreifen. Lösungen schaffen.</a:t>
            </a:r>
          </a:p>
        </p:txBody>
      </p:sp>
      <p:grpSp>
        <p:nvGrpSpPr>
          <p:cNvPr id="12" name="Gruppieren 11"/>
          <p:cNvGrpSpPr/>
          <p:nvPr/>
        </p:nvGrpSpPr>
        <p:grpSpPr>
          <a:xfrm rot="20690411">
            <a:off x="6826053" y="3865904"/>
            <a:ext cx="3119935" cy="2592000"/>
            <a:chOff x="5652405" y="2607582"/>
            <a:chExt cx="2159955" cy="1944000"/>
          </a:xfrm>
        </p:grpSpPr>
        <p:sp>
          <p:nvSpPr>
            <p:cNvPr id="14" name="Ellipse 13"/>
            <p:cNvSpPr>
              <a:spLocks noChangeAspect="1"/>
            </p:cNvSpPr>
            <p:nvPr/>
          </p:nvSpPr>
          <p:spPr bwMode="auto">
            <a:xfrm>
              <a:off x="5755971" y="2607582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5" name="Ellipse 14"/>
            <p:cNvSpPr>
              <a:spLocks noChangeAspect="1"/>
            </p:cNvSpPr>
            <p:nvPr/>
          </p:nvSpPr>
          <p:spPr bwMode="auto">
            <a:xfrm>
              <a:off x="5827979" y="2675601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652405" y="3065178"/>
              <a:ext cx="2159955" cy="101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Wir sind Austeller und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Partner </a:t>
              </a: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der </a:t>
              </a: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JCON.</a:t>
              </a:r>
              <a:endParaRPr lang="de-DE" sz="15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endParaRPr lang="de-DE" sz="11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Treffen Sie uns – treffen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Sie unsere Experten.</a:t>
              </a:r>
            </a:p>
          </p:txBody>
        </p:sp>
      </p:grpSp>
      <p:sp>
        <p:nvSpPr>
          <p:cNvPr id="2" name="Abgerundetes Rechteck 1"/>
          <p:cNvSpPr/>
          <p:nvPr/>
        </p:nvSpPr>
        <p:spPr bwMode="auto">
          <a:xfrm>
            <a:off x="260295" y="1533779"/>
            <a:ext cx="4796717" cy="4023455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90000" bIns="90000" numCol="1" rtlCol="0" anchor="t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5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Tobias Voß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13:00 Uhr, Kino 9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Spring Batch Performance Monitoring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Christian Nockemann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15:00 Uhr, Kino 7 </a:t>
            </a: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Good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Times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Bad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Code</a:t>
            </a:r>
          </a:p>
          <a:p>
            <a:pPr marL="381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Claudia Simsek-Graf ,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DE" baseline="0" dirty="0" smtClean="0">
                <a:solidFill>
                  <a:schemeClr val="tx1"/>
                </a:solidFill>
                <a:latin typeface="Arial" charset="0"/>
              </a:rPr>
              <a:t>Björn Meschede</a:t>
            </a:r>
          </a:p>
          <a:p>
            <a:pPr marL="381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18:00 Uhr, Kino 9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4395"/>
      </p:ext>
    </p:extLst>
  </p:cSld>
  <p:clrMapOvr>
    <a:masterClrMapping/>
  </p:clrMapOvr>
  <p:transition spd="slow" advClick="0" advTm="3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räsentationV4.0">
  <a:themeElements>
    <a:clrScheme name="viadee_Farbdesign_01">
      <a:dk1>
        <a:srgbClr val="5A5A5A"/>
      </a:dk1>
      <a:lt1>
        <a:srgbClr val="FFFFFF"/>
      </a:lt1>
      <a:dk2>
        <a:srgbClr val="003278"/>
      </a:dk2>
      <a:lt2>
        <a:srgbClr val="FFA700"/>
      </a:lt2>
      <a:accent1>
        <a:srgbClr val="003278"/>
      </a:accent1>
      <a:accent2>
        <a:srgbClr val="FFA700"/>
      </a:accent2>
      <a:accent3>
        <a:srgbClr val="5B9600"/>
      </a:accent3>
      <a:accent4>
        <a:srgbClr val="B30909"/>
      </a:accent4>
      <a:accent5>
        <a:srgbClr val="FFD27F"/>
      </a:accent5>
      <a:accent6>
        <a:srgbClr val="6D85AA"/>
      </a:accent6>
      <a:hlink>
        <a:srgbClr val="003278"/>
      </a:hlink>
      <a:folHlink>
        <a:srgbClr val="63A4FF"/>
      </a:folHlink>
    </a:clrScheme>
    <a:fontScheme name="viadee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äsentationV3.0">
  <a:themeElements>
    <a:clrScheme name="PräsentationV3.0 1">
      <a:dk1>
        <a:srgbClr val="FFFFFF"/>
      </a:dk1>
      <a:lt1>
        <a:srgbClr val="FFFFFF"/>
      </a:lt1>
      <a:dk2>
        <a:srgbClr val="003278"/>
      </a:dk2>
      <a:lt2>
        <a:srgbClr val="FFFFFF"/>
      </a:lt2>
      <a:accent1>
        <a:srgbClr val="818181"/>
      </a:accent1>
      <a:accent2>
        <a:srgbClr val="FFA700"/>
      </a:accent2>
      <a:accent3>
        <a:srgbClr val="AAADBE"/>
      </a:accent3>
      <a:accent4>
        <a:srgbClr val="DADADA"/>
      </a:accent4>
      <a:accent5>
        <a:srgbClr val="C1C1C1"/>
      </a:accent5>
      <a:accent6>
        <a:srgbClr val="E79700"/>
      </a:accent6>
      <a:hlink>
        <a:srgbClr val="003278"/>
      </a:hlink>
      <a:folHlink>
        <a:srgbClr val="818181"/>
      </a:folHlink>
    </a:clrScheme>
    <a:fontScheme name="PräsentationV3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V3.0 1">
        <a:dk1>
          <a:srgbClr val="FFFFFF"/>
        </a:dk1>
        <a:lt1>
          <a:srgbClr val="FFFFFF"/>
        </a:lt1>
        <a:dk2>
          <a:srgbClr val="003278"/>
        </a:dk2>
        <a:lt2>
          <a:srgbClr val="FFFFFF"/>
        </a:lt2>
        <a:accent1>
          <a:srgbClr val="818181"/>
        </a:accent1>
        <a:accent2>
          <a:srgbClr val="FFA700"/>
        </a:accent2>
        <a:accent3>
          <a:srgbClr val="AAADBE"/>
        </a:accent3>
        <a:accent4>
          <a:srgbClr val="DADADA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V3.0 2">
        <a:dk1>
          <a:srgbClr val="000000"/>
        </a:dk1>
        <a:lt1>
          <a:srgbClr val="FFFFFF"/>
        </a:lt1>
        <a:dk2>
          <a:srgbClr val="FFFFFF"/>
        </a:dk2>
        <a:lt2>
          <a:srgbClr val="818181"/>
        </a:lt2>
        <a:accent1>
          <a:srgbClr val="818181"/>
        </a:accent1>
        <a:accent2>
          <a:srgbClr val="FFA700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PräsentationV4.0</Template>
  <TotalTime>0</TotalTime>
  <Words>244</Words>
  <Application>Microsoft Office PowerPoint</Application>
  <PresentationFormat>A4-Papier (210x297 mm)</PresentationFormat>
  <Paragraphs>62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PräsentationV4.0</vt:lpstr>
      <vt:lpstr>PräsentationV3.0</vt:lpstr>
      <vt:lpstr>Lambda  Segen oder Fluch?</vt:lpstr>
      <vt:lpstr>PowerPoint-Präsentation</vt:lpstr>
      <vt:lpstr>Mein Enthusiasmus war vielleicht etwas übertrieben, weil…</vt:lpstr>
      <vt:lpstr>Meine Skepsis war vielleicht etwas übertrieben, weil…</vt:lpstr>
      <vt:lpstr>Tobias Voß</vt:lpstr>
      <vt:lpstr>Christian Nockemann</vt:lpstr>
      <vt:lpstr>PowerPoint-Präsentation</vt:lpstr>
    </vt:vector>
  </TitlesOfParts>
  <Company>viadee Unternehmensberatung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tobias.voss@viadee.de</dc:creator>
  <cp:lastModifiedBy>Tobias Voß</cp:lastModifiedBy>
  <cp:revision>880</cp:revision>
  <cp:lastPrinted>2011-11-18T14:19:25Z</cp:lastPrinted>
  <dcterms:created xsi:type="dcterms:W3CDTF">2013-05-29T19:26:47Z</dcterms:created>
  <dcterms:modified xsi:type="dcterms:W3CDTF">2017-09-22T15:14:24Z</dcterms:modified>
</cp:coreProperties>
</file>