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Proxima Nova"/>
      <p:regular r:id="rId60"/>
      <p:bold r:id="rId61"/>
      <p:italic r:id="rId62"/>
      <p:boldItalic r:id="rId63"/>
    </p:embeddedFont>
    <p:embeddedFont>
      <p:font typeface="Alfa Slab One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-italic.fntdata"/><Relationship Id="rId61" Type="http://schemas.openxmlformats.org/officeDocument/2006/relationships/font" Target="fonts/ProximaNova-bold.fntdata"/><Relationship Id="rId20" Type="http://schemas.openxmlformats.org/officeDocument/2006/relationships/slide" Target="slides/slide15.xml"/><Relationship Id="rId64" Type="http://schemas.openxmlformats.org/officeDocument/2006/relationships/font" Target="fonts/AlfaSlabOne-regular.fntdata"/><Relationship Id="rId63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cf39597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cf39597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cf39597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cf39597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2cf395977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2cf395977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cf395977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2cf395977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2cf395977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2cf395977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cf395977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cf395977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1abe7b19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1abe7b1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abe7b1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abe7b1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2b05ba6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2b05ba6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2b05ba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2b05ba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1abe7b1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1abe7b1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 Carlos :v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2b05ba6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2b05ba6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2b05ba6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2b05ba6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e05c05f4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e05c05f4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05c05f4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05c05f4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e05c05f4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e05c05f4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05c05f4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e05c05f4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e05c05f4e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e05c05f4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e05c05f4e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e05c05f4e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e05c06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e05c06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e05c061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e05c061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cf39597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cf39597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2cf395977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2cf395977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cf395977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cf395977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2cf395977_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2cf395977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2cf395977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2cf395977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2cf395977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2cf395977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cf395977_5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cf395977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2cf395977_5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2cf395977_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2cf395977_5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2cf395977_5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2cf395977_5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2cf395977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1d19dd6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1d19dd6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abe7b1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abe7b1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2cf395977_5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2cf395977_5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2c5fe9f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2c5fe9f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2c5fe9f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2c5fe9f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2cf39597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2cf39597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2cf395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2cf395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e05c05f4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e05c05f4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2cf3959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2cf3959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cf3959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cf3959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2cf3959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2cf3959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2cf39597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2cf3959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2cf395977_5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2cf395977_5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2cf3959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2cf3959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1d19dd6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1d19dd6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2cf3959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2cf3959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2cf395977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2cf395977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e05c061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e05c061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cf395977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cf395977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2cf395977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2cf395977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cf395977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2cf395977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cf395977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2cf395977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42.png"/><Relationship Id="rId6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5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55.png"/><Relationship Id="rId5" Type="http://schemas.openxmlformats.org/officeDocument/2006/relationships/image" Target="../media/image36.png"/><Relationship Id="rId6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4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6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43.png"/><Relationship Id="rId5" Type="http://schemas.openxmlformats.org/officeDocument/2006/relationships/image" Target="../media/image73.png"/><Relationship Id="rId6" Type="http://schemas.openxmlformats.org/officeDocument/2006/relationships/image" Target="../media/image72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Relationship Id="rId5" Type="http://schemas.openxmlformats.org/officeDocument/2006/relationships/image" Target="../media/image69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Relationship Id="rId4" Type="http://schemas.openxmlformats.org/officeDocument/2006/relationships/image" Target="../media/image46.png"/><Relationship Id="rId5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6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Relationship Id="rId4" Type="http://schemas.openxmlformats.org/officeDocument/2006/relationships/image" Target="../media/image6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1.png"/><Relationship Id="rId4" Type="http://schemas.openxmlformats.org/officeDocument/2006/relationships/image" Target="../media/image56.png"/><Relationship Id="rId5" Type="http://schemas.openxmlformats.org/officeDocument/2006/relationships/image" Target="../media/image7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7.png"/><Relationship Id="rId4" Type="http://schemas.openxmlformats.org/officeDocument/2006/relationships/image" Target="../media/image71.png"/><Relationship Id="rId5" Type="http://schemas.openxmlformats.org/officeDocument/2006/relationships/image" Target="../media/image84.png"/><Relationship Id="rId6" Type="http://schemas.openxmlformats.org/officeDocument/2006/relationships/image" Target="../media/image91.png"/><Relationship Id="rId7" Type="http://schemas.openxmlformats.org/officeDocument/2006/relationships/image" Target="../media/image8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Relationship Id="rId4" Type="http://schemas.openxmlformats.org/officeDocument/2006/relationships/image" Target="../media/image66.png"/><Relationship Id="rId5" Type="http://schemas.openxmlformats.org/officeDocument/2006/relationships/image" Target="../media/image82.png"/><Relationship Id="rId6" Type="http://schemas.openxmlformats.org/officeDocument/2006/relationships/image" Target="../media/image8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2.png"/><Relationship Id="rId4" Type="http://schemas.openxmlformats.org/officeDocument/2006/relationships/image" Target="../media/image78.png"/><Relationship Id="rId5" Type="http://schemas.openxmlformats.org/officeDocument/2006/relationships/image" Target="../media/image74.png"/><Relationship Id="rId6" Type="http://schemas.openxmlformats.org/officeDocument/2006/relationships/image" Target="../media/image6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9.png"/><Relationship Id="rId4" Type="http://schemas.openxmlformats.org/officeDocument/2006/relationships/image" Target="../media/image66.png"/><Relationship Id="rId5" Type="http://schemas.openxmlformats.org/officeDocument/2006/relationships/image" Target="../media/image8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i.math.cornell.edu/~hatcher/TN/TNch1.pdf" TargetMode="External"/><Relationship Id="rId4" Type="http://schemas.openxmlformats.org/officeDocument/2006/relationships/hyperlink" Target="https://doi.org/10.1017/CBO978051190265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5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Sucesión de Farey &amp; Fracciones Continuas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6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Beimar Naranjo, Douglas Velasquez, Carlos Nosa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2021-II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Álgebra Abstracta y Computacional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básicos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742100"/>
            <a:ext cx="85206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/>
              <a:t>Lema. </a:t>
            </a:r>
            <a:r>
              <a:rPr lang="es" sz="2800"/>
              <a:t>Para todo </a:t>
            </a:r>
            <a:r>
              <a:rPr i="1" lang="es" sz="2800"/>
              <a:t>n</a:t>
            </a:r>
            <a:r>
              <a:rPr lang="es" sz="2800"/>
              <a:t> natural mayor que 1, todo elemento del conjunto 		 es una fracción irreducible.</a:t>
            </a:r>
            <a:endParaRPr sz="2800"/>
          </a:p>
        </p:txBody>
      </p:sp>
      <p:pic>
        <p:nvPicPr>
          <p:cNvPr descr="&lt;math xmlns=&quot;http://www.w3.org/1998/Math/MathML&quot;&gt;&lt;msub&gt;&lt;mi mathvariant=&quot;bold-italic&quot; mathcolor=&quot;#7F7F7F&quot;&gt;&amp;#x3A5;&lt;/mi&gt;&lt;mi mathvariant=&quot;bold&quot; mathcolor=&quot;#7F7F7F&quot;&gt;n&lt;/mi&gt;&lt;/msub&gt;&lt;/math&gt;" id="139" name="Google Shape;139;p22" title="bold italic capital upsilon subscript bold 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400" y="2329700"/>
            <a:ext cx="502206" cy="48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resultado notable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Teorema. </a:t>
            </a:r>
            <a:r>
              <a:rPr lang="es" sz="1800"/>
              <a:t>Para todo número natural </a:t>
            </a:r>
            <a:r>
              <a:rPr i="1" lang="es" sz="1800"/>
              <a:t>n</a:t>
            </a:r>
            <a:r>
              <a:rPr lang="es" sz="1800"/>
              <a:t> mayor o igual a 1 se tiene que </a:t>
            </a:r>
            <a:endParaRPr sz="1800"/>
          </a:p>
        </p:txBody>
      </p:sp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=&lt;/mo&gt;&lt;msub&gt;&lt;mi mathvariant=&quot;bold-italic&quot; mathcolor=&quot;#7F7F7F&quot;&gt;&amp;#x3A5;&lt;/mi&gt;&lt;mi mathvariant=&quot;bold&quot; mathcolor=&quot;#7F7F7F&quot;&gt;n&lt;/mi&gt;&lt;/msub&gt;&lt;/math&gt;" id="146" name="Google Shape;146;p23" title="bold italic capital gamma subscript bold n bold equals bold italic capital upsilon subscript bold 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049" y="1163399"/>
            <a:ext cx="859825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&amp;#x2287;&lt;/mo&gt;&lt;msub&gt;&lt;mi mathvariant=&quot;bold-italic&quot; mathcolor=&quot;#7F7F7F&quot;&gt;&amp;#x3A5;&lt;/mi&gt;&lt;mi mathvariant=&quot;bold&quot; mathcolor=&quot;#7F7F7F&quot;&gt;n&lt;/mi&gt;&lt;/msub&gt;&lt;/math&gt;" id="147" name="Google Shape;147;p23" title="bold italic capital gamma subscript bold n bold superset of or equal to bold italic capital upsilon subscript bold 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75" y="2317988"/>
            <a:ext cx="3177975" cy="98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&amp;#x2286;&lt;/mo&gt;&lt;msub&gt;&lt;mi mathvariant=&quot;bold-italic&quot; mathcolor=&quot;#7F7F7F&quot;&gt;&amp;#x3A5;&lt;/mi&gt;&lt;mi mathvariant=&quot;bold&quot; mathcolor=&quot;#7F7F7F&quot;&gt;n&lt;/mi&gt;&lt;/msub&gt;&lt;/math&gt;" id="148" name="Google Shape;148;p23" title="bold italic capital gamma subscript bold n bold subset of or equal to bold italic capital upsilon subscript bold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900" y="2318012"/>
            <a:ext cx="3177975" cy="98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606213" y="3511300"/>
            <a:ext cx="31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Definición de los conjuntos y teorema anterior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975925" y="3511300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 de aproximación de Dirichlet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resultado notable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Teorema. </a:t>
            </a:r>
            <a:r>
              <a:rPr lang="es" sz="1800"/>
              <a:t>Para todo número natural </a:t>
            </a:r>
            <a:r>
              <a:rPr i="1" lang="es" sz="1800"/>
              <a:t>n</a:t>
            </a:r>
            <a:r>
              <a:rPr lang="es" sz="1800"/>
              <a:t> mayor o igual a 1 se tiene que </a:t>
            </a:r>
            <a:endParaRPr sz="1800"/>
          </a:p>
        </p:txBody>
      </p:sp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=&lt;/mo&gt;&lt;msub&gt;&lt;mi mathvariant=&quot;bold-italic&quot; mathcolor=&quot;#7F7F7F&quot;&gt;&amp;#x3A5;&lt;/mi&gt;&lt;mi mathvariant=&quot;bold&quot; mathcolor=&quot;#7F7F7F&quot;&gt;n&lt;/mi&gt;&lt;/msub&gt;&lt;/math&gt;" id="157" name="Google Shape;157;p24" title="bold italic capital gamma subscript bold n bold equals bold italic capital upsilon subscript bold 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049" y="1163399"/>
            <a:ext cx="859825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&amp;#x2287;&lt;/mo&gt;&lt;msub&gt;&lt;mi mathvariant=&quot;bold-italic&quot; mathcolor=&quot;#7F7F7F&quot;&gt;&amp;#x3A5;&lt;/mi&gt;&lt;mi mathvariant=&quot;bold&quot; mathcolor=&quot;#7F7F7F&quot;&gt;n&lt;/mi&gt;&lt;/msub&gt;&lt;/math&gt;" id="158" name="Google Shape;158;p24" title="bold italic capital gamma subscript bold n bold superset of or equal to bold italic capital upsilon subscript bold 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75" y="2317988"/>
            <a:ext cx="3177975" cy="98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&amp;#x2286;&lt;/mo&gt;&lt;msub&gt;&lt;mi mathvariant=&quot;bold-italic&quot; mathcolor=&quot;#7F7F7F&quot;&gt;&amp;#x3A5;&lt;/mi&gt;&lt;mi mathvariant=&quot;bold&quot; mathcolor=&quot;#7F7F7F&quot;&gt;n&lt;/mi&gt;&lt;/msub&gt;&lt;/math&gt;" id="159" name="Google Shape;159;p24" title="bold italic capital gamma subscript bold n bold subset of or equal to bold italic capital upsilon subscript bold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900" y="2318012"/>
            <a:ext cx="3177975" cy="98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606213" y="3511300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Definición de los conjuntos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975925" y="3511300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 de aproximación de Dirichlet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88025" y="4018800"/>
            <a:ext cx="83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11700" y="4122025"/>
            <a:ext cx="836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❏"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Cada conjunto en la sucesión de Farey corresponde a todas las posibles fracciones irreducibles con denominador acotado.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resultado notable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Teorema. </a:t>
            </a:r>
            <a:r>
              <a:rPr lang="es" sz="1800"/>
              <a:t>Para todo número natural </a:t>
            </a:r>
            <a:r>
              <a:rPr i="1" lang="es" sz="1800"/>
              <a:t>n</a:t>
            </a:r>
            <a:r>
              <a:rPr lang="es" sz="1800"/>
              <a:t> mayor o igual a 1 se tiene que </a:t>
            </a:r>
            <a:endParaRPr sz="1800"/>
          </a:p>
        </p:txBody>
      </p:sp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=&lt;/mo&gt;&lt;msub&gt;&lt;mi mathvariant=&quot;bold-italic&quot; mathcolor=&quot;#7F7F7F&quot;&gt;&amp;#x3A5;&lt;/mi&gt;&lt;mi mathvariant=&quot;bold&quot; mathcolor=&quot;#7F7F7F&quot;&gt;n&lt;/mi&gt;&lt;/msub&gt;&lt;/math&gt;" id="170" name="Google Shape;170;p25" title="bold italic capital gamma subscript bold n bold equals bold italic capital upsilon subscript bold 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049" y="1163399"/>
            <a:ext cx="859825" cy="2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&amp;#x2287;&lt;/mo&gt;&lt;msub&gt;&lt;mi mathvariant=&quot;bold-italic&quot; mathcolor=&quot;#7F7F7F&quot;&gt;&amp;#x3A5;&lt;/mi&gt;&lt;mi mathvariant=&quot;bold&quot; mathcolor=&quot;#7F7F7F&quot;&gt;n&lt;/mi&gt;&lt;/msub&gt;&lt;/math&gt;" id="171" name="Google Shape;171;p25" title="bold italic capital gamma subscript bold n bold superset of or equal to bold italic capital upsilon subscript bold 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75" y="2317988"/>
            <a:ext cx="3177975" cy="98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variant=&quot;bold-italic&quot; mathcolor=&quot;#7F7F7F&quot;&gt;&amp;#x393;&lt;/mi&gt;&lt;mi mathvariant=&quot;bold&quot; mathcolor=&quot;#7F7F7F&quot;&gt;n&lt;/mi&gt;&lt;/msub&gt;&lt;mo mathvariant=&quot;bold&quot; mathcolor=&quot;#7F7F7F&quot;&gt;&amp;#x2286;&lt;/mo&gt;&lt;msub&gt;&lt;mi mathvariant=&quot;bold-italic&quot; mathcolor=&quot;#7F7F7F&quot;&gt;&amp;#x3A5;&lt;/mi&gt;&lt;mi mathvariant=&quot;bold&quot; mathcolor=&quot;#7F7F7F&quot;&gt;n&lt;/mi&gt;&lt;/msub&gt;&lt;/math&gt;" id="172" name="Google Shape;172;p25" title="bold italic capital gamma subscript bold n bold subset of or equal to bold italic capital upsilon subscript bold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900" y="2318012"/>
            <a:ext cx="3177975" cy="9827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606213" y="3511300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Definición de los conjuntos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975925" y="3511300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 de aproximación de Dirichlet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88025" y="4018800"/>
            <a:ext cx="83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4122025"/>
            <a:ext cx="8366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❏"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Cada conjunto en la sucesión de Farey corresponde a todas las posibles fracciones irreducibles con denominador acotado.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❏"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 unión de la sucesiones de Farey es el intervalo [0,1] de números racionales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00" y="281949"/>
            <a:ext cx="4804275" cy="41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602238" y="4361675"/>
            <a:ext cx="4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Farey en semicírculos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sub&gt;&lt;mi mathcolor=&quot;#7F7F7F&quot;&gt;&amp;#x3A5;&lt;/mi&gt;&lt;mn mathcolor=&quot;#7F7F7F&quot;&gt;10&lt;/mn&gt;&lt;/msub&gt;&lt;/math&gt;" id="183" name="Google Shape;183;p26" title="capital upsilon subscript 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713" y="549625"/>
            <a:ext cx="656034" cy="48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type="title"/>
          </p:nvPr>
        </p:nvSpPr>
        <p:spPr>
          <a:xfrm>
            <a:off x="5294375" y="445025"/>
            <a:ext cx="353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3"/>
                </a:solidFill>
              </a:rPr>
              <a:t>Representaciones de la sucesión de Farey</a:t>
            </a:r>
            <a:endParaRPr sz="2300">
              <a:solidFill>
                <a:schemeClr val="accent3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390400" y="1275600"/>
            <a:ext cx="344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Teorema. </a:t>
            </a: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 la representación en semicírculos de la sucesión de Farey, dos fracciones </a:t>
            </a: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están</a:t>
            </a: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unidas por un semicírculo si y sólo si el valor absoluto de su “determinante” es igual a 1, es decir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fenced mathcolor=&quot;#7F7F7F&quot; open=&quot;|&quot; close=&quot;|&quot;&gt;&lt;mtable&gt;&lt;mtr&gt;&lt;mtd&gt;&lt;mi&gt;a&lt;/mi&gt;&lt;/mtd&gt;&lt;mtd&gt;&lt;mi&gt;c&lt;/mi&gt;&lt;/mtd&gt;&lt;/mtr&gt;&lt;mtr&gt;&lt;mtd&gt;&lt;mi&gt;b&lt;/mi&gt;&lt;/mtd&gt;&lt;mtd&gt;&lt;mi&gt;d&lt;/mi&gt;&lt;/mtd&gt;&lt;/mtr&gt;&lt;/mtable&gt;&lt;/mfenced&gt;&lt;mo mathcolor=&quot;#7F7F7F&quot;&gt;=&lt;/mo&gt;&lt;mo mathcolor=&quot;#7F7F7F&quot;&gt;&amp;#xB1;&lt;/mo&gt;&lt;mn mathcolor=&quot;#7F7F7F&quot;&gt;1&lt;/mn&gt;&lt;/math&gt;" id="186" name="Google Shape;186;p26" title="open vertical bar table row a c row b d end table close vertical bar equals plus-or-minus 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055" y="2481463"/>
            <a:ext cx="990575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5342375" y="3099575"/>
            <a:ext cx="344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Los semicírculos no se intersecan: Círculos de Ford (Geometría hiperbólica)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2803050" y="349025"/>
            <a:ext cx="353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3"/>
                </a:solidFill>
              </a:rPr>
              <a:t>Círculos de Ford</a:t>
            </a:r>
            <a:endParaRPr sz="2300">
              <a:solidFill>
                <a:schemeClr val="accent3"/>
              </a:solidFill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25" y="847725"/>
            <a:ext cx="7015549" cy="31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8650" y="4096800"/>
            <a:ext cx="740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Todos los círculos son tangentes entre sí y a la recta.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Dados dos círculos tangentes, existe un único círculo tangente a los anteriores dos círculos, la abscisa del centro de la tal círculo es la mediana de las abscisas de los otros dos centros.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Fracciones continuas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Preliminares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27" y="1971559"/>
            <a:ext cx="2773687" cy="190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5661278" y="2725033"/>
            <a:ext cx="2466900" cy="4002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La n-ésima convergente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661278" y="1476925"/>
            <a:ext cx="2466900" cy="4002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Coeficientes parciales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661278" y="3878716"/>
            <a:ext cx="2466900" cy="4002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n-ésimos continuantes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" name="Google Shape;209;p29"/>
          <p:cNvCxnSpPr>
            <a:stCxn id="205" idx="3"/>
            <a:endCxn id="207" idx="1"/>
          </p:cNvCxnSpPr>
          <p:nvPr/>
        </p:nvCxnSpPr>
        <p:spPr>
          <a:xfrm flipH="1" rot="10800000">
            <a:off x="3789513" y="1677137"/>
            <a:ext cx="1871700" cy="12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9"/>
          <p:cNvCxnSpPr/>
          <p:nvPr/>
        </p:nvCxnSpPr>
        <p:spPr>
          <a:xfrm>
            <a:off x="3789528" y="2925133"/>
            <a:ext cx="18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>
            <a:stCxn id="205" idx="3"/>
            <a:endCxn id="208" idx="1"/>
          </p:cNvCxnSpPr>
          <p:nvPr/>
        </p:nvCxnSpPr>
        <p:spPr>
          <a:xfrm>
            <a:off x="3789513" y="2925137"/>
            <a:ext cx="18717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0" l="13614" r="0" t="0"/>
          <a:stretch/>
        </p:blipFill>
        <p:spPr>
          <a:xfrm>
            <a:off x="6209089" y="1967737"/>
            <a:ext cx="1371275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9175" y="3215625"/>
            <a:ext cx="18711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0" y="4369327"/>
            <a:ext cx="961438" cy="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¿Existen las fracciones continuas para cualquier real?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469575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Sí, para el caso de los racionales, se puede, mediante el algoritmo de Euclides demostrar que la representación en fracción continua existe y es única.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el caso de los irracionales también es posible demostrar dicha existencia y unicidad.</a:t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50" y="302582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encontrar la representación en fracción continua de cualquier número real?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630375" y="1714525"/>
            <a:ext cx="2821500" cy="4491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los enteros.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788725" y="1738975"/>
            <a:ext cx="2724900" cy="400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Él mismo.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9" name="Google Shape;229;p31"/>
          <p:cNvCxnSpPr>
            <a:stCxn id="227" idx="3"/>
            <a:endCxn id="228" idx="1"/>
          </p:cNvCxnSpPr>
          <p:nvPr/>
        </p:nvCxnSpPr>
        <p:spPr>
          <a:xfrm>
            <a:off x="3451875" y="1939075"/>
            <a:ext cx="23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630375" y="3256800"/>
            <a:ext cx="2821500" cy="4491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los racionales.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5760900" y="2316600"/>
            <a:ext cx="2724600" cy="23397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Input       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aux=q;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a0=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Floor[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];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i=1;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While aux != 0: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a_i=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Floor[1/(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aux-a_{i-1})];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aux=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1/(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aux-a_{i-1})-a_i;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++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Output: [</a:t>
            </a:r>
            <a:r>
              <a:rPr i="1" lang="es">
                <a:latin typeface="Proxima Nova"/>
                <a:ea typeface="Proxima Nova"/>
                <a:cs typeface="Proxima Nova"/>
                <a:sym typeface="Proxima Nova"/>
              </a:rPr>
              <a:t>a0;a1,...,an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2" name="Google Shape;232;p31"/>
          <p:cNvCxnSpPr/>
          <p:nvPr/>
        </p:nvCxnSpPr>
        <p:spPr>
          <a:xfrm rot="10800000">
            <a:off x="6342550" y="2520750"/>
            <a:ext cx="1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>
            <a:stCxn id="230" idx="3"/>
          </p:cNvCxnSpPr>
          <p:nvPr/>
        </p:nvCxnSpPr>
        <p:spPr>
          <a:xfrm flipH="1" rot="10800000">
            <a:off x="3451875" y="3471150"/>
            <a:ext cx="22962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420"/>
              <a:t>Un primer acercamiento a las Sucesiones de Farey</a:t>
            </a:r>
            <a:endParaRPr sz="54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468725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realidad el algoritmo anterior se puede aplicar a cualquier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problema es, ¿cómo sabemos que el algoritmo para en una cantidad de tiempo finito?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Teorema:  </a:t>
            </a:r>
            <a:r>
              <a:rPr lang="es"/>
              <a:t>La representación en </a:t>
            </a:r>
            <a:r>
              <a:rPr i="1" lang="es"/>
              <a:t>fracción continua </a:t>
            </a:r>
            <a:r>
              <a:rPr lang="es"/>
              <a:t>de un real es </a:t>
            </a:r>
            <a:r>
              <a:rPr lang="es" u="sng"/>
              <a:t>finita </a:t>
            </a:r>
            <a:r>
              <a:rPr lang="es"/>
              <a:t> si y </a:t>
            </a:r>
            <a:r>
              <a:rPr lang="es"/>
              <a:t>sólo</a:t>
            </a:r>
            <a:r>
              <a:rPr lang="es"/>
              <a:t> si dicho real es un número racional.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Observaciones: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Irracionales tienen fracción continua infinita.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En términos computacionales, vemos que los racionales tienen una representación  fracción continua “simple” y generalmente corta.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306150" y="1908400"/>
            <a:ext cx="8531700" cy="867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para </a:t>
            </a:r>
            <a:r>
              <a:rPr i="1" lang="es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Teorema de Euler-Lambert: </a:t>
            </a:r>
            <a:r>
              <a:rPr lang="es"/>
              <a:t>Para todo </a:t>
            </a:r>
            <a:r>
              <a:rPr i="1" lang="es"/>
              <a:t>y&gt;0 </a:t>
            </a:r>
            <a:r>
              <a:rPr lang="es"/>
              <a:t>entero, tenemos 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base en este teorema, cuando </a:t>
            </a:r>
            <a:r>
              <a:rPr i="1" lang="es"/>
              <a:t>y=1</a:t>
            </a:r>
            <a:r>
              <a:rPr lang="es"/>
              <a:t>, se prueba que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849597"/>
            <a:ext cx="6000752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78" y="3678425"/>
            <a:ext cx="801344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Teoría algebráica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hacer un estudio un poco más profundo definimos: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donde las variables                        son los coeficientes parciales de una fracción continua finita.</a:t>
            </a:r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373" y="1724700"/>
            <a:ext cx="4551253" cy="56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238" y="2415697"/>
            <a:ext cx="4589525" cy="56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8800" y="3151625"/>
            <a:ext cx="1244326" cy="2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0262" y="3789125"/>
            <a:ext cx="4943501" cy="11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30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Equivalentemente,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donde por ejemplo,						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Iterando,</a:t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687772"/>
            <a:ext cx="3857650" cy="10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1844077"/>
            <a:ext cx="2653401" cy="2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1750" y="2744875"/>
            <a:ext cx="6120500" cy="1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Lema Clave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152475"/>
            <a:ext cx="85206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todo </a:t>
            </a:r>
            <a:r>
              <a:rPr i="1" lang="es"/>
              <a:t>n&gt;0,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Demostración:</a:t>
            </a:r>
            <a:endParaRPr b="1"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63" y="3071975"/>
            <a:ext cx="3531650" cy="4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550" y="3875700"/>
            <a:ext cx="3931024" cy="48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6"/>
          <p:cNvCxnSpPr>
            <a:stCxn id="272" idx="1"/>
            <a:endCxn id="273" idx="1"/>
          </p:cNvCxnSpPr>
          <p:nvPr/>
        </p:nvCxnSpPr>
        <p:spPr>
          <a:xfrm>
            <a:off x="2725563" y="3313300"/>
            <a:ext cx="600" cy="803700"/>
          </a:xfrm>
          <a:prstGeom prst="bentConnector3">
            <a:avLst>
              <a:gd fmla="val -396896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" name="Google Shape;2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675" y="1758500"/>
            <a:ext cx="67046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91800" y="0"/>
            <a:ext cx="8960400" cy="514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311700" y="1813075"/>
            <a:ext cx="85206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Tenemos que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entonces,  los continuantes de la </a:t>
            </a:r>
            <a:r>
              <a:rPr i="1" lang="es"/>
              <a:t>n</a:t>
            </a:r>
            <a:r>
              <a:rPr lang="es"/>
              <a:t>-ésima convergente son ¡primos relativos!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haciendo el producto, 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311700" y="30617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Observaciones: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 calculamos el determinante de la matriz del lema,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79716" r="0" t="0"/>
          <a:stretch/>
        </p:blipFill>
        <p:spPr>
          <a:xfrm>
            <a:off x="4473708" y="1240375"/>
            <a:ext cx="131007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363" y="2186975"/>
            <a:ext cx="3818175" cy="3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8763" y="3358925"/>
            <a:ext cx="4407374" cy="7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5988" y="4685721"/>
            <a:ext cx="5932027" cy="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 rotWithShape="1">
          <a:blip r:embed="rId7">
            <a:alphaModFix/>
          </a:blip>
          <a:srcRect b="0" l="0" r="84002" t="0"/>
          <a:stretch/>
        </p:blipFill>
        <p:spPr>
          <a:xfrm>
            <a:off x="3401127" y="1240375"/>
            <a:ext cx="107257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/>
          <p:nvPr/>
        </p:nvSpPr>
        <p:spPr>
          <a:xfrm>
            <a:off x="112250" y="25"/>
            <a:ext cx="8960400" cy="514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700700"/>
            <a:ext cx="85206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Entonces si suponemos que todos los coeficientes parciales son iguales a 1, reemplazado 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vemos que existe relación entre dicha fracción continua y la sucesión de Fibonacci, y como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cuando                vamos a encontrar que 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311700" y="3061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Observaciones: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88" y="1143649"/>
            <a:ext cx="4694426" cy="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844" y="2221706"/>
            <a:ext cx="2795538" cy="7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300" y="3380575"/>
            <a:ext cx="787150" cy="1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2615" y="3725000"/>
            <a:ext cx="2010000" cy="1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324300" y="1000950"/>
            <a:ext cx="8495400" cy="3141600"/>
          </a:xfrm>
          <a:prstGeom prst="rect">
            <a:avLst/>
          </a:prstGeom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siguiente teorema nos permite decidir si un racional es un convergente de un número dado.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Teorema de Legendre: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Sean </a:t>
            </a:r>
            <a:r>
              <a:rPr i="1" lang="es"/>
              <a:t>p </a:t>
            </a:r>
            <a:r>
              <a:rPr lang="es"/>
              <a:t>y </a:t>
            </a:r>
            <a:r>
              <a:rPr i="1" lang="es"/>
              <a:t>q </a:t>
            </a:r>
            <a:r>
              <a:rPr lang="es"/>
              <a:t>&gt;</a:t>
            </a:r>
            <a:r>
              <a:rPr i="1" lang="es"/>
              <a:t>0 </a:t>
            </a:r>
            <a:r>
              <a:rPr lang="es"/>
              <a:t>primos relativos,  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entonces </a:t>
            </a:r>
            <a:r>
              <a:rPr i="1" lang="es"/>
              <a:t>p/q </a:t>
            </a:r>
            <a:r>
              <a:rPr lang="es"/>
              <a:t> es una convergente de    .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93" y="2710350"/>
            <a:ext cx="2384600" cy="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 b="37441" l="4716" r="84978" t="39791"/>
          <a:stretch/>
        </p:blipFill>
        <p:spPr>
          <a:xfrm>
            <a:off x="4207000" y="3817625"/>
            <a:ext cx="174076" cy="1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11700" y="183700"/>
            <a:ext cx="8520600" cy="47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Finalmente, hay irracionales que se comportan de buena manera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Teorema: </a:t>
            </a:r>
            <a:r>
              <a:rPr lang="es"/>
              <a:t>Una fracción continua es infinita </a:t>
            </a:r>
            <a:r>
              <a:rPr lang="es"/>
              <a:t>periódica</a:t>
            </a:r>
            <a:r>
              <a:rPr lang="es"/>
              <a:t> si y solo sí representa a un número irracional cuadrático.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u="sng"/>
              <a:t>Recuerde </a:t>
            </a:r>
            <a:r>
              <a:rPr lang="es"/>
              <a:t>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Observación: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Se implementan algoritmos como el algoritmo PQa. (Ref[3])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													        </a:t>
            </a:r>
            <a:r>
              <a:rPr lang="es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/>
              <a:t>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000" y="1477625"/>
            <a:ext cx="796000" cy="4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3174503"/>
            <a:ext cx="6066650" cy="17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b="0" l="0" r="7808" t="0"/>
          <a:stretch/>
        </p:blipFill>
        <p:spPr>
          <a:xfrm>
            <a:off x="7089825" y="3601850"/>
            <a:ext cx="1742475" cy="6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4925" y="3174500"/>
            <a:ext cx="1204224" cy="1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6025" y="3648975"/>
            <a:ext cx="122450" cy="4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resultados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00" y="2571750"/>
            <a:ext cx="85206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Mediante fracciones continuas generalizadas Lambert demuestra la irracionalidad de π, usando que</a:t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00" y="3250786"/>
            <a:ext cx="3031000" cy="1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510275" y="1040950"/>
            <a:ext cx="79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Teorema: 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Para todo n&gt;0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225" y="1587325"/>
            <a:ext cx="2511687" cy="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719" y="945469"/>
            <a:ext cx="2000053" cy="1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lt;math xmlns=&quot;http://www.w3.org/1998/Math/MathML&quot;&gt;&lt;mstyle mathsize=&quot;20px&quot;&gt;&lt;mfrac mathcolor=&quot;#0000FF&quot;&gt;&lt;mi mathvariant=&quot;bold&quot;&gt;a&lt;/mi&gt;&lt;mi mathvariant=&quot;bold&quot;&gt;b&lt;/mi&gt;&lt;/mfrac&gt;&lt;mo mathvariant=&quot;bold&quot; mathcolor=&quot;#0000FF&quot;&gt;+&lt;/mo&gt;&lt;mfrac mathcolor=&quot;#0000FF&quot;&gt;&lt;mi mathvariant=&quot;bold&quot;&gt;c&lt;/mi&gt;&lt;mi mathvariant=&quot;bold&quot;&gt;d&lt;/mi&gt;&lt;/mfrac&gt;&lt;mo mathvariant=&quot;bold&quot; mathcolor=&quot;#0000FF&quot;&gt;=&lt;/mo&gt;&lt;mfrac mathcolor=&quot;#0000FF&quot;&gt;&lt;mrow&gt;&lt;mi mathvariant=&quot;bold&quot;&gt;a&lt;/mi&gt;&lt;mi mathvariant=&quot;bold&quot;&gt;d&lt;/mi&gt;&lt;mo mathvariant=&quot;bold&quot;&gt;+&lt;/mo&gt;&lt;mi mathvariant=&quot;bold&quot;&gt;b&lt;/mi&gt;&lt;mi mathvariant=&quot;bold&quot;&gt;c&lt;/mi&gt;&lt;/mrow&gt;&lt;mrow&gt;&lt;mi mathvariant=&quot;bold&quot;&gt;b&lt;/mi&gt;&lt;mi mathvariant=&quot;bold&quot;&gt;d&lt;/mi&gt;&lt;/mrow&gt;&lt;/mfrac&gt;&lt;/mstyle&gt;&lt;/math&gt;" id="67" name="Google Shape;67;p15" title="begin mathsize 20px style bold a over bold b bold plus bold c over bold d bold equals fraction numerator bold a bold d bold plus bold b bold c over denominator bold b bold d end fraction end sty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8" y="1655071"/>
            <a:ext cx="4343400" cy="1245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tyle mathsize=&quot;20px&quot;&gt;&lt;mfrac mathcolor=&quot;#EF7F1A&quot;&gt;&lt;mi mathvariant=&quot;bold&quot;&gt;a&lt;/mi&gt;&lt;mi mathvariant=&quot;bold&quot;&gt;b&lt;/mi&gt;&lt;/mfrac&gt;&lt;mo mathvariant=&quot;bold&quot; mathcolor=&quot;#EF7F1A&quot;&gt;+&lt;/mo&gt;&lt;mfrac mathcolor=&quot;#EF7F1A&quot;&gt;&lt;mi mathvariant=&quot;bold&quot;&gt;c&lt;/mi&gt;&lt;mi mathvariant=&quot;bold&quot;&gt;d&lt;/mi&gt;&lt;/mfrac&gt;&lt;mo mathvariant=&quot;bold&quot; mathcolor=&quot;#EF7F1A&quot;&gt;&amp;#x2260;&lt;/mo&gt;&lt;mfrac mathcolor=&quot;#EF7F1A&quot;&gt;&lt;mrow&gt;&lt;mi mathvariant=&quot;bold&quot;&gt;a&lt;/mi&gt;&lt;mo mathvariant=&quot;bold&quot;&gt;+&lt;/mo&gt;&lt;mi mathvariant=&quot;bold&quot;&gt;c&lt;/mi&gt;&lt;/mrow&gt;&lt;mrow&gt;&lt;mi mathvariant=&quot;bold&quot;&gt;b&lt;/mi&gt;&lt;mo mathvariant=&quot;bold&quot;&gt;+&lt;/mo&gt;&lt;mi mathvariant=&quot;bold&quot;&gt;d&lt;/mi&gt;&lt;/mrow&gt;&lt;/mfrac&gt;&lt;/mstyle&gt;&lt;/math&gt;" id="68" name="Google Shape;68;p15" title="begin mathsize 20px style bold a over bold b bold plus bold c over bold d bold not equal to fraction numerator bold a bold plus bold c over denominator bold b bold plus bold d end fraction end sty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288" y="1651388"/>
            <a:ext cx="4108133" cy="12532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94850" y="3223275"/>
            <a:ext cx="8154300" cy="116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sumamos fracciones?</a:t>
            </a:r>
            <a:endParaRPr sz="4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y aplicaciones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00" y="1521363"/>
            <a:ext cx="6366801" cy="175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 mathcolor=&quot;#7F7F7F&quot; open=&quot;[&quot; close=&quot;]&quot;&gt;&lt;mrow&gt;&lt;msub&gt;&lt;mi&gt;a&lt;/mi&gt;&lt;mn&gt;0&lt;/mn&gt;&lt;/msub&gt;&lt;mo&gt;,&lt;/mo&gt;&lt;msub&gt;&lt;mi&gt;a&lt;/mi&gt;&lt;mn&gt;1&lt;/mn&gt;&lt;/msub&gt;&lt;mo&gt;,&lt;/mo&gt;&lt;mo&gt;&amp;#x22EF;&lt;/mo&gt;&lt;mo&gt;,&lt;/mo&gt;&lt;msub&gt;&lt;mi&gt;a&lt;/mi&gt;&lt;mi&gt;n&lt;/mi&gt;&lt;/msub&gt;&lt;/mrow&gt;&lt;/mfenced&gt;&lt;/math&gt;" id="337" name="Google Shape;337;p43" title="open square brackets a subscript 0 comma a subscript 1 comma midline horizontal ellipsis comma a subscript n close square bracke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550" y="3360420"/>
            <a:ext cx="1815539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 txBox="1"/>
          <p:nvPr/>
        </p:nvSpPr>
        <p:spPr>
          <a:xfrm>
            <a:off x="370325" y="3360425"/>
            <a:ext cx="8353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Teorema. </a:t>
            </a:r>
            <a:r>
              <a:rPr lang="es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Las convergentes para la fracción continua				    corresponde exactamente a los vértices del camino en zigzag de la banda de triángulos (triangle strip).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00" y="1521363"/>
            <a:ext cx="6366801" cy="175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 mathcolor=&quot;#7F7F7F&quot; open=&quot;[&quot; close=&quot;]&quot;&gt;&lt;mrow&gt;&lt;msub&gt;&lt;mi&gt;a&lt;/mi&gt;&lt;mn&gt;0&lt;/mn&gt;&lt;/msub&gt;&lt;mo&gt;,&lt;/mo&gt;&lt;msub&gt;&lt;mi&gt;a&lt;/mi&gt;&lt;mn&gt;1&lt;/mn&gt;&lt;/msub&gt;&lt;mo&gt;,&lt;/mo&gt;&lt;mo&gt;&amp;#x22EF;&lt;/mo&gt;&lt;mo&gt;,&lt;/mo&gt;&lt;msub&gt;&lt;mi&gt;a&lt;/mi&gt;&lt;mi&gt;n&lt;/mi&gt;&lt;/msub&gt;&lt;/mrow&gt;&lt;/mfenced&gt;&lt;/math&gt;" id="345" name="Google Shape;345;p44" title="open square brackets a subscript 0 comma a subscript 1 comma midline horizontal ellipsis comma a subscript n close square bracke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550" y="3360420"/>
            <a:ext cx="1815539" cy="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/>
          <p:nvPr/>
        </p:nvSpPr>
        <p:spPr>
          <a:xfrm>
            <a:off x="370325" y="3360425"/>
            <a:ext cx="8353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Teorema. </a:t>
            </a:r>
            <a:r>
              <a:rPr lang="es"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Las convergentes para la fracción continua				    corresponde exactamente a los vértices del camino en zigzag de la banda de triángulos (triangle strip).</a:t>
            </a:r>
            <a:endParaRPr sz="1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370325" y="4503675"/>
            <a:ext cx="792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❏"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Otra prueba de que la sucesión de Farey “alcanza” cualquier racional.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63" y="1371550"/>
            <a:ext cx="5798575" cy="16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 txBox="1"/>
          <p:nvPr/>
        </p:nvSpPr>
        <p:spPr>
          <a:xfrm>
            <a:off x="603500" y="2907800"/>
            <a:ext cx="7996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❏"/>
            </a:pP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Construimos un total de </a:t>
            </a:r>
            <a:r>
              <a:rPr i="1"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triángulos en forma de banda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❏"/>
            </a:pP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Para </a:t>
            </a:r>
            <a:r>
              <a:rPr i="1"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mayor que 1, el triángulo </a:t>
            </a:r>
            <a:r>
              <a:rPr i="1"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-ésimo lo partimos en </a:t>
            </a:r>
            <a:r>
              <a:rPr i="1"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a_i </a:t>
            </a: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triángulos desde su vértice superior o inferior según sea el caso.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❏"/>
            </a:pP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Hacemos uso de la suma de Farey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311700" y="2482600"/>
            <a:ext cx="292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❏"/>
            </a:pPr>
            <a:r>
              <a:rPr lang="es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Hacemos uso de la suma de Farey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3826750" y="1728400"/>
            <a:ext cx="466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Empezamos con las fracciones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Iteramos el proceso 	 veces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 último valor de </a:t>
            </a:r>
            <a:r>
              <a:rPr i="1"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cuando cambiemos el valor de </a:t>
            </a:r>
            <a:r>
              <a:rPr i="1"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corresponde a la </a:t>
            </a:r>
            <a:r>
              <a:rPr i="1"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-ésima convergente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i&gt;a&lt;/mi&gt;&lt;mo&gt;=&lt;/mo&gt;&lt;mfrac&gt;&lt;msub&gt;&lt;mi&gt;a&lt;/mi&gt;&lt;mn&gt;0&lt;/mn&gt;&lt;/msub&gt;&lt;mn&gt;1&lt;/mn&gt;&lt;/mfrac&gt;&lt;mo&gt;&amp;#xA0;&lt;/mo&gt;&lt;mo&gt;,&lt;/mo&gt;&lt;mo&gt;&amp;#xA0;&lt;/mo&gt;&lt;mi&gt;b&lt;/mi&gt;&lt;mo&gt;=&lt;/mo&gt;&lt;mfrac&gt;&lt;mn&gt;1&lt;/mn&gt;&lt;mn&gt;0&lt;/mn&gt;&lt;/mfrac&gt;&lt;mo&gt;,&lt;/mo&gt;&lt;mo&gt;&amp;#xA0;&lt;/mo&gt;&lt;mi&gt;p&lt;/mi&gt;&lt;mi&gt;i&lt;/mi&gt;&lt;mi&gt;v&lt;/mi&gt;&lt;mo&gt;=&lt;/mo&gt;&lt;mi&gt;a&lt;/mi&gt;&lt;/math&gt;" id="362" name="Google Shape;362;p46" title="a equals a subscript 0 over 1 space comma space b equals 1 over 0 comma space p i v equals 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75" y="2095905"/>
            <a:ext cx="2180849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p&lt;/mi&gt;&lt;mi&gt;i&lt;/mi&gt;&lt;mi&gt;v&lt;/mi&gt;&lt;mo&gt;=&lt;/mo&gt;&lt;mi&gt;a&lt;/mi&gt;&lt;mo&gt;,&lt;/mo&gt;&lt;mi&gt;a&lt;/mi&gt;&lt;mo&gt;=&lt;/mo&gt;&lt;mi&gt;a&lt;/mi&gt;&lt;mo&gt;&amp;#x2295;&lt;/mo&gt;&lt;mi&gt;b&lt;/mi&gt;&lt;mo&gt;,&lt;/mo&gt;&lt;mo&gt;&amp;#xA0;&lt;/mo&gt;&lt;mi&gt;b&lt;/mi&gt;&lt;mo&gt;=&lt;/mo&gt;&lt;mi&gt;p&lt;/mi&gt;&lt;mi&gt;i&lt;/mi&gt;&lt;mi&gt;v&lt;/mi&gt;&lt;/math&gt;" id="363" name="Google Shape;363;p46" title="p i v equals a comma a equals a circled plus b comma space b equals p i v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450" y="3109200"/>
            <a:ext cx="3097501" cy="26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 mathcolor=&quot;#7F7F7F&quot;&gt;a&lt;/mi&gt;&lt;mi mathcolor=&quot;#7F7F7F&quot;&gt;i&lt;/mi&gt;&lt;/msub&gt;&lt;/math&gt;" id="364" name="Google Shape;364;p46" title="a subscript 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888" y="2765106"/>
            <a:ext cx="206632" cy="20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3" y="1435413"/>
            <a:ext cx="8716074" cy="2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/>
          <p:nvPr/>
        </p:nvSpPr>
        <p:spPr>
          <a:xfrm>
            <a:off x="3056400" y="3826750"/>
            <a:ext cx="30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con la fracción 67/24.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77" name="Google Shape;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3" y="1435413"/>
            <a:ext cx="8716074" cy="2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8"/>
          <p:cNvSpPr txBox="1"/>
          <p:nvPr/>
        </p:nvSpPr>
        <p:spPr>
          <a:xfrm>
            <a:off x="3056400" y="3826750"/>
            <a:ext cx="30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con la fracción 67/24.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965753" y="2001411"/>
            <a:ext cx="2785000" cy="1472525"/>
          </a:xfrm>
          <a:custGeom>
            <a:rect b="b" l="l" r="r" t="t"/>
            <a:pathLst>
              <a:path extrusionOk="0" h="58901" w="111400">
                <a:moveTo>
                  <a:pt x="96884" y="42291"/>
                </a:moveTo>
                <a:cubicBezTo>
                  <a:pt x="102188" y="43846"/>
                  <a:pt x="107400" y="42291"/>
                  <a:pt x="109503" y="44485"/>
                </a:cubicBezTo>
                <a:cubicBezTo>
                  <a:pt x="111606" y="46680"/>
                  <a:pt x="112338" y="53629"/>
                  <a:pt x="109503" y="55458"/>
                </a:cubicBezTo>
                <a:cubicBezTo>
                  <a:pt x="106668" y="57287"/>
                  <a:pt x="109686" y="61950"/>
                  <a:pt x="92495" y="55458"/>
                </a:cubicBezTo>
                <a:cubicBezTo>
                  <a:pt x="75304" y="48966"/>
                  <a:pt x="19343" y="25649"/>
                  <a:pt x="6358" y="16505"/>
                </a:cubicBezTo>
                <a:cubicBezTo>
                  <a:pt x="-6626" y="7361"/>
                  <a:pt x="2701" y="-2515"/>
                  <a:pt x="14588" y="594"/>
                </a:cubicBezTo>
                <a:cubicBezTo>
                  <a:pt x="26475" y="3703"/>
                  <a:pt x="63966" y="28209"/>
                  <a:pt x="77682" y="35158"/>
                </a:cubicBezTo>
                <a:cubicBezTo>
                  <a:pt x="91398" y="42108"/>
                  <a:pt x="91581" y="40737"/>
                  <a:pt x="96884" y="42291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3" y="1435413"/>
            <a:ext cx="8716074" cy="2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 txBox="1"/>
          <p:nvPr/>
        </p:nvSpPr>
        <p:spPr>
          <a:xfrm>
            <a:off x="3056400" y="3826750"/>
            <a:ext cx="30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con la fracción 67/24.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7" name="Google Shape;387;p49"/>
          <p:cNvCxnSpPr/>
          <p:nvPr/>
        </p:nvCxnSpPr>
        <p:spPr>
          <a:xfrm flipH="1" rot="10800000">
            <a:off x="2578600" y="2592188"/>
            <a:ext cx="3305700" cy="219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9"/>
          <p:cNvSpPr/>
          <p:nvPr/>
        </p:nvSpPr>
        <p:spPr>
          <a:xfrm>
            <a:off x="2283700" y="2654050"/>
            <a:ext cx="294900" cy="301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"/>
          <p:cNvSpPr/>
          <p:nvPr/>
        </p:nvSpPr>
        <p:spPr>
          <a:xfrm>
            <a:off x="5884300" y="2499700"/>
            <a:ext cx="260400" cy="243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395" name="Google Shape;3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3" y="1435413"/>
            <a:ext cx="8716074" cy="2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0"/>
          <p:cNvSpPr txBox="1"/>
          <p:nvPr/>
        </p:nvSpPr>
        <p:spPr>
          <a:xfrm>
            <a:off x="3056400" y="3826750"/>
            <a:ext cx="30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con la fracción 67/24.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50"/>
          <p:cNvSpPr/>
          <p:nvPr/>
        </p:nvSpPr>
        <p:spPr>
          <a:xfrm>
            <a:off x="4176525" y="1625350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0"/>
          <p:cNvSpPr/>
          <p:nvPr/>
        </p:nvSpPr>
        <p:spPr>
          <a:xfrm>
            <a:off x="5830825" y="1661150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0"/>
          <p:cNvSpPr/>
          <p:nvPr/>
        </p:nvSpPr>
        <p:spPr>
          <a:xfrm>
            <a:off x="7567425" y="1661150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"/>
          <p:cNvSpPr/>
          <p:nvPr/>
        </p:nvSpPr>
        <p:spPr>
          <a:xfrm>
            <a:off x="4942350" y="3193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0"/>
          <p:cNvSpPr/>
          <p:nvPr/>
        </p:nvSpPr>
        <p:spPr>
          <a:xfrm>
            <a:off x="5526775" y="3193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"/>
          <p:cNvSpPr/>
          <p:nvPr/>
        </p:nvSpPr>
        <p:spPr>
          <a:xfrm>
            <a:off x="6152400" y="3193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0"/>
          <p:cNvSpPr/>
          <p:nvPr/>
        </p:nvSpPr>
        <p:spPr>
          <a:xfrm>
            <a:off x="6736900" y="3145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0"/>
          <p:cNvSpPr/>
          <p:nvPr/>
        </p:nvSpPr>
        <p:spPr>
          <a:xfrm>
            <a:off x="7104850" y="3145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"/>
          <p:cNvSpPr/>
          <p:nvPr/>
        </p:nvSpPr>
        <p:spPr>
          <a:xfrm>
            <a:off x="7500250" y="3193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0"/>
          <p:cNvSpPr/>
          <p:nvPr/>
        </p:nvSpPr>
        <p:spPr>
          <a:xfrm>
            <a:off x="7962825" y="3145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0"/>
          <p:cNvSpPr/>
          <p:nvPr/>
        </p:nvSpPr>
        <p:spPr>
          <a:xfrm>
            <a:off x="8425400" y="3193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50"/>
          <p:cNvCxnSpPr/>
          <p:nvPr/>
        </p:nvCxnSpPr>
        <p:spPr>
          <a:xfrm>
            <a:off x="8380475" y="3826775"/>
            <a:ext cx="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3" y="1435413"/>
            <a:ext cx="8716074" cy="22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1"/>
          <p:cNvSpPr txBox="1"/>
          <p:nvPr/>
        </p:nvSpPr>
        <p:spPr>
          <a:xfrm>
            <a:off x="3056400" y="3826750"/>
            <a:ext cx="30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con la fracción 67/24.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8425400" y="3193525"/>
            <a:ext cx="395400" cy="431100"/>
          </a:xfrm>
          <a:prstGeom prst="flowChartConnec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51"/>
          <p:cNvCxnSpPr/>
          <p:nvPr/>
        </p:nvCxnSpPr>
        <p:spPr>
          <a:xfrm>
            <a:off x="8362550" y="3708075"/>
            <a:ext cx="521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550037"/>
            <a:ext cx="40452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Farey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3803300"/>
            <a:ext cx="38661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/>
              <a:t>John Farey (1776-1826)</a:t>
            </a:r>
            <a:endParaRPr sz="29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490512" y="155675"/>
            <a:ext cx="2764075" cy="34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152835" y="3648450"/>
            <a:ext cx="1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Silueta John Farey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style mathsize=&quot;18px&quot;&gt;&lt;mfrac&gt;&lt;mi&gt;a&lt;/mi&gt;&lt;mi&gt;b&lt;/mi&gt;&lt;/mfrac&gt;&lt;mo&gt;&amp;#x2295;&lt;/mo&gt;&lt;mfrac&gt;&lt;mi&gt;c&lt;/mi&gt;&lt;mi&gt;d&lt;/mi&gt;&lt;/mfrac&gt;&lt;mo&gt;:&lt;/mo&gt;&lt;mo&gt;=&lt;/mo&gt;&lt;mfrac&gt;&lt;mrow&gt;&lt;mi&gt;a&lt;/mi&gt;&lt;mo&gt;+&lt;/mo&gt;&lt;mi&gt;b&lt;/mi&gt;&lt;/mrow&gt;&lt;mrow&gt;&lt;mi&gt;c&lt;/mi&gt;&lt;mo&gt;+&lt;/mo&gt;&lt;mi&gt;d&lt;/mi&gt;&lt;/mrow&gt;&lt;/mfrac&gt;&lt;/mstyle&gt;&lt;/math&gt;" id="78" name="Google Shape;78;p16" title="begin mathsize 18px style a over b circled plus c over d colon equals fraction numerator a plus b over denominator c plus d end fraction end sty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50" y="2308225"/>
            <a:ext cx="3728085" cy="118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311700" y="445025"/>
            <a:ext cx="85206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Encontrar los </a:t>
            </a:r>
            <a:r>
              <a:rPr i="1" lang="es"/>
              <a:t>convergentes </a:t>
            </a:r>
            <a:r>
              <a:rPr lang="es"/>
              <a:t>usando la sucesión de Farey</a:t>
            </a:r>
            <a:endParaRPr/>
          </a:p>
        </p:txBody>
      </p:sp>
      <p:sp>
        <p:nvSpPr>
          <p:cNvPr id="423" name="Google Shape;423;p52"/>
          <p:cNvSpPr txBox="1"/>
          <p:nvPr/>
        </p:nvSpPr>
        <p:spPr>
          <a:xfrm>
            <a:off x="1684050" y="4142225"/>
            <a:ext cx="303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con la fracción 3/8.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4" name="Google Shape;4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440125"/>
            <a:ext cx="5775900" cy="27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2"/>
          <p:cNvSpPr txBox="1"/>
          <p:nvPr/>
        </p:nvSpPr>
        <p:spPr>
          <a:xfrm>
            <a:off x="5952750" y="1440125"/>
            <a:ext cx="2729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 conectamos los convergentes en el diagrama de Farey en semicírculos obtenemos una aproximación en forma de “pinball”.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❏"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Los convergentes son alternativamente más pequeños y más grandes que el número.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311700" y="20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</a:t>
            </a:r>
            <a:r>
              <a:rPr lang="es"/>
              <a:t> de Stern-Brocot</a:t>
            </a:r>
            <a:endParaRPr/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crea a partir de las fracciones 0/1 y 1/0 agregando en cada nuevo nivel las medianas de las fracciones que sean adyacentes en el nivel anterior.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número racional positivo aparece una única vez en el árbol.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 ellos aparecen en su forma irreducible.</a:t>
            </a:r>
            <a:endParaRPr/>
          </a:p>
        </p:txBody>
      </p:sp>
      <p:pic>
        <p:nvPicPr>
          <p:cNvPr id="432" name="Google Shape;4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799" y="2017275"/>
            <a:ext cx="5112399" cy="30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>
            <p:ph type="title"/>
          </p:nvPr>
        </p:nvSpPr>
        <p:spPr>
          <a:xfrm>
            <a:off x="311700" y="17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Descendiendo por el árbol</a:t>
            </a:r>
            <a:endParaRPr/>
          </a:p>
        </p:txBody>
      </p:sp>
      <p:sp>
        <p:nvSpPr>
          <p:cNvPr id="438" name="Google Shape;438;p54"/>
          <p:cNvSpPr txBox="1"/>
          <p:nvPr>
            <p:ph idx="1" type="body"/>
          </p:nvPr>
        </p:nvSpPr>
        <p:spPr>
          <a:xfrm>
            <a:off x="311700" y="691450"/>
            <a:ext cx="8520600" cy="4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lista </a:t>
            </a:r>
            <a:r>
              <a:rPr i="1" lang="es"/>
              <a:t>L</a:t>
            </a:r>
            <a:r>
              <a:rPr lang="es"/>
              <a:t> codifica la ruta hacia </a:t>
            </a:r>
            <a:r>
              <a:rPr i="1" lang="es"/>
              <a:t>x</a:t>
            </a:r>
            <a:r>
              <a:rPr lang="es"/>
              <a:t> descendiendo por el árbol.</a:t>
            </a:r>
            <a:br>
              <a:rPr lang="es"/>
            </a:br>
            <a:r>
              <a:rPr lang="es"/>
              <a:t>Cuando			   , si: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	    		</a:t>
            </a:r>
            <a:r>
              <a:rPr i="1" lang="es"/>
              <a:t>L← I. </a:t>
            </a:r>
            <a:br>
              <a:rPr i="1" lang="es"/>
            </a:br>
            <a:br>
              <a:rPr i="1" lang="es"/>
            </a:br>
            <a:r>
              <a:rPr lang="es"/>
              <a:t>La </a:t>
            </a:r>
            <a:r>
              <a:rPr i="1" lang="es"/>
              <a:t>I</a:t>
            </a:r>
            <a:r>
              <a:rPr lang="es"/>
              <a:t> indica que x está a la izquierda de la mediana.</a:t>
            </a:r>
            <a:br>
              <a:rPr lang="es"/>
            </a:br>
            <a:r>
              <a:rPr lang="es"/>
              <a:t>En este caso se repite el procedimiento con		    . 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			</a:t>
            </a:r>
            <a:r>
              <a:rPr i="1" lang="es"/>
              <a:t>L← D. </a:t>
            </a:r>
            <a:br>
              <a:rPr i="1" lang="es"/>
            </a:br>
            <a:br>
              <a:rPr i="1" lang="es"/>
            </a:br>
            <a:r>
              <a:rPr lang="es"/>
              <a:t>La </a:t>
            </a:r>
            <a:r>
              <a:rPr i="1" lang="es"/>
              <a:t>D</a:t>
            </a:r>
            <a:r>
              <a:rPr lang="es"/>
              <a:t> indica que x está a la izquierda de la mediana.</a:t>
            </a:r>
            <a:br>
              <a:rPr lang="es"/>
            </a:br>
            <a:r>
              <a:rPr lang="es"/>
              <a:t>En este caso se repite el procedimiento con		    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125" y="1042174"/>
            <a:ext cx="1172250" cy="36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50" y="1491450"/>
            <a:ext cx="1446229" cy="3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51" y="2880726"/>
            <a:ext cx="1446225" cy="41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975" y="2389575"/>
            <a:ext cx="822390" cy="3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6588" y="3803650"/>
            <a:ext cx="769183" cy="3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311700" y="533750"/>
            <a:ext cx="85206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			</a:t>
            </a:r>
            <a:r>
              <a:rPr i="1" lang="es"/>
              <a:t>L← I </a:t>
            </a:r>
            <a:r>
              <a:rPr lang="es"/>
              <a:t>o </a:t>
            </a:r>
            <a:r>
              <a:rPr i="1" lang="es"/>
              <a:t>L← D</a:t>
            </a:r>
            <a:r>
              <a:rPr lang="es"/>
              <a:t> y el procedimiento termina.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br>
              <a:rPr lang="es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Terminando cada secuencia consecutiva de </a:t>
            </a:r>
            <a:r>
              <a:rPr i="1" lang="es"/>
              <a:t>I’s </a:t>
            </a:r>
            <a:r>
              <a:rPr lang="es"/>
              <a:t>o</a:t>
            </a:r>
            <a:r>
              <a:rPr i="1" lang="es"/>
              <a:t> D’s</a:t>
            </a:r>
            <a:r>
              <a:rPr lang="es"/>
              <a:t>, la mediana correspondiente es una convergente de </a:t>
            </a:r>
            <a:r>
              <a:rPr i="1" lang="es"/>
              <a:t>x</a:t>
            </a:r>
            <a:r>
              <a:rPr lang="es"/>
              <a:t>.</a:t>
            </a:r>
            <a:endParaRPr/>
          </a:p>
        </p:txBody>
      </p:sp>
      <p:pic>
        <p:nvPicPr>
          <p:cNvPr id="449" name="Google Shape;4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50" y="533750"/>
            <a:ext cx="1276375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50" y="1079650"/>
            <a:ext cx="5001325" cy="6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456" name="Google Shape;45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Hallemos las primeras 3 convergentes para el número </a:t>
            </a:r>
            <a:r>
              <a:rPr i="1" lang="es"/>
              <a:t>e</a:t>
            </a:r>
            <a:r>
              <a:rPr lang="es"/>
              <a:t> y su fracción continua: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Comenzando con </a:t>
            </a:r>
            <a:r>
              <a:rPr i="1" lang="es"/>
              <a:t>L={ } </a:t>
            </a:r>
            <a:r>
              <a:rPr lang="es"/>
              <a:t>y las fracciones 0/1 y 1/0: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1/1&lt;</a:t>
            </a:r>
            <a:r>
              <a:rPr i="1" lang="es"/>
              <a:t>e</a:t>
            </a:r>
            <a:r>
              <a:rPr lang="es"/>
              <a:t>&lt;1/0, por lo tanto </a:t>
            </a:r>
            <a:r>
              <a:rPr i="1" lang="es"/>
              <a:t>L← D.</a:t>
            </a:r>
            <a:r>
              <a:rPr lang="es"/>
              <a:t>							</a:t>
            </a:r>
            <a:r>
              <a:rPr i="1" lang="es"/>
              <a:t>L=D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2/1&lt;</a:t>
            </a:r>
            <a:r>
              <a:rPr i="1" lang="es"/>
              <a:t>e</a:t>
            </a:r>
            <a:r>
              <a:rPr lang="es"/>
              <a:t>&lt;1/0, </a:t>
            </a:r>
            <a:r>
              <a:rPr lang="es"/>
              <a:t>por lo tanto</a:t>
            </a:r>
            <a:r>
              <a:rPr lang="es"/>
              <a:t> </a:t>
            </a:r>
            <a:r>
              <a:rPr i="1" lang="es"/>
              <a:t>L← D.</a:t>
            </a:r>
            <a:r>
              <a:rPr lang="es"/>
              <a:t>						</a:t>
            </a:r>
            <a:r>
              <a:rPr i="1" lang="es"/>
              <a:t>L=D</a:t>
            </a:r>
            <a:r>
              <a:rPr baseline="30000" i="1" lang="es"/>
              <a:t>2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2/1&lt;</a:t>
            </a:r>
            <a:r>
              <a:rPr i="1" lang="es"/>
              <a:t>e</a:t>
            </a:r>
            <a:r>
              <a:rPr lang="es"/>
              <a:t>&lt;3/1, </a:t>
            </a:r>
            <a:r>
              <a:rPr lang="es"/>
              <a:t>por lo tanto</a:t>
            </a:r>
            <a:r>
              <a:rPr lang="es"/>
              <a:t> </a:t>
            </a:r>
            <a:r>
              <a:rPr i="1" lang="es"/>
              <a:t>L</a:t>
            </a:r>
            <a:r>
              <a:rPr lang="es"/>
              <a:t> ← </a:t>
            </a:r>
            <a:r>
              <a:rPr i="1" lang="es"/>
              <a:t>I</a:t>
            </a:r>
            <a:r>
              <a:rPr lang="es"/>
              <a:t>.							</a:t>
            </a:r>
            <a:r>
              <a:rPr i="1" lang="es"/>
              <a:t>L=D</a:t>
            </a:r>
            <a:r>
              <a:rPr baseline="30000" i="1" lang="es"/>
              <a:t>2</a:t>
            </a:r>
            <a:r>
              <a:rPr i="1" lang="es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5/2&lt;</a:t>
            </a:r>
            <a:r>
              <a:rPr i="1" lang="es"/>
              <a:t>e</a:t>
            </a:r>
            <a:r>
              <a:rPr lang="es"/>
              <a:t>&lt;3/1, </a:t>
            </a:r>
            <a:r>
              <a:rPr lang="es"/>
              <a:t>por lo tanto</a:t>
            </a:r>
            <a:r>
              <a:rPr lang="es"/>
              <a:t> </a:t>
            </a:r>
            <a:r>
              <a:rPr i="1" lang="es"/>
              <a:t>L← D.						</a:t>
            </a:r>
            <a:r>
              <a:rPr i="1" lang="es"/>
              <a:t>L=D</a:t>
            </a:r>
            <a:r>
              <a:rPr baseline="30000" i="1" lang="es"/>
              <a:t>2</a:t>
            </a:r>
            <a:r>
              <a:rPr i="1" lang="es"/>
              <a:t>ID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8/3&lt;</a:t>
            </a:r>
            <a:r>
              <a:rPr i="1" lang="es"/>
              <a:t>e</a:t>
            </a:r>
            <a:r>
              <a:rPr lang="es"/>
              <a:t>&lt;3/1, por lo tanto </a:t>
            </a:r>
            <a:r>
              <a:rPr i="1" lang="es"/>
              <a:t>L← D.						L=D</a:t>
            </a:r>
            <a:r>
              <a:rPr baseline="30000" i="1" lang="es"/>
              <a:t>2</a:t>
            </a:r>
            <a:r>
              <a:rPr i="1" lang="es"/>
              <a:t>ID</a:t>
            </a:r>
            <a:r>
              <a:rPr baseline="30000" i="1" lang="es"/>
              <a:t>2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8/3&lt;</a:t>
            </a:r>
            <a:r>
              <a:rPr i="1" lang="es"/>
              <a:t>e</a:t>
            </a:r>
            <a:r>
              <a:rPr lang="es"/>
              <a:t>&lt;11/4, por lo tanto </a:t>
            </a:r>
            <a:r>
              <a:rPr i="1" lang="es"/>
              <a:t>L← I.						L=D</a:t>
            </a:r>
            <a:r>
              <a:rPr baseline="30000" i="1" lang="es"/>
              <a:t>2</a:t>
            </a:r>
            <a:r>
              <a:rPr i="1" lang="es"/>
              <a:t>ID</a:t>
            </a:r>
            <a:r>
              <a:rPr baseline="30000" i="1" lang="es"/>
              <a:t>2</a:t>
            </a:r>
            <a:r>
              <a:rPr i="1" lang="es"/>
              <a:t>I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Teniendo ya las primeras 3 secuencias consecutivas de </a:t>
            </a:r>
            <a:r>
              <a:rPr i="1" lang="es"/>
              <a:t>I’s</a:t>
            </a:r>
            <a:r>
              <a:rPr lang="es"/>
              <a:t> y </a:t>
            </a:r>
            <a:r>
              <a:rPr i="1" lang="es"/>
              <a:t>D’s</a:t>
            </a:r>
            <a:r>
              <a:rPr lang="es"/>
              <a:t>, la mediana para la cual se agregó la última </a:t>
            </a:r>
            <a:r>
              <a:rPr i="1" lang="es"/>
              <a:t>D</a:t>
            </a:r>
            <a:r>
              <a:rPr lang="es"/>
              <a:t> es 8/3 y por tanto esta es la tercera convergente para </a:t>
            </a:r>
            <a:r>
              <a:rPr i="1" lang="es"/>
              <a:t>e</a:t>
            </a:r>
            <a:r>
              <a:rPr lang="es"/>
              <a:t>, y su fracción continua correspondiente es [2;1,2].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Transformaciones fraccionarias lineales</a:t>
            </a:r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017725"/>
            <a:ext cx="8520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transformación fraccionaria lineal es una función de la forma: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Decimos que </a:t>
            </a:r>
            <a:r>
              <a:rPr i="1" lang="es"/>
              <a:t>T(z) </a:t>
            </a:r>
            <a:r>
              <a:rPr lang="es"/>
              <a:t>es una transformación de Farey si sus coeficientes satisfacen la igualdad </a:t>
            </a:r>
            <a:r>
              <a:rPr i="1" lang="es"/>
              <a:t>ad-bc=±1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</a:t>
            </a:r>
            <a:r>
              <a:rPr i="1" lang="es"/>
              <a:t>T(z) </a:t>
            </a:r>
            <a:r>
              <a:rPr lang="es"/>
              <a:t>es de Farey, y p/q y s/t son términos consecutivos en alguna sucesión de Farey, entonces </a:t>
            </a:r>
            <a:r>
              <a:rPr i="1" lang="es"/>
              <a:t>T(p/q) y T(s/t) </a:t>
            </a:r>
            <a:r>
              <a:rPr lang="es"/>
              <a:t>también</a:t>
            </a:r>
            <a:r>
              <a:rPr lang="es"/>
              <a:t> son términos consecutivos en alguna sucesión de Farey.</a:t>
            </a:r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63" y="2259275"/>
            <a:ext cx="2838275" cy="6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47" y="1520672"/>
            <a:ext cx="2021897" cy="6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311700" y="42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Hallando fracciones continuas periódicas</a:t>
            </a:r>
            <a:endParaRPr/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688" y="111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una fracción continua periódica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usando su representación en </a:t>
            </a:r>
            <a:r>
              <a:rPr i="1" lang="es"/>
              <a:t>“triangle strip”</a:t>
            </a:r>
            <a:r>
              <a:rPr lang="es"/>
              <a:t> y una </a:t>
            </a:r>
            <a:r>
              <a:rPr lang="es"/>
              <a:t>transformación</a:t>
            </a:r>
            <a:r>
              <a:rPr lang="es"/>
              <a:t> de Farey que se ajuste a su periodo (esto es, la imagen de una convergente de     mediante </a:t>
            </a:r>
            <a:r>
              <a:rPr i="1" lang="es"/>
              <a:t>T</a:t>
            </a:r>
            <a:r>
              <a:rPr lang="es"/>
              <a:t> es otra convergente de </a:t>
            </a:r>
            <a:r>
              <a:rPr i="1" lang="es"/>
              <a:t>    </a:t>
            </a:r>
            <a:r>
              <a:rPr lang="es"/>
              <a:t>), es posible hallar el valor </a:t>
            </a:r>
            <a:r>
              <a:rPr lang="es"/>
              <a:t>numérico</a:t>
            </a:r>
            <a:r>
              <a:rPr lang="es"/>
              <a:t> de manera sencilla.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Sea      la n-ésima convergente de    , y </a:t>
            </a:r>
            <a:r>
              <a:rPr i="1" lang="es"/>
              <a:t>T</a:t>
            </a:r>
            <a:r>
              <a:rPr lang="es"/>
              <a:t> una transformación que se ajuste a su periodo, entonces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838" y="1609038"/>
            <a:ext cx="1694325" cy="4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750" y="3286363"/>
            <a:ext cx="256725" cy="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950" y="3265063"/>
            <a:ext cx="284375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4475" y="3959749"/>
            <a:ext cx="59150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700" y="2497488"/>
            <a:ext cx="256725" cy="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800" y="2824663"/>
            <a:ext cx="256725" cy="2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482" name="Google Shape;48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Hallar el valor numérico de la fracción continua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comenzar, vemos que la </a:t>
            </a:r>
            <a:r>
              <a:rPr i="1" lang="es"/>
              <a:t>“triangle strip”</a:t>
            </a:r>
            <a:r>
              <a:rPr lang="es"/>
              <a:t> correspondiente 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00" y="2571756"/>
            <a:ext cx="4999796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412" y="1587750"/>
            <a:ext cx="1701187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>
            <p:ph idx="1" type="body"/>
          </p:nvPr>
        </p:nvSpPr>
        <p:spPr>
          <a:xfrm>
            <a:off x="311700" y="533750"/>
            <a:ext cx="8520600" cy="4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encontrar una </a:t>
            </a:r>
            <a:r>
              <a:rPr i="1" lang="es"/>
              <a:t>T</a:t>
            </a:r>
            <a:r>
              <a:rPr lang="es"/>
              <a:t> tal 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la primera opción a considerar 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cual es en efecto una transformación que se ajusta al periodo de la fracción.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manera más general se tiene el siguiente resultado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una fracción continua periódica					, una transformación de Farey que se ajusta a su periodo 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436" y="954900"/>
            <a:ext cx="3231125" cy="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687" y="1886375"/>
            <a:ext cx="1842614" cy="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688" y="4267650"/>
            <a:ext cx="1842625" cy="59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675" y="3394300"/>
            <a:ext cx="1694325" cy="4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idx="1" type="body"/>
          </p:nvPr>
        </p:nvSpPr>
        <p:spPr>
          <a:xfrm>
            <a:off x="311700" y="533750"/>
            <a:ext cx="8520600" cy="3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que hallamos </a:t>
            </a:r>
            <a:r>
              <a:rPr i="1" lang="es"/>
              <a:t>T</a:t>
            </a:r>
            <a:r>
              <a:rPr lang="es"/>
              <a:t>, solo falta resolver la ecuación </a:t>
            </a:r>
            <a:r>
              <a:rPr i="1" lang="es"/>
              <a:t>T(     )=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cuyas soluciones 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 como todos los coeficientes de la fracción continua son positivos, la solución que corresponde al valor numérico de esta es la solución positiva de la ecuación.</a:t>
            </a:r>
            <a:endParaRPr/>
          </a:p>
        </p:txBody>
      </p:sp>
      <p:pic>
        <p:nvPicPr>
          <p:cNvPr id="499" name="Google Shape;4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325" y="2411625"/>
            <a:ext cx="1309325" cy="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625" y="650738"/>
            <a:ext cx="256725" cy="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200" y="650738"/>
            <a:ext cx="256725" cy="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2212" y="1237950"/>
            <a:ext cx="4519576" cy="51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25" y="155687"/>
            <a:ext cx="40452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Mediana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3803300"/>
            <a:ext cx="38661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900"/>
              <a:t>John Farey (1776-1826)</a:t>
            </a:r>
            <a:endParaRPr sz="29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490512" y="155675"/>
            <a:ext cx="2764075" cy="34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152835" y="3648450"/>
            <a:ext cx="1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Silueta John Farey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style mathsize=&quot;18px&quot;&gt;&lt;mfrac&gt;&lt;mi&gt;a&lt;/mi&gt;&lt;mi&gt;b&lt;/mi&gt;&lt;/mfrac&gt;&lt;mo&gt;&amp;#x2295;&lt;/mo&gt;&lt;mfrac&gt;&lt;mi&gt;c&lt;/mi&gt;&lt;mi&gt;d&lt;/mi&gt;&lt;/mfrac&gt;&lt;mo&gt;:&lt;/mo&gt;&lt;mo&gt;=&lt;/mo&gt;&lt;mfrac&gt;&lt;mrow&gt;&lt;mi&gt;a&lt;/mi&gt;&lt;mo&gt;+&lt;/mo&gt;&lt;mi&gt;b&lt;/mi&gt;&lt;/mrow&gt;&lt;mrow&gt;&lt;mi&gt;c&lt;/mi&gt;&lt;mo&gt;+&lt;/mo&gt;&lt;mi&gt;d&lt;/mi&gt;&lt;/mrow&gt;&lt;/mfrac&gt;&lt;/mstyle&gt;&lt;/math&gt;" id="87" name="Google Shape;87;p17" title="begin mathsize 18px style a over b circled plus c over d colon equals fraction numerator a plus b over denominator c plus d end fraction end sty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50" y="3484625"/>
            <a:ext cx="3728085" cy="1185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tyle mathsize=&quot;18px&quot;&gt;&lt;mfrac&gt;&lt;mi&gt;a&lt;/mi&gt;&lt;mi&gt;b&lt;/mi&gt;&lt;/mfrac&gt;&lt;mo&gt;&amp;#x2295;&lt;/mo&gt;&lt;mfrac&gt;&lt;mi&gt;c&lt;/mi&gt;&lt;mi&gt;d&lt;/mi&gt;&lt;/mfrac&gt;&lt;mo&gt;:&lt;/mo&gt;&lt;mo&gt;=&lt;/mo&gt;&lt;mfrac&gt;&lt;mrow&gt;&lt;mi&gt;a&lt;/mi&gt;&lt;mo&gt;+&lt;/mo&gt;&lt;mi&gt;b&lt;/mi&gt;&lt;/mrow&gt;&lt;mrow&gt;&lt;mi&gt;c&lt;/mi&gt;&lt;mo&gt;+&lt;/mo&gt;&lt;mi&gt;d&lt;/mi&gt;&lt;/mrow&gt;&lt;/mfrac&gt;&lt;/mstyle&gt;&lt;/math&gt;" id="88" name="Google Shape;88;p17" title="begin mathsize 18px style a over b circled plus c over d colon equals fraction numerator a plus b over denominator c plus d end fraction end style"/>
          <p:cNvPicPr preferRelativeResize="0"/>
          <p:nvPr/>
        </p:nvPicPr>
        <p:blipFill rotWithShape="1">
          <a:blip r:embed="rId4">
            <a:alphaModFix/>
          </a:blip>
          <a:srcRect b="0" l="61389" r="0" t="0"/>
          <a:stretch/>
        </p:blipFill>
        <p:spPr>
          <a:xfrm>
            <a:off x="1568413" y="1665100"/>
            <a:ext cx="1439400" cy="11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</a:t>
            </a:r>
            <a:endParaRPr/>
          </a:p>
        </p:txBody>
      </p:sp>
      <p:sp>
        <p:nvSpPr>
          <p:cNvPr id="508" name="Google Shape;50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ecuación que se obtiene con este método siempre es cuadrática, lo que significa que para una fracción continua periódica, el número correspondiente es un irracional cuadrático. </a:t>
            </a:r>
            <a:r>
              <a:rPr b="1" lang="es"/>
              <a:t>(Teorema de Euler)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solución negativa resulta ser el límite de las fracciones que se obtienen de recorrer hacia la izquierda la </a:t>
            </a:r>
            <a:r>
              <a:rPr i="1" lang="es"/>
              <a:t>“triangle strip”</a:t>
            </a:r>
            <a:r>
              <a:rPr lang="es"/>
              <a:t> y la representación en fracción continua es</a:t>
            </a:r>
            <a:endParaRPr/>
          </a:p>
        </p:txBody>
      </p:sp>
      <p:pic>
        <p:nvPicPr>
          <p:cNvPr id="509" name="Google Shape;5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97" y="3205425"/>
            <a:ext cx="5367399" cy="6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"/>
          <p:cNvSpPr txBox="1"/>
          <p:nvPr>
            <p:ph type="title"/>
          </p:nvPr>
        </p:nvSpPr>
        <p:spPr>
          <a:xfrm>
            <a:off x="514800" y="1706400"/>
            <a:ext cx="8114400" cy="17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¡Las medianas son facheras facheritas! 😎</a:t>
            </a:r>
            <a:endParaRPr sz="5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530" name="Google Shape;53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[1] </a:t>
            </a:r>
            <a:r>
              <a:rPr lang="es">
                <a:solidFill>
                  <a:srgbClr val="000000"/>
                </a:solidFill>
              </a:rPr>
              <a:t>Hatcher, A. (n.d.). The Farey Diagram. In Topology of Numbers (1st ed., Vol. 1, p. 44). Cornell University. </a:t>
            </a:r>
            <a:r>
              <a:rPr lang="es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https://pi.math.cornell.edu/~hatcher/TN/TNch1.pdf</a:t>
            </a:r>
            <a:r>
              <a:rPr lang="es"/>
              <a:t>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	 </a:t>
            </a:r>
            <a:r>
              <a:rPr b="1" lang="es"/>
              <a:t>[2]</a:t>
            </a:r>
            <a:r>
              <a:rPr lang="es"/>
              <a:t> Borwein, J., van der Poorten, A., Shallit, J., \&amp; Zudilin, W. (2014). Neverending fractions: An introduction to continued fractions. Cambridge University Press.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https://doi.org/10.1017/CBO9780511902659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	</a:t>
            </a:r>
            <a:r>
              <a:rPr b="1" lang="es"/>
              <a:t>[3]</a:t>
            </a:r>
            <a:r>
              <a:rPr lang="es"/>
              <a:t> Robertson P. John,(2004). Solving the generalized Pell equation x^2-Dy^2=N.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básicos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Proposición. </a:t>
            </a:r>
            <a:r>
              <a:rPr lang="es"/>
              <a:t>Suponga que			 . Entonces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 	son fracciones irreducibles.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 	   es una fracción irreducible 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Si 	    es irreducible y 			      entonces </a:t>
            </a:r>
            <a:endParaRPr/>
          </a:p>
        </p:txBody>
      </p:sp>
      <p:pic>
        <p:nvPicPr>
          <p:cNvPr descr="&lt;math xmlns=&quot;http://www.w3.org/1998/Math/MathML&quot;&gt;&lt;mfenced mathcolor=&quot;#7F7F7F&quot; open=&quot;|&quot; close=&quot;|&quot;&gt;&lt;mtable&gt;&lt;mtr&gt;&lt;mtd&gt;&lt;mi&gt;a&lt;/mi&gt;&lt;/mtd&gt;&lt;mtd&gt;&lt;mi&gt;c&lt;/mi&gt;&lt;/mtd&gt;&lt;/mtr&gt;&lt;mtr&gt;&lt;mtd&gt;&lt;mi&gt;b&lt;/mi&gt;&lt;/mtd&gt;&lt;mtd&gt;&lt;mi&gt;d&lt;/mi&gt;&lt;/mtd&gt;&lt;/mtr&gt;&lt;/mtable&gt;&lt;/mfenced&gt;&lt;mo mathcolor=&quot;#7F7F7F&quot;&gt;=&lt;/mo&gt;&lt;mo mathcolor=&quot;#7F7F7F&quot;&gt;&amp;#xB1;&lt;/mo&gt;&lt;mn mathcolor=&quot;#7F7F7F&quot;&gt;1&lt;/mn&gt;&lt;/math&gt;" id="95" name="Google Shape;95;p18" title="open vertical bar table row a c row b d end table close vertical bar equals plus-or-minus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18" y="1152475"/>
            <a:ext cx="990575" cy="5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 mathcolor=&quot;#7F7F7F&quot;&gt;&lt;mi mathvariant=&quot;bold&quot;&gt;a&lt;/mi&gt;&lt;mi mathvariant=&quot;bold&quot;&gt;b&lt;/mi&gt;&lt;/mfrac&gt;&lt;mo mathvariant=&quot;bold&quot; mathcolor=&quot;#7F7F7F&quot;&gt;,&lt;/mo&gt;&lt;mfrac mathcolor=&quot;#7F7F7F&quot;&gt;&lt;mi mathvariant=&quot;bold&quot;&gt;c&lt;/mi&gt;&lt;mi mathvariant=&quot;bold&quot;&gt;d&lt;/mi&gt;&lt;/mfrac&gt;&lt;/math&gt;" id="96" name="Google Shape;96;p18" title="bold a over bold b bold comma bold c over bold 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25" y="1662250"/>
            <a:ext cx="513200" cy="3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 mathcolor=&quot;#7F7F7F&quot;&gt;&lt;mi&gt;a&lt;/mi&gt;&lt;mi&gt;b&lt;/mi&gt;&lt;/mfrac&gt;&lt;mo mathcolor=&quot;#7F7F7F&quot;&gt;&amp;#x2295;&lt;/mo&gt;&lt;mfrac mathcolor=&quot;#7F7F7F&quot;&gt;&lt;mi&gt;c&lt;/mi&gt;&lt;mi&gt;d&lt;/mi&gt;&lt;/mfrac&gt;&lt;/math&gt;" id="97" name="Google Shape;97;p18" title="a over b circled plus c over 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24" y="2418213"/>
            <a:ext cx="721308" cy="3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enced mathcolor=&quot;#7F7F7F&quot; open=&quot;|&quot; close=&quot;|&quot;&gt;&lt;mtable&gt;&lt;mtr&gt;&lt;mtd&gt;&lt;mi&gt;a&lt;/mi&gt;&lt;/mtd&gt;&lt;mtd&gt;&lt;mi&gt;a&lt;/mi&gt;&lt;mo&gt;+&lt;/mo&gt;&lt;mi&gt;c&lt;/mi&gt;&lt;/mtd&gt;&lt;/mtr&gt;&lt;mtr&gt;&lt;mtd&gt;&lt;mi&gt;b&lt;/mi&gt;&lt;/mtd&gt;&lt;mtd&gt;&lt;mi&gt;b&lt;/mi&gt;&lt;mo&gt;+&lt;/mo&gt;&lt;mi&gt;d&lt;/mi&gt;&lt;/mtd&gt;&lt;/mtr&gt;&lt;/mtable&gt;&lt;/mfenced&gt;&lt;mo mathcolor=&quot;#7F7F7F&quot;&gt;=&lt;/mo&gt;&lt;mfenced mathcolor=&quot;#7F7F7F&quot; open=&quot;|&quot; close=&quot;|&quot;&gt;&lt;mtable&gt;&lt;mtr&gt;&lt;mtd&gt;&lt;mi&gt;a&lt;/mi&gt;&lt;mo&gt;+&lt;/mo&gt;&lt;mi&gt;c&lt;/mi&gt;&lt;/mtd&gt;&lt;mtd&gt;&lt;mi&gt;c&lt;/mi&gt;&lt;/mtd&gt;&lt;/mtr&gt;&lt;mtr&gt;&lt;mtd&gt;&lt;mi&gt;b&lt;/mi&gt;&lt;mo&gt;+&lt;/mo&gt;&lt;mi&gt;d&lt;/mi&gt;&lt;/mtd&gt;&lt;mtd&gt;&lt;mi&gt;d&lt;/mi&gt;&lt;/mtd&gt;&lt;/mtr&gt;&lt;/mtable&gt;&lt;/mfenced&gt;&lt;mo mathcolor=&quot;#7F7F7F&quot;&gt;=&lt;/mo&gt;&lt;mo mathcolor=&quot;#7F7F7F&quot;&gt;&amp;#xB1;&lt;/mo&gt;&lt;mn mathcolor=&quot;#7F7F7F&quot;&gt;1&lt;/mn&gt;&lt;/math&gt;" id="98" name="Google Shape;98;p18" title="open vertical bar table row a cell a plus c end cell row b cell b plus d end cell end table close vertical bar equals open vertical bar table row cell a plus c end cell c row cell b plus d end cell d end table close vertical bar equals plus-or-minus 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25" y="3174175"/>
            <a:ext cx="25945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 mathcolor=&quot;#7F7F7F&quot;&gt;&lt;mi&gt;p&lt;/mi&gt;&lt;mi&gt;q&lt;/mi&gt;&lt;/mfrac&gt;&lt;/math&gt;" id="99" name="Google Shape;99;p18" title="p over q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9225" y="3996175"/>
            <a:ext cx="269597" cy="5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 mathcolor=&quot;#7F7F7F&quot;&gt;&lt;mi&gt;a&lt;/mi&gt;&lt;mi&gt;b&lt;/mi&gt;&lt;/mfrac&gt;&lt;mo mathcolor=&quot;#7F7F7F&quot;&gt;&amp;lt;&lt;/mo&gt;&lt;mfrac mathcolor=&quot;#7F7F7F&quot;&gt;&lt;mi&gt;p&lt;/mi&gt;&lt;mi&gt;q&lt;/mi&gt;&lt;/mfrac&gt;&lt;mo mathcolor=&quot;#7F7F7F&quot;&gt;&amp;lt;&lt;/mo&gt;&lt;mfrac mathcolor=&quot;#7F7F7F&quot;&gt;&lt;mi&gt;c&lt;/mi&gt;&lt;mi&gt;d&lt;/mi&gt;&lt;/mfrac&gt;&lt;/math&gt;" id="100" name="Google Shape;100;p18" title="a over b less than p over q less than c over 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0125" y="3996175"/>
            <a:ext cx="1259738" cy="5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 mathcolor=&quot;#7F7F7F&quot;&gt;q&lt;/mi&gt;&lt;mo mathcolor=&quot;#7F7F7F&quot;&gt;&amp;gt;&lt;/mo&gt;&lt;mi mathcolor=&quot;#7F7F7F&quot;&gt;b&lt;/mi&gt;&lt;mo mathcolor=&quot;#7F7F7F&quot;&gt;,&lt;/mo&gt;&lt;mi mathcolor=&quot;#7F7F7F&quot;&gt;d&lt;/mi&gt;&lt;/math&gt;" id="101" name="Google Shape;101;p18" title="q greater than b comma 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6300" y="4120400"/>
            <a:ext cx="885600" cy="26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 mathcolor=&quot;#7F7F7F&quot;&gt;&lt;mi&gt;a&lt;/mi&gt;&lt;mi&gt;b&lt;/mi&gt;&lt;/mfrac&gt;&lt;mo mathcolor=&quot;#7F7F7F&quot;&gt;&amp;lt;&lt;/mo&gt;&lt;mfrac mathcolor=&quot;#7F7F7F&quot;&gt;&lt;mi&gt;a&lt;/mi&gt;&lt;mi&gt;b&lt;/mi&gt;&lt;/mfrac&gt;&lt;mo mathcolor=&quot;#7F7F7F&quot;&gt;&amp;#x2295;&lt;/mo&gt;&lt;mfrac mathcolor=&quot;#7F7F7F&quot;&gt;&lt;mi&gt;c&lt;/mi&gt;&lt;mi&gt;d&lt;/mi&gt;&lt;/mfrac&gt;&lt;mo mathcolor=&quot;#7F7F7F&quot;&gt;&amp;lt;&lt;/mo&gt;&lt;mfrac mathcolor=&quot;#7F7F7F&quot;&gt;&lt;mi&gt;c&lt;/mi&gt;&lt;mi&gt;d&lt;/mi&gt;&lt;/mfrac&gt;&lt;/math&gt;" id="102" name="Google Shape;102;p18" title="a over b less than a over b circled plus c over d less than c over d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58474" y="2418213"/>
            <a:ext cx="1570891" cy="3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644625"/>
            <a:ext cx="85206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Definición. </a:t>
            </a:r>
            <a:r>
              <a:rPr lang="es"/>
              <a:t>Para todo número natural </a:t>
            </a:r>
            <a:r>
              <a:rPr i="1" lang="es"/>
              <a:t>n </a:t>
            </a:r>
            <a:r>
              <a:rPr lang="es"/>
              <a:t>definimos los conjuntos</a:t>
            </a:r>
            <a:endParaRPr/>
          </a:p>
        </p:txBody>
      </p:sp>
      <p:pic>
        <p:nvPicPr>
          <p:cNvPr descr="&lt;math xmlns=&quot;http://www.w3.org/1998/Math/MathML&quot;&gt;&lt;msub&gt;&lt;mi&gt;&amp;#x3A5;&lt;/mi&gt;&lt;mn&gt;1&lt;/mn&gt;&lt;/msub&gt;&lt;mo&gt;=&lt;/mo&gt;&lt;mfenced open=&quot;{&quot; close=&quot;}&quot;&gt;&lt;mrow&gt;&lt;mfrac&gt;&lt;mn&gt;0&lt;/mn&gt;&lt;mn&gt;1&lt;/mn&gt;&lt;/mfrac&gt;&lt;mo&gt;,&lt;/mo&gt;&lt;mfrac&gt;&lt;mn&gt;1&lt;/mn&gt;&lt;mn&gt;1&lt;/mn&gt;&lt;/mfrac&gt;&lt;/mrow&gt;&lt;/mfenced&gt;&lt;/math&gt;" id="108" name="Google Shape;108;p19" title="capital upsilon subscript 1 equals open curly brackets 0 over 1 comma 1 over 1 close curly bracke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2446425"/>
            <a:ext cx="1241405" cy="5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91302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Definición. </a:t>
            </a:r>
            <a:r>
              <a:rPr lang="es"/>
              <a:t>Para todo número natural </a:t>
            </a:r>
            <a:r>
              <a:rPr i="1" lang="es"/>
              <a:t>n </a:t>
            </a:r>
            <a:r>
              <a:rPr lang="es"/>
              <a:t>definimos por recursión los conjuntos</a:t>
            </a:r>
            <a:endParaRPr/>
          </a:p>
        </p:txBody>
      </p:sp>
      <p:pic>
        <p:nvPicPr>
          <p:cNvPr descr="&lt;math xmlns=&quot;http://www.w3.org/1998/Math/MathML&quot;&gt;&lt;msub&gt;&lt;mi&gt;&amp;#x3A5;&lt;/mi&gt;&lt;mi&gt;n&lt;/mi&gt;&lt;/msub&gt;&lt;mo&gt;:&lt;/mo&gt;&lt;mo&gt;=&lt;/mo&gt;&lt;msub&gt;&lt;mi&gt;&amp;#x3A5;&lt;/mi&gt;&lt;mrow&gt;&lt;mi&gt;n&lt;/mi&gt;&lt;mo&gt;-&lt;/mo&gt;&lt;mn&gt;1&lt;/mn&gt;&lt;/mrow&gt;&lt;/msub&gt;&lt;mo&gt;&amp;#x222A;&lt;/mo&gt;&lt;mfenced open=&quot;{&quot; close=&quot;}&quot;&gt;&lt;mrow&gt;&lt;mfrac&gt;&lt;mi&gt;a&lt;/mi&gt;&lt;mi&gt;b&lt;/mi&gt;&lt;/mfrac&gt;&lt;mo&gt;&amp;#x2295;&lt;/mo&gt;&lt;mfrac&gt;&lt;mi&gt;c&lt;/mi&gt;&lt;mi&gt;d&lt;/mi&gt;&lt;/mfrac&gt;&lt;mo&gt;:&lt;/mo&gt;&lt;mfenced&gt;&lt;mrow&gt;&lt;mfrac&gt;&lt;mi&gt;a&lt;/mi&gt;&lt;mi&gt;b&lt;/mi&gt;&lt;/mfrac&gt;&lt;mo&gt;,&lt;/mo&gt;&lt;mfrac&gt;&lt;mi&gt;c&lt;/mi&gt;&lt;mi&gt;d&lt;/mi&gt;&lt;/mfrac&gt;&lt;mo&gt;&amp;#x2208;&lt;/mo&gt;&lt;msub&gt;&lt;mi&gt;&amp;#x3A5;&lt;/mi&gt;&lt;mrow&gt;&lt;mi&gt;n&lt;/mi&gt;&lt;mo&gt;-&lt;/mo&gt;&lt;mn&gt;1&lt;/mn&gt;&lt;/mrow&gt;&lt;/msub&gt;&lt;/mrow&gt;&lt;/mfenced&gt;&lt;mo&gt;&amp;#x2227;&lt;/mo&gt;&lt;mfenced&gt;&lt;mrow&gt;&lt;mi&gt;b&lt;/mi&gt;&lt;mo&gt;+&lt;/mo&gt;&lt;mi&gt;d&lt;/mi&gt;&lt;mo&gt;=&lt;/mo&gt;&lt;mi&gt;n&lt;/mi&gt;&lt;/mrow&gt;&lt;/mfenced&gt;&lt;mo&gt;&amp;#x2227;&lt;/mo&gt;&lt;mfenced&gt;&lt;mrow&gt;&lt;mo&gt;&amp;#x2204;&lt;/mo&gt;&lt;mfrac&gt;&lt;mi&gt;e&lt;/mi&gt;&lt;mi&gt;f&lt;/mi&gt;&lt;/mfrac&gt;&lt;mo&gt;&amp;#x2208;&lt;/mo&gt;&lt;msub&gt;&lt;mi&gt;&amp;#x3A5;&lt;/mi&gt;&lt;mrow&gt;&lt;mi&gt;n&lt;/mi&gt;&lt;mo&gt;-&lt;/mo&gt;&lt;mn&gt;1&lt;/mn&gt;&lt;/mrow&gt;&lt;/msub&gt;&lt;mo&gt;:&lt;/mo&gt;&lt;mfrac&gt;&lt;mi&gt;a&lt;/mi&gt;&lt;mi&gt;b&lt;/mi&gt;&lt;/mfrac&gt;&lt;mo&gt;&amp;lt;&lt;/mo&gt;&lt;mfrac&gt;&lt;mi&gt;e&lt;/mi&gt;&lt;mi&gt;f&lt;/mi&gt;&lt;/mfrac&gt;&lt;mo&gt;&amp;lt;&lt;/mo&gt;&lt;mfrac&gt;&lt;mi&gt;c&lt;/mi&gt;&lt;mi&gt;d&lt;/mi&gt;&lt;/mfrac&gt;&lt;/mrow&gt;&lt;/mfenced&gt;&lt;/mrow&gt;&lt;/mfenced&gt;&lt;/math&gt;" id="110" name="Google Shape;110;p19" title="capital upsilon subscript n colon equals capital upsilon subscript n minus 1 end subscript union open curly brackets a over b circled plus c over d colon open parentheses a over b comma c over d element of capital upsilon subscript n minus 1 end subscript close parentheses logical and open parentheses b plus d equals n close parentheses logical and open parentheses there does not exist e over f element of capital upsilon subscript n minus 1 end subscript colon a over b less than e over f less than c over d close parentheses close curly bracke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00" y="2979725"/>
            <a:ext cx="7889425" cy="5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3587900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Definición. </a:t>
            </a:r>
            <a:r>
              <a:rPr lang="es"/>
              <a:t>La </a:t>
            </a:r>
            <a:r>
              <a:rPr i="1" lang="es"/>
              <a:t>sucesión de Farey </a:t>
            </a:r>
            <a:r>
              <a:rPr lang="es"/>
              <a:t>es la sucesión de conjuntos </a:t>
            </a:r>
            <a:endParaRPr/>
          </a:p>
        </p:txBody>
      </p:sp>
      <p:pic>
        <p:nvPicPr>
          <p:cNvPr descr="&lt;math xmlns=&quot;http://www.w3.org/1998/Math/MathML&quot;&gt;&lt;msubsup&gt;&lt;mfenced open=&quot;{&quot; close=&quot;}&quot;&gt;&lt;msub&gt;&lt;mi&gt;&amp;#x3A5;&lt;/mi&gt;&lt;mi&gt;n&lt;/mi&gt;&lt;/msub&gt;&lt;/mfenced&gt;&lt;mrow&gt;&lt;mi&gt;n&lt;/mi&gt;&lt;mo&gt;=&lt;/mo&gt;&lt;mn&gt;1&lt;/mn&gt;&lt;/mrow&gt;&lt;mo&gt;&amp;#x221E;&lt;/mo&gt;&lt;/msubsup&gt;&lt;/math&gt;" id="112" name="Google Shape;112;p19" title="open curly brackets capital upsilon subscript n close curly brackets subscript n equals 1 end subscript superscript infinit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863" y="4046325"/>
            <a:ext cx="1624251" cy="651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&amp;#x393;&lt;/mi&gt;&lt;mi&gt;n&lt;/mi&gt;&lt;/msub&gt;&lt;mo&gt;:&lt;/mo&gt;&lt;mo&gt;=&lt;/mo&gt;&lt;mfenced open=&quot;{&quot; close=&quot;}&quot;&gt;&lt;mrow&gt;&lt;mfrac&gt;&lt;mi&gt;a&lt;/mi&gt;&lt;mi&gt;b&lt;/mi&gt;&lt;/mfrac&gt;&lt;mo&gt;&amp;#x2208;&lt;/mo&gt;&lt;mo&gt;&amp;#xA0;&lt;/mo&gt;&lt;mfenced open=&quot;[&quot; close=&quot;]&quot;&gt;&lt;mrow&gt;&lt;mn&gt;0&lt;/mn&gt;&lt;mo&gt;,&lt;/mo&gt;&lt;mn&gt;1&lt;/mn&gt;&lt;/mrow&gt;&lt;/mfenced&gt;&lt;mo&gt;:&lt;/mo&gt;&lt;mo&gt;&amp;#xA0;&lt;/mo&gt;&lt;mi&gt;m&lt;/mi&gt;&lt;mi&gt;c&lt;/mi&gt;&lt;mi&gt;d&lt;/mi&gt;&lt;mfenced&gt;&lt;mrow&gt;&lt;mi&gt;a&lt;/mi&gt;&lt;mo&gt;,&lt;/mo&gt;&lt;mi&gt;b&lt;/mi&gt;&lt;/mrow&gt;&lt;/mfenced&gt;&lt;mo&gt;=&lt;/mo&gt;&lt;mn&gt;1&lt;/mn&gt;&lt;mo&gt;&amp;#xA0;&lt;/mo&gt;&lt;mo&gt;&amp;#x2227;&lt;/mo&gt;&lt;mo&gt;&amp;#xA0;&lt;/mo&gt;&lt;mi&gt;a&lt;/mi&gt;&lt;mo&gt;&amp;#x2264;&lt;/mo&gt;&lt;mi&gt;b&lt;/mi&gt;&lt;mo&gt;&amp;#x2A7D;&lt;/mo&gt;&lt;mi&gt;n&lt;/mi&gt;&lt;mo&gt;&amp;#xA0;&lt;/mo&gt;&lt;/mrow&gt;&lt;/mfenced&gt;&lt;/math&gt;" id="113" name="Google Shape;113;p19" title="capital gamma subscript n colon equals open curly brackets a over b element of space open square brackets 0 comma 1 close square brackets colon space m c d open parentheses a comma b close parentheses equals 1 space logical and space a less or equal than b less-than or slanted equal to n space close curly bracket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2800" y="1043200"/>
            <a:ext cx="4343402" cy="50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 flipH="1" rot="10800000">
            <a:off x="4251950" y="1890375"/>
            <a:ext cx="45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5" y="1283700"/>
            <a:ext cx="8291150" cy="257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C&lt;/mi&gt;&lt;mi&gt;o&lt;/mi&gt;&lt;mi&gt;n&lt;/mi&gt;&lt;mi&gt;j&lt;/mi&gt;&lt;mi&gt;u&lt;/mi&gt;&lt;mi&gt;n&lt;/mi&gt;&lt;mi&gt;t&lt;/mi&gt;&lt;mi&gt;o&lt;/mi&gt;&lt;mo&gt;&amp;#xA0;&lt;/mo&gt;&lt;msub&gt;&lt;mi&gt;&amp;#x393;&lt;/mi&gt;&lt;mn&gt;10&lt;/mn&gt;&lt;/msub&gt;&lt;/math&gt;" id="120" name="Google Shape;120;p20" title="C o n j u n t o space capital gamma subscript 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925" y="397750"/>
            <a:ext cx="2515552" cy="48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 flipH="1" rot="10800000">
            <a:off x="4251950" y="1890375"/>
            <a:ext cx="45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i&gt;C&lt;/mi&gt;&lt;mi&gt;o&lt;/mi&gt;&lt;mi&gt;n&lt;/mi&gt;&lt;mi&gt;j&lt;/mi&gt;&lt;mi&gt;u&lt;/mi&gt;&lt;mi&gt;n&lt;/mi&gt;&lt;mi&gt;t&lt;/mi&gt;&lt;mi&gt;o&lt;/mi&gt;&lt;mo&gt;&amp;#xA0;&lt;/mo&gt;&lt;msub&gt;&lt;mi&gt;&amp;#x393;&lt;/mi&gt;&lt;mn&gt;10&lt;/mn&gt;&lt;/msub&gt;&lt;/math&gt;" id="126" name="Google Shape;126;p21" title="C o n j u n t o space capital gamma subscript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925" y="397750"/>
            <a:ext cx="2515552" cy="48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950600" y="2014550"/>
            <a:ext cx="1998416" cy="1049677"/>
          </a:xfrm>
          <a:custGeom>
            <a:rect b="b" l="l" r="r" t="t"/>
            <a:pathLst>
              <a:path extrusionOk="0" h="44577" w="92423">
                <a:moveTo>
                  <a:pt x="15743" y="4235"/>
                </a:moveTo>
                <a:cubicBezTo>
                  <a:pt x="28087" y="-1800"/>
                  <a:pt x="67681" y="-977"/>
                  <a:pt x="79385" y="4784"/>
                </a:cubicBezTo>
                <a:cubicBezTo>
                  <a:pt x="91089" y="10545"/>
                  <a:pt x="98313" y="32764"/>
                  <a:pt x="85969" y="38799"/>
                </a:cubicBezTo>
                <a:cubicBezTo>
                  <a:pt x="73625" y="44834"/>
                  <a:pt x="17023" y="46755"/>
                  <a:pt x="5319" y="40994"/>
                </a:cubicBezTo>
                <a:cubicBezTo>
                  <a:pt x="-6385" y="35233"/>
                  <a:pt x="3399" y="10270"/>
                  <a:pt x="15743" y="4235"/>
                </a:cubicBezTo>
                <a:close/>
              </a:path>
            </a:pathLst>
          </a:cu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25" y="1295796"/>
            <a:ext cx="4501500" cy="2551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618159" y="1789361"/>
            <a:ext cx="2057575" cy="873550"/>
          </a:xfrm>
          <a:custGeom>
            <a:rect b="b" l="l" r="r" t="t"/>
            <a:pathLst>
              <a:path extrusionOk="0" h="34942" w="82303">
                <a:moveTo>
                  <a:pt x="10387" y="3041"/>
                </a:moveTo>
                <a:cubicBezTo>
                  <a:pt x="20994" y="-1714"/>
                  <a:pt x="59125" y="-251"/>
                  <a:pt x="70189" y="4138"/>
                </a:cubicBezTo>
                <a:cubicBezTo>
                  <a:pt x="81253" y="8527"/>
                  <a:pt x="87379" y="24621"/>
                  <a:pt x="76772" y="29376"/>
                </a:cubicBezTo>
                <a:cubicBezTo>
                  <a:pt x="66165" y="34131"/>
                  <a:pt x="17610" y="37057"/>
                  <a:pt x="6546" y="32668"/>
                </a:cubicBezTo>
                <a:cubicBezTo>
                  <a:pt x="-4518" y="28279"/>
                  <a:pt x="-220" y="7796"/>
                  <a:pt x="10387" y="3041"/>
                </a:cubicBez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1"/>
          <p:cNvSpPr/>
          <p:nvPr/>
        </p:nvSpPr>
        <p:spPr>
          <a:xfrm>
            <a:off x="138943" y="3145040"/>
            <a:ext cx="1963600" cy="912750"/>
          </a:xfrm>
          <a:custGeom>
            <a:rect b="b" l="l" r="r" t="t"/>
            <a:pathLst>
              <a:path extrusionOk="0" h="36510" w="78544">
                <a:moveTo>
                  <a:pt x="5963" y="5323"/>
                </a:moveTo>
                <a:cubicBezTo>
                  <a:pt x="16021" y="385"/>
                  <a:pt x="59913" y="-2083"/>
                  <a:pt x="70703" y="2580"/>
                </a:cubicBezTo>
                <a:cubicBezTo>
                  <a:pt x="81493" y="7244"/>
                  <a:pt x="80761" y="28366"/>
                  <a:pt x="70703" y="33304"/>
                </a:cubicBezTo>
                <a:cubicBezTo>
                  <a:pt x="60645" y="38242"/>
                  <a:pt x="21143" y="36870"/>
                  <a:pt x="10353" y="32206"/>
                </a:cubicBezTo>
                <a:cubicBezTo>
                  <a:pt x="-437" y="27543"/>
                  <a:pt x="-4095" y="10261"/>
                  <a:pt x="5963" y="5323"/>
                </a:cubicBezTo>
                <a:close/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&lt;math xmlns=&quot;http://www.w3.org/1998/Math/MathML&quot;&gt;&lt;mfrac mathcolor=&quot;#EF7F1A&quot;&gt;&lt;mn&gt;3&lt;/mn&gt;&lt;mn&gt;4&lt;/mn&gt;&lt;/mfrac&gt;&lt;mo mathcolor=&quot;#EF7F1A&quot;&gt;&amp;#x2295;&lt;/mo&gt;&lt;mfrac mathcolor=&quot;#EF7F1A&quot;&gt;&lt;mn&gt;4&lt;/mn&gt;&lt;mn&gt;5&lt;/mn&gt;&lt;/mfrac&gt;&lt;mo mathcolor=&quot;#EF7F1A&quot;&gt;=&lt;/mo&gt;&lt;mfrac mathcolor=&quot;#EF7F1A&quot;&gt;&lt;mn&gt;7&lt;/mn&gt;&lt;mn&gt;9&lt;/mn&gt;&lt;/mfrac&gt;&lt;/math&gt;" id="131" name="Google Shape;131;p21" title="3 over 4 circled plus 4 over 5 equals 7 over 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063" y="3076600"/>
            <a:ext cx="2370773" cy="104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 mathcolor=&quot;#0000FF&quot;&gt;&lt;mn&gt;2&lt;/mn&gt;&lt;mn&gt;7&lt;/mn&gt;&lt;/mfrac&gt;&lt;mo mathcolor=&quot;#0000FF&quot;&gt;&amp;#x2295;&lt;/mo&gt;&lt;mfrac mathcolor=&quot;#0000FF&quot;&gt;&lt;mn&gt;1&lt;/mn&gt;&lt;mn&gt;3&lt;/mn&gt;&lt;/mfrac&gt;&lt;mo mathcolor=&quot;#0000FF&quot;&gt;=&lt;/mo&gt;&lt;mfrac mathcolor=&quot;#0000FF&quot;&gt;&lt;mn&gt;3&lt;/mn&gt;&lt;mn&gt;10&lt;/mn&gt;&lt;/mfrac&gt;&lt;/math&gt;" id="132" name="Google Shape;132;p21" title="2 over 7 circled plus 1 third equals 3 over 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8063" y="1350700"/>
            <a:ext cx="2596991" cy="103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