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1808">
          <p15:clr>
            <a:srgbClr val="A4A3A4"/>
          </p15:clr>
        </p15:guide>
        <p15:guide id="3" pos="13824">
          <p15:clr>
            <a:srgbClr val="A4A3A4"/>
          </p15:clr>
        </p15:guide>
      </p15:sldGuideLst>
    </p:ext>
    <p:ext uri="http://customooxmlschemas.google.com/">
      <go:slidesCustomData xmlns:go="http://customooxmlschemas.google.com/" r:id="rId7" roundtripDataSignature="AMtx7miF64T+Jmb9Sr8MiVpl/Cw7am19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808"/>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Image">
  <p:cSld name="Background Image">
    <p:spTree>
      <p:nvGrpSpPr>
        <p:cNvPr id="15"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9" name="Google Shape;19;p3"/>
          <p:cNvCxnSpPr/>
          <p:nvPr/>
        </p:nvCxnSpPr>
        <p:spPr>
          <a:xfrm>
            <a:off x="32577212" y="6431836"/>
            <a:ext cx="0" cy="24886364"/>
          </a:xfrm>
          <a:prstGeom prst="straightConnector1">
            <a:avLst/>
          </a:prstGeom>
          <a:noFill/>
          <a:ln cap="flat" cmpd="tri" w="88900">
            <a:solidFill>
              <a:schemeClr val="dk1"/>
            </a:solidFill>
            <a:prstDash val="solid"/>
            <a:round/>
            <a:headEnd len="med" w="med" type="oval"/>
            <a:tailEnd len="med" w="med" type="oval"/>
          </a:ln>
        </p:spPr>
      </p:cxnSp>
      <p:sp>
        <p:nvSpPr>
          <p:cNvPr id="20" name="Google Shape;20;p3"/>
          <p:cNvSpPr txBox="1"/>
          <p:nvPr>
            <p:ph idx="1" type="body"/>
          </p:nvPr>
        </p:nvSpPr>
        <p:spPr>
          <a:xfrm>
            <a:off x="914400" y="6644640"/>
            <a:ext cx="9798050" cy="148742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1" name="Google Shape;21;p3"/>
          <p:cNvSpPr/>
          <p:nvPr>
            <p:ph idx="2" type="pic"/>
          </p:nvPr>
        </p:nvSpPr>
        <p:spPr>
          <a:xfrm>
            <a:off x="914400" y="21843852"/>
            <a:ext cx="9798050" cy="7452360"/>
          </a:xfrm>
          <a:prstGeom prst="rect">
            <a:avLst/>
          </a:prstGeom>
          <a:solidFill>
            <a:srgbClr val="D8D8D8"/>
          </a:solidFill>
          <a:ln>
            <a:noFill/>
          </a:ln>
        </p:spPr>
      </p:sp>
      <p:sp>
        <p:nvSpPr>
          <p:cNvPr id="22" name="Google Shape;22;p3"/>
          <p:cNvSpPr/>
          <p:nvPr>
            <p:ph idx="3" type="pic"/>
          </p:nvPr>
        </p:nvSpPr>
        <p:spPr>
          <a:xfrm>
            <a:off x="33046966" y="17186910"/>
            <a:ext cx="9798050" cy="7452360"/>
          </a:xfrm>
          <a:prstGeom prst="rect">
            <a:avLst/>
          </a:prstGeom>
          <a:solidFill>
            <a:srgbClr val="D8D8D8"/>
          </a:solidFill>
          <a:ln>
            <a:noFill/>
          </a:ln>
        </p:spPr>
      </p:sp>
      <p:sp>
        <p:nvSpPr>
          <p:cNvPr id="23" name="Google Shape;23;p3"/>
          <p:cNvSpPr txBox="1"/>
          <p:nvPr>
            <p:ph idx="4" type="body"/>
          </p:nvPr>
        </p:nvSpPr>
        <p:spPr>
          <a:xfrm>
            <a:off x="11674474" y="6644640"/>
            <a:ext cx="9798050" cy="2292096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4" name="Google Shape;24;p3"/>
          <p:cNvSpPr txBox="1"/>
          <p:nvPr>
            <p:ph idx="5" type="body"/>
          </p:nvPr>
        </p:nvSpPr>
        <p:spPr>
          <a:xfrm>
            <a:off x="22516542" y="6705600"/>
            <a:ext cx="9448423" cy="66446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5" name="Google Shape;25;p3"/>
          <p:cNvSpPr txBox="1"/>
          <p:nvPr>
            <p:ph idx="6" type="body"/>
          </p:nvPr>
        </p:nvSpPr>
        <p:spPr>
          <a:xfrm>
            <a:off x="33046966" y="6705600"/>
            <a:ext cx="9798050" cy="993648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6" name="Google Shape;26;p3"/>
          <p:cNvSpPr txBox="1"/>
          <p:nvPr>
            <p:ph idx="7" type="body"/>
          </p:nvPr>
        </p:nvSpPr>
        <p:spPr>
          <a:xfrm>
            <a:off x="33046966" y="25130235"/>
            <a:ext cx="9798050" cy="4252487"/>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7" name="Google Shape;27;p3"/>
          <p:cNvSpPr/>
          <p:nvPr>
            <p:ph idx="8" type="chart"/>
          </p:nvPr>
        </p:nvSpPr>
        <p:spPr>
          <a:xfrm>
            <a:off x="22513521" y="14194529"/>
            <a:ext cx="9454334" cy="69421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54"/>
              </a:spcBef>
              <a:spcAft>
                <a:spcPts val="0"/>
              </a:spcAft>
              <a:buClr>
                <a:schemeClr val="dk1"/>
              </a:buClr>
              <a:buSzPts val="2392"/>
              <a:buFont typeface="Arial"/>
              <a:buChar char="•"/>
              <a:defRPr b="0" i="0" sz="2392" u="none" cap="none" strike="noStrike">
                <a:solidFill>
                  <a:schemeClr val="dk1"/>
                </a:solidFill>
                <a:latin typeface="Arial"/>
                <a:ea typeface="Arial"/>
                <a:cs typeface="Arial"/>
                <a:sym typeface="Arial"/>
              </a:defRPr>
            </a:lvl1pPr>
            <a:lvl2pPr lvl="1" marR="0" rtl="0" algn="l">
              <a:lnSpc>
                <a:spcPct val="90000"/>
              </a:lnSpc>
              <a:spcBef>
                <a:spcPts val="427"/>
              </a:spcBef>
              <a:spcAft>
                <a:spcPts val="0"/>
              </a:spcAft>
              <a:buClr>
                <a:schemeClr val="dk1"/>
              </a:buClr>
              <a:buSzPts val="2050"/>
              <a:buFont typeface="Arial"/>
              <a:buChar char="•"/>
              <a:defRPr b="0" i="0" sz="2050" u="none" cap="none" strike="noStrike">
                <a:solidFill>
                  <a:schemeClr val="dk1"/>
                </a:solidFill>
                <a:latin typeface="Arial"/>
                <a:ea typeface="Arial"/>
                <a:cs typeface="Arial"/>
                <a:sym typeface="Arial"/>
              </a:defRPr>
            </a:lvl2pPr>
            <a:lvl3pPr lvl="2" marR="0" rtl="0" algn="l">
              <a:lnSpc>
                <a:spcPct val="90000"/>
              </a:lnSpc>
              <a:spcBef>
                <a:spcPts val="427"/>
              </a:spcBef>
              <a:spcAft>
                <a:spcPts val="0"/>
              </a:spcAft>
              <a:buClr>
                <a:schemeClr val="dk1"/>
              </a:buClr>
              <a:buSzPts val="1708"/>
              <a:buFont typeface="Arial"/>
              <a:buChar char="•"/>
              <a:defRPr b="0" i="0" sz="1708" u="none" cap="none" strike="noStrike">
                <a:solidFill>
                  <a:schemeClr val="dk1"/>
                </a:solidFill>
                <a:latin typeface="Arial"/>
                <a:ea typeface="Arial"/>
                <a:cs typeface="Arial"/>
                <a:sym typeface="Arial"/>
              </a:defRPr>
            </a:lvl3pPr>
            <a:lvl4pPr lvl="3"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4pPr>
            <a:lvl5pPr lvl="4"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5pPr>
            <a:lvl6pPr lvl="5"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lvl="6"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lvl="7"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lvl="8"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8" name="Google Shape;28;p3"/>
          <p:cNvSpPr txBox="1"/>
          <p:nvPr>
            <p:ph idx="9" type="body"/>
          </p:nvPr>
        </p:nvSpPr>
        <p:spPr>
          <a:xfrm>
            <a:off x="22513522" y="21847581"/>
            <a:ext cx="9417420" cy="759610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58"/>
              <a:buFont typeface="Arial"/>
              <a:buNone/>
            </a:pPr>
            <a:r>
              <a:t/>
            </a:r>
            <a:endParaRPr b="0" i="0" sz="7258" u="none" cap="none" strike="noStrik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cap="flat" cmpd="sng" w="25400">
            <a:solidFill>
              <a:schemeClr val="lt1"/>
            </a:solidFill>
            <a:prstDash val="dash"/>
            <a:miter lim="800000"/>
            <a:headEnd len="sm" w="sm" type="none"/>
            <a:tailEnd len="sm" w="sm" type="none"/>
          </a:ln>
        </p:spPr>
      </p:cxnSp>
      <p:pic>
        <p:nvPicPr>
          <p:cNvPr id="10" name="Google Shape;10;p2"/>
          <p:cNvPicPr preferRelativeResize="0"/>
          <p:nvPr/>
        </p:nvPicPr>
        <p:blipFill rotWithShape="1">
          <a:blip r:embed="rId1">
            <a:alphaModFix/>
          </a:blip>
          <a:srcRect b="0" l="0" r="0" t="0"/>
          <a:stretch/>
        </p:blipFill>
        <p:spPr>
          <a:xfrm>
            <a:off x="1" y="0"/>
            <a:ext cx="37322118" cy="2503724"/>
          </a:xfrm>
          <a:prstGeom prst="rect">
            <a:avLst/>
          </a:prstGeom>
          <a:noFill/>
          <a:ln>
            <a:noFill/>
          </a:ln>
        </p:spPr>
      </p:pic>
      <p:pic>
        <p:nvPicPr>
          <p:cNvPr id="11" name="Google Shape;11;p2"/>
          <p:cNvPicPr preferRelativeResize="0"/>
          <p:nvPr/>
        </p:nvPicPr>
        <p:blipFill rotWithShape="1">
          <a:blip r:embed="rId1">
            <a:alphaModFix/>
          </a:blip>
          <a:srcRect b="0" l="65059" r="0" t="0"/>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1">
            <a:alphaModFix/>
          </a:blip>
          <a:srcRect b="0" l="65059" r="0" t="0"/>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1">
            <a:alphaModFix/>
          </a:blip>
          <a:srcRect b="0" l="65059" r="0" t="0"/>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1">
            <a:alphaModFix/>
          </a:blip>
          <a:srcRect b="0" l="65059" r="0" t="0"/>
          <a:stretch/>
        </p:blipFill>
        <p:spPr>
          <a:xfrm>
            <a:off x="1" y="31470601"/>
            <a:ext cx="43891201" cy="955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 Id="rId10"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1"/>
          <p:cNvSpPr/>
          <p:nvPr/>
        </p:nvSpPr>
        <p:spPr>
          <a:xfrm>
            <a:off x="1688825" y="1207050"/>
            <a:ext cx="40679649" cy="3423704"/>
          </a:xfrm>
          <a:prstGeom prst="rect">
            <a:avLst/>
          </a:prstGeom>
          <a:noFill/>
          <a:ln>
            <a:noFill/>
          </a:ln>
        </p:spPr>
        <p:txBody>
          <a:bodyPr anchorCtr="0" anchor="t" bIns="38950" lIns="77925" spcFirstLastPara="1" rIns="77925" wrap="square" tIns="38950">
            <a:spAutoFit/>
          </a:bodyPr>
          <a:lstStyle/>
          <a:p>
            <a:pPr indent="0" lvl="0" marL="0" marR="0" rtl="0" algn="ctr">
              <a:lnSpc>
                <a:spcPct val="100000"/>
              </a:lnSpc>
              <a:spcBef>
                <a:spcPts val="0"/>
              </a:spcBef>
              <a:spcAft>
                <a:spcPts val="0"/>
              </a:spcAft>
              <a:buClr>
                <a:srgbClr val="000000"/>
              </a:buClr>
              <a:buSzPts val="8800"/>
              <a:buFont typeface="Arial"/>
              <a:buNone/>
            </a:pPr>
            <a:r>
              <a:rPr b="1" lang="en-US" sz="8800">
                <a:solidFill>
                  <a:schemeClr val="lt1"/>
                </a:solidFill>
              </a:rPr>
              <a:t>The Food Basket</a:t>
            </a:r>
            <a:r>
              <a:rPr b="1" i="0" lang="en-US" sz="88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513"/>
              </a:spcBef>
              <a:spcAft>
                <a:spcPts val="0"/>
              </a:spcAft>
              <a:buClr>
                <a:srgbClr val="000000"/>
              </a:buClr>
              <a:buSzPts val="5400"/>
              <a:buFont typeface="Arial"/>
              <a:buNone/>
            </a:pPr>
            <a:r>
              <a:rPr b="1" lang="en-US" sz="5400">
                <a:solidFill>
                  <a:schemeClr val="lt1"/>
                </a:solidFill>
              </a:rPr>
              <a:t>Abigayl Seams, Chris Notzon, Judie Garcia, Maribel Vazquez</a:t>
            </a:r>
            <a:endParaRPr b="1" i="0" sz="5400" u="none" cap="none" strike="noStrike">
              <a:solidFill>
                <a:schemeClr val="lt1"/>
              </a:solidFill>
              <a:latin typeface="Arial"/>
              <a:ea typeface="Arial"/>
              <a:cs typeface="Arial"/>
              <a:sym typeface="Arial"/>
            </a:endParaRPr>
          </a:p>
          <a:p>
            <a:pPr indent="0" lvl="0" marL="0" marR="0" rtl="0" algn="ctr">
              <a:lnSpc>
                <a:spcPct val="100000"/>
              </a:lnSpc>
              <a:spcBef>
                <a:spcPts val="2051"/>
              </a:spcBef>
              <a:spcAft>
                <a:spcPts val="0"/>
              </a:spcAft>
              <a:buClr>
                <a:srgbClr val="000000"/>
              </a:buClr>
              <a:buSzPts val="5400"/>
              <a:buFont typeface="Arial"/>
              <a:buNone/>
            </a:pPr>
            <a:r>
              <a:rPr b="1" lang="en-US" sz="5400">
                <a:solidFill>
                  <a:schemeClr val="lt1"/>
                </a:solidFill>
              </a:rPr>
              <a:t>Dr. Michael Do</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914400" y="7003709"/>
            <a:ext cx="9829801" cy="473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77"/>
              <a:buFont typeface="Arial"/>
              <a:buNone/>
            </a:pPr>
            <a:r>
              <a:t/>
            </a:r>
            <a:endParaRPr b="0" i="0" sz="2477" u="none" cap="none" strike="noStrike">
              <a:solidFill>
                <a:schemeClr val="dk1"/>
              </a:solidFill>
              <a:latin typeface="Arial"/>
              <a:ea typeface="Arial"/>
              <a:cs typeface="Arial"/>
              <a:sym typeface="Arial"/>
            </a:endParaRPr>
          </a:p>
        </p:txBody>
      </p:sp>
      <p:sp>
        <p:nvSpPr>
          <p:cNvPr id="35" name="Google Shape;35;p1"/>
          <p:cNvSpPr/>
          <p:nvPr/>
        </p:nvSpPr>
        <p:spPr>
          <a:xfrm>
            <a:off x="17658090" y="15705536"/>
            <a:ext cx="249237" cy="980380"/>
          </a:xfrm>
          <a:custGeom>
            <a:rect b="b" l="l" r="r" t="t"/>
            <a:pathLst>
              <a:path extrusionOk="0" h="1641711" w="387439">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sp>
        <p:nvSpPr>
          <p:cNvPr id="36" name="Google Shape;36;p1"/>
          <p:cNvSpPr/>
          <p:nvPr/>
        </p:nvSpPr>
        <p:spPr>
          <a:xfrm rot="10800000">
            <a:off x="19982190" y="15720452"/>
            <a:ext cx="249237" cy="980381"/>
          </a:xfrm>
          <a:custGeom>
            <a:rect b="b" l="l" r="r" t="t"/>
            <a:pathLst>
              <a:path extrusionOk="0" h="1641711" w="387439">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cxnSp>
        <p:nvCxnSpPr>
          <p:cNvPr id="37" name="Google Shape;37;p1"/>
          <p:cNvCxnSpPr/>
          <p:nvPr/>
        </p:nvCxnSpPr>
        <p:spPr>
          <a:xfrm>
            <a:off x="621001" y="11681307"/>
            <a:ext cx="9784200" cy="0"/>
          </a:xfrm>
          <a:prstGeom prst="straightConnector1">
            <a:avLst/>
          </a:prstGeom>
          <a:noFill/>
          <a:ln cap="flat" cmpd="sng" w="25400">
            <a:solidFill>
              <a:schemeClr val="dk1"/>
            </a:solidFill>
            <a:prstDash val="dash"/>
            <a:round/>
            <a:headEnd len="sm" w="sm" type="none"/>
            <a:tailEnd len="sm" w="sm" type="none"/>
          </a:ln>
        </p:spPr>
      </p:cxnSp>
      <p:cxnSp>
        <p:nvCxnSpPr>
          <p:cNvPr id="38" name="Google Shape;38;p1"/>
          <p:cNvCxnSpPr/>
          <p:nvPr/>
        </p:nvCxnSpPr>
        <p:spPr>
          <a:xfrm>
            <a:off x="22605887" y="17830242"/>
            <a:ext cx="9673200" cy="0"/>
          </a:xfrm>
          <a:prstGeom prst="straightConnector1">
            <a:avLst/>
          </a:prstGeom>
          <a:noFill/>
          <a:ln cap="flat" cmpd="sng" w="25400">
            <a:solidFill>
              <a:schemeClr val="dk1"/>
            </a:solidFill>
            <a:prstDash val="dash"/>
            <a:round/>
            <a:headEnd len="sm" w="sm" type="none"/>
            <a:tailEnd len="sm" w="sm" type="none"/>
          </a:ln>
        </p:spPr>
      </p:cxnSp>
      <p:sp>
        <p:nvSpPr>
          <p:cNvPr id="39" name="Google Shape;39;p1"/>
          <p:cNvSpPr txBox="1"/>
          <p:nvPr/>
        </p:nvSpPr>
        <p:spPr>
          <a:xfrm>
            <a:off x="22580863" y="25415452"/>
            <a:ext cx="9388200" cy="3078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1"/>
          <p:cNvCxnSpPr/>
          <p:nvPr/>
        </p:nvCxnSpPr>
        <p:spPr>
          <a:xfrm>
            <a:off x="33028817" y="26628900"/>
            <a:ext cx="9482400" cy="0"/>
          </a:xfrm>
          <a:prstGeom prst="straightConnector1">
            <a:avLst/>
          </a:prstGeom>
          <a:noFill/>
          <a:ln cap="flat" cmpd="sng" w="25400">
            <a:solidFill>
              <a:schemeClr val="dk1"/>
            </a:solidFill>
            <a:prstDash val="dash"/>
            <a:round/>
            <a:headEnd len="sm" w="sm" type="none"/>
            <a:tailEnd len="sm" w="sm" type="none"/>
          </a:ln>
        </p:spPr>
      </p:cxnSp>
      <p:sp>
        <p:nvSpPr>
          <p:cNvPr id="41" name="Google Shape;41;p1"/>
          <p:cNvSpPr txBox="1"/>
          <p:nvPr/>
        </p:nvSpPr>
        <p:spPr>
          <a:xfrm>
            <a:off x="696331" y="29740538"/>
            <a:ext cx="9829800" cy="9543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1</a:t>
            </a:r>
            <a:r>
              <a:rPr b="0" i="1" lang="en-US" sz="2800" u="none" cap="none" strike="noStrike">
                <a:solidFill>
                  <a:schemeClr val="dk1"/>
                </a:solidFill>
                <a:latin typeface="Arial"/>
                <a:ea typeface="Arial"/>
                <a:cs typeface="Arial"/>
                <a:sym typeface="Arial"/>
              </a:rPr>
              <a:t>. </a:t>
            </a:r>
            <a:r>
              <a:rPr i="1" lang="en-US" sz="2800">
                <a:solidFill>
                  <a:schemeClr val="dk1"/>
                </a:solidFill>
              </a:rPr>
              <a:t>Our Pugh Chart weighing all of the alternative options against our requirements </a:t>
            </a:r>
            <a:endParaRPr b="0" i="0" sz="1400" u="none" cap="none" strike="noStrike">
              <a:solidFill>
                <a:srgbClr val="000000"/>
              </a:solidFill>
              <a:latin typeface="Arial"/>
              <a:ea typeface="Arial"/>
              <a:cs typeface="Arial"/>
              <a:sym typeface="Arial"/>
            </a:endParaRPr>
          </a:p>
        </p:txBody>
      </p:sp>
      <p:sp>
        <p:nvSpPr>
          <p:cNvPr id="42" name="Google Shape;42;p1"/>
          <p:cNvSpPr txBox="1"/>
          <p:nvPr/>
        </p:nvSpPr>
        <p:spPr>
          <a:xfrm>
            <a:off x="457200" y="6273975"/>
            <a:ext cx="10430100" cy="45624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000"/>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Problem Definition</a:t>
            </a:r>
            <a:endParaRPr b="1" sz="4800" u="sng">
              <a:solidFill>
                <a:srgbClr val="5D0025"/>
              </a:solidFill>
            </a:endParaRPr>
          </a:p>
          <a:p>
            <a:pPr indent="0" lvl="0" marL="0" marR="0" rtl="0" algn="l">
              <a:lnSpc>
                <a:spcPct val="164000"/>
              </a:lnSpc>
              <a:spcBef>
                <a:spcPts val="0"/>
              </a:spcBef>
              <a:spcAft>
                <a:spcPts val="0"/>
              </a:spcAft>
              <a:buClr>
                <a:srgbClr val="000000"/>
              </a:buClr>
              <a:buSzPts val="3800"/>
              <a:buFont typeface="Arial"/>
              <a:buNone/>
            </a:pPr>
            <a:r>
              <a:rPr lang="en-US" sz="2800">
                <a:solidFill>
                  <a:schemeClr val="dk1"/>
                </a:solidFill>
              </a:rPr>
              <a:t>The generic programs and supplies at The Food Basket have led to a reduction in visitor turnout, participation, and inconsistent retention rates.</a:t>
            </a:r>
            <a:endParaRPr sz="2800">
              <a:solidFill>
                <a:schemeClr val="dk1"/>
              </a:solidFill>
            </a:endParaRPr>
          </a:p>
          <a:p>
            <a:pPr indent="0" lvl="0" marL="0" marR="0" rtl="0" algn="l">
              <a:lnSpc>
                <a:spcPct val="164000"/>
              </a:lnSpc>
              <a:spcBef>
                <a:spcPts val="0"/>
              </a:spcBef>
              <a:spcAft>
                <a:spcPts val="0"/>
              </a:spcAft>
              <a:buClr>
                <a:srgbClr val="000000"/>
              </a:buClr>
              <a:buSzPts val="3800"/>
              <a:buFont typeface="Arial"/>
              <a:buNone/>
            </a:pPr>
            <a:r>
              <a:rPr lang="en-US" sz="2800">
                <a:solidFill>
                  <a:schemeClr val="dk1"/>
                </a:solidFill>
              </a:rPr>
              <a:t>We aim to </a:t>
            </a:r>
            <a:r>
              <a:rPr lang="en-US" sz="2800">
                <a:solidFill>
                  <a:schemeClr val="dk1"/>
                </a:solidFill>
              </a:rPr>
              <a:t>complete</a:t>
            </a:r>
            <a:r>
              <a:rPr lang="en-US" sz="2800">
                <a:solidFill>
                  <a:schemeClr val="dk1"/>
                </a:solidFill>
              </a:rPr>
              <a:t> a data analysis to highlight trends to allow for better personalized programs and bettering visitor retention.</a:t>
            </a:r>
            <a:endParaRPr sz="2800">
              <a:solidFill>
                <a:schemeClr val="dk1"/>
              </a:solidFill>
            </a:endParaRPr>
          </a:p>
        </p:txBody>
      </p:sp>
      <p:sp>
        <p:nvSpPr>
          <p:cNvPr id="43" name="Google Shape;43;p1"/>
          <p:cNvSpPr txBox="1"/>
          <p:nvPr/>
        </p:nvSpPr>
        <p:spPr>
          <a:xfrm>
            <a:off x="648000" y="12211413"/>
            <a:ext cx="9757200" cy="31485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000"/>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Methodology</a:t>
            </a:r>
            <a:endParaRPr/>
          </a:p>
          <a:p>
            <a:pPr indent="0" lvl="0" marL="0" marR="0" rtl="0" algn="l">
              <a:lnSpc>
                <a:spcPct val="164000"/>
              </a:lnSpc>
              <a:spcBef>
                <a:spcPts val="0"/>
              </a:spcBef>
              <a:spcAft>
                <a:spcPts val="0"/>
              </a:spcAft>
              <a:buNone/>
            </a:pPr>
            <a:r>
              <a:rPr lang="en-US" sz="2800">
                <a:solidFill>
                  <a:schemeClr val="dk1"/>
                </a:solidFill>
              </a:rPr>
              <a:t>Upon being presented with an excel sheet containing the past 5-6 years of historical visitor data, we were introduced with  the challenge of picking the best application to utilize. </a:t>
            </a:r>
            <a:endParaRPr b="0" i="0" sz="2800" u="none" cap="none" strike="noStrike">
              <a:solidFill>
                <a:srgbClr val="000000"/>
              </a:solidFill>
              <a:latin typeface="Arial"/>
              <a:ea typeface="Arial"/>
              <a:cs typeface="Arial"/>
              <a:sym typeface="Arial"/>
            </a:endParaRPr>
          </a:p>
        </p:txBody>
      </p:sp>
      <p:sp>
        <p:nvSpPr>
          <p:cNvPr id="44" name="Google Shape;44;p1"/>
          <p:cNvSpPr txBox="1"/>
          <p:nvPr/>
        </p:nvSpPr>
        <p:spPr>
          <a:xfrm>
            <a:off x="11658600" y="6340975"/>
            <a:ext cx="9917100" cy="251085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000"/>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Engineering Analysis</a:t>
            </a:r>
            <a:endParaRPr b="0" i="0" sz="1400" u="none" cap="none" strike="noStrike">
              <a:solidFill>
                <a:srgbClr val="000000"/>
              </a:solidFill>
              <a:latin typeface="Arial"/>
              <a:ea typeface="Arial"/>
              <a:cs typeface="Arial"/>
              <a:sym typeface="Arial"/>
            </a:endParaRPr>
          </a:p>
          <a:p>
            <a:pPr indent="0" lvl="0" marL="0" rtl="0" algn="l">
              <a:lnSpc>
                <a:spcPct val="164000"/>
              </a:lnSpc>
              <a:spcBef>
                <a:spcPts val="0"/>
              </a:spcBef>
              <a:spcAft>
                <a:spcPts val="0"/>
              </a:spcAft>
              <a:buNone/>
            </a:pPr>
            <a:r>
              <a:rPr b="1" lang="en-US" sz="3100">
                <a:solidFill>
                  <a:schemeClr val="dk2"/>
                </a:solidFill>
              </a:rPr>
              <a:t>Altering the Process</a:t>
            </a:r>
            <a:endParaRPr b="1" sz="3100">
              <a:solidFill>
                <a:schemeClr val="dk2"/>
              </a:solidFill>
            </a:endParaRPr>
          </a:p>
          <a:p>
            <a:pPr indent="-406400" lvl="0" marL="457200" rtl="0" algn="l">
              <a:lnSpc>
                <a:spcPct val="164000"/>
              </a:lnSpc>
              <a:spcBef>
                <a:spcPts val="0"/>
              </a:spcBef>
              <a:spcAft>
                <a:spcPts val="0"/>
              </a:spcAft>
              <a:buClr>
                <a:schemeClr val="dk1"/>
              </a:buClr>
              <a:buSzPts val="2800"/>
              <a:buChar char="●"/>
            </a:pPr>
            <a:r>
              <a:rPr lang="en-US" sz="2800">
                <a:solidFill>
                  <a:schemeClr val="dk1"/>
                </a:solidFill>
              </a:rPr>
              <a:t>Adding in a step at the end to advertise specific programs based on the data </a:t>
            </a:r>
            <a:r>
              <a:rPr lang="en-US" sz="2800">
                <a:solidFill>
                  <a:schemeClr val="dk1"/>
                </a:solidFill>
              </a:rPr>
              <a:t>received</a:t>
            </a:r>
            <a:r>
              <a:rPr lang="en-US" sz="2800">
                <a:solidFill>
                  <a:schemeClr val="dk1"/>
                </a:solidFill>
              </a:rPr>
              <a:t> from the visitors</a:t>
            </a:r>
            <a:endParaRPr sz="2800">
              <a:solidFill>
                <a:schemeClr val="dk1"/>
              </a:solidFill>
            </a:endParaRPr>
          </a:p>
          <a:p>
            <a:pPr indent="0" lvl="0" marL="0" rtl="0" algn="l">
              <a:spcBef>
                <a:spcPts val="2200"/>
              </a:spcBef>
              <a:spcAft>
                <a:spcPts val="0"/>
              </a:spcAft>
              <a:buNone/>
            </a:pPr>
            <a:r>
              <a:t/>
            </a:r>
            <a:endParaRPr b="1" sz="2800">
              <a:solidFill>
                <a:schemeClr val="dk2"/>
              </a:solidFill>
            </a:endParaRPr>
          </a:p>
          <a:p>
            <a:pPr indent="0" lvl="0" marL="0" rtl="0" algn="l">
              <a:spcBef>
                <a:spcPts val="2200"/>
              </a:spcBef>
              <a:spcAft>
                <a:spcPts val="0"/>
              </a:spcAft>
              <a:buNone/>
            </a:pPr>
            <a:r>
              <a:t/>
            </a:r>
            <a:endParaRPr b="1" sz="2800">
              <a:solidFill>
                <a:schemeClr val="dk2"/>
              </a:solidFill>
            </a:endParaRPr>
          </a:p>
          <a:p>
            <a:pPr indent="0" lvl="0" marL="0" rtl="0" algn="l">
              <a:spcBef>
                <a:spcPts val="2200"/>
              </a:spcBef>
              <a:spcAft>
                <a:spcPts val="0"/>
              </a:spcAft>
              <a:buNone/>
            </a:pPr>
            <a:r>
              <a:t/>
            </a:r>
            <a:endParaRPr b="1" sz="2800">
              <a:solidFill>
                <a:schemeClr val="dk2"/>
              </a:solidFill>
            </a:endParaRPr>
          </a:p>
          <a:p>
            <a:pPr indent="0" lvl="0" marL="0" rtl="0" algn="l">
              <a:spcBef>
                <a:spcPts val="2200"/>
              </a:spcBef>
              <a:spcAft>
                <a:spcPts val="0"/>
              </a:spcAft>
              <a:buNone/>
            </a:pPr>
            <a:r>
              <a:t/>
            </a:r>
            <a:endParaRPr b="1" sz="2800">
              <a:solidFill>
                <a:schemeClr val="dk2"/>
              </a:solidFill>
            </a:endParaRPr>
          </a:p>
          <a:p>
            <a:pPr indent="0" lvl="0" marL="0" rtl="0" algn="l">
              <a:spcBef>
                <a:spcPts val="2200"/>
              </a:spcBef>
              <a:spcAft>
                <a:spcPts val="0"/>
              </a:spcAft>
              <a:buNone/>
            </a:pPr>
            <a:r>
              <a:t/>
            </a:r>
            <a:endParaRPr b="1" sz="2800">
              <a:solidFill>
                <a:schemeClr val="dk2"/>
              </a:solidFill>
            </a:endParaRPr>
          </a:p>
          <a:p>
            <a:pPr indent="0" lvl="0" marL="0" rtl="0" algn="l">
              <a:spcBef>
                <a:spcPts val="2200"/>
              </a:spcBef>
              <a:spcAft>
                <a:spcPts val="0"/>
              </a:spcAft>
              <a:buNone/>
            </a:pPr>
            <a:r>
              <a:t/>
            </a:r>
            <a:endParaRPr b="1" sz="2800">
              <a:solidFill>
                <a:schemeClr val="dk2"/>
              </a:solidFill>
            </a:endParaRPr>
          </a:p>
          <a:p>
            <a:pPr indent="0" lvl="0" marL="0" rtl="0" algn="l">
              <a:spcBef>
                <a:spcPts val="2200"/>
              </a:spcBef>
              <a:spcAft>
                <a:spcPts val="0"/>
              </a:spcAft>
              <a:buNone/>
            </a:pPr>
            <a:r>
              <a:t/>
            </a:r>
            <a:endParaRPr b="1" sz="2800">
              <a:solidFill>
                <a:schemeClr val="dk2"/>
              </a:solidFill>
            </a:endParaRPr>
          </a:p>
          <a:p>
            <a:pPr indent="0" lvl="0" marL="0" rtl="0" algn="ctr">
              <a:spcBef>
                <a:spcPts val="0"/>
              </a:spcBef>
              <a:spcAft>
                <a:spcPts val="0"/>
              </a:spcAft>
              <a:buNone/>
            </a:pPr>
            <a:r>
              <a:t/>
            </a:r>
            <a:endParaRPr i="1" sz="275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None/>
            </a:pPr>
            <a:r>
              <a:t/>
            </a:r>
            <a:endParaRPr i="1" sz="2800">
              <a:solidFill>
                <a:schemeClr val="dk1"/>
              </a:solidFill>
            </a:endParaRPr>
          </a:p>
          <a:p>
            <a:pPr indent="0" lvl="0" marL="0" rtl="0" algn="ctr">
              <a:spcBef>
                <a:spcPts val="0"/>
              </a:spcBef>
              <a:spcAft>
                <a:spcPts val="0"/>
              </a:spcAft>
              <a:buClr>
                <a:srgbClr val="000000"/>
              </a:buClr>
              <a:buSzPts val="2800"/>
              <a:buFont typeface="Arial"/>
              <a:buNone/>
            </a:pPr>
            <a:r>
              <a:t/>
            </a:r>
            <a:endParaRPr i="1" sz="2800">
              <a:solidFill>
                <a:schemeClr val="dk1"/>
              </a:solidFill>
            </a:endParaRPr>
          </a:p>
          <a:p>
            <a:pPr indent="0" lvl="0" marL="0" rtl="0" algn="ctr">
              <a:spcBef>
                <a:spcPts val="0"/>
              </a:spcBef>
              <a:spcAft>
                <a:spcPts val="0"/>
              </a:spcAft>
              <a:buClr>
                <a:srgbClr val="000000"/>
              </a:buClr>
              <a:buSzPts val="2800"/>
              <a:buFont typeface="Arial"/>
              <a:buNone/>
            </a:pPr>
            <a:r>
              <a:rPr i="1" lang="en-US" sz="2800">
                <a:solidFill>
                  <a:schemeClr val="dk1"/>
                </a:solidFill>
              </a:rPr>
              <a:t>Figure 2. CONOPS demonstrates the current vs. future goal of the process </a:t>
            </a:r>
            <a:endParaRPr sz="2800"/>
          </a:p>
          <a:p>
            <a:pPr indent="0" lvl="0" marL="0" rtl="0" algn="l">
              <a:lnSpc>
                <a:spcPct val="164000"/>
              </a:lnSpc>
              <a:spcBef>
                <a:spcPts val="2200"/>
              </a:spcBef>
              <a:spcAft>
                <a:spcPts val="0"/>
              </a:spcAft>
              <a:buNone/>
            </a:pPr>
            <a:r>
              <a:rPr b="1" lang="en-US" sz="3100">
                <a:solidFill>
                  <a:schemeClr val="dk2"/>
                </a:solidFill>
              </a:rPr>
              <a:t>Data Sanitization &amp; Trends Analysis</a:t>
            </a:r>
            <a:endParaRPr sz="3100">
              <a:solidFill>
                <a:schemeClr val="dk1"/>
              </a:solidFill>
            </a:endParaRPr>
          </a:p>
          <a:p>
            <a:pPr indent="-457200" lvl="1" marL="914400" rtl="0" algn="l">
              <a:lnSpc>
                <a:spcPct val="164000"/>
              </a:lnSpc>
              <a:spcBef>
                <a:spcPts val="2200"/>
              </a:spcBef>
              <a:spcAft>
                <a:spcPts val="0"/>
              </a:spcAft>
              <a:buClr>
                <a:schemeClr val="dk2"/>
              </a:buClr>
              <a:buSzPts val="3500"/>
              <a:buChar char="•"/>
            </a:pPr>
            <a:r>
              <a:rPr lang="en-US" sz="2800">
                <a:solidFill>
                  <a:schemeClr val="dk1"/>
                </a:solidFill>
              </a:rPr>
              <a:t>Utilized RStudio code to scan the large excel file for empty cells</a:t>
            </a:r>
            <a:endParaRPr sz="2800">
              <a:solidFill>
                <a:schemeClr val="dk1"/>
              </a:solidFill>
            </a:endParaRPr>
          </a:p>
          <a:p>
            <a:pPr indent="-412750" lvl="1" marL="914400" rtl="0" algn="l">
              <a:lnSpc>
                <a:spcPct val="164000"/>
              </a:lnSpc>
              <a:spcBef>
                <a:spcPts val="2200"/>
              </a:spcBef>
              <a:spcAft>
                <a:spcPts val="0"/>
              </a:spcAft>
              <a:buClr>
                <a:schemeClr val="dk1"/>
              </a:buClr>
              <a:buSzPts val="2800"/>
              <a:buChar char="•"/>
            </a:pPr>
            <a:r>
              <a:rPr lang="en-US" sz="2800">
                <a:solidFill>
                  <a:schemeClr val="dk1"/>
                </a:solidFill>
              </a:rPr>
              <a:t>RStudio also highlighted the most relevant answers through decision trees </a:t>
            </a:r>
            <a:endParaRPr sz="2800">
              <a:solidFill>
                <a:schemeClr val="dk1"/>
              </a:solidFill>
            </a:endParaRPr>
          </a:p>
          <a:p>
            <a:pPr indent="0" lvl="0" marL="0" rtl="0" algn="l">
              <a:lnSpc>
                <a:spcPct val="164285"/>
              </a:lnSpc>
              <a:spcBef>
                <a:spcPts val="0"/>
              </a:spcBef>
              <a:spcAft>
                <a:spcPts val="0"/>
              </a:spcAft>
              <a:buNone/>
            </a:pPr>
            <a:r>
              <a:t/>
            </a:r>
            <a:endParaRPr sz="2800">
              <a:solidFill>
                <a:schemeClr val="dk1"/>
              </a:solidFill>
            </a:endParaRPr>
          </a:p>
          <a:p>
            <a:pPr indent="0" lvl="0" marL="0" rtl="0" algn="l">
              <a:lnSpc>
                <a:spcPct val="164285"/>
              </a:lnSpc>
              <a:spcBef>
                <a:spcPts val="0"/>
              </a:spcBef>
              <a:spcAft>
                <a:spcPts val="0"/>
              </a:spcAft>
              <a:buNone/>
            </a:pPr>
            <a:r>
              <a:t/>
            </a:r>
            <a:endParaRPr sz="2800">
              <a:solidFill>
                <a:schemeClr val="dk1"/>
              </a:solidFill>
            </a:endParaRPr>
          </a:p>
          <a:p>
            <a:pPr indent="0" lvl="0" marL="914400" rtl="0" algn="l">
              <a:lnSpc>
                <a:spcPct val="164285"/>
              </a:lnSpc>
              <a:spcBef>
                <a:spcPts val="0"/>
              </a:spcBef>
              <a:spcAft>
                <a:spcPts val="0"/>
              </a:spcAft>
              <a:buNone/>
            </a:pPr>
            <a:r>
              <a:t/>
            </a:r>
            <a:endParaRPr sz="2800">
              <a:solidFill>
                <a:schemeClr val="dk1"/>
              </a:solidFill>
            </a:endParaRPr>
          </a:p>
          <a:p>
            <a:pPr indent="0" lvl="0" marL="0" rtl="0" algn="l">
              <a:lnSpc>
                <a:spcPct val="164285"/>
              </a:lnSpc>
              <a:spcBef>
                <a:spcPts val="2200"/>
              </a:spcBef>
              <a:spcAft>
                <a:spcPts val="0"/>
              </a:spcAft>
              <a:buNone/>
            </a:pPr>
            <a:r>
              <a:t/>
            </a:r>
            <a:endParaRPr b="1" sz="2800">
              <a:solidFill>
                <a:schemeClr val="dk2"/>
              </a:solidFill>
            </a:endParaRPr>
          </a:p>
          <a:p>
            <a:pPr indent="0" lvl="0" marL="0" rtl="0" algn="l">
              <a:lnSpc>
                <a:spcPct val="164285"/>
              </a:lnSpc>
              <a:spcBef>
                <a:spcPts val="2200"/>
              </a:spcBef>
              <a:spcAft>
                <a:spcPts val="0"/>
              </a:spcAft>
              <a:buNone/>
            </a:pPr>
            <a:r>
              <a:t/>
            </a:r>
            <a:endParaRPr b="1" sz="2800">
              <a:solidFill>
                <a:schemeClr val="dk2"/>
              </a:solidFill>
            </a:endParaRPr>
          </a:p>
          <a:p>
            <a:pPr indent="0" lvl="0" marL="0" rtl="0" algn="l">
              <a:lnSpc>
                <a:spcPct val="164285"/>
              </a:lnSpc>
              <a:spcBef>
                <a:spcPts val="2200"/>
              </a:spcBef>
              <a:spcAft>
                <a:spcPts val="0"/>
              </a:spcAft>
              <a:buNone/>
            </a:pPr>
            <a:r>
              <a:t/>
            </a:r>
            <a:endParaRPr b="1" sz="2800">
              <a:solidFill>
                <a:schemeClr val="dk2"/>
              </a:solidFill>
            </a:endParaRPr>
          </a:p>
          <a:p>
            <a:pPr indent="0" lvl="0" marL="0" rtl="0" algn="l">
              <a:spcBef>
                <a:spcPts val="0"/>
              </a:spcBef>
              <a:spcAft>
                <a:spcPts val="0"/>
              </a:spcAft>
              <a:buNone/>
            </a:pPr>
            <a:r>
              <a:t/>
            </a:r>
            <a:endParaRPr b="1" sz="2800">
              <a:solidFill>
                <a:schemeClr val="dk2"/>
              </a:solidFill>
            </a:endParaRPr>
          </a:p>
          <a:p>
            <a:pPr indent="0" lvl="0" marL="0" rtl="0" algn="ctr">
              <a:spcBef>
                <a:spcPts val="0"/>
              </a:spcBef>
              <a:spcAft>
                <a:spcPts val="0"/>
              </a:spcAft>
              <a:buNone/>
            </a:pPr>
            <a:r>
              <a:rPr i="1" lang="en-US" sz="2800">
                <a:solidFill>
                  <a:schemeClr val="dk1"/>
                </a:solidFill>
              </a:rPr>
              <a:t>Figure 3.  An example of the RStudio Decision Trees</a:t>
            </a:r>
            <a:endParaRPr b="1" sz="2800">
              <a:solidFill>
                <a:schemeClr val="dk2"/>
              </a:solidFill>
            </a:endParaRPr>
          </a:p>
        </p:txBody>
      </p:sp>
      <p:sp>
        <p:nvSpPr>
          <p:cNvPr id="45" name="Google Shape;45;p1"/>
          <p:cNvSpPr txBox="1"/>
          <p:nvPr/>
        </p:nvSpPr>
        <p:spPr>
          <a:xfrm>
            <a:off x="22474775" y="18347750"/>
            <a:ext cx="9421200" cy="123372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marR="0" rtl="0" algn="l">
              <a:lnSpc>
                <a:spcPct val="164000"/>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Outcomes</a:t>
            </a:r>
            <a:endParaRPr b="1" sz="4800" u="sng">
              <a:solidFill>
                <a:srgbClr val="5D0025"/>
              </a:solidFill>
            </a:endParaRPr>
          </a:p>
          <a:p>
            <a:pPr indent="0" lvl="0" marL="0" marR="0" rtl="0" algn="l">
              <a:lnSpc>
                <a:spcPct val="164000"/>
              </a:lnSpc>
              <a:spcBef>
                <a:spcPts val="0"/>
              </a:spcBef>
              <a:spcAft>
                <a:spcPts val="0"/>
              </a:spcAft>
              <a:buClr>
                <a:srgbClr val="000000"/>
              </a:buClr>
              <a:buSzPts val="2800"/>
              <a:buFont typeface="Arial"/>
              <a:buNone/>
            </a:pPr>
            <a:r>
              <a:rPr lang="en-US" sz="2800">
                <a:solidFill>
                  <a:schemeClr val="dk1"/>
                </a:solidFill>
              </a:rPr>
              <a:t>After sanitizing the data and analyzing the remaining values, the largest trends were found in location. Additional patterns were found in age and financial status. The data collected on location will serve as a priority list for planning upcoming community events. The specified trends in needs will serve as a forecast for resource allocation, ideally affecting the resource collection from here onward.</a:t>
            </a:r>
            <a:endParaRPr sz="2800">
              <a:solidFill>
                <a:schemeClr val="dk1"/>
              </a:solidFill>
            </a:endParaRPr>
          </a:p>
          <a:p>
            <a:pPr indent="0" lvl="0" marL="0" marR="0" rtl="0" algn="l">
              <a:lnSpc>
                <a:spcPct val="164000"/>
              </a:lnSpc>
              <a:spcBef>
                <a:spcPts val="0"/>
              </a:spcBef>
              <a:spcAft>
                <a:spcPts val="0"/>
              </a:spcAft>
              <a:buClr>
                <a:srgbClr val="000000"/>
              </a:buClr>
              <a:buSzPts val="2800"/>
              <a:buFont typeface="Arial"/>
              <a:buNone/>
            </a:pPr>
            <a:r>
              <a:t/>
            </a:r>
            <a:endParaRPr sz="2800">
              <a:solidFill>
                <a:schemeClr val="dk1"/>
              </a:solidFill>
            </a:endParaRPr>
          </a:p>
          <a:p>
            <a:pPr indent="0" lvl="0" marL="0" marR="0" rtl="0" algn="l">
              <a:lnSpc>
                <a:spcPct val="164000"/>
              </a:lnSpc>
              <a:spcBef>
                <a:spcPts val="0"/>
              </a:spcBef>
              <a:spcAft>
                <a:spcPts val="0"/>
              </a:spcAft>
              <a:buClr>
                <a:srgbClr val="000000"/>
              </a:buClr>
              <a:buSzPts val="2800"/>
              <a:buFont typeface="Arial"/>
              <a:buNone/>
            </a:pPr>
            <a:r>
              <a:rPr lang="en-US" sz="2800">
                <a:solidFill>
                  <a:schemeClr val="dk1"/>
                </a:solidFill>
              </a:rPr>
              <a:t>Once new data is collected, it can be sanitized and analyzed using the same methods as done here. Trends may change once new programs and targeted supplies are acquired. Ideally trends will become more accurate by the month and the most responsive patterns will become apparent by analyzing the retention rates after hosting new programs and offering targeted aid.</a:t>
            </a:r>
            <a:endParaRPr sz="2800">
              <a:solidFill>
                <a:schemeClr val="dk1"/>
              </a:solidFill>
            </a:endParaRPr>
          </a:p>
        </p:txBody>
      </p:sp>
      <p:sp>
        <p:nvSpPr>
          <p:cNvPr id="46" name="Google Shape;46;p1"/>
          <p:cNvSpPr txBox="1"/>
          <p:nvPr/>
        </p:nvSpPr>
        <p:spPr>
          <a:xfrm>
            <a:off x="32974233" y="26802962"/>
            <a:ext cx="9917100" cy="20772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References</a:t>
            </a:r>
            <a:endParaRPr b="0" i="0" sz="4000" u="sng" cap="none" strike="noStrike">
              <a:solidFill>
                <a:srgbClr val="5D0025"/>
              </a:solidFill>
              <a:latin typeface="Arial"/>
              <a:ea typeface="Arial"/>
              <a:cs typeface="Arial"/>
              <a:sym typeface="Arial"/>
            </a:endParaRPr>
          </a:p>
          <a:p>
            <a:pPr indent="0" lvl="0" marL="0" marR="0" rtl="0" algn="l">
              <a:lnSpc>
                <a:spcPct val="164000"/>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a:t>
            </a:r>
            <a:r>
              <a:rPr lang="en-US" sz="2400">
                <a:solidFill>
                  <a:schemeClr val="dk1"/>
                </a:solidFill>
              </a:rPr>
              <a:t>Interfaith Food Bank. (2017). Community Events. Retrieved from https://www.interfaithfoodbank.com/</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32974225" y="28989950"/>
            <a:ext cx="10705800" cy="20772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Acknowledgements</a:t>
            </a:r>
            <a:endParaRPr b="0" i="0" sz="4000" u="sng" cap="none" strike="noStrike">
              <a:solidFill>
                <a:srgbClr val="5D0025"/>
              </a:solidFill>
              <a:latin typeface="Arial"/>
              <a:ea typeface="Arial"/>
              <a:cs typeface="Arial"/>
              <a:sym typeface="Arial"/>
            </a:endParaRPr>
          </a:p>
          <a:p>
            <a:pPr indent="0" lvl="0" marL="0" marR="0" rtl="0" algn="l">
              <a:lnSpc>
                <a:spcPct val="164000"/>
              </a:lnSpc>
              <a:spcBef>
                <a:spcPts val="0"/>
              </a:spcBef>
              <a:spcAft>
                <a:spcPts val="0"/>
              </a:spcAft>
              <a:buClr>
                <a:srgbClr val="000000"/>
              </a:buClr>
              <a:buSzPts val="2400"/>
              <a:buFont typeface="Arial"/>
              <a:buNone/>
            </a:pPr>
            <a:r>
              <a:rPr lang="en-US" sz="2400">
                <a:solidFill>
                  <a:schemeClr val="dk1"/>
                </a:solidFill>
              </a:rPr>
              <a:t>This would not have been possible without Michael Rowland, Sam Crabtree, and Tom Crawford. Thank you for being a huge help from </a:t>
            </a:r>
            <a:r>
              <a:rPr lang="en-US" sz="2400">
                <a:solidFill>
                  <a:schemeClr val="dk1"/>
                </a:solidFill>
              </a:rPr>
              <a:t>beginning</a:t>
            </a:r>
            <a:r>
              <a:rPr lang="en-US" sz="2400">
                <a:solidFill>
                  <a:schemeClr val="dk1"/>
                </a:solidFill>
              </a:rPr>
              <a:t> to end. </a:t>
            </a:r>
            <a:endParaRPr sz="2400">
              <a:solidFill>
                <a:schemeClr val="dk1"/>
              </a:solidFill>
            </a:endParaRPr>
          </a:p>
        </p:txBody>
      </p:sp>
      <p:sp>
        <p:nvSpPr>
          <p:cNvPr id="48" name="Google Shape;48;p1"/>
          <p:cNvSpPr txBox="1"/>
          <p:nvPr/>
        </p:nvSpPr>
        <p:spPr>
          <a:xfrm>
            <a:off x="32974233" y="6494261"/>
            <a:ext cx="9829800" cy="81720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rtl="0" algn="l">
              <a:lnSpc>
                <a:spcPct val="164000"/>
              </a:lnSpc>
              <a:spcBef>
                <a:spcPts val="0"/>
              </a:spcBef>
              <a:spcAft>
                <a:spcPts val="0"/>
              </a:spcAft>
              <a:buClr>
                <a:srgbClr val="000000"/>
              </a:buClr>
              <a:buSzPts val="4800"/>
              <a:buFont typeface="Arial"/>
              <a:buNone/>
            </a:pPr>
            <a:r>
              <a:rPr b="1" lang="en-US" sz="4800" u="sng">
                <a:solidFill>
                  <a:schemeClr val="dk2"/>
                </a:solidFill>
              </a:rPr>
              <a:t>Outcomes - cont’d</a:t>
            </a:r>
            <a:endParaRPr sz="2800">
              <a:solidFill>
                <a:schemeClr val="dk1"/>
              </a:solidFill>
            </a:endParaRPr>
          </a:p>
          <a:p>
            <a:pPr indent="0" lvl="0" marL="0" rtl="0" algn="l">
              <a:lnSpc>
                <a:spcPct val="164000"/>
              </a:lnSpc>
              <a:spcBef>
                <a:spcPts val="0"/>
              </a:spcBef>
              <a:spcAft>
                <a:spcPts val="0"/>
              </a:spcAft>
              <a:buClr>
                <a:srgbClr val="000000"/>
              </a:buClr>
              <a:buSzPts val="2800"/>
              <a:buFont typeface="Arial"/>
              <a:buNone/>
            </a:pPr>
            <a:r>
              <a:rPr b="1" lang="en-US" sz="3100">
                <a:solidFill>
                  <a:schemeClr val="dk2"/>
                </a:solidFill>
              </a:rPr>
              <a:t>Changes Over Time</a:t>
            </a:r>
            <a:br>
              <a:rPr lang="en-US" sz="2800">
                <a:solidFill>
                  <a:srgbClr val="7F7F7F"/>
                </a:solidFill>
              </a:rPr>
            </a:br>
            <a:r>
              <a:rPr lang="en-US" sz="2800">
                <a:solidFill>
                  <a:schemeClr val="dk1"/>
                </a:solidFill>
              </a:rPr>
              <a:t>The current trends were found from analyzing the past 5+ years. This includes spikes in needs such as during the start of the COVID-19 pandemic. While this data is meaningful for identifying the most common needs and the areas most likely to require assistance in the case of an emergency, the years of most visitors and least visitors can be opted out or included as needed.</a:t>
            </a:r>
            <a:endParaRPr sz="2800">
              <a:solidFill>
                <a:schemeClr val="dk1"/>
              </a:solidFill>
            </a:endParaRPr>
          </a:p>
          <a:p>
            <a:pPr indent="0" lvl="0" marL="0" marR="0" rtl="0" algn="l">
              <a:lnSpc>
                <a:spcPct val="164000"/>
              </a:lnSpc>
              <a:spcBef>
                <a:spcPts val="0"/>
              </a:spcBef>
              <a:spcAft>
                <a:spcPts val="0"/>
              </a:spcAft>
              <a:buClr>
                <a:srgbClr val="000000"/>
              </a:buClr>
              <a:buSzPts val="2800"/>
              <a:buFont typeface="Arial"/>
              <a:buNone/>
            </a:pPr>
            <a:r>
              <a:t/>
            </a:r>
            <a:endParaRPr sz="2800">
              <a:solidFill>
                <a:schemeClr val="dk1"/>
              </a:solidFill>
            </a:endParaRPr>
          </a:p>
          <a:p>
            <a:pPr indent="0" lvl="0" marL="0" marR="0" rtl="0" algn="l">
              <a:lnSpc>
                <a:spcPct val="164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9" name="Google Shape;49;p1"/>
          <p:cNvSpPr txBox="1"/>
          <p:nvPr/>
        </p:nvSpPr>
        <p:spPr>
          <a:xfrm>
            <a:off x="32974234" y="80831"/>
            <a:ext cx="10917000" cy="15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dk1"/>
                </a:solidFill>
                <a:latin typeface="Arial"/>
                <a:ea typeface="Arial"/>
                <a:cs typeface="Arial"/>
                <a:sym typeface="Arial"/>
              </a:rPr>
              <a:t>EPS Booth:</a:t>
            </a:r>
            <a:r>
              <a:rPr b="1" lang="en-US" sz="9600">
                <a:solidFill>
                  <a:schemeClr val="dk1"/>
                </a:solidFill>
              </a:rPr>
              <a:t> 246</a:t>
            </a:r>
            <a:endParaRPr b="0" i="0" sz="1400" u="none" cap="none" strike="noStrike">
              <a:solidFill>
                <a:srgbClr val="000000"/>
              </a:solidFill>
              <a:latin typeface="Arial"/>
              <a:ea typeface="Arial"/>
              <a:cs typeface="Arial"/>
              <a:sym typeface="Arial"/>
            </a:endParaRPr>
          </a:p>
        </p:txBody>
      </p:sp>
      <p:pic>
        <p:nvPicPr>
          <p:cNvPr id="50" name="Google Shape;50;p1"/>
          <p:cNvPicPr preferRelativeResize="0"/>
          <p:nvPr/>
        </p:nvPicPr>
        <p:blipFill>
          <a:blip r:embed="rId3">
            <a:alphaModFix/>
          </a:blip>
          <a:stretch>
            <a:fillRect/>
          </a:stretch>
        </p:blipFill>
        <p:spPr>
          <a:xfrm>
            <a:off x="1979600" y="2488475"/>
            <a:ext cx="5934825" cy="2883975"/>
          </a:xfrm>
          <a:prstGeom prst="rect">
            <a:avLst/>
          </a:prstGeom>
          <a:noFill/>
          <a:ln>
            <a:noFill/>
          </a:ln>
        </p:spPr>
      </p:pic>
      <p:pic>
        <p:nvPicPr>
          <p:cNvPr id="51" name="Google Shape;51;p1"/>
          <p:cNvPicPr preferRelativeResize="0"/>
          <p:nvPr/>
        </p:nvPicPr>
        <p:blipFill rotWithShape="1">
          <a:blip r:embed="rId4">
            <a:alphaModFix/>
          </a:blip>
          <a:srcRect b="0" l="0" r="0" t="16895"/>
          <a:stretch/>
        </p:blipFill>
        <p:spPr>
          <a:xfrm>
            <a:off x="32974225" y="2829942"/>
            <a:ext cx="10916974" cy="2505832"/>
          </a:xfrm>
          <a:prstGeom prst="rect">
            <a:avLst/>
          </a:prstGeom>
          <a:noFill/>
          <a:ln>
            <a:noFill/>
          </a:ln>
        </p:spPr>
      </p:pic>
      <p:pic>
        <p:nvPicPr>
          <p:cNvPr id="52" name="Google Shape;52;p1"/>
          <p:cNvPicPr preferRelativeResize="0"/>
          <p:nvPr/>
        </p:nvPicPr>
        <p:blipFill>
          <a:blip r:embed="rId5">
            <a:alphaModFix/>
          </a:blip>
          <a:stretch>
            <a:fillRect/>
          </a:stretch>
        </p:blipFill>
        <p:spPr>
          <a:xfrm>
            <a:off x="627599" y="23397393"/>
            <a:ext cx="9757201" cy="5991055"/>
          </a:xfrm>
          <a:prstGeom prst="rect">
            <a:avLst/>
          </a:prstGeom>
          <a:noFill/>
          <a:ln>
            <a:noFill/>
          </a:ln>
        </p:spPr>
      </p:pic>
      <p:pic>
        <p:nvPicPr>
          <p:cNvPr id="53" name="Google Shape;53;p1"/>
          <p:cNvPicPr preferRelativeResize="0"/>
          <p:nvPr/>
        </p:nvPicPr>
        <p:blipFill>
          <a:blip r:embed="rId6">
            <a:alphaModFix/>
          </a:blip>
          <a:stretch>
            <a:fillRect/>
          </a:stretch>
        </p:blipFill>
        <p:spPr>
          <a:xfrm>
            <a:off x="218775" y="17141401"/>
            <a:ext cx="10917001" cy="5580401"/>
          </a:xfrm>
          <a:prstGeom prst="rect">
            <a:avLst/>
          </a:prstGeom>
          <a:noFill/>
          <a:ln>
            <a:noFill/>
          </a:ln>
        </p:spPr>
      </p:pic>
      <p:pic>
        <p:nvPicPr>
          <p:cNvPr id="54" name="Google Shape;54;p1"/>
          <p:cNvPicPr preferRelativeResize="0"/>
          <p:nvPr/>
        </p:nvPicPr>
        <p:blipFill>
          <a:blip r:embed="rId7">
            <a:alphaModFix/>
          </a:blip>
          <a:stretch>
            <a:fillRect/>
          </a:stretch>
        </p:blipFill>
        <p:spPr>
          <a:xfrm>
            <a:off x="11288437" y="14665350"/>
            <a:ext cx="10430131" cy="4502099"/>
          </a:xfrm>
          <a:prstGeom prst="rect">
            <a:avLst/>
          </a:prstGeom>
          <a:noFill/>
          <a:ln>
            <a:noFill/>
          </a:ln>
        </p:spPr>
      </p:pic>
      <p:pic>
        <p:nvPicPr>
          <p:cNvPr id="55" name="Google Shape;55;p1"/>
          <p:cNvPicPr preferRelativeResize="0"/>
          <p:nvPr/>
        </p:nvPicPr>
        <p:blipFill>
          <a:blip r:embed="rId8">
            <a:alphaModFix/>
          </a:blip>
          <a:stretch>
            <a:fillRect/>
          </a:stretch>
        </p:blipFill>
        <p:spPr>
          <a:xfrm>
            <a:off x="11541888" y="23702198"/>
            <a:ext cx="9917101" cy="6272514"/>
          </a:xfrm>
          <a:prstGeom prst="rect">
            <a:avLst/>
          </a:prstGeom>
          <a:noFill/>
          <a:ln>
            <a:noFill/>
          </a:ln>
        </p:spPr>
      </p:pic>
      <p:sp>
        <p:nvSpPr>
          <p:cNvPr id="56" name="Google Shape;56;p1"/>
          <p:cNvSpPr txBox="1"/>
          <p:nvPr/>
        </p:nvSpPr>
        <p:spPr>
          <a:xfrm>
            <a:off x="22387369" y="16350000"/>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4</a:t>
            </a:r>
            <a:r>
              <a:rPr b="0" i="1" lang="en-US" sz="2800" u="none" cap="none" strike="noStrike">
                <a:solidFill>
                  <a:schemeClr val="dk1"/>
                </a:solidFill>
                <a:latin typeface="Arial"/>
                <a:ea typeface="Arial"/>
                <a:cs typeface="Arial"/>
                <a:sym typeface="Arial"/>
              </a:rPr>
              <a:t>. </a:t>
            </a:r>
            <a:r>
              <a:rPr i="1" lang="en-US" sz="2800">
                <a:solidFill>
                  <a:schemeClr val="dk1"/>
                </a:solidFill>
              </a:rPr>
              <a:t>An example of our PowerBi Dashboards</a:t>
            </a:r>
            <a:endParaRPr b="0" i="0" sz="1400" u="none" cap="none" strike="noStrike">
              <a:solidFill>
                <a:srgbClr val="000000"/>
              </a:solidFill>
              <a:latin typeface="Arial"/>
              <a:ea typeface="Arial"/>
              <a:cs typeface="Arial"/>
              <a:sym typeface="Arial"/>
            </a:endParaRPr>
          </a:p>
        </p:txBody>
      </p:sp>
      <p:pic>
        <p:nvPicPr>
          <p:cNvPr id="57" name="Google Shape;57;p1"/>
          <p:cNvPicPr preferRelativeResize="0"/>
          <p:nvPr/>
        </p:nvPicPr>
        <p:blipFill>
          <a:blip r:embed="rId9">
            <a:alphaModFix/>
          </a:blip>
          <a:stretch>
            <a:fillRect/>
          </a:stretch>
        </p:blipFill>
        <p:spPr>
          <a:xfrm>
            <a:off x="11273162" y="9667599"/>
            <a:ext cx="10327695" cy="4502100"/>
          </a:xfrm>
          <a:prstGeom prst="rect">
            <a:avLst/>
          </a:prstGeom>
          <a:noFill/>
          <a:ln>
            <a:noFill/>
          </a:ln>
        </p:spPr>
      </p:pic>
      <p:sp>
        <p:nvSpPr>
          <p:cNvPr id="58" name="Google Shape;58;p1"/>
          <p:cNvSpPr txBox="1"/>
          <p:nvPr/>
        </p:nvSpPr>
        <p:spPr>
          <a:xfrm>
            <a:off x="22316413" y="6505488"/>
            <a:ext cx="9917100" cy="42105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marR="0" rtl="0" algn="l">
              <a:lnSpc>
                <a:spcPct val="164000"/>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Engineering Analysis</a:t>
            </a:r>
            <a:r>
              <a:rPr b="1" lang="en-US" sz="4800" u="sng">
                <a:solidFill>
                  <a:srgbClr val="5D0025"/>
                </a:solidFill>
              </a:rPr>
              <a:t> - cont’d</a:t>
            </a:r>
            <a:endParaRPr b="0" i="0" sz="1400" u="none" cap="none" strike="noStrike">
              <a:solidFill>
                <a:srgbClr val="000000"/>
              </a:solidFill>
              <a:latin typeface="Arial"/>
              <a:ea typeface="Arial"/>
              <a:cs typeface="Arial"/>
              <a:sym typeface="Arial"/>
            </a:endParaRPr>
          </a:p>
          <a:p>
            <a:pPr indent="0" lvl="0" marL="0" rtl="0" algn="l">
              <a:lnSpc>
                <a:spcPct val="164000"/>
              </a:lnSpc>
              <a:spcBef>
                <a:spcPts val="0"/>
              </a:spcBef>
              <a:spcAft>
                <a:spcPts val="0"/>
              </a:spcAft>
              <a:buNone/>
            </a:pPr>
            <a:r>
              <a:rPr b="1" lang="en-US" sz="3100">
                <a:solidFill>
                  <a:schemeClr val="dk2"/>
                </a:solidFill>
              </a:rPr>
              <a:t>Trend Highlighting</a:t>
            </a:r>
            <a:endParaRPr sz="3100">
              <a:solidFill>
                <a:schemeClr val="dk1"/>
              </a:solidFill>
            </a:endParaRPr>
          </a:p>
          <a:p>
            <a:pPr indent="-450850" lvl="1" marL="914400" rtl="0" algn="l">
              <a:lnSpc>
                <a:spcPct val="164000"/>
              </a:lnSpc>
              <a:spcBef>
                <a:spcPts val="0"/>
              </a:spcBef>
              <a:spcAft>
                <a:spcPts val="0"/>
              </a:spcAft>
              <a:buClr>
                <a:schemeClr val="dk2"/>
              </a:buClr>
              <a:buSzPts val="3500"/>
              <a:buChar char="•"/>
            </a:pPr>
            <a:r>
              <a:rPr lang="en-US" sz="2800">
                <a:solidFill>
                  <a:schemeClr val="dk1"/>
                </a:solidFill>
              </a:rPr>
              <a:t>Utilized PowerBi to represent the trends through data driven dashboards</a:t>
            </a:r>
            <a:endParaRPr b="1" sz="2800">
              <a:solidFill>
                <a:schemeClr val="dk2"/>
              </a:solidFill>
            </a:endParaRPr>
          </a:p>
          <a:p>
            <a:pPr indent="0" lvl="0" marL="0" rtl="0" algn="l">
              <a:lnSpc>
                <a:spcPct val="164285"/>
              </a:lnSpc>
              <a:spcBef>
                <a:spcPts val="800"/>
              </a:spcBef>
              <a:spcAft>
                <a:spcPts val="0"/>
              </a:spcAft>
              <a:buNone/>
            </a:pPr>
            <a:r>
              <a:t/>
            </a:r>
            <a:endParaRPr b="1" sz="2800">
              <a:solidFill>
                <a:schemeClr val="dk2"/>
              </a:solidFill>
            </a:endParaRPr>
          </a:p>
        </p:txBody>
      </p:sp>
      <p:pic>
        <p:nvPicPr>
          <p:cNvPr id="59" name="Google Shape;59;p1"/>
          <p:cNvPicPr preferRelativeResize="0"/>
          <p:nvPr/>
        </p:nvPicPr>
        <p:blipFill>
          <a:blip r:embed="rId10">
            <a:alphaModFix/>
          </a:blip>
          <a:stretch>
            <a:fillRect/>
          </a:stretch>
        </p:blipFill>
        <p:spPr>
          <a:xfrm>
            <a:off x="22449399" y="10529024"/>
            <a:ext cx="9829801" cy="5442857"/>
          </a:xfrm>
          <a:prstGeom prst="rect">
            <a:avLst/>
          </a:prstGeom>
          <a:noFill/>
          <a:ln>
            <a:noFill/>
          </a:ln>
        </p:spPr>
      </p:pic>
      <p:sp>
        <p:nvSpPr>
          <p:cNvPr id="60" name="Google Shape;60;p1"/>
          <p:cNvSpPr txBox="1"/>
          <p:nvPr/>
        </p:nvSpPr>
        <p:spPr>
          <a:xfrm>
            <a:off x="328956" y="16361050"/>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en-US" sz="2800">
                <a:solidFill>
                  <a:schemeClr val="dk1"/>
                </a:solidFill>
              </a:rPr>
              <a:t>Table 1.</a:t>
            </a:r>
            <a:r>
              <a:rPr b="0" i="1" lang="en-US" sz="2800" u="none" cap="none" strike="noStrike">
                <a:solidFill>
                  <a:schemeClr val="dk1"/>
                </a:solidFill>
                <a:latin typeface="Arial"/>
                <a:ea typeface="Arial"/>
                <a:cs typeface="Arial"/>
                <a:sym typeface="Arial"/>
              </a:rPr>
              <a:t> </a:t>
            </a:r>
            <a:r>
              <a:rPr i="1" lang="en-US" sz="2800">
                <a:solidFill>
                  <a:schemeClr val="dk1"/>
                </a:solidFill>
              </a:rPr>
              <a:t>Defining the requirements of the project </a:t>
            </a:r>
            <a:endParaRPr b="0" i="0" sz="1400" u="none" cap="none" strike="noStrike">
              <a:solidFill>
                <a:srgbClr val="000000"/>
              </a:solidFill>
              <a:latin typeface="Arial"/>
              <a:ea typeface="Arial"/>
              <a:cs typeface="Arial"/>
              <a:sym typeface="Arial"/>
            </a:endParaRPr>
          </a:p>
        </p:txBody>
      </p:sp>
      <p:cxnSp>
        <p:nvCxnSpPr>
          <p:cNvPr id="61" name="Google Shape;61;p1"/>
          <p:cNvCxnSpPr/>
          <p:nvPr/>
        </p:nvCxnSpPr>
        <p:spPr>
          <a:xfrm>
            <a:off x="32973337" y="13734492"/>
            <a:ext cx="9673200" cy="0"/>
          </a:xfrm>
          <a:prstGeom prst="straightConnector1">
            <a:avLst/>
          </a:prstGeom>
          <a:noFill/>
          <a:ln cap="flat" cmpd="sng" w="25400">
            <a:solidFill>
              <a:schemeClr val="dk1"/>
            </a:solidFill>
            <a:prstDash val="dash"/>
            <a:round/>
            <a:headEnd len="sm" w="sm" type="none"/>
            <a:tailEnd len="sm" w="sm" type="none"/>
          </a:ln>
        </p:spPr>
      </p:cxnSp>
      <p:sp>
        <p:nvSpPr>
          <p:cNvPr id="62" name="Google Shape;62;p1"/>
          <p:cNvSpPr txBox="1"/>
          <p:nvPr/>
        </p:nvSpPr>
        <p:spPr>
          <a:xfrm>
            <a:off x="33028817" y="13977467"/>
            <a:ext cx="9562200" cy="123372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000"/>
              </a:lnSpc>
              <a:spcBef>
                <a:spcPts val="0"/>
              </a:spcBef>
              <a:spcAft>
                <a:spcPts val="0"/>
              </a:spcAft>
              <a:buClr>
                <a:srgbClr val="000000"/>
              </a:buClr>
              <a:buSzPts val="4800"/>
              <a:buFont typeface="Arial"/>
              <a:buNone/>
            </a:pPr>
            <a:r>
              <a:rPr b="1" i="0" lang="en-US" sz="4800" u="sng" cap="none" strike="noStrike">
                <a:solidFill>
                  <a:schemeClr val="dk2"/>
                </a:solidFill>
                <a:latin typeface="Arial"/>
                <a:ea typeface="Arial"/>
                <a:cs typeface="Arial"/>
                <a:sym typeface="Arial"/>
              </a:rPr>
              <a:t>Impact </a:t>
            </a:r>
            <a:endParaRPr b="0" i="0" sz="1400" u="none" cap="none" strike="noStrike">
              <a:solidFill>
                <a:schemeClr val="dk2"/>
              </a:solidFill>
              <a:latin typeface="Arial"/>
              <a:ea typeface="Arial"/>
              <a:cs typeface="Arial"/>
              <a:sym typeface="Arial"/>
            </a:endParaRPr>
          </a:p>
          <a:p>
            <a:pPr indent="0" lvl="0" marL="0" marR="0" rtl="0" algn="l">
              <a:lnSpc>
                <a:spcPct val="164000"/>
              </a:lnSpc>
              <a:spcBef>
                <a:spcPts val="0"/>
              </a:spcBef>
              <a:spcAft>
                <a:spcPts val="0"/>
              </a:spcAft>
              <a:buNone/>
            </a:pPr>
            <a:r>
              <a:rPr lang="en-US" sz="2800">
                <a:solidFill>
                  <a:schemeClr val="dk1"/>
                </a:solidFill>
              </a:rPr>
              <a:t>Once the Food Basket has implemented this project’s deliverables, we hope to see:</a:t>
            </a:r>
            <a:endParaRPr sz="2800">
              <a:solidFill>
                <a:schemeClr val="dk1"/>
              </a:solidFill>
            </a:endParaRPr>
          </a:p>
          <a:p>
            <a:pPr indent="-406400" lvl="0" marL="457200" marR="0" rtl="0" algn="l">
              <a:lnSpc>
                <a:spcPct val="164000"/>
              </a:lnSpc>
              <a:spcBef>
                <a:spcPts val="0"/>
              </a:spcBef>
              <a:spcAft>
                <a:spcPts val="0"/>
              </a:spcAft>
              <a:buClr>
                <a:schemeClr val="dk1"/>
              </a:buClr>
              <a:buSzPts val="2800"/>
              <a:buChar char="●"/>
            </a:pPr>
            <a:r>
              <a:rPr lang="en-US" sz="2800">
                <a:solidFill>
                  <a:schemeClr val="dk1"/>
                </a:solidFill>
              </a:rPr>
              <a:t>Overall better visitor retention </a:t>
            </a:r>
            <a:endParaRPr sz="2800">
              <a:solidFill>
                <a:schemeClr val="dk1"/>
              </a:solidFill>
            </a:endParaRPr>
          </a:p>
          <a:p>
            <a:pPr indent="-406400" lvl="0" marL="457200" marR="0" rtl="0" algn="l">
              <a:lnSpc>
                <a:spcPct val="164000"/>
              </a:lnSpc>
              <a:spcBef>
                <a:spcPts val="0"/>
              </a:spcBef>
              <a:spcAft>
                <a:spcPts val="0"/>
              </a:spcAft>
              <a:buClr>
                <a:schemeClr val="dk1"/>
              </a:buClr>
              <a:buSzPts val="2800"/>
              <a:buChar char="●"/>
            </a:pPr>
            <a:r>
              <a:rPr lang="en-US" sz="2800">
                <a:solidFill>
                  <a:schemeClr val="dk1"/>
                </a:solidFill>
              </a:rPr>
              <a:t>Better involvement and participation rates at community programs </a:t>
            </a:r>
            <a:endParaRPr sz="2800">
              <a:solidFill>
                <a:schemeClr val="dk1"/>
              </a:solidFill>
            </a:endParaRPr>
          </a:p>
          <a:p>
            <a:pPr indent="-406400" lvl="0" marL="457200" marR="0" rtl="0" algn="l">
              <a:lnSpc>
                <a:spcPct val="164000"/>
              </a:lnSpc>
              <a:spcBef>
                <a:spcPts val="0"/>
              </a:spcBef>
              <a:spcAft>
                <a:spcPts val="0"/>
              </a:spcAft>
              <a:buClr>
                <a:schemeClr val="dk1"/>
              </a:buClr>
              <a:buSzPts val="2800"/>
              <a:buChar char="●"/>
            </a:pPr>
            <a:r>
              <a:rPr lang="en-US" sz="2800">
                <a:solidFill>
                  <a:schemeClr val="dk1"/>
                </a:solidFill>
              </a:rPr>
              <a:t>An improvement in the forecast capabilities of the Food Basket</a:t>
            </a:r>
            <a:endParaRPr sz="2800">
              <a:solidFill>
                <a:schemeClr val="dk1"/>
              </a:solidFill>
            </a:endParaRPr>
          </a:p>
          <a:p>
            <a:pPr indent="-406400" lvl="0" marL="457200" marR="0" rtl="0" algn="l">
              <a:lnSpc>
                <a:spcPct val="164000"/>
              </a:lnSpc>
              <a:spcBef>
                <a:spcPts val="0"/>
              </a:spcBef>
              <a:spcAft>
                <a:spcPts val="0"/>
              </a:spcAft>
              <a:buClr>
                <a:schemeClr val="dk1"/>
              </a:buClr>
              <a:buSzPts val="2800"/>
              <a:buChar char="●"/>
            </a:pPr>
            <a:r>
              <a:rPr lang="en-US" sz="2800">
                <a:solidFill>
                  <a:schemeClr val="dk1"/>
                </a:solidFill>
              </a:rPr>
              <a:t>Stronger plans for resource collection and distribution</a:t>
            </a:r>
            <a:endParaRPr sz="2800">
              <a:solidFill>
                <a:schemeClr val="dk1"/>
              </a:solidFill>
            </a:endParaRPr>
          </a:p>
          <a:p>
            <a:pPr indent="-406400" lvl="0" marL="457200" marR="0" rtl="0" algn="l">
              <a:lnSpc>
                <a:spcPct val="164000"/>
              </a:lnSpc>
              <a:spcBef>
                <a:spcPts val="0"/>
              </a:spcBef>
              <a:spcAft>
                <a:spcPts val="0"/>
              </a:spcAft>
              <a:buClr>
                <a:schemeClr val="dk1"/>
              </a:buClr>
              <a:buSzPts val="2800"/>
              <a:buChar char="●"/>
            </a:pPr>
            <a:r>
              <a:rPr lang="en-US" sz="2800">
                <a:solidFill>
                  <a:schemeClr val="dk1"/>
                </a:solidFill>
              </a:rPr>
              <a:t>A tool that the Food Basket can continuously use, updating with new data as it is received</a:t>
            </a:r>
            <a:endParaRPr sz="2800">
              <a:solidFill>
                <a:schemeClr val="dk1"/>
              </a:solidFill>
            </a:endParaRPr>
          </a:p>
          <a:p>
            <a:pPr indent="0" lvl="0" marL="0" marR="0" rtl="0" algn="l">
              <a:lnSpc>
                <a:spcPct val="164000"/>
              </a:lnSpc>
              <a:spcBef>
                <a:spcPts val="0"/>
              </a:spcBef>
              <a:spcAft>
                <a:spcPts val="0"/>
              </a:spcAft>
              <a:buNone/>
            </a:pPr>
            <a:r>
              <a:t/>
            </a:r>
            <a:endParaRPr sz="2800">
              <a:solidFill>
                <a:schemeClr val="dk1"/>
              </a:solidFill>
            </a:endParaRPr>
          </a:p>
          <a:p>
            <a:pPr indent="0" lvl="0" marL="0" marR="0" rtl="0" algn="l">
              <a:lnSpc>
                <a:spcPct val="164000"/>
              </a:lnSpc>
              <a:spcBef>
                <a:spcPts val="0"/>
              </a:spcBef>
              <a:spcAft>
                <a:spcPts val="0"/>
              </a:spcAft>
              <a:buNone/>
            </a:pPr>
            <a:r>
              <a:rPr lang="en-US" sz="2800">
                <a:solidFill>
                  <a:schemeClr val="dk1"/>
                </a:solidFill>
              </a:rPr>
              <a:t>This is the first form of data analysis implementation into the Food Basket system. If retention increases for this local food pantry, we hope these data analysis methods will improve organically, and help other food pantries and food banks.</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2016-09-29T18:43:16Z</dcterms:created>
  <dc:creator>Lagoudas, Magdalini Z</dc:creator>
</cp:coreProperties>
</file>