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09"/>
  </p:notesMasterIdLst>
  <p:sldIdLst>
    <p:sldId id="256" r:id="rId15"/>
    <p:sldId id="487" r:id="rId16"/>
    <p:sldId id="504" r:id="rId17"/>
    <p:sldId id="510" r:id="rId18"/>
    <p:sldId id="511" r:id="rId19"/>
    <p:sldId id="512" r:id="rId20"/>
    <p:sldId id="513" r:id="rId21"/>
    <p:sldId id="514" r:id="rId22"/>
    <p:sldId id="346" r:id="rId23"/>
    <p:sldId id="515" r:id="rId24"/>
    <p:sldId id="596" r:id="rId25"/>
    <p:sldId id="597" r:id="rId26"/>
    <p:sldId id="599" r:id="rId27"/>
    <p:sldId id="600" r:id="rId28"/>
    <p:sldId id="598" r:id="rId29"/>
    <p:sldId id="341" r:id="rId30"/>
    <p:sldId id="342" r:id="rId31"/>
    <p:sldId id="593" r:id="rId32"/>
    <p:sldId id="491" r:id="rId33"/>
    <p:sldId id="492" r:id="rId34"/>
    <p:sldId id="493" r:id="rId35"/>
    <p:sldId id="494" r:id="rId36"/>
    <p:sldId id="495" r:id="rId37"/>
    <p:sldId id="432" r:id="rId38"/>
    <p:sldId id="467" r:id="rId39"/>
    <p:sldId id="468" r:id="rId40"/>
    <p:sldId id="433" r:id="rId41"/>
    <p:sldId id="470" r:id="rId42"/>
    <p:sldId id="434" r:id="rId43"/>
    <p:sldId id="435" r:id="rId44"/>
    <p:sldId id="436" r:id="rId45"/>
    <p:sldId id="469" r:id="rId46"/>
    <p:sldId id="488" r:id="rId47"/>
    <p:sldId id="438" r:id="rId48"/>
    <p:sldId id="439" r:id="rId49"/>
    <p:sldId id="531" r:id="rId50"/>
    <p:sldId id="441" r:id="rId51"/>
    <p:sldId id="442" r:id="rId52"/>
    <p:sldId id="443" r:id="rId53"/>
    <p:sldId id="444" r:id="rId54"/>
    <p:sldId id="489" r:id="rId55"/>
    <p:sldId id="459" r:id="rId56"/>
    <p:sldId id="460" r:id="rId57"/>
    <p:sldId id="461" r:id="rId58"/>
    <p:sldId id="462" r:id="rId59"/>
    <p:sldId id="465" r:id="rId60"/>
    <p:sldId id="466" r:id="rId61"/>
    <p:sldId id="490" r:id="rId62"/>
    <p:sldId id="424" r:id="rId63"/>
    <p:sldId id="425" r:id="rId64"/>
    <p:sldId id="426" r:id="rId65"/>
    <p:sldId id="427" r:id="rId66"/>
    <p:sldId id="428" r:id="rId67"/>
    <p:sldId id="429" r:id="rId68"/>
    <p:sldId id="430" r:id="rId69"/>
    <p:sldId id="431" r:id="rId70"/>
    <p:sldId id="532" r:id="rId71"/>
    <p:sldId id="594" r:id="rId72"/>
    <p:sldId id="377" r:id="rId73"/>
    <p:sldId id="378" r:id="rId74"/>
    <p:sldId id="517" r:id="rId75"/>
    <p:sldId id="380" r:id="rId76"/>
    <p:sldId id="519" r:id="rId77"/>
    <p:sldId id="520" r:id="rId78"/>
    <p:sldId id="521" r:id="rId79"/>
    <p:sldId id="522" r:id="rId80"/>
    <p:sldId id="525" r:id="rId81"/>
    <p:sldId id="526" r:id="rId82"/>
    <p:sldId id="523" r:id="rId83"/>
    <p:sldId id="524" r:id="rId84"/>
    <p:sldId id="390" r:id="rId85"/>
    <p:sldId id="391" r:id="rId86"/>
    <p:sldId id="533" r:id="rId87"/>
    <p:sldId id="534" r:id="rId88"/>
    <p:sldId id="392" r:id="rId89"/>
    <p:sldId id="394" r:id="rId90"/>
    <p:sldId id="601" r:id="rId91"/>
    <p:sldId id="535" r:id="rId92"/>
    <p:sldId id="312" r:id="rId93"/>
    <p:sldId id="313" r:id="rId94"/>
    <p:sldId id="314" r:id="rId95"/>
    <p:sldId id="315" r:id="rId96"/>
    <p:sldId id="316" r:id="rId97"/>
    <p:sldId id="528" r:id="rId98"/>
    <p:sldId id="529" r:id="rId99"/>
    <p:sldId id="595" r:id="rId100"/>
    <p:sldId id="574" r:id="rId101"/>
    <p:sldId id="590" r:id="rId102"/>
    <p:sldId id="589" r:id="rId103"/>
    <p:sldId id="575" r:id="rId104"/>
    <p:sldId id="577" r:id="rId105"/>
    <p:sldId id="578" r:id="rId106"/>
    <p:sldId id="587" r:id="rId107"/>
    <p:sldId id="591" r:id="rId108"/>
  </p:sldIdLst>
  <p:sldSz cx="9906000" cy="6858000" type="A4"/>
  <p:notesSz cx="6858000" cy="9144000"/>
  <p:defaultTextStyle>
    <a:defPPr>
      <a:defRPr lang="en-US"/>
    </a:defPPr>
    <a:lvl1pPr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1pPr>
    <a:lvl2pPr marL="336550" indent="120650"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2pPr>
    <a:lvl3pPr marL="673100" indent="241300"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3pPr>
    <a:lvl4pPr marL="1009650" indent="361950"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4pPr>
    <a:lvl5pPr marL="1346200" indent="482600"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5pPr>
    <a:lvl6pPr marL="2286000" algn="l" defTabSz="914400" rtl="0" eaLnBrk="1" latinLnBrk="0" hangingPunct="1">
      <a:defRPr sz="3100" kern="1200">
        <a:solidFill>
          <a:srgbClr val="000000"/>
        </a:solidFill>
        <a:latin typeface="Gill Sans" pitchFamily="6" charset="0"/>
        <a:ea typeface="Heiti SC Light" pitchFamily="6" charset="-122"/>
        <a:cs typeface="+mn-cs"/>
        <a:sym typeface="Gill Sans" pitchFamily="6" charset="0"/>
      </a:defRPr>
    </a:lvl6pPr>
    <a:lvl7pPr marL="2743200" algn="l" defTabSz="914400" rtl="0" eaLnBrk="1" latinLnBrk="0" hangingPunct="1">
      <a:defRPr sz="3100" kern="1200">
        <a:solidFill>
          <a:srgbClr val="000000"/>
        </a:solidFill>
        <a:latin typeface="Gill Sans" pitchFamily="6" charset="0"/>
        <a:ea typeface="Heiti SC Light" pitchFamily="6" charset="-122"/>
        <a:cs typeface="+mn-cs"/>
        <a:sym typeface="Gill Sans" pitchFamily="6" charset="0"/>
      </a:defRPr>
    </a:lvl7pPr>
    <a:lvl8pPr marL="3200400" algn="l" defTabSz="914400" rtl="0" eaLnBrk="1" latinLnBrk="0" hangingPunct="1">
      <a:defRPr sz="3100" kern="1200">
        <a:solidFill>
          <a:srgbClr val="000000"/>
        </a:solidFill>
        <a:latin typeface="Gill Sans" pitchFamily="6" charset="0"/>
        <a:ea typeface="Heiti SC Light" pitchFamily="6" charset="-122"/>
        <a:cs typeface="+mn-cs"/>
        <a:sym typeface="Gill Sans" pitchFamily="6" charset="0"/>
      </a:defRPr>
    </a:lvl8pPr>
    <a:lvl9pPr marL="3657600" algn="l" defTabSz="914400" rtl="0" eaLnBrk="1" latinLnBrk="0" hangingPunct="1">
      <a:defRPr sz="3100" kern="1200">
        <a:solidFill>
          <a:srgbClr val="000000"/>
        </a:solidFill>
        <a:latin typeface="Gill Sans" pitchFamily="6" charset="0"/>
        <a:ea typeface="Heiti SC Light" pitchFamily="6" charset="-122"/>
        <a:cs typeface="+mn-cs"/>
        <a:sym typeface="Gill Sans" pitchFamily="6"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04CE48-9D5F-C74F-A9D0-0BD5E99FCE14}" v="2" dt="2023-05-23T15:47:53.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92109"/>
  </p:normalViewPr>
  <p:slideViewPr>
    <p:cSldViewPr snapToGrid="0">
      <p:cViewPr varScale="1">
        <p:scale>
          <a:sx n="117" d="100"/>
          <a:sy n="117" d="100"/>
        </p:scale>
        <p:origin x="736" y="18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84" Type="http://schemas.openxmlformats.org/officeDocument/2006/relationships/slide" Target="slides/slide70.xml"/><Relationship Id="rId89" Type="http://schemas.openxmlformats.org/officeDocument/2006/relationships/slide" Target="slides/slide75.xml"/><Relationship Id="rId112" Type="http://schemas.openxmlformats.org/officeDocument/2006/relationships/theme" Target="theme/theme1.xml"/><Relationship Id="rId16" Type="http://schemas.openxmlformats.org/officeDocument/2006/relationships/slide" Target="slides/slide2.xml"/><Relationship Id="rId107" Type="http://schemas.openxmlformats.org/officeDocument/2006/relationships/slide" Target="slides/slide93.xml"/><Relationship Id="rId11" Type="http://schemas.openxmlformats.org/officeDocument/2006/relationships/slideMaster" Target="slideMasters/slideMaster11.xml"/><Relationship Id="rId32" Type="http://schemas.openxmlformats.org/officeDocument/2006/relationships/slide" Target="slides/slide18.xml"/><Relationship Id="rId37" Type="http://schemas.openxmlformats.org/officeDocument/2006/relationships/slide" Target="slides/slide23.xml"/><Relationship Id="rId53" Type="http://schemas.openxmlformats.org/officeDocument/2006/relationships/slide" Target="slides/slide39.xml"/><Relationship Id="rId58" Type="http://schemas.openxmlformats.org/officeDocument/2006/relationships/slide" Target="slides/slide44.xml"/><Relationship Id="rId74" Type="http://schemas.openxmlformats.org/officeDocument/2006/relationships/slide" Target="slides/slide60.xml"/><Relationship Id="rId79" Type="http://schemas.openxmlformats.org/officeDocument/2006/relationships/slide" Target="slides/slide65.xml"/><Relationship Id="rId102" Type="http://schemas.openxmlformats.org/officeDocument/2006/relationships/slide" Target="slides/slide88.xml"/><Relationship Id="rId5" Type="http://schemas.openxmlformats.org/officeDocument/2006/relationships/slideMaster" Target="slideMasters/slideMaster5.xml"/><Relationship Id="rId90" Type="http://schemas.openxmlformats.org/officeDocument/2006/relationships/slide" Target="slides/slide76.xml"/><Relationship Id="rId95" Type="http://schemas.openxmlformats.org/officeDocument/2006/relationships/slide" Target="slides/slide81.xml"/><Relationship Id="rId22" Type="http://schemas.openxmlformats.org/officeDocument/2006/relationships/slide" Target="slides/slide8.xml"/><Relationship Id="rId27" Type="http://schemas.openxmlformats.org/officeDocument/2006/relationships/slide" Target="slides/slide13.xml"/><Relationship Id="rId43" Type="http://schemas.openxmlformats.org/officeDocument/2006/relationships/slide" Target="slides/slide29.xml"/><Relationship Id="rId48" Type="http://schemas.openxmlformats.org/officeDocument/2006/relationships/slide" Target="slides/slide34.xml"/><Relationship Id="rId64" Type="http://schemas.openxmlformats.org/officeDocument/2006/relationships/slide" Target="slides/slide50.xml"/><Relationship Id="rId69" Type="http://schemas.openxmlformats.org/officeDocument/2006/relationships/slide" Target="slides/slide55.xml"/><Relationship Id="rId113" Type="http://schemas.openxmlformats.org/officeDocument/2006/relationships/tableStyles" Target="tableStyles.xml"/><Relationship Id="rId80" Type="http://schemas.openxmlformats.org/officeDocument/2006/relationships/slide" Target="slides/slide66.xml"/><Relationship Id="rId85" Type="http://schemas.openxmlformats.org/officeDocument/2006/relationships/slide" Target="slides/slide71.xml"/><Relationship Id="rId12" Type="http://schemas.openxmlformats.org/officeDocument/2006/relationships/slideMaster" Target="slideMasters/slideMaster12.xml"/><Relationship Id="rId17" Type="http://schemas.openxmlformats.org/officeDocument/2006/relationships/slide" Target="slides/slide3.xml"/><Relationship Id="rId33" Type="http://schemas.openxmlformats.org/officeDocument/2006/relationships/slide" Target="slides/slide19.xml"/><Relationship Id="rId38" Type="http://schemas.openxmlformats.org/officeDocument/2006/relationships/slide" Target="slides/slide24.xml"/><Relationship Id="rId59" Type="http://schemas.openxmlformats.org/officeDocument/2006/relationships/slide" Target="slides/slide45.xml"/><Relationship Id="rId103" Type="http://schemas.openxmlformats.org/officeDocument/2006/relationships/slide" Target="slides/slide89.xml"/><Relationship Id="rId108" Type="http://schemas.openxmlformats.org/officeDocument/2006/relationships/slide" Target="slides/slide94.xml"/><Relationship Id="rId54" Type="http://schemas.openxmlformats.org/officeDocument/2006/relationships/slide" Target="slides/slide40.xml"/><Relationship Id="rId70" Type="http://schemas.openxmlformats.org/officeDocument/2006/relationships/slide" Target="slides/slide56.xml"/><Relationship Id="rId75" Type="http://schemas.openxmlformats.org/officeDocument/2006/relationships/slide" Target="slides/slide61.xml"/><Relationship Id="rId91" Type="http://schemas.openxmlformats.org/officeDocument/2006/relationships/slide" Target="slides/slide77.xml"/><Relationship Id="rId96"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6" Type="http://schemas.openxmlformats.org/officeDocument/2006/relationships/slide" Target="slides/slide92.xml"/><Relationship Id="rId114" Type="http://schemas.microsoft.com/office/2016/11/relationships/changesInfo" Target="changesInfos/changesInfo1.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slide" Target="slides/slide59.xml"/><Relationship Id="rId78" Type="http://schemas.openxmlformats.org/officeDocument/2006/relationships/slide" Target="slides/slide64.xml"/><Relationship Id="rId81" Type="http://schemas.openxmlformats.org/officeDocument/2006/relationships/slide" Target="slides/slide67.xml"/><Relationship Id="rId86" Type="http://schemas.openxmlformats.org/officeDocument/2006/relationships/slide" Target="slides/slide72.xml"/><Relationship Id="rId94" Type="http://schemas.openxmlformats.org/officeDocument/2006/relationships/slide" Target="slides/slide80.xml"/><Relationship Id="rId99" Type="http://schemas.openxmlformats.org/officeDocument/2006/relationships/slide" Target="slides/slide85.xml"/><Relationship Id="rId101" Type="http://schemas.openxmlformats.org/officeDocument/2006/relationships/slide" Target="slides/slide87.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109" Type="http://schemas.openxmlformats.org/officeDocument/2006/relationships/notesMaster" Target="notesMasters/notesMaster1.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6" Type="http://schemas.openxmlformats.org/officeDocument/2006/relationships/slide" Target="slides/slide62.xml"/><Relationship Id="rId97" Type="http://schemas.openxmlformats.org/officeDocument/2006/relationships/slide" Target="slides/slide83.xml"/><Relationship Id="rId104" Type="http://schemas.openxmlformats.org/officeDocument/2006/relationships/slide" Target="slides/slide90.xml"/><Relationship Id="rId7" Type="http://schemas.openxmlformats.org/officeDocument/2006/relationships/slideMaster" Target="slideMasters/slideMaster7.xml"/><Relationship Id="rId71" Type="http://schemas.openxmlformats.org/officeDocument/2006/relationships/slide" Target="slides/slide57.xml"/><Relationship Id="rId92" Type="http://schemas.openxmlformats.org/officeDocument/2006/relationships/slide" Target="slides/slide78.xml"/><Relationship Id="rId2" Type="http://schemas.openxmlformats.org/officeDocument/2006/relationships/slideMaster" Target="slideMasters/slideMaster2.xml"/><Relationship Id="rId29" Type="http://schemas.openxmlformats.org/officeDocument/2006/relationships/slide" Target="slides/slide15.xml"/><Relationship Id="rId24" Type="http://schemas.openxmlformats.org/officeDocument/2006/relationships/slide" Target="slides/slide10.xml"/><Relationship Id="rId40" Type="http://schemas.openxmlformats.org/officeDocument/2006/relationships/slide" Target="slides/slide26.xml"/><Relationship Id="rId45" Type="http://schemas.openxmlformats.org/officeDocument/2006/relationships/slide" Target="slides/slide31.xml"/><Relationship Id="rId66" Type="http://schemas.openxmlformats.org/officeDocument/2006/relationships/slide" Target="slides/slide52.xml"/><Relationship Id="rId87" Type="http://schemas.openxmlformats.org/officeDocument/2006/relationships/slide" Target="slides/slide73.xml"/><Relationship Id="rId110" Type="http://schemas.openxmlformats.org/officeDocument/2006/relationships/presProps" Target="presProps.xml"/><Relationship Id="rId115" Type="http://schemas.microsoft.com/office/2015/10/relationships/revisionInfo" Target="revisionInfo.xml"/><Relationship Id="rId61" Type="http://schemas.openxmlformats.org/officeDocument/2006/relationships/slide" Target="slides/slide47.xml"/><Relationship Id="rId82" Type="http://schemas.openxmlformats.org/officeDocument/2006/relationships/slide" Target="slides/slide68.xml"/><Relationship Id="rId19" Type="http://schemas.openxmlformats.org/officeDocument/2006/relationships/slide" Target="slides/slide5.xml"/><Relationship Id="rId14" Type="http://schemas.openxmlformats.org/officeDocument/2006/relationships/slideMaster" Target="slideMasters/slideMaster14.xml"/><Relationship Id="rId30" Type="http://schemas.openxmlformats.org/officeDocument/2006/relationships/slide" Target="slides/slide16.xml"/><Relationship Id="rId35" Type="http://schemas.openxmlformats.org/officeDocument/2006/relationships/slide" Target="slides/slide21.xml"/><Relationship Id="rId56" Type="http://schemas.openxmlformats.org/officeDocument/2006/relationships/slide" Target="slides/slide42.xml"/><Relationship Id="rId77" Type="http://schemas.openxmlformats.org/officeDocument/2006/relationships/slide" Target="slides/slide63.xml"/><Relationship Id="rId100" Type="http://schemas.openxmlformats.org/officeDocument/2006/relationships/slide" Target="slides/slide86.xml"/><Relationship Id="rId105" Type="http://schemas.openxmlformats.org/officeDocument/2006/relationships/slide" Target="slides/slide9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93" Type="http://schemas.openxmlformats.org/officeDocument/2006/relationships/slide" Target="slides/slide79.xml"/><Relationship Id="rId98" Type="http://schemas.openxmlformats.org/officeDocument/2006/relationships/slide" Target="slides/slide84.xml"/><Relationship Id="rId3" Type="http://schemas.openxmlformats.org/officeDocument/2006/relationships/slideMaster" Target="slideMasters/slideMaster3.xml"/><Relationship Id="rId25" Type="http://schemas.openxmlformats.org/officeDocument/2006/relationships/slide" Target="slides/slide11.xml"/><Relationship Id="rId46" Type="http://schemas.openxmlformats.org/officeDocument/2006/relationships/slide" Target="slides/slide32.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62" Type="http://schemas.openxmlformats.org/officeDocument/2006/relationships/slide" Target="slides/slide48.xml"/><Relationship Id="rId83" Type="http://schemas.openxmlformats.org/officeDocument/2006/relationships/slide" Target="slides/slide69.xml"/><Relationship Id="rId88" Type="http://schemas.openxmlformats.org/officeDocument/2006/relationships/slide" Target="slides/slide74.xml"/><Relationship Id="rId11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Bonaventure" userId="2cfde838-01f0-4cfb-adb8-e4ec77c79c17" providerId="ADAL" clId="{58C019B7-7A09-AC4F-BF46-1CC2A53662AD}"/>
    <pc:docChg chg="modSld">
      <pc:chgData name="Olivier Bonaventure" userId="2cfde838-01f0-4cfb-adb8-e4ec77c79c17" providerId="ADAL" clId="{58C019B7-7A09-AC4F-BF46-1CC2A53662AD}" dt="2023-02-23T17:08:29.622" v="28" actId="20577"/>
      <pc:docMkLst>
        <pc:docMk/>
      </pc:docMkLst>
      <pc:sldChg chg="modSp mod">
        <pc:chgData name="Olivier Bonaventure" userId="2cfde838-01f0-4cfb-adb8-e4ec77c79c17" providerId="ADAL" clId="{58C019B7-7A09-AC4F-BF46-1CC2A53662AD}" dt="2023-02-23T17:08:23.133" v="21" actId="14100"/>
        <pc:sldMkLst>
          <pc:docMk/>
          <pc:sldMk cId="3709383721" sldId="575"/>
        </pc:sldMkLst>
        <pc:spChg chg="mod">
          <ac:chgData name="Olivier Bonaventure" userId="2cfde838-01f0-4cfb-adb8-e4ec77c79c17" providerId="ADAL" clId="{58C019B7-7A09-AC4F-BF46-1CC2A53662AD}" dt="2023-02-23T17:08:23.133" v="21" actId="14100"/>
          <ac:spMkLst>
            <pc:docMk/>
            <pc:sldMk cId="3709383721" sldId="575"/>
            <ac:spMk id="30" creationId="{571944BA-51FB-ED49-935F-CA50A7C405B8}"/>
          </ac:spMkLst>
        </pc:spChg>
      </pc:sldChg>
      <pc:sldChg chg="modSp">
        <pc:chgData name="Olivier Bonaventure" userId="2cfde838-01f0-4cfb-adb8-e4ec77c79c17" providerId="ADAL" clId="{58C019B7-7A09-AC4F-BF46-1CC2A53662AD}" dt="2023-02-23T17:07:58.370" v="13" actId="20577"/>
        <pc:sldMkLst>
          <pc:docMk/>
          <pc:sldMk cId="458759185" sldId="587"/>
        </pc:sldMkLst>
        <pc:spChg chg="mod">
          <ac:chgData name="Olivier Bonaventure" userId="2cfde838-01f0-4cfb-adb8-e4ec77c79c17" providerId="ADAL" clId="{58C019B7-7A09-AC4F-BF46-1CC2A53662AD}" dt="2023-02-23T17:07:58.370" v="13" actId="20577"/>
          <ac:spMkLst>
            <pc:docMk/>
            <pc:sldMk cId="458759185" sldId="587"/>
            <ac:spMk id="21" creationId="{D7A32F45-36AD-CD4E-93F6-527FB38D304A}"/>
          </ac:spMkLst>
        </pc:spChg>
      </pc:sldChg>
      <pc:sldChg chg="modSp mod">
        <pc:chgData name="Olivier Bonaventure" userId="2cfde838-01f0-4cfb-adb8-e4ec77c79c17" providerId="ADAL" clId="{58C019B7-7A09-AC4F-BF46-1CC2A53662AD}" dt="2023-02-23T17:08:29.622" v="28" actId="20577"/>
        <pc:sldMkLst>
          <pc:docMk/>
          <pc:sldMk cId="2607832563" sldId="590"/>
        </pc:sldMkLst>
        <pc:spChg chg="mod">
          <ac:chgData name="Olivier Bonaventure" userId="2cfde838-01f0-4cfb-adb8-e4ec77c79c17" providerId="ADAL" clId="{58C019B7-7A09-AC4F-BF46-1CC2A53662AD}" dt="2023-02-23T17:08:29.622" v="28" actId="20577"/>
          <ac:spMkLst>
            <pc:docMk/>
            <pc:sldMk cId="2607832563" sldId="590"/>
            <ac:spMk id="3" creationId="{EC86178D-704A-D44D-9F26-9F2D8F794334}"/>
          </ac:spMkLst>
        </pc:spChg>
      </pc:sldChg>
      <pc:sldChg chg="modSp">
        <pc:chgData name="Olivier Bonaventure" userId="2cfde838-01f0-4cfb-adb8-e4ec77c79c17" providerId="ADAL" clId="{58C019B7-7A09-AC4F-BF46-1CC2A53662AD}" dt="2023-02-23T17:07:43.678" v="6" actId="20577"/>
        <pc:sldMkLst>
          <pc:docMk/>
          <pc:sldMk cId="441498407" sldId="591"/>
        </pc:sldMkLst>
        <pc:spChg chg="mod">
          <ac:chgData name="Olivier Bonaventure" userId="2cfde838-01f0-4cfb-adb8-e4ec77c79c17" providerId="ADAL" clId="{58C019B7-7A09-AC4F-BF46-1CC2A53662AD}" dt="2023-02-23T17:07:43.678" v="6" actId="20577"/>
          <ac:spMkLst>
            <pc:docMk/>
            <pc:sldMk cId="441498407" sldId="591"/>
            <ac:spMk id="24" creationId="{A71764CF-4483-6B48-B889-594F1E5FBCA7}"/>
          </ac:spMkLst>
        </pc:spChg>
      </pc:sldChg>
    </pc:docChg>
  </pc:docChgLst>
  <pc:docChgLst>
    <pc:chgData name="Olivier Bonaventure" userId="2cfde838-01f0-4cfb-adb8-e4ec77c79c17" providerId="ADAL" clId="{E804CE48-9D5F-C74F-A9D0-0BD5E99FCE14}"/>
    <pc:docChg chg="delSld modSld">
      <pc:chgData name="Olivier Bonaventure" userId="2cfde838-01f0-4cfb-adb8-e4ec77c79c17" providerId="ADAL" clId="{E804CE48-9D5F-C74F-A9D0-0BD5E99FCE14}" dt="2023-05-23T15:47:55.124" v="12" actId="1076"/>
      <pc:docMkLst>
        <pc:docMk/>
      </pc:docMkLst>
      <pc:sldChg chg="addSp modSp mod">
        <pc:chgData name="Olivier Bonaventure" userId="2cfde838-01f0-4cfb-adb8-e4ec77c79c17" providerId="ADAL" clId="{E804CE48-9D5F-C74F-A9D0-0BD5E99FCE14}" dt="2023-05-23T15:47:55.124" v="12" actId="1076"/>
        <pc:sldMkLst>
          <pc:docMk/>
          <pc:sldMk cId="0" sldId="256"/>
        </pc:sldMkLst>
        <pc:spChg chg="add mod">
          <ac:chgData name="Olivier Bonaventure" userId="2cfde838-01f0-4cfb-adb8-e4ec77c79c17" providerId="ADAL" clId="{E804CE48-9D5F-C74F-A9D0-0BD5E99FCE14}" dt="2023-05-23T15:47:55.124" v="12" actId="1076"/>
          <ac:spMkLst>
            <pc:docMk/>
            <pc:sldMk cId="0" sldId="256"/>
            <ac:spMk id="3" creationId="{6FB9ED92-07EC-0972-C58E-79BFAA33D8B9}"/>
          </ac:spMkLst>
        </pc:spChg>
        <pc:spChg chg="mod">
          <ac:chgData name="Olivier Bonaventure" userId="2cfde838-01f0-4cfb-adb8-e4ec77c79c17" providerId="ADAL" clId="{E804CE48-9D5F-C74F-A9D0-0BD5E99FCE14}" dt="2023-05-23T15:47:51.460" v="10" actId="255"/>
          <ac:spMkLst>
            <pc:docMk/>
            <pc:sldMk cId="0" sldId="256"/>
            <ac:spMk id="16386" creationId="{3CBCA9EE-EC59-4C14-8657-EF76DA5F4E47}"/>
          </ac:spMkLst>
        </pc:spChg>
        <pc:picChg chg="add mod">
          <ac:chgData name="Olivier Bonaventure" userId="2cfde838-01f0-4cfb-adb8-e4ec77c79c17" providerId="ADAL" clId="{E804CE48-9D5F-C74F-A9D0-0BD5E99FCE14}" dt="2023-05-23T15:29:42.271" v="0"/>
          <ac:picMkLst>
            <pc:docMk/>
            <pc:sldMk cId="0" sldId="256"/>
            <ac:picMk id="2" creationId="{6B84376D-CF96-762D-5167-A1D64458D9B3}"/>
          </ac:picMkLst>
        </pc:picChg>
      </pc:sldChg>
      <pc:sldChg chg="del">
        <pc:chgData name="Olivier Bonaventure" userId="2cfde838-01f0-4cfb-adb8-e4ec77c79c17" providerId="ADAL" clId="{E804CE48-9D5F-C74F-A9D0-0BD5E99FCE14}" dt="2023-05-23T15:29:55.993" v="1" actId="2696"/>
        <pc:sldMkLst>
          <pc:docMk/>
          <pc:sldMk cId="1990999158" sldId="343"/>
        </pc:sldMkLst>
      </pc:sldChg>
      <pc:sldChg chg="del">
        <pc:chgData name="Olivier Bonaventure" userId="2cfde838-01f0-4cfb-adb8-e4ec77c79c17" providerId="ADAL" clId="{E804CE48-9D5F-C74F-A9D0-0BD5E99FCE14}" dt="2023-05-23T15:30:01.107" v="4" actId="2696"/>
        <pc:sldMkLst>
          <pc:docMk/>
          <pc:sldMk cId="3730362088" sldId="344"/>
        </pc:sldMkLst>
      </pc:sldChg>
      <pc:sldChg chg="del">
        <pc:chgData name="Olivier Bonaventure" userId="2cfde838-01f0-4cfb-adb8-e4ec77c79c17" providerId="ADAL" clId="{E804CE48-9D5F-C74F-A9D0-0BD5E99FCE14}" dt="2023-05-23T15:30:01.193" v="5" actId="2696"/>
        <pc:sldMkLst>
          <pc:docMk/>
          <pc:sldMk cId="2675264787" sldId="345"/>
        </pc:sldMkLst>
      </pc:sldChg>
      <pc:sldChg chg="del">
        <pc:chgData name="Olivier Bonaventure" userId="2cfde838-01f0-4cfb-adb8-e4ec77c79c17" providerId="ADAL" clId="{E804CE48-9D5F-C74F-A9D0-0BD5E99FCE14}" dt="2023-05-23T15:30:01.084" v="2" actId="2696"/>
        <pc:sldMkLst>
          <pc:docMk/>
          <pc:sldMk cId="2321354418" sldId="347"/>
        </pc:sldMkLst>
      </pc:sldChg>
      <pc:sldChg chg="del">
        <pc:chgData name="Olivier Bonaventure" userId="2cfde838-01f0-4cfb-adb8-e4ec77c79c17" providerId="ADAL" clId="{E804CE48-9D5F-C74F-A9D0-0BD5E99FCE14}" dt="2023-05-23T15:30:01.089" v="3" actId="2696"/>
        <pc:sldMkLst>
          <pc:docMk/>
          <pc:sldMk cId="965617863" sldId="348"/>
        </pc:sldMkLst>
      </pc:sldChg>
      <pc:sldChg chg="del">
        <pc:chgData name="Olivier Bonaventure" userId="2cfde838-01f0-4cfb-adb8-e4ec77c79c17" providerId="ADAL" clId="{E804CE48-9D5F-C74F-A9D0-0BD5E99FCE14}" dt="2023-05-23T15:30:24.458" v="7" actId="2696"/>
        <pc:sldMkLst>
          <pc:docMk/>
          <pc:sldMk cId="3188666124" sldId="516"/>
        </pc:sldMkLst>
      </pc:sldChg>
      <pc:sldChg chg="del">
        <pc:chgData name="Olivier Bonaventure" userId="2cfde838-01f0-4cfb-adb8-e4ec77c79c17" providerId="ADAL" clId="{E804CE48-9D5F-C74F-A9D0-0BD5E99FCE14}" dt="2023-05-23T15:30:29.212" v="8" actId="2696"/>
        <pc:sldMkLst>
          <pc:docMk/>
          <pc:sldMk cId="3469820922" sldId="518"/>
        </pc:sldMkLst>
      </pc:sldChg>
      <pc:sldChg chg="del">
        <pc:chgData name="Olivier Bonaventure" userId="2cfde838-01f0-4cfb-adb8-e4ec77c79c17" providerId="ADAL" clId="{E804CE48-9D5F-C74F-A9D0-0BD5E99FCE14}" dt="2023-05-23T15:30:41.537" v="9" actId="2696"/>
        <pc:sldMkLst>
          <pc:docMk/>
          <pc:sldMk cId="3920222268" sldId="527"/>
        </pc:sldMkLst>
      </pc:sldChg>
      <pc:sldChg chg="del">
        <pc:chgData name="Olivier Bonaventure" userId="2cfde838-01f0-4cfb-adb8-e4ec77c79c17" providerId="ADAL" clId="{E804CE48-9D5F-C74F-A9D0-0BD5E99FCE14}" dt="2023-05-23T15:30:06.375" v="6" actId="2696"/>
        <pc:sldMkLst>
          <pc:docMk/>
          <pc:sldMk cId="138136982" sldId="5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D0767F52-B50A-4306-9B88-A838BF9ECA2B}"/>
              </a:ext>
            </a:extLst>
          </p:cNvPr>
          <p:cNvSpPr>
            <a:spLocks noGrp="1" noRot="1" noChangeAspect="1" noChangeArrowheads="1" noTextEdit="1"/>
          </p:cNvSpPr>
          <p:nvPr>
            <p:ph type="sldImg"/>
          </p:nvPr>
        </p:nvSpPr>
        <p:spPr bwMode="auto">
          <a:xfrm>
            <a:off x="952500" y="685800"/>
            <a:ext cx="4953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Rectangle 2">
            <a:extLst>
              <a:ext uri="{FF2B5EF4-FFF2-40B4-BE49-F238E27FC236}">
                <a16:creationId xmlns:a16="http://schemas.microsoft.com/office/drawing/2014/main" id="{BB50BC9E-7C9F-E040-9BEF-B9752C0B1964}"/>
              </a:ext>
            </a:extLst>
          </p:cNvPr>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 uri="{53640926-AAD7-44d8-BBD7-CCE9431645EC}"/>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Gill Sans" charset="0"/>
        <a:ea typeface="ＭＳ Ｐゴシック" charset="0"/>
        <a:cs typeface="ＭＳ Ｐゴシック" charset="0"/>
      </a:defRPr>
    </a:lvl1pPr>
    <a:lvl2pPr marL="336550" algn="l" rtl="0" eaLnBrk="0" fontAlgn="base" hangingPunct="0">
      <a:spcBef>
        <a:spcPct val="0"/>
      </a:spcBef>
      <a:spcAft>
        <a:spcPct val="0"/>
      </a:spcAft>
      <a:defRPr sz="900" kern="1200">
        <a:solidFill>
          <a:schemeClr val="tx1"/>
        </a:solidFill>
        <a:latin typeface="Gill Sans" charset="0"/>
        <a:ea typeface="ＭＳ Ｐゴシック" charset="0"/>
        <a:cs typeface="+mn-cs"/>
      </a:defRPr>
    </a:lvl2pPr>
    <a:lvl3pPr marL="673100" algn="l" rtl="0" eaLnBrk="0" fontAlgn="base" hangingPunct="0">
      <a:spcBef>
        <a:spcPct val="0"/>
      </a:spcBef>
      <a:spcAft>
        <a:spcPct val="0"/>
      </a:spcAft>
      <a:defRPr sz="900" kern="1200">
        <a:solidFill>
          <a:schemeClr val="tx1"/>
        </a:solidFill>
        <a:latin typeface="Gill Sans" charset="0"/>
        <a:ea typeface="ＭＳ Ｐゴシック" charset="0"/>
        <a:cs typeface="+mn-cs"/>
      </a:defRPr>
    </a:lvl3pPr>
    <a:lvl4pPr marL="1009650" algn="l" rtl="0" eaLnBrk="0" fontAlgn="base" hangingPunct="0">
      <a:spcBef>
        <a:spcPct val="0"/>
      </a:spcBef>
      <a:spcAft>
        <a:spcPct val="0"/>
      </a:spcAft>
      <a:defRPr sz="900" kern="1200">
        <a:solidFill>
          <a:schemeClr val="tx1"/>
        </a:solidFill>
        <a:latin typeface="Gill Sans" charset="0"/>
        <a:ea typeface="ＭＳ Ｐゴシック" charset="0"/>
        <a:cs typeface="+mn-cs"/>
      </a:defRPr>
    </a:lvl4pPr>
    <a:lvl5pPr marL="1346200" algn="l" rtl="0" eaLnBrk="0" fontAlgn="base" hangingPunct="0">
      <a:spcBef>
        <a:spcPct val="0"/>
      </a:spcBef>
      <a:spcAft>
        <a:spcPct val="0"/>
      </a:spcAft>
      <a:defRPr sz="900" kern="1200">
        <a:solidFill>
          <a:schemeClr val="tx1"/>
        </a:solidFill>
        <a:latin typeface="Gill Sans" charset="0"/>
        <a:ea typeface="ＭＳ Ｐゴシック" charset="0"/>
        <a:cs typeface="+mn-cs"/>
      </a:defRPr>
    </a:lvl5pPr>
    <a:lvl6pPr marL="1683868" algn="l" defTabSz="336774" rtl="0" eaLnBrk="1" latinLnBrk="0" hangingPunct="1">
      <a:defRPr sz="900" kern="1200">
        <a:solidFill>
          <a:schemeClr val="tx1"/>
        </a:solidFill>
        <a:latin typeface="+mn-lt"/>
        <a:ea typeface="+mn-ea"/>
        <a:cs typeface="+mn-cs"/>
      </a:defRPr>
    </a:lvl6pPr>
    <a:lvl7pPr marL="2020641" algn="l" defTabSz="336774" rtl="0" eaLnBrk="1" latinLnBrk="0" hangingPunct="1">
      <a:defRPr sz="900" kern="1200">
        <a:solidFill>
          <a:schemeClr val="tx1"/>
        </a:solidFill>
        <a:latin typeface="+mn-lt"/>
        <a:ea typeface="+mn-ea"/>
        <a:cs typeface="+mn-cs"/>
      </a:defRPr>
    </a:lvl7pPr>
    <a:lvl8pPr marL="2357415" algn="l" defTabSz="336774" rtl="0" eaLnBrk="1" latinLnBrk="0" hangingPunct="1">
      <a:defRPr sz="900" kern="1200">
        <a:solidFill>
          <a:schemeClr val="tx1"/>
        </a:solidFill>
        <a:latin typeface="+mn-lt"/>
        <a:ea typeface="+mn-ea"/>
        <a:cs typeface="+mn-cs"/>
      </a:defRPr>
    </a:lvl8pPr>
    <a:lvl9pPr marL="2694188" algn="l" defTabSz="33677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zdnet.com/article/google-says-it-mitigated-a-2-54-tbps-ddos-attack-in-2017-largest-known-to-date/?utm_referrer=https://www.cloudflare.com/learning/ddos/famous-ddos-attacks/" TargetMode="External"/><Relationship Id="rId2" Type="http://schemas.openxmlformats.org/officeDocument/2006/relationships/slide" Target="../slides/slide93.xml"/><Relationship Id="rId1" Type="http://schemas.openxmlformats.org/officeDocument/2006/relationships/notesMaster" Target="../notesMasters/notesMaster1.xml"/><Relationship Id="rId4" Type="http://schemas.openxmlformats.org/officeDocument/2006/relationships/hyperlink" Target="https://www.cloudflare.com/en-gb/learning/ddos/glossary/ip-spoofing?utm_referrer=https://www.cloudflare.com/learning/ddos/famous-ddos-attack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Tree>
    <p:extLst>
      <p:ext uri="{BB962C8B-B14F-4D97-AF65-F5344CB8AC3E}">
        <p14:creationId xmlns:p14="http://schemas.microsoft.com/office/powerpoint/2010/main" val="92087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6925077F-DB49-4B6C-8920-F79FBC24A3B5}"/>
              </a:ext>
            </a:extLst>
          </p:cNvPr>
          <p:cNvSpPr>
            <a:spLocks noGrp="1" noRot="1" noChangeAspect="1" noChangeArrowheads="1" noTextEdit="1"/>
          </p:cNvSpPr>
          <p:nvPr>
            <p:ph type="sldImg"/>
          </p:nvPr>
        </p:nvSpPr>
        <p:spPr>
          <a:solidFill>
            <a:srgbClr val="FFFFFF"/>
          </a:solidFill>
          <a:ln/>
        </p:spPr>
      </p:sp>
      <p:sp>
        <p:nvSpPr>
          <p:cNvPr id="71682" name="Rectangle 2">
            <a:extLst>
              <a:ext uri="{FF2B5EF4-FFF2-40B4-BE49-F238E27FC236}">
                <a16:creationId xmlns:a16="http://schemas.microsoft.com/office/drawing/2014/main" id="{826C5773-572C-4CE7-A7D0-9FE6A78266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The nonce is a random number. Note that to be secure, this nonce should be truly random. In practice, generating random numbers is not easy, For a detailed discussion, see :</a:t>
            </a:r>
          </a:p>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RFC1750 Randomness Recommendations for Security. D. Eastlake, S. Crocker,      J. Schiller. December 1994.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0" i="0" u="none" strike="noStrike" kern="1200" dirty="0">
                <a:solidFill>
                  <a:schemeClr val="tx1"/>
                </a:solidFill>
                <a:effectLst/>
                <a:latin typeface="Gill Sans" charset="0"/>
                <a:ea typeface="ＭＳ Ｐゴシック" charset="0"/>
                <a:cs typeface="+mn-cs"/>
              </a:rPr>
              <a:t>The biggest DDoS attack to date took place in September of 2017. The attack targeted Google services and reached a size of 2.54 </a:t>
            </a:r>
            <a:r>
              <a:rPr lang="en-GB" sz="900" b="0" i="0" u="none" strike="noStrike" kern="1200" dirty="0" err="1">
                <a:solidFill>
                  <a:schemeClr val="tx1"/>
                </a:solidFill>
                <a:effectLst/>
                <a:latin typeface="Gill Sans" charset="0"/>
                <a:ea typeface="ＭＳ Ｐゴシック" charset="0"/>
                <a:cs typeface="+mn-cs"/>
              </a:rPr>
              <a:t>Tbps</a:t>
            </a:r>
            <a:r>
              <a:rPr lang="en-GB" sz="900" b="0" i="0" u="none" strike="noStrike" kern="1200" dirty="0">
                <a:solidFill>
                  <a:schemeClr val="tx1"/>
                </a:solidFill>
                <a:effectLst/>
                <a:latin typeface="Gill Sans" charset="0"/>
                <a:ea typeface="ＭＳ Ｐゴシック" charset="0"/>
                <a:cs typeface="+mn-cs"/>
              </a:rPr>
              <a:t>. Google Cloud </a:t>
            </a:r>
            <a:r>
              <a:rPr lang="en-GB" sz="900" b="0" i="0" u="sng" strike="noStrike" kern="1200" dirty="0">
                <a:solidFill>
                  <a:schemeClr val="tx1"/>
                </a:solidFill>
                <a:effectLst/>
                <a:latin typeface="Gill Sans" charset="0"/>
                <a:ea typeface="ＭＳ Ｐゴシック" charset="0"/>
                <a:cs typeface="+mn-cs"/>
                <a:hlinkClick r:id="rId3"/>
              </a:rPr>
              <a:t>disclosed the attack</a:t>
            </a:r>
            <a:r>
              <a:rPr lang="en-GB" sz="900" b="0" i="0" u="none" strike="noStrike" kern="1200" dirty="0">
                <a:solidFill>
                  <a:schemeClr val="tx1"/>
                </a:solidFill>
                <a:effectLst/>
                <a:latin typeface="Gill Sans" charset="0"/>
                <a:ea typeface="ＭＳ Ｐゴシック" charset="0"/>
                <a:cs typeface="+mn-cs"/>
              </a:rPr>
              <a:t> in October 2020.</a:t>
            </a:r>
          </a:p>
          <a:p>
            <a:r>
              <a:rPr lang="en-GB" sz="900" b="0" i="0" u="none" strike="noStrike" kern="1200" dirty="0">
                <a:solidFill>
                  <a:schemeClr val="tx1"/>
                </a:solidFill>
                <a:effectLst/>
                <a:latin typeface="Gill Sans" charset="0"/>
                <a:ea typeface="ＭＳ Ｐゴシック" charset="0"/>
                <a:cs typeface="+mn-cs"/>
              </a:rPr>
              <a:t>The attackers sent </a:t>
            </a:r>
            <a:r>
              <a:rPr lang="en-GB" sz="900" b="0" i="0" u="sng" strike="noStrike" kern="1200" dirty="0">
                <a:solidFill>
                  <a:schemeClr val="tx1"/>
                </a:solidFill>
                <a:effectLst/>
                <a:latin typeface="Gill Sans" charset="0"/>
                <a:ea typeface="ＭＳ Ｐゴシック" charset="0"/>
                <a:cs typeface="+mn-cs"/>
                <a:hlinkClick r:id="rId4"/>
              </a:rPr>
              <a:t>spoofed</a:t>
            </a:r>
            <a:r>
              <a:rPr lang="en-GB" sz="900" b="0" i="0" u="none" strike="noStrike" kern="1200" dirty="0">
                <a:solidFill>
                  <a:schemeClr val="tx1"/>
                </a:solidFill>
                <a:effectLst/>
                <a:latin typeface="Gill Sans" charset="0"/>
                <a:ea typeface="ＭＳ Ｐゴシック" charset="0"/>
                <a:cs typeface="+mn-cs"/>
              </a:rPr>
              <a:t> packets to 180,000 web servers, which in turn sent responses to Google. The attack was not an isolated incident: the attackers had directed multiple DDoS attacks at Google's infrastructure over the previous six months.</a:t>
            </a:r>
          </a:p>
          <a:p>
            <a:endParaRPr lang="en-BE" dirty="0"/>
          </a:p>
        </p:txBody>
      </p:sp>
    </p:spTree>
    <p:extLst>
      <p:ext uri="{BB962C8B-B14F-4D97-AF65-F5344CB8AC3E}">
        <p14:creationId xmlns:p14="http://schemas.microsoft.com/office/powerpoint/2010/main" val="122438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E368A712-47A3-4E7B-A722-8BE95581E3EC}"/>
              </a:ext>
            </a:extLst>
          </p:cNvPr>
          <p:cNvSpPr>
            <a:spLocks noGrp="1" noRot="1" noChangeAspect="1" noChangeArrowheads="1" noTextEdit="1"/>
          </p:cNvSpPr>
          <p:nvPr>
            <p:ph type="sldImg"/>
          </p:nvPr>
        </p:nvSpPr>
        <p:spPr>
          <a:solidFill>
            <a:srgbClr val="FFFFFF"/>
          </a:solidFill>
          <a:ln/>
        </p:spPr>
      </p:sp>
      <p:sp>
        <p:nvSpPr>
          <p:cNvPr id="53250" name="Rectangle 2">
            <a:extLst>
              <a:ext uri="{FF2B5EF4-FFF2-40B4-BE49-F238E27FC236}">
                <a16:creationId xmlns:a16="http://schemas.microsoft.com/office/drawing/2014/main" id="{E09A7FA7-9B48-453E-9814-11822369A7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dirty="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An implementation of this scheme is described in :</a:t>
            </a:r>
          </a:p>
          <a:p>
            <a:pPr>
              <a:lnSpc>
                <a:spcPct val="83000"/>
              </a:lnSpc>
              <a:tabLst>
                <a:tab pos="723900" algn="l"/>
                <a:tab pos="1447800" algn="l"/>
                <a:tab pos="2171700" algn="l"/>
                <a:tab pos="2895600" algn="l"/>
                <a:tab pos="3619500" algn="l"/>
                <a:tab pos="4343400" algn="l"/>
                <a:tab pos="5067300" algn="l"/>
                <a:tab pos="5753100" algn="l"/>
              </a:tabLst>
            </a:pPr>
            <a:r>
              <a:rPr lang="en-US" altLang="en-US" dirty="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N. Haller, C. Metz, P. </a:t>
            </a:r>
            <a:r>
              <a:rPr lang="en-US" altLang="en-US" dirty="0" err="1">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Nesser</a:t>
            </a:r>
            <a:r>
              <a:rPr lang="en-US" altLang="en-US" dirty="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M.  Straw.  A One-Time Password System. RFC 2289.February 1998.</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76CA91AE-1AD8-4474-AD1B-72FDD07B0BD0}"/>
              </a:ext>
            </a:extLst>
          </p:cNvPr>
          <p:cNvSpPr>
            <a:spLocks noGrp="1" noRot="1" noChangeAspect="1" noChangeArrowheads="1" noTextEdit="1"/>
          </p:cNvSpPr>
          <p:nvPr>
            <p:ph type="sldImg"/>
          </p:nvPr>
        </p:nvSpPr>
        <p:spPr>
          <a:solidFill>
            <a:srgbClr val="FFFFFF"/>
          </a:solidFill>
          <a:ln/>
        </p:spPr>
      </p:sp>
      <p:sp>
        <p:nvSpPr>
          <p:cNvPr id="56322" name="Rectangle 2">
            <a:extLst>
              <a:ext uri="{FF2B5EF4-FFF2-40B4-BE49-F238E27FC236}">
                <a16:creationId xmlns:a16="http://schemas.microsoft.com/office/drawing/2014/main" id="{4C51BEA8-9D92-44D5-8B7F-A597AEA7FFF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29200" algn="l"/>
              </a:tabLst>
            </a:pPr>
            <a:r>
              <a:rPr lang="en-US" altLang="en-US" sz="130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the example above, hash(VVBG)=ZROK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C34D49AF-1675-4F8F-A7D3-3604FBEAA738}"/>
              </a:ext>
            </a:extLst>
          </p:cNvPr>
          <p:cNvSpPr>
            <a:spLocks noGrp="1" noRot="1" noChangeAspect="1" noChangeArrowheads="1" noTextEdit="1"/>
          </p:cNvSpPr>
          <p:nvPr>
            <p:ph type="sldImg"/>
          </p:nvPr>
        </p:nvSpPr>
        <p:spPr>
          <a:solidFill>
            <a:srgbClr val="FFFFFF"/>
          </a:solidFill>
          <a:ln/>
        </p:spPr>
      </p:sp>
      <p:sp>
        <p:nvSpPr>
          <p:cNvPr id="58370" name="Rectangle 2">
            <a:extLst>
              <a:ext uri="{FF2B5EF4-FFF2-40B4-BE49-F238E27FC236}">
                <a16:creationId xmlns:a16="http://schemas.microsoft.com/office/drawing/2014/main" id="{F4E90953-DA05-4BFF-9E2A-91AFC7D43F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29200" algn="l"/>
              </a:tabLst>
            </a:pPr>
            <a:r>
              <a:rPr lang="en-US" altLang="en-US" dirty="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To avoid this Problem, Alice must remember the last value of n used by each server with whom she is communicating and should be warned when </a:t>
            </a:r>
          </a:p>
          <a:p>
            <a:pPr>
              <a:lnSpc>
                <a:spcPct val="83000"/>
              </a:lnSpc>
              <a:tabLst>
                <a:tab pos="723900" algn="l"/>
                <a:tab pos="1447800" algn="l"/>
                <a:tab pos="2171700" algn="l"/>
                <a:tab pos="2895600" algn="l"/>
                <a:tab pos="3619500" algn="l"/>
                <a:tab pos="4343400" algn="l"/>
                <a:tab pos="5029200" algn="l"/>
              </a:tabLst>
            </a:pPr>
            <a:r>
              <a:rPr lang="en-US" altLang="en-US" dirty="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the server requests a different value of n that the previous value.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992BA458-7716-48AB-99E4-32D0169C83A0}"/>
              </a:ext>
            </a:extLst>
          </p:cNvPr>
          <p:cNvSpPr>
            <a:spLocks noGrp="1" noRot="1" noChangeAspect="1" noChangeArrowheads="1" noTextEdit="1"/>
          </p:cNvSpPr>
          <p:nvPr>
            <p:ph type="sldImg"/>
          </p:nvPr>
        </p:nvSpPr>
        <p:spPr>
          <a:solidFill>
            <a:srgbClr val="FFFFFF"/>
          </a:solidFill>
          <a:ln/>
        </p:spPr>
      </p:sp>
      <p:sp>
        <p:nvSpPr>
          <p:cNvPr id="61442" name="Rectangle 2">
            <a:extLst>
              <a:ext uri="{FF2B5EF4-FFF2-40B4-BE49-F238E27FC236}">
                <a16:creationId xmlns:a16="http://schemas.microsoft.com/office/drawing/2014/main" id="{078764A2-BBB8-4D5F-AE3F-F95EF1FD7E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The public-private key pair can be a RSA key-pair for 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A0F1E1D8-8665-4AB8-9E85-61D666D85315}"/>
              </a:ext>
            </a:extLst>
          </p:cNvPr>
          <p:cNvSpPr>
            <a:spLocks noGrp="1" noRot="1" noChangeAspect="1" noChangeArrowheads="1" noTextEdit="1"/>
          </p:cNvSpPr>
          <p:nvPr>
            <p:ph type="sldImg"/>
          </p:nvPr>
        </p:nvSpPr>
        <p:spPr>
          <a:solidFill>
            <a:srgbClr val="FFFFFF"/>
          </a:solidFill>
          <a:ln/>
        </p:spPr>
      </p:sp>
      <p:sp>
        <p:nvSpPr>
          <p:cNvPr id="63490" name="Rectangle 2">
            <a:extLst>
              <a:ext uri="{FF2B5EF4-FFF2-40B4-BE49-F238E27FC236}">
                <a16:creationId xmlns:a16="http://schemas.microsoft.com/office/drawing/2014/main" id="{19F54B86-176A-4725-B36B-DFCF929411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this slide and the subsequent ones,S(Yes,</a:t>
            </a:r>
            <a:r>
              <a:rPr lang="en-US" altLang="en-US">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Priv</a:t>
            </a:r>
            <a:r>
              <a:rPr lang="en-US" altLang="en-US"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is a signed message that contains </a:t>
            </a:r>
            <a:r>
              <a:rPr lang="ja-JP" altLang="en-US">
                <a:solidFill>
                  <a:srgbClr val="000000"/>
                </a:solidFill>
                <a:latin typeface="Arial" panose="020B0604020202020204" pitchFamily="34" charset="0"/>
                <a:ea typeface="ＭＳ Ｐゴシック" panose="020B0600070205080204" pitchFamily="34" charset="-128"/>
                <a:sym typeface="Helvetica" panose="020B0604020202020204" pitchFamily="34" charset="0"/>
              </a:rPr>
              <a:t>“</a:t>
            </a:r>
            <a:r>
              <a:rPr lang="en-US" altLang="ja-JP">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Yes</a:t>
            </a:r>
            <a:r>
              <a:rPr lang="ja-JP" altLang="en-US">
                <a:solidFill>
                  <a:srgbClr val="000000"/>
                </a:solidFill>
                <a:latin typeface="Arial" panose="020B0604020202020204" pitchFamily="34" charset="0"/>
                <a:ea typeface="ＭＳ Ｐゴシック" panose="020B0600070205080204" pitchFamily="34" charset="-128"/>
                <a:sym typeface="Helvetica" panose="020B0604020202020204" pitchFamily="34" charset="0"/>
              </a:rPr>
              <a:t>”</a:t>
            </a:r>
            <a:r>
              <a:rPr lang="en-US" altLang="ja-JP">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and is signed by using the ,</a:t>
            </a:r>
            <a:r>
              <a:rPr lang="en-US" altLang="ja-JP">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Priv</a:t>
            </a:r>
            <a:r>
              <a:rPr lang="en-US" altLang="ja-JP"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 </a:t>
            </a:r>
            <a:r>
              <a:rPr lang="en-US" altLang="ja-JP">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private key  . The validity of this signature can be checked by using ,</a:t>
            </a:r>
            <a:r>
              <a:rPr lang="en-US" altLang="ja-JP">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Pub</a:t>
            </a:r>
            <a:r>
              <a:rPr lang="en-US" altLang="ja-JP"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a:t>
            </a:r>
            <a:endParaRPr lang="en-US" altLang="en-US"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a:extLst>
              <a:ext uri="{FF2B5EF4-FFF2-40B4-BE49-F238E27FC236}">
                <a16:creationId xmlns:a16="http://schemas.microsoft.com/office/drawing/2014/main" id="{10E58E54-CB62-455C-B861-DF3918655C93}"/>
              </a:ext>
            </a:extLst>
          </p:cNvPr>
          <p:cNvSpPr>
            <a:spLocks noGrp="1" noRot="1" noChangeAspect="1" noChangeArrowheads="1" noTextEdit="1"/>
          </p:cNvSpPr>
          <p:nvPr>
            <p:ph type="sldImg"/>
          </p:nvPr>
        </p:nvSpPr>
        <p:spPr>
          <a:solidFill>
            <a:srgbClr val="FFFFFF"/>
          </a:solidFill>
          <a:ln/>
        </p:spPr>
      </p:sp>
      <p:sp>
        <p:nvSpPr>
          <p:cNvPr id="65538" name="Rectangle 2">
            <a:extLst>
              <a:ext uri="{FF2B5EF4-FFF2-40B4-BE49-F238E27FC236}">
                <a16:creationId xmlns:a16="http://schemas.microsoft.com/office/drawing/2014/main" id="{953849AA-AA43-436D-8A10-C0A700F6EF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A Man in the Middle or Woman in the Middle attack is possible in this case as Terrence can easily intercept  the messages sent by Alice and replace them with fake messages that contain her public key and signature.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C5D7CE58-1EAE-45D9-86AF-4D4E58A2E8BC}"/>
              </a:ext>
            </a:extLst>
          </p:cNvPr>
          <p:cNvSpPr>
            <a:spLocks noGrp="1" noRot="1" noChangeAspect="1" noChangeArrowheads="1" noTextEdit="1"/>
          </p:cNvSpPr>
          <p:nvPr>
            <p:ph type="sldImg"/>
          </p:nvPr>
        </p:nvSpPr>
        <p:spPr>
          <a:solidFill>
            <a:srgbClr val="FFFFFF"/>
          </a:solidFill>
          <a:ln/>
        </p:spPr>
      </p:sp>
      <p:sp>
        <p:nvSpPr>
          <p:cNvPr id="67586" name="Rectangle 2">
            <a:extLst>
              <a:ext uri="{FF2B5EF4-FFF2-40B4-BE49-F238E27FC236}">
                <a16:creationId xmlns:a16="http://schemas.microsoft.com/office/drawing/2014/main" id="{5AF8A4F0-1E85-433A-874E-62AD4DDAD6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the example above, we use </a:t>
            </a:r>
            <a:r>
              <a:rPr lang="en-US" altLang="en-US">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S(Pub</a:t>
            </a:r>
            <a:r>
              <a:rPr lang="en-US" altLang="en-US"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 </a:t>
            </a:r>
            <a:r>
              <a:rPr lang="en-US" altLang="en-US">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Priv</a:t>
            </a:r>
            <a:r>
              <a:rPr lang="en-US" altLang="en-US" baseline="-33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C</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to indicate a certificate for Bob's key issued by Charles.</a:t>
            </a:r>
          </a:p>
          <a:p>
            <a:pPr>
              <a:lnSpc>
                <a:spcPct val="83000"/>
              </a:lnSpc>
              <a:tabLst>
                <a:tab pos="723900" algn="l"/>
                <a:tab pos="1447800" algn="l"/>
                <a:tab pos="2171700" algn="l"/>
                <a:tab pos="2895600" algn="l"/>
                <a:tab pos="3619500" algn="l"/>
                <a:tab pos="4343400" algn="l"/>
                <a:tab pos="5067300" algn="l"/>
                <a:tab pos="5753100" algn="l"/>
              </a:tabLst>
            </a:pPr>
            <a:endPar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endParaRPr>
          </a:p>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Charles usually checks the identity of Bob offline and then creates the certificate. Charles is sometimes referred to as a Trusted Third Party (TTP).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C27BA768-AEFC-4DF7-9311-4BAE7116A1FD}"/>
              </a:ext>
            </a:extLst>
          </p:cNvPr>
          <p:cNvSpPr>
            <a:spLocks noGrp="1" noRot="1" noChangeAspect="1" noChangeArrowheads="1" noTextEdit="1"/>
          </p:cNvSpPr>
          <p:nvPr>
            <p:ph type="sldImg"/>
          </p:nvPr>
        </p:nvSpPr>
        <p:spPr>
          <a:solidFill>
            <a:srgbClr val="FFFFFF"/>
          </a:solidFill>
          <a:ln/>
        </p:spPr>
      </p:sp>
      <p:sp>
        <p:nvSpPr>
          <p:cNvPr id="69634" name="Rectangle 2">
            <a:extLst>
              <a:ext uri="{FF2B5EF4-FFF2-40B4-BE49-F238E27FC236}">
                <a16:creationId xmlns:a16="http://schemas.microsoft.com/office/drawing/2014/main" id="{2177A3D5-0500-48D7-AC33-1CD538AB43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Replay attacks are common threats to security protocols.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021017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510857176"/>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a:prstGeom prst="rect">
            <a:avLst/>
          </a:prstGeom>
        </p:spPr>
        <p:txBody>
          <a:bodyPr vert="horz" lIns="67355" tIns="33677" rIns="67355" bIns="33677"/>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038665265"/>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384287524"/>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a:prstGeom prst="rect">
            <a:avLst/>
          </a:prstGeom>
        </p:spPr>
        <p:txBody>
          <a:bodyPr vert="horz" lIns="67355" tIns="33677" rIns="67355" bIns="33677"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37018288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64123323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92265058"/>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Tree>
    <p:extLst>
      <p:ext uri="{BB962C8B-B14F-4D97-AF65-F5344CB8AC3E}">
        <p14:creationId xmlns:p14="http://schemas.microsoft.com/office/powerpoint/2010/main" val="1935475260"/>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552031"/>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a:prstGeom prst="rect">
            <a:avLst/>
          </a:prstGeom>
        </p:spPr>
        <p:txBody>
          <a:bodyPr vert="horz" lIns="67355" tIns="33677" rIns="67355" bIns="33677"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353496165"/>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a:prstGeom prst="rect">
            <a:avLst/>
          </a:prstGeom>
        </p:spPr>
        <p:txBody>
          <a:bodyPr vert="horz" lIns="67355" tIns="33677" rIns="67355" bIns="33677"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394159630"/>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1441516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151930"/>
            <a:ext cx="1992809" cy="3178969"/>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151930"/>
            <a:ext cx="5862340" cy="3178969"/>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656291611"/>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274588"/>
            <a:ext cx="2228608" cy="5851178"/>
          </a:xfrm>
          <a:prstGeom prst="rect">
            <a:avLst/>
          </a:prstGeom>
        </p:spPr>
        <p:txBody>
          <a:bodyPr vert="eaVert" lIns="67355" tIns="33677" rIns="67355" bIns="33677"/>
          <a:lstStyle/>
          <a:p>
            <a:r>
              <a:rPr lang="nl-BE"/>
              <a:t>Cliquez et modifiez le titre</a:t>
            </a:r>
            <a:endParaRPr lang="en-GB"/>
          </a:p>
        </p:txBody>
      </p:sp>
      <p:sp>
        <p:nvSpPr>
          <p:cNvPr id="3" name="Espace réservé du texte vertical 2"/>
          <p:cNvSpPr>
            <a:spLocks noGrp="1"/>
          </p:cNvSpPr>
          <p:nvPr>
            <p:ph type="body" orient="vert" idx="1"/>
          </p:nvPr>
        </p:nvSpPr>
        <p:spPr>
          <a:xfrm>
            <a:off x="495784" y="274588"/>
            <a:ext cx="6569739" cy="5851178"/>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41857156"/>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3390385171"/>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29264656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145324957"/>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1946672"/>
            <a:ext cx="1862212"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2945681" y="1946672"/>
            <a:ext cx="1862212"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624120325"/>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20761289"/>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3697824599"/>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41907"/>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483107511"/>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81884645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503421652"/>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50380678"/>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760362118"/>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945688377"/>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330623942"/>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01253005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1946672"/>
            <a:ext cx="39275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3" y="1946672"/>
            <a:ext cx="39275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594199614"/>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43492493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551387677"/>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620458"/>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3506411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550822850"/>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447360679"/>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08791429"/>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143638282"/>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1049608"/>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00337462"/>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910045237"/>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5920383" y="1946672"/>
            <a:ext cx="14510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7487543" y="1946672"/>
            <a:ext cx="14510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82286809"/>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96788018"/>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3734002564"/>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728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1762873790"/>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996492315"/>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841588312"/>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338007616"/>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995097990"/>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730874886"/>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627579333"/>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09634737"/>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1946672"/>
            <a:ext cx="1862212"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2945681" y="1946672"/>
            <a:ext cx="1862212"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535928004"/>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527202163"/>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368627373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1946672"/>
            <a:ext cx="39275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3" y="1946672"/>
            <a:ext cx="39275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878176136"/>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956284"/>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707631730"/>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08428632"/>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506181952"/>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6325638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4034004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290633121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17765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5388794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5890879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70072757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8272701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51184360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329498100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76008271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21550599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625218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184102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53696019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7269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186091945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14983093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86995810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15271804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1600647"/>
            <a:ext cx="2228608" cy="4525119"/>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6569739"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8207942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a:prstGeom prst="rect">
            <a:avLst/>
          </a:prstGeom>
        </p:spPr>
        <p:txBody>
          <a:bodyPr vert="horz" lIns="67355" tIns="33677" rIns="67355" bIns="33677"/>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11630443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56735957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a:prstGeom prst="rect">
            <a:avLst/>
          </a:prstGeom>
        </p:spPr>
        <p:txBody>
          <a:bodyPr vert="horz" lIns="67355" tIns="33677" rIns="67355" bIns="33677"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100420883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contenu 2"/>
          <p:cNvSpPr>
            <a:spLocks noGrp="1"/>
          </p:cNvSpPr>
          <p:nvPr>
            <p:ph sz="half" idx="1"/>
          </p:nvPr>
        </p:nvSpPr>
        <p:spPr>
          <a:xfrm>
            <a:off x="967383" y="892969"/>
            <a:ext cx="3927574" cy="5072063"/>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3" y="892969"/>
            <a:ext cx="3927574" cy="5072063"/>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8783630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38547861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Tree>
    <p:extLst>
      <p:ext uri="{BB962C8B-B14F-4D97-AF65-F5344CB8AC3E}">
        <p14:creationId xmlns:p14="http://schemas.microsoft.com/office/powerpoint/2010/main" val="11755077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3536156"/>
            <a:ext cx="3927574" cy="79474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3" y="3536156"/>
            <a:ext cx="3927574" cy="79474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49485146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52359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a:prstGeom prst="rect">
            <a:avLst/>
          </a:prstGeom>
        </p:spPr>
        <p:txBody>
          <a:bodyPr vert="horz" lIns="67355" tIns="33677" rIns="67355" bIns="33677"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42563562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a:prstGeom prst="rect">
            <a:avLst/>
          </a:prstGeom>
        </p:spPr>
        <p:txBody>
          <a:bodyPr vert="horz" lIns="67355" tIns="33677" rIns="67355" bIns="33677"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419228244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45205778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274588"/>
            <a:ext cx="2228608" cy="5690443"/>
          </a:xfrm>
          <a:prstGeom prst="rect">
            <a:avLst/>
          </a:prstGeom>
        </p:spPr>
        <p:txBody>
          <a:bodyPr vert="eaVert" lIns="67355" tIns="33677" rIns="67355" bIns="33677"/>
          <a:lstStyle/>
          <a:p>
            <a:r>
              <a:rPr lang="nl-BE"/>
              <a:t>Cliquez et modifiez le titre</a:t>
            </a:r>
            <a:endParaRPr lang="en-GB"/>
          </a:p>
        </p:txBody>
      </p:sp>
      <p:sp>
        <p:nvSpPr>
          <p:cNvPr id="3" name="Espace réservé du texte vertical 2"/>
          <p:cNvSpPr>
            <a:spLocks noGrp="1"/>
          </p:cNvSpPr>
          <p:nvPr>
            <p:ph type="body" orient="vert" idx="1"/>
          </p:nvPr>
        </p:nvSpPr>
        <p:spPr>
          <a:xfrm>
            <a:off x="495784" y="274588"/>
            <a:ext cx="6569739" cy="5690443"/>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2207072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89794448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57110882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75377088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91209112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6023459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38778849"/>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106787087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88602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05681176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08175351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40729938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1600647"/>
            <a:ext cx="2228608" cy="4775150"/>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6569739" cy="4775150"/>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85878722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401146313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24982082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80416482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6780825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65729800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7509596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322472445"/>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934446"/>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75191175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97775990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45202176"/>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1600647"/>
            <a:ext cx="2228608" cy="4775150"/>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6569739" cy="4775150"/>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72933174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56455580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6588071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23753171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627351"/>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83692" y="3366492"/>
            <a:ext cx="2176611" cy="232171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2776389" y="3366492"/>
            <a:ext cx="2176611" cy="232171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44313201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654432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1736774274"/>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474909"/>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07523280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283403865"/>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06203458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835673" y="991195"/>
            <a:ext cx="1117327" cy="4697016"/>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83691" y="991195"/>
            <a:ext cx="3235896" cy="4697016"/>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912449059"/>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94209916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811844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67925625"/>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126217600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83692" y="3366492"/>
            <a:ext cx="2176611" cy="232171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2776389" y="3366492"/>
            <a:ext cx="2176611" cy="232171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85441828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244249171"/>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236268355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4805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674958892"/>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7725318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518885168"/>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835673" y="991195"/>
            <a:ext cx="1117327" cy="4697016"/>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83691" y="991195"/>
            <a:ext cx="3235896" cy="4697016"/>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91053937"/>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3695058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934073899"/>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532620596"/>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983806725"/>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770022997"/>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7872516"/>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2488537884"/>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42958"/>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857474150"/>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48515907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119970387"/>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178594"/>
            <a:ext cx="2228608" cy="5947172"/>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95784" y="178594"/>
            <a:ext cx="6569739" cy="5947172"/>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2817567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D454964E-97F7-4735-9AD8-ED28997AEEE3}"/>
              </a:ext>
            </a:extLst>
          </p:cNvPr>
          <p:cNvSpPr>
            <a:spLocks noGrp="1" noChangeArrowheads="1"/>
          </p:cNvSpPr>
          <p:nvPr>
            <p:ph type="body" idx="1"/>
          </p:nvPr>
        </p:nvSpPr>
        <p:spPr bwMode="auto">
          <a:xfrm>
            <a:off x="966788" y="3535363"/>
            <a:ext cx="79724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t"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
        <p:nvSpPr>
          <p:cNvPr id="1027" name="Rectangle 2">
            <a:extLst>
              <a:ext uri="{FF2B5EF4-FFF2-40B4-BE49-F238E27FC236}">
                <a16:creationId xmlns:a16="http://schemas.microsoft.com/office/drawing/2014/main" id="{2275D167-8373-43CD-B4A4-2B4DC773DABB}"/>
              </a:ext>
            </a:extLst>
          </p:cNvPr>
          <p:cNvSpPr>
            <a:spLocks noGrp="1" noChangeArrowheads="1"/>
          </p:cNvSpPr>
          <p:nvPr>
            <p:ph type="title"/>
          </p:nvPr>
        </p:nvSpPr>
        <p:spPr bwMode="auto">
          <a:xfrm>
            <a:off x="966788" y="1152525"/>
            <a:ext cx="7972425"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b"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7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7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5pPr>
      <a:lvl6pPr marL="336774" algn="ctr" rtl="0" fontAlgn="base">
        <a:spcBef>
          <a:spcPct val="0"/>
        </a:spcBef>
        <a:spcAft>
          <a:spcPct val="0"/>
        </a:spcAft>
        <a:defRPr sz="2700">
          <a:solidFill>
            <a:schemeClr val="tx1"/>
          </a:solidFill>
          <a:latin typeface="+mn-lt"/>
          <a:ea typeface="+mn-ea"/>
          <a:cs typeface="+mn-cs"/>
          <a:sym typeface="Gill Sans" charset="0"/>
        </a:defRPr>
      </a:lvl6pPr>
      <a:lvl7pPr marL="673547" algn="ctr" rtl="0" fontAlgn="base">
        <a:spcBef>
          <a:spcPct val="0"/>
        </a:spcBef>
        <a:spcAft>
          <a:spcPct val="0"/>
        </a:spcAft>
        <a:defRPr sz="2700">
          <a:solidFill>
            <a:schemeClr val="tx1"/>
          </a:solidFill>
          <a:latin typeface="+mn-lt"/>
          <a:ea typeface="+mn-ea"/>
          <a:cs typeface="+mn-cs"/>
          <a:sym typeface="Gill Sans" charset="0"/>
        </a:defRPr>
      </a:lvl7pPr>
      <a:lvl8pPr marL="1010321" algn="ctr" rtl="0" fontAlgn="base">
        <a:spcBef>
          <a:spcPct val="0"/>
        </a:spcBef>
        <a:spcAft>
          <a:spcPct val="0"/>
        </a:spcAft>
        <a:defRPr sz="2700">
          <a:solidFill>
            <a:schemeClr val="tx1"/>
          </a:solidFill>
          <a:latin typeface="+mn-lt"/>
          <a:ea typeface="+mn-ea"/>
          <a:cs typeface="+mn-cs"/>
          <a:sym typeface="Gill Sans" charset="0"/>
        </a:defRPr>
      </a:lvl8pPr>
      <a:lvl9pPr marL="1347094" algn="ctr" rtl="0" fontAlgn="base">
        <a:spcBef>
          <a:spcPct val="0"/>
        </a:spcBef>
        <a:spcAft>
          <a:spcPct val="0"/>
        </a:spcAft>
        <a:defRPr sz="27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6540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81075"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30810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6367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637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30128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38059"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7483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31160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3CDC44F2-C9EC-43C9-B4A0-11391C52E757}"/>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11267" name="Rectangle 2">
            <a:extLst>
              <a:ext uri="{FF2B5EF4-FFF2-40B4-BE49-F238E27FC236}">
                <a16:creationId xmlns:a16="http://schemas.microsoft.com/office/drawing/2014/main" id="{A76EB615-2B99-423B-A10D-FABEE342B7C9}"/>
              </a:ext>
            </a:extLst>
          </p:cNvPr>
          <p:cNvSpPr>
            <a:spLocks noGrp="1" noChangeArrowheads="1"/>
          </p:cNvSpPr>
          <p:nvPr>
            <p:ph type="body" idx="1"/>
          </p:nvPr>
        </p:nvSpPr>
        <p:spPr bwMode="auto">
          <a:xfrm>
            <a:off x="966788" y="1946275"/>
            <a:ext cx="38417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558800"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1pPr>
      <a:lvl2pPr marL="88741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2pPr>
      <a:lvl3pPr marL="121443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3pPr>
      <a:lvl4pPr marL="154146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4pPr>
      <a:lvl5pPr marL="186848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5pPr>
      <a:lvl6pPr marL="220656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6pPr>
      <a:lvl7pPr marL="2543342"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7pPr>
      <a:lvl8pPr marL="2880116"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8pPr>
      <a:lvl9pPr marL="321688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5F2D38CA-C44A-4B4C-957B-BE1E8BA41AA2}"/>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12291" name="Rectangle 2">
            <a:extLst>
              <a:ext uri="{FF2B5EF4-FFF2-40B4-BE49-F238E27FC236}">
                <a16:creationId xmlns:a16="http://schemas.microsoft.com/office/drawing/2014/main" id="{5F2ECA33-DE6F-4CCE-9E4D-F355B8CC0B44}"/>
              </a:ext>
            </a:extLst>
          </p:cNvPr>
          <p:cNvSpPr>
            <a:spLocks noGrp="1" noChangeArrowheads="1"/>
          </p:cNvSpPr>
          <p:nvPr>
            <p:ph type="body" idx="1"/>
          </p:nvPr>
        </p:nvSpPr>
        <p:spPr bwMode="auto">
          <a:xfrm>
            <a:off x="966788" y="1946275"/>
            <a:ext cx="7972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t"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558800"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1pPr>
      <a:lvl2pPr marL="88741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2pPr>
      <a:lvl3pPr marL="121443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3pPr>
      <a:lvl4pPr marL="154146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4pPr>
      <a:lvl5pPr marL="186848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5pPr>
      <a:lvl6pPr marL="220656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6pPr>
      <a:lvl7pPr marL="2543342"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7pPr>
      <a:lvl8pPr marL="2880116"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8pPr>
      <a:lvl9pPr marL="321688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097FA12C-B776-4F69-B348-536F98E76A75}"/>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13315" name="Rectangle 2">
            <a:extLst>
              <a:ext uri="{FF2B5EF4-FFF2-40B4-BE49-F238E27FC236}">
                <a16:creationId xmlns:a16="http://schemas.microsoft.com/office/drawing/2014/main" id="{E142E399-D683-47E4-9699-A9F1ECBDC012}"/>
              </a:ext>
            </a:extLst>
          </p:cNvPr>
          <p:cNvSpPr>
            <a:spLocks noGrp="1" noChangeArrowheads="1"/>
          </p:cNvSpPr>
          <p:nvPr>
            <p:ph type="body" idx="1"/>
          </p:nvPr>
        </p:nvSpPr>
        <p:spPr bwMode="auto">
          <a:xfrm>
            <a:off x="5919788" y="1946275"/>
            <a:ext cx="3019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558800"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1pPr>
      <a:lvl2pPr marL="88741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2pPr>
      <a:lvl3pPr marL="121443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3pPr>
      <a:lvl4pPr marL="154146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4pPr>
      <a:lvl5pPr marL="186848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5pPr>
      <a:lvl6pPr marL="220656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6pPr>
      <a:lvl7pPr marL="2543342"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7pPr>
      <a:lvl8pPr marL="2880116"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8pPr>
      <a:lvl9pPr marL="321688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100650AE-C947-487B-BBB3-145A1D9695A8}"/>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14339" name="Rectangle 2">
            <a:extLst>
              <a:ext uri="{FF2B5EF4-FFF2-40B4-BE49-F238E27FC236}">
                <a16:creationId xmlns:a16="http://schemas.microsoft.com/office/drawing/2014/main" id="{EFF36BBD-DDAA-4207-B67C-BBBC93A1F0EE}"/>
              </a:ext>
            </a:extLst>
          </p:cNvPr>
          <p:cNvSpPr>
            <a:spLocks noGrp="1" noChangeArrowheads="1"/>
          </p:cNvSpPr>
          <p:nvPr>
            <p:ph type="body" idx="1"/>
          </p:nvPr>
        </p:nvSpPr>
        <p:spPr bwMode="auto">
          <a:xfrm>
            <a:off x="966788" y="1946275"/>
            <a:ext cx="38417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558800"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1pPr>
      <a:lvl2pPr marL="88741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2pPr>
      <a:lvl3pPr marL="121443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3pPr>
      <a:lvl4pPr marL="154146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4pPr>
      <a:lvl5pPr marL="186848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5pPr>
      <a:lvl6pPr marL="220656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6pPr>
      <a:lvl7pPr marL="2543342"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7pPr>
      <a:lvl8pPr marL="2880116"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8pPr>
      <a:lvl9pPr marL="321688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2CF23B49-BC24-490B-8B37-D7ADC0FF2E6D}"/>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2051" name="Rectangle 2">
            <a:extLst>
              <a:ext uri="{FF2B5EF4-FFF2-40B4-BE49-F238E27FC236}">
                <a16:creationId xmlns:a16="http://schemas.microsoft.com/office/drawing/2014/main" id="{ECC3BD34-0FA3-4745-B58B-2C3C5E5F7D11}"/>
              </a:ext>
            </a:extLst>
          </p:cNvPr>
          <p:cNvSpPr>
            <a:spLocks noGrp="1" noChangeArrowheads="1"/>
          </p:cNvSpPr>
          <p:nvPr>
            <p:ph type="body" idx="1"/>
          </p:nvPr>
        </p:nvSpPr>
        <p:spPr bwMode="auto">
          <a:xfrm>
            <a:off x="966788" y="1946275"/>
            <a:ext cx="7972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6159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0ADA75DF-D141-4648-8598-567838DD50CA}"/>
              </a:ext>
            </a:extLst>
          </p:cNvPr>
          <p:cNvSpPr>
            <a:spLocks noGrp="1" noChangeArrowheads="1"/>
          </p:cNvSpPr>
          <p:nvPr>
            <p:ph type="title"/>
          </p:nvPr>
        </p:nvSpPr>
        <p:spPr bwMode="auto">
          <a:xfrm>
            <a:off x="966788" y="2089150"/>
            <a:ext cx="7972425"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7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7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5pPr>
      <a:lvl6pPr marL="336774" algn="ctr" rtl="0" fontAlgn="base">
        <a:spcBef>
          <a:spcPct val="0"/>
        </a:spcBef>
        <a:spcAft>
          <a:spcPct val="0"/>
        </a:spcAft>
        <a:defRPr sz="2700">
          <a:solidFill>
            <a:schemeClr val="tx1"/>
          </a:solidFill>
          <a:latin typeface="+mn-lt"/>
          <a:ea typeface="+mn-ea"/>
          <a:cs typeface="+mn-cs"/>
          <a:sym typeface="Gill Sans" charset="0"/>
        </a:defRPr>
      </a:lvl6pPr>
      <a:lvl7pPr marL="673547" algn="ctr" rtl="0" fontAlgn="base">
        <a:spcBef>
          <a:spcPct val="0"/>
        </a:spcBef>
        <a:spcAft>
          <a:spcPct val="0"/>
        </a:spcAft>
        <a:defRPr sz="2700">
          <a:solidFill>
            <a:schemeClr val="tx1"/>
          </a:solidFill>
          <a:latin typeface="+mn-lt"/>
          <a:ea typeface="+mn-ea"/>
          <a:cs typeface="+mn-cs"/>
          <a:sym typeface="Gill Sans" charset="0"/>
        </a:defRPr>
      </a:lvl7pPr>
      <a:lvl8pPr marL="1010321" algn="ctr" rtl="0" fontAlgn="base">
        <a:spcBef>
          <a:spcPct val="0"/>
        </a:spcBef>
        <a:spcAft>
          <a:spcPct val="0"/>
        </a:spcAft>
        <a:defRPr sz="2700">
          <a:solidFill>
            <a:schemeClr val="tx1"/>
          </a:solidFill>
          <a:latin typeface="+mn-lt"/>
          <a:ea typeface="+mn-ea"/>
          <a:cs typeface="+mn-cs"/>
          <a:sym typeface="Gill Sans" charset="0"/>
        </a:defRPr>
      </a:lvl8pPr>
      <a:lvl9pPr marL="1347094" algn="ctr" rtl="0" fontAlgn="base">
        <a:spcBef>
          <a:spcPct val="0"/>
        </a:spcBef>
        <a:spcAft>
          <a:spcPct val="0"/>
        </a:spcAft>
        <a:defRPr sz="27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3C99C2F6-0FC5-4362-A612-56173FE866B7}"/>
              </a:ext>
            </a:extLst>
          </p:cNvPr>
          <p:cNvSpPr>
            <a:spLocks noGrp="1" noChangeArrowheads="1"/>
          </p:cNvSpPr>
          <p:nvPr>
            <p:ph type="body" idx="1"/>
          </p:nvPr>
        </p:nvSpPr>
        <p:spPr bwMode="auto">
          <a:xfrm>
            <a:off x="966788" y="893763"/>
            <a:ext cx="7972425"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615950"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3536"/>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3536"/>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3536"/>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3536"/>
        </a:spcBef>
        <a:spcAft>
          <a:spcPct val="0"/>
        </a:spcAft>
        <a:buSzPct val="171000"/>
        <a:buFont typeface="Gill Sans" charset="0"/>
        <a:buChar char="•"/>
        <a:defRPr sz="31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EF8EB258-6136-492B-98F5-932CDD3552CF}"/>
              </a:ext>
            </a:extLst>
          </p:cNvPr>
          <p:cNvSpPr>
            <a:spLocks noGrp="1" noChangeArrowheads="1"/>
          </p:cNvSpPr>
          <p:nvPr>
            <p:ph type="title"/>
          </p:nvPr>
        </p:nvSpPr>
        <p:spPr bwMode="auto">
          <a:xfrm>
            <a:off x="966788" y="5180013"/>
            <a:ext cx="797242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7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7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5pPr>
      <a:lvl6pPr marL="336774" algn="ctr" rtl="0" fontAlgn="base">
        <a:spcBef>
          <a:spcPct val="0"/>
        </a:spcBef>
        <a:spcAft>
          <a:spcPct val="0"/>
        </a:spcAft>
        <a:defRPr sz="2700">
          <a:solidFill>
            <a:schemeClr val="tx1"/>
          </a:solidFill>
          <a:latin typeface="+mn-lt"/>
          <a:ea typeface="+mn-ea"/>
          <a:cs typeface="+mn-cs"/>
          <a:sym typeface="Gill Sans" charset="0"/>
        </a:defRPr>
      </a:lvl6pPr>
      <a:lvl7pPr marL="673547" algn="ctr" rtl="0" fontAlgn="base">
        <a:spcBef>
          <a:spcPct val="0"/>
        </a:spcBef>
        <a:spcAft>
          <a:spcPct val="0"/>
        </a:spcAft>
        <a:defRPr sz="2700">
          <a:solidFill>
            <a:schemeClr val="tx1"/>
          </a:solidFill>
          <a:latin typeface="+mn-lt"/>
          <a:ea typeface="+mn-ea"/>
          <a:cs typeface="+mn-cs"/>
          <a:sym typeface="Gill Sans" charset="0"/>
        </a:defRPr>
      </a:lvl7pPr>
      <a:lvl8pPr marL="1010321" algn="ctr" rtl="0" fontAlgn="base">
        <a:spcBef>
          <a:spcPct val="0"/>
        </a:spcBef>
        <a:spcAft>
          <a:spcPct val="0"/>
        </a:spcAft>
        <a:defRPr sz="2700">
          <a:solidFill>
            <a:schemeClr val="tx1"/>
          </a:solidFill>
          <a:latin typeface="+mn-lt"/>
          <a:ea typeface="+mn-ea"/>
          <a:cs typeface="+mn-cs"/>
          <a:sym typeface="Gill Sans" charset="0"/>
        </a:defRPr>
      </a:lvl8pPr>
      <a:lvl9pPr marL="1347094" algn="ctr" rtl="0" fontAlgn="base">
        <a:spcBef>
          <a:spcPct val="0"/>
        </a:spcBef>
        <a:spcAft>
          <a:spcPct val="0"/>
        </a:spcAft>
        <a:defRPr sz="27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CA7BE62B-0190-411E-BB31-4DC0CC6A7FE9}"/>
              </a:ext>
            </a:extLst>
          </p:cNvPr>
          <p:cNvSpPr>
            <a:spLocks noGrp="1" noChangeArrowheads="1"/>
          </p:cNvSpPr>
          <p:nvPr>
            <p:ph type="title"/>
          </p:nvPr>
        </p:nvSpPr>
        <p:spPr bwMode="auto">
          <a:xfrm>
            <a:off x="966788" y="5180013"/>
            <a:ext cx="797242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7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7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5pPr>
      <a:lvl6pPr marL="336774" algn="ctr" rtl="0" fontAlgn="base">
        <a:spcBef>
          <a:spcPct val="0"/>
        </a:spcBef>
        <a:spcAft>
          <a:spcPct val="0"/>
        </a:spcAft>
        <a:defRPr sz="2700">
          <a:solidFill>
            <a:schemeClr val="tx1"/>
          </a:solidFill>
          <a:latin typeface="+mn-lt"/>
          <a:ea typeface="+mn-ea"/>
          <a:cs typeface="+mn-cs"/>
          <a:sym typeface="Gill Sans" charset="0"/>
        </a:defRPr>
      </a:lvl6pPr>
      <a:lvl7pPr marL="673547" algn="ctr" rtl="0" fontAlgn="base">
        <a:spcBef>
          <a:spcPct val="0"/>
        </a:spcBef>
        <a:spcAft>
          <a:spcPct val="0"/>
        </a:spcAft>
        <a:defRPr sz="2700">
          <a:solidFill>
            <a:schemeClr val="tx1"/>
          </a:solidFill>
          <a:latin typeface="+mn-lt"/>
          <a:ea typeface="+mn-ea"/>
          <a:cs typeface="+mn-cs"/>
          <a:sym typeface="Gill Sans" charset="0"/>
        </a:defRPr>
      </a:lvl7pPr>
      <a:lvl8pPr marL="1010321" algn="ctr" rtl="0" fontAlgn="base">
        <a:spcBef>
          <a:spcPct val="0"/>
        </a:spcBef>
        <a:spcAft>
          <a:spcPct val="0"/>
        </a:spcAft>
        <a:defRPr sz="2700">
          <a:solidFill>
            <a:schemeClr val="tx1"/>
          </a:solidFill>
          <a:latin typeface="+mn-lt"/>
          <a:ea typeface="+mn-ea"/>
          <a:cs typeface="+mn-cs"/>
          <a:sym typeface="Gill Sans" charset="0"/>
        </a:defRPr>
      </a:lvl8pPr>
      <a:lvl9pPr marL="1347094" algn="ctr" rtl="0" fontAlgn="base">
        <a:spcBef>
          <a:spcPct val="0"/>
        </a:spcBef>
        <a:spcAft>
          <a:spcPct val="0"/>
        </a:spcAft>
        <a:defRPr sz="27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E75EA4EA-6367-4E8E-9C83-FAA4B4197B18}"/>
              </a:ext>
            </a:extLst>
          </p:cNvPr>
          <p:cNvSpPr>
            <a:spLocks noGrp="1" noChangeArrowheads="1"/>
          </p:cNvSpPr>
          <p:nvPr>
            <p:ph type="body" idx="1"/>
          </p:nvPr>
        </p:nvSpPr>
        <p:spPr bwMode="auto">
          <a:xfrm>
            <a:off x="484188" y="3367088"/>
            <a:ext cx="4468812"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t"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
        <p:nvSpPr>
          <p:cNvPr id="7171" name="Rectangle 2">
            <a:extLst>
              <a:ext uri="{FF2B5EF4-FFF2-40B4-BE49-F238E27FC236}">
                <a16:creationId xmlns:a16="http://schemas.microsoft.com/office/drawing/2014/main" id="{E6E44015-F130-4F6A-9FA9-853287D0DEE9}"/>
              </a:ext>
            </a:extLst>
          </p:cNvPr>
          <p:cNvSpPr>
            <a:spLocks noGrp="1" noChangeArrowheads="1"/>
          </p:cNvSpPr>
          <p:nvPr>
            <p:ph type="title"/>
          </p:nvPr>
        </p:nvSpPr>
        <p:spPr bwMode="auto">
          <a:xfrm>
            <a:off x="484188" y="990600"/>
            <a:ext cx="4468812"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b"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5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5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5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5pPr>
      <a:lvl6pPr marL="336774" algn="ctr" rtl="0" fontAlgn="base">
        <a:spcBef>
          <a:spcPct val="0"/>
        </a:spcBef>
        <a:spcAft>
          <a:spcPct val="0"/>
        </a:spcAft>
        <a:defRPr sz="2500">
          <a:solidFill>
            <a:schemeClr val="tx1"/>
          </a:solidFill>
          <a:latin typeface="+mn-lt"/>
          <a:ea typeface="+mn-ea"/>
          <a:cs typeface="+mn-cs"/>
          <a:sym typeface="Gill Sans" charset="0"/>
        </a:defRPr>
      </a:lvl6pPr>
      <a:lvl7pPr marL="673547" algn="ctr" rtl="0" fontAlgn="base">
        <a:spcBef>
          <a:spcPct val="0"/>
        </a:spcBef>
        <a:spcAft>
          <a:spcPct val="0"/>
        </a:spcAft>
        <a:defRPr sz="2500">
          <a:solidFill>
            <a:schemeClr val="tx1"/>
          </a:solidFill>
          <a:latin typeface="+mn-lt"/>
          <a:ea typeface="+mn-ea"/>
          <a:cs typeface="+mn-cs"/>
          <a:sym typeface="Gill Sans" charset="0"/>
        </a:defRPr>
      </a:lvl7pPr>
      <a:lvl8pPr marL="1010321" algn="ctr" rtl="0" fontAlgn="base">
        <a:spcBef>
          <a:spcPct val="0"/>
        </a:spcBef>
        <a:spcAft>
          <a:spcPct val="0"/>
        </a:spcAft>
        <a:defRPr sz="2500">
          <a:solidFill>
            <a:schemeClr val="tx1"/>
          </a:solidFill>
          <a:latin typeface="+mn-lt"/>
          <a:ea typeface="+mn-ea"/>
          <a:cs typeface="+mn-cs"/>
          <a:sym typeface="Gill Sans" charset="0"/>
        </a:defRPr>
      </a:lvl8pPr>
      <a:lvl9pPr marL="1347094"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581B87D-E915-48D9-94D3-F8BD791DD6ED}"/>
              </a:ext>
            </a:extLst>
          </p:cNvPr>
          <p:cNvSpPr>
            <a:spLocks noGrp="1" noChangeArrowheads="1"/>
          </p:cNvSpPr>
          <p:nvPr>
            <p:ph type="body" idx="1"/>
          </p:nvPr>
        </p:nvSpPr>
        <p:spPr bwMode="auto">
          <a:xfrm>
            <a:off x="484188" y="3367088"/>
            <a:ext cx="4468812"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t"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
        <p:nvSpPr>
          <p:cNvPr id="8195" name="Rectangle 2">
            <a:extLst>
              <a:ext uri="{FF2B5EF4-FFF2-40B4-BE49-F238E27FC236}">
                <a16:creationId xmlns:a16="http://schemas.microsoft.com/office/drawing/2014/main" id="{06E76B6D-5978-4431-A24E-DA6F104E5333}"/>
              </a:ext>
            </a:extLst>
          </p:cNvPr>
          <p:cNvSpPr>
            <a:spLocks noGrp="1" noChangeArrowheads="1"/>
          </p:cNvSpPr>
          <p:nvPr>
            <p:ph type="title"/>
          </p:nvPr>
        </p:nvSpPr>
        <p:spPr bwMode="auto">
          <a:xfrm>
            <a:off x="484188" y="990600"/>
            <a:ext cx="4468812"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b"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5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5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5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5pPr>
      <a:lvl6pPr marL="336774" algn="ctr" rtl="0" fontAlgn="base">
        <a:spcBef>
          <a:spcPct val="0"/>
        </a:spcBef>
        <a:spcAft>
          <a:spcPct val="0"/>
        </a:spcAft>
        <a:defRPr sz="2500">
          <a:solidFill>
            <a:schemeClr val="tx1"/>
          </a:solidFill>
          <a:latin typeface="+mn-lt"/>
          <a:ea typeface="+mn-ea"/>
          <a:cs typeface="+mn-cs"/>
          <a:sym typeface="Gill Sans" charset="0"/>
        </a:defRPr>
      </a:lvl6pPr>
      <a:lvl7pPr marL="673547" algn="ctr" rtl="0" fontAlgn="base">
        <a:spcBef>
          <a:spcPct val="0"/>
        </a:spcBef>
        <a:spcAft>
          <a:spcPct val="0"/>
        </a:spcAft>
        <a:defRPr sz="2500">
          <a:solidFill>
            <a:schemeClr val="tx1"/>
          </a:solidFill>
          <a:latin typeface="+mn-lt"/>
          <a:ea typeface="+mn-ea"/>
          <a:cs typeface="+mn-cs"/>
          <a:sym typeface="Gill Sans" charset="0"/>
        </a:defRPr>
      </a:lvl7pPr>
      <a:lvl8pPr marL="1010321" algn="ctr" rtl="0" fontAlgn="base">
        <a:spcBef>
          <a:spcPct val="0"/>
        </a:spcBef>
        <a:spcAft>
          <a:spcPct val="0"/>
        </a:spcAft>
        <a:defRPr sz="2500">
          <a:solidFill>
            <a:schemeClr val="tx1"/>
          </a:solidFill>
          <a:latin typeface="+mn-lt"/>
          <a:ea typeface="+mn-ea"/>
          <a:cs typeface="+mn-cs"/>
          <a:sym typeface="Gill Sans" charset="0"/>
        </a:defRPr>
      </a:lvl8pPr>
      <a:lvl9pPr marL="1347094"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AA98949A-18D1-4289-9E7A-6717EC53D1AC}"/>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6540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81075"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30810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6367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637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30128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38059"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7483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31160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jpe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jpe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20.sv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20.sv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8.jpeg"/><Relationship Id="rId4" Type="http://schemas.openxmlformats.org/officeDocument/2006/relationships/image" Target="../media/image1.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jpeg"/><Relationship Id="rId4" Type="http://schemas.openxmlformats.org/officeDocument/2006/relationships/image" Target="../media/image12.png"/></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DE8A3A52-A9B0-4141-9738-3C20C4670DDD}"/>
              </a:ext>
            </a:extLst>
          </p:cNvPr>
          <p:cNvSpPr>
            <a:spLocks noGrp="1" noChangeArrowheads="1"/>
          </p:cNvSpPr>
          <p:nvPr>
            <p:ph type="title"/>
          </p:nvPr>
        </p:nvSpPr>
        <p:spPr/>
        <p:txBody>
          <a:bodyPr/>
          <a:lstStyle/>
          <a:p>
            <a:pPr eaLnBrk="1" hangingPunct="1"/>
            <a:r>
              <a:rPr lang="en-US" altLang="en-US" dirty="0"/>
              <a:t>Part 2</a:t>
            </a:r>
          </a:p>
        </p:txBody>
      </p:sp>
      <p:sp>
        <p:nvSpPr>
          <p:cNvPr id="16386" name="Rectangle 2">
            <a:extLst>
              <a:ext uri="{FF2B5EF4-FFF2-40B4-BE49-F238E27FC236}">
                <a16:creationId xmlns:a16="http://schemas.microsoft.com/office/drawing/2014/main" id="{3CBCA9EE-EC59-4C14-8657-EF76DA5F4E47}"/>
              </a:ext>
            </a:extLst>
          </p:cNvPr>
          <p:cNvSpPr>
            <a:spLocks noGrp="1" noChangeArrowheads="1"/>
          </p:cNvSpPr>
          <p:nvPr>
            <p:ph type="body" idx="1"/>
          </p:nvPr>
        </p:nvSpPr>
        <p:spPr/>
        <p:txBody>
          <a:bodyPr/>
          <a:lstStyle/>
          <a:p>
            <a:pPr marL="0" indent="0" eaLnBrk="1" hangingPunct="1"/>
            <a:r>
              <a:rPr lang="en-US" altLang="en-US" sz="4000" dirty="0"/>
              <a:t>Internet applications</a:t>
            </a:r>
          </a:p>
          <a:p>
            <a:pPr marL="0" indent="0" eaLnBrk="1" hangingPunct="1"/>
            <a:r>
              <a:rPr lang="en-US" altLang="en-US" sz="4000" dirty="0"/>
              <a:t>Security principles</a:t>
            </a:r>
          </a:p>
        </p:txBody>
      </p:sp>
      <p:pic>
        <p:nvPicPr>
          <p:cNvPr id="2" name="Picture 3">
            <a:extLst>
              <a:ext uri="{FF2B5EF4-FFF2-40B4-BE49-F238E27FC236}">
                <a16:creationId xmlns:a16="http://schemas.microsoft.com/office/drawing/2014/main" id="{6B84376D-CF96-762D-5167-A1D64458D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72" y="121939"/>
            <a:ext cx="38052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TextBox 2">
            <a:extLst>
              <a:ext uri="{FF2B5EF4-FFF2-40B4-BE49-F238E27FC236}">
                <a16:creationId xmlns:a16="http://schemas.microsoft.com/office/drawing/2014/main" id="{6FB9ED92-07EC-0972-C58E-79BFAA33D8B9}"/>
              </a:ext>
            </a:extLst>
          </p:cNvPr>
          <p:cNvSpPr txBox="1"/>
          <p:nvPr/>
        </p:nvSpPr>
        <p:spPr>
          <a:xfrm>
            <a:off x="1376752" y="6212843"/>
            <a:ext cx="7780333"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BE" sz="1400" b="0" i="0" u="none" strike="noStrike" cap="none" spc="0" normalizeH="0" baseline="0" dirty="0">
                <a:ln>
                  <a:noFill/>
                </a:ln>
                <a:solidFill>
                  <a:srgbClr val="000000"/>
                </a:solidFill>
                <a:effectLst/>
                <a:uFillTx/>
                <a:latin typeface="+mn-lt"/>
                <a:ea typeface="+mn-ea"/>
                <a:cs typeface="+mn-cs"/>
                <a:sym typeface="Calibri"/>
              </a:rPr>
              <a:t>© O. Bonaventure, UCLouvain, 2023. </a:t>
            </a:r>
            <a:r>
              <a:rPr lang="en-BE" sz="1400" dirty="0"/>
              <a:t>Supplementary material for the </a:t>
            </a:r>
            <a:br>
              <a:rPr lang="en-BE" sz="1400" dirty="0"/>
            </a:br>
            <a:r>
              <a:rPr lang="en-BE" sz="1400" dirty="0"/>
              <a:t>Computer Networking : Principles, Protocols and Practice ebook, https://www.computer-networking.info</a:t>
            </a:r>
            <a:endParaRPr kumimoji="0" lang="en-BE" sz="14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C2381B-7D42-4430-969E-09A30F465A05}"/>
              </a:ext>
            </a:extLst>
          </p:cNvPr>
          <p:cNvSpPr>
            <a:spLocks noGrp="1"/>
          </p:cNvSpPr>
          <p:nvPr>
            <p:ph type="title"/>
          </p:nvPr>
        </p:nvSpPr>
        <p:spPr/>
        <p:txBody>
          <a:bodyPr/>
          <a:lstStyle/>
          <a:p>
            <a:r>
              <a:rPr lang="fr-FR" dirty="0"/>
              <a:t>HTTP/2.0</a:t>
            </a:r>
          </a:p>
        </p:txBody>
      </p:sp>
      <p:pic>
        <p:nvPicPr>
          <p:cNvPr id="4" name="Image 4">
            <a:extLst>
              <a:ext uri="{FF2B5EF4-FFF2-40B4-BE49-F238E27FC236}">
                <a16:creationId xmlns:a16="http://schemas.microsoft.com/office/drawing/2014/main" id="{3E523F77-A084-4EB8-A086-560711E0BB94}"/>
              </a:ext>
            </a:extLst>
          </p:cNvPr>
          <p:cNvPicPr>
            <a:picLocks noGrp="1" noChangeAspect="1"/>
          </p:cNvPicPr>
          <p:nvPr>
            <p:ph idx="1"/>
          </p:nvPr>
        </p:nvPicPr>
        <p:blipFill>
          <a:blip r:embed="rId2"/>
          <a:stretch>
            <a:fillRect/>
          </a:stretch>
        </p:blipFill>
        <p:spPr>
          <a:xfrm>
            <a:off x="540965" y="1969474"/>
            <a:ext cx="4232449" cy="4017963"/>
          </a:xfrm>
        </p:spPr>
      </p:pic>
      <p:pic>
        <p:nvPicPr>
          <p:cNvPr id="6" name="Image 6">
            <a:extLst>
              <a:ext uri="{FF2B5EF4-FFF2-40B4-BE49-F238E27FC236}">
                <a16:creationId xmlns:a16="http://schemas.microsoft.com/office/drawing/2014/main" id="{3AEBE590-FE66-4A2A-A9CF-D5F2B0B54160}"/>
              </a:ext>
            </a:extLst>
          </p:cNvPr>
          <p:cNvPicPr>
            <a:picLocks noChangeAspect="1"/>
          </p:cNvPicPr>
          <p:nvPr/>
        </p:nvPicPr>
        <p:blipFill>
          <a:blip r:embed="rId3"/>
          <a:stretch>
            <a:fillRect/>
          </a:stretch>
        </p:blipFill>
        <p:spPr>
          <a:xfrm>
            <a:off x="5365004" y="1965022"/>
            <a:ext cx="4354463" cy="4123299"/>
          </a:xfrm>
          <a:prstGeom prst="rect">
            <a:avLst/>
          </a:prstGeom>
        </p:spPr>
      </p:pic>
    </p:spTree>
    <p:extLst>
      <p:ext uri="{BB962C8B-B14F-4D97-AF65-F5344CB8AC3E}">
        <p14:creationId xmlns:p14="http://schemas.microsoft.com/office/powerpoint/2010/main" val="3625577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D292-D511-8CBC-7C99-1A7893F81F1F}"/>
              </a:ext>
            </a:extLst>
          </p:cNvPr>
          <p:cNvSpPr>
            <a:spLocks noGrp="1"/>
          </p:cNvSpPr>
          <p:nvPr>
            <p:ph type="title"/>
          </p:nvPr>
        </p:nvSpPr>
        <p:spPr/>
        <p:txBody>
          <a:bodyPr/>
          <a:lstStyle/>
          <a:p>
            <a:r>
              <a:rPr lang="en-BE" dirty="0"/>
              <a:t>HTTP/2.0</a:t>
            </a:r>
          </a:p>
        </p:txBody>
      </p:sp>
      <p:sp>
        <p:nvSpPr>
          <p:cNvPr id="3" name="Content Placeholder 2">
            <a:extLst>
              <a:ext uri="{FF2B5EF4-FFF2-40B4-BE49-F238E27FC236}">
                <a16:creationId xmlns:a16="http://schemas.microsoft.com/office/drawing/2014/main" id="{49DFF85A-ECB2-A7B2-92C5-27DB5C848B91}"/>
              </a:ext>
            </a:extLst>
          </p:cNvPr>
          <p:cNvSpPr>
            <a:spLocks noGrp="1"/>
          </p:cNvSpPr>
          <p:nvPr>
            <p:ph idx="1"/>
          </p:nvPr>
        </p:nvSpPr>
        <p:spPr>
          <a:xfrm>
            <a:off x="956012" y="1516962"/>
            <a:ext cx="3501973" cy="1077144"/>
          </a:xfrm>
        </p:spPr>
        <p:txBody>
          <a:bodyPr/>
          <a:lstStyle/>
          <a:p>
            <a:r>
              <a:rPr lang="en-BE" dirty="0"/>
              <a:t>How to realise ?</a:t>
            </a:r>
          </a:p>
        </p:txBody>
      </p:sp>
      <p:pic>
        <p:nvPicPr>
          <p:cNvPr id="4" name="Image 6">
            <a:extLst>
              <a:ext uri="{FF2B5EF4-FFF2-40B4-BE49-F238E27FC236}">
                <a16:creationId xmlns:a16="http://schemas.microsoft.com/office/drawing/2014/main" id="{D5F3EA6E-7381-9BBD-ECE0-EEB400CCAE09}"/>
              </a:ext>
            </a:extLst>
          </p:cNvPr>
          <p:cNvPicPr>
            <a:picLocks noChangeAspect="1"/>
          </p:cNvPicPr>
          <p:nvPr/>
        </p:nvPicPr>
        <p:blipFill>
          <a:blip r:embed="rId2"/>
          <a:stretch>
            <a:fillRect/>
          </a:stretch>
        </p:blipFill>
        <p:spPr>
          <a:xfrm>
            <a:off x="6878399" y="107840"/>
            <a:ext cx="2698195" cy="2554957"/>
          </a:xfrm>
          <a:prstGeom prst="rect">
            <a:avLst/>
          </a:prstGeom>
        </p:spPr>
      </p:pic>
      <p:sp>
        <p:nvSpPr>
          <p:cNvPr id="5" name="Line 2">
            <a:extLst>
              <a:ext uri="{FF2B5EF4-FFF2-40B4-BE49-F238E27FC236}">
                <a16:creationId xmlns:a16="http://schemas.microsoft.com/office/drawing/2014/main" id="{543CE1A9-2DBF-FF07-A4EE-A0A8305E0626}"/>
              </a:ext>
            </a:extLst>
          </p:cNvPr>
          <p:cNvSpPr>
            <a:spLocks noChangeShapeType="1"/>
          </p:cNvSpPr>
          <p:nvPr/>
        </p:nvSpPr>
        <p:spPr bwMode="auto">
          <a:xfrm flipH="1">
            <a:off x="3962400" y="2457450"/>
            <a:ext cx="6350" cy="34115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 name="Line 3">
            <a:extLst>
              <a:ext uri="{FF2B5EF4-FFF2-40B4-BE49-F238E27FC236}">
                <a16:creationId xmlns:a16="http://schemas.microsoft.com/office/drawing/2014/main" id="{2FB24EDB-C4E0-76B6-A5B0-9D05524BEDEA}"/>
              </a:ext>
            </a:extLst>
          </p:cNvPr>
          <p:cNvSpPr>
            <a:spLocks noChangeShapeType="1"/>
          </p:cNvSpPr>
          <p:nvPr/>
        </p:nvSpPr>
        <p:spPr bwMode="auto">
          <a:xfrm>
            <a:off x="6056313" y="2486025"/>
            <a:ext cx="1587" cy="33829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7" name="Rectangle 4">
            <a:extLst>
              <a:ext uri="{FF2B5EF4-FFF2-40B4-BE49-F238E27FC236}">
                <a16:creationId xmlns:a16="http://schemas.microsoft.com/office/drawing/2014/main" id="{4437272B-FA9C-0FBC-FBB2-AA6DE0553FD4}"/>
              </a:ext>
            </a:extLst>
          </p:cNvPr>
          <p:cNvSpPr>
            <a:spLocks/>
          </p:cNvSpPr>
          <p:nvPr/>
        </p:nvSpPr>
        <p:spPr bwMode="auto">
          <a:xfrm>
            <a:off x="1939925" y="2397125"/>
            <a:ext cx="73183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8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Source</a:t>
            </a:r>
          </a:p>
        </p:txBody>
      </p:sp>
      <p:sp>
        <p:nvSpPr>
          <p:cNvPr id="8" name="Rectangle 5">
            <a:extLst>
              <a:ext uri="{FF2B5EF4-FFF2-40B4-BE49-F238E27FC236}">
                <a16:creationId xmlns:a16="http://schemas.microsoft.com/office/drawing/2014/main" id="{75F8D685-8205-A0C8-8D8B-9385257B9063}"/>
              </a:ext>
            </a:extLst>
          </p:cNvPr>
          <p:cNvSpPr>
            <a:spLocks/>
          </p:cNvSpPr>
          <p:nvPr/>
        </p:nvSpPr>
        <p:spPr bwMode="auto">
          <a:xfrm>
            <a:off x="4471988" y="2397125"/>
            <a:ext cx="858837"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8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Provider</a:t>
            </a:r>
          </a:p>
        </p:txBody>
      </p:sp>
      <p:sp>
        <p:nvSpPr>
          <p:cNvPr id="9" name="Rectangle 6">
            <a:extLst>
              <a:ext uri="{FF2B5EF4-FFF2-40B4-BE49-F238E27FC236}">
                <a16:creationId xmlns:a16="http://schemas.microsoft.com/office/drawing/2014/main" id="{61296559-8413-4085-E7F8-7413AB432F0F}"/>
              </a:ext>
            </a:extLst>
          </p:cNvPr>
          <p:cNvSpPr>
            <a:spLocks/>
          </p:cNvSpPr>
          <p:nvPr/>
        </p:nvSpPr>
        <p:spPr bwMode="auto">
          <a:xfrm>
            <a:off x="7332663" y="2397125"/>
            <a:ext cx="11557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8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Destination</a:t>
            </a:r>
          </a:p>
        </p:txBody>
      </p:sp>
      <p:sp>
        <p:nvSpPr>
          <p:cNvPr id="22" name="Rectangle 19">
            <a:extLst>
              <a:ext uri="{FF2B5EF4-FFF2-40B4-BE49-F238E27FC236}">
                <a16:creationId xmlns:a16="http://schemas.microsoft.com/office/drawing/2014/main" id="{921BD892-58C6-3E13-85A1-E30205DC4891}"/>
              </a:ext>
            </a:extLst>
          </p:cNvPr>
          <p:cNvSpPr>
            <a:spLocks/>
          </p:cNvSpPr>
          <p:nvPr/>
        </p:nvSpPr>
        <p:spPr bwMode="auto">
          <a:xfrm>
            <a:off x="6574233" y="3288542"/>
            <a:ext cx="1661503" cy="1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dirty="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(”GET /b")</a:t>
            </a:r>
          </a:p>
        </p:txBody>
      </p:sp>
      <p:grpSp>
        <p:nvGrpSpPr>
          <p:cNvPr id="23" name="Group 20">
            <a:extLst>
              <a:ext uri="{FF2B5EF4-FFF2-40B4-BE49-F238E27FC236}">
                <a16:creationId xmlns:a16="http://schemas.microsoft.com/office/drawing/2014/main" id="{3A49D41C-A603-4059-EE38-5D03435D8E11}"/>
              </a:ext>
            </a:extLst>
          </p:cNvPr>
          <p:cNvGrpSpPr>
            <a:grpSpLocks/>
          </p:cNvGrpSpPr>
          <p:nvPr/>
        </p:nvGrpSpPr>
        <p:grpSpPr bwMode="auto">
          <a:xfrm>
            <a:off x="1724604" y="2879232"/>
            <a:ext cx="6557737" cy="721330"/>
            <a:chOff x="-45" y="3"/>
            <a:chExt cx="5423" cy="647"/>
          </a:xfrm>
        </p:grpSpPr>
        <p:sp>
          <p:nvSpPr>
            <p:cNvPr id="24" name="Rectangle 21">
              <a:extLst>
                <a:ext uri="{FF2B5EF4-FFF2-40B4-BE49-F238E27FC236}">
                  <a16:creationId xmlns:a16="http://schemas.microsoft.com/office/drawing/2014/main" id="{C8F0BC95-4F98-7B38-EAF4-AF671606F7EF}"/>
                </a:ext>
              </a:extLst>
            </p:cNvPr>
            <p:cNvSpPr>
              <a:spLocks/>
            </p:cNvSpPr>
            <p:nvPr/>
          </p:nvSpPr>
          <p:spPr bwMode="auto">
            <a:xfrm>
              <a:off x="4004" y="136"/>
              <a:ext cx="13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(”GET /a")</a:t>
              </a:r>
            </a:p>
          </p:txBody>
        </p:sp>
        <p:grpSp>
          <p:nvGrpSpPr>
            <p:cNvPr id="25" name="Group 22">
              <a:extLst>
                <a:ext uri="{FF2B5EF4-FFF2-40B4-BE49-F238E27FC236}">
                  <a16:creationId xmlns:a16="http://schemas.microsoft.com/office/drawing/2014/main" id="{CD15242F-BA67-FCC7-B785-BB68BABA4D24}"/>
                </a:ext>
              </a:extLst>
            </p:cNvPr>
            <p:cNvGrpSpPr>
              <a:grpSpLocks/>
            </p:cNvGrpSpPr>
            <p:nvPr/>
          </p:nvGrpSpPr>
          <p:grpSpPr bwMode="auto">
            <a:xfrm>
              <a:off x="-45" y="3"/>
              <a:ext cx="5217" cy="647"/>
              <a:chOff x="-45" y="3"/>
              <a:chExt cx="5217" cy="647"/>
            </a:xfrm>
          </p:grpSpPr>
          <p:grpSp>
            <p:nvGrpSpPr>
              <p:cNvPr id="26" name="Group 23">
                <a:extLst>
                  <a:ext uri="{FF2B5EF4-FFF2-40B4-BE49-F238E27FC236}">
                    <a16:creationId xmlns:a16="http://schemas.microsoft.com/office/drawing/2014/main" id="{CC740909-0B15-502A-487E-5F0DD75426DD}"/>
                  </a:ext>
                </a:extLst>
              </p:cNvPr>
              <p:cNvGrpSpPr>
                <a:grpSpLocks/>
              </p:cNvGrpSpPr>
              <p:nvPr/>
            </p:nvGrpSpPr>
            <p:grpSpPr bwMode="auto">
              <a:xfrm>
                <a:off x="-45" y="3"/>
                <a:ext cx="1851" cy="230"/>
                <a:chOff x="-45" y="0"/>
                <a:chExt cx="1851" cy="230"/>
              </a:xfrm>
            </p:grpSpPr>
            <p:sp>
              <p:nvSpPr>
                <p:cNvPr id="31" name="Line 24">
                  <a:extLst>
                    <a:ext uri="{FF2B5EF4-FFF2-40B4-BE49-F238E27FC236}">
                      <a16:creationId xmlns:a16="http://schemas.microsoft.com/office/drawing/2014/main" id="{B34CB256-2F5F-E9C9-182A-742A442025F3}"/>
                    </a:ext>
                  </a:extLst>
                </p:cNvPr>
                <p:cNvSpPr>
                  <a:spLocks noChangeShapeType="1"/>
                </p:cNvSpPr>
                <p:nvPr/>
              </p:nvSpPr>
              <p:spPr bwMode="auto">
                <a:xfrm>
                  <a:off x="175" y="0"/>
                  <a:ext cx="1613"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2" name="Rectangle 25">
                  <a:extLst>
                    <a:ext uri="{FF2B5EF4-FFF2-40B4-BE49-F238E27FC236}">
                      <a16:creationId xmlns:a16="http://schemas.microsoft.com/office/drawing/2014/main" id="{2420D4A8-9A39-9410-19CD-AB8311C5C142}"/>
                    </a:ext>
                  </a:extLst>
                </p:cNvPr>
                <p:cNvSpPr>
                  <a:spLocks/>
                </p:cNvSpPr>
                <p:nvPr/>
              </p:nvSpPr>
              <p:spPr bwMode="auto">
                <a:xfrm>
                  <a:off x="-45" y="52"/>
                  <a:ext cx="185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DATA.request</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(”GET /a…")</a:t>
                  </a:r>
                </a:p>
              </p:txBody>
            </p:sp>
          </p:grpSp>
          <p:sp>
            <p:nvSpPr>
              <p:cNvPr id="27" name="Line 26">
                <a:extLst>
                  <a:ext uri="{FF2B5EF4-FFF2-40B4-BE49-F238E27FC236}">
                    <a16:creationId xmlns:a16="http://schemas.microsoft.com/office/drawing/2014/main" id="{37F59431-D8A6-E583-CFB0-6B01D80A5F64}"/>
                  </a:ext>
                </a:extLst>
              </p:cNvPr>
              <p:cNvSpPr>
                <a:spLocks noChangeShapeType="1"/>
              </p:cNvSpPr>
              <p:nvPr/>
            </p:nvSpPr>
            <p:spPr bwMode="auto">
              <a:xfrm>
                <a:off x="3545" y="136"/>
                <a:ext cx="1613"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 name="Line 27">
                <a:extLst>
                  <a:ext uri="{FF2B5EF4-FFF2-40B4-BE49-F238E27FC236}">
                    <a16:creationId xmlns:a16="http://schemas.microsoft.com/office/drawing/2014/main" id="{CFE1D997-A2C3-07CC-25A4-2605448767D8}"/>
                  </a:ext>
                </a:extLst>
              </p:cNvPr>
              <p:cNvSpPr>
                <a:spLocks noChangeShapeType="1"/>
              </p:cNvSpPr>
              <p:nvPr/>
            </p:nvSpPr>
            <p:spPr bwMode="auto">
              <a:xfrm>
                <a:off x="3559" y="649"/>
                <a:ext cx="1613"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grpSp>
        <p:nvGrpSpPr>
          <p:cNvPr id="33" name="Group 30">
            <a:extLst>
              <a:ext uri="{FF2B5EF4-FFF2-40B4-BE49-F238E27FC236}">
                <a16:creationId xmlns:a16="http://schemas.microsoft.com/office/drawing/2014/main" id="{A8859E18-63B6-3E8C-5ACD-ECF1DFDC6815}"/>
              </a:ext>
            </a:extLst>
          </p:cNvPr>
          <p:cNvGrpSpPr>
            <a:grpSpLocks/>
          </p:cNvGrpSpPr>
          <p:nvPr/>
        </p:nvGrpSpPr>
        <p:grpSpPr bwMode="auto">
          <a:xfrm>
            <a:off x="1763124" y="3302820"/>
            <a:ext cx="2182766" cy="255612"/>
            <a:chOff x="0" y="0"/>
            <a:chExt cx="1805" cy="229"/>
          </a:xfrm>
        </p:grpSpPr>
        <p:sp>
          <p:nvSpPr>
            <p:cNvPr id="34" name="Line 31">
              <a:extLst>
                <a:ext uri="{FF2B5EF4-FFF2-40B4-BE49-F238E27FC236}">
                  <a16:creationId xmlns:a16="http://schemas.microsoft.com/office/drawing/2014/main" id="{F34198FD-2C2B-6839-735A-4CEF8DD8C445}"/>
                </a:ext>
              </a:extLst>
            </p:cNvPr>
            <p:cNvSpPr>
              <a:spLocks noChangeShapeType="1"/>
            </p:cNvSpPr>
            <p:nvPr/>
          </p:nvSpPr>
          <p:spPr bwMode="auto">
            <a:xfrm>
              <a:off x="192" y="0"/>
              <a:ext cx="1613"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5" name="Rectangle 32">
              <a:extLst>
                <a:ext uri="{FF2B5EF4-FFF2-40B4-BE49-F238E27FC236}">
                  <a16:creationId xmlns:a16="http://schemas.microsoft.com/office/drawing/2014/main" id="{57F89CD3-D40E-EEAE-F3C2-9FA5CEED5AA8}"/>
                </a:ext>
              </a:extLst>
            </p:cNvPr>
            <p:cNvSpPr>
              <a:spLocks/>
            </p:cNvSpPr>
            <p:nvPr/>
          </p:nvSpPr>
          <p:spPr bwMode="auto">
            <a:xfrm>
              <a:off x="0" y="51"/>
              <a:ext cx="169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DATA.request</a:t>
              </a:r>
              <a:r>
                <a:rPr lang="en-US" altLang="fr-FR" sz="1500" dirty="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(“GET /b")</a:t>
              </a:r>
            </a:p>
          </p:txBody>
        </p:sp>
      </p:grpSp>
      <p:sp>
        <p:nvSpPr>
          <p:cNvPr id="46" name="Line 26">
            <a:extLst>
              <a:ext uri="{FF2B5EF4-FFF2-40B4-BE49-F238E27FC236}">
                <a16:creationId xmlns:a16="http://schemas.microsoft.com/office/drawing/2014/main" id="{FA977A97-637A-B4AB-759F-7860981AF886}"/>
              </a:ext>
            </a:extLst>
          </p:cNvPr>
          <p:cNvSpPr>
            <a:spLocks noChangeShapeType="1"/>
          </p:cNvSpPr>
          <p:nvPr/>
        </p:nvSpPr>
        <p:spPr bwMode="auto">
          <a:xfrm flipH="1">
            <a:off x="6048419" y="4007450"/>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7" name="Line 26">
            <a:extLst>
              <a:ext uri="{FF2B5EF4-FFF2-40B4-BE49-F238E27FC236}">
                <a16:creationId xmlns:a16="http://schemas.microsoft.com/office/drawing/2014/main" id="{64FF00BB-5565-0D39-5757-26857477BA98}"/>
              </a:ext>
            </a:extLst>
          </p:cNvPr>
          <p:cNvSpPr>
            <a:spLocks noChangeShapeType="1"/>
          </p:cNvSpPr>
          <p:nvPr/>
        </p:nvSpPr>
        <p:spPr bwMode="auto">
          <a:xfrm flipH="1">
            <a:off x="2352939" y="4155325"/>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8" name="Line 26">
            <a:extLst>
              <a:ext uri="{FF2B5EF4-FFF2-40B4-BE49-F238E27FC236}">
                <a16:creationId xmlns:a16="http://schemas.microsoft.com/office/drawing/2014/main" id="{7FF098CA-3B74-74A9-56D3-0DA5EE4631F7}"/>
              </a:ext>
            </a:extLst>
          </p:cNvPr>
          <p:cNvSpPr>
            <a:spLocks noChangeShapeType="1"/>
          </p:cNvSpPr>
          <p:nvPr/>
        </p:nvSpPr>
        <p:spPr bwMode="auto">
          <a:xfrm flipH="1">
            <a:off x="6028307" y="4308985"/>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9" name="Line 26">
            <a:extLst>
              <a:ext uri="{FF2B5EF4-FFF2-40B4-BE49-F238E27FC236}">
                <a16:creationId xmlns:a16="http://schemas.microsoft.com/office/drawing/2014/main" id="{EC7B1E09-B7A8-78B3-9CA9-AA295554497B}"/>
              </a:ext>
            </a:extLst>
          </p:cNvPr>
          <p:cNvSpPr>
            <a:spLocks noChangeShapeType="1"/>
          </p:cNvSpPr>
          <p:nvPr/>
        </p:nvSpPr>
        <p:spPr bwMode="auto">
          <a:xfrm flipH="1">
            <a:off x="2332827" y="4456860"/>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0" name="Line 26">
            <a:extLst>
              <a:ext uri="{FF2B5EF4-FFF2-40B4-BE49-F238E27FC236}">
                <a16:creationId xmlns:a16="http://schemas.microsoft.com/office/drawing/2014/main" id="{65947A43-E386-19B5-738B-F1A27DAC90C2}"/>
              </a:ext>
            </a:extLst>
          </p:cNvPr>
          <p:cNvSpPr>
            <a:spLocks noChangeShapeType="1"/>
          </p:cNvSpPr>
          <p:nvPr/>
        </p:nvSpPr>
        <p:spPr bwMode="auto">
          <a:xfrm flipH="1">
            <a:off x="6048419" y="4610650"/>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1" name="Line 26">
            <a:extLst>
              <a:ext uri="{FF2B5EF4-FFF2-40B4-BE49-F238E27FC236}">
                <a16:creationId xmlns:a16="http://schemas.microsoft.com/office/drawing/2014/main" id="{C6A0F5F9-C67C-95A1-9F37-09DB01A26F80}"/>
              </a:ext>
            </a:extLst>
          </p:cNvPr>
          <p:cNvSpPr>
            <a:spLocks noChangeShapeType="1"/>
          </p:cNvSpPr>
          <p:nvPr/>
        </p:nvSpPr>
        <p:spPr bwMode="auto">
          <a:xfrm flipH="1">
            <a:off x="2352939" y="4758525"/>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2" name="Line 26">
            <a:extLst>
              <a:ext uri="{FF2B5EF4-FFF2-40B4-BE49-F238E27FC236}">
                <a16:creationId xmlns:a16="http://schemas.microsoft.com/office/drawing/2014/main" id="{6521C7C8-18A5-16F9-B4F5-EC71F47CE1EF}"/>
              </a:ext>
            </a:extLst>
          </p:cNvPr>
          <p:cNvSpPr>
            <a:spLocks noChangeShapeType="1"/>
          </p:cNvSpPr>
          <p:nvPr/>
        </p:nvSpPr>
        <p:spPr bwMode="auto">
          <a:xfrm flipH="1">
            <a:off x="6065794" y="4933619"/>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3" name="Line 26">
            <a:extLst>
              <a:ext uri="{FF2B5EF4-FFF2-40B4-BE49-F238E27FC236}">
                <a16:creationId xmlns:a16="http://schemas.microsoft.com/office/drawing/2014/main" id="{3B473723-0011-A905-8D8A-A8AD9DC742DF}"/>
              </a:ext>
            </a:extLst>
          </p:cNvPr>
          <p:cNvSpPr>
            <a:spLocks noChangeShapeType="1"/>
          </p:cNvSpPr>
          <p:nvPr/>
        </p:nvSpPr>
        <p:spPr bwMode="auto">
          <a:xfrm flipH="1">
            <a:off x="2370314" y="5081494"/>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4" name="Rectangle 21">
            <a:extLst>
              <a:ext uri="{FF2B5EF4-FFF2-40B4-BE49-F238E27FC236}">
                <a16:creationId xmlns:a16="http://schemas.microsoft.com/office/drawing/2014/main" id="{B905C2CF-5774-104A-42F5-70D4FF951092}"/>
              </a:ext>
            </a:extLst>
          </p:cNvPr>
          <p:cNvSpPr>
            <a:spLocks/>
          </p:cNvSpPr>
          <p:nvPr/>
        </p:nvSpPr>
        <p:spPr bwMode="auto">
          <a:xfrm>
            <a:off x="6812966" y="3787411"/>
            <a:ext cx="1847172"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(”AAAAAA")</a:t>
            </a:r>
          </a:p>
        </p:txBody>
      </p:sp>
      <p:sp>
        <p:nvSpPr>
          <p:cNvPr id="55" name="Rectangle 21">
            <a:extLst>
              <a:ext uri="{FF2B5EF4-FFF2-40B4-BE49-F238E27FC236}">
                <a16:creationId xmlns:a16="http://schemas.microsoft.com/office/drawing/2014/main" id="{6D5B41AE-9207-D9D7-A2DD-A711A64766B4}"/>
              </a:ext>
            </a:extLst>
          </p:cNvPr>
          <p:cNvSpPr>
            <a:spLocks/>
          </p:cNvSpPr>
          <p:nvPr/>
        </p:nvSpPr>
        <p:spPr bwMode="auto">
          <a:xfrm>
            <a:off x="6854756" y="4404833"/>
            <a:ext cx="1847172"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(”AAAAAA")</a:t>
            </a:r>
          </a:p>
        </p:txBody>
      </p:sp>
      <p:sp>
        <p:nvSpPr>
          <p:cNvPr id="56" name="Rectangle 21">
            <a:extLst>
              <a:ext uri="{FF2B5EF4-FFF2-40B4-BE49-F238E27FC236}">
                <a16:creationId xmlns:a16="http://schemas.microsoft.com/office/drawing/2014/main" id="{4AF528D9-AA5C-1B32-B3DC-7508FBCFB5D0}"/>
              </a:ext>
            </a:extLst>
          </p:cNvPr>
          <p:cNvSpPr>
            <a:spLocks/>
          </p:cNvSpPr>
          <p:nvPr/>
        </p:nvSpPr>
        <p:spPr bwMode="auto">
          <a:xfrm>
            <a:off x="6812966" y="4117681"/>
            <a:ext cx="1590692"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dirty="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(”BBBB")</a:t>
            </a:r>
          </a:p>
        </p:txBody>
      </p:sp>
      <p:sp>
        <p:nvSpPr>
          <p:cNvPr id="57" name="Rectangle 21">
            <a:extLst>
              <a:ext uri="{FF2B5EF4-FFF2-40B4-BE49-F238E27FC236}">
                <a16:creationId xmlns:a16="http://schemas.microsoft.com/office/drawing/2014/main" id="{49722C63-FB5D-07A6-6315-34630583D8E0}"/>
              </a:ext>
            </a:extLst>
          </p:cNvPr>
          <p:cNvSpPr>
            <a:spLocks/>
          </p:cNvSpPr>
          <p:nvPr/>
        </p:nvSpPr>
        <p:spPr bwMode="auto">
          <a:xfrm>
            <a:off x="6830997" y="4724880"/>
            <a:ext cx="1590692"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dirty="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(”BBBB")</a:t>
            </a:r>
          </a:p>
        </p:txBody>
      </p:sp>
      <p:sp>
        <p:nvSpPr>
          <p:cNvPr id="58" name="Rectangle 21">
            <a:extLst>
              <a:ext uri="{FF2B5EF4-FFF2-40B4-BE49-F238E27FC236}">
                <a16:creationId xmlns:a16="http://schemas.microsoft.com/office/drawing/2014/main" id="{7DC36C94-EC8F-19C4-D464-E2DE592B0A7B}"/>
              </a:ext>
            </a:extLst>
          </p:cNvPr>
          <p:cNvSpPr>
            <a:spLocks/>
          </p:cNvSpPr>
          <p:nvPr/>
        </p:nvSpPr>
        <p:spPr bwMode="auto">
          <a:xfrm>
            <a:off x="2121578" y="3931680"/>
            <a:ext cx="1826334"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(”AAAAAA")</a:t>
            </a:r>
          </a:p>
        </p:txBody>
      </p:sp>
      <p:sp>
        <p:nvSpPr>
          <p:cNvPr id="59" name="Rectangle 21">
            <a:extLst>
              <a:ext uri="{FF2B5EF4-FFF2-40B4-BE49-F238E27FC236}">
                <a16:creationId xmlns:a16="http://schemas.microsoft.com/office/drawing/2014/main" id="{805955B2-D7BE-F93C-BBC6-3C28104B524C}"/>
              </a:ext>
            </a:extLst>
          </p:cNvPr>
          <p:cNvSpPr>
            <a:spLocks/>
          </p:cNvSpPr>
          <p:nvPr/>
        </p:nvSpPr>
        <p:spPr bwMode="auto">
          <a:xfrm>
            <a:off x="2163368" y="4549102"/>
            <a:ext cx="1826334"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(”AAAAAA")</a:t>
            </a:r>
          </a:p>
        </p:txBody>
      </p:sp>
      <p:sp>
        <p:nvSpPr>
          <p:cNvPr id="60" name="Rectangle 21">
            <a:extLst>
              <a:ext uri="{FF2B5EF4-FFF2-40B4-BE49-F238E27FC236}">
                <a16:creationId xmlns:a16="http://schemas.microsoft.com/office/drawing/2014/main" id="{9AD66778-694A-4B5C-31DE-00E9DD925F32}"/>
              </a:ext>
            </a:extLst>
          </p:cNvPr>
          <p:cNvSpPr>
            <a:spLocks/>
          </p:cNvSpPr>
          <p:nvPr/>
        </p:nvSpPr>
        <p:spPr bwMode="auto">
          <a:xfrm>
            <a:off x="2121578" y="4261950"/>
            <a:ext cx="1569853"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dirty="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(”BBBB")</a:t>
            </a:r>
          </a:p>
        </p:txBody>
      </p:sp>
      <p:sp>
        <p:nvSpPr>
          <p:cNvPr id="61" name="Rectangle 21">
            <a:extLst>
              <a:ext uri="{FF2B5EF4-FFF2-40B4-BE49-F238E27FC236}">
                <a16:creationId xmlns:a16="http://schemas.microsoft.com/office/drawing/2014/main" id="{639E9F17-7288-C510-8DEE-3177837B10B8}"/>
              </a:ext>
            </a:extLst>
          </p:cNvPr>
          <p:cNvSpPr>
            <a:spLocks/>
          </p:cNvSpPr>
          <p:nvPr/>
        </p:nvSpPr>
        <p:spPr bwMode="auto">
          <a:xfrm>
            <a:off x="2139609" y="4869149"/>
            <a:ext cx="1569853"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dirty="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dirty="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(”BBBB")</a:t>
            </a:r>
          </a:p>
        </p:txBody>
      </p:sp>
    </p:spTree>
    <p:extLst>
      <p:ext uri="{BB962C8B-B14F-4D97-AF65-F5344CB8AC3E}">
        <p14:creationId xmlns:p14="http://schemas.microsoft.com/office/powerpoint/2010/main" val="1873383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FF0B32-657D-F1FC-3968-B8EBA2C804D6}"/>
              </a:ext>
            </a:extLst>
          </p:cNvPr>
          <p:cNvPicPr>
            <a:picLocks noChangeAspect="1"/>
          </p:cNvPicPr>
          <p:nvPr/>
        </p:nvPicPr>
        <p:blipFill>
          <a:blip r:embed="rId2"/>
          <a:stretch>
            <a:fillRect/>
          </a:stretch>
        </p:blipFill>
        <p:spPr>
          <a:xfrm>
            <a:off x="1314783" y="4122057"/>
            <a:ext cx="8322703" cy="2375807"/>
          </a:xfrm>
          <a:prstGeom prst="rect">
            <a:avLst/>
          </a:prstGeom>
        </p:spPr>
      </p:pic>
      <p:sp>
        <p:nvSpPr>
          <p:cNvPr id="2" name="Title 1">
            <a:extLst>
              <a:ext uri="{FF2B5EF4-FFF2-40B4-BE49-F238E27FC236}">
                <a16:creationId xmlns:a16="http://schemas.microsoft.com/office/drawing/2014/main" id="{727D6EAB-08CB-7936-9617-43B72690C756}"/>
              </a:ext>
            </a:extLst>
          </p:cNvPr>
          <p:cNvSpPr>
            <a:spLocks noGrp="1"/>
          </p:cNvSpPr>
          <p:nvPr>
            <p:ph type="title"/>
          </p:nvPr>
        </p:nvSpPr>
        <p:spPr/>
        <p:txBody>
          <a:bodyPr/>
          <a:lstStyle/>
          <a:p>
            <a:r>
              <a:rPr lang="en-BE" dirty="0"/>
              <a:t>HTTP/2.0 Framing</a:t>
            </a:r>
          </a:p>
        </p:txBody>
      </p:sp>
      <p:sp>
        <p:nvSpPr>
          <p:cNvPr id="3" name="Content Placeholder 2">
            <a:extLst>
              <a:ext uri="{FF2B5EF4-FFF2-40B4-BE49-F238E27FC236}">
                <a16:creationId xmlns:a16="http://schemas.microsoft.com/office/drawing/2014/main" id="{B632C3B0-4351-8F06-CB21-F5EB56CC289D}"/>
              </a:ext>
            </a:extLst>
          </p:cNvPr>
          <p:cNvSpPr>
            <a:spLocks noGrp="1"/>
          </p:cNvSpPr>
          <p:nvPr>
            <p:ph idx="1"/>
          </p:nvPr>
        </p:nvSpPr>
        <p:spPr/>
        <p:txBody>
          <a:bodyPr/>
          <a:lstStyle/>
          <a:p>
            <a:r>
              <a:rPr lang="en-BE" dirty="0"/>
              <a:t>How to divide the bytestream in different streams ?</a:t>
            </a:r>
            <a:br>
              <a:rPr lang="en-BE" dirty="0"/>
            </a:br>
            <a:br>
              <a:rPr lang="en-BE" dirty="0"/>
            </a:br>
            <a:br>
              <a:rPr lang="en-BE" dirty="0"/>
            </a:br>
            <a:br>
              <a:rPr lang="en-BE" dirty="0"/>
            </a:br>
            <a:br>
              <a:rPr lang="en-BE" dirty="0"/>
            </a:br>
            <a:br>
              <a:rPr lang="en-BE" dirty="0"/>
            </a:br>
            <a:endParaRPr lang="en-BE" dirty="0"/>
          </a:p>
        </p:txBody>
      </p:sp>
      <p:sp>
        <p:nvSpPr>
          <p:cNvPr id="4" name="TextBox 3">
            <a:extLst>
              <a:ext uri="{FF2B5EF4-FFF2-40B4-BE49-F238E27FC236}">
                <a16:creationId xmlns:a16="http://schemas.microsoft.com/office/drawing/2014/main" id="{AAADB610-D56E-45FD-44FE-57CB89532868}"/>
              </a:ext>
            </a:extLst>
          </p:cNvPr>
          <p:cNvSpPr txBox="1"/>
          <p:nvPr/>
        </p:nvSpPr>
        <p:spPr>
          <a:xfrm>
            <a:off x="4081857" y="2621865"/>
            <a:ext cx="4857355" cy="569387"/>
          </a:xfrm>
          <a:prstGeom prst="rect">
            <a:avLst/>
          </a:prstGeom>
          <a:noFill/>
        </p:spPr>
        <p:txBody>
          <a:bodyPr wrap="none" rtlCol="0">
            <a:spAutoFit/>
          </a:bodyPr>
          <a:lstStyle/>
          <a:p>
            <a:r>
              <a:rPr lang="en-BE" dirty="0">
                <a:solidFill>
                  <a:srgbClr val="FF0000"/>
                </a:solidFill>
              </a:rPr>
              <a:t>AAAAA</a:t>
            </a:r>
            <a:r>
              <a:rPr lang="en-BE" dirty="0">
                <a:solidFill>
                  <a:srgbClr val="00B0F0"/>
                </a:solidFill>
              </a:rPr>
              <a:t>BBBBB</a:t>
            </a:r>
            <a:r>
              <a:rPr lang="en-BE" dirty="0">
                <a:solidFill>
                  <a:srgbClr val="FF0000"/>
                </a:solidFill>
              </a:rPr>
              <a:t>AAAAA</a:t>
            </a:r>
            <a:r>
              <a:rPr lang="en-BE" dirty="0">
                <a:solidFill>
                  <a:srgbClr val="00B0F0"/>
                </a:solidFill>
              </a:rPr>
              <a:t>BBBB</a:t>
            </a:r>
          </a:p>
        </p:txBody>
      </p:sp>
      <p:sp>
        <p:nvSpPr>
          <p:cNvPr id="6" name="Oval Callout 5">
            <a:extLst>
              <a:ext uri="{FF2B5EF4-FFF2-40B4-BE49-F238E27FC236}">
                <a16:creationId xmlns:a16="http://schemas.microsoft.com/office/drawing/2014/main" id="{30DAA911-263A-6B93-7040-589F3E38E222}"/>
              </a:ext>
            </a:extLst>
          </p:cNvPr>
          <p:cNvSpPr/>
          <p:nvPr/>
        </p:nvSpPr>
        <p:spPr bwMode="auto">
          <a:xfrm>
            <a:off x="208131" y="3109386"/>
            <a:ext cx="1473200" cy="1012671"/>
          </a:xfrm>
          <a:prstGeom prst="wedgeEllipseCallout">
            <a:avLst>
              <a:gd name="adj1" fmla="val 66893"/>
              <a:gd name="adj2" fmla="val 144737"/>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7" name="TextBox 6">
            <a:extLst>
              <a:ext uri="{FF2B5EF4-FFF2-40B4-BE49-F238E27FC236}">
                <a16:creationId xmlns:a16="http://schemas.microsoft.com/office/drawing/2014/main" id="{1EA0E110-108B-B184-D00D-B399746FCA21}"/>
              </a:ext>
            </a:extLst>
          </p:cNvPr>
          <p:cNvSpPr txBox="1"/>
          <p:nvPr/>
        </p:nvSpPr>
        <p:spPr>
          <a:xfrm>
            <a:off x="418785" y="3200223"/>
            <a:ext cx="1051891" cy="830997"/>
          </a:xfrm>
          <a:prstGeom prst="rect">
            <a:avLst/>
          </a:prstGeom>
          <a:noFill/>
        </p:spPr>
        <p:txBody>
          <a:bodyPr wrap="none" rtlCol="0">
            <a:spAutoFit/>
          </a:bodyPr>
          <a:lstStyle/>
          <a:p>
            <a:pPr algn="ctr"/>
            <a:r>
              <a:rPr lang="en-BE" sz="2400" dirty="0"/>
              <a:t>Frame </a:t>
            </a:r>
            <a:br>
              <a:rPr lang="en-BE" sz="2400" dirty="0"/>
            </a:br>
            <a:r>
              <a:rPr lang="en-BE" sz="2400" dirty="0"/>
              <a:t>type</a:t>
            </a:r>
          </a:p>
        </p:txBody>
      </p:sp>
      <p:sp>
        <p:nvSpPr>
          <p:cNvPr id="8" name="Oval Callout 7">
            <a:extLst>
              <a:ext uri="{FF2B5EF4-FFF2-40B4-BE49-F238E27FC236}">
                <a16:creationId xmlns:a16="http://schemas.microsoft.com/office/drawing/2014/main" id="{594074E0-1E8A-CB46-862B-3320ACEFB9B3}"/>
              </a:ext>
            </a:extLst>
          </p:cNvPr>
          <p:cNvSpPr/>
          <p:nvPr/>
        </p:nvSpPr>
        <p:spPr bwMode="auto">
          <a:xfrm>
            <a:off x="3384293" y="3180115"/>
            <a:ext cx="4892764" cy="1012671"/>
          </a:xfrm>
          <a:prstGeom prst="wedgeEllipseCallout">
            <a:avLst>
              <a:gd name="adj1" fmla="val -14982"/>
              <a:gd name="adj2" fmla="val 87406"/>
            </a:avLst>
          </a:prstGeom>
          <a:no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9" name="TextBox 8">
            <a:extLst>
              <a:ext uri="{FF2B5EF4-FFF2-40B4-BE49-F238E27FC236}">
                <a16:creationId xmlns:a16="http://schemas.microsoft.com/office/drawing/2014/main" id="{104712B9-FB5D-AE75-4AC8-3090E1449E84}"/>
              </a:ext>
            </a:extLst>
          </p:cNvPr>
          <p:cNvSpPr txBox="1"/>
          <p:nvPr/>
        </p:nvSpPr>
        <p:spPr>
          <a:xfrm>
            <a:off x="3384293" y="3311788"/>
            <a:ext cx="5120986" cy="830997"/>
          </a:xfrm>
          <a:prstGeom prst="rect">
            <a:avLst/>
          </a:prstGeom>
          <a:noFill/>
        </p:spPr>
        <p:txBody>
          <a:bodyPr wrap="square" rtlCol="0">
            <a:spAutoFit/>
          </a:bodyPr>
          <a:lstStyle/>
          <a:p>
            <a:pPr algn="ctr"/>
            <a:r>
              <a:rPr lang="en-BE" sz="2400" dirty="0"/>
              <a:t>All implementations must </a:t>
            </a:r>
            <a:br>
              <a:rPr lang="en-BE" sz="2400" dirty="0"/>
            </a:br>
            <a:r>
              <a:rPr lang="en-BE" sz="2400" dirty="0"/>
              <a:t>support 16 KBytes</a:t>
            </a:r>
          </a:p>
        </p:txBody>
      </p:sp>
      <p:cxnSp>
        <p:nvCxnSpPr>
          <p:cNvPr id="12" name="Straight Connector 11">
            <a:extLst>
              <a:ext uri="{FF2B5EF4-FFF2-40B4-BE49-F238E27FC236}">
                <a16:creationId xmlns:a16="http://schemas.microsoft.com/office/drawing/2014/main" id="{F3B57AF2-DE51-0A76-FF78-69A07327774C}"/>
              </a:ext>
            </a:extLst>
          </p:cNvPr>
          <p:cNvCxnSpPr/>
          <p:nvPr/>
        </p:nvCxnSpPr>
        <p:spPr bwMode="auto">
          <a:xfrm>
            <a:off x="3974186" y="5646058"/>
            <a:ext cx="2428677" cy="0"/>
          </a:xfrm>
          <a:prstGeom prst="line">
            <a:avLst/>
          </a:prstGeom>
          <a:blipFill dpi="0" rotWithShape="0">
            <a:blip r:embed="rId3"/>
            <a:srcRect/>
            <a:tile tx="0" ty="0" sx="100000" sy="100000" flip="none" algn="tl"/>
          </a:blipFill>
          <a:ln w="5715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47724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72B5-ECED-C043-A9CC-35B9623EEE89}"/>
              </a:ext>
            </a:extLst>
          </p:cNvPr>
          <p:cNvSpPr>
            <a:spLocks noGrp="1"/>
          </p:cNvSpPr>
          <p:nvPr>
            <p:ph type="title"/>
          </p:nvPr>
        </p:nvSpPr>
        <p:spPr/>
        <p:txBody>
          <a:bodyPr/>
          <a:lstStyle/>
          <a:p>
            <a:r>
              <a:rPr lang="en-BE" dirty="0"/>
              <a:t>HTTP/2.0 Frames</a:t>
            </a:r>
          </a:p>
        </p:txBody>
      </p:sp>
      <p:sp>
        <p:nvSpPr>
          <p:cNvPr id="3" name="Content Placeholder 2">
            <a:extLst>
              <a:ext uri="{FF2B5EF4-FFF2-40B4-BE49-F238E27FC236}">
                <a16:creationId xmlns:a16="http://schemas.microsoft.com/office/drawing/2014/main" id="{D2BB4BCF-EE70-326B-06C5-9DF7436B44CA}"/>
              </a:ext>
            </a:extLst>
          </p:cNvPr>
          <p:cNvSpPr>
            <a:spLocks noGrp="1"/>
          </p:cNvSpPr>
          <p:nvPr>
            <p:ph idx="1"/>
          </p:nvPr>
        </p:nvSpPr>
        <p:spPr/>
        <p:txBody>
          <a:bodyPr/>
          <a:lstStyle/>
          <a:p>
            <a:r>
              <a:rPr lang="en-BE" dirty="0"/>
              <a:t>Different frame types</a:t>
            </a:r>
          </a:p>
          <a:p>
            <a:pPr lvl="1"/>
            <a:r>
              <a:rPr lang="en-BE" dirty="0"/>
              <a:t>SETTINGS : configuration parameters</a:t>
            </a:r>
          </a:p>
          <a:p>
            <a:pPr lvl="1"/>
            <a:r>
              <a:rPr lang="en-BE" dirty="0"/>
              <a:t>DATA : carries user data</a:t>
            </a:r>
          </a:p>
          <a:p>
            <a:pPr lvl="2"/>
            <a:r>
              <a:rPr lang="en-BE" dirty="0"/>
              <a:t>Defines END_STREAM flag</a:t>
            </a:r>
          </a:p>
          <a:p>
            <a:pPr lvl="1"/>
            <a:r>
              <a:rPr lang="en-BE" dirty="0"/>
              <a:t>HEADERS : HTTP command and headers</a:t>
            </a:r>
          </a:p>
          <a:p>
            <a:pPr lvl="1"/>
            <a:r>
              <a:rPr lang="en-BE" dirty="0"/>
              <a:t>RST_STREAM : cancel stream</a:t>
            </a:r>
          </a:p>
          <a:p>
            <a:pPr lvl="1"/>
            <a:endParaRPr lang="en-BE" dirty="0"/>
          </a:p>
        </p:txBody>
      </p:sp>
    </p:spTree>
    <p:extLst>
      <p:ext uri="{BB962C8B-B14F-4D97-AF65-F5344CB8AC3E}">
        <p14:creationId xmlns:p14="http://schemas.microsoft.com/office/powerpoint/2010/main" val="18364131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6EAB-08CB-7936-9617-43B72690C756}"/>
              </a:ext>
            </a:extLst>
          </p:cNvPr>
          <p:cNvSpPr>
            <a:spLocks noGrp="1"/>
          </p:cNvSpPr>
          <p:nvPr>
            <p:ph type="title"/>
          </p:nvPr>
        </p:nvSpPr>
        <p:spPr/>
        <p:txBody>
          <a:bodyPr/>
          <a:lstStyle/>
          <a:p>
            <a:r>
              <a:rPr lang="en-BE" dirty="0"/>
              <a:t>HTTP/2.0 Framing</a:t>
            </a:r>
          </a:p>
        </p:txBody>
      </p:sp>
      <p:sp>
        <p:nvSpPr>
          <p:cNvPr id="3" name="Content Placeholder 2">
            <a:extLst>
              <a:ext uri="{FF2B5EF4-FFF2-40B4-BE49-F238E27FC236}">
                <a16:creationId xmlns:a16="http://schemas.microsoft.com/office/drawing/2014/main" id="{B632C3B0-4351-8F06-CB21-F5EB56CC289D}"/>
              </a:ext>
            </a:extLst>
          </p:cNvPr>
          <p:cNvSpPr>
            <a:spLocks noGrp="1"/>
          </p:cNvSpPr>
          <p:nvPr>
            <p:ph idx="1"/>
          </p:nvPr>
        </p:nvSpPr>
        <p:spPr/>
        <p:txBody>
          <a:bodyPr/>
          <a:lstStyle/>
          <a:p>
            <a:r>
              <a:rPr lang="en-BE" dirty="0"/>
              <a:t>Dividing stream in DATA frames</a:t>
            </a:r>
            <a:br>
              <a:rPr lang="en-BE" dirty="0"/>
            </a:br>
            <a:br>
              <a:rPr lang="en-BE" dirty="0"/>
            </a:br>
            <a:br>
              <a:rPr lang="en-BE" dirty="0"/>
            </a:br>
            <a:br>
              <a:rPr lang="en-BE" dirty="0"/>
            </a:br>
            <a:br>
              <a:rPr lang="en-BE" dirty="0"/>
            </a:br>
            <a:br>
              <a:rPr lang="en-BE" dirty="0"/>
            </a:br>
            <a:endParaRPr lang="en-BE" dirty="0"/>
          </a:p>
        </p:txBody>
      </p:sp>
      <p:sp>
        <p:nvSpPr>
          <p:cNvPr id="4" name="TextBox 3">
            <a:extLst>
              <a:ext uri="{FF2B5EF4-FFF2-40B4-BE49-F238E27FC236}">
                <a16:creationId xmlns:a16="http://schemas.microsoft.com/office/drawing/2014/main" id="{AAADB610-D56E-45FD-44FE-57CB89532868}"/>
              </a:ext>
            </a:extLst>
          </p:cNvPr>
          <p:cNvSpPr txBox="1"/>
          <p:nvPr/>
        </p:nvSpPr>
        <p:spPr>
          <a:xfrm>
            <a:off x="4052829" y="2999236"/>
            <a:ext cx="3615029" cy="569387"/>
          </a:xfrm>
          <a:prstGeom prst="rect">
            <a:avLst/>
          </a:prstGeom>
          <a:noFill/>
        </p:spPr>
        <p:txBody>
          <a:bodyPr wrap="none" rtlCol="0">
            <a:spAutoFit/>
          </a:bodyPr>
          <a:lstStyle/>
          <a:p>
            <a:r>
              <a:rPr lang="en-BE" dirty="0">
                <a:solidFill>
                  <a:srgbClr val="FF0000"/>
                </a:solidFill>
              </a:rPr>
              <a:t>AAAAA</a:t>
            </a:r>
            <a:r>
              <a:rPr lang="en-BE" dirty="0">
                <a:solidFill>
                  <a:srgbClr val="00B0F0"/>
                </a:solidFill>
              </a:rPr>
              <a:t>BBBB</a:t>
            </a:r>
            <a:r>
              <a:rPr lang="en-BE" dirty="0">
                <a:solidFill>
                  <a:srgbClr val="FF0000"/>
                </a:solidFill>
              </a:rPr>
              <a:t>AA</a:t>
            </a:r>
            <a:r>
              <a:rPr lang="en-BE" dirty="0">
                <a:solidFill>
                  <a:srgbClr val="00B0F0"/>
                </a:solidFill>
              </a:rPr>
              <a:t>BBB</a:t>
            </a:r>
          </a:p>
        </p:txBody>
      </p:sp>
      <p:sp>
        <p:nvSpPr>
          <p:cNvPr id="10" name="TextBox 9">
            <a:extLst>
              <a:ext uri="{FF2B5EF4-FFF2-40B4-BE49-F238E27FC236}">
                <a16:creationId xmlns:a16="http://schemas.microsoft.com/office/drawing/2014/main" id="{8CDA01DA-7218-0FC2-6E38-6BAF7A13BBE7}"/>
              </a:ext>
            </a:extLst>
          </p:cNvPr>
          <p:cNvSpPr txBox="1"/>
          <p:nvPr/>
        </p:nvSpPr>
        <p:spPr>
          <a:xfrm>
            <a:off x="966788" y="4052197"/>
            <a:ext cx="7376122" cy="569387"/>
          </a:xfrm>
          <a:prstGeom prst="rect">
            <a:avLst/>
          </a:prstGeom>
          <a:noFill/>
          <a:ln>
            <a:solidFill>
              <a:schemeClr val="tx1"/>
            </a:solidFill>
          </a:ln>
        </p:spPr>
        <p:txBody>
          <a:bodyPr wrap="none" rtlCol="0">
            <a:spAutoFit/>
          </a:bodyPr>
          <a:lstStyle/>
          <a:p>
            <a:r>
              <a:rPr lang="en-BE" dirty="0"/>
              <a:t>Len=5,Type=Data,SID=</a:t>
            </a:r>
            <a:r>
              <a:rPr lang="en-BE" dirty="0">
                <a:solidFill>
                  <a:srgbClr val="FF0000"/>
                </a:solidFill>
              </a:rPr>
              <a:t>1</a:t>
            </a:r>
            <a:r>
              <a:rPr lang="en-BE" dirty="0"/>
              <a:t>, Payload=“</a:t>
            </a:r>
            <a:r>
              <a:rPr lang="en-BE" dirty="0">
                <a:solidFill>
                  <a:srgbClr val="FF0000"/>
                </a:solidFill>
              </a:rPr>
              <a:t>AAAAA</a:t>
            </a:r>
            <a:r>
              <a:rPr lang="en-BE" dirty="0"/>
              <a:t>”</a:t>
            </a:r>
          </a:p>
        </p:txBody>
      </p:sp>
      <p:sp>
        <p:nvSpPr>
          <p:cNvPr id="11" name="TextBox 10">
            <a:extLst>
              <a:ext uri="{FF2B5EF4-FFF2-40B4-BE49-F238E27FC236}">
                <a16:creationId xmlns:a16="http://schemas.microsoft.com/office/drawing/2014/main" id="{85FEF3DA-8B92-95DD-240D-47C431A4EF1F}"/>
              </a:ext>
            </a:extLst>
          </p:cNvPr>
          <p:cNvSpPr txBox="1"/>
          <p:nvPr/>
        </p:nvSpPr>
        <p:spPr>
          <a:xfrm>
            <a:off x="966788" y="4673971"/>
            <a:ext cx="6980181" cy="569387"/>
          </a:xfrm>
          <a:prstGeom prst="rect">
            <a:avLst/>
          </a:prstGeom>
          <a:noFill/>
          <a:ln>
            <a:solidFill>
              <a:schemeClr val="tx1"/>
            </a:solidFill>
          </a:ln>
        </p:spPr>
        <p:txBody>
          <a:bodyPr wrap="none" rtlCol="0">
            <a:spAutoFit/>
          </a:bodyPr>
          <a:lstStyle/>
          <a:p>
            <a:r>
              <a:rPr lang="en-BE" dirty="0"/>
              <a:t>Len=4,Type=Data,SID=</a:t>
            </a:r>
            <a:r>
              <a:rPr lang="en-BE" dirty="0">
                <a:solidFill>
                  <a:srgbClr val="00B0F0"/>
                </a:solidFill>
              </a:rPr>
              <a:t>2</a:t>
            </a:r>
            <a:r>
              <a:rPr lang="en-BE" dirty="0"/>
              <a:t>, Payload=“</a:t>
            </a:r>
            <a:r>
              <a:rPr lang="en-BE" dirty="0">
                <a:solidFill>
                  <a:srgbClr val="00B0F0"/>
                </a:solidFill>
              </a:rPr>
              <a:t>BBBB</a:t>
            </a:r>
            <a:r>
              <a:rPr lang="en-BE" dirty="0"/>
              <a:t>”</a:t>
            </a:r>
          </a:p>
        </p:txBody>
      </p:sp>
      <p:sp>
        <p:nvSpPr>
          <p:cNvPr id="13" name="TextBox 12">
            <a:extLst>
              <a:ext uri="{FF2B5EF4-FFF2-40B4-BE49-F238E27FC236}">
                <a16:creationId xmlns:a16="http://schemas.microsoft.com/office/drawing/2014/main" id="{72DD7A65-608A-7969-8084-C0DFB9128DE4}"/>
              </a:ext>
            </a:extLst>
          </p:cNvPr>
          <p:cNvSpPr txBox="1"/>
          <p:nvPr/>
        </p:nvSpPr>
        <p:spPr>
          <a:xfrm>
            <a:off x="966788" y="5296006"/>
            <a:ext cx="7924349" cy="569387"/>
          </a:xfrm>
          <a:prstGeom prst="rect">
            <a:avLst/>
          </a:prstGeom>
          <a:noFill/>
          <a:ln>
            <a:solidFill>
              <a:schemeClr val="tx1"/>
            </a:solidFill>
          </a:ln>
        </p:spPr>
        <p:txBody>
          <a:bodyPr wrap="none" rtlCol="0">
            <a:spAutoFit/>
          </a:bodyPr>
          <a:lstStyle/>
          <a:p>
            <a:r>
              <a:rPr lang="en-BE" dirty="0"/>
              <a:t>Len=2,Type=Data,Flag=ES,SID=</a:t>
            </a:r>
            <a:r>
              <a:rPr lang="en-BE" dirty="0">
                <a:solidFill>
                  <a:srgbClr val="FF0000"/>
                </a:solidFill>
              </a:rPr>
              <a:t>1</a:t>
            </a:r>
            <a:r>
              <a:rPr lang="en-BE" dirty="0"/>
              <a:t>, Payload=“</a:t>
            </a:r>
            <a:r>
              <a:rPr lang="en-BE" dirty="0">
                <a:solidFill>
                  <a:srgbClr val="FF0000"/>
                </a:solidFill>
              </a:rPr>
              <a:t>AA</a:t>
            </a:r>
            <a:r>
              <a:rPr lang="en-BE" dirty="0"/>
              <a:t>”</a:t>
            </a:r>
          </a:p>
        </p:txBody>
      </p:sp>
      <p:sp>
        <p:nvSpPr>
          <p:cNvPr id="14" name="TextBox 13">
            <a:extLst>
              <a:ext uri="{FF2B5EF4-FFF2-40B4-BE49-F238E27FC236}">
                <a16:creationId xmlns:a16="http://schemas.microsoft.com/office/drawing/2014/main" id="{6314EC6C-708D-0532-65D6-43961D81EB30}"/>
              </a:ext>
            </a:extLst>
          </p:cNvPr>
          <p:cNvSpPr txBox="1"/>
          <p:nvPr/>
        </p:nvSpPr>
        <p:spPr>
          <a:xfrm>
            <a:off x="966787" y="5898542"/>
            <a:ext cx="8068619" cy="569387"/>
          </a:xfrm>
          <a:prstGeom prst="rect">
            <a:avLst/>
          </a:prstGeom>
          <a:noFill/>
          <a:ln>
            <a:solidFill>
              <a:schemeClr val="tx1"/>
            </a:solidFill>
          </a:ln>
        </p:spPr>
        <p:txBody>
          <a:bodyPr wrap="none" rtlCol="0">
            <a:spAutoFit/>
          </a:bodyPr>
          <a:lstStyle/>
          <a:p>
            <a:r>
              <a:rPr lang="en-BE" dirty="0"/>
              <a:t>Len=3,Type=Data,Flag=ES,SID=</a:t>
            </a:r>
            <a:r>
              <a:rPr lang="en-BE" dirty="0">
                <a:solidFill>
                  <a:srgbClr val="00B0F0"/>
                </a:solidFill>
              </a:rPr>
              <a:t>2</a:t>
            </a:r>
            <a:r>
              <a:rPr lang="en-BE" dirty="0"/>
              <a:t>, Payload=“</a:t>
            </a:r>
            <a:r>
              <a:rPr lang="en-BE" dirty="0">
                <a:solidFill>
                  <a:srgbClr val="00B0F0"/>
                </a:solidFill>
              </a:rPr>
              <a:t>BBB</a:t>
            </a:r>
            <a:r>
              <a:rPr lang="en-BE" dirty="0"/>
              <a:t>”</a:t>
            </a:r>
          </a:p>
        </p:txBody>
      </p:sp>
    </p:spTree>
    <p:extLst>
      <p:ext uri="{BB962C8B-B14F-4D97-AF65-F5344CB8AC3E}">
        <p14:creationId xmlns:p14="http://schemas.microsoft.com/office/powerpoint/2010/main" val="206306217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72B5-ECED-C043-A9CC-35B9623EEE89}"/>
              </a:ext>
            </a:extLst>
          </p:cNvPr>
          <p:cNvSpPr>
            <a:spLocks noGrp="1"/>
          </p:cNvSpPr>
          <p:nvPr>
            <p:ph type="title"/>
          </p:nvPr>
        </p:nvSpPr>
        <p:spPr/>
        <p:txBody>
          <a:bodyPr/>
          <a:lstStyle/>
          <a:p>
            <a:r>
              <a:rPr lang="en-BE" dirty="0"/>
              <a:t>HTTP/2.0 Streams</a:t>
            </a:r>
          </a:p>
        </p:txBody>
      </p:sp>
      <p:grpSp>
        <p:nvGrpSpPr>
          <p:cNvPr id="6" name="Group 5">
            <a:extLst>
              <a:ext uri="{FF2B5EF4-FFF2-40B4-BE49-F238E27FC236}">
                <a16:creationId xmlns:a16="http://schemas.microsoft.com/office/drawing/2014/main" id="{9D16F64A-590E-5780-6949-2C695A53024E}"/>
              </a:ext>
            </a:extLst>
          </p:cNvPr>
          <p:cNvGrpSpPr/>
          <p:nvPr/>
        </p:nvGrpSpPr>
        <p:grpSpPr>
          <a:xfrm>
            <a:off x="3214346" y="1748744"/>
            <a:ext cx="1553029" cy="870857"/>
            <a:chOff x="4034971" y="3004457"/>
            <a:chExt cx="1553029" cy="870857"/>
          </a:xfrm>
        </p:grpSpPr>
        <p:sp>
          <p:nvSpPr>
            <p:cNvPr id="4" name="Oval 3">
              <a:extLst>
                <a:ext uri="{FF2B5EF4-FFF2-40B4-BE49-F238E27FC236}">
                  <a16:creationId xmlns:a16="http://schemas.microsoft.com/office/drawing/2014/main" id="{781CF932-5C73-5F8F-7E47-FE9171BC35E4}"/>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5" name="TextBox 4">
              <a:extLst>
                <a:ext uri="{FF2B5EF4-FFF2-40B4-BE49-F238E27FC236}">
                  <a16:creationId xmlns:a16="http://schemas.microsoft.com/office/drawing/2014/main" id="{A032AAC2-D7DE-6B00-F009-204DF745DB5E}"/>
                </a:ext>
              </a:extLst>
            </p:cNvPr>
            <p:cNvSpPr txBox="1"/>
            <p:nvPr/>
          </p:nvSpPr>
          <p:spPr>
            <a:xfrm>
              <a:off x="4429809" y="3216879"/>
              <a:ext cx="763351" cy="569387"/>
            </a:xfrm>
            <a:prstGeom prst="rect">
              <a:avLst/>
            </a:prstGeom>
            <a:noFill/>
          </p:spPr>
          <p:txBody>
            <a:bodyPr wrap="none" rtlCol="0">
              <a:spAutoFit/>
            </a:bodyPr>
            <a:lstStyle/>
            <a:p>
              <a:r>
                <a:rPr lang="en-BE" dirty="0"/>
                <a:t>Idle</a:t>
              </a:r>
            </a:p>
          </p:txBody>
        </p:sp>
      </p:grpSp>
      <p:grpSp>
        <p:nvGrpSpPr>
          <p:cNvPr id="7" name="Group 6">
            <a:extLst>
              <a:ext uri="{FF2B5EF4-FFF2-40B4-BE49-F238E27FC236}">
                <a16:creationId xmlns:a16="http://schemas.microsoft.com/office/drawing/2014/main" id="{E950AFFD-3EB6-783F-78DE-EDDA8FD82185}"/>
              </a:ext>
            </a:extLst>
          </p:cNvPr>
          <p:cNvGrpSpPr/>
          <p:nvPr/>
        </p:nvGrpSpPr>
        <p:grpSpPr>
          <a:xfrm>
            <a:off x="3323203" y="3203801"/>
            <a:ext cx="1553029" cy="870857"/>
            <a:chOff x="4034971" y="3004457"/>
            <a:chExt cx="1553029" cy="870857"/>
          </a:xfrm>
        </p:grpSpPr>
        <p:sp>
          <p:nvSpPr>
            <p:cNvPr id="8" name="Oval 7">
              <a:extLst>
                <a:ext uri="{FF2B5EF4-FFF2-40B4-BE49-F238E27FC236}">
                  <a16:creationId xmlns:a16="http://schemas.microsoft.com/office/drawing/2014/main" id="{2B844BE3-73C1-BF4C-0FDD-BF5CFD9C8E4A}"/>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9" name="TextBox 8">
              <a:extLst>
                <a:ext uri="{FF2B5EF4-FFF2-40B4-BE49-F238E27FC236}">
                  <a16:creationId xmlns:a16="http://schemas.microsoft.com/office/drawing/2014/main" id="{178BEB0A-FB4E-8B1A-DED6-5D5A0139D024}"/>
                </a:ext>
              </a:extLst>
            </p:cNvPr>
            <p:cNvSpPr txBox="1"/>
            <p:nvPr/>
          </p:nvSpPr>
          <p:spPr>
            <a:xfrm>
              <a:off x="4315195" y="3120802"/>
              <a:ext cx="992579" cy="569387"/>
            </a:xfrm>
            <a:prstGeom prst="rect">
              <a:avLst/>
            </a:prstGeom>
            <a:noFill/>
          </p:spPr>
          <p:txBody>
            <a:bodyPr wrap="none" rtlCol="0">
              <a:spAutoFit/>
            </a:bodyPr>
            <a:lstStyle/>
            <a:p>
              <a:r>
                <a:rPr lang="en-BE" dirty="0"/>
                <a:t>open</a:t>
              </a:r>
            </a:p>
          </p:txBody>
        </p:sp>
      </p:grpSp>
      <p:grpSp>
        <p:nvGrpSpPr>
          <p:cNvPr id="10" name="Group 9">
            <a:extLst>
              <a:ext uri="{FF2B5EF4-FFF2-40B4-BE49-F238E27FC236}">
                <a16:creationId xmlns:a16="http://schemas.microsoft.com/office/drawing/2014/main" id="{6E612BF5-74C0-F957-9CD6-DBF199A67230}"/>
              </a:ext>
            </a:extLst>
          </p:cNvPr>
          <p:cNvGrpSpPr/>
          <p:nvPr/>
        </p:nvGrpSpPr>
        <p:grpSpPr>
          <a:xfrm>
            <a:off x="1175089" y="4381651"/>
            <a:ext cx="1675043" cy="870857"/>
            <a:chOff x="4034971" y="3004457"/>
            <a:chExt cx="1675043" cy="870857"/>
          </a:xfrm>
        </p:grpSpPr>
        <p:sp>
          <p:nvSpPr>
            <p:cNvPr id="11" name="Oval 10">
              <a:extLst>
                <a:ext uri="{FF2B5EF4-FFF2-40B4-BE49-F238E27FC236}">
                  <a16:creationId xmlns:a16="http://schemas.microsoft.com/office/drawing/2014/main" id="{175CEA28-99FA-BC79-1FD6-7B5D7B08CE56}"/>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2" name="TextBox 11">
              <a:extLst>
                <a:ext uri="{FF2B5EF4-FFF2-40B4-BE49-F238E27FC236}">
                  <a16:creationId xmlns:a16="http://schemas.microsoft.com/office/drawing/2014/main" id="{D316123B-C1E1-54D5-D28A-24229A20A2A7}"/>
                </a:ext>
              </a:extLst>
            </p:cNvPr>
            <p:cNvSpPr txBox="1"/>
            <p:nvPr/>
          </p:nvSpPr>
          <p:spPr>
            <a:xfrm>
              <a:off x="4065595" y="3102675"/>
              <a:ext cx="1644419" cy="707886"/>
            </a:xfrm>
            <a:prstGeom prst="rect">
              <a:avLst/>
            </a:prstGeom>
            <a:noFill/>
          </p:spPr>
          <p:txBody>
            <a:bodyPr wrap="square" rtlCol="0">
              <a:spAutoFit/>
            </a:bodyPr>
            <a:lstStyle/>
            <a:p>
              <a:r>
                <a:rPr lang="en-GB" sz="2000" dirty="0"/>
                <a:t>H</a:t>
              </a:r>
              <a:r>
                <a:rPr lang="en-BE" sz="2000" dirty="0"/>
                <a:t>alf closed</a:t>
              </a:r>
            </a:p>
            <a:p>
              <a:r>
                <a:rPr lang="en-BE" sz="2000" dirty="0"/>
                <a:t>remote</a:t>
              </a:r>
            </a:p>
          </p:txBody>
        </p:sp>
      </p:grpSp>
      <p:grpSp>
        <p:nvGrpSpPr>
          <p:cNvPr id="13" name="Group 12">
            <a:extLst>
              <a:ext uri="{FF2B5EF4-FFF2-40B4-BE49-F238E27FC236}">
                <a16:creationId xmlns:a16="http://schemas.microsoft.com/office/drawing/2014/main" id="{3A2B3FD6-5418-73E6-E6FC-BF1112FDFEB8}"/>
              </a:ext>
            </a:extLst>
          </p:cNvPr>
          <p:cNvGrpSpPr/>
          <p:nvPr/>
        </p:nvGrpSpPr>
        <p:grpSpPr>
          <a:xfrm>
            <a:off x="5300777" y="4394502"/>
            <a:ext cx="1553029" cy="870857"/>
            <a:chOff x="4034971" y="3004457"/>
            <a:chExt cx="1553029" cy="870857"/>
          </a:xfrm>
        </p:grpSpPr>
        <p:sp>
          <p:nvSpPr>
            <p:cNvPr id="14" name="Oval 13">
              <a:extLst>
                <a:ext uri="{FF2B5EF4-FFF2-40B4-BE49-F238E27FC236}">
                  <a16:creationId xmlns:a16="http://schemas.microsoft.com/office/drawing/2014/main" id="{983D9E9A-0651-DF02-396B-3DACAB6B414D}"/>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5" name="TextBox 14">
              <a:extLst>
                <a:ext uri="{FF2B5EF4-FFF2-40B4-BE49-F238E27FC236}">
                  <a16:creationId xmlns:a16="http://schemas.microsoft.com/office/drawing/2014/main" id="{6A9C9056-C89E-4F44-96D3-D8F2C5BF158F}"/>
                </a:ext>
              </a:extLst>
            </p:cNvPr>
            <p:cNvSpPr txBox="1"/>
            <p:nvPr/>
          </p:nvSpPr>
          <p:spPr>
            <a:xfrm>
              <a:off x="4205205" y="3143648"/>
              <a:ext cx="1335622" cy="707886"/>
            </a:xfrm>
            <a:prstGeom prst="rect">
              <a:avLst/>
            </a:prstGeom>
            <a:noFill/>
          </p:spPr>
          <p:txBody>
            <a:bodyPr wrap="none" rtlCol="0">
              <a:spAutoFit/>
            </a:bodyPr>
            <a:lstStyle/>
            <a:p>
              <a:r>
                <a:rPr lang="en-GB" sz="2000" dirty="0"/>
                <a:t>H</a:t>
              </a:r>
              <a:r>
                <a:rPr lang="en-BE" sz="2000" dirty="0"/>
                <a:t>alf closed</a:t>
              </a:r>
            </a:p>
            <a:p>
              <a:r>
                <a:rPr lang="en-BE" sz="2000" dirty="0"/>
                <a:t>local</a:t>
              </a:r>
            </a:p>
          </p:txBody>
        </p:sp>
      </p:grpSp>
      <p:grpSp>
        <p:nvGrpSpPr>
          <p:cNvPr id="16" name="Group 15">
            <a:extLst>
              <a:ext uri="{FF2B5EF4-FFF2-40B4-BE49-F238E27FC236}">
                <a16:creationId xmlns:a16="http://schemas.microsoft.com/office/drawing/2014/main" id="{A2DE790C-4AE6-AF18-9A14-A1ADE419EFF7}"/>
              </a:ext>
            </a:extLst>
          </p:cNvPr>
          <p:cNvGrpSpPr/>
          <p:nvPr/>
        </p:nvGrpSpPr>
        <p:grpSpPr>
          <a:xfrm>
            <a:off x="3323203" y="5608563"/>
            <a:ext cx="1553029" cy="870857"/>
            <a:chOff x="4034971" y="3004457"/>
            <a:chExt cx="1553029" cy="870857"/>
          </a:xfrm>
        </p:grpSpPr>
        <p:sp>
          <p:nvSpPr>
            <p:cNvPr id="17" name="Oval 16">
              <a:extLst>
                <a:ext uri="{FF2B5EF4-FFF2-40B4-BE49-F238E27FC236}">
                  <a16:creationId xmlns:a16="http://schemas.microsoft.com/office/drawing/2014/main" id="{1CC0A759-23F2-4BD0-6EAF-695DB0414081}"/>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8" name="TextBox 17">
              <a:extLst>
                <a:ext uri="{FF2B5EF4-FFF2-40B4-BE49-F238E27FC236}">
                  <a16:creationId xmlns:a16="http://schemas.microsoft.com/office/drawing/2014/main" id="{DFDD20D3-2153-E3E4-AF20-0BF9B5B246BD}"/>
                </a:ext>
              </a:extLst>
            </p:cNvPr>
            <p:cNvSpPr txBox="1"/>
            <p:nvPr/>
          </p:nvSpPr>
          <p:spPr>
            <a:xfrm>
              <a:off x="4206190" y="3115841"/>
              <a:ext cx="1210588" cy="569387"/>
            </a:xfrm>
            <a:prstGeom prst="rect">
              <a:avLst/>
            </a:prstGeom>
            <a:noFill/>
          </p:spPr>
          <p:txBody>
            <a:bodyPr wrap="none" rtlCol="0">
              <a:spAutoFit/>
            </a:bodyPr>
            <a:lstStyle/>
            <a:p>
              <a:r>
                <a:rPr lang="en-BE" dirty="0"/>
                <a:t>closed</a:t>
              </a:r>
            </a:p>
          </p:txBody>
        </p:sp>
      </p:grpSp>
      <p:cxnSp>
        <p:nvCxnSpPr>
          <p:cNvPr id="20" name="Straight Arrow Connector 19">
            <a:extLst>
              <a:ext uri="{FF2B5EF4-FFF2-40B4-BE49-F238E27FC236}">
                <a16:creationId xmlns:a16="http://schemas.microsoft.com/office/drawing/2014/main" id="{CAFE1D8D-E819-BB90-BD1E-CDD8566F8266}"/>
              </a:ext>
            </a:extLst>
          </p:cNvPr>
          <p:cNvCxnSpPr>
            <a:stCxn id="4" idx="4"/>
          </p:cNvCxnSpPr>
          <p:nvPr/>
        </p:nvCxnSpPr>
        <p:spPr bwMode="auto">
          <a:xfrm flipH="1">
            <a:off x="3990859" y="2619601"/>
            <a:ext cx="2" cy="51542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1" name="TextBox 20">
            <a:extLst>
              <a:ext uri="{FF2B5EF4-FFF2-40B4-BE49-F238E27FC236}">
                <a16:creationId xmlns:a16="http://schemas.microsoft.com/office/drawing/2014/main" id="{9779F521-30FC-6734-4071-535D55D6BD48}"/>
              </a:ext>
            </a:extLst>
          </p:cNvPr>
          <p:cNvSpPr txBox="1"/>
          <p:nvPr/>
        </p:nvSpPr>
        <p:spPr>
          <a:xfrm>
            <a:off x="4099716" y="2627630"/>
            <a:ext cx="1712585" cy="461665"/>
          </a:xfrm>
          <a:prstGeom prst="rect">
            <a:avLst/>
          </a:prstGeom>
          <a:noFill/>
        </p:spPr>
        <p:txBody>
          <a:bodyPr wrap="none" rtlCol="0">
            <a:spAutoFit/>
          </a:bodyPr>
          <a:lstStyle/>
          <a:p>
            <a:r>
              <a:rPr lang="en-GB" sz="2400" dirty="0"/>
              <a:t>S</a:t>
            </a:r>
            <a:r>
              <a:rPr lang="en-BE" sz="2400" dirty="0"/>
              <a:t>end/recv H</a:t>
            </a:r>
          </a:p>
        </p:txBody>
      </p:sp>
      <p:cxnSp>
        <p:nvCxnSpPr>
          <p:cNvPr id="22" name="Straight Arrow Connector 21">
            <a:extLst>
              <a:ext uri="{FF2B5EF4-FFF2-40B4-BE49-F238E27FC236}">
                <a16:creationId xmlns:a16="http://schemas.microsoft.com/office/drawing/2014/main" id="{4B3AA637-CE44-132E-540E-6046E9A212AA}"/>
              </a:ext>
            </a:extLst>
          </p:cNvPr>
          <p:cNvCxnSpPr>
            <a:cxnSpLocks/>
          </p:cNvCxnSpPr>
          <p:nvPr/>
        </p:nvCxnSpPr>
        <p:spPr bwMode="auto">
          <a:xfrm flipH="1">
            <a:off x="2303575" y="3794358"/>
            <a:ext cx="1127080" cy="6194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4" name="TextBox 23">
            <a:extLst>
              <a:ext uri="{FF2B5EF4-FFF2-40B4-BE49-F238E27FC236}">
                <a16:creationId xmlns:a16="http://schemas.microsoft.com/office/drawing/2014/main" id="{38EDDAC1-236E-F938-2640-9801226684C0}"/>
              </a:ext>
            </a:extLst>
          </p:cNvPr>
          <p:cNvSpPr txBox="1"/>
          <p:nvPr/>
        </p:nvSpPr>
        <p:spPr>
          <a:xfrm>
            <a:off x="1714051" y="3707752"/>
            <a:ext cx="1097032" cy="461665"/>
          </a:xfrm>
          <a:prstGeom prst="rect">
            <a:avLst/>
          </a:prstGeom>
          <a:noFill/>
        </p:spPr>
        <p:txBody>
          <a:bodyPr wrap="none" rtlCol="0">
            <a:spAutoFit/>
          </a:bodyPr>
          <a:lstStyle/>
          <a:p>
            <a:r>
              <a:rPr lang="en-BE" sz="2400" dirty="0"/>
              <a:t>recv ES</a:t>
            </a:r>
          </a:p>
        </p:txBody>
      </p:sp>
      <p:sp>
        <p:nvSpPr>
          <p:cNvPr id="25" name="TextBox 24">
            <a:extLst>
              <a:ext uri="{FF2B5EF4-FFF2-40B4-BE49-F238E27FC236}">
                <a16:creationId xmlns:a16="http://schemas.microsoft.com/office/drawing/2014/main" id="{03AA0CE3-A720-B13E-467D-6585EF912DC3}"/>
              </a:ext>
            </a:extLst>
          </p:cNvPr>
          <p:cNvSpPr txBox="1"/>
          <p:nvPr/>
        </p:nvSpPr>
        <p:spPr>
          <a:xfrm>
            <a:off x="5156456" y="3814218"/>
            <a:ext cx="1164101" cy="461665"/>
          </a:xfrm>
          <a:prstGeom prst="rect">
            <a:avLst/>
          </a:prstGeom>
          <a:noFill/>
        </p:spPr>
        <p:txBody>
          <a:bodyPr wrap="none" rtlCol="0">
            <a:spAutoFit/>
          </a:bodyPr>
          <a:lstStyle/>
          <a:p>
            <a:r>
              <a:rPr lang="en-GB" sz="2400" dirty="0"/>
              <a:t>S</a:t>
            </a:r>
            <a:r>
              <a:rPr lang="en-BE" sz="2400" dirty="0"/>
              <a:t>end ES</a:t>
            </a:r>
          </a:p>
        </p:txBody>
      </p:sp>
      <p:cxnSp>
        <p:nvCxnSpPr>
          <p:cNvPr id="26" name="Straight Arrow Connector 25">
            <a:extLst>
              <a:ext uri="{FF2B5EF4-FFF2-40B4-BE49-F238E27FC236}">
                <a16:creationId xmlns:a16="http://schemas.microsoft.com/office/drawing/2014/main" id="{EF8DFC59-6AD5-4E70-04EB-E3DFAF315730}"/>
              </a:ext>
            </a:extLst>
          </p:cNvPr>
          <p:cNvCxnSpPr>
            <a:cxnSpLocks/>
            <a:endCxn id="14" idx="1"/>
          </p:cNvCxnSpPr>
          <p:nvPr/>
        </p:nvCxnSpPr>
        <p:spPr bwMode="auto">
          <a:xfrm>
            <a:off x="4767375" y="3846045"/>
            <a:ext cx="760838" cy="67599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Straight Arrow Connector 27">
            <a:extLst>
              <a:ext uri="{FF2B5EF4-FFF2-40B4-BE49-F238E27FC236}">
                <a16:creationId xmlns:a16="http://schemas.microsoft.com/office/drawing/2014/main" id="{41789C8F-E860-50F7-129F-627DF522F384}"/>
              </a:ext>
            </a:extLst>
          </p:cNvPr>
          <p:cNvCxnSpPr>
            <a:cxnSpLocks/>
          </p:cNvCxnSpPr>
          <p:nvPr/>
        </p:nvCxnSpPr>
        <p:spPr bwMode="auto">
          <a:xfrm>
            <a:off x="2606489" y="5072528"/>
            <a:ext cx="821845" cy="746567"/>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a:extLst>
              <a:ext uri="{FF2B5EF4-FFF2-40B4-BE49-F238E27FC236}">
                <a16:creationId xmlns:a16="http://schemas.microsoft.com/office/drawing/2014/main" id="{83C79DEB-CC06-670F-5A60-D4D188E99EF8}"/>
              </a:ext>
            </a:extLst>
          </p:cNvPr>
          <p:cNvCxnSpPr>
            <a:cxnSpLocks/>
          </p:cNvCxnSpPr>
          <p:nvPr/>
        </p:nvCxnSpPr>
        <p:spPr bwMode="auto">
          <a:xfrm flipH="1">
            <a:off x="4767375" y="5223922"/>
            <a:ext cx="943959" cy="577472"/>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2" name="Straight Arrow Connector 31">
            <a:extLst>
              <a:ext uri="{FF2B5EF4-FFF2-40B4-BE49-F238E27FC236}">
                <a16:creationId xmlns:a16="http://schemas.microsoft.com/office/drawing/2014/main" id="{44451F46-A8D2-D963-3031-C88C094EE38A}"/>
              </a:ext>
            </a:extLst>
          </p:cNvPr>
          <p:cNvCxnSpPr>
            <a:cxnSpLocks/>
            <a:endCxn id="17" idx="0"/>
          </p:cNvCxnSpPr>
          <p:nvPr/>
        </p:nvCxnSpPr>
        <p:spPr bwMode="auto">
          <a:xfrm>
            <a:off x="4081318" y="4079325"/>
            <a:ext cx="18400" cy="1529238"/>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3" name="TextBox 32">
            <a:extLst>
              <a:ext uri="{FF2B5EF4-FFF2-40B4-BE49-F238E27FC236}">
                <a16:creationId xmlns:a16="http://schemas.microsoft.com/office/drawing/2014/main" id="{522BC023-0A76-341D-8AB8-D1F347B477B0}"/>
              </a:ext>
            </a:extLst>
          </p:cNvPr>
          <p:cNvSpPr txBox="1"/>
          <p:nvPr/>
        </p:nvSpPr>
        <p:spPr>
          <a:xfrm>
            <a:off x="3214346" y="4260022"/>
            <a:ext cx="1712585" cy="461665"/>
          </a:xfrm>
          <a:prstGeom prst="rect">
            <a:avLst/>
          </a:prstGeom>
          <a:solidFill>
            <a:schemeClr val="bg1"/>
          </a:solidFill>
        </p:spPr>
        <p:txBody>
          <a:bodyPr wrap="none" rtlCol="0">
            <a:spAutoFit/>
          </a:bodyPr>
          <a:lstStyle/>
          <a:p>
            <a:r>
              <a:rPr lang="en-GB" sz="2400" dirty="0"/>
              <a:t>S</a:t>
            </a:r>
            <a:r>
              <a:rPr lang="en-BE" sz="2400" dirty="0"/>
              <a:t>end/recv R</a:t>
            </a:r>
          </a:p>
        </p:txBody>
      </p:sp>
      <p:sp>
        <p:nvSpPr>
          <p:cNvPr id="35" name="TextBox 34">
            <a:extLst>
              <a:ext uri="{FF2B5EF4-FFF2-40B4-BE49-F238E27FC236}">
                <a16:creationId xmlns:a16="http://schemas.microsoft.com/office/drawing/2014/main" id="{59F6ECF8-69C8-84BF-1FBC-AE16E922A8C4}"/>
              </a:ext>
            </a:extLst>
          </p:cNvPr>
          <p:cNvSpPr txBox="1"/>
          <p:nvPr/>
        </p:nvSpPr>
        <p:spPr>
          <a:xfrm>
            <a:off x="5220998" y="5401223"/>
            <a:ext cx="1674113" cy="830997"/>
          </a:xfrm>
          <a:prstGeom prst="rect">
            <a:avLst/>
          </a:prstGeom>
          <a:solidFill>
            <a:schemeClr val="bg1"/>
          </a:solidFill>
        </p:spPr>
        <p:txBody>
          <a:bodyPr wrap="none" rtlCol="0">
            <a:spAutoFit/>
          </a:bodyPr>
          <a:lstStyle/>
          <a:p>
            <a:r>
              <a:rPr lang="en-GB" sz="2400" dirty="0"/>
              <a:t>S</a:t>
            </a:r>
            <a:r>
              <a:rPr lang="en-BE" sz="2400" dirty="0"/>
              <a:t>end/recv R</a:t>
            </a:r>
          </a:p>
          <a:p>
            <a:r>
              <a:rPr lang="en-BE" sz="2400" dirty="0"/>
              <a:t>Recv ES</a:t>
            </a:r>
          </a:p>
        </p:txBody>
      </p:sp>
      <p:sp>
        <p:nvSpPr>
          <p:cNvPr id="36" name="TextBox 35">
            <a:extLst>
              <a:ext uri="{FF2B5EF4-FFF2-40B4-BE49-F238E27FC236}">
                <a16:creationId xmlns:a16="http://schemas.microsoft.com/office/drawing/2014/main" id="{807BDB26-AB73-F7B3-1AE4-74EB0F3D596C}"/>
              </a:ext>
            </a:extLst>
          </p:cNvPr>
          <p:cNvSpPr txBox="1"/>
          <p:nvPr/>
        </p:nvSpPr>
        <p:spPr>
          <a:xfrm>
            <a:off x="1322598" y="5318618"/>
            <a:ext cx="1674113" cy="830997"/>
          </a:xfrm>
          <a:prstGeom prst="rect">
            <a:avLst/>
          </a:prstGeom>
          <a:solidFill>
            <a:schemeClr val="bg1"/>
          </a:solidFill>
        </p:spPr>
        <p:txBody>
          <a:bodyPr wrap="none" rtlCol="0">
            <a:spAutoFit/>
          </a:bodyPr>
          <a:lstStyle/>
          <a:p>
            <a:r>
              <a:rPr lang="en-GB" sz="2400" dirty="0"/>
              <a:t>S</a:t>
            </a:r>
            <a:r>
              <a:rPr lang="en-BE" sz="2400" dirty="0"/>
              <a:t>end/recv R</a:t>
            </a:r>
          </a:p>
          <a:p>
            <a:r>
              <a:rPr lang="en-BE" sz="2400" dirty="0"/>
              <a:t>Send ES</a:t>
            </a:r>
          </a:p>
        </p:txBody>
      </p:sp>
      <p:sp>
        <p:nvSpPr>
          <p:cNvPr id="37" name="TextBox 36">
            <a:extLst>
              <a:ext uri="{FF2B5EF4-FFF2-40B4-BE49-F238E27FC236}">
                <a16:creationId xmlns:a16="http://schemas.microsoft.com/office/drawing/2014/main" id="{08A5F6AE-0956-BD22-69FE-2274F08EA58F}"/>
              </a:ext>
            </a:extLst>
          </p:cNvPr>
          <p:cNvSpPr txBox="1"/>
          <p:nvPr/>
        </p:nvSpPr>
        <p:spPr>
          <a:xfrm>
            <a:off x="6895111" y="1520195"/>
            <a:ext cx="3010889" cy="1384995"/>
          </a:xfrm>
          <a:prstGeom prst="rect">
            <a:avLst/>
          </a:prstGeom>
          <a:noFill/>
        </p:spPr>
        <p:txBody>
          <a:bodyPr wrap="none" rtlCol="0">
            <a:spAutoFit/>
          </a:bodyPr>
          <a:lstStyle/>
          <a:p>
            <a:r>
              <a:rPr lang="en-BE" sz="2800" dirty="0"/>
              <a:t>H: Headers frame</a:t>
            </a:r>
          </a:p>
          <a:p>
            <a:r>
              <a:rPr lang="en-BE" sz="2800" dirty="0"/>
              <a:t>ES: End_Stream flag</a:t>
            </a:r>
          </a:p>
          <a:p>
            <a:r>
              <a:rPr lang="en-BE" sz="2800" dirty="0"/>
              <a:t>R: RST_STREAM</a:t>
            </a:r>
          </a:p>
        </p:txBody>
      </p:sp>
    </p:spTree>
    <p:extLst>
      <p:ext uri="{BB962C8B-B14F-4D97-AF65-F5344CB8AC3E}">
        <p14:creationId xmlns:p14="http://schemas.microsoft.com/office/powerpoint/2010/main" val="2147930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33" grpId="0" animBg="1"/>
      <p:bldP spid="35"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947EAD-FED4-482E-BD7A-6DFC22463ED4}"/>
              </a:ext>
            </a:extLst>
          </p:cNvPr>
          <p:cNvSpPr>
            <a:spLocks noGrp="1"/>
          </p:cNvSpPr>
          <p:nvPr>
            <p:ph type="title"/>
          </p:nvPr>
        </p:nvSpPr>
        <p:spPr/>
        <p:txBody>
          <a:bodyPr/>
          <a:lstStyle/>
          <a:p>
            <a:pPr>
              <a:defRPr/>
            </a:pPr>
            <a:r>
              <a:rPr lang="en-GB" dirty="0">
                <a:sym typeface="Gill Sans" charset="0"/>
              </a:rPr>
              <a:t>HTTP/2</a:t>
            </a:r>
          </a:p>
        </p:txBody>
      </p:sp>
      <p:sp>
        <p:nvSpPr>
          <p:cNvPr id="3" name="Espace réservé du contenu 2">
            <a:extLst>
              <a:ext uri="{FF2B5EF4-FFF2-40B4-BE49-F238E27FC236}">
                <a16:creationId xmlns:a16="http://schemas.microsoft.com/office/drawing/2014/main" id="{B90E7E19-9C72-479E-99E5-98046F49BD4D}"/>
              </a:ext>
            </a:extLst>
          </p:cNvPr>
          <p:cNvSpPr>
            <a:spLocks noGrp="1"/>
          </p:cNvSpPr>
          <p:nvPr>
            <p:ph idx="1"/>
          </p:nvPr>
        </p:nvSpPr>
        <p:spPr>
          <a:xfrm>
            <a:off x="949325" y="2670175"/>
            <a:ext cx="7970838" cy="4017963"/>
          </a:xfrm>
        </p:spPr>
        <p:txBody>
          <a:bodyPr/>
          <a:lstStyle/>
          <a:p>
            <a:pPr marL="617418" indent="-420967">
              <a:spcBef>
                <a:spcPts val="1768"/>
              </a:spcBef>
              <a:buFont typeface="Gill Sans" charset="0"/>
              <a:buChar char="•"/>
              <a:defRPr/>
            </a:pPr>
            <a:r>
              <a:rPr lang="en-GB" dirty="0">
                <a:sym typeface="Gill Sans" charset="0"/>
              </a:rPr>
              <a:t>Why changing HTTP ?</a:t>
            </a:r>
          </a:p>
          <a:p>
            <a:pPr marL="944837" lvl="1" indent="-420967">
              <a:spcBef>
                <a:spcPts val="1768"/>
              </a:spcBef>
              <a:buFont typeface="Gill Sans" charset="0"/>
              <a:buChar char="•"/>
              <a:defRPr/>
            </a:pPr>
            <a:r>
              <a:rPr lang="en-GB" b="1" dirty="0">
                <a:sym typeface="Gill Sans" charset="0"/>
              </a:rPr>
              <a:t>Reduce page load time</a:t>
            </a:r>
          </a:p>
          <a:p>
            <a:pPr marL="1272256" lvl="2" indent="-420967">
              <a:spcBef>
                <a:spcPts val="1768"/>
              </a:spcBef>
              <a:buFont typeface="Gill Sans" charset="0"/>
              <a:buChar char="•"/>
              <a:defRPr/>
            </a:pPr>
            <a:r>
              <a:rPr lang="en-GB" dirty="0">
                <a:sym typeface="Gill Sans" charset="0"/>
              </a:rPr>
              <a:t>Minimize data exchanged</a:t>
            </a:r>
          </a:p>
          <a:p>
            <a:pPr marL="944837" lvl="1" indent="-420967">
              <a:spcBef>
                <a:spcPts val="1768"/>
              </a:spcBef>
              <a:buFont typeface="Gill Sans" charset="0"/>
              <a:buChar char="•"/>
              <a:defRPr/>
            </a:pPr>
            <a:r>
              <a:rPr lang="en-GB" dirty="0">
                <a:sym typeface="Gill Sans" charset="0"/>
              </a:rPr>
              <a:t>Reduce network load</a:t>
            </a:r>
          </a:p>
          <a:p>
            <a:pPr marL="1272256" lvl="2" indent="-420967">
              <a:spcBef>
                <a:spcPts val="1768"/>
              </a:spcBef>
              <a:buFont typeface="Gill Sans" charset="0"/>
              <a:buChar char="•"/>
              <a:defRPr/>
            </a:pPr>
            <a:r>
              <a:rPr lang="en-GB" dirty="0">
                <a:sym typeface="Gill Sans" charset="0"/>
              </a:rPr>
              <a:t>Fewer transport connections</a:t>
            </a:r>
          </a:p>
          <a:p>
            <a:pPr marL="944837" lvl="1" indent="-420967">
              <a:spcBef>
                <a:spcPts val="1768"/>
              </a:spcBef>
              <a:buFont typeface="Gill Sans" charset="0"/>
              <a:buChar char="•"/>
              <a:defRPr/>
            </a:pPr>
            <a:r>
              <a:rPr lang="en-GB" dirty="0">
                <a:sym typeface="Gill Sans" charset="0"/>
              </a:rPr>
              <a:t>Reduce risks of attacks from ASCII parsing</a:t>
            </a:r>
          </a:p>
          <a:p>
            <a:pPr marL="944837" lvl="1" indent="-420967">
              <a:spcBef>
                <a:spcPts val="1768"/>
              </a:spcBef>
              <a:buFont typeface="Gill Sans" charset="0"/>
              <a:buChar char="•"/>
              <a:defRPr/>
            </a:pPr>
            <a:endParaRPr lang="en-GB" dirty="0">
              <a:sym typeface="Gill Sans" charset="0"/>
            </a:endParaRPr>
          </a:p>
          <a:p>
            <a:pPr marL="944837" lvl="1" indent="-420967">
              <a:spcBef>
                <a:spcPts val="1768"/>
              </a:spcBef>
              <a:buFont typeface="Gill Sans" charset="0"/>
              <a:buChar char="•"/>
              <a:defRPr/>
            </a:pPr>
            <a:endParaRPr lang="en-GB" dirty="0">
              <a:sym typeface="Gill Sans" charset="0"/>
            </a:endParaRPr>
          </a:p>
        </p:txBody>
      </p:sp>
    </p:spTree>
    <p:extLst>
      <p:ext uri="{BB962C8B-B14F-4D97-AF65-F5344CB8AC3E}">
        <p14:creationId xmlns:p14="http://schemas.microsoft.com/office/powerpoint/2010/main" val="129821110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1BDAFE-FD43-459C-A2C6-F2E88F1C517F}"/>
              </a:ext>
            </a:extLst>
          </p:cNvPr>
          <p:cNvSpPr>
            <a:spLocks noGrp="1"/>
          </p:cNvSpPr>
          <p:nvPr>
            <p:ph type="title"/>
          </p:nvPr>
        </p:nvSpPr>
        <p:spPr/>
        <p:txBody>
          <a:bodyPr/>
          <a:lstStyle/>
          <a:p>
            <a:pPr>
              <a:defRPr/>
            </a:pPr>
            <a:r>
              <a:rPr lang="en-GB" dirty="0">
                <a:sym typeface="Gill Sans" charset="0"/>
              </a:rPr>
              <a:t>HTTP/2 versus HTTP/1</a:t>
            </a:r>
          </a:p>
        </p:txBody>
      </p:sp>
      <p:pic>
        <p:nvPicPr>
          <p:cNvPr id="5" name="Espace réservé du contenu 4">
            <a:extLst>
              <a:ext uri="{FF2B5EF4-FFF2-40B4-BE49-F238E27FC236}">
                <a16:creationId xmlns:a16="http://schemas.microsoft.com/office/drawing/2014/main" id="{F3E941C0-6F68-42D9-84C4-70E4473CD2BD}"/>
              </a:ext>
            </a:extLst>
          </p:cNvPr>
          <p:cNvPicPr>
            <a:picLocks noGrp="1" noChangeAspect="1"/>
          </p:cNvPicPr>
          <p:nvPr>
            <p:ph idx="1"/>
          </p:nvPr>
        </p:nvPicPr>
        <p:blipFill>
          <a:blip r:embed="rId2"/>
          <a:srcRect l="473" r="473"/>
          <a:stretch>
            <a:fillRect/>
          </a:stretch>
        </p:blipFill>
        <p:spPr/>
      </p:pic>
      <p:sp>
        <p:nvSpPr>
          <p:cNvPr id="48131" name="ZoneTexte 5">
            <a:extLst>
              <a:ext uri="{FF2B5EF4-FFF2-40B4-BE49-F238E27FC236}">
                <a16:creationId xmlns:a16="http://schemas.microsoft.com/office/drawing/2014/main" id="{528A949A-B9E3-4806-A3F4-CDC142897A42}"/>
              </a:ext>
            </a:extLst>
          </p:cNvPr>
          <p:cNvSpPr txBox="1">
            <a:spLocks noChangeArrowheads="1"/>
          </p:cNvSpPr>
          <p:nvPr/>
        </p:nvSpPr>
        <p:spPr bwMode="auto">
          <a:xfrm>
            <a:off x="3735388" y="6467475"/>
            <a:ext cx="21367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1300"/>
              <a:t>Source: https://hpbn.co/http2/</a:t>
            </a:r>
          </a:p>
        </p:txBody>
      </p:sp>
    </p:spTree>
    <p:extLst>
      <p:ext uri="{BB962C8B-B14F-4D97-AF65-F5344CB8AC3E}">
        <p14:creationId xmlns:p14="http://schemas.microsoft.com/office/powerpoint/2010/main" val="32468673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83DFA10B-36F4-45E0-B7CA-AE35F393C786}"/>
              </a:ext>
            </a:extLst>
          </p:cNvPr>
          <p:cNvSpPr>
            <a:spLocks noGrp="1" noChangeArrowheads="1"/>
          </p:cNvSpPr>
          <p:nvPr>
            <p:ph type="title"/>
          </p:nvPr>
        </p:nvSpPr>
        <p:spPr/>
        <p:txBody>
          <a:bodyPr/>
          <a:lstStyle/>
          <a:p>
            <a:pPr eaLnBrk="1" hangingPunct="1"/>
            <a:r>
              <a:rPr lang="en-US" altLang="en-US"/>
              <a:t>Agenda</a:t>
            </a:r>
          </a:p>
        </p:txBody>
      </p:sp>
      <p:sp>
        <p:nvSpPr>
          <p:cNvPr id="33794" name="Rectangle 2">
            <a:extLst>
              <a:ext uri="{FF2B5EF4-FFF2-40B4-BE49-F238E27FC236}">
                <a16:creationId xmlns:a16="http://schemas.microsoft.com/office/drawing/2014/main" id="{429D0EDD-FB4C-4FB4-9B11-2BA100E280E7}"/>
              </a:ext>
            </a:extLst>
          </p:cNvPr>
          <p:cNvSpPr>
            <a:spLocks noGrp="1" noChangeArrowheads="1"/>
          </p:cNvSpPr>
          <p:nvPr>
            <p:ph type="body" idx="1"/>
          </p:nvPr>
        </p:nvSpPr>
        <p:spPr/>
        <p:txBody>
          <a:bodyPr/>
          <a:lstStyle/>
          <a:p>
            <a:pPr marL="654050" eaLnBrk="1" hangingPunct="1"/>
            <a:r>
              <a:rPr lang="en-US" altLang="en-US" dirty="0"/>
              <a:t>Making HTTP faster</a:t>
            </a:r>
          </a:p>
          <a:p>
            <a:pPr marL="654050" eaLnBrk="1" hangingPunct="1"/>
            <a:r>
              <a:rPr lang="en-US" altLang="en-US" dirty="0">
                <a:solidFill>
                  <a:srgbClr val="FF0000"/>
                </a:solidFill>
              </a:rPr>
              <a:t>Network security principles</a:t>
            </a:r>
          </a:p>
          <a:p>
            <a:pPr marL="981075" lvl="1" eaLnBrk="1" hangingPunct="1"/>
            <a:r>
              <a:rPr lang="en-US" altLang="en-US" dirty="0">
                <a:solidFill>
                  <a:srgbClr val="FF0000"/>
                </a:solidFill>
              </a:rPr>
              <a:t>Crypto building blocks</a:t>
            </a:r>
          </a:p>
          <a:p>
            <a:pPr marL="981075" lvl="1" eaLnBrk="1" hangingPunct="1"/>
            <a:r>
              <a:rPr lang="en-US" altLang="en-US" dirty="0">
                <a:solidFill>
                  <a:srgbClr val="000000"/>
                </a:solidFill>
              </a:rPr>
              <a:t>Client authentication</a:t>
            </a:r>
          </a:p>
          <a:p>
            <a:pPr marL="981075" lvl="1" eaLnBrk="1" hangingPunct="1"/>
            <a:r>
              <a:rPr lang="en-US" altLang="en-US" dirty="0">
                <a:solidFill>
                  <a:srgbClr val="000000"/>
                </a:solidFill>
              </a:rPr>
              <a:t>Server authentication</a:t>
            </a:r>
          </a:p>
          <a:p>
            <a:pPr marL="981075" lvl="1" eaLnBrk="1" hangingPunct="1"/>
            <a:r>
              <a:rPr lang="en-US" altLang="en-US" dirty="0">
                <a:solidFill>
                  <a:srgbClr val="000000"/>
                </a:solidFill>
              </a:rPr>
              <a:t>Key exchange</a:t>
            </a:r>
          </a:p>
          <a:p>
            <a:pPr marL="654050" eaLnBrk="1" hangingPunct="1"/>
            <a:r>
              <a:rPr lang="en-US" altLang="en-US" dirty="0"/>
              <a:t>Security protocols</a:t>
            </a:r>
          </a:p>
        </p:txBody>
      </p:sp>
    </p:spTree>
    <p:extLst>
      <p:ext uri="{BB962C8B-B14F-4D97-AF65-F5344CB8AC3E}">
        <p14:creationId xmlns:p14="http://schemas.microsoft.com/office/powerpoint/2010/main" val="24631319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a:extLst>
              <a:ext uri="{FF2B5EF4-FFF2-40B4-BE49-F238E27FC236}">
                <a16:creationId xmlns:a16="http://schemas.microsoft.com/office/drawing/2014/main" id="{9D3471B0-2C70-4BBE-85C3-18B602D60F49}"/>
              </a:ext>
            </a:extLst>
          </p:cNvPr>
          <p:cNvSpPr>
            <a:spLocks noGrp="1" noChangeArrowheads="1"/>
          </p:cNvSpPr>
          <p:nvPr>
            <p:ph type="title"/>
          </p:nvPr>
        </p:nvSpPr>
        <p:spPr>
          <a:xfrm>
            <a:off x="839788" y="0"/>
            <a:ext cx="8434387"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The security landscape</a:t>
            </a:r>
          </a:p>
        </p:txBody>
      </p:sp>
      <p:sp>
        <p:nvSpPr>
          <p:cNvPr id="34818" name="Rectangle 5">
            <a:extLst>
              <a:ext uri="{FF2B5EF4-FFF2-40B4-BE49-F238E27FC236}">
                <a16:creationId xmlns:a16="http://schemas.microsoft.com/office/drawing/2014/main" id="{40FBB3EA-DCA2-4109-B94F-32FD20491994}"/>
              </a:ext>
            </a:extLst>
          </p:cNvPr>
          <p:cNvSpPr>
            <a:spLocks noGrp="1" noChangeArrowheads="1"/>
          </p:cNvSpPr>
          <p:nvPr>
            <p:ph type="body" idx="1"/>
          </p:nvPr>
        </p:nvSpPr>
        <p:spPr>
          <a:xfrm>
            <a:off x="912813" y="1004888"/>
            <a:ext cx="8458200" cy="5578475"/>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Legitimate users</a:t>
            </a:r>
            <a:br>
              <a:rPr lang="en-US" altLang="en-US"/>
            </a:br>
            <a:br>
              <a:rPr lang="en-US" altLang="en-US"/>
            </a:br>
            <a:br>
              <a:rPr lang="en-US" altLang="en-US"/>
            </a:br>
            <a:br>
              <a:rPr lang="en-US" altLang="en-US"/>
            </a:br>
            <a:br>
              <a:rPr lang="en-US" altLang="en-US"/>
            </a:br>
            <a:endParaRPr lang="en-US" altLang="en-US"/>
          </a:p>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Attacker</a:t>
            </a:r>
          </a:p>
        </p:txBody>
      </p:sp>
      <p:grpSp>
        <p:nvGrpSpPr>
          <p:cNvPr id="34819" name="Group 6">
            <a:extLst>
              <a:ext uri="{FF2B5EF4-FFF2-40B4-BE49-F238E27FC236}">
                <a16:creationId xmlns:a16="http://schemas.microsoft.com/office/drawing/2014/main" id="{67008997-D358-499C-A885-20F40F394F5A}"/>
              </a:ext>
            </a:extLst>
          </p:cNvPr>
          <p:cNvGrpSpPr>
            <a:grpSpLocks/>
          </p:cNvGrpSpPr>
          <p:nvPr/>
        </p:nvGrpSpPr>
        <p:grpSpPr bwMode="auto">
          <a:xfrm>
            <a:off x="4910138" y="1247775"/>
            <a:ext cx="790575" cy="1444625"/>
            <a:chOff x="0" y="0"/>
            <a:chExt cx="506" cy="1003"/>
          </a:xfrm>
        </p:grpSpPr>
        <p:sp>
          <p:nvSpPr>
            <p:cNvPr id="34834" name="Rectangle 7">
              <a:extLst>
                <a:ext uri="{FF2B5EF4-FFF2-40B4-BE49-F238E27FC236}">
                  <a16:creationId xmlns:a16="http://schemas.microsoft.com/office/drawing/2014/main" id="{E90D3B63-9469-44D7-8CB1-7DF656DDC844}"/>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4835" name="Rectangle 8">
              <a:extLst>
                <a:ext uri="{FF2B5EF4-FFF2-40B4-BE49-F238E27FC236}">
                  <a16:creationId xmlns:a16="http://schemas.microsoft.com/office/drawing/2014/main" id="{909E0ED9-496F-4662-9803-B36420DBA69D}"/>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4820" name="Rectangle 15">
            <a:extLst>
              <a:ext uri="{FF2B5EF4-FFF2-40B4-BE49-F238E27FC236}">
                <a16:creationId xmlns:a16="http://schemas.microsoft.com/office/drawing/2014/main" id="{B7CF08AC-95BD-44AE-A2F8-FF47C93B2A58}"/>
              </a:ext>
            </a:extLst>
          </p:cNvPr>
          <p:cNvSpPr>
            <a:spLocks/>
          </p:cNvSpPr>
          <p:nvPr/>
        </p:nvSpPr>
        <p:spPr bwMode="auto">
          <a:xfrm>
            <a:off x="5086350" y="299243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sp>
        <p:nvSpPr>
          <p:cNvPr id="34821" name="Rectangle 16">
            <a:extLst>
              <a:ext uri="{FF2B5EF4-FFF2-40B4-BE49-F238E27FC236}">
                <a16:creationId xmlns:a16="http://schemas.microsoft.com/office/drawing/2014/main" id="{AD351B6E-18C4-4A81-98CF-0F8B4B8DE7C5}"/>
              </a:ext>
            </a:extLst>
          </p:cNvPr>
          <p:cNvSpPr>
            <a:spLocks/>
          </p:cNvSpPr>
          <p:nvPr/>
        </p:nvSpPr>
        <p:spPr bwMode="auto">
          <a:xfrm>
            <a:off x="6886575" y="29686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34822" name="Rectangle 17">
            <a:extLst>
              <a:ext uri="{FF2B5EF4-FFF2-40B4-BE49-F238E27FC236}">
                <a16:creationId xmlns:a16="http://schemas.microsoft.com/office/drawing/2014/main" id="{14AA7E81-F131-4612-A649-D177718E7A96}"/>
              </a:ext>
            </a:extLst>
          </p:cNvPr>
          <p:cNvSpPr>
            <a:spLocks/>
          </p:cNvSpPr>
          <p:nvPr/>
        </p:nvSpPr>
        <p:spPr bwMode="auto">
          <a:xfrm>
            <a:off x="4778375" y="6099175"/>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Terrence</a:t>
            </a:r>
          </a:p>
        </p:txBody>
      </p:sp>
      <p:grpSp>
        <p:nvGrpSpPr>
          <p:cNvPr id="34823" name="Group 7">
            <a:extLst>
              <a:ext uri="{FF2B5EF4-FFF2-40B4-BE49-F238E27FC236}">
                <a16:creationId xmlns:a16="http://schemas.microsoft.com/office/drawing/2014/main" id="{CEC756FC-FB30-4E92-815E-C87812B9B236}"/>
              </a:ext>
            </a:extLst>
          </p:cNvPr>
          <p:cNvGrpSpPr>
            <a:grpSpLocks/>
          </p:cNvGrpSpPr>
          <p:nvPr/>
        </p:nvGrpSpPr>
        <p:grpSpPr bwMode="auto">
          <a:xfrm>
            <a:off x="5086350" y="4276725"/>
            <a:ext cx="787400" cy="1511300"/>
            <a:chOff x="6440791" y="4293096"/>
            <a:chExt cx="787450" cy="1512168"/>
          </a:xfrm>
        </p:grpSpPr>
        <p:sp>
          <p:nvSpPr>
            <p:cNvPr id="34827" name="Rectangle 7">
              <a:extLst>
                <a:ext uri="{FF2B5EF4-FFF2-40B4-BE49-F238E27FC236}">
                  <a16:creationId xmlns:a16="http://schemas.microsoft.com/office/drawing/2014/main" id="{91925F1D-AEC7-45B8-B073-6ABB1D0C4A3E}"/>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4828" name="Rectangle 8">
              <a:extLst>
                <a:ext uri="{FF2B5EF4-FFF2-40B4-BE49-F238E27FC236}">
                  <a16:creationId xmlns:a16="http://schemas.microsoft.com/office/drawing/2014/main" id="{3DCA14D8-708E-49D1-AA04-E05A3B8C9229}"/>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4829" name="Straight Connector 2">
              <a:extLst>
                <a:ext uri="{FF2B5EF4-FFF2-40B4-BE49-F238E27FC236}">
                  <a16:creationId xmlns:a16="http://schemas.microsoft.com/office/drawing/2014/main" id="{4136C2CE-11BA-464D-A9B9-DA5AB9E1FEED}"/>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4" name="Snip Same-side Corner of Rectangle 3">
              <a:extLst>
                <a:ext uri="{FF2B5EF4-FFF2-40B4-BE49-F238E27FC236}">
                  <a16:creationId xmlns:a16="http://schemas.microsoft.com/office/drawing/2014/main" id="{4C4DF70E-B0E9-904F-919B-EB226BB67CBB}"/>
                </a:ext>
              </a:extLst>
            </p:cNvPr>
            <p:cNvSpPr/>
            <p:nvPr/>
          </p:nvSpPr>
          <p:spPr bwMode="auto">
            <a:xfrm>
              <a:off x="6680519"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34831" name="Rounded Rectangle 4">
              <a:extLst>
                <a:ext uri="{FF2B5EF4-FFF2-40B4-BE49-F238E27FC236}">
                  <a16:creationId xmlns:a16="http://schemas.microsoft.com/office/drawing/2014/main" id="{EBFD697E-C599-4C16-8F91-BBDEF4DB35F1}"/>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4832" name="Oval 6">
              <a:extLst>
                <a:ext uri="{FF2B5EF4-FFF2-40B4-BE49-F238E27FC236}">
                  <a16:creationId xmlns:a16="http://schemas.microsoft.com/office/drawing/2014/main" id="{63B91FA7-9FFA-46CB-BEA6-A4467EB7D878}"/>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4833" name="Oval 23">
              <a:extLst>
                <a:ext uri="{FF2B5EF4-FFF2-40B4-BE49-F238E27FC236}">
                  <a16:creationId xmlns:a16="http://schemas.microsoft.com/office/drawing/2014/main" id="{0A9E4D36-E37A-4D39-BB68-492A91D972F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34824" name="Group 12">
            <a:extLst>
              <a:ext uri="{FF2B5EF4-FFF2-40B4-BE49-F238E27FC236}">
                <a16:creationId xmlns:a16="http://schemas.microsoft.com/office/drawing/2014/main" id="{A64EDAD8-BF46-4A58-A27D-4D0DC0FF1EBF}"/>
              </a:ext>
            </a:extLst>
          </p:cNvPr>
          <p:cNvGrpSpPr>
            <a:grpSpLocks/>
          </p:cNvGrpSpPr>
          <p:nvPr/>
        </p:nvGrpSpPr>
        <p:grpSpPr bwMode="auto">
          <a:xfrm>
            <a:off x="6724650" y="1189038"/>
            <a:ext cx="1023938" cy="1719262"/>
            <a:chOff x="0" y="0"/>
            <a:chExt cx="656" cy="1194"/>
          </a:xfrm>
        </p:grpSpPr>
        <p:sp>
          <p:nvSpPr>
            <p:cNvPr id="34825" name="Rectangle 13">
              <a:extLst>
                <a:ext uri="{FF2B5EF4-FFF2-40B4-BE49-F238E27FC236}">
                  <a16:creationId xmlns:a16="http://schemas.microsoft.com/office/drawing/2014/main" id="{4A125F17-EA88-4010-902B-6902E298F964}"/>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4826" name="Rectangle 14">
              <a:extLst>
                <a:ext uri="{FF2B5EF4-FFF2-40B4-BE49-F238E27FC236}">
                  <a16:creationId xmlns:a16="http://schemas.microsoft.com/office/drawing/2014/main" id="{130219EA-B4CF-4ADB-98F7-266E32D741E7}"/>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40394894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83DFA10B-36F4-45E0-B7CA-AE35F393C786}"/>
              </a:ext>
            </a:extLst>
          </p:cNvPr>
          <p:cNvSpPr>
            <a:spLocks noGrp="1" noChangeArrowheads="1"/>
          </p:cNvSpPr>
          <p:nvPr>
            <p:ph type="title"/>
          </p:nvPr>
        </p:nvSpPr>
        <p:spPr/>
        <p:txBody>
          <a:bodyPr/>
          <a:lstStyle/>
          <a:p>
            <a:pPr eaLnBrk="1" hangingPunct="1"/>
            <a:r>
              <a:rPr lang="en-US" altLang="en-US"/>
              <a:t>Agenda</a:t>
            </a:r>
          </a:p>
        </p:txBody>
      </p:sp>
      <p:sp>
        <p:nvSpPr>
          <p:cNvPr id="33794" name="Rectangle 2">
            <a:extLst>
              <a:ext uri="{FF2B5EF4-FFF2-40B4-BE49-F238E27FC236}">
                <a16:creationId xmlns:a16="http://schemas.microsoft.com/office/drawing/2014/main" id="{429D0EDD-FB4C-4FB4-9B11-2BA100E280E7}"/>
              </a:ext>
            </a:extLst>
          </p:cNvPr>
          <p:cNvSpPr>
            <a:spLocks noGrp="1" noChangeArrowheads="1"/>
          </p:cNvSpPr>
          <p:nvPr>
            <p:ph type="body" idx="1"/>
          </p:nvPr>
        </p:nvSpPr>
        <p:spPr/>
        <p:txBody>
          <a:bodyPr/>
          <a:lstStyle/>
          <a:p>
            <a:pPr marL="654050" eaLnBrk="1" hangingPunct="1"/>
            <a:r>
              <a:rPr lang="en-US" altLang="en-US" dirty="0">
                <a:solidFill>
                  <a:srgbClr val="FF0000"/>
                </a:solidFill>
              </a:rPr>
              <a:t>Making HTTP faster</a:t>
            </a:r>
          </a:p>
          <a:p>
            <a:pPr marL="652462" eaLnBrk="1" hangingPunct="1"/>
            <a:r>
              <a:rPr lang="en-US" altLang="en-US" dirty="0"/>
              <a:t>Network security principles</a:t>
            </a:r>
          </a:p>
          <a:p>
            <a:pPr marL="654050" eaLnBrk="1" hangingPunct="1"/>
            <a:r>
              <a:rPr lang="en-US" altLang="en-US" dirty="0"/>
              <a:t>Security protocols</a:t>
            </a:r>
          </a:p>
        </p:txBody>
      </p:sp>
    </p:spTree>
    <p:extLst>
      <p:ext uri="{BB962C8B-B14F-4D97-AF65-F5344CB8AC3E}">
        <p14:creationId xmlns:p14="http://schemas.microsoft.com/office/powerpoint/2010/main" val="33130776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a:extLst>
              <a:ext uri="{FF2B5EF4-FFF2-40B4-BE49-F238E27FC236}">
                <a16:creationId xmlns:a16="http://schemas.microsoft.com/office/drawing/2014/main" id="{A87440B1-3050-4992-B3D5-1ABABB0CA66B}"/>
              </a:ext>
            </a:extLst>
          </p:cNvPr>
          <p:cNvSpPr>
            <a:spLocks noGrp="1" noChangeArrowheads="1"/>
          </p:cNvSpPr>
          <p:nvPr>
            <p:ph type="title"/>
          </p:nvPr>
        </p:nvSpPr>
        <p:spPr>
          <a:xfrm>
            <a:off x="565150" y="0"/>
            <a:ext cx="8709025"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Security threat: Privacy</a:t>
            </a:r>
          </a:p>
        </p:txBody>
      </p:sp>
      <p:sp>
        <p:nvSpPr>
          <p:cNvPr id="35842" name="Rectangle 5">
            <a:extLst>
              <a:ext uri="{FF2B5EF4-FFF2-40B4-BE49-F238E27FC236}">
                <a16:creationId xmlns:a16="http://schemas.microsoft.com/office/drawing/2014/main" id="{D7A09CC2-ADD4-49EF-BC3F-25FEFE201D00}"/>
              </a:ext>
            </a:extLst>
          </p:cNvPr>
          <p:cNvSpPr>
            <a:spLocks noGrp="1" noChangeArrowheads="1"/>
          </p:cNvSpPr>
          <p:nvPr>
            <p:ph type="body" idx="1"/>
          </p:nvPr>
        </p:nvSpPr>
        <p:spPr>
          <a:xfrm>
            <a:off x="784225" y="4441825"/>
            <a:ext cx="8458200" cy="174783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Security issue</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Alice sends a confidential message to Bob</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solidFill>
                  <a:srgbClr val="FF0000"/>
                </a:solidFill>
              </a:rPr>
              <a:t>How to prevent Terrence from reading the message ?</a:t>
            </a:r>
          </a:p>
        </p:txBody>
      </p:sp>
      <p:grpSp>
        <p:nvGrpSpPr>
          <p:cNvPr id="35843" name="Group 6">
            <a:extLst>
              <a:ext uri="{FF2B5EF4-FFF2-40B4-BE49-F238E27FC236}">
                <a16:creationId xmlns:a16="http://schemas.microsoft.com/office/drawing/2014/main" id="{1464C83B-93A1-416B-B68F-E92F7CF4DE97}"/>
              </a:ext>
            </a:extLst>
          </p:cNvPr>
          <p:cNvGrpSpPr>
            <a:grpSpLocks/>
          </p:cNvGrpSpPr>
          <p:nvPr/>
        </p:nvGrpSpPr>
        <p:grpSpPr bwMode="auto">
          <a:xfrm>
            <a:off x="7108825" y="1347788"/>
            <a:ext cx="788988" cy="1444625"/>
            <a:chOff x="0" y="0"/>
            <a:chExt cx="506" cy="1003"/>
          </a:xfrm>
        </p:grpSpPr>
        <p:sp>
          <p:nvSpPr>
            <p:cNvPr id="35858" name="Rectangle 7">
              <a:extLst>
                <a:ext uri="{FF2B5EF4-FFF2-40B4-BE49-F238E27FC236}">
                  <a16:creationId xmlns:a16="http://schemas.microsoft.com/office/drawing/2014/main" id="{12AACD53-A223-4A2F-B16A-00A846E8EF2D}"/>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5859" name="Rectangle 8">
              <a:extLst>
                <a:ext uri="{FF2B5EF4-FFF2-40B4-BE49-F238E27FC236}">
                  <a16:creationId xmlns:a16="http://schemas.microsoft.com/office/drawing/2014/main" id="{A211FBD2-8830-4CB3-93A7-336023D1055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5844" name="Line 15">
            <a:extLst>
              <a:ext uri="{FF2B5EF4-FFF2-40B4-BE49-F238E27FC236}">
                <a16:creationId xmlns:a16="http://schemas.microsoft.com/office/drawing/2014/main" id="{672F3DAF-EDD2-40E8-AAE2-72F2B824E0AC}"/>
              </a:ext>
            </a:extLst>
          </p:cNvPr>
          <p:cNvSpPr>
            <a:spLocks noChangeShapeType="1"/>
          </p:cNvSpPr>
          <p:nvPr/>
        </p:nvSpPr>
        <p:spPr bwMode="auto">
          <a:xfrm>
            <a:off x="3094038" y="1992313"/>
            <a:ext cx="3892550"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35845" name="Picture 16">
            <a:extLst>
              <a:ext uri="{FF2B5EF4-FFF2-40B4-BE49-F238E27FC236}">
                <a16:creationId xmlns:a16="http://schemas.microsoft.com/office/drawing/2014/main" id="{BBB4FE4F-5665-4F43-BF4E-B5BF0F2842A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888" y="1249363"/>
            <a:ext cx="232568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5846" name="Line 17">
            <a:extLst>
              <a:ext uri="{FF2B5EF4-FFF2-40B4-BE49-F238E27FC236}">
                <a16:creationId xmlns:a16="http://schemas.microsoft.com/office/drawing/2014/main" id="{3F1406FC-664D-4FA3-B408-E8B831630B33}"/>
              </a:ext>
            </a:extLst>
          </p:cNvPr>
          <p:cNvSpPr>
            <a:spLocks noChangeShapeType="1"/>
          </p:cNvSpPr>
          <p:nvPr/>
        </p:nvSpPr>
        <p:spPr bwMode="auto">
          <a:xfrm>
            <a:off x="5156200" y="2317750"/>
            <a:ext cx="1588" cy="6508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35847" name="Group 15">
            <a:extLst>
              <a:ext uri="{FF2B5EF4-FFF2-40B4-BE49-F238E27FC236}">
                <a16:creationId xmlns:a16="http://schemas.microsoft.com/office/drawing/2014/main" id="{F121A7CD-BBB1-49FB-8DE1-469DB145CAEC}"/>
              </a:ext>
            </a:extLst>
          </p:cNvPr>
          <p:cNvGrpSpPr>
            <a:grpSpLocks/>
          </p:cNvGrpSpPr>
          <p:nvPr/>
        </p:nvGrpSpPr>
        <p:grpSpPr bwMode="auto">
          <a:xfrm>
            <a:off x="4762500" y="3087688"/>
            <a:ext cx="787400" cy="1512887"/>
            <a:chOff x="6440791" y="4293096"/>
            <a:chExt cx="787450" cy="1512168"/>
          </a:xfrm>
        </p:grpSpPr>
        <p:sp>
          <p:nvSpPr>
            <p:cNvPr id="35851" name="Rectangle 7">
              <a:extLst>
                <a:ext uri="{FF2B5EF4-FFF2-40B4-BE49-F238E27FC236}">
                  <a16:creationId xmlns:a16="http://schemas.microsoft.com/office/drawing/2014/main" id="{33E07CE6-563A-4BAA-9902-2C96D6CB0FC2}"/>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5852" name="Rectangle 8">
              <a:extLst>
                <a:ext uri="{FF2B5EF4-FFF2-40B4-BE49-F238E27FC236}">
                  <a16:creationId xmlns:a16="http://schemas.microsoft.com/office/drawing/2014/main" id="{16D561A1-C009-4DE3-B685-1940A974CD23}"/>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5853" name="Straight Connector 18">
              <a:extLst>
                <a:ext uri="{FF2B5EF4-FFF2-40B4-BE49-F238E27FC236}">
                  <a16:creationId xmlns:a16="http://schemas.microsoft.com/office/drawing/2014/main" id="{5EB279FC-8740-4BCB-8756-3E5C4FF94FD7}"/>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20" name="Snip Same-side Corner of Rectangle 19">
              <a:extLst>
                <a:ext uri="{FF2B5EF4-FFF2-40B4-BE49-F238E27FC236}">
                  <a16:creationId xmlns:a16="http://schemas.microsoft.com/office/drawing/2014/main" id="{D3011029-D8E4-B246-84E5-9ED6D0EBCCB9}"/>
                </a:ext>
              </a:extLst>
            </p:cNvPr>
            <p:cNvSpPr/>
            <p:nvPr/>
          </p:nvSpPr>
          <p:spPr bwMode="auto">
            <a:xfrm>
              <a:off x="6680519" y="4293096"/>
              <a:ext cx="295294" cy="144393"/>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35855" name="Rounded Rectangle 20">
              <a:extLst>
                <a:ext uri="{FF2B5EF4-FFF2-40B4-BE49-F238E27FC236}">
                  <a16:creationId xmlns:a16="http://schemas.microsoft.com/office/drawing/2014/main" id="{4ED9D821-8EDD-4C46-8B43-35B1CC5553F7}"/>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5856" name="Oval 21">
              <a:extLst>
                <a:ext uri="{FF2B5EF4-FFF2-40B4-BE49-F238E27FC236}">
                  <a16:creationId xmlns:a16="http://schemas.microsoft.com/office/drawing/2014/main" id="{2A720DA9-FB59-4A81-82CD-55790A74B6A8}"/>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5857" name="Oval 22">
              <a:extLst>
                <a:ext uri="{FF2B5EF4-FFF2-40B4-BE49-F238E27FC236}">
                  <a16:creationId xmlns:a16="http://schemas.microsoft.com/office/drawing/2014/main" id="{363B0BAC-F31E-4E25-AF3A-50FD4B925FA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35848" name="Group 12">
            <a:extLst>
              <a:ext uri="{FF2B5EF4-FFF2-40B4-BE49-F238E27FC236}">
                <a16:creationId xmlns:a16="http://schemas.microsoft.com/office/drawing/2014/main" id="{2CC4CE33-85EC-4958-B77B-6466A06050B2}"/>
              </a:ext>
            </a:extLst>
          </p:cNvPr>
          <p:cNvGrpSpPr>
            <a:grpSpLocks/>
          </p:cNvGrpSpPr>
          <p:nvPr/>
        </p:nvGrpSpPr>
        <p:grpSpPr bwMode="auto">
          <a:xfrm>
            <a:off x="2282825" y="1230313"/>
            <a:ext cx="1023938" cy="1719262"/>
            <a:chOff x="0" y="0"/>
            <a:chExt cx="656" cy="1194"/>
          </a:xfrm>
        </p:grpSpPr>
        <p:sp>
          <p:nvSpPr>
            <p:cNvPr id="35849" name="Rectangle 13">
              <a:extLst>
                <a:ext uri="{FF2B5EF4-FFF2-40B4-BE49-F238E27FC236}">
                  <a16:creationId xmlns:a16="http://schemas.microsoft.com/office/drawing/2014/main" id="{A2BD7F15-C2A8-4571-9A5F-878A890A71DB}"/>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5850" name="Rectangle 14">
              <a:extLst>
                <a:ext uri="{FF2B5EF4-FFF2-40B4-BE49-F238E27FC236}">
                  <a16:creationId xmlns:a16="http://schemas.microsoft.com/office/drawing/2014/main" id="{A0A29C98-70F1-4570-9695-EC63C759D9C7}"/>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361323286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a:extLst>
              <a:ext uri="{FF2B5EF4-FFF2-40B4-BE49-F238E27FC236}">
                <a16:creationId xmlns:a16="http://schemas.microsoft.com/office/drawing/2014/main" id="{8F899395-4D82-488F-A5C0-657C2F9B05F4}"/>
              </a:ext>
            </a:extLst>
          </p:cNvPr>
          <p:cNvSpPr>
            <a:spLocks noGrp="1" noChangeArrowheads="1"/>
          </p:cNvSpPr>
          <p:nvPr>
            <p:ph type="title"/>
          </p:nvPr>
        </p:nvSpPr>
        <p:spPr>
          <a:xfrm>
            <a:off x="-147638" y="0"/>
            <a:ext cx="9421813"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Authentication</a:t>
            </a:r>
          </a:p>
        </p:txBody>
      </p:sp>
      <p:sp>
        <p:nvSpPr>
          <p:cNvPr id="36866" name="Rectangle 5">
            <a:extLst>
              <a:ext uri="{FF2B5EF4-FFF2-40B4-BE49-F238E27FC236}">
                <a16:creationId xmlns:a16="http://schemas.microsoft.com/office/drawing/2014/main" id="{2F823FB1-3B64-4C1E-AADC-41BFD6778303}"/>
              </a:ext>
            </a:extLst>
          </p:cNvPr>
          <p:cNvSpPr>
            <a:spLocks noGrp="1" noChangeArrowheads="1"/>
          </p:cNvSpPr>
          <p:nvPr>
            <p:ph type="body" idx="1"/>
          </p:nvPr>
        </p:nvSpPr>
        <p:spPr>
          <a:xfrm>
            <a:off x="730250" y="3632200"/>
            <a:ext cx="8458200" cy="2600325"/>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Security issue</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Terrence sends a message to Bob impersonating Alice</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solidFill>
                  <a:srgbClr val="FF0000"/>
                </a:solidFill>
              </a:rPr>
              <a:t>How to prevent Terrence from spoofing messages or how can Bob verify that the message originates from Alice and not Terrence ?</a:t>
            </a:r>
          </a:p>
        </p:txBody>
      </p:sp>
      <p:grpSp>
        <p:nvGrpSpPr>
          <p:cNvPr id="36867" name="Group 6">
            <a:extLst>
              <a:ext uri="{FF2B5EF4-FFF2-40B4-BE49-F238E27FC236}">
                <a16:creationId xmlns:a16="http://schemas.microsoft.com/office/drawing/2014/main" id="{C440E2D6-50F2-4AEC-B058-7E313EF3F981}"/>
              </a:ext>
            </a:extLst>
          </p:cNvPr>
          <p:cNvGrpSpPr>
            <a:grpSpLocks/>
          </p:cNvGrpSpPr>
          <p:nvPr/>
        </p:nvGrpSpPr>
        <p:grpSpPr bwMode="auto">
          <a:xfrm>
            <a:off x="7108825" y="1347788"/>
            <a:ext cx="788988" cy="1444625"/>
            <a:chOff x="0" y="0"/>
            <a:chExt cx="506" cy="1003"/>
          </a:xfrm>
        </p:grpSpPr>
        <p:sp>
          <p:nvSpPr>
            <p:cNvPr id="36881" name="Rectangle 7">
              <a:extLst>
                <a:ext uri="{FF2B5EF4-FFF2-40B4-BE49-F238E27FC236}">
                  <a16:creationId xmlns:a16="http://schemas.microsoft.com/office/drawing/2014/main" id="{8D749A76-1D6B-43D2-AE0B-EEBE5C21D6A6}"/>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6882" name="Rectangle 8">
              <a:extLst>
                <a:ext uri="{FF2B5EF4-FFF2-40B4-BE49-F238E27FC236}">
                  <a16:creationId xmlns:a16="http://schemas.microsoft.com/office/drawing/2014/main" id="{DD2F0475-5139-43F5-A95E-5D121971C0FC}"/>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6868" name="Line 15">
            <a:extLst>
              <a:ext uri="{FF2B5EF4-FFF2-40B4-BE49-F238E27FC236}">
                <a16:creationId xmlns:a16="http://schemas.microsoft.com/office/drawing/2014/main" id="{775899CB-2B37-4C8D-8468-5A9DA0590DCC}"/>
              </a:ext>
            </a:extLst>
          </p:cNvPr>
          <p:cNvSpPr>
            <a:spLocks noChangeShapeType="1"/>
          </p:cNvSpPr>
          <p:nvPr/>
        </p:nvSpPr>
        <p:spPr bwMode="auto">
          <a:xfrm>
            <a:off x="4518025" y="1992313"/>
            <a:ext cx="2468563"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36869" name="Picture 16">
            <a:extLst>
              <a:ext uri="{FF2B5EF4-FFF2-40B4-BE49-F238E27FC236}">
                <a16:creationId xmlns:a16="http://schemas.microsoft.com/office/drawing/2014/main" id="{28129127-D447-487D-BDA2-927E43E1169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988" y="1325563"/>
            <a:ext cx="1743075"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nvGrpSpPr>
          <p:cNvPr id="36870" name="Group 14">
            <a:extLst>
              <a:ext uri="{FF2B5EF4-FFF2-40B4-BE49-F238E27FC236}">
                <a16:creationId xmlns:a16="http://schemas.microsoft.com/office/drawing/2014/main" id="{FF32CFA3-1132-4E7F-A37E-B992923CAEDC}"/>
              </a:ext>
            </a:extLst>
          </p:cNvPr>
          <p:cNvGrpSpPr>
            <a:grpSpLocks/>
          </p:cNvGrpSpPr>
          <p:nvPr/>
        </p:nvGrpSpPr>
        <p:grpSpPr bwMode="auto">
          <a:xfrm>
            <a:off x="3567113" y="1422400"/>
            <a:ext cx="787400" cy="1511300"/>
            <a:chOff x="6440791" y="4293096"/>
            <a:chExt cx="787450" cy="1512168"/>
          </a:xfrm>
        </p:grpSpPr>
        <p:sp>
          <p:nvSpPr>
            <p:cNvPr id="36874" name="Rectangle 7">
              <a:extLst>
                <a:ext uri="{FF2B5EF4-FFF2-40B4-BE49-F238E27FC236}">
                  <a16:creationId xmlns:a16="http://schemas.microsoft.com/office/drawing/2014/main" id="{EF18483D-8E17-4759-8DEB-6C7B60267E0C}"/>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6875" name="Rectangle 8">
              <a:extLst>
                <a:ext uri="{FF2B5EF4-FFF2-40B4-BE49-F238E27FC236}">
                  <a16:creationId xmlns:a16="http://schemas.microsoft.com/office/drawing/2014/main" id="{720AF725-2895-4CD0-A19C-041EDDE021C4}"/>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6876" name="Straight Connector 17">
              <a:extLst>
                <a:ext uri="{FF2B5EF4-FFF2-40B4-BE49-F238E27FC236}">
                  <a16:creationId xmlns:a16="http://schemas.microsoft.com/office/drawing/2014/main" id="{B1993825-9AA3-4E98-9497-C63D50BEDC1C}"/>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9" name="Snip Same-side Corner of Rectangle 18">
              <a:extLst>
                <a:ext uri="{FF2B5EF4-FFF2-40B4-BE49-F238E27FC236}">
                  <a16:creationId xmlns:a16="http://schemas.microsoft.com/office/drawing/2014/main" id="{B48CE046-2DEF-E544-8D2B-5146C821EFC1}"/>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36878" name="Rounded Rectangle 19">
              <a:extLst>
                <a:ext uri="{FF2B5EF4-FFF2-40B4-BE49-F238E27FC236}">
                  <a16:creationId xmlns:a16="http://schemas.microsoft.com/office/drawing/2014/main" id="{8AD3CAA8-2E91-4BC9-B1D4-BB6FD378CEEF}"/>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6879" name="Oval 20">
              <a:extLst>
                <a:ext uri="{FF2B5EF4-FFF2-40B4-BE49-F238E27FC236}">
                  <a16:creationId xmlns:a16="http://schemas.microsoft.com/office/drawing/2014/main" id="{05F4432C-3C7E-43C2-A34A-327DFC91D75B}"/>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6880" name="Oval 21">
              <a:extLst>
                <a:ext uri="{FF2B5EF4-FFF2-40B4-BE49-F238E27FC236}">
                  <a16:creationId xmlns:a16="http://schemas.microsoft.com/office/drawing/2014/main" id="{DE4DEB54-10B0-416A-9A77-1807898DD368}"/>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36871" name="Group 12">
            <a:extLst>
              <a:ext uri="{FF2B5EF4-FFF2-40B4-BE49-F238E27FC236}">
                <a16:creationId xmlns:a16="http://schemas.microsoft.com/office/drawing/2014/main" id="{301958F0-7C14-4474-A73C-EBA6BF346BDE}"/>
              </a:ext>
            </a:extLst>
          </p:cNvPr>
          <p:cNvGrpSpPr>
            <a:grpSpLocks/>
          </p:cNvGrpSpPr>
          <p:nvPr/>
        </p:nvGrpSpPr>
        <p:grpSpPr bwMode="auto">
          <a:xfrm>
            <a:off x="2227263" y="1266825"/>
            <a:ext cx="1023937" cy="1719263"/>
            <a:chOff x="0" y="0"/>
            <a:chExt cx="656" cy="1194"/>
          </a:xfrm>
        </p:grpSpPr>
        <p:sp>
          <p:nvSpPr>
            <p:cNvPr id="36872" name="Rectangle 13">
              <a:extLst>
                <a:ext uri="{FF2B5EF4-FFF2-40B4-BE49-F238E27FC236}">
                  <a16:creationId xmlns:a16="http://schemas.microsoft.com/office/drawing/2014/main" id="{AAE52D42-7D29-46F6-BF77-52861535AC83}"/>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6873" name="Rectangle 14">
              <a:extLst>
                <a:ext uri="{FF2B5EF4-FFF2-40B4-BE49-F238E27FC236}">
                  <a16:creationId xmlns:a16="http://schemas.microsoft.com/office/drawing/2014/main" id="{318715AE-F61E-4257-B2CF-3CBD512C5655}"/>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278242095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a:extLst>
              <a:ext uri="{FF2B5EF4-FFF2-40B4-BE49-F238E27FC236}">
                <a16:creationId xmlns:a16="http://schemas.microsoft.com/office/drawing/2014/main" id="{31D6A552-3935-4325-A74C-FF5CF8B153FF}"/>
              </a:ext>
            </a:extLst>
          </p:cNvPr>
          <p:cNvSpPr>
            <a:spLocks noGrp="1" noChangeArrowheads="1"/>
          </p:cNvSpPr>
          <p:nvPr>
            <p:ph type="title"/>
          </p:nvPr>
        </p:nvSpPr>
        <p:spPr>
          <a:xfrm>
            <a:off x="3349625" y="0"/>
            <a:ext cx="5924550"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Message integrity</a:t>
            </a:r>
          </a:p>
        </p:txBody>
      </p:sp>
      <p:sp>
        <p:nvSpPr>
          <p:cNvPr id="37890" name="Rectangle 5">
            <a:extLst>
              <a:ext uri="{FF2B5EF4-FFF2-40B4-BE49-F238E27FC236}">
                <a16:creationId xmlns:a16="http://schemas.microsoft.com/office/drawing/2014/main" id="{F017012B-AE84-4C6E-BA3C-AF4D2226E9FF}"/>
              </a:ext>
            </a:extLst>
          </p:cNvPr>
          <p:cNvSpPr>
            <a:spLocks noGrp="1" noChangeArrowheads="1"/>
          </p:cNvSpPr>
          <p:nvPr>
            <p:ph type="body" idx="1"/>
          </p:nvPr>
        </p:nvSpPr>
        <p:spPr>
          <a:xfrm>
            <a:off x="565150" y="3276600"/>
            <a:ext cx="8458200" cy="2863850"/>
          </a:xfrm>
        </p:spPr>
        <p:txBody>
          <a:bodyPr/>
          <a:lstStyle/>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Alice sends a message to Bob, but Terrence changes the message before it reaches Bob</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solidFill>
                  <a:srgbClr val="FF0000"/>
                </a:solidFill>
              </a:rPr>
              <a:t>How to prevent Terrence from changing the message or how to allow Bob to check that the message sent by Alice was not modified ?</a:t>
            </a:r>
          </a:p>
        </p:txBody>
      </p:sp>
      <p:grpSp>
        <p:nvGrpSpPr>
          <p:cNvPr id="37891" name="Group 6">
            <a:extLst>
              <a:ext uri="{FF2B5EF4-FFF2-40B4-BE49-F238E27FC236}">
                <a16:creationId xmlns:a16="http://schemas.microsoft.com/office/drawing/2014/main" id="{BF3F2294-D14E-4C39-80EF-B61B05F3F1DD}"/>
              </a:ext>
            </a:extLst>
          </p:cNvPr>
          <p:cNvGrpSpPr>
            <a:grpSpLocks/>
          </p:cNvGrpSpPr>
          <p:nvPr/>
        </p:nvGrpSpPr>
        <p:grpSpPr bwMode="auto">
          <a:xfrm>
            <a:off x="7380288" y="1373188"/>
            <a:ext cx="788987" cy="1444625"/>
            <a:chOff x="0" y="0"/>
            <a:chExt cx="506" cy="1003"/>
          </a:xfrm>
        </p:grpSpPr>
        <p:sp>
          <p:nvSpPr>
            <p:cNvPr id="37907" name="Rectangle 7">
              <a:extLst>
                <a:ext uri="{FF2B5EF4-FFF2-40B4-BE49-F238E27FC236}">
                  <a16:creationId xmlns:a16="http://schemas.microsoft.com/office/drawing/2014/main" id="{B164E118-7837-48E5-8210-58964B4709AF}"/>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7908" name="Rectangle 8">
              <a:extLst>
                <a:ext uri="{FF2B5EF4-FFF2-40B4-BE49-F238E27FC236}">
                  <a16:creationId xmlns:a16="http://schemas.microsoft.com/office/drawing/2014/main" id="{FD6C1D86-403B-46BC-AE08-38D0C13DBB5B}"/>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7892" name="Line 15">
            <a:extLst>
              <a:ext uri="{FF2B5EF4-FFF2-40B4-BE49-F238E27FC236}">
                <a16:creationId xmlns:a16="http://schemas.microsoft.com/office/drawing/2014/main" id="{EC0B538D-2C9F-4557-BC98-52167A1EFFA6}"/>
              </a:ext>
            </a:extLst>
          </p:cNvPr>
          <p:cNvSpPr>
            <a:spLocks noChangeShapeType="1"/>
          </p:cNvSpPr>
          <p:nvPr/>
        </p:nvSpPr>
        <p:spPr bwMode="auto">
          <a:xfrm>
            <a:off x="4789488" y="2016125"/>
            <a:ext cx="2468562"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37893" name="Picture 16">
            <a:extLst>
              <a:ext uri="{FF2B5EF4-FFF2-40B4-BE49-F238E27FC236}">
                <a16:creationId xmlns:a16="http://schemas.microsoft.com/office/drawing/2014/main" id="{2E1E99B6-E791-459C-B923-8357CD4580A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450" y="1349375"/>
            <a:ext cx="17430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7894" name="Picture 17">
            <a:extLst>
              <a:ext uri="{FF2B5EF4-FFF2-40B4-BE49-F238E27FC236}">
                <a16:creationId xmlns:a16="http://schemas.microsoft.com/office/drawing/2014/main" id="{CF21023C-738F-4D59-B09E-A5DFDD9F929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25" y="1389063"/>
            <a:ext cx="174466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7895" name="Line 18">
            <a:extLst>
              <a:ext uri="{FF2B5EF4-FFF2-40B4-BE49-F238E27FC236}">
                <a16:creationId xmlns:a16="http://schemas.microsoft.com/office/drawing/2014/main" id="{6AD276F6-170A-481F-8B34-34D98DE8DC77}"/>
              </a:ext>
            </a:extLst>
          </p:cNvPr>
          <p:cNvSpPr>
            <a:spLocks noChangeShapeType="1"/>
          </p:cNvSpPr>
          <p:nvPr/>
        </p:nvSpPr>
        <p:spPr bwMode="auto">
          <a:xfrm>
            <a:off x="1939925" y="2054225"/>
            <a:ext cx="2170113"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37896" name="Group 16">
            <a:extLst>
              <a:ext uri="{FF2B5EF4-FFF2-40B4-BE49-F238E27FC236}">
                <a16:creationId xmlns:a16="http://schemas.microsoft.com/office/drawing/2014/main" id="{8901B279-C8F0-4EB9-BA04-552D7A546E9A}"/>
              </a:ext>
            </a:extLst>
          </p:cNvPr>
          <p:cNvGrpSpPr>
            <a:grpSpLocks/>
          </p:cNvGrpSpPr>
          <p:nvPr/>
        </p:nvGrpSpPr>
        <p:grpSpPr bwMode="auto">
          <a:xfrm>
            <a:off x="4068763" y="1298575"/>
            <a:ext cx="787400" cy="1511300"/>
            <a:chOff x="6440791" y="4293096"/>
            <a:chExt cx="787450" cy="1512168"/>
          </a:xfrm>
        </p:grpSpPr>
        <p:sp>
          <p:nvSpPr>
            <p:cNvPr id="37900" name="Rectangle 7">
              <a:extLst>
                <a:ext uri="{FF2B5EF4-FFF2-40B4-BE49-F238E27FC236}">
                  <a16:creationId xmlns:a16="http://schemas.microsoft.com/office/drawing/2014/main" id="{26F15ED9-99C6-488E-B829-437E83F8886D}"/>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7901" name="Rectangle 8">
              <a:extLst>
                <a:ext uri="{FF2B5EF4-FFF2-40B4-BE49-F238E27FC236}">
                  <a16:creationId xmlns:a16="http://schemas.microsoft.com/office/drawing/2014/main" id="{222FEB53-639B-4EC8-9D01-FC9054200599}"/>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7902" name="Straight Connector 19">
              <a:extLst>
                <a:ext uri="{FF2B5EF4-FFF2-40B4-BE49-F238E27FC236}">
                  <a16:creationId xmlns:a16="http://schemas.microsoft.com/office/drawing/2014/main" id="{C1FBFA22-DE11-4A52-A816-E7411C557993}"/>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21" name="Snip Same-side Corner of Rectangle 20">
              <a:extLst>
                <a:ext uri="{FF2B5EF4-FFF2-40B4-BE49-F238E27FC236}">
                  <a16:creationId xmlns:a16="http://schemas.microsoft.com/office/drawing/2014/main" id="{5C5CAB52-AA1A-3043-8247-F15D2FF06E94}"/>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37904" name="Rounded Rectangle 21">
              <a:extLst>
                <a:ext uri="{FF2B5EF4-FFF2-40B4-BE49-F238E27FC236}">
                  <a16:creationId xmlns:a16="http://schemas.microsoft.com/office/drawing/2014/main" id="{C96E7A75-9B4B-4A0E-8779-FD41BF555755}"/>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7905" name="Oval 22">
              <a:extLst>
                <a:ext uri="{FF2B5EF4-FFF2-40B4-BE49-F238E27FC236}">
                  <a16:creationId xmlns:a16="http://schemas.microsoft.com/office/drawing/2014/main" id="{54AACC0B-9F10-4540-9F53-B55A4B569DC4}"/>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7906" name="Oval 23">
              <a:extLst>
                <a:ext uri="{FF2B5EF4-FFF2-40B4-BE49-F238E27FC236}">
                  <a16:creationId xmlns:a16="http://schemas.microsoft.com/office/drawing/2014/main" id="{187DF80A-ECEA-4A46-92C3-91059610E1B9}"/>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37897" name="Group 12">
            <a:extLst>
              <a:ext uri="{FF2B5EF4-FFF2-40B4-BE49-F238E27FC236}">
                <a16:creationId xmlns:a16="http://schemas.microsoft.com/office/drawing/2014/main" id="{3F1A6DC4-DA71-48C0-ADF6-1FADC26A5018}"/>
              </a:ext>
            </a:extLst>
          </p:cNvPr>
          <p:cNvGrpSpPr>
            <a:grpSpLocks/>
          </p:cNvGrpSpPr>
          <p:nvPr/>
        </p:nvGrpSpPr>
        <p:grpSpPr bwMode="auto">
          <a:xfrm>
            <a:off x="1054100" y="1293813"/>
            <a:ext cx="1023938" cy="1719262"/>
            <a:chOff x="0" y="0"/>
            <a:chExt cx="656" cy="1194"/>
          </a:xfrm>
        </p:grpSpPr>
        <p:sp>
          <p:nvSpPr>
            <p:cNvPr id="37898" name="Rectangle 13">
              <a:extLst>
                <a:ext uri="{FF2B5EF4-FFF2-40B4-BE49-F238E27FC236}">
                  <a16:creationId xmlns:a16="http://schemas.microsoft.com/office/drawing/2014/main" id="{B94EE253-047A-455D-8144-E882547176B3}"/>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7899" name="Rectangle 14">
              <a:extLst>
                <a:ext uri="{FF2B5EF4-FFF2-40B4-BE49-F238E27FC236}">
                  <a16:creationId xmlns:a16="http://schemas.microsoft.com/office/drawing/2014/main" id="{0B00C732-4AE8-4DC3-835D-2DD7DED393BD}"/>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217091938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a:extLst>
              <a:ext uri="{FF2B5EF4-FFF2-40B4-BE49-F238E27FC236}">
                <a16:creationId xmlns:a16="http://schemas.microsoft.com/office/drawing/2014/main" id="{31A8DC29-7B38-4E14-801E-1739ABD33273}"/>
              </a:ext>
            </a:extLst>
          </p:cNvPr>
          <p:cNvSpPr>
            <a:spLocks noGrp="1" noChangeArrowheads="1"/>
          </p:cNvSpPr>
          <p:nvPr>
            <p:ph type="title"/>
          </p:nvPr>
        </p:nvSpPr>
        <p:spPr>
          <a:xfrm>
            <a:off x="3349625" y="0"/>
            <a:ext cx="5924550"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Denial of Service</a:t>
            </a:r>
          </a:p>
        </p:txBody>
      </p:sp>
      <p:sp>
        <p:nvSpPr>
          <p:cNvPr id="38914" name="Rectangle 5">
            <a:extLst>
              <a:ext uri="{FF2B5EF4-FFF2-40B4-BE49-F238E27FC236}">
                <a16:creationId xmlns:a16="http://schemas.microsoft.com/office/drawing/2014/main" id="{F77F3F1D-F505-41C1-86B0-D9040EB11EFA}"/>
              </a:ext>
            </a:extLst>
          </p:cNvPr>
          <p:cNvSpPr>
            <a:spLocks noGrp="1" noChangeArrowheads="1"/>
          </p:cNvSpPr>
          <p:nvPr>
            <p:ph type="body" idx="1"/>
          </p:nvPr>
        </p:nvSpPr>
        <p:spPr>
          <a:xfrm>
            <a:off x="674688" y="3530600"/>
            <a:ext cx="8458200" cy="2374900"/>
          </a:xfrm>
        </p:spPr>
        <p:txBody>
          <a:bodyPr/>
          <a:lstStyle/>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Terrence sends so many messages to Bob that Bob is unable to process the messages sent by Alice</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solidFill>
                  <a:srgbClr val="FF0000"/>
                </a:solidFill>
              </a:rPr>
              <a:t>How to prevent Terrence from overloading Bob so that Alice cannot contact Bob ?</a:t>
            </a:r>
          </a:p>
        </p:txBody>
      </p:sp>
      <p:grpSp>
        <p:nvGrpSpPr>
          <p:cNvPr id="38915" name="Group 6">
            <a:extLst>
              <a:ext uri="{FF2B5EF4-FFF2-40B4-BE49-F238E27FC236}">
                <a16:creationId xmlns:a16="http://schemas.microsoft.com/office/drawing/2014/main" id="{633B7D54-419E-4D78-865F-5F3FE7220D39}"/>
              </a:ext>
            </a:extLst>
          </p:cNvPr>
          <p:cNvGrpSpPr>
            <a:grpSpLocks/>
          </p:cNvGrpSpPr>
          <p:nvPr/>
        </p:nvGrpSpPr>
        <p:grpSpPr bwMode="auto">
          <a:xfrm>
            <a:off x="7380288" y="1373188"/>
            <a:ext cx="788987" cy="1444625"/>
            <a:chOff x="0" y="0"/>
            <a:chExt cx="506" cy="1003"/>
          </a:xfrm>
        </p:grpSpPr>
        <p:sp>
          <p:nvSpPr>
            <p:cNvPr id="38927" name="Rectangle 7">
              <a:extLst>
                <a:ext uri="{FF2B5EF4-FFF2-40B4-BE49-F238E27FC236}">
                  <a16:creationId xmlns:a16="http://schemas.microsoft.com/office/drawing/2014/main" id="{30D4688E-01B7-4B22-8CDC-A3535327E64E}"/>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8928" name="Rectangle 8">
              <a:extLst>
                <a:ext uri="{FF2B5EF4-FFF2-40B4-BE49-F238E27FC236}">
                  <a16:creationId xmlns:a16="http://schemas.microsoft.com/office/drawing/2014/main" id="{C2942D97-CA15-4131-BE53-668BD20D1E02}"/>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8916" name="Line 12">
            <a:extLst>
              <a:ext uri="{FF2B5EF4-FFF2-40B4-BE49-F238E27FC236}">
                <a16:creationId xmlns:a16="http://schemas.microsoft.com/office/drawing/2014/main" id="{F6E236F5-06FA-47F9-89FE-150C30A523BB}"/>
              </a:ext>
            </a:extLst>
          </p:cNvPr>
          <p:cNvSpPr>
            <a:spLocks noChangeShapeType="1"/>
          </p:cNvSpPr>
          <p:nvPr/>
        </p:nvSpPr>
        <p:spPr bwMode="auto">
          <a:xfrm>
            <a:off x="4789488" y="2016125"/>
            <a:ext cx="2468562"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38917" name="Picture 13">
            <a:extLst>
              <a:ext uri="{FF2B5EF4-FFF2-40B4-BE49-F238E27FC236}">
                <a16:creationId xmlns:a16="http://schemas.microsoft.com/office/drawing/2014/main" id="{090F6BF1-30E1-4F8B-8141-9F2861A5E94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450" y="1349375"/>
            <a:ext cx="17430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918" name="Picture 14">
            <a:extLst>
              <a:ext uri="{FF2B5EF4-FFF2-40B4-BE49-F238E27FC236}">
                <a16:creationId xmlns:a16="http://schemas.microsoft.com/office/drawing/2014/main" id="{B38E4D9C-32B2-4C4B-99F2-4860DD4E5A9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50" y="2427288"/>
            <a:ext cx="174466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nvGrpSpPr>
          <p:cNvPr id="38919" name="Group 12">
            <a:extLst>
              <a:ext uri="{FF2B5EF4-FFF2-40B4-BE49-F238E27FC236}">
                <a16:creationId xmlns:a16="http://schemas.microsoft.com/office/drawing/2014/main" id="{64FC3A1A-B246-4FA4-A93E-A36ED79D07AD}"/>
              </a:ext>
            </a:extLst>
          </p:cNvPr>
          <p:cNvGrpSpPr>
            <a:grpSpLocks/>
          </p:cNvGrpSpPr>
          <p:nvPr/>
        </p:nvGrpSpPr>
        <p:grpSpPr bwMode="auto">
          <a:xfrm>
            <a:off x="3940175" y="1304925"/>
            <a:ext cx="788988" cy="1512888"/>
            <a:chOff x="6440791" y="4293096"/>
            <a:chExt cx="787450" cy="1512168"/>
          </a:xfrm>
        </p:grpSpPr>
        <p:sp>
          <p:nvSpPr>
            <p:cNvPr id="38920" name="Rectangle 7">
              <a:extLst>
                <a:ext uri="{FF2B5EF4-FFF2-40B4-BE49-F238E27FC236}">
                  <a16:creationId xmlns:a16="http://schemas.microsoft.com/office/drawing/2014/main" id="{32B29272-749E-40BE-BD5E-075032EB44DF}"/>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8921" name="Rectangle 8">
              <a:extLst>
                <a:ext uri="{FF2B5EF4-FFF2-40B4-BE49-F238E27FC236}">
                  <a16:creationId xmlns:a16="http://schemas.microsoft.com/office/drawing/2014/main" id="{B5CE608D-5A1E-4913-9FE8-BD7B427499C8}"/>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8922" name="Straight Connector 15">
              <a:extLst>
                <a:ext uri="{FF2B5EF4-FFF2-40B4-BE49-F238E27FC236}">
                  <a16:creationId xmlns:a16="http://schemas.microsoft.com/office/drawing/2014/main" id="{EC1168E3-B9FF-486E-A3EE-36A7F75A1140}"/>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7" name="Snip Same-side Corner of Rectangle 16">
              <a:extLst>
                <a:ext uri="{FF2B5EF4-FFF2-40B4-BE49-F238E27FC236}">
                  <a16:creationId xmlns:a16="http://schemas.microsoft.com/office/drawing/2014/main" id="{1405C469-E574-984C-B670-B4CDBFD3D825}"/>
                </a:ext>
              </a:extLst>
            </p:cNvPr>
            <p:cNvSpPr/>
            <p:nvPr/>
          </p:nvSpPr>
          <p:spPr bwMode="auto">
            <a:xfrm>
              <a:off x="6681621" y="4293096"/>
              <a:ext cx="294699" cy="144394"/>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38924" name="Rounded Rectangle 17">
              <a:extLst>
                <a:ext uri="{FF2B5EF4-FFF2-40B4-BE49-F238E27FC236}">
                  <a16:creationId xmlns:a16="http://schemas.microsoft.com/office/drawing/2014/main" id="{C0292BFA-43EC-455E-AA4A-7D9107C09DB7}"/>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8925" name="Oval 18">
              <a:extLst>
                <a:ext uri="{FF2B5EF4-FFF2-40B4-BE49-F238E27FC236}">
                  <a16:creationId xmlns:a16="http://schemas.microsoft.com/office/drawing/2014/main" id="{0F75B1D7-274B-42E5-B2B2-96E55EDE1B17}"/>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8926" name="Oval 19">
              <a:extLst>
                <a:ext uri="{FF2B5EF4-FFF2-40B4-BE49-F238E27FC236}">
                  <a16:creationId xmlns:a16="http://schemas.microsoft.com/office/drawing/2014/main" id="{497A88B6-0DE5-4964-AD14-01A3A2CB0854}"/>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spTree>
    <p:extLst>
      <p:ext uri="{BB962C8B-B14F-4D97-AF65-F5344CB8AC3E}">
        <p14:creationId xmlns:p14="http://schemas.microsoft.com/office/powerpoint/2010/main" val="16093563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a:extLst>
              <a:ext uri="{FF2B5EF4-FFF2-40B4-BE49-F238E27FC236}">
                <a16:creationId xmlns:a16="http://schemas.microsoft.com/office/drawing/2014/main" id="{ADDF1351-93CD-4D35-B588-9144BD405AE4}"/>
              </a:ext>
            </a:extLst>
          </p:cNvPr>
          <p:cNvSpPr>
            <a:spLocks noGrp="1" noChangeArrowheads="1"/>
          </p:cNvSpPr>
          <p:nvPr>
            <p:ph type="title"/>
          </p:nvPr>
        </p:nvSpPr>
        <p:spPr/>
        <p:txBody>
          <a:bodyPr/>
          <a:lstStyle/>
          <a:p>
            <a:r>
              <a:rPr lang="en-GB" altLang="en-US"/>
              <a:t>Hash functions</a:t>
            </a:r>
          </a:p>
        </p:txBody>
      </p:sp>
      <p:sp>
        <p:nvSpPr>
          <p:cNvPr id="39938" name="Espace réservé du contenu 2">
            <a:extLst>
              <a:ext uri="{FF2B5EF4-FFF2-40B4-BE49-F238E27FC236}">
                <a16:creationId xmlns:a16="http://schemas.microsoft.com/office/drawing/2014/main" id="{749F3011-8416-4077-A50F-DAFBDCE04EFA}"/>
              </a:ext>
            </a:extLst>
          </p:cNvPr>
          <p:cNvSpPr>
            <a:spLocks noGrp="1" noChangeArrowheads="1"/>
          </p:cNvSpPr>
          <p:nvPr>
            <p:ph idx="1"/>
          </p:nvPr>
        </p:nvSpPr>
        <p:spPr>
          <a:xfrm>
            <a:off x="966788" y="1946275"/>
            <a:ext cx="7972425" cy="4911725"/>
          </a:xfrm>
        </p:spPr>
        <p:txBody>
          <a:bodyPr/>
          <a:lstStyle/>
          <a:p>
            <a:pP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dirty="0"/>
              <a:t>Properties</a:t>
            </a:r>
          </a:p>
          <a:p>
            <a:pPr lvl="1">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dirty="0"/>
              <a:t>Easy to compute H(</a:t>
            </a:r>
            <a:r>
              <a:rPr lang="en-US" altLang="en-US" dirty="0" err="1"/>
              <a:t>Msg,key</a:t>
            </a:r>
            <a:r>
              <a:rPr lang="en-US" altLang="en-US" dirty="0"/>
              <a:t>) </a:t>
            </a:r>
          </a:p>
          <a:p>
            <a:pPr lvl="1">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dirty="0"/>
              <a:t>Very difficult to find Msg2 : H(</a:t>
            </a:r>
            <a:r>
              <a:rPr lang="en-US" altLang="en-US" dirty="0" err="1"/>
              <a:t>Msg,k</a:t>
            </a:r>
            <a:r>
              <a:rPr lang="en-US" altLang="en-US" dirty="0"/>
              <a:t>)=H(Msg2,k)</a:t>
            </a:r>
            <a:br>
              <a:rPr lang="en-US" altLang="en-US" dirty="0"/>
            </a:br>
            <a:br>
              <a:rPr lang="en-US" altLang="en-US" dirty="0"/>
            </a:br>
            <a:br>
              <a:rPr lang="en-US" altLang="en-US" dirty="0"/>
            </a:br>
            <a:endParaRPr lang="en-US" altLang="en-US" dirty="0"/>
          </a:p>
          <a:p>
            <a:pP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dirty="0"/>
              <a:t>Example hash functions</a:t>
            </a:r>
          </a:p>
          <a:p>
            <a:pPr lvl="1">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dirty="0"/>
              <a:t>MD5, MD4, SHA-1,SHA-256</a:t>
            </a:r>
          </a:p>
          <a:p>
            <a:pPr marL="195262" indent="0">
              <a:buNone/>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endParaRPr lang="en-GB" altLang="en-US" dirty="0"/>
          </a:p>
        </p:txBody>
      </p:sp>
      <p:sp>
        <p:nvSpPr>
          <p:cNvPr id="39939" name="Rectangle 6">
            <a:extLst>
              <a:ext uri="{FF2B5EF4-FFF2-40B4-BE49-F238E27FC236}">
                <a16:creationId xmlns:a16="http://schemas.microsoft.com/office/drawing/2014/main" id="{40BB1D2C-CE4B-4D7A-AA81-EAE20C738D89}"/>
              </a:ext>
            </a:extLst>
          </p:cNvPr>
          <p:cNvSpPr>
            <a:spLocks/>
          </p:cNvSpPr>
          <p:nvPr/>
        </p:nvSpPr>
        <p:spPr bwMode="auto">
          <a:xfrm>
            <a:off x="2914650" y="5048250"/>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39940" name="Rectangle 7">
            <a:extLst>
              <a:ext uri="{FF2B5EF4-FFF2-40B4-BE49-F238E27FC236}">
                <a16:creationId xmlns:a16="http://schemas.microsoft.com/office/drawing/2014/main" id="{6145D322-2608-437D-94E7-05E3CBFC329D}"/>
              </a:ext>
            </a:extLst>
          </p:cNvPr>
          <p:cNvSpPr>
            <a:spLocks/>
          </p:cNvSpPr>
          <p:nvPr/>
        </p:nvSpPr>
        <p:spPr bwMode="auto">
          <a:xfrm>
            <a:off x="6342063" y="5013325"/>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grpSp>
        <p:nvGrpSpPr>
          <p:cNvPr id="39941" name="Group 8">
            <a:extLst>
              <a:ext uri="{FF2B5EF4-FFF2-40B4-BE49-F238E27FC236}">
                <a16:creationId xmlns:a16="http://schemas.microsoft.com/office/drawing/2014/main" id="{9D305BED-3380-4FEC-95BE-5CDFC55D925B}"/>
              </a:ext>
            </a:extLst>
          </p:cNvPr>
          <p:cNvGrpSpPr>
            <a:grpSpLocks/>
          </p:cNvGrpSpPr>
          <p:nvPr/>
        </p:nvGrpSpPr>
        <p:grpSpPr bwMode="auto">
          <a:xfrm>
            <a:off x="3032125" y="4370388"/>
            <a:ext cx="639763" cy="590550"/>
            <a:chOff x="0" y="0"/>
            <a:chExt cx="529" cy="529"/>
          </a:xfrm>
        </p:grpSpPr>
        <p:sp>
          <p:nvSpPr>
            <p:cNvPr id="39960" name="AutoShape 9">
              <a:extLst>
                <a:ext uri="{FF2B5EF4-FFF2-40B4-BE49-F238E27FC236}">
                  <a16:creationId xmlns:a16="http://schemas.microsoft.com/office/drawing/2014/main" id="{457CBBC8-57A0-42E8-8010-BB79EE3F737D}"/>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9961" name="Rectangle 10">
              <a:extLst>
                <a:ext uri="{FF2B5EF4-FFF2-40B4-BE49-F238E27FC236}">
                  <a16:creationId xmlns:a16="http://schemas.microsoft.com/office/drawing/2014/main" id="{36A994C4-8ADC-47BD-9451-F7B6E0480EB3}"/>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a:t>
              </a:r>
            </a:p>
          </p:txBody>
        </p:sp>
      </p:grpSp>
      <p:grpSp>
        <p:nvGrpSpPr>
          <p:cNvPr id="39942" name="Group 11">
            <a:extLst>
              <a:ext uri="{FF2B5EF4-FFF2-40B4-BE49-F238E27FC236}">
                <a16:creationId xmlns:a16="http://schemas.microsoft.com/office/drawing/2014/main" id="{D507A274-F9D0-4840-8A03-FEBB89031B83}"/>
              </a:ext>
            </a:extLst>
          </p:cNvPr>
          <p:cNvGrpSpPr>
            <a:grpSpLocks/>
          </p:cNvGrpSpPr>
          <p:nvPr/>
        </p:nvGrpSpPr>
        <p:grpSpPr bwMode="auto">
          <a:xfrm>
            <a:off x="6332538" y="4327525"/>
            <a:ext cx="639762" cy="590550"/>
            <a:chOff x="0" y="0"/>
            <a:chExt cx="529" cy="529"/>
          </a:xfrm>
        </p:grpSpPr>
        <p:sp>
          <p:nvSpPr>
            <p:cNvPr id="39958" name="AutoShape 12">
              <a:extLst>
                <a:ext uri="{FF2B5EF4-FFF2-40B4-BE49-F238E27FC236}">
                  <a16:creationId xmlns:a16="http://schemas.microsoft.com/office/drawing/2014/main" id="{EDA618DF-EBBC-4DB6-960D-0D800BAC479A}"/>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9959" name="Rectangle 13">
              <a:extLst>
                <a:ext uri="{FF2B5EF4-FFF2-40B4-BE49-F238E27FC236}">
                  <a16:creationId xmlns:a16="http://schemas.microsoft.com/office/drawing/2014/main" id="{554B4DEF-2F8F-481F-BD12-266F9CB948EA}"/>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a:t>
              </a:r>
            </a:p>
          </p:txBody>
        </p:sp>
      </p:grpSp>
      <p:grpSp>
        <p:nvGrpSpPr>
          <p:cNvPr id="39943" name="Group 14">
            <a:extLst>
              <a:ext uri="{FF2B5EF4-FFF2-40B4-BE49-F238E27FC236}">
                <a16:creationId xmlns:a16="http://schemas.microsoft.com/office/drawing/2014/main" id="{964B834A-A14B-4714-98AA-8998F74EA24E}"/>
              </a:ext>
            </a:extLst>
          </p:cNvPr>
          <p:cNvGrpSpPr>
            <a:grpSpLocks/>
          </p:cNvGrpSpPr>
          <p:nvPr/>
        </p:nvGrpSpPr>
        <p:grpSpPr bwMode="auto">
          <a:xfrm>
            <a:off x="1997075" y="4541838"/>
            <a:ext cx="995363" cy="258762"/>
            <a:chOff x="-373" y="20"/>
            <a:chExt cx="823" cy="232"/>
          </a:xfrm>
        </p:grpSpPr>
        <p:sp>
          <p:nvSpPr>
            <p:cNvPr id="39956" name="Line 15">
              <a:extLst>
                <a:ext uri="{FF2B5EF4-FFF2-40B4-BE49-F238E27FC236}">
                  <a16:creationId xmlns:a16="http://schemas.microsoft.com/office/drawing/2014/main" id="{55DD068E-F194-44DE-970D-C12E4B3C3DE0}"/>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9957" name="Rectangle 16">
              <a:extLst>
                <a:ext uri="{FF2B5EF4-FFF2-40B4-BE49-F238E27FC236}">
                  <a16:creationId xmlns:a16="http://schemas.microsoft.com/office/drawing/2014/main" id="{5AB36DAF-569A-46E4-A483-F8A9D01C428C}"/>
                </a:ext>
              </a:extLst>
            </p:cNvPr>
            <p:cNvSpPr>
              <a:spLocks/>
            </p:cNvSpPr>
            <p:nvPr/>
          </p:nvSpPr>
          <p:spPr bwMode="auto">
            <a:xfrm>
              <a:off x="-373" y="2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39944" name="Line 17">
            <a:extLst>
              <a:ext uri="{FF2B5EF4-FFF2-40B4-BE49-F238E27FC236}">
                <a16:creationId xmlns:a16="http://schemas.microsoft.com/office/drawing/2014/main" id="{655145AA-50C7-4D5A-BE3D-676097CF8045}"/>
              </a:ext>
            </a:extLst>
          </p:cNvPr>
          <p:cNvSpPr>
            <a:spLocks noChangeShapeType="1"/>
          </p:cNvSpPr>
          <p:nvPr/>
        </p:nvSpPr>
        <p:spPr bwMode="auto">
          <a:xfrm>
            <a:off x="3325813" y="4081463"/>
            <a:ext cx="1587" cy="2460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39945" name="Rectangle 18">
            <a:extLst>
              <a:ext uri="{FF2B5EF4-FFF2-40B4-BE49-F238E27FC236}">
                <a16:creationId xmlns:a16="http://schemas.microsoft.com/office/drawing/2014/main" id="{F996E564-BB04-4A2B-BA03-3BC2427E00FC}"/>
              </a:ext>
            </a:extLst>
          </p:cNvPr>
          <p:cNvSpPr>
            <a:spLocks/>
          </p:cNvSpPr>
          <p:nvPr/>
        </p:nvSpPr>
        <p:spPr bwMode="auto">
          <a:xfrm>
            <a:off x="3048531" y="3802791"/>
            <a:ext cx="479298"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i="1" dirty="0">
                <a:latin typeface="Helvetica" panose="020B0604020202020204" pitchFamily="34" charset="0"/>
                <a:sym typeface="Helvetica" panose="020B0604020202020204" pitchFamily="34" charset="0"/>
              </a:rPr>
              <a:t>key</a:t>
            </a:r>
          </a:p>
        </p:txBody>
      </p:sp>
      <p:sp>
        <p:nvSpPr>
          <p:cNvPr id="39946" name="Line 19">
            <a:extLst>
              <a:ext uri="{FF2B5EF4-FFF2-40B4-BE49-F238E27FC236}">
                <a16:creationId xmlns:a16="http://schemas.microsoft.com/office/drawing/2014/main" id="{843718AF-A73B-47E7-B75D-98A73F5B45DC}"/>
              </a:ext>
            </a:extLst>
          </p:cNvPr>
          <p:cNvSpPr>
            <a:spLocks noChangeShapeType="1"/>
          </p:cNvSpPr>
          <p:nvPr/>
        </p:nvSpPr>
        <p:spPr bwMode="auto">
          <a:xfrm>
            <a:off x="6608763" y="4097338"/>
            <a:ext cx="1587" cy="247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39947" name="Rectangle 20">
            <a:extLst>
              <a:ext uri="{FF2B5EF4-FFF2-40B4-BE49-F238E27FC236}">
                <a16:creationId xmlns:a16="http://schemas.microsoft.com/office/drawing/2014/main" id="{2F8A8588-1A8B-4004-A7CB-FEA53482FD09}"/>
              </a:ext>
            </a:extLst>
          </p:cNvPr>
          <p:cNvSpPr>
            <a:spLocks/>
          </p:cNvSpPr>
          <p:nvPr/>
        </p:nvSpPr>
        <p:spPr bwMode="auto">
          <a:xfrm>
            <a:off x="6366553" y="3736368"/>
            <a:ext cx="479298"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i="1" dirty="0">
                <a:latin typeface="Helvetica" panose="020B0604020202020204" pitchFamily="34" charset="0"/>
                <a:sym typeface="Helvetica" panose="020B0604020202020204" pitchFamily="34" charset="0"/>
              </a:rPr>
              <a:t>key</a:t>
            </a:r>
          </a:p>
        </p:txBody>
      </p:sp>
      <p:grpSp>
        <p:nvGrpSpPr>
          <p:cNvPr id="39948" name="Group 21">
            <a:extLst>
              <a:ext uri="{FF2B5EF4-FFF2-40B4-BE49-F238E27FC236}">
                <a16:creationId xmlns:a16="http://schemas.microsoft.com/office/drawing/2014/main" id="{27E371E0-B3A9-4FD3-AC7B-D650F8CE009D}"/>
              </a:ext>
            </a:extLst>
          </p:cNvPr>
          <p:cNvGrpSpPr>
            <a:grpSpLocks/>
          </p:cNvGrpSpPr>
          <p:nvPr/>
        </p:nvGrpSpPr>
        <p:grpSpPr bwMode="auto">
          <a:xfrm>
            <a:off x="3670300" y="4192588"/>
            <a:ext cx="2652713" cy="911225"/>
            <a:chOff x="0" y="0"/>
            <a:chExt cx="2194" cy="816"/>
          </a:xfrm>
        </p:grpSpPr>
        <p:sp>
          <p:nvSpPr>
            <p:cNvPr id="39954" name="Line 22">
              <a:extLst>
                <a:ext uri="{FF2B5EF4-FFF2-40B4-BE49-F238E27FC236}">
                  <a16:creationId xmlns:a16="http://schemas.microsoft.com/office/drawing/2014/main" id="{556F6A6F-1CA6-481C-8C63-D75B14A5BF05}"/>
                </a:ext>
              </a:extLst>
            </p:cNvPr>
            <p:cNvSpPr>
              <a:spLocks noChangeShapeType="1"/>
            </p:cNvSpPr>
            <p:nvPr/>
          </p:nvSpPr>
          <p:spPr bwMode="auto">
            <a:xfrm>
              <a:off x="0" y="404"/>
              <a:ext cx="2194" cy="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39955" name="Rectangle 23">
              <a:extLst>
                <a:ext uri="{FF2B5EF4-FFF2-40B4-BE49-F238E27FC236}">
                  <a16:creationId xmlns:a16="http://schemas.microsoft.com/office/drawing/2014/main" id="{38697B92-E8ED-41B4-8D43-F462C2DC5254}"/>
                </a:ext>
              </a:extLst>
            </p:cNvPr>
            <p:cNvSpPr>
              <a:spLocks/>
            </p:cNvSpPr>
            <p:nvPr/>
          </p:nvSpPr>
          <p:spPr bwMode="auto">
            <a:xfrm>
              <a:off x="1" y="0"/>
              <a:ext cx="219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endParaRPr lang="en-US" altLang="en-US" dirty="0">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dirty="0" err="1">
                  <a:latin typeface="Helvetica" panose="020B0604020202020204" pitchFamily="34" charset="0"/>
                  <a:sym typeface="Helvetica" panose="020B0604020202020204" pitchFamily="34" charset="0"/>
                </a:rPr>
                <a:t>m,H</a:t>
              </a:r>
              <a:r>
                <a:rPr lang="en-US" altLang="en-US" dirty="0">
                  <a:latin typeface="Helvetica" panose="020B0604020202020204" pitchFamily="34" charset="0"/>
                  <a:sym typeface="Helvetica" panose="020B0604020202020204" pitchFamily="34" charset="0"/>
                </a:rPr>
                <a:t>(</a:t>
              </a:r>
              <a:r>
                <a:rPr lang="en-US" altLang="en-US" i="1" dirty="0" err="1">
                  <a:latin typeface="Helvetica" panose="020B0604020202020204" pitchFamily="34" charset="0"/>
                  <a:sym typeface="Helvetica" panose="020B0604020202020204" pitchFamily="34" charset="0"/>
                </a:rPr>
                <a:t>m,key</a:t>
              </a:r>
              <a:r>
                <a:rPr lang="en-US" altLang="en-US" dirty="0">
                  <a:latin typeface="Helvetica" panose="020B0604020202020204" pitchFamily="34" charset="0"/>
                  <a:sym typeface="Helvetica" panose="020B0604020202020204" pitchFamily="34" charset="0"/>
                </a:rPr>
                <a:t>)</a:t>
              </a:r>
              <a:r>
                <a:rPr lang="ar-SA" altLang="en-US" dirty="0">
                  <a:latin typeface="Helvetica" panose="020B0604020202020204" pitchFamily="34" charset="0"/>
                  <a:cs typeface="Arial" panose="020B0604020202020204" pitchFamily="34" charset="0"/>
                  <a:sym typeface="Helvetica" panose="020B0604020202020204" pitchFamily="34" charset="0"/>
                </a:rPr>
                <a:t>‏</a:t>
              </a:r>
              <a:endParaRPr lang="en-US" altLang="en-US" dirty="0">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dirty="0">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i="1" dirty="0">
                  <a:latin typeface="Helvetica" panose="020B0604020202020204" pitchFamily="34" charset="0"/>
                  <a:sym typeface="Helvetica" panose="020B0604020202020204" pitchFamily="34" charset="0"/>
                </a:rPr>
                <a:t>insecure channel</a:t>
              </a:r>
            </a:p>
          </p:txBody>
        </p:sp>
      </p:grpSp>
      <p:grpSp>
        <p:nvGrpSpPr>
          <p:cNvPr id="39949" name="Group 24">
            <a:extLst>
              <a:ext uri="{FF2B5EF4-FFF2-40B4-BE49-F238E27FC236}">
                <a16:creationId xmlns:a16="http://schemas.microsoft.com/office/drawing/2014/main" id="{09CA59D0-1862-4944-8565-C4789F33310D}"/>
              </a:ext>
            </a:extLst>
          </p:cNvPr>
          <p:cNvGrpSpPr>
            <a:grpSpLocks/>
          </p:cNvGrpSpPr>
          <p:nvPr/>
        </p:nvGrpSpPr>
        <p:grpSpPr bwMode="auto">
          <a:xfrm>
            <a:off x="6980238" y="4497388"/>
            <a:ext cx="1212850" cy="277812"/>
            <a:chOff x="0" y="0"/>
            <a:chExt cx="1003" cy="249"/>
          </a:xfrm>
        </p:grpSpPr>
        <p:sp>
          <p:nvSpPr>
            <p:cNvPr id="39952" name="Line 25">
              <a:extLst>
                <a:ext uri="{FF2B5EF4-FFF2-40B4-BE49-F238E27FC236}">
                  <a16:creationId xmlns:a16="http://schemas.microsoft.com/office/drawing/2014/main" id="{629CB2E5-7C00-4DBD-9B00-2C888C73192D}"/>
                </a:ext>
              </a:extLst>
            </p:cNvPr>
            <p:cNvSpPr>
              <a:spLocks noChangeShapeType="1"/>
            </p:cNvSpPr>
            <p:nvPr/>
          </p:nvSpPr>
          <p:spPr bwMode="auto">
            <a:xfrm rot="10800000" flipH="1">
              <a:off x="0" y="114"/>
              <a:ext cx="1002" cy="1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9953" name="Rectangle 26">
              <a:extLst>
                <a:ext uri="{FF2B5EF4-FFF2-40B4-BE49-F238E27FC236}">
                  <a16:creationId xmlns:a16="http://schemas.microsoft.com/office/drawing/2014/main" id="{840A39EA-97FA-4A3D-B9DC-3021E3EAC72F}"/>
                </a:ext>
              </a:extLst>
            </p:cNvPr>
            <p:cNvSpPr>
              <a:spLocks/>
            </p:cNvSpPr>
            <p:nvPr/>
          </p:nvSpPr>
          <p:spPr bwMode="auto">
            <a:xfrm rot="-59999">
              <a:off x="1" y="8"/>
              <a:ext cx="100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 valid ?</a:t>
              </a:r>
            </a:p>
          </p:txBody>
        </p:sp>
      </p:grpSp>
      <p:cxnSp>
        <p:nvCxnSpPr>
          <p:cNvPr id="39950" name="Connecteur droit 25">
            <a:extLst>
              <a:ext uri="{FF2B5EF4-FFF2-40B4-BE49-F238E27FC236}">
                <a16:creationId xmlns:a16="http://schemas.microsoft.com/office/drawing/2014/main" id="{F0E98BEA-33D3-488F-878B-56CEA240A67D}"/>
              </a:ext>
            </a:extLst>
          </p:cNvPr>
          <p:cNvCxnSpPr>
            <a:cxnSpLocks noChangeShapeType="1"/>
          </p:cNvCxnSpPr>
          <p:nvPr/>
        </p:nvCxnSpPr>
        <p:spPr bwMode="auto">
          <a:xfrm flipV="1">
            <a:off x="2155825" y="6010275"/>
            <a:ext cx="493713" cy="658813"/>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39951" name="Connecteur droit 26">
            <a:extLst>
              <a:ext uri="{FF2B5EF4-FFF2-40B4-BE49-F238E27FC236}">
                <a16:creationId xmlns:a16="http://schemas.microsoft.com/office/drawing/2014/main" id="{CA2CA832-EE01-4BF5-9D70-16BD20F4DB43}"/>
              </a:ext>
            </a:extLst>
          </p:cNvPr>
          <p:cNvCxnSpPr>
            <a:cxnSpLocks noChangeShapeType="1"/>
          </p:cNvCxnSpPr>
          <p:nvPr/>
        </p:nvCxnSpPr>
        <p:spPr bwMode="auto">
          <a:xfrm flipV="1">
            <a:off x="3252788" y="6010275"/>
            <a:ext cx="493712" cy="658813"/>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sp>
        <p:nvSpPr>
          <p:cNvPr id="2" name="Rectangle 1">
            <a:extLst>
              <a:ext uri="{FF2B5EF4-FFF2-40B4-BE49-F238E27FC236}">
                <a16:creationId xmlns:a16="http://schemas.microsoft.com/office/drawing/2014/main" id="{CCA19B1C-292A-C940-8979-43370264A180}"/>
              </a:ext>
            </a:extLst>
          </p:cNvPr>
          <p:cNvSpPr/>
          <p:nvPr/>
        </p:nvSpPr>
        <p:spPr bwMode="auto">
          <a:xfrm>
            <a:off x="766359" y="5540872"/>
            <a:ext cx="6099642" cy="1299939"/>
          </a:xfrm>
          <a:prstGeom prst="rect">
            <a:avLst/>
          </a:prstGeom>
          <a:solidFill>
            <a:schemeClr val="bg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extLst>
      <p:ext uri="{BB962C8B-B14F-4D97-AF65-F5344CB8AC3E}">
        <p14:creationId xmlns:p14="http://schemas.microsoft.com/office/powerpoint/2010/main" val="1353174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re 1">
            <a:extLst>
              <a:ext uri="{FF2B5EF4-FFF2-40B4-BE49-F238E27FC236}">
                <a16:creationId xmlns:a16="http://schemas.microsoft.com/office/drawing/2014/main" id="{562C9C4C-2524-4586-ABF9-BDF1AB854EE1}"/>
              </a:ext>
            </a:extLst>
          </p:cNvPr>
          <p:cNvSpPr>
            <a:spLocks noGrp="1" noChangeArrowheads="1"/>
          </p:cNvSpPr>
          <p:nvPr>
            <p:ph type="title"/>
          </p:nvPr>
        </p:nvSpPr>
        <p:spPr/>
        <p:txBody>
          <a:bodyPr/>
          <a:lstStyle/>
          <a:p>
            <a:r>
              <a:rPr lang="en-GB" altLang="en-US"/>
              <a:t>MD5</a:t>
            </a:r>
          </a:p>
        </p:txBody>
      </p:sp>
      <p:pic>
        <p:nvPicPr>
          <p:cNvPr id="40962" name="Espace réservé du contenu 4">
            <a:extLst>
              <a:ext uri="{FF2B5EF4-FFF2-40B4-BE49-F238E27FC236}">
                <a16:creationId xmlns:a16="http://schemas.microsoft.com/office/drawing/2014/main" id="{84BA3EB0-8955-46DB-AD4E-AE82963B24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289" r="-5289"/>
          <a:stretch>
            <a:fillRect/>
          </a:stretch>
        </p:blipFill>
        <p:spPr/>
      </p:pic>
    </p:spTree>
    <p:extLst>
      <p:ext uri="{BB962C8B-B14F-4D97-AF65-F5344CB8AC3E}">
        <p14:creationId xmlns:p14="http://schemas.microsoft.com/office/powerpoint/2010/main" val="23686168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re 1">
            <a:extLst>
              <a:ext uri="{FF2B5EF4-FFF2-40B4-BE49-F238E27FC236}">
                <a16:creationId xmlns:a16="http://schemas.microsoft.com/office/drawing/2014/main" id="{CE911DC4-DF58-4BB3-8F92-FEDDF2634AC5}"/>
              </a:ext>
            </a:extLst>
          </p:cNvPr>
          <p:cNvSpPr>
            <a:spLocks noGrp="1" noChangeArrowheads="1"/>
          </p:cNvSpPr>
          <p:nvPr>
            <p:ph type="title"/>
          </p:nvPr>
        </p:nvSpPr>
        <p:spPr/>
        <p:txBody>
          <a:bodyPr/>
          <a:lstStyle/>
          <a:p>
            <a:r>
              <a:rPr lang="en-GB" altLang="en-US"/>
              <a:t>SHA1 and SHA256</a:t>
            </a:r>
          </a:p>
        </p:txBody>
      </p:sp>
      <p:pic>
        <p:nvPicPr>
          <p:cNvPr id="41986" name="Espace réservé du contenu 6">
            <a:extLst>
              <a:ext uri="{FF2B5EF4-FFF2-40B4-BE49-F238E27FC236}">
                <a16:creationId xmlns:a16="http://schemas.microsoft.com/office/drawing/2014/main" id="{A76D3FBE-48AE-4371-96D9-BD7A580170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136" r="-5136"/>
          <a:stretch>
            <a:fillRect/>
          </a:stretch>
        </p:blipFill>
        <p:spPr>
          <a:xfrm>
            <a:off x="784225" y="1946275"/>
            <a:ext cx="8766175" cy="4419600"/>
          </a:xfrm>
        </p:spPr>
      </p:pic>
      <p:sp>
        <p:nvSpPr>
          <p:cNvPr id="2" name="Rectangle 1">
            <a:extLst>
              <a:ext uri="{FF2B5EF4-FFF2-40B4-BE49-F238E27FC236}">
                <a16:creationId xmlns:a16="http://schemas.microsoft.com/office/drawing/2014/main" id="{EC6178D0-D064-8A49-917D-E7D8E6F410FE}"/>
              </a:ext>
            </a:extLst>
          </p:cNvPr>
          <p:cNvSpPr/>
          <p:nvPr/>
        </p:nvSpPr>
        <p:spPr>
          <a:xfrm>
            <a:off x="1685561" y="6365875"/>
            <a:ext cx="8542655" cy="338554"/>
          </a:xfrm>
          <a:prstGeom prst="rect">
            <a:avLst/>
          </a:prstGeom>
        </p:spPr>
        <p:txBody>
          <a:bodyPr wrap="square">
            <a:spAutoFit/>
          </a:bodyPr>
          <a:lstStyle/>
          <a:p>
            <a:r>
              <a:rPr lang="en-BE" sz="1600" dirty="0"/>
              <a:t>Benchmarks can be computed using openssl speed command</a:t>
            </a:r>
          </a:p>
        </p:txBody>
      </p:sp>
    </p:spTree>
    <p:extLst>
      <p:ext uri="{BB962C8B-B14F-4D97-AF65-F5344CB8AC3E}">
        <p14:creationId xmlns:p14="http://schemas.microsoft.com/office/powerpoint/2010/main" val="139287946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re 1">
            <a:extLst>
              <a:ext uri="{FF2B5EF4-FFF2-40B4-BE49-F238E27FC236}">
                <a16:creationId xmlns:a16="http://schemas.microsoft.com/office/drawing/2014/main" id="{5AB3B9D2-C259-4C29-93D2-712419036E1D}"/>
              </a:ext>
            </a:extLst>
          </p:cNvPr>
          <p:cNvSpPr>
            <a:spLocks noGrp="1" noChangeArrowheads="1"/>
          </p:cNvSpPr>
          <p:nvPr>
            <p:ph type="title"/>
          </p:nvPr>
        </p:nvSpPr>
        <p:spPr/>
        <p:txBody>
          <a:bodyPr/>
          <a:lstStyle/>
          <a:p>
            <a:r>
              <a:rPr lang="en-GB" altLang="en-US"/>
              <a:t>Secret-key crypto</a:t>
            </a:r>
          </a:p>
        </p:txBody>
      </p:sp>
      <p:sp>
        <p:nvSpPr>
          <p:cNvPr id="43010" name="Espace réservé du contenu 2">
            <a:extLst>
              <a:ext uri="{FF2B5EF4-FFF2-40B4-BE49-F238E27FC236}">
                <a16:creationId xmlns:a16="http://schemas.microsoft.com/office/drawing/2014/main" id="{EC56A7AC-12DC-4643-8058-0AA15997CD91}"/>
              </a:ext>
            </a:extLst>
          </p:cNvPr>
          <p:cNvSpPr>
            <a:spLocks noGrp="1" noChangeArrowheads="1"/>
          </p:cNvSpPr>
          <p:nvPr>
            <p:ph idx="1"/>
          </p:nvPr>
        </p:nvSpPr>
        <p:spPr>
          <a:xfrm>
            <a:off x="949325" y="2840038"/>
            <a:ext cx="7970838" cy="4017962"/>
          </a:xfrm>
        </p:spPr>
        <p:txBody>
          <a:bodyPr/>
          <a:lstStyle/>
          <a:p>
            <a:pP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dirty="0"/>
              <a:t>Examples : DES, AES, RC-4, IDEA, CHACHA</a:t>
            </a:r>
            <a:endParaRPr lang="en-GB" altLang="en-US" dirty="0"/>
          </a:p>
        </p:txBody>
      </p:sp>
      <p:sp>
        <p:nvSpPr>
          <p:cNvPr id="43011" name="Rectangle 6">
            <a:extLst>
              <a:ext uri="{FF2B5EF4-FFF2-40B4-BE49-F238E27FC236}">
                <a16:creationId xmlns:a16="http://schemas.microsoft.com/office/drawing/2014/main" id="{DF31BA7B-7BAC-4E8E-9F71-77B6CC41DB42}"/>
              </a:ext>
            </a:extLst>
          </p:cNvPr>
          <p:cNvSpPr>
            <a:spLocks/>
          </p:cNvSpPr>
          <p:nvPr/>
        </p:nvSpPr>
        <p:spPr bwMode="auto">
          <a:xfrm>
            <a:off x="2365375" y="3327400"/>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43012" name="Rectangle 7">
            <a:extLst>
              <a:ext uri="{FF2B5EF4-FFF2-40B4-BE49-F238E27FC236}">
                <a16:creationId xmlns:a16="http://schemas.microsoft.com/office/drawing/2014/main" id="{F7D7F3AC-9AB9-47A4-820C-72CC375227A8}"/>
              </a:ext>
            </a:extLst>
          </p:cNvPr>
          <p:cNvSpPr>
            <a:spLocks/>
          </p:cNvSpPr>
          <p:nvPr/>
        </p:nvSpPr>
        <p:spPr bwMode="auto">
          <a:xfrm>
            <a:off x="5792788" y="3292475"/>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grpSp>
        <p:nvGrpSpPr>
          <p:cNvPr id="43013" name="Group 8">
            <a:extLst>
              <a:ext uri="{FF2B5EF4-FFF2-40B4-BE49-F238E27FC236}">
                <a16:creationId xmlns:a16="http://schemas.microsoft.com/office/drawing/2014/main" id="{C88D0ADE-5B47-41CE-A111-5B896A9FEEBD}"/>
              </a:ext>
            </a:extLst>
          </p:cNvPr>
          <p:cNvGrpSpPr>
            <a:grpSpLocks/>
          </p:cNvGrpSpPr>
          <p:nvPr/>
        </p:nvGrpSpPr>
        <p:grpSpPr bwMode="auto">
          <a:xfrm>
            <a:off x="2482850" y="2649538"/>
            <a:ext cx="639763" cy="590550"/>
            <a:chOff x="0" y="0"/>
            <a:chExt cx="529" cy="529"/>
          </a:xfrm>
        </p:grpSpPr>
        <p:sp>
          <p:nvSpPr>
            <p:cNvPr id="43032" name="AutoShape 9">
              <a:extLst>
                <a:ext uri="{FF2B5EF4-FFF2-40B4-BE49-F238E27FC236}">
                  <a16:creationId xmlns:a16="http://schemas.microsoft.com/office/drawing/2014/main" id="{4C73F167-DE1C-4625-8663-C93BA749A76A}"/>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3033" name="Rectangle 10">
              <a:extLst>
                <a:ext uri="{FF2B5EF4-FFF2-40B4-BE49-F238E27FC236}">
                  <a16:creationId xmlns:a16="http://schemas.microsoft.com/office/drawing/2014/main" id="{94910E11-4599-495E-9386-09AB277D753C}"/>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E</a:t>
              </a:r>
            </a:p>
          </p:txBody>
        </p:sp>
      </p:grpSp>
      <p:grpSp>
        <p:nvGrpSpPr>
          <p:cNvPr id="43014" name="Group 11">
            <a:extLst>
              <a:ext uri="{FF2B5EF4-FFF2-40B4-BE49-F238E27FC236}">
                <a16:creationId xmlns:a16="http://schemas.microsoft.com/office/drawing/2014/main" id="{DA0FD97F-E4D6-400D-9C79-ADFB155D57B7}"/>
              </a:ext>
            </a:extLst>
          </p:cNvPr>
          <p:cNvGrpSpPr>
            <a:grpSpLocks/>
          </p:cNvGrpSpPr>
          <p:nvPr/>
        </p:nvGrpSpPr>
        <p:grpSpPr bwMode="auto">
          <a:xfrm>
            <a:off x="5783263" y="2606675"/>
            <a:ext cx="639762" cy="590550"/>
            <a:chOff x="0" y="0"/>
            <a:chExt cx="529" cy="529"/>
          </a:xfrm>
        </p:grpSpPr>
        <p:sp>
          <p:nvSpPr>
            <p:cNvPr id="43030" name="AutoShape 12">
              <a:extLst>
                <a:ext uri="{FF2B5EF4-FFF2-40B4-BE49-F238E27FC236}">
                  <a16:creationId xmlns:a16="http://schemas.microsoft.com/office/drawing/2014/main" id="{BD43E852-0E2D-4560-8735-C3E84BEF5B46}"/>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3031" name="Rectangle 13">
              <a:extLst>
                <a:ext uri="{FF2B5EF4-FFF2-40B4-BE49-F238E27FC236}">
                  <a16:creationId xmlns:a16="http://schemas.microsoft.com/office/drawing/2014/main" id="{CBBB5865-252B-423C-B5B8-59DFA2488659}"/>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D</a:t>
              </a:r>
            </a:p>
          </p:txBody>
        </p:sp>
      </p:grpSp>
      <p:grpSp>
        <p:nvGrpSpPr>
          <p:cNvPr id="43015" name="Group 14">
            <a:extLst>
              <a:ext uri="{FF2B5EF4-FFF2-40B4-BE49-F238E27FC236}">
                <a16:creationId xmlns:a16="http://schemas.microsoft.com/office/drawing/2014/main" id="{314CEEC8-0FB2-492C-862E-A6EC6BAA829A}"/>
              </a:ext>
            </a:extLst>
          </p:cNvPr>
          <p:cNvGrpSpPr>
            <a:grpSpLocks/>
          </p:cNvGrpSpPr>
          <p:nvPr/>
        </p:nvGrpSpPr>
        <p:grpSpPr bwMode="auto">
          <a:xfrm>
            <a:off x="1277938" y="2820988"/>
            <a:ext cx="1165225" cy="258762"/>
            <a:chOff x="-514" y="20"/>
            <a:chExt cx="964" cy="232"/>
          </a:xfrm>
        </p:grpSpPr>
        <p:sp>
          <p:nvSpPr>
            <p:cNvPr id="43028" name="Line 15">
              <a:extLst>
                <a:ext uri="{FF2B5EF4-FFF2-40B4-BE49-F238E27FC236}">
                  <a16:creationId xmlns:a16="http://schemas.microsoft.com/office/drawing/2014/main" id="{C4D45BA2-D359-4BFB-9416-9B00AD35D6B3}"/>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3029" name="Rectangle 16">
              <a:extLst>
                <a:ext uri="{FF2B5EF4-FFF2-40B4-BE49-F238E27FC236}">
                  <a16:creationId xmlns:a16="http://schemas.microsoft.com/office/drawing/2014/main" id="{9D6BBDA2-1CC9-49C2-ABC3-2DDF8FCCEE56}"/>
                </a:ext>
              </a:extLst>
            </p:cNvPr>
            <p:cNvSpPr>
              <a:spLocks/>
            </p:cNvSpPr>
            <p:nvPr/>
          </p:nvSpPr>
          <p:spPr bwMode="auto">
            <a:xfrm>
              <a:off x="-514" y="2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43016" name="Line 17">
            <a:extLst>
              <a:ext uri="{FF2B5EF4-FFF2-40B4-BE49-F238E27FC236}">
                <a16:creationId xmlns:a16="http://schemas.microsoft.com/office/drawing/2014/main" id="{954D8296-B881-4690-B84F-E14FA186F6D0}"/>
              </a:ext>
            </a:extLst>
          </p:cNvPr>
          <p:cNvSpPr>
            <a:spLocks noChangeShapeType="1"/>
          </p:cNvSpPr>
          <p:nvPr/>
        </p:nvSpPr>
        <p:spPr bwMode="auto">
          <a:xfrm>
            <a:off x="2778125" y="2359025"/>
            <a:ext cx="0" cy="247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3017" name="Rectangle 18">
            <a:extLst>
              <a:ext uri="{FF2B5EF4-FFF2-40B4-BE49-F238E27FC236}">
                <a16:creationId xmlns:a16="http://schemas.microsoft.com/office/drawing/2014/main" id="{9AD2BF37-A6E4-4460-8853-303DEF66B40E}"/>
              </a:ext>
            </a:extLst>
          </p:cNvPr>
          <p:cNvSpPr>
            <a:spLocks/>
          </p:cNvSpPr>
          <p:nvPr/>
        </p:nvSpPr>
        <p:spPr bwMode="auto">
          <a:xfrm>
            <a:off x="2482850" y="2062163"/>
            <a:ext cx="7032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key</a:t>
            </a:r>
          </a:p>
        </p:txBody>
      </p:sp>
      <p:sp>
        <p:nvSpPr>
          <p:cNvPr id="43018" name="Line 19">
            <a:extLst>
              <a:ext uri="{FF2B5EF4-FFF2-40B4-BE49-F238E27FC236}">
                <a16:creationId xmlns:a16="http://schemas.microsoft.com/office/drawing/2014/main" id="{0500608F-77B4-4747-8579-D0AEC8E5A74E}"/>
              </a:ext>
            </a:extLst>
          </p:cNvPr>
          <p:cNvSpPr>
            <a:spLocks noChangeShapeType="1"/>
          </p:cNvSpPr>
          <p:nvPr/>
        </p:nvSpPr>
        <p:spPr bwMode="auto">
          <a:xfrm>
            <a:off x="6059488" y="2376488"/>
            <a:ext cx="1587" cy="2460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3019" name="Rectangle 20">
            <a:extLst>
              <a:ext uri="{FF2B5EF4-FFF2-40B4-BE49-F238E27FC236}">
                <a16:creationId xmlns:a16="http://schemas.microsoft.com/office/drawing/2014/main" id="{503D9C0B-C2CB-4DB8-85FC-D66F9E09EDCA}"/>
              </a:ext>
            </a:extLst>
          </p:cNvPr>
          <p:cNvSpPr>
            <a:spLocks/>
          </p:cNvSpPr>
          <p:nvPr/>
        </p:nvSpPr>
        <p:spPr bwMode="auto">
          <a:xfrm>
            <a:off x="5718175" y="2062163"/>
            <a:ext cx="7032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key</a:t>
            </a:r>
          </a:p>
        </p:txBody>
      </p:sp>
      <p:grpSp>
        <p:nvGrpSpPr>
          <p:cNvPr id="43020" name="Group 21">
            <a:extLst>
              <a:ext uri="{FF2B5EF4-FFF2-40B4-BE49-F238E27FC236}">
                <a16:creationId xmlns:a16="http://schemas.microsoft.com/office/drawing/2014/main" id="{CE1FFC08-DD45-46D4-B484-983EAE4CC0B3}"/>
              </a:ext>
            </a:extLst>
          </p:cNvPr>
          <p:cNvGrpSpPr>
            <a:grpSpLocks/>
          </p:cNvGrpSpPr>
          <p:nvPr/>
        </p:nvGrpSpPr>
        <p:grpSpPr bwMode="auto">
          <a:xfrm>
            <a:off x="3121025" y="2471738"/>
            <a:ext cx="2652713" cy="909637"/>
            <a:chOff x="0" y="0"/>
            <a:chExt cx="2194" cy="816"/>
          </a:xfrm>
        </p:grpSpPr>
        <p:sp>
          <p:nvSpPr>
            <p:cNvPr id="43026" name="Line 22">
              <a:extLst>
                <a:ext uri="{FF2B5EF4-FFF2-40B4-BE49-F238E27FC236}">
                  <a16:creationId xmlns:a16="http://schemas.microsoft.com/office/drawing/2014/main" id="{30D019A1-ED66-4939-B6CE-AA7558B20A33}"/>
                </a:ext>
              </a:extLst>
            </p:cNvPr>
            <p:cNvSpPr>
              <a:spLocks noChangeShapeType="1"/>
            </p:cNvSpPr>
            <p:nvPr/>
          </p:nvSpPr>
          <p:spPr bwMode="auto">
            <a:xfrm>
              <a:off x="0" y="404"/>
              <a:ext cx="2194" cy="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43027" name="Rectangle 23">
              <a:extLst>
                <a:ext uri="{FF2B5EF4-FFF2-40B4-BE49-F238E27FC236}">
                  <a16:creationId xmlns:a16="http://schemas.microsoft.com/office/drawing/2014/main" id="{324112E0-EBC2-43C4-B46E-AC969781706A}"/>
                </a:ext>
              </a:extLst>
            </p:cNvPr>
            <p:cNvSpPr>
              <a:spLocks/>
            </p:cNvSpPr>
            <p:nvPr/>
          </p:nvSpPr>
          <p:spPr bwMode="auto">
            <a:xfrm>
              <a:off x="1" y="0"/>
              <a:ext cx="219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E(</a:t>
              </a:r>
              <a:r>
                <a:rPr lang="en-US" altLang="en-US" i="1">
                  <a:latin typeface="Helvetica" panose="020B0604020202020204" pitchFamily="34" charset="0"/>
                  <a:sym typeface="Helvetica" panose="020B0604020202020204" pitchFamily="34" charset="0"/>
                </a:rPr>
                <a:t>m,key</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insecure channel</a:t>
              </a:r>
            </a:p>
          </p:txBody>
        </p:sp>
      </p:grpSp>
      <p:grpSp>
        <p:nvGrpSpPr>
          <p:cNvPr id="43021" name="Group 24">
            <a:extLst>
              <a:ext uri="{FF2B5EF4-FFF2-40B4-BE49-F238E27FC236}">
                <a16:creationId xmlns:a16="http://schemas.microsoft.com/office/drawing/2014/main" id="{713458FA-9014-4694-9331-7FDC1475F0B8}"/>
              </a:ext>
            </a:extLst>
          </p:cNvPr>
          <p:cNvGrpSpPr>
            <a:grpSpLocks/>
          </p:cNvGrpSpPr>
          <p:nvPr/>
        </p:nvGrpSpPr>
        <p:grpSpPr bwMode="auto">
          <a:xfrm>
            <a:off x="6434138" y="2770188"/>
            <a:ext cx="1035050" cy="258762"/>
            <a:chOff x="0" y="0"/>
            <a:chExt cx="856" cy="232"/>
          </a:xfrm>
        </p:grpSpPr>
        <p:sp>
          <p:nvSpPr>
            <p:cNvPr id="43024" name="Line 25">
              <a:extLst>
                <a:ext uri="{FF2B5EF4-FFF2-40B4-BE49-F238E27FC236}">
                  <a16:creationId xmlns:a16="http://schemas.microsoft.com/office/drawing/2014/main" id="{1524EFBF-48F0-4D27-A179-07EF6455EF75}"/>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3025" name="Rectangle 26">
              <a:extLst>
                <a:ext uri="{FF2B5EF4-FFF2-40B4-BE49-F238E27FC236}">
                  <a16:creationId xmlns:a16="http://schemas.microsoft.com/office/drawing/2014/main" id="{410814C3-C37A-4D6C-B533-2888B52F9A70}"/>
                </a:ext>
              </a:extLst>
            </p:cNvPr>
            <p:cNvSpPr>
              <a:spLocks/>
            </p:cNvSpPr>
            <p:nvPr/>
          </p:nvSpPr>
          <p:spPr bwMode="auto">
            <a:xfrm>
              <a:off x="408" y="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cxnSp>
        <p:nvCxnSpPr>
          <p:cNvPr id="43022" name="Connecteur droit 24">
            <a:extLst>
              <a:ext uri="{FF2B5EF4-FFF2-40B4-BE49-F238E27FC236}">
                <a16:creationId xmlns:a16="http://schemas.microsoft.com/office/drawing/2014/main" id="{3349A388-8D7A-4ACE-9811-C321F1B5659F}"/>
              </a:ext>
            </a:extLst>
          </p:cNvPr>
          <p:cNvCxnSpPr>
            <a:cxnSpLocks noChangeShapeType="1"/>
          </p:cNvCxnSpPr>
          <p:nvPr/>
        </p:nvCxnSpPr>
        <p:spPr bwMode="auto">
          <a:xfrm flipV="1">
            <a:off x="5446713" y="4592638"/>
            <a:ext cx="493712" cy="658812"/>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43023" name="Connecteur droit 25">
            <a:extLst>
              <a:ext uri="{FF2B5EF4-FFF2-40B4-BE49-F238E27FC236}">
                <a16:creationId xmlns:a16="http://schemas.microsoft.com/office/drawing/2014/main" id="{CB473B27-1645-4E0C-AB29-EBE1197B6FE1}"/>
              </a:ext>
            </a:extLst>
          </p:cNvPr>
          <p:cNvCxnSpPr>
            <a:cxnSpLocks noChangeShapeType="1"/>
          </p:cNvCxnSpPr>
          <p:nvPr/>
        </p:nvCxnSpPr>
        <p:spPr bwMode="auto">
          <a:xfrm flipV="1">
            <a:off x="3527425" y="4592638"/>
            <a:ext cx="493713" cy="658812"/>
          </a:xfrm>
          <a:prstGeom prst="line">
            <a:avLst/>
          </a:prstGeom>
          <a:noFill/>
          <a:ln w="7620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27" name="Rectangle 26">
            <a:extLst>
              <a:ext uri="{FF2B5EF4-FFF2-40B4-BE49-F238E27FC236}">
                <a16:creationId xmlns:a16="http://schemas.microsoft.com/office/drawing/2014/main" id="{EFCE3433-735F-5A41-9EC0-F42DCFE02642}"/>
              </a:ext>
            </a:extLst>
          </p:cNvPr>
          <p:cNvSpPr/>
          <p:nvPr/>
        </p:nvSpPr>
        <p:spPr bwMode="auto">
          <a:xfrm>
            <a:off x="878623" y="4239884"/>
            <a:ext cx="8189750" cy="1299939"/>
          </a:xfrm>
          <a:prstGeom prst="rect">
            <a:avLst/>
          </a:prstGeom>
          <a:solidFill>
            <a:schemeClr val="bg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extLst>
      <p:ext uri="{BB962C8B-B14F-4D97-AF65-F5344CB8AC3E}">
        <p14:creationId xmlns:p14="http://schemas.microsoft.com/office/powerpoint/2010/main" val="4220438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a:extLst>
              <a:ext uri="{FF2B5EF4-FFF2-40B4-BE49-F238E27FC236}">
                <a16:creationId xmlns:a16="http://schemas.microsoft.com/office/drawing/2014/main" id="{9AC93A0C-F907-4CDC-B477-57B4091F4BD8}"/>
              </a:ext>
            </a:extLst>
          </p:cNvPr>
          <p:cNvSpPr>
            <a:spLocks noGrp="1" noChangeArrowheads="1"/>
          </p:cNvSpPr>
          <p:nvPr>
            <p:ph type="title"/>
          </p:nvPr>
        </p:nvSpPr>
        <p:spPr/>
        <p:txBody>
          <a:bodyPr/>
          <a:lstStyle/>
          <a:p>
            <a:r>
              <a:rPr lang="en-GB" altLang="en-US"/>
              <a:t>Cipher performance</a:t>
            </a:r>
          </a:p>
        </p:txBody>
      </p:sp>
      <p:pic>
        <p:nvPicPr>
          <p:cNvPr id="44034" name="Espace réservé du contenu 4">
            <a:extLst>
              <a:ext uri="{FF2B5EF4-FFF2-40B4-BE49-F238E27FC236}">
                <a16:creationId xmlns:a16="http://schemas.microsoft.com/office/drawing/2014/main" id="{012EE1AC-CE42-4B1D-9627-B863A9E03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136" r="-5136"/>
          <a:stretch>
            <a:fillRect/>
          </a:stretch>
        </p:blipFill>
        <p:spPr/>
      </p:pic>
    </p:spTree>
    <p:extLst>
      <p:ext uri="{BB962C8B-B14F-4D97-AF65-F5344CB8AC3E}">
        <p14:creationId xmlns:p14="http://schemas.microsoft.com/office/powerpoint/2010/main" val="183622573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re 1">
            <a:extLst>
              <a:ext uri="{FF2B5EF4-FFF2-40B4-BE49-F238E27FC236}">
                <a16:creationId xmlns:a16="http://schemas.microsoft.com/office/drawing/2014/main" id="{B868AE03-33C9-4186-988E-46CF5A3376F4}"/>
              </a:ext>
            </a:extLst>
          </p:cNvPr>
          <p:cNvSpPr>
            <a:spLocks noGrp="1" noChangeArrowheads="1"/>
          </p:cNvSpPr>
          <p:nvPr>
            <p:ph type="title"/>
          </p:nvPr>
        </p:nvSpPr>
        <p:spPr/>
        <p:txBody>
          <a:bodyPr/>
          <a:lstStyle/>
          <a:p>
            <a:r>
              <a:rPr lang="en-GB" altLang="en-US"/>
              <a:t>Public-key crypto</a:t>
            </a:r>
          </a:p>
        </p:txBody>
      </p:sp>
      <p:sp>
        <p:nvSpPr>
          <p:cNvPr id="45058" name="Espace réservé du contenu 2">
            <a:extLst>
              <a:ext uri="{FF2B5EF4-FFF2-40B4-BE49-F238E27FC236}">
                <a16:creationId xmlns:a16="http://schemas.microsoft.com/office/drawing/2014/main" id="{94FF9762-A352-4F07-B829-5716E4547C53}"/>
              </a:ext>
            </a:extLst>
          </p:cNvPr>
          <p:cNvSpPr>
            <a:spLocks noGrp="1" noChangeArrowheads="1"/>
          </p:cNvSpPr>
          <p:nvPr>
            <p:ph idx="1"/>
          </p:nvPr>
        </p:nvSpPr>
        <p:spPr/>
        <p:txBody>
          <a:bodyPr/>
          <a:lstStyle/>
          <a:p>
            <a:pPr lvl="1">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Each user maintains two keys</a:t>
            </a:r>
          </a:p>
          <a:p>
            <a:pPr lvl="2">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A public key (</a:t>
            </a:r>
            <a:r>
              <a:rPr lang="en-US" altLang="en-US">
                <a:solidFill>
                  <a:srgbClr val="FF0000"/>
                </a:solidFill>
              </a:rPr>
              <a:t>Public</a:t>
            </a:r>
            <a:r>
              <a:rPr lang="en-US" altLang="en-US" baseline="-33000">
                <a:solidFill>
                  <a:srgbClr val="FF0000"/>
                </a:solidFill>
              </a:rPr>
              <a:t>Key</a:t>
            </a:r>
            <a:r>
              <a:rPr lang="en-US" altLang="en-US"/>
              <a:t>) which can be made public and can be used by any user to send him/her encrypted messages </a:t>
            </a:r>
          </a:p>
          <a:p>
            <a:pPr lvl="2">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A private key (</a:t>
            </a:r>
            <a:r>
              <a:rPr lang="en-US" altLang="en-US">
                <a:solidFill>
                  <a:srgbClr val="0000FF"/>
                </a:solidFill>
              </a:rPr>
              <a:t>Private</a:t>
            </a:r>
            <a:r>
              <a:rPr lang="en-US" altLang="en-US" sz="2100" baseline="-33000">
                <a:solidFill>
                  <a:srgbClr val="0000FF"/>
                </a:solidFill>
              </a:rPr>
              <a:t>Key</a:t>
            </a:r>
            <a:r>
              <a:rPr lang="en-US" altLang="en-US"/>
              <a:t>) which is kept secret and can be used to decrypt information encrypted with the public </a:t>
            </a:r>
          </a:p>
          <a:p>
            <a:pP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endParaRPr lang="en-GB" altLang="en-US"/>
          </a:p>
        </p:txBody>
      </p:sp>
    </p:spTree>
    <p:extLst>
      <p:ext uri="{BB962C8B-B14F-4D97-AF65-F5344CB8AC3E}">
        <p14:creationId xmlns:p14="http://schemas.microsoft.com/office/powerpoint/2010/main" val="31036178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0B7DC-974B-4FC3-8E96-BBC5C4371243}"/>
              </a:ext>
            </a:extLst>
          </p:cNvPr>
          <p:cNvSpPr>
            <a:spLocks noGrp="1"/>
          </p:cNvSpPr>
          <p:nvPr>
            <p:ph type="title"/>
          </p:nvPr>
        </p:nvSpPr>
        <p:spPr/>
        <p:txBody>
          <a:bodyPr/>
          <a:lstStyle/>
          <a:p>
            <a:r>
              <a:rPr lang="fr-FR" dirty="0"/>
              <a:t>A </a:t>
            </a:r>
            <a:r>
              <a:rPr lang="fr-FR" dirty="0" err="1"/>
              <a:t>faster</a:t>
            </a:r>
            <a:r>
              <a:rPr lang="fr-FR" dirty="0"/>
              <a:t> web</a:t>
            </a:r>
          </a:p>
        </p:txBody>
      </p:sp>
      <p:sp>
        <p:nvSpPr>
          <p:cNvPr id="3" name="Espace réservé du contenu 2">
            <a:extLst>
              <a:ext uri="{FF2B5EF4-FFF2-40B4-BE49-F238E27FC236}">
                <a16:creationId xmlns:a16="http://schemas.microsoft.com/office/drawing/2014/main" id="{638CE819-80B2-4A7E-8F5C-FDBFD369226D}"/>
              </a:ext>
            </a:extLst>
          </p:cNvPr>
          <p:cNvSpPr>
            <a:spLocks noGrp="1"/>
          </p:cNvSpPr>
          <p:nvPr>
            <p:ph idx="1"/>
          </p:nvPr>
        </p:nvSpPr>
        <p:spPr/>
        <p:txBody>
          <a:bodyPr/>
          <a:lstStyle/>
          <a:p>
            <a:pPr indent="-420370"/>
            <a:r>
              <a:rPr lang="fr-FR" dirty="0"/>
              <a:t>How </a:t>
            </a:r>
            <a:r>
              <a:rPr lang="fr-FR" dirty="0" err="1"/>
              <a:t>could</a:t>
            </a:r>
            <a:r>
              <a:rPr lang="fr-FR" dirty="0"/>
              <a:t> </a:t>
            </a:r>
            <a:r>
              <a:rPr lang="fr-FR" dirty="0" err="1"/>
              <a:t>we</a:t>
            </a:r>
            <a:r>
              <a:rPr lang="fr-FR" dirty="0"/>
              <a:t> speed up the web ?</a:t>
            </a:r>
          </a:p>
          <a:p>
            <a:pPr marL="944245" lvl="1" indent="-420370"/>
            <a:r>
              <a:rPr lang="fr-FR" dirty="0" err="1"/>
              <a:t>What</a:t>
            </a:r>
            <a:r>
              <a:rPr lang="fr-FR" dirty="0"/>
              <a:t> </a:t>
            </a:r>
            <a:r>
              <a:rPr lang="fr-FR" dirty="0" err="1"/>
              <a:t>is</a:t>
            </a:r>
            <a:r>
              <a:rPr lang="fr-FR" dirty="0"/>
              <a:t> </a:t>
            </a:r>
            <a:r>
              <a:rPr lang="fr-FR" dirty="0" err="1"/>
              <a:t>our</a:t>
            </a:r>
            <a:r>
              <a:rPr lang="fr-FR" dirty="0"/>
              <a:t> objective ?</a:t>
            </a:r>
          </a:p>
        </p:txBody>
      </p:sp>
    </p:spTree>
    <p:extLst>
      <p:ext uri="{BB962C8B-B14F-4D97-AF65-F5344CB8AC3E}">
        <p14:creationId xmlns:p14="http://schemas.microsoft.com/office/powerpoint/2010/main" val="118809260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re 1">
            <a:extLst>
              <a:ext uri="{FF2B5EF4-FFF2-40B4-BE49-F238E27FC236}">
                <a16:creationId xmlns:a16="http://schemas.microsoft.com/office/drawing/2014/main" id="{8AA35599-2F18-4AB9-B886-D191B2932783}"/>
              </a:ext>
            </a:extLst>
          </p:cNvPr>
          <p:cNvSpPr>
            <a:spLocks noGrp="1" noChangeArrowheads="1"/>
          </p:cNvSpPr>
          <p:nvPr>
            <p:ph type="title"/>
          </p:nvPr>
        </p:nvSpPr>
        <p:spPr/>
        <p:txBody>
          <a:bodyPr/>
          <a:lstStyle/>
          <a:p>
            <a:r>
              <a:rPr lang="en-GB" altLang="en-US"/>
              <a:t>Public-key crypto</a:t>
            </a:r>
            <a:br>
              <a:rPr lang="en-GB" altLang="en-US"/>
            </a:br>
            <a:r>
              <a:rPr lang="en-GB" altLang="en-US"/>
              <a:t>Encryption</a:t>
            </a:r>
          </a:p>
        </p:txBody>
      </p:sp>
      <p:sp>
        <p:nvSpPr>
          <p:cNvPr id="46082" name="Espace réservé du contenu 2">
            <a:extLst>
              <a:ext uri="{FF2B5EF4-FFF2-40B4-BE49-F238E27FC236}">
                <a16:creationId xmlns:a16="http://schemas.microsoft.com/office/drawing/2014/main" id="{754AE3CF-4182-44FD-B8FF-FA94459D46F4}"/>
              </a:ext>
            </a:extLst>
          </p:cNvPr>
          <p:cNvSpPr>
            <a:spLocks noGrp="1" noChangeArrowheads="1"/>
          </p:cNvSpPr>
          <p:nvPr>
            <p:ph idx="1"/>
          </p:nvPr>
        </p:nvSpPr>
        <p:spPr>
          <a:xfrm>
            <a:off x="966788" y="2417762"/>
            <a:ext cx="7972425" cy="4017963"/>
          </a:xfrm>
        </p:spPr>
        <p:txBody>
          <a:bodyPr/>
          <a:lstStyle/>
          <a:p>
            <a:pPr marL="195262" indent="0">
              <a:buNone/>
            </a:pPr>
            <a:endParaRPr lang="en-GB" altLang="en-US" dirty="0"/>
          </a:p>
          <a:p>
            <a:r>
              <a:rPr lang="en-GB" altLang="en-US" dirty="0"/>
              <a:t>Examples</a:t>
            </a:r>
          </a:p>
          <a:p>
            <a:pPr lvl="1"/>
            <a:r>
              <a:rPr lang="en-GB" altLang="en-US" dirty="0"/>
              <a:t>RSA, ECC</a:t>
            </a:r>
          </a:p>
        </p:txBody>
      </p:sp>
      <p:sp>
        <p:nvSpPr>
          <p:cNvPr id="46083" name="Rectangle 6">
            <a:extLst>
              <a:ext uri="{FF2B5EF4-FFF2-40B4-BE49-F238E27FC236}">
                <a16:creationId xmlns:a16="http://schemas.microsoft.com/office/drawing/2014/main" id="{449E7B06-F35C-4667-B4AF-97E056B99660}"/>
              </a:ext>
            </a:extLst>
          </p:cNvPr>
          <p:cNvSpPr>
            <a:spLocks/>
          </p:cNvSpPr>
          <p:nvPr/>
        </p:nvSpPr>
        <p:spPr bwMode="auto">
          <a:xfrm>
            <a:off x="2714625" y="3700463"/>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46084" name="Rectangle 7">
            <a:extLst>
              <a:ext uri="{FF2B5EF4-FFF2-40B4-BE49-F238E27FC236}">
                <a16:creationId xmlns:a16="http://schemas.microsoft.com/office/drawing/2014/main" id="{BC2FE7D8-7D2E-47BD-AAD2-700415BD04C3}"/>
              </a:ext>
            </a:extLst>
          </p:cNvPr>
          <p:cNvSpPr>
            <a:spLocks/>
          </p:cNvSpPr>
          <p:nvPr/>
        </p:nvSpPr>
        <p:spPr bwMode="auto">
          <a:xfrm>
            <a:off x="6143625" y="3663950"/>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grpSp>
        <p:nvGrpSpPr>
          <p:cNvPr id="46085" name="Group 8">
            <a:extLst>
              <a:ext uri="{FF2B5EF4-FFF2-40B4-BE49-F238E27FC236}">
                <a16:creationId xmlns:a16="http://schemas.microsoft.com/office/drawing/2014/main" id="{F49D4921-5068-40F3-ACD8-1770FCC1D52C}"/>
              </a:ext>
            </a:extLst>
          </p:cNvPr>
          <p:cNvGrpSpPr>
            <a:grpSpLocks/>
          </p:cNvGrpSpPr>
          <p:nvPr/>
        </p:nvGrpSpPr>
        <p:grpSpPr bwMode="auto">
          <a:xfrm>
            <a:off x="2832100" y="3021013"/>
            <a:ext cx="639763" cy="590550"/>
            <a:chOff x="0" y="0"/>
            <a:chExt cx="529" cy="529"/>
          </a:xfrm>
        </p:grpSpPr>
        <p:sp>
          <p:nvSpPr>
            <p:cNvPr id="46102" name="AutoShape 9">
              <a:extLst>
                <a:ext uri="{FF2B5EF4-FFF2-40B4-BE49-F238E27FC236}">
                  <a16:creationId xmlns:a16="http://schemas.microsoft.com/office/drawing/2014/main" id="{89A404B1-6CD3-4659-8E25-757607194CA4}"/>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6103" name="Rectangle 10">
              <a:extLst>
                <a:ext uri="{FF2B5EF4-FFF2-40B4-BE49-F238E27FC236}">
                  <a16:creationId xmlns:a16="http://schemas.microsoft.com/office/drawing/2014/main" id="{DE1EC0DB-5DFA-4729-8F62-DF832C15A4E3}"/>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E</a:t>
              </a:r>
            </a:p>
          </p:txBody>
        </p:sp>
      </p:grpSp>
      <p:grpSp>
        <p:nvGrpSpPr>
          <p:cNvPr id="46086" name="Group 11">
            <a:extLst>
              <a:ext uri="{FF2B5EF4-FFF2-40B4-BE49-F238E27FC236}">
                <a16:creationId xmlns:a16="http://schemas.microsoft.com/office/drawing/2014/main" id="{AD517C3F-D972-4A60-8D11-DCF1FDED9721}"/>
              </a:ext>
            </a:extLst>
          </p:cNvPr>
          <p:cNvGrpSpPr>
            <a:grpSpLocks/>
          </p:cNvGrpSpPr>
          <p:nvPr/>
        </p:nvGrpSpPr>
        <p:grpSpPr bwMode="auto">
          <a:xfrm>
            <a:off x="6132513" y="2978150"/>
            <a:ext cx="639762" cy="590550"/>
            <a:chOff x="0" y="0"/>
            <a:chExt cx="529" cy="529"/>
          </a:xfrm>
        </p:grpSpPr>
        <p:sp>
          <p:nvSpPr>
            <p:cNvPr id="46100" name="AutoShape 12">
              <a:extLst>
                <a:ext uri="{FF2B5EF4-FFF2-40B4-BE49-F238E27FC236}">
                  <a16:creationId xmlns:a16="http://schemas.microsoft.com/office/drawing/2014/main" id="{3AE6FEC3-DF95-4EBA-8C5E-659465DEB284}"/>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6101" name="Rectangle 13">
              <a:extLst>
                <a:ext uri="{FF2B5EF4-FFF2-40B4-BE49-F238E27FC236}">
                  <a16:creationId xmlns:a16="http://schemas.microsoft.com/office/drawing/2014/main" id="{E5E666FB-2B12-4478-9B5A-AC3D5568CDF0}"/>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D</a:t>
              </a:r>
            </a:p>
          </p:txBody>
        </p:sp>
      </p:grpSp>
      <p:grpSp>
        <p:nvGrpSpPr>
          <p:cNvPr id="46087" name="Group 14">
            <a:extLst>
              <a:ext uri="{FF2B5EF4-FFF2-40B4-BE49-F238E27FC236}">
                <a16:creationId xmlns:a16="http://schemas.microsoft.com/office/drawing/2014/main" id="{CD780B8E-3ACC-4127-ACB4-D5FAE496CE18}"/>
              </a:ext>
            </a:extLst>
          </p:cNvPr>
          <p:cNvGrpSpPr>
            <a:grpSpLocks/>
          </p:cNvGrpSpPr>
          <p:nvPr/>
        </p:nvGrpSpPr>
        <p:grpSpPr bwMode="auto">
          <a:xfrm>
            <a:off x="1716088" y="3175000"/>
            <a:ext cx="1092200" cy="260350"/>
            <a:chOff x="45" y="45"/>
            <a:chExt cx="904" cy="232"/>
          </a:xfrm>
        </p:grpSpPr>
        <p:sp>
          <p:nvSpPr>
            <p:cNvPr id="46098" name="Line 15">
              <a:extLst>
                <a:ext uri="{FF2B5EF4-FFF2-40B4-BE49-F238E27FC236}">
                  <a16:creationId xmlns:a16="http://schemas.microsoft.com/office/drawing/2014/main" id="{5C3E2895-C6C2-4097-AB20-1584ABEE71F0}"/>
                </a:ext>
              </a:extLst>
            </p:cNvPr>
            <p:cNvSpPr>
              <a:spLocks noChangeShapeType="1"/>
            </p:cNvSpPr>
            <p:nvPr/>
          </p:nvSpPr>
          <p:spPr bwMode="auto">
            <a:xfrm>
              <a:off x="499" y="181"/>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099" name="Rectangle 16">
              <a:extLst>
                <a:ext uri="{FF2B5EF4-FFF2-40B4-BE49-F238E27FC236}">
                  <a16:creationId xmlns:a16="http://schemas.microsoft.com/office/drawing/2014/main" id="{C0E501A2-886F-43CA-A8BE-22A6E14EAE1C}"/>
                </a:ext>
              </a:extLst>
            </p:cNvPr>
            <p:cNvSpPr>
              <a:spLocks/>
            </p:cNvSpPr>
            <p:nvPr/>
          </p:nvSpPr>
          <p:spPr bwMode="auto">
            <a:xfrm>
              <a:off x="45" y="45"/>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46088" name="Line 17">
            <a:extLst>
              <a:ext uri="{FF2B5EF4-FFF2-40B4-BE49-F238E27FC236}">
                <a16:creationId xmlns:a16="http://schemas.microsoft.com/office/drawing/2014/main" id="{BEBF0CE3-0C2D-407D-A198-83E9040AE44C}"/>
              </a:ext>
            </a:extLst>
          </p:cNvPr>
          <p:cNvSpPr>
            <a:spLocks noChangeShapeType="1"/>
          </p:cNvSpPr>
          <p:nvPr/>
        </p:nvSpPr>
        <p:spPr bwMode="auto">
          <a:xfrm>
            <a:off x="3127375" y="2732088"/>
            <a:ext cx="1588" cy="2460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6089" name="Rectangle 18">
            <a:extLst>
              <a:ext uri="{FF2B5EF4-FFF2-40B4-BE49-F238E27FC236}">
                <a16:creationId xmlns:a16="http://schemas.microsoft.com/office/drawing/2014/main" id="{1D37C974-A4BC-4AEF-A541-E7181B1129C1}"/>
              </a:ext>
            </a:extLst>
          </p:cNvPr>
          <p:cNvSpPr>
            <a:spLocks/>
          </p:cNvSpPr>
          <p:nvPr/>
        </p:nvSpPr>
        <p:spPr bwMode="auto">
          <a:xfrm>
            <a:off x="2700338" y="2212975"/>
            <a:ext cx="1254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Pub</a:t>
            </a:r>
            <a:r>
              <a:rPr lang="en-US" altLang="en-US" i="1" baseline="-33000">
                <a:solidFill>
                  <a:srgbClr val="FF0000"/>
                </a:solidFill>
                <a:latin typeface="Helvetica" panose="020B0604020202020204" pitchFamily="34" charset="0"/>
                <a:sym typeface="Helvetica" panose="020B0604020202020204" pitchFamily="34" charset="0"/>
              </a:rPr>
              <a:t>Bob</a:t>
            </a:r>
          </a:p>
        </p:txBody>
      </p:sp>
      <p:sp>
        <p:nvSpPr>
          <p:cNvPr id="46090" name="Line 19">
            <a:extLst>
              <a:ext uri="{FF2B5EF4-FFF2-40B4-BE49-F238E27FC236}">
                <a16:creationId xmlns:a16="http://schemas.microsoft.com/office/drawing/2014/main" id="{3CDBC7A2-CD80-4373-8FCD-ACB9162F6DC8}"/>
              </a:ext>
            </a:extLst>
          </p:cNvPr>
          <p:cNvSpPr>
            <a:spLocks noChangeShapeType="1"/>
          </p:cNvSpPr>
          <p:nvPr/>
        </p:nvSpPr>
        <p:spPr bwMode="auto">
          <a:xfrm>
            <a:off x="6410325" y="2749550"/>
            <a:ext cx="1588" cy="2460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6091" name="Rectangle 20">
            <a:extLst>
              <a:ext uri="{FF2B5EF4-FFF2-40B4-BE49-F238E27FC236}">
                <a16:creationId xmlns:a16="http://schemas.microsoft.com/office/drawing/2014/main" id="{0BA6A2D5-3DF1-4E16-A127-190B5E898618}"/>
              </a:ext>
            </a:extLst>
          </p:cNvPr>
          <p:cNvSpPr>
            <a:spLocks/>
          </p:cNvSpPr>
          <p:nvPr/>
        </p:nvSpPr>
        <p:spPr bwMode="auto">
          <a:xfrm>
            <a:off x="5997575" y="2212975"/>
            <a:ext cx="12303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0000FF"/>
                </a:solidFill>
                <a:latin typeface="Helvetica" panose="020B0604020202020204" pitchFamily="34" charset="0"/>
                <a:sym typeface="Helvetica" panose="020B0604020202020204" pitchFamily="34" charset="0"/>
              </a:rPr>
              <a:t>Priv</a:t>
            </a:r>
            <a:r>
              <a:rPr lang="en-US" altLang="en-US" i="1" baseline="-33000">
                <a:solidFill>
                  <a:srgbClr val="0000FF"/>
                </a:solidFill>
                <a:latin typeface="Helvetica" panose="020B0604020202020204" pitchFamily="34" charset="0"/>
                <a:sym typeface="Helvetica" panose="020B0604020202020204" pitchFamily="34" charset="0"/>
              </a:rPr>
              <a:t>Bob</a:t>
            </a:r>
          </a:p>
        </p:txBody>
      </p:sp>
      <p:grpSp>
        <p:nvGrpSpPr>
          <p:cNvPr id="46092" name="Group 21">
            <a:extLst>
              <a:ext uri="{FF2B5EF4-FFF2-40B4-BE49-F238E27FC236}">
                <a16:creationId xmlns:a16="http://schemas.microsoft.com/office/drawing/2014/main" id="{A8EAF861-8398-42EF-B7D0-C22F2E649FBD}"/>
              </a:ext>
            </a:extLst>
          </p:cNvPr>
          <p:cNvGrpSpPr>
            <a:grpSpLocks/>
          </p:cNvGrpSpPr>
          <p:nvPr/>
        </p:nvGrpSpPr>
        <p:grpSpPr bwMode="auto">
          <a:xfrm>
            <a:off x="3471863" y="2820988"/>
            <a:ext cx="2652712" cy="955675"/>
            <a:chOff x="0" y="0"/>
            <a:chExt cx="2194" cy="856"/>
          </a:xfrm>
        </p:grpSpPr>
        <p:sp>
          <p:nvSpPr>
            <p:cNvPr id="46096" name="Line 22">
              <a:extLst>
                <a:ext uri="{FF2B5EF4-FFF2-40B4-BE49-F238E27FC236}">
                  <a16:creationId xmlns:a16="http://schemas.microsoft.com/office/drawing/2014/main" id="{72687DBB-5FF9-4084-8053-D95EAAF50A0F}"/>
                </a:ext>
              </a:extLst>
            </p:cNvPr>
            <p:cNvSpPr>
              <a:spLocks noChangeShapeType="1"/>
            </p:cNvSpPr>
            <p:nvPr/>
          </p:nvSpPr>
          <p:spPr bwMode="auto">
            <a:xfrm>
              <a:off x="0" y="424"/>
              <a:ext cx="2194" cy="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46097" name="Rectangle 23">
              <a:extLst>
                <a:ext uri="{FF2B5EF4-FFF2-40B4-BE49-F238E27FC236}">
                  <a16:creationId xmlns:a16="http://schemas.microsoft.com/office/drawing/2014/main" id="{2E596CE6-9ABB-4727-A5E5-9DF865236751}"/>
                </a:ext>
              </a:extLst>
            </p:cNvPr>
            <p:cNvSpPr>
              <a:spLocks/>
            </p:cNvSpPr>
            <p:nvPr/>
          </p:nvSpPr>
          <p:spPr bwMode="auto">
            <a:xfrm>
              <a:off x="1" y="0"/>
              <a:ext cx="2192"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E(</a:t>
              </a:r>
              <a:r>
                <a:rPr lang="en-US" altLang="en-US" i="1">
                  <a:latin typeface="Helvetica" panose="020B0604020202020204" pitchFamily="34" charset="0"/>
                  <a:sym typeface="Helvetica" panose="020B0604020202020204" pitchFamily="34" charset="0"/>
                </a:rPr>
                <a:t>m,</a:t>
              </a:r>
              <a:r>
                <a:rPr lang="en-US" altLang="en-US" i="1">
                  <a:solidFill>
                    <a:srgbClr val="FF0000"/>
                  </a:solidFill>
                  <a:latin typeface="Helvetica" panose="020B0604020202020204" pitchFamily="34" charset="0"/>
                  <a:sym typeface="Helvetica" panose="020B0604020202020204" pitchFamily="34" charset="0"/>
                </a:rPr>
                <a:t>Pub</a:t>
              </a:r>
              <a:r>
                <a:rPr lang="en-US" altLang="en-US" i="1" baseline="-33000">
                  <a:solidFill>
                    <a:srgbClr val="FF0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unsecure channel</a:t>
              </a:r>
            </a:p>
          </p:txBody>
        </p:sp>
      </p:grpSp>
      <p:grpSp>
        <p:nvGrpSpPr>
          <p:cNvPr id="46093" name="Group 24">
            <a:extLst>
              <a:ext uri="{FF2B5EF4-FFF2-40B4-BE49-F238E27FC236}">
                <a16:creationId xmlns:a16="http://schemas.microsoft.com/office/drawing/2014/main" id="{A91F5C36-79DF-421E-A516-5F3C5476A99A}"/>
              </a:ext>
            </a:extLst>
          </p:cNvPr>
          <p:cNvGrpSpPr>
            <a:grpSpLocks/>
          </p:cNvGrpSpPr>
          <p:nvPr/>
        </p:nvGrpSpPr>
        <p:grpSpPr bwMode="auto">
          <a:xfrm>
            <a:off x="6818313" y="3175000"/>
            <a:ext cx="1090612" cy="260350"/>
            <a:chOff x="0" y="0"/>
            <a:chExt cx="902" cy="232"/>
          </a:xfrm>
        </p:grpSpPr>
        <p:sp>
          <p:nvSpPr>
            <p:cNvPr id="46094" name="Line 25">
              <a:extLst>
                <a:ext uri="{FF2B5EF4-FFF2-40B4-BE49-F238E27FC236}">
                  <a16:creationId xmlns:a16="http://schemas.microsoft.com/office/drawing/2014/main" id="{6FAAC1B8-356E-47AD-AE02-D1CE06B19C60}"/>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095" name="Rectangle 26">
              <a:extLst>
                <a:ext uri="{FF2B5EF4-FFF2-40B4-BE49-F238E27FC236}">
                  <a16:creationId xmlns:a16="http://schemas.microsoft.com/office/drawing/2014/main" id="{88E269C8-C367-4507-96ED-87DB202CA95B}"/>
                </a:ext>
              </a:extLst>
            </p:cNvPr>
            <p:cNvSpPr>
              <a:spLocks/>
            </p:cNvSpPr>
            <p:nvPr/>
          </p:nvSpPr>
          <p:spPr bwMode="auto">
            <a:xfrm>
              <a:off x="454" y="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25" name="Rectangle 24">
            <a:extLst>
              <a:ext uri="{FF2B5EF4-FFF2-40B4-BE49-F238E27FC236}">
                <a16:creationId xmlns:a16="http://schemas.microsoft.com/office/drawing/2014/main" id="{D9B5F3AB-AE5F-C445-B293-FABFE235EC1C}"/>
              </a:ext>
            </a:extLst>
          </p:cNvPr>
          <p:cNvSpPr/>
          <p:nvPr/>
        </p:nvSpPr>
        <p:spPr bwMode="auto">
          <a:xfrm>
            <a:off x="186178" y="5318891"/>
            <a:ext cx="9567649" cy="1299939"/>
          </a:xfrm>
          <a:prstGeom prst="rect">
            <a:avLst/>
          </a:prstGeom>
          <a:solidFill>
            <a:schemeClr val="bg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BE" sz="2800" b="0" i="0" u="none" strike="noStrike" cap="none" normalizeH="0" baseline="0" dirty="0">
                <a:ln>
                  <a:noFill/>
                </a:ln>
                <a:solidFill>
                  <a:srgbClr val="000000"/>
                </a:solidFill>
                <a:effectLst/>
                <a:latin typeface="Gill Sans" charset="0"/>
                <a:ea typeface="Heiti SC Light" charset="0"/>
                <a:cs typeface="Heiti SC Light" charset="0"/>
                <a:sym typeface="Gill Sans" charset="0"/>
              </a:rPr>
              <a:t>Security of RSA depends on the ability to factor numbers. Best factorisation</a:t>
            </a:r>
            <a:r>
              <a:rPr kumimoji="0" lang="en-BE" sz="2800" b="0" i="0" u="none" strike="noStrike" cap="none" normalizeH="0" dirty="0">
                <a:ln>
                  <a:noFill/>
                </a:ln>
                <a:solidFill>
                  <a:srgbClr val="000000"/>
                </a:solidFill>
                <a:effectLst/>
                <a:latin typeface="Gill Sans" charset="0"/>
                <a:ea typeface="Heiti SC Light" charset="0"/>
                <a:cs typeface="Heiti SC Light" charset="0"/>
                <a:sym typeface="Gill Sans" charset="0"/>
              </a:rPr>
              <a:t> so far is </a:t>
            </a:r>
            <a:r>
              <a:rPr lang="en-BE" sz="2800" baseline="0" dirty="0">
                <a:latin typeface="Gill Sans" charset="0"/>
                <a:ea typeface="Heiti SC Light" charset="0"/>
                <a:cs typeface="Heiti SC Light" charset="0"/>
                <a:sym typeface="Gill Sans" charset="0"/>
              </a:rPr>
              <a:t>829</a:t>
            </a:r>
            <a:r>
              <a:rPr lang="en-BE" sz="2800" dirty="0">
                <a:latin typeface="Gill Sans" charset="0"/>
                <a:ea typeface="Heiti SC Light" charset="0"/>
                <a:cs typeface="Heiti SC Light" charset="0"/>
                <a:sym typeface="Gill Sans" charset="0"/>
              </a:rPr>
              <a:t> bits long RSA key</a:t>
            </a:r>
            <a:endParaRPr kumimoji="0" lang="en-BE" sz="2800" b="0" i="0" u="none" strike="noStrike" cap="none" normalizeH="0" baseline="0" dirty="0">
              <a:ln>
                <a:noFill/>
              </a:ln>
              <a:solidFill>
                <a:srgbClr val="000000"/>
              </a:solidFill>
              <a:effectLst/>
              <a:latin typeface="Gill Sans" charset="0"/>
              <a:ea typeface="Heiti SC Light" charset="0"/>
              <a:cs typeface="Heiti SC Light" charset="0"/>
              <a:sym typeface="Gill Sans" charset="0"/>
            </a:endParaRPr>
          </a:p>
        </p:txBody>
      </p:sp>
      <p:sp>
        <p:nvSpPr>
          <p:cNvPr id="3" name="TextBox 2">
            <a:extLst>
              <a:ext uri="{FF2B5EF4-FFF2-40B4-BE49-F238E27FC236}">
                <a16:creationId xmlns:a16="http://schemas.microsoft.com/office/drawing/2014/main" id="{2D99C025-3D9B-F1D8-DC00-6E2D81AD2D38}"/>
              </a:ext>
            </a:extLst>
          </p:cNvPr>
          <p:cNvSpPr txBox="1"/>
          <p:nvPr/>
        </p:nvSpPr>
        <p:spPr>
          <a:xfrm>
            <a:off x="529544" y="6352407"/>
            <a:ext cx="10472283" cy="338554"/>
          </a:xfrm>
          <a:prstGeom prst="rect">
            <a:avLst/>
          </a:prstGeom>
          <a:noFill/>
        </p:spPr>
        <p:txBody>
          <a:bodyPr wrap="square">
            <a:spAutoFit/>
          </a:bodyPr>
          <a:lstStyle/>
          <a:p>
            <a:r>
              <a:rPr lang="en-BE" sz="1600" dirty="0"/>
              <a:t>https://en.wikipedia.org/wiki/RSA_Factoring_Challenge</a:t>
            </a:r>
          </a:p>
        </p:txBody>
      </p:sp>
    </p:spTree>
    <p:extLst>
      <p:ext uri="{BB962C8B-B14F-4D97-AF65-F5344CB8AC3E}">
        <p14:creationId xmlns:p14="http://schemas.microsoft.com/office/powerpoint/2010/main" val="939212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re 1">
            <a:extLst>
              <a:ext uri="{FF2B5EF4-FFF2-40B4-BE49-F238E27FC236}">
                <a16:creationId xmlns:a16="http://schemas.microsoft.com/office/drawing/2014/main" id="{C761828B-73BE-4E0C-B5E5-422944019557}"/>
              </a:ext>
            </a:extLst>
          </p:cNvPr>
          <p:cNvSpPr>
            <a:spLocks noGrp="1" noChangeArrowheads="1"/>
          </p:cNvSpPr>
          <p:nvPr>
            <p:ph type="title"/>
          </p:nvPr>
        </p:nvSpPr>
        <p:spPr/>
        <p:txBody>
          <a:bodyPr/>
          <a:lstStyle/>
          <a:p>
            <a:r>
              <a:rPr lang="en-GB" altLang="en-US"/>
              <a:t>Public-key crypto</a:t>
            </a:r>
            <a:br>
              <a:rPr lang="en-GB" altLang="en-US"/>
            </a:br>
            <a:r>
              <a:rPr lang="en-GB" altLang="en-US"/>
              <a:t>Signatures</a:t>
            </a:r>
          </a:p>
        </p:txBody>
      </p:sp>
      <p:sp>
        <p:nvSpPr>
          <p:cNvPr id="47106" name="Espace réservé du contenu 2">
            <a:extLst>
              <a:ext uri="{FF2B5EF4-FFF2-40B4-BE49-F238E27FC236}">
                <a16:creationId xmlns:a16="http://schemas.microsoft.com/office/drawing/2014/main" id="{694949CB-9E83-4DA8-BDD0-75955E09EB68}"/>
              </a:ext>
            </a:extLst>
          </p:cNvPr>
          <p:cNvSpPr>
            <a:spLocks noGrp="1" noChangeArrowheads="1"/>
          </p:cNvSpPr>
          <p:nvPr>
            <p:ph idx="1"/>
          </p:nvPr>
        </p:nvSpPr>
        <p:spPr>
          <a:xfrm>
            <a:off x="966788" y="3057525"/>
            <a:ext cx="7970838" cy="4017963"/>
          </a:xfrm>
        </p:spPr>
        <p:txBody>
          <a:bodyPr/>
          <a:lstStyle/>
          <a:p>
            <a:r>
              <a:rPr lang="en-GB" altLang="en-US"/>
              <a:t>Examples</a:t>
            </a:r>
          </a:p>
          <a:p>
            <a:pPr lvl="1"/>
            <a:r>
              <a:rPr lang="en-GB" altLang="en-US" dirty="0"/>
              <a:t>RSA, DSS</a:t>
            </a:r>
          </a:p>
        </p:txBody>
      </p:sp>
      <p:sp>
        <p:nvSpPr>
          <p:cNvPr id="47107" name="Rectangle 6">
            <a:extLst>
              <a:ext uri="{FF2B5EF4-FFF2-40B4-BE49-F238E27FC236}">
                <a16:creationId xmlns:a16="http://schemas.microsoft.com/office/drawing/2014/main" id="{8472AC6E-168E-4BC0-89CC-E5B8434296AE}"/>
              </a:ext>
            </a:extLst>
          </p:cNvPr>
          <p:cNvSpPr>
            <a:spLocks/>
          </p:cNvSpPr>
          <p:nvPr/>
        </p:nvSpPr>
        <p:spPr bwMode="auto">
          <a:xfrm>
            <a:off x="3178175" y="3779838"/>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47108" name="Rectangle 7">
            <a:extLst>
              <a:ext uri="{FF2B5EF4-FFF2-40B4-BE49-F238E27FC236}">
                <a16:creationId xmlns:a16="http://schemas.microsoft.com/office/drawing/2014/main" id="{004A6897-55E8-4D56-9517-8BB2ECF39D9F}"/>
              </a:ext>
            </a:extLst>
          </p:cNvPr>
          <p:cNvSpPr>
            <a:spLocks/>
          </p:cNvSpPr>
          <p:nvPr/>
        </p:nvSpPr>
        <p:spPr bwMode="auto">
          <a:xfrm>
            <a:off x="6607175" y="3744913"/>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grpSp>
        <p:nvGrpSpPr>
          <p:cNvPr id="47109" name="Group 8">
            <a:extLst>
              <a:ext uri="{FF2B5EF4-FFF2-40B4-BE49-F238E27FC236}">
                <a16:creationId xmlns:a16="http://schemas.microsoft.com/office/drawing/2014/main" id="{B9F2486D-16B4-4514-B37B-6C89B256A315}"/>
              </a:ext>
            </a:extLst>
          </p:cNvPr>
          <p:cNvGrpSpPr>
            <a:grpSpLocks/>
          </p:cNvGrpSpPr>
          <p:nvPr/>
        </p:nvGrpSpPr>
        <p:grpSpPr bwMode="auto">
          <a:xfrm>
            <a:off x="3295650" y="3101975"/>
            <a:ext cx="639763" cy="590550"/>
            <a:chOff x="0" y="0"/>
            <a:chExt cx="529" cy="529"/>
          </a:xfrm>
        </p:grpSpPr>
        <p:sp>
          <p:nvSpPr>
            <p:cNvPr id="47126" name="AutoShape 9">
              <a:extLst>
                <a:ext uri="{FF2B5EF4-FFF2-40B4-BE49-F238E27FC236}">
                  <a16:creationId xmlns:a16="http://schemas.microsoft.com/office/drawing/2014/main" id="{74948BCD-7BFA-4018-872D-67DD6815DEAF}"/>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7127" name="Rectangle 10">
              <a:extLst>
                <a:ext uri="{FF2B5EF4-FFF2-40B4-BE49-F238E27FC236}">
                  <a16:creationId xmlns:a16="http://schemas.microsoft.com/office/drawing/2014/main" id="{D17F8151-1A1B-433F-BD5C-FB7DD57DA813}"/>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p>
          </p:txBody>
        </p:sp>
      </p:grpSp>
      <p:grpSp>
        <p:nvGrpSpPr>
          <p:cNvPr id="47110" name="Group 11">
            <a:extLst>
              <a:ext uri="{FF2B5EF4-FFF2-40B4-BE49-F238E27FC236}">
                <a16:creationId xmlns:a16="http://schemas.microsoft.com/office/drawing/2014/main" id="{1A11EDF8-793A-4D6F-9977-0834D7B8CCF5}"/>
              </a:ext>
            </a:extLst>
          </p:cNvPr>
          <p:cNvGrpSpPr>
            <a:grpSpLocks/>
          </p:cNvGrpSpPr>
          <p:nvPr/>
        </p:nvGrpSpPr>
        <p:grpSpPr bwMode="auto">
          <a:xfrm>
            <a:off x="6597650" y="3057525"/>
            <a:ext cx="639763" cy="590550"/>
            <a:chOff x="0" y="0"/>
            <a:chExt cx="529" cy="529"/>
          </a:xfrm>
        </p:grpSpPr>
        <p:sp>
          <p:nvSpPr>
            <p:cNvPr id="47124" name="AutoShape 12">
              <a:extLst>
                <a:ext uri="{FF2B5EF4-FFF2-40B4-BE49-F238E27FC236}">
                  <a16:creationId xmlns:a16="http://schemas.microsoft.com/office/drawing/2014/main" id="{666D0338-ED81-4714-81B8-C8B6F306B0B0}"/>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7125" name="Rectangle 13">
              <a:extLst>
                <a:ext uri="{FF2B5EF4-FFF2-40B4-BE49-F238E27FC236}">
                  <a16:creationId xmlns:a16="http://schemas.microsoft.com/office/drawing/2014/main" id="{8B6BA4B9-3FBD-4247-A808-9A5A546F93FE}"/>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V</a:t>
              </a:r>
            </a:p>
          </p:txBody>
        </p:sp>
      </p:grpSp>
      <p:grpSp>
        <p:nvGrpSpPr>
          <p:cNvPr id="47111" name="Group 14">
            <a:extLst>
              <a:ext uri="{FF2B5EF4-FFF2-40B4-BE49-F238E27FC236}">
                <a16:creationId xmlns:a16="http://schemas.microsoft.com/office/drawing/2014/main" id="{1AE75C62-1683-40B9-ACF0-08B56404879A}"/>
              </a:ext>
            </a:extLst>
          </p:cNvPr>
          <p:cNvGrpSpPr>
            <a:grpSpLocks/>
          </p:cNvGrpSpPr>
          <p:nvPr/>
        </p:nvGrpSpPr>
        <p:grpSpPr bwMode="auto">
          <a:xfrm>
            <a:off x="2101850" y="3227388"/>
            <a:ext cx="1155700" cy="258762"/>
            <a:chOff x="-506" y="-20"/>
            <a:chExt cx="956" cy="232"/>
          </a:xfrm>
        </p:grpSpPr>
        <p:sp>
          <p:nvSpPr>
            <p:cNvPr id="47122" name="Line 15">
              <a:extLst>
                <a:ext uri="{FF2B5EF4-FFF2-40B4-BE49-F238E27FC236}">
                  <a16:creationId xmlns:a16="http://schemas.microsoft.com/office/drawing/2014/main" id="{DA56EF61-8767-4ECD-93E3-2C5992B667CC}"/>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7123" name="Rectangle 16">
              <a:extLst>
                <a:ext uri="{FF2B5EF4-FFF2-40B4-BE49-F238E27FC236}">
                  <a16:creationId xmlns:a16="http://schemas.microsoft.com/office/drawing/2014/main" id="{FDEFA0A7-00C5-402B-8DD0-FE71AFE1E0EC}"/>
                </a:ext>
              </a:extLst>
            </p:cNvPr>
            <p:cNvSpPr>
              <a:spLocks/>
            </p:cNvSpPr>
            <p:nvPr/>
          </p:nvSpPr>
          <p:spPr bwMode="auto">
            <a:xfrm>
              <a:off x="-506" y="-2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47112" name="Line 17">
            <a:extLst>
              <a:ext uri="{FF2B5EF4-FFF2-40B4-BE49-F238E27FC236}">
                <a16:creationId xmlns:a16="http://schemas.microsoft.com/office/drawing/2014/main" id="{4821C6D1-5392-4431-A19C-56E65FEF4BBE}"/>
              </a:ext>
            </a:extLst>
          </p:cNvPr>
          <p:cNvSpPr>
            <a:spLocks noChangeShapeType="1"/>
          </p:cNvSpPr>
          <p:nvPr/>
        </p:nvSpPr>
        <p:spPr bwMode="auto">
          <a:xfrm>
            <a:off x="3590925" y="2809875"/>
            <a:ext cx="1588" cy="247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7113" name="Rectangle 18">
            <a:extLst>
              <a:ext uri="{FF2B5EF4-FFF2-40B4-BE49-F238E27FC236}">
                <a16:creationId xmlns:a16="http://schemas.microsoft.com/office/drawing/2014/main" id="{A3E113EF-486D-4FFE-8040-16BB461E98C5}"/>
              </a:ext>
            </a:extLst>
          </p:cNvPr>
          <p:cNvSpPr>
            <a:spLocks/>
          </p:cNvSpPr>
          <p:nvPr/>
        </p:nvSpPr>
        <p:spPr bwMode="auto">
          <a:xfrm>
            <a:off x="3122613" y="2314575"/>
            <a:ext cx="13335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0000FF"/>
                </a:solidFill>
                <a:latin typeface="Helvetica" panose="020B0604020202020204" pitchFamily="34" charset="0"/>
                <a:sym typeface="Helvetica" panose="020B0604020202020204" pitchFamily="34" charset="0"/>
              </a:rPr>
              <a:t>Priv</a:t>
            </a:r>
            <a:r>
              <a:rPr lang="en-US" altLang="en-US" i="1" baseline="-33000">
                <a:solidFill>
                  <a:srgbClr val="0000FF"/>
                </a:solidFill>
                <a:latin typeface="Helvetica" panose="020B0604020202020204" pitchFamily="34" charset="0"/>
                <a:sym typeface="Helvetica" panose="020B0604020202020204" pitchFamily="34" charset="0"/>
              </a:rPr>
              <a:t>Alice</a:t>
            </a:r>
          </a:p>
        </p:txBody>
      </p:sp>
      <p:sp>
        <p:nvSpPr>
          <p:cNvPr id="47114" name="Line 19">
            <a:extLst>
              <a:ext uri="{FF2B5EF4-FFF2-40B4-BE49-F238E27FC236}">
                <a16:creationId xmlns:a16="http://schemas.microsoft.com/office/drawing/2014/main" id="{B53E5506-190F-4FED-93EC-2551E1AE4BA6}"/>
              </a:ext>
            </a:extLst>
          </p:cNvPr>
          <p:cNvSpPr>
            <a:spLocks noChangeShapeType="1"/>
          </p:cNvSpPr>
          <p:nvPr/>
        </p:nvSpPr>
        <p:spPr bwMode="auto">
          <a:xfrm>
            <a:off x="6873875" y="2828925"/>
            <a:ext cx="0" cy="2460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7115" name="Rectangle 20">
            <a:extLst>
              <a:ext uri="{FF2B5EF4-FFF2-40B4-BE49-F238E27FC236}">
                <a16:creationId xmlns:a16="http://schemas.microsoft.com/office/drawing/2014/main" id="{71F7426A-BDB7-46B4-91BE-763F40D9DC80}"/>
              </a:ext>
            </a:extLst>
          </p:cNvPr>
          <p:cNvSpPr>
            <a:spLocks/>
          </p:cNvSpPr>
          <p:nvPr/>
        </p:nvSpPr>
        <p:spPr bwMode="auto">
          <a:xfrm>
            <a:off x="6408738" y="2314575"/>
            <a:ext cx="13557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Pub</a:t>
            </a:r>
            <a:r>
              <a:rPr lang="en-US" altLang="en-US" i="1" baseline="-33000">
                <a:solidFill>
                  <a:srgbClr val="FF0000"/>
                </a:solidFill>
                <a:latin typeface="Helvetica" panose="020B0604020202020204" pitchFamily="34" charset="0"/>
                <a:sym typeface="Helvetica" panose="020B0604020202020204" pitchFamily="34" charset="0"/>
              </a:rPr>
              <a:t>Alice</a:t>
            </a:r>
          </a:p>
        </p:txBody>
      </p:sp>
      <p:grpSp>
        <p:nvGrpSpPr>
          <p:cNvPr id="47116" name="Group 21">
            <a:extLst>
              <a:ext uri="{FF2B5EF4-FFF2-40B4-BE49-F238E27FC236}">
                <a16:creationId xmlns:a16="http://schemas.microsoft.com/office/drawing/2014/main" id="{334E0465-220C-441B-B5AE-3884AB7D0775}"/>
              </a:ext>
            </a:extLst>
          </p:cNvPr>
          <p:cNvGrpSpPr>
            <a:grpSpLocks/>
          </p:cNvGrpSpPr>
          <p:nvPr/>
        </p:nvGrpSpPr>
        <p:grpSpPr bwMode="auto">
          <a:xfrm>
            <a:off x="3965575" y="2871788"/>
            <a:ext cx="2654300" cy="955675"/>
            <a:chOff x="0" y="0"/>
            <a:chExt cx="2194" cy="856"/>
          </a:xfrm>
        </p:grpSpPr>
        <p:sp>
          <p:nvSpPr>
            <p:cNvPr id="47120" name="Line 22">
              <a:extLst>
                <a:ext uri="{FF2B5EF4-FFF2-40B4-BE49-F238E27FC236}">
                  <a16:creationId xmlns:a16="http://schemas.microsoft.com/office/drawing/2014/main" id="{EECF53BD-FB37-4159-964B-A8785844C2F7}"/>
                </a:ext>
              </a:extLst>
            </p:cNvPr>
            <p:cNvSpPr>
              <a:spLocks noChangeShapeType="1"/>
            </p:cNvSpPr>
            <p:nvPr/>
          </p:nvSpPr>
          <p:spPr bwMode="auto">
            <a:xfrm>
              <a:off x="0" y="424"/>
              <a:ext cx="2194" cy="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47121" name="Rectangle 23">
              <a:extLst>
                <a:ext uri="{FF2B5EF4-FFF2-40B4-BE49-F238E27FC236}">
                  <a16:creationId xmlns:a16="http://schemas.microsoft.com/office/drawing/2014/main" id="{33073EDD-0271-4072-B30F-25AE0B307BFC}"/>
                </a:ext>
              </a:extLst>
            </p:cNvPr>
            <p:cNvSpPr>
              <a:spLocks/>
            </p:cNvSpPr>
            <p:nvPr/>
          </p:nvSpPr>
          <p:spPr bwMode="auto">
            <a:xfrm>
              <a:off x="1" y="0"/>
              <a:ext cx="2192"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r>
                <a:rPr lang="en-US" altLang="en-US" i="1">
                  <a:latin typeface="Helvetica" panose="020B0604020202020204" pitchFamily="34" charset="0"/>
                  <a:sym typeface="Helvetica" panose="020B0604020202020204" pitchFamily="34" charset="0"/>
                </a:rPr>
                <a:t>m,</a:t>
              </a:r>
              <a:r>
                <a:rPr lang="en-US" altLang="en-US" i="1">
                  <a:solidFill>
                    <a:srgbClr val="0000FF"/>
                  </a:solidFill>
                  <a:latin typeface="Helvetica" panose="020B0604020202020204" pitchFamily="34" charset="0"/>
                  <a:sym typeface="Helvetica" panose="020B0604020202020204" pitchFamily="34" charset="0"/>
                </a:rPr>
                <a:t>Priv</a:t>
              </a:r>
              <a:r>
                <a:rPr lang="en-US" altLang="en-US" i="1" baseline="-33000">
                  <a:solidFill>
                    <a:srgbClr val="0000FF"/>
                  </a:solidFill>
                  <a:latin typeface="Helvetica" panose="020B0604020202020204" pitchFamily="34" charset="0"/>
                  <a:sym typeface="Helvetica" panose="020B0604020202020204" pitchFamily="34" charset="0"/>
                </a:rPr>
                <a:t>Alice</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insecure channel</a:t>
              </a:r>
            </a:p>
          </p:txBody>
        </p:sp>
      </p:grpSp>
      <p:grpSp>
        <p:nvGrpSpPr>
          <p:cNvPr id="47117" name="Group 24">
            <a:extLst>
              <a:ext uri="{FF2B5EF4-FFF2-40B4-BE49-F238E27FC236}">
                <a16:creationId xmlns:a16="http://schemas.microsoft.com/office/drawing/2014/main" id="{CF68C19E-B412-434E-B380-C6C23AB073E8}"/>
              </a:ext>
            </a:extLst>
          </p:cNvPr>
          <p:cNvGrpSpPr>
            <a:grpSpLocks/>
          </p:cNvGrpSpPr>
          <p:nvPr/>
        </p:nvGrpSpPr>
        <p:grpSpPr bwMode="auto">
          <a:xfrm>
            <a:off x="7245350" y="3128963"/>
            <a:ext cx="1108075" cy="482600"/>
            <a:chOff x="0" y="0"/>
            <a:chExt cx="450" cy="432"/>
          </a:xfrm>
        </p:grpSpPr>
        <p:sp>
          <p:nvSpPr>
            <p:cNvPr id="47118" name="Line 25">
              <a:extLst>
                <a:ext uri="{FF2B5EF4-FFF2-40B4-BE49-F238E27FC236}">
                  <a16:creationId xmlns:a16="http://schemas.microsoft.com/office/drawing/2014/main" id="{9A053132-D9FC-4A75-B5B6-94676D49278C}"/>
                </a:ext>
              </a:extLst>
            </p:cNvPr>
            <p:cNvSpPr>
              <a:spLocks noChangeShapeType="1"/>
            </p:cNvSpPr>
            <p:nvPr/>
          </p:nvSpPr>
          <p:spPr bwMode="auto">
            <a:xfrm>
              <a:off x="0" y="2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7119" name="Rectangle 26">
              <a:extLst>
                <a:ext uri="{FF2B5EF4-FFF2-40B4-BE49-F238E27FC236}">
                  <a16:creationId xmlns:a16="http://schemas.microsoft.com/office/drawing/2014/main" id="{9B3FAE5C-F0DE-42AE-9122-76C0E4FB52A7}"/>
                </a:ext>
              </a:extLst>
            </p:cNvPr>
            <p:cNvSpPr>
              <a:spLocks/>
            </p:cNvSpPr>
            <p:nvPr/>
          </p:nvSpPr>
          <p:spPr bwMode="auto">
            <a:xfrm>
              <a:off x="1" y="0"/>
              <a:ext cx="4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yes</a:t>
              </a:r>
            </a:p>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 no</a:t>
              </a:r>
            </a:p>
          </p:txBody>
        </p:sp>
      </p:grpSp>
      <p:sp>
        <p:nvSpPr>
          <p:cNvPr id="25" name="Rectangle 24">
            <a:extLst>
              <a:ext uri="{FF2B5EF4-FFF2-40B4-BE49-F238E27FC236}">
                <a16:creationId xmlns:a16="http://schemas.microsoft.com/office/drawing/2014/main" id="{5051A696-CBAE-4049-8777-F2783E0FD449}"/>
              </a:ext>
            </a:extLst>
          </p:cNvPr>
          <p:cNvSpPr/>
          <p:nvPr/>
        </p:nvSpPr>
        <p:spPr bwMode="auto">
          <a:xfrm>
            <a:off x="683856" y="4437063"/>
            <a:ext cx="6099642" cy="1299939"/>
          </a:xfrm>
          <a:prstGeom prst="rect">
            <a:avLst/>
          </a:prstGeom>
          <a:solidFill>
            <a:schemeClr val="bg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extLst>
      <p:ext uri="{BB962C8B-B14F-4D97-AF65-F5344CB8AC3E}">
        <p14:creationId xmlns:p14="http://schemas.microsoft.com/office/powerpoint/2010/main" val="3948850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a:extLst>
              <a:ext uri="{FF2B5EF4-FFF2-40B4-BE49-F238E27FC236}">
                <a16:creationId xmlns:a16="http://schemas.microsoft.com/office/drawing/2014/main" id="{BC0F3E1F-2B2D-451F-AA3B-BC650460CC7F}"/>
              </a:ext>
            </a:extLst>
          </p:cNvPr>
          <p:cNvSpPr>
            <a:spLocks noGrp="1" noChangeArrowheads="1"/>
          </p:cNvSpPr>
          <p:nvPr>
            <p:ph type="title"/>
          </p:nvPr>
        </p:nvSpPr>
        <p:spPr/>
        <p:txBody>
          <a:bodyPr/>
          <a:lstStyle/>
          <a:p>
            <a:r>
              <a:rPr lang="en-GB" altLang="en-US"/>
              <a:t>RSA</a:t>
            </a:r>
          </a:p>
        </p:txBody>
      </p:sp>
      <p:pic>
        <p:nvPicPr>
          <p:cNvPr id="48130" name="Espace réservé du contenu 4">
            <a:extLst>
              <a:ext uri="{FF2B5EF4-FFF2-40B4-BE49-F238E27FC236}">
                <a16:creationId xmlns:a16="http://schemas.microsoft.com/office/drawing/2014/main" id="{F4BED293-3E4D-4EFF-983D-AECFF25422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136" r="-5136"/>
          <a:stretch>
            <a:fillRect/>
          </a:stretch>
        </p:blipFill>
        <p:spPr/>
      </p:pic>
    </p:spTree>
    <p:extLst>
      <p:ext uri="{BB962C8B-B14F-4D97-AF65-F5344CB8AC3E}">
        <p14:creationId xmlns:p14="http://schemas.microsoft.com/office/powerpoint/2010/main" val="370484979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1A36BBFD-5F5E-4E6E-81EB-75B08AAB0E72}"/>
              </a:ext>
            </a:extLst>
          </p:cNvPr>
          <p:cNvSpPr>
            <a:spLocks noGrp="1" noChangeArrowheads="1"/>
          </p:cNvSpPr>
          <p:nvPr>
            <p:ph type="title"/>
          </p:nvPr>
        </p:nvSpPr>
        <p:spPr/>
        <p:txBody>
          <a:bodyPr/>
          <a:lstStyle/>
          <a:p>
            <a:pPr eaLnBrk="1" hangingPunct="1"/>
            <a:r>
              <a:rPr lang="en-US" altLang="en-US"/>
              <a:t>Agenda</a:t>
            </a:r>
          </a:p>
        </p:txBody>
      </p:sp>
      <p:sp>
        <p:nvSpPr>
          <p:cNvPr id="49154" name="Rectangle 2">
            <a:extLst>
              <a:ext uri="{FF2B5EF4-FFF2-40B4-BE49-F238E27FC236}">
                <a16:creationId xmlns:a16="http://schemas.microsoft.com/office/drawing/2014/main" id="{BDC31231-F9F4-46CA-9BFB-A1908C6B8C10}"/>
              </a:ext>
            </a:extLst>
          </p:cNvPr>
          <p:cNvSpPr>
            <a:spLocks noGrp="1" noChangeArrowheads="1"/>
          </p:cNvSpPr>
          <p:nvPr>
            <p:ph type="body" idx="1"/>
          </p:nvPr>
        </p:nvSpPr>
        <p:spPr/>
        <p:txBody>
          <a:bodyPr/>
          <a:lstStyle/>
          <a:p>
            <a:pPr marL="654050" eaLnBrk="1" hangingPunct="1"/>
            <a:r>
              <a:rPr lang="en-US" altLang="en-US" dirty="0"/>
              <a:t>Sharing resources</a:t>
            </a:r>
          </a:p>
          <a:p>
            <a:pPr marL="654050" eaLnBrk="1" hangingPunct="1"/>
            <a:r>
              <a:rPr lang="en-US" altLang="en-US" dirty="0">
                <a:solidFill>
                  <a:srgbClr val="FF0000"/>
                </a:solidFill>
              </a:rPr>
              <a:t>Network security principles</a:t>
            </a:r>
          </a:p>
          <a:p>
            <a:pPr marL="981075" lvl="1" eaLnBrk="1" hangingPunct="1"/>
            <a:r>
              <a:rPr lang="en-US" altLang="en-US" dirty="0"/>
              <a:t>Crypto building blocks</a:t>
            </a:r>
          </a:p>
          <a:p>
            <a:pPr marL="981075" lvl="1" eaLnBrk="1" hangingPunct="1"/>
            <a:r>
              <a:rPr lang="en-US" altLang="en-US" dirty="0">
                <a:solidFill>
                  <a:srgbClr val="FF0000"/>
                </a:solidFill>
              </a:rPr>
              <a:t>Client authentication</a:t>
            </a:r>
          </a:p>
          <a:p>
            <a:pPr marL="981075" lvl="1" eaLnBrk="1" hangingPunct="1"/>
            <a:r>
              <a:rPr lang="en-US" altLang="en-US" dirty="0">
                <a:solidFill>
                  <a:srgbClr val="000000"/>
                </a:solidFill>
              </a:rPr>
              <a:t>Server authentication</a:t>
            </a:r>
          </a:p>
          <a:p>
            <a:pPr marL="981075" lvl="1" eaLnBrk="1" hangingPunct="1"/>
            <a:r>
              <a:rPr lang="en-US" altLang="en-US" dirty="0">
                <a:solidFill>
                  <a:srgbClr val="000000"/>
                </a:solidFill>
              </a:rPr>
              <a:t>Key exchange</a:t>
            </a:r>
          </a:p>
          <a:p>
            <a:pPr marL="654050" eaLnBrk="1" hangingPunct="1"/>
            <a:r>
              <a:rPr lang="en-US" altLang="en-US" dirty="0"/>
              <a:t>Security protocols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a:extLst>
              <a:ext uri="{FF2B5EF4-FFF2-40B4-BE49-F238E27FC236}">
                <a16:creationId xmlns:a16="http://schemas.microsoft.com/office/drawing/2014/main" id="{3387327B-7456-471A-A59E-1F166316C7A2}"/>
              </a:ext>
            </a:extLst>
          </p:cNvPr>
          <p:cNvSpPr>
            <a:spLocks noGrp="1" noChangeArrowheads="1"/>
          </p:cNvSpPr>
          <p:nvPr>
            <p:ph type="title"/>
          </p:nvPr>
        </p:nvSpPr>
        <p:spPr>
          <a:xfrm>
            <a:off x="0" y="441325"/>
            <a:ext cx="9223375" cy="1208088"/>
          </a:xfrm>
        </p:spPr>
        <p:txBody>
          <a:bodyPr/>
          <a:lstStyle/>
          <a:p>
            <a:pPr>
              <a:tabLst>
                <a:tab pos="687388" algn="l"/>
                <a:tab pos="1374775" algn="l"/>
                <a:tab pos="2062163" algn="l"/>
                <a:tab pos="2751138" algn="l"/>
                <a:tab pos="3438525" algn="l"/>
                <a:tab pos="4125913" algn="l"/>
                <a:tab pos="4814888" algn="l"/>
                <a:tab pos="5502275" algn="l"/>
                <a:tab pos="6189663" algn="l"/>
                <a:tab pos="6829425" algn="l"/>
              </a:tabLst>
            </a:pPr>
            <a:r>
              <a:rPr lang="en-US" altLang="en-US"/>
              <a:t>Password authentication</a:t>
            </a:r>
          </a:p>
        </p:txBody>
      </p:sp>
      <p:sp>
        <p:nvSpPr>
          <p:cNvPr id="106501" name="Rectangle 5">
            <a:extLst>
              <a:ext uri="{FF2B5EF4-FFF2-40B4-BE49-F238E27FC236}">
                <a16:creationId xmlns:a16="http://schemas.microsoft.com/office/drawing/2014/main" id="{6FD2060E-F697-43FE-843A-0A858A32C0AB}"/>
              </a:ext>
            </a:extLst>
          </p:cNvPr>
          <p:cNvSpPr>
            <a:spLocks noGrp="1" noChangeArrowheads="1"/>
          </p:cNvSpPr>
          <p:nvPr>
            <p:ph type="body" idx="1"/>
          </p:nvPr>
        </p:nvSpPr>
        <p:spPr>
          <a:xfrm>
            <a:off x="784225" y="1454150"/>
            <a:ext cx="8458200" cy="5578475"/>
          </a:xfrm>
        </p:spPr>
        <p:txBody>
          <a:bodyPr/>
          <a:lstStyle/>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p:txBody>
      </p:sp>
      <p:sp>
        <p:nvSpPr>
          <p:cNvPr id="50180" name="Rectangle 7">
            <a:extLst>
              <a:ext uri="{FF2B5EF4-FFF2-40B4-BE49-F238E27FC236}">
                <a16:creationId xmlns:a16="http://schemas.microsoft.com/office/drawing/2014/main" id="{7928B723-F08A-42BF-8A18-002CFC2AB355}"/>
              </a:ext>
            </a:extLst>
          </p:cNvPr>
          <p:cNvSpPr>
            <a:spLocks/>
          </p:cNvSpPr>
          <p:nvPr/>
        </p:nvSpPr>
        <p:spPr bwMode="auto">
          <a:xfrm>
            <a:off x="869950" y="3036888"/>
            <a:ext cx="8620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0182" name="Rectangle 9">
            <a:extLst>
              <a:ext uri="{FF2B5EF4-FFF2-40B4-BE49-F238E27FC236}">
                <a16:creationId xmlns:a16="http://schemas.microsoft.com/office/drawing/2014/main" id="{1356E278-2A6F-41F3-925F-BA2BFCE4F5E5}"/>
              </a:ext>
            </a:extLst>
          </p:cNvPr>
          <p:cNvSpPr>
            <a:spLocks/>
          </p:cNvSpPr>
          <p:nvPr/>
        </p:nvSpPr>
        <p:spPr bwMode="auto">
          <a:xfrm>
            <a:off x="7121525" y="2935288"/>
            <a:ext cx="708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06506" name="Line 10">
            <a:extLst>
              <a:ext uri="{FF2B5EF4-FFF2-40B4-BE49-F238E27FC236}">
                <a16:creationId xmlns:a16="http://schemas.microsoft.com/office/drawing/2014/main" id="{1E3CB972-4F1C-47FF-93CB-0F339D5527D9}"/>
              </a:ext>
            </a:extLst>
          </p:cNvPr>
          <p:cNvSpPr>
            <a:spLocks noChangeShapeType="1"/>
          </p:cNvSpPr>
          <p:nvPr/>
        </p:nvSpPr>
        <p:spPr bwMode="auto">
          <a:xfrm>
            <a:off x="1206500" y="3765550"/>
            <a:ext cx="6186488" cy="3175"/>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0184" name="Line 11">
            <a:extLst>
              <a:ext uri="{FF2B5EF4-FFF2-40B4-BE49-F238E27FC236}">
                <a16:creationId xmlns:a16="http://schemas.microsoft.com/office/drawing/2014/main" id="{7D2B137C-4528-47CC-923D-11F2DBDCF9EB}"/>
              </a:ext>
            </a:extLst>
          </p:cNvPr>
          <p:cNvSpPr>
            <a:spLocks noChangeShapeType="1"/>
          </p:cNvSpPr>
          <p:nvPr/>
        </p:nvSpPr>
        <p:spPr bwMode="auto">
          <a:xfrm flipH="1">
            <a:off x="1216025" y="3400425"/>
            <a:ext cx="7938" cy="15811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0185" name="Line 12">
            <a:extLst>
              <a:ext uri="{FF2B5EF4-FFF2-40B4-BE49-F238E27FC236}">
                <a16:creationId xmlns:a16="http://schemas.microsoft.com/office/drawing/2014/main" id="{6D7A3C33-3BF4-4CEF-A479-EC413145380E}"/>
              </a:ext>
            </a:extLst>
          </p:cNvPr>
          <p:cNvSpPr>
            <a:spLocks noChangeShapeType="1"/>
          </p:cNvSpPr>
          <p:nvPr/>
        </p:nvSpPr>
        <p:spPr bwMode="auto">
          <a:xfrm flipH="1">
            <a:off x="7531100" y="3227388"/>
            <a:ext cx="7938" cy="17541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06509" name="Group 13">
            <a:extLst>
              <a:ext uri="{FF2B5EF4-FFF2-40B4-BE49-F238E27FC236}">
                <a16:creationId xmlns:a16="http://schemas.microsoft.com/office/drawing/2014/main" id="{C7B4154E-14ED-4F19-BB29-A4FF87D26C8C}"/>
              </a:ext>
            </a:extLst>
          </p:cNvPr>
          <p:cNvGrpSpPr>
            <a:grpSpLocks/>
          </p:cNvGrpSpPr>
          <p:nvPr/>
        </p:nvGrpSpPr>
        <p:grpSpPr bwMode="auto">
          <a:xfrm>
            <a:off x="1585913" y="3397250"/>
            <a:ext cx="5697537" cy="334963"/>
            <a:chOff x="0" y="0"/>
            <a:chExt cx="3248" cy="232"/>
          </a:xfrm>
        </p:grpSpPr>
        <p:sp>
          <p:nvSpPr>
            <p:cNvPr id="50191" name="Rectangle 14">
              <a:extLst>
                <a:ext uri="{FF2B5EF4-FFF2-40B4-BE49-F238E27FC236}">
                  <a16:creationId xmlns:a16="http://schemas.microsoft.com/office/drawing/2014/main" id="{C8AB08CB-00DC-4B82-B843-7209A63CCF8C}"/>
                </a:ext>
              </a:extLst>
            </p:cNvPr>
            <p:cNvSpPr>
              <a:spLocks/>
            </p:cNvSpPr>
            <p:nvPr/>
          </p:nvSpPr>
          <p:spPr bwMode="auto">
            <a:xfrm>
              <a:off x="0" y="0"/>
              <a:ext cx="3245"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0192" name="Rectangle 15">
              <a:extLst>
                <a:ext uri="{FF2B5EF4-FFF2-40B4-BE49-F238E27FC236}">
                  <a16:creationId xmlns:a16="http://schemas.microsoft.com/office/drawing/2014/main" id="{5C72FE87-F704-4B1E-92DA-9EA5033C8BB2}"/>
                </a:ext>
              </a:extLst>
            </p:cNvPr>
            <p:cNvSpPr>
              <a:spLocks/>
            </p:cNvSpPr>
            <p:nvPr/>
          </p:nvSpPr>
          <p:spPr bwMode="auto">
            <a:xfrm>
              <a:off x="0" y="0"/>
              <a:ext cx="32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800">
                  <a:latin typeface="Helvetica" panose="020B0604020202020204" pitchFamily="34" charset="0"/>
                  <a:sym typeface="Helvetica" panose="020B0604020202020204" pitchFamily="34" charset="0"/>
                </a:rPr>
                <a:t>Hello from </a:t>
              </a:r>
              <a:r>
                <a:rPr lang="en-US" altLang="en-US" sz="2800">
                  <a:solidFill>
                    <a:srgbClr val="0000FF"/>
                  </a:solidFill>
                  <a:latin typeface="Helvetica" panose="020B0604020202020204" pitchFamily="34" charset="0"/>
                  <a:sym typeface="Helvetica" panose="020B0604020202020204" pitchFamily="34" charset="0"/>
                </a:rPr>
                <a:t>Alice, password = blabla</a:t>
              </a:r>
            </a:p>
          </p:txBody>
        </p:sp>
      </p:grpSp>
      <p:grpSp>
        <p:nvGrpSpPr>
          <p:cNvPr id="50187" name="Group 19">
            <a:extLst>
              <a:ext uri="{FF2B5EF4-FFF2-40B4-BE49-F238E27FC236}">
                <a16:creationId xmlns:a16="http://schemas.microsoft.com/office/drawing/2014/main" id="{832FF4AC-F6CC-45D2-9DB3-C9FCF6E71712}"/>
              </a:ext>
            </a:extLst>
          </p:cNvPr>
          <p:cNvGrpSpPr>
            <a:grpSpLocks/>
          </p:cNvGrpSpPr>
          <p:nvPr/>
        </p:nvGrpSpPr>
        <p:grpSpPr bwMode="auto">
          <a:xfrm>
            <a:off x="7366000" y="3268663"/>
            <a:ext cx="2962275" cy="617537"/>
            <a:chOff x="-164" y="0"/>
            <a:chExt cx="1898" cy="429"/>
          </a:xfrm>
        </p:grpSpPr>
        <p:sp>
          <p:nvSpPr>
            <p:cNvPr id="50189" name="Rectangle 20">
              <a:extLst>
                <a:ext uri="{FF2B5EF4-FFF2-40B4-BE49-F238E27FC236}">
                  <a16:creationId xmlns:a16="http://schemas.microsoft.com/office/drawing/2014/main" id="{0B86C785-3841-4FFA-BE96-0B317041B572}"/>
                </a:ext>
              </a:extLst>
            </p:cNvPr>
            <p:cNvSpPr>
              <a:spLocks/>
            </p:cNvSpPr>
            <p:nvPr/>
          </p:nvSpPr>
          <p:spPr bwMode="auto">
            <a:xfrm>
              <a:off x="0" y="0"/>
              <a:ext cx="1734" cy="429"/>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0190" name="Rectangle 21">
              <a:extLst>
                <a:ext uri="{FF2B5EF4-FFF2-40B4-BE49-F238E27FC236}">
                  <a16:creationId xmlns:a16="http://schemas.microsoft.com/office/drawing/2014/main" id="{FDF46EAD-94B0-4B2A-A9E1-04C313E8E597}"/>
                </a:ext>
              </a:extLst>
            </p:cNvPr>
            <p:cNvSpPr>
              <a:spLocks/>
            </p:cNvSpPr>
            <p:nvPr/>
          </p:nvSpPr>
          <p:spPr bwMode="auto">
            <a:xfrm>
              <a:off x="-164" y="41"/>
              <a:ext cx="17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algn="ct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pass=</a:t>
              </a:r>
              <a:r>
                <a:rPr lang="en-US" altLang="en-US" sz="2100">
                  <a:solidFill>
                    <a:srgbClr val="0000FF"/>
                  </a:solidFill>
                  <a:latin typeface="Helvetica" panose="020B0604020202020204" pitchFamily="34" charset="0"/>
                  <a:sym typeface="Helvetica" panose="020B0604020202020204" pitchFamily="34" charset="0"/>
                </a:rPr>
                <a:t>blabla</a:t>
              </a:r>
            </a:p>
          </p:txBody>
        </p:sp>
      </p:grpSp>
      <p:sp>
        <p:nvSpPr>
          <p:cNvPr id="2" name="Bulle ronde 1">
            <a:extLst>
              <a:ext uri="{FF2B5EF4-FFF2-40B4-BE49-F238E27FC236}">
                <a16:creationId xmlns:a16="http://schemas.microsoft.com/office/drawing/2014/main" id="{20F4C0DA-02A3-47DF-99B5-D1ADC0E4397A}"/>
              </a:ext>
            </a:extLst>
          </p:cNvPr>
          <p:cNvSpPr>
            <a:spLocks noChangeArrowheads="1"/>
          </p:cNvSpPr>
          <p:nvPr/>
        </p:nvSpPr>
        <p:spPr bwMode="auto">
          <a:xfrm>
            <a:off x="2216150" y="1412875"/>
            <a:ext cx="4233863" cy="1655763"/>
          </a:xfrm>
          <a:prstGeom prst="wedgeEllipseCallout">
            <a:avLst>
              <a:gd name="adj1" fmla="val 68704"/>
              <a:gd name="adj2" fmla="val 48505"/>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2800" b="1">
                <a:solidFill>
                  <a:srgbClr val="FF0000"/>
                </a:solidFill>
              </a:rPr>
              <a:t>Never</a:t>
            </a:r>
            <a:r>
              <a:rPr lang="en-GB" altLang="en-US" sz="2800">
                <a:solidFill>
                  <a:srgbClr val="FF0000"/>
                </a:solidFill>
              </a:rPr>
              <a:t> ever store a password in clear in a file</a:t>
            </a:r>
          </a:p>
        </p:txBody>
      </p:sp>
      <p:sp>
        <p:nvSpPr>
          <p:cNvPr id="3" name="Rectangle 2">
            <a:extLst>
              <a:ext uri="{FF2B5EF4-FFF2-40B4-BE49-F238E27FC236}">
                <a16:creationId xmlns:a16="http://schemas.microsoft.com/office/drawing/2014/main" id="{DEC9A729-5756-6C4F-BE19-39E75357686B}"/>
              </a:ext>
            </a:extLst>
          </p:cNvPr>
          <p:cNvSpPr/>
          <p:nvPr/>
        </p:nvSpPr>
        <p:spPr>
          <a:xfrm>
            <a:off x="1450433" y="5475877"/>
            <a:ext cx="7681366" cy="1046440"/>
          </a:xfrm>
          <a:prstGeom prst="rect">
            <a:avLst/>
          </a:prstGeom>
        </p:spPr>
        <p:txBody>
          <a:bodyPr wrap="square">
            <a:spAutoFit/>
          </a:bodyPr>
          <a:lstStyle/>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dirty="0"/>
              <a:t>What are the security risks with password based authentication ?</a:t>
            </a:r>
          </a:p>
        </p:txBody>
      </p:sp>
      <p:pic>
        <p:nvPicPr>
          <p:cNvPr id="19" name="Picture 2">
            <a:extLst>
              <a:ext uri="{FF2B5EF4-FFF2-40B4-BE49-F238E27FC236}">
                <a16:creationId xmlns:a16="http://schemas.microsoft.com/office/drawing/2014/main" id="{7BF85D9B-85FB-B441-96C5-2B7DDF83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380942" y="5322843"/>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6">
            <a:extLst>
              <a:ext uri="{FF2B5EF4-FFF2-40B4-BE49-F238E27FC236}">
                <a16:creationId xmlns:a16="http://schemas.microsoft.com/office/drawing/2014/main" id="{46F5EBB1-55D6-734F-561A-F9DFFCC8C4D6}"/>
              </a:ext>
            </a:extLst>
          </p:cNvPr>
          <p:cNvGrpSpPr>
            <a:grpSpLocks/>
          </p:cNvGrpSpPr>
          <p:nvPr/>
        </p:nvGrpSpPr>
        <p:grpSpPr bwMode="auto">
          <a:xfrm>
            <a:off x="7380289" y="1732247"/>
            <a:ext cx="501650" cy="1085566"/>
            <a:chOff x="0" y="0"/>
            <a:chExt cx="506" cy="1003"/>
          </a:xfrm>
        </p:grpSpPr>
        <p:sp>
          <p:nvSpPr>
            <p:cNvPr id="5" name="Rectangle 7">
              <a:extLst>
                <a:ext uri="{FF2B5EF4-FFF2-40B4-BE49-F238E27FC236}">
                  <a16:creationId xmlns:a16="http://schemas.microsoft.com/office/drawing/2014/main" id="{E866C6D2-FE83-BF1F-33FA-BE02D5396B80}"/>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46A5500D-6AD8-F965-BA78-A5DACE35FF13}"/>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5" name="Group 12">
            <a:extLst>
              <a:ext uri="{FF2B5EF4-FFF2-40B4-BE49-F238E27FC236}">
                <a16:creationId xmlns:a16="http://schemas.microsoft.com/office/drawing/2014/main" id="{0AA5A3AF-70C0-C7A1-5432-9F6D1D83F408}"/>
              </a:ext>
            </a:extLst>
          </p:cNvPr>
          <p:cNvGrpSpPr>
            <a:grpSpLocks/>
          </p:cNvGrpSpPr>
          <p:nvPr/>
        </p:nvGrpSpPr>
        <p:grpSpPr bwMode="auto">
          <a:xfrm>
            <a:off x="869950" y="1732246"/>
            <a:ext cx="715964" cy="1140335"/>
            <a:chOff x="0" y="0"/>
            <a:chExt cx="656" cy="1194"/>
          </a:xfrm>
        </p:grpSpPr>
        <p:sp>
          <p:nvSpPr>
            <p:cNvPr id="16" name="Rectangle 13">
              <a:extLst>
                <a:ext uri="{FF2B5EF4-FFF2-40B4-BE49-F238E27FC236}">
                  <a16:creationId xmlns:a16="http://schemas.microsoft.com/office/drawing/2014/main" id="{D545A7AF-01A9-4D08-ACEC-E2C3884D2364}"/>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A10491BB-184A-9630-A8C9-969B43E678F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5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4">
            <a:extLst>
              <a:ext uri="{FF2B5EF4-FFF2-40B4-BE49-F238E27FC236}">
                <a16:creationId xmlns:a16="http://schemas.microsoft.com/office/drawing/2014/main" id="{7514748A-2541-4F4D-B767-3E8CD44D956B}"/>
              </a:ext>
            </a:extLst>
          </p:cNvPr>
          <p:cNvSpPr>
            <a:spLocks noGrp="1" noChangeArrowheads="1"/>
          </p:cNvSpPr>
          <p:nvPr>
            <p:ph type="title"/>
          </p:nvPr>
        </p:nvSpPr>
        <p:spPr>
          <a:xfrm>
            <a:off x="2205038" y="0"/>
            <a:ext cx="7067550" cy="1208088"/>
          </a:xfrm>
        </p:spPr>
        <p:txBody>
          <a:bodyPr/>
          <a:lstStyle/>
          <a:p>
            <a:pPr>
              <a:tabLst>
                <a:tab pos="687388" algn="l"/>
                <a:tab pos="1374775" algn="l"/>
                <a:tab pos="2062163" algn="l"/>
                <a:tab pos="2751138" algn="l"/>
                <a:tab pos="3438525" algn="l"/>
                <a:tab pos="4125913" algn="l"/>
                <a:tab pos="4814888" algn="l"/>
                <a:tab pos="5502275" algn="l"/>
                <a:tab pos="6189663" algn="l"/>
                <a:tab pos="6829425" algn="l"/>
              </a:tabLst>
            </a:pPr>
            <a:r>
              <a:rPr lang="en-US" altLang="en-US"/>
              <a:t>Attacks</a:t>
            </a:r>
          </a:p>
        </p:txBody>
      </p:sp>
      <p:sp>
        <p:nvSpPr>
          <p:cNvPr id="51202" name="Rectangle 5">
            <a:extLst>
              <a:ext uri="{FF2B5EF4-FFF2-40B4-BE49-F238E27FC236}">
                <a16:creationId xmlns:a16="http://schemas.microsoft.com/office/drawing/2014/main" id="{1FE5B89C-1628-499B-8A4D-5B689B7C617D}"/>
              </a:ext>
            </a:extLst>
          </p:cNvPr>
          <p:cNvSpPr>
            <a:spLocks noGrp="1" noChangeArrowheads="1"/>
          </p:cNvSpPr>
          <p:nvPr>
            <p:ph type="body" idx="1"/>
          </p:nvPr>
        </p:nvSpPr>
        <p:spPr>
          <a:xfrm>
            <a:off x="674688" y="746125"/>
            <a:ext cx="8916987" cy="55768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Man in the middle attack</a:t>
            </a:r>
            <a:br>
              <a:rPr lang="en-US" altLang="en-US"/>
            </a:b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p:txBody>
      </p:sp>
      <p:sp>
        <p:nvSpPr>
          <p:cNvPr id="51205" name="Rectangle 8">
            <a:extLst>
              <a:ext uri="{FF2B5EF4-FFF2-40B4-BE49-F238E27FC236}">
                <a16:creationId xmlns:a16="http://schemas.microsoft.com/office/drawing/2014/main" id="{6309F247-D3ED-4B88-8AB6-1FDCAA6F1B1D}"/>
              </a:ext>
            </a:extLst>
          </p:cNvPr>
          <p:cNvSpPr>
            <a:spLocks/>
          </p:cNvSpPr>
          <p:nvPr/>
        </p:nvSpPr>
        <p:spPr bwMode="auto">
          <a:xfrm>
            <a:off x="3602038" y="2395538"/>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sp>
        <p:nvSpPr>
          <p:cNvPr id="51206" name="Rectangle 9">
            <a:extLst>
              <a:ext uri="{FF2B5EF4-FFF2-40B4-BE49-F238E27FC236}">
                <a16:creationId xmlns:a16="http://schemas.microsoft.com/office/drawing/2014/main" id="{98428356-284B-4A6B-862A-DAEEA676E902}"/>
              </a:ext>
            </a:extLst>
          </p:cNvPr>
          <p:cNvSpPr>
            <a:spLocks/>
          </p:cNvSpPr>
          <p:nvPr/>
        </p:nvSpPr>
        <p:spPr bwMode="auto">
          <a:xfrm>
            <a:off x="1131888" y="243840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1208" name="Rectangle 11">
            <a:extLst>
              <a:ext uri="{FF2B5EF4-FFF2-40B4-BE49-F238E27FC236}">
                <a16:creationId xmlns:a16="http://schemas.microsoft.com/office/drawing/2014/main" id="{4F85DD99-F20B-47CF-B8ED-C1F1A21F517E}"/>
              </a:ext>
            </a:extLst>
          </p:cNvPr>
          <p:cNvSpPr>
            <a:spLocks/>
          </p:cNvSpPr>
          <p:nvPr/>
        </p:nvSpPr>
        <p:spPr bwMode="auto">
          <a:xfrm>
            <a:off x="7385050" y="2336800"/>
            <a:ext cx="7064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07532" name="Line 12">
            <a:extLst>
              <a:ext uri="{FF2B5EF4-FFF2-40B4-BE49-F238E27FC236}">
                <a16:creationId xmlns:a16="http://schemas.microsoft.com/office/drawing/2014/main" id="{FB872140-3941-4AF3-AB04-327DAD40BC92}"/>
              </a:ext>
            </a:extLst>
          </p:cNvPr>
          <p:cNvSpPr>
            <a:spLocks noChangeShapeType="1"/>
          </p:cNvSpPr>
          <p:nvPr/>
        </p:nvSpPr>
        <p:spPr bwMode="auto">
          <a:xfrm>
            <a:off x="1468438" y="3170238"/>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1210" name="Line 13">
            <a:extLst>
              <a:ext uri="{FF2B5EF4-FFF2-40B4-BE49-F238E27FC236}">
                <a16:creationId xmlns:a16="http://schemas.microsoft.com/office/drawing/2014/main" id="{3B859B8C-C0F9-4B0B-BC0C-815ABE4F4CA4}"/>
              </a:ext>
            </a:extLst>
          </p:cNvPr>
          <p:cNvSpPr>
            <a:spLocks noChangeShapeType="1"/>
          </p:cNvSpPr>
          <p:nvPr/>
        </p:nvSpPr>
        <p:spPr bwMode="auto">
          <a:xfrm>
            <a:off x="1484313" y="2803525"/>
            <a:ext cx="1587" cy="27638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1211" name="Line 14">
            <a:extLst>
              <a:ext uri="{FF2B5EF4-FFF2-40B4-BE49-F238E27FC236}">
                <a16:creationId xmlns:a16="http://schemas.microsoft.com/office/drawing/2014/main" id="{3D93BF28-5612-47DA-84C2-E77BA4D4B6E5}"/>
              </a:ext>
            </a:extLst>
          </p:cNvPr>
          <p:cNvSpPr>
            <a:spLocks noChangeShapeType="1"/>
          </p:cNvSpPr>
          <p:nvPr/>
        </p:nvSpPr>
        <p:spPr bwMode="auto">
          <a:xfrm>
            <a:off x="4341813" y="2687638"/>
            <a:ext cx="1587" cy="28368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1212" name="Line 15">
            <a:extLst>
              <a:ext uri="{FF2B5EF4-FFF2-40B4-BE49-F238E27FC236}">
                <a16:creationId xmlns:a16="http://schemas.microsoft.com/office/drawing/2014/main" id="{9FD72366-8C4C-4384-8EA4-A3DAF0BB4B32}"/>
              </a:ext>
            </a:extLst>
          </p:cNvPr>
          <p:cNvSpPr>
            <a:spLocks noChangeShapeType="1"/>
          </p:cNvSpPr>
          <p:nvPr/>
        </p:nvSpPr>
        <p:spPr bwMode="auto">
          <a:xfrm flipH="1">
            <a:off x="7797800" y="2630488"/>
            <a:ext cx="4763" cy="28194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07536" name="Group 16">
            <a:extLst>
              <a:ext uri="{FF2B5EF4-FFF2-40B4-BE49-F238E27FC236}">
                <a16:creationId xmlns:a16="http://schemas.microsoft.com/office/drawing/2014/main" id="{F09F9C21-6611-4C86-ACA4-37CC5BFF039E}"/>
              </a:ext>
            </a:extLst>
          </p:cNvPr>
          <p:cNvGrpSpPr>
            <a:grpSpLocks/>
          </p:cNvGrpSpPr>
          <p:nvPr/>
        </p:nvGrpSpPr>
        <p:grpSpPr bwMode="auto">
          <a:xfrm>
            <a:off x="1849438" y="2800350"/>
            <a:ext cx="5065712" cy="334963"/>
            <a:chOff x="0" y="0"/>
            <a:chExt cx="3248" cy="232"/>
          </a:xfrm>
        </p:grpSpPr>
        <p:sp>
          <p:nvSpPr>
            <p:cNvPr id="51223" name="Rectangle 17">
              <a:extLst>
                <a:ext uri="{FF2B5EF4-FFF2-40B4-BE49-F238E27FC236}">
                  <a16:creationId xmlns:a16="http://schemas.microsoft.com/office/drawing/2014/main" id="{D5F4E704-CAD5-43A2-903F-BAF692196F68}"/>
                </a:ext>
              </a:extLst>
            </p:cNvPr>
            <p:cNvSpPr>
              <a:spLocks/>
            </p:cNvSpPr>
            <p:nvPr/>
          </p:nvSpPr>
          <p:spPr bwMode="auto">
            <a:xfrm>
              <a:off x="0" y="0"/>
              <a:ext cx="3245"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1224" name="Rectangle 18">
              <a:extLst>
                <a:ext uri="{FF2B5EF4-FFF2-40B4-BE49-F238E27FC236}">
                  <a16:creationId xmlns:a16="http://schemas.microsoft.com/office/drawing/2014/main" id="{4CC85B5B-08DC-468A-8D9D-C5A07BA90B2D}"/>
                </a:ext>
              </a:extLst>
            </p:cNvPr>
            <p:cNvSpPr>
              <a:spLocks/>
            </p:cNvSpPr>
            <p:nvPr/>
          </p:nvSpPr>
          <p:spPr bwMode="auto">
            <a:xfrm>
              <a:off x="0" y="0"/>
              <a:ext cx="32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 password = blabla</a:t>
              </a:r>
            </a:p>
          </p:txBody>
        </p:sp>
      </p:grpSp>
      <p:grpSp>
        <p:nvGrpSpPr>
          <p:cNvPr id="107539" name="Group 19">
            <a:extLst>
              <a:ext uri="{FF2B5EF4-FFF2-40B4-BE49-F238E27FC236}">
                <a16:creationId xmlns:a16="http://schemas.microsoft.com/office/drawing/2014/main" id="{2DF36A23-339A-4E1D-AF58-828162C077AE}"/>
              </a:ext>
            </a:extLst>
          </p:cNvPr>
          <p:cNvGrpSpPr>
            <a:grpSpLocks/>
          </p:cNvGrpSpPr>
          <p:nvPr/>
        </p:nvGrpSpPr>
        <p:grpSpPr bwMode="auto">
          <a:xfrm>
            <a:off x="2209800" y="3683000"/>
            <a:ext cx="5716588" cy="1079500"/>
            <a:chOff x="-103" y="-304"/>
            <a:chExt cx="3663" cy="750"/>
          </a:xfrm>
        </p:grpSpPr>
        <p:sp>
          <p:nvSpPr>
            <p:cNvPr id="51221" name="Rectangle 20">
              <a:extLst>
                <a:ext uri="{FF2B5EF4-FFF2-40B4-BE49-F238E27FC236}">
                  <a16:creationId xmlns:a16="http://schemas.microsoft.com/office/drawing/2014/main" id="{E2713376-5FD7-4BAF-8349-FDD39725E7E3}"/>
                </a:ext>
              </a:extLst>
            </p:cNvPr>
            <p:cNvSpPr>
              <a:spLocks/>
            </p:cNvSpPr>
            <p:nvPr/>
          </p:nvSpPr>
          <p:spPr bwMode="auto">
            <a:xfrm>
              <a:off x="0" y="0"/>
              <a:ext cx="3560" cy="446"/>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1222" name="Rectangle 21">
              <a:extLst>
                <a:ext uri="{FF2B5EF4-FFF2-40B4-BE49-F238E27FC236}">
                  <a16:creationId xmlns:a16="http://schemas.microsoft.com/office/drawing/2014/main" id="{F78DB0AB-11E8-492E-9E9F-E37E1EDD2A85}"/>
                </a:ext>
              </a:extLst>
            </p:cNvPr>
            <p:cNvSpPr>
              <a:spLocks/>
            </p:cNvSpPr>
            <p:nvPr/>
          </p:nvSpPr>
          <p:spPr bwMode="auto">
            <a:xfrm>
              <a:off x="-103" y="-304"/>
              <a:ext cx="356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If Terrence can capture the message, then he will know the  password and ...</a:t>
              </a:r>
            </a:p>
          </p:txBody>
        </p:sp>
      </p:grpSp>
      <p:grpSp>
        <p:nvGrpSpPr>
          <p:cNvPr id="2" name="Grouper 1">
            <a:extLst>
              <a:ext uri="{FF2B5EF4-FFF2-40B4-BE49-F238E27FC236}">
                <a16:creationId xmlns:a16="http://schemas.microsoft.com/office/drawing/2014/main" id="{331D11D0-C80E-468E-B161-DA0AA3BA4FFC}"/>
              </a:ext>
            </a:extLst>
          </p:cNvPr>
          <p:cNvGrpSpPr>
            <a:grpSpLocks/>
          </p:cNvGrpSpPr>
          <p:nvPr/>
        </p:nvGrpSpPr>
        <p:grpSpPr bwMode="auto">
          <a:xfrm>
            <a:off x="3833813" y="4983163"/>
            <a:ext cx="5065712" cy="371475"/>
            <a:chOff x="5031937" y="7088873"/>
            <a:chExt cx="6651904" cy="526391"/>
          </a:xfrm>
        </p:grpSpPr>
        <p:sp>
          <p:nvSpPr>
            <p:cNvPr id="51217" name="Line 22">
              <a:extLst>
                <a:ext uri="{FF2B5EF4-FFF2-40B4-BE49-F238E27FC236}">
                  <a16:creationId xmlns:a16="http://schemas.microsoft.com/office/drawing/2014/main" id="{2A5E8831-8F12-4A99-BB6E-C74D82023471}"/>
                </a:ext>
              </a:extLst>
            </p:cNvPr>
            <p:cNvSpPr>
              <a:spLocks noChangeShapeType="1"/>
            </p:cNvSpPr>
            <p:nvPr/>
          </p:nvSpPr>
          <p:spPr bwMode="auto">
            <a:xfrm rot="10800000" flipH="1">
              <a:off x="5740545" y="7605024"/>
              <a:ext cx="4497408" cy="1024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1218" name="Group 23">
              <a:extLst>
                <a:ext uri="{FF2B5EF4-FFF2-40B4-BE49-F238E27FC236}">
                  <a16:creationId xmlns:a16="http://schemas.microsoft.com/office/drawing/2014/main" id="{1B385AE1-7C52-4DE6-8F28-390E2FF3D323}"/>
                </a:ext>
              </a:extLst>
            </p:cNvPr>
            <p:cNvGrpSpPr>
              <a:grpSpLocks/>
            </p:cNvGrpSpPr>
            <p:nvPr/>
          </p:nvGrpSpPr>
          <p:grpSpPr bwMode="auto">
            <a:xfrm>
              <a:off x="5031937" y="7088873"/>
              <a:ext cx="6651904" cy="475186"/>
              <a:chOff x="0" y="0"/>
              <a:chExt cx="3248" cy="232"/>
            </a:xfrm>
          </p:grpSpPr>
          <p:sp>
            <p:nvSpPr>
              <p:cNvPr id="51219" name="Rectangle 24">
                <a:extLst>
                  <a:ext uri="{FF2B5EF4-FFF2-40B4-BE49-F238E27FC236}">
                    <a16:creationId xmlns:a16="http://schemas.microsoft.com/office/drawing/2014/main" id="{5BBC6152-73F9-4659-A1FD-870CD3CC8247}"/>
                  </a:ext>
                </a:extLst>
              </p:cNvPr>
              <p:cNvSpPr>
                <a:spLocks/>
              </p:cNvSpPr>
              <p:nvPr/>
            </p:nvSpPr>
            <p:spPr bwMode="auto">
              <a:xfrm>
                <a:off x="0" y="0"/>
                <a:ext cx="3245"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1220" name="Rectangle 25">
                <a:extLst>
                  <a:ext uri="{FF2B5EF4-FFF2-40B4-BE49-F238E27FC236}">
                    <a16:creationId xmlns:a16="http://schemas.microsoft.com/office/drawing/2014/main" id="{69944F45-6B33-4348-8AD2-C2985B12DE15}"/>
                  </a:ext>
                </a:extLst>
              </p:cNvPr>
              <p:cNvSpPr>
                <a:spLocks/>
              </p:cNvSpPr>
              <p:nvPr/>
            </p:nvSpPr>
            <p:spPr bwMode="auto">
              <a:xfrm>
                <a:off x="0" y="0"/>
                <a:ext cx="32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Info from </a:t>
                </a:r>
                <a:r>
                  <a:rPr lang="en-US" altLang="en-US">
                    <a:solidFill>
                      <a:srgbClr val="0000FF"/>
                    </a:solidFill>
                    <a:latin typeface="Helvetica" panose="020B0604020202020204" pitchFamily="34" charset="0"/>
                    <a:sym typeface="Helvetica" panose="020B0604020202020204" pitchFamily="34" charset="0"/>
                  </a:rPr>
                  <a:t>Alice, password = blabla</a:t>
                </a:r>
              </a:p>
            </p:txBody>
          </p:sp>
        </p:grpSp>
      </p:grpSp>
      <p:sp>
        <p:nvSpPr>
          <p:cNvPr id="3" name="Rectangle 2">
            <a:extLst>
              <a:ext uri="{FF2B5EF4-FFF2-40B4-BE49-F238E27FC236}">
                <a16:creationId xmlns:a16="http://schemas.microsoft.com/office/drawing/2014/main" id="{D66164E6-423E-4DDB-87EB-7B9C63292264}"/>
              </a:ext>
            </a:extLst>
          </p:cNvPr>
          <p:cNvSpPr>
            <a:spLocks noChangeArrowheads="1"/>
          </p:cNvSpPr>
          <p:nvPr/>
        </p:nvSpPr>
        <p:spPr bwMode="auto">
          <a:xfrm>
            <a:off x="815975" y="5884863"/>
            <a:ext cx="786606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55" tIns="33677" rIns="67355" bIns="33677">
            <a:spAutoFit/>
          </a:bodyPr>
          <a:lstStyle>
            <a:lvl1pPr marL="342900" indent="-3429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1pPr>
            <a:lvl2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9pPr>
          </a:lstStyle>
          <a:p>
            <a:pPr lvl="1" indent="0" algn="ctr" eaLnBrk="1" hangingPunct="1">
              <a:spcBef>
                <a:spcPct val="0"/>
              </a:spcBef>
              <a:buSzTx/>
              <a:buFontTx/>
              <a:buNone/>
            </a:pPr>
            <a:r>
              <a:rPr lang="en-US" altLang="en-US">
                <a:solidFill>
                  <a:srgbClr val="000000"/>
                </a:solidFill>
              </a:rPr>
              <a:t>Can we improve this by using hash functions ?</a:t>
            </a:r>
          </a:p>
        </p:txBody>
      </p:sp>
      <p:grpSp>
        <p:nvGrpSpPr>
          <p:cNvPr id="4" name="Group 6">
            <a:extLst>
              <a:ext uri="{FF2B5EF4-FFF2-40B4-BE49-F238E27FC236}">
                <a16:creationId xmlns:a16="http://schemas.microsoft.com/office/drawing/2014/main" id="{673731E0-C26C-C5F3-D640-A1398FD31C74}"/>
              </a:ext>
            </a:extLst>
          </p:cNvPr>
          <p:cNvGrpSpPr>
            <a:grpSpLocks/>
          </p:cNvGrpSpPr>
          <p:nvPr/>
        </p:nvGrpSpPr>
        <p:grpSpPr bwMode="auto">
          <a:xfrm>
            <a:off x="7462044" y="1384301"/>
            <a:ext cx="514350" cy="857250"/>
            <a:chOff x="0" y="0"/>
            <a:chExt cx="506" cy="1003"/>
          </a:xfrm>
        </p:grpSpPr>
        <p:sp>
          <p:nvSpPr>
            <p:cNvPr id="5" name="Rectangle 7">
              <a:extLst>
                <a:ext uri="{FF2B5EF4-FFF2-40B4-BE49-F238E27FC236}">
                  <a16:creationId xmlns:a16="http://schemas.microsoft.com/office/drawing/2014/main" id="{22E21FD0-031D-B1FD-7F8A-457354D8E5A0}"/>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8B2DF406-BCE5-3F20-1D53-D5CF7D3C6FE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7" name="Group 16">
            <a:extLst>
              <a:ext uri="{FF2B5EF4-FFF2-40B4-BE49-F238E27FC236}">
                <a16:creationId xmlns:a16="http://schemas.microsoft.com/office/drawing/2014/main" id="{63AFE737-42B1-BCD9-7BFA-99B58F1B2EC6}"/>
              </a:ext>
            </a:extLst>
          </p:cNvPr>
          <p:cNvGrpSpPr>
            <a:grpSpLocks/>
          </p:cNvGrpSpPr>
          <p:nvPr/>
        </p:nvGrpSpPr>
        <p:grpSpPr bwMode="auto">
          <a:xfrm>
            <a:off x="4305300" y="1560093"/>
            <a:ext cx="514350" cy="817895"/>
            <a:chOff x="6440791" y="4293096"/>
            <a:chExt cx="787450" cy="1512168"/>
          </a:xfrm>
        </p:grpSpPr>
        <p:sp>
          <p:nvSpPr>
            <p:cNvPr id="8" name="Rectangle 7">
              <a:extLst>
                <a:ext uri="{FF2B5EF4-FFF2-40B4-BE49-F238E27FC236}">
                  <a16:creationId xmlns:a16="http://schemas.microsoft.com/office/drawing/2014/main" id="{AF614BE7-2FDC-7817-BE8C-79AB99FA144F}"/>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4F7321B3-C406-E0C2-C1AC-10EEEA395588}"/>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T</a:t>
              </a:r>
            </a:p>
          </p:txBody>
        </p:sp>
        <p:cxnSp>
          <p:nvCxnSpPr>
            <p:cNvPr id="10" name="Straight Connector 19">
              <a:extLst>
                <a:ext uri="{FF2B5EF4-FFF2-40B4-BE49-F238E27FC236}">
                  <a16:creationId xmlns:a16="http://schemas.microsoft.com/office/drawing/2014/main" id="{EDB6DFD9-B937-DB99-9D83-37F2AEEA68A7}"/>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1" name="Snip Same-side Corner of Rectangle 10">
              <a:extLst>
                <a:ext uri="{FF2B5EF4-FFF2-40B4-BE49-F238E27FC236}">
                  <a16:creationId xmlns:a16="http://schemas.microsoft.com/office/drawing/2014/main" id="{8777A36C-56E8-C013-B490-7B6D47FB9FD0}"/>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2" name="Rounded Rectangle 21">
              <a:extLst>
                <a:ext uri="{FF2B5EF4-FFF2-40B4-BE49-F238E27FC236}">
                  <a16:creationId xmlns:a16="http://schemas.microsoft.com/office/drawing/2014/main" id="{1FEF7497-808C-D0C4-254A-14EF92110C25}"/>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3" name="Oval 22">
              <a:extLst>
                <a:ext uri="{FF2B5EF4-FFF2-40B4-BE49-F238E27FC236}">
                  <a16:creationId xmlns:a16="http://schemas.microsoft.com/office/drawing/2014/main" id="{F645564C-DF3D-BBA1-2E18-E517D0314984}"/>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4" name="Oval 23">
              <a:extLst>
                <a:ext uri="{FF2B5EF4-FFF2-40B4-BE49-F238E27FC236}">
                  <a16:creationId xmlns:a16="http://schemas.microsoft.com/office/drawing/2014/main" id="{5E084160-D443-38CF-28B9-E497147C2F4C}"/>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5" name="Group 12">
            <a:extLst>
              <a:ext uri="{FF2B5EF4-FFF2-40B4-BE49-F238E27FC236}">
                <a16:creationId xmlns:a16="http://schemas.microsoft.com/office/drawing/2014/main" id="{CBF9A9C4-82C9-5E4C-3BF5-841E486B2F51}"/>
              </a:ext>
            </a:extLst>
          </p:cNvPr>
          <p:cNvGrpSpPr>
            <a:grpSpLocks/>
          </p:cNvGrpSpPr>
          <p:nvPr/>
        </p:nvGrpSpPr>
        <p:grpSpPr bwMode="auto">
          <a:xfrm>
            <a:off x="1248005" y="1557879"/>
            <a:ext cx="629778" cy="822324"/>
            <a:chOff x="0" y="0"/>
            <a:chExt cx="656" cy="1194"/>
          </a:xfrm>
        </p:grpSpPr>
        <p:sp>
          <p:nvSpPr>
            <p:cNvPr id="16" name="Rectangle 13">
              <a:extLst>
                <a:ext uri="{FF2B5EF4-FFF2-40B4-BE49-F238E27FC236}">
                  <a16:creationId xmlns:a16="http://schemas.microsoft.com/office/drawing/2014/main" id="{CBD17CDE-9967-4647-A0C4-42F8EAD71482}"/>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58E9F43E-41D9-0E43-A5B9-4E2F3194DF5D}"/>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532"/>
                                        </p:tgtEl>
                                        <p:attrNameLst>
                                          <p:attrName>style.visibility</p:attrName>
                                        </p:attrNameLst>
                                      </p:cBhvr>
                                      <p:to>
                                        <p:strVal val="visible"/>
                                      </p:to>
                                    </p:set>
                                    <p:animEffect transition="in" filter="wipe(left)">
                                      <p:cBhvr>
                                        <p:cTn id="7" dur="500"/>
                                        <p:tgtEl>
                                          <p:spTgt spid="107532"/>
                                        </p:tgtEl>
                                      </p:cBhvr>
                                    </p:animEffect>
                                  </p:childTnLst>
                                </p:cTn>
                              </p:par>
                              <p:par>
                                <p:cTn id="8" presetID="22" presetClass="entr" presetSubtype="8" fill="hold" nodeType="withEffect">
                                  <p:stCondLst>
                                    <p:cond delay="0"/>
                                  </p:stCondLst>
                                  <p:childTnLst>
                                    <p:set>
                                      <p:cBhvr>
                                        <p:cTn id="9" dur="1" fill="hold">
                                          <p:stCondLst>
                                            <p:cond delay="0"/>
                                          </p:stCondLst>
                                        </p:cTn>
                                        <p:tgtEl>
                                          <p:spTgt spid="107536"/>
                                        </p:tgtEl>
                                        <p:attrNameLst>
                                          <p:attrName>style.visibility</p:attrName>
                                        </p:attrNameLst>
                                      </p:cBhvr>
                                      <p:to>
                                        <p:strVal val="visible"/>
                                      </p:to>
                                    </p:set>
                                    <p:animEffect transition="in" filter="wipe(left)">
                                      <p:cBhvr>
                                        <p:cTn id="10" dur="500"/>
                                        <p:tgtEl>
                                          <p:spTgt spid="1075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5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a:extLst>
              <a:ext uri="{FF2B5EF4-FFF2-40B4-BE49-F238E27FC236}">
                <a16:creationId xmlns:a16="http://schemas.microsoft.com/office/drawing/2014/main" id="{3387327B-7456-471A-A59E-1F166316C7A2}"/>
              </a:ext>
            </a:extLst>
          </p:cNvPr>
          <p:cNvSpPr>
            <a:spLocks noGrp="1" noChangeArrowheads="1"/>
          </p:cNvSpPr>
          <p:nvPr>
            <p:ph type="title"/>
          </p:nvPr>
        </p:nvSpPr>
        <p:spPr>
          <a:xfrm>
            <a:off x="0" y="441325"/>
            <a:ext cx="9223375" cy="1208088"/>
          </a:xfrm>
        </p:spPr>
        <p:txBody>
          <a:bodyPr/>
          <a:lstStyle/>
          <a:p>
            <a:pPr>
              <a:tabLst>
                <a:tab pos="687388" algn="l"/>
                <a:tab pos="1374775" algn="l"/>
                <a:tab pos="2062163" algn="l"/>
                <a:tab pos="2751138" algn="l"/>
                <a:tab pos="3438525" algn="l"/>
                <a:tab pos="4125913" algn="l"/>
                <a:tab pos="4814888" algn="l"/>
                <a:tab pos="5502275" algn="l"/>
                <a:tab pos="6189663" algn="l"/>
                <a:tab pos="6829425" algn="l"/>
              </a:tabLst>
            </a:pPr>
            <a:r>
              <a:rPr lang="en-US" altLang="en-US" dirty="0"/>
              <a:t>Hashed Password</a:t>
            </a:r>
          </a:p>
        </p:txBody>
      </p:sp>
      <p:sp>
        <p:nvSpPr>
          <p:cNvPr id="106501" name="Rectangle 5">
            <a:extLst>
              <a:ext uri="{FF2B5EF4-FFF2-40B4-BE49-F238E27FC236}">
                <a16:creationId xmlns:a16="http://schemas.microsoft.com/office/drawing/2014/main" id="{6FD2060E-F697-43FE-843A-0A858A32C0AB}"/>
              </a:ext>
            </a:extLst>
          </p:cNvPr>
          <p:cNvSpPr>
            <a:spLocks noGrp="1" noChangeArrowheads="1"/>
          </p:cNvSpPr>
          <p:nvPr>
            <p:ph type="body" idx="1"/>
          </p:nvPr>
        </p:nvSpPr>
        <p:spPr>
          <a:xfrm>
            <a:off x="784225" y="1454150"/>
            <a:ext cx="8458200" cy="5578475"/>
          </a:xfrm>
        </p:spPr>
        <p:txBody>
          <a:bodyPr/>
          <a:lstStyle/>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dirty="0"/>
          </a:p>
        </p:txBody>
      </p:sp>
      <p:sp>
        <p:nvSpPr>
          <p:cNvPr id="50180" name="Rectangle 7">
            <a:extLst>
              <a:ext uri="{FF2B5EF4-FFF2-40B4-BE49-F238E27FC236}">
                <a16:creationId xmlns:a16="http://schemas.microsoft.com/office/drawing/2014/main" id="{7928B723-F08A-42BF-8A18-002CFC2AB355}"/>
              </a:ext>
            </a:extLst>
          </p:cNvPr>
          <p:cNvSpPr>
            <a:spLocks/>
          </p:cNvSpPr>
          <p:nvPr/>
        </p:nvSpPr>
        <p:spPr bwMode="auto">
          <a:xfrm>
            <a:off x="869950" y="3036888"/>
            <a:ext cx="8620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0182" name="Rectangle 9">
            <a:extLst>
              <a:ext uri="{FF2B5EF4-FFF2-40B4-BE49-F238E27FC236}">
                <a16:creationId xmlns:a16="http://schemas.microsoft.com/office/drawing/2014/main" id="{1356E278-2A6F-41F3-925F-BA2BFCE4F5E5}"/>
              </a:ext>
            </a:extLst>
          </p:cNvPr>
          <p:cNvSpPr>
            <a:spLocks/>
          </p:cNvSpPr>
          <p:nvPr/>
        </p:nvSpPr>
        <p:spPr bwMode="auto">
          <a:xfrm>
            <a:off x="7121525" y="2935288"/>
            <a:ext cx="708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06506" name="Line 10">
            <a:extLst>
              <a:ext uri="{FF2B5EF4-FFF2-40B4-BE49-F238E27FC236}">
                <a16:creationId xmlns:a16="http://schemas.microsoft.com/office/drawing/2014/main" id="{1E3CB972-4F1C-47FF-93CB-0F339D5527D9}"/>
              </a:ext>
            </a:extLst>
          </p:cNvPr>
          <p:cNvSpPr>
            <a:spLocks noChangeShapeType="1"/>
          </p:cNvSpPr>
          <p:nvPr/>
        </p:nvSpPr>
        <p:spPr bwMode="auto">
          <a:xfrm>
            <a:off x="1206500" y="3765550"/>
            <a:ext cx="6186488" cy="3175"/>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0184" name="Line 11">
            <a:extLst>
              <a:ext uri="{FF2B5EF4-FFF2-40B4-BE49-F238E27FC236}">
                <a16:creationId xmlns:a16="http://schemas.microsoft.com/office/drawing/2014/main" id="{7D2B137C-4528-47CC-923D-11F2DBDCF9EB}"/>
              </a:ext>
            </a:extLst>
          </p:cNvPr>
          <p:cNvSpPr>
            <a:spLocks noChangeShapeType="1"/>
          </p:cNvSpPr>
          <p:nvPr/>
        </p:nvSpPr>
        <p:spPr bwMode="auto">
          <a:xfrm flipH="1">
            <a:off x="1216025" y="3400425"/>
            <a:ext cx="7938" cy="15811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0185" name="Line 12">
            <a:extLst>
              <a:ext uri="{FF2B5EF4-FFF2-40B4-BE49-F238E27FC236}">
                <a16:creationId xmlns:a16="http://schemas.microsoft.com/office/drawing/2014/main" id="{6D7A3C33-3BF4-4CEF-A479-EC413145380E}"/>
              </a:ext>
            </a:extLst>
          </p:cNvPr>
          <p:cNvSpPr>
            <a:spLocks noChangeShapeType="1"/>
          </p:cNvSpPr>
          <p:nvPr/>
        </p:nvSpPr>
        <p:spPr bwMode="auto">
          <a:xfrm flipH="1">
            <a:off x="7531100" y="3227388"/>
            <a:ext cx="7938" cy="17541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06509" name="Group 13">
            <a:extLst>
              <a:ext uri="{FF2B5EF4-FFF2-40B4-BE49-F238E27FC236}">
                <a16:creationId xmlns:a16="http://schemas.microsoft.com/office/drawing/2014/main" id="{C7B4154E-14ED-4F19-BB29-A4FF87D26C8C}"/>
              </a:ext>
            </a:extLst>
          </p:cNvPr>
          <p:cNvGrpSpPr>
            <a:grpSpLocks/>
          </p:cNvGrpSpPr>
          <p:nvPr/>
        </p:nvGrpSpPr>
        <p:grpSpPr bwMode="auto">
          <a:xfrm>
            <a:off x="1585913" y="3397250"/>
            <a:ext cx="5697537" cy="334963"/>
            <a:chOff x="0" y="0"/>
            <a:chExt cx="3248" cy="232"/>
          </a:xfrm>
        </p:grpSpPr>
        <p:sp>
          <p:nvSpPr>
            <p:cNvPr id="50191" name="Rectangle 14">
              <a:extLst>
                <a:ext uri="{FF2B5EF4-FFF2-40B4-BE49-F238E27FC236}">
                  <a16:creationId xmlns:a16="http://schemas.microsoft.com/office/drawing/2014/main" id="{C8AB08CB-00DC-4B82-B843-7209A63CCF8C}"/>
                </a:ext>
              </a:extLst>
            </p:cNvPr>
            <p:cNvSpPr>
              <a:spLocks/>
            </p:cNvSpPr>
            <p:nvPr/>
          </p:nvSpPr>
          <p:spPr bwMode="auto">
            <a:xfrm>
              <a:off x="0" y="0"/>
              <a:ext cx="3245"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0192" name="Rectangle 15">
              <a:extLst>
                <a:ext uri="{FF2B5EF4-FFF2-40B4-BE49-F238E27FC236}">
                  <a16:creationId xmlns:a16="http://schemas.microsoft.com/office/drawing/2014/main" id="{5C72FE87-F704-4B1E-92DA-9EA5033C8BB2}"/>
                </a:ext>
              </a:extLst>
            </p:cNvPr>
            <p:cNvSpPr>
              <a:spLocks/>
            </p:cNvSpPr>
            <p:nvPr/>
          </p:nvSpPr>
          <p:spPr bwMode="auto">
            <a:xfrm>
              <a:off x="0" y="0"/>
              <a:ext cx="32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800" dirty="0">
                  <a:latin typeface="Helvetica" panose="020B0604020202020204" pitchFamily="34" charset="0"/>
                  <a:sym typeface="Helvetica" panose="020B0604020202020204" pitchFamily="34" charset="0"/>
                </a:rPr>
                <a:t>Hello from </a:t>
              </a:r>
              <a:r>
                <a:rPr lang="en-US" altLang="en-US" sz="2800" dirty="0">
                  <a:solidFill>
                    <a:srgbClr val="0000FF"/>
                  </a:solidFill>
                  <a:latin typeface="Helvetica" panose="020B0604020202020204" pitchFamily="34" charset="0"/>
                  <a:sym typeface="Helvetica" panose="020B0604020202020204" pitchFamily="34" charset="0"/>
                </a:rPr>
                <a:t>Alice, password = Hash(</a:t>
              </a:r>
              <a:r>
                <a:rPr lang="en-US" altLang="en-US" sz="2800" dirty="0" err="1">
                  <a:solidFill>
                    <a:srgbClr val="0000FF"/>
                  </a:solidFill>
                  <a:latin typeface="Helvetica" panose="020B0604020202020204" pitchFamily="34" charset="0"/>
                  <a:sym typeface="Helvetica" panose="020B0604020202020204" pitchFamily="34" charset="0"/>
                </a:rPr>
                <a:t>blabla</a:t>
              </a:r>
              <a:r>
                <a:rPr lang="en-US" altLang="en-US" sz="2800" dirty="0">
                  <a:solidFill>
                    <a:srgbClr val="0000FF"/>
                  </a:solidFill>
                  <a:latin typeface="Helvetica" panose="020B0604020202020204" pitchFamily="34" charset="0"/>
                  <a:sym typeface="Helvetica" panose="020B0604020202020204" pitchFamily="34" charset="0"/>
                </a:rPr>
                <a:t>)</a:t>
              </a:r>
            </a:p>
          </p:txBody>
        </p:sp>
      </p:grpSp>
      <p:grpSp>
        <p:nvGrpSpPr>
          <p:cNvPr id="50187" name="Group 19">
            <a:extLst>
              <a:ext uri="{FF2B5EF4-FFF2-40B4-BE49-F238E27FC236}">
                <a16:creationId xmlns:a16="http://schemas.microsoft.com/office/drawing/2014/main" id="{832FF4AC-F6CC-45D2-9DB3-C9FCF6E71712}"/>
              </a:ext>
            </a:extLst>
          </p:cNvPr>
          <p:cNvGrpSpPr>
            <a:grpSpLocks/>
          </p:cNvGrpSpPr>
          <p:nvPr/>
        </p:nvGrpSpPr>
        <p:grpSpPr bwMode="auto">
          <a:xfrm>
            <a:off x="7366000" y="3268663"/>
            <a:ext cx="2962275" cy="617537"/>
            <a:chOff x="-164" y="0"/>
            <a:chExt cx="1898" cy="429"/>
          </a:xfrm>
        </p:grpSpPr>
        <p:sp>
          <p:nvSpPr>
            <p:cNvPr id="50189" name="Rectangle 20">
              <a:extLst>
                <a:ext uri="{FF2B5EF4-FFF2-40B4-BE49-F238E27FC236}">
                  <a16:creationId xmlns:a16="http://schemas.microsoft.com/office/drawing/2014/main" id="{0B86C785-3841-4FFA-BE96-0B317041B572}"/>
                </a:ext>
              </a:extLst>
            </p:cNvPr>
            <p:cNvSpPr>
              <a:spLocks/>
            </p:cNvSpPr>
            <p:nvPr/>
          </p:nvSpPr>
          <p:spPr bwMode="auto">
            <a:xfrm>
              <a:off x="0" y="0"/>
              <a:ext cx="1734" cy="429"/>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0190" name="Rectangle 21">
              <a:extLst>
                <a:ext uri="{FF2B5EF4-FFF2-40B4-BE49-F238E27FC236}">
                  <a16:creationId xmlns:a16="http://schemas.microsoft.com/office/drawing/2014/main" id="{FDF46EAD-94B0-4B2A-A9E1-04C313E8E597}"/>
                </a:ext>
              </a:extLst>
            </p:cNvPr>
            <p:cNvSpPr>
              <a:spLocks/>
            </p:cNvSpPr>
            <p:nvPr/>
          </p:nvSpPr>
          <p:spPr bwMode="auto">
            <a:xfrm>
              <a:off x="-164" y="41"/>
              <a:ext cx="17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Clr>
                  <a:srgbClr val="000000"/>
                </a:buClr>
                <a:buSzPct val="44000"/>
                <a:buFontTx/>
                <a:buNone/>
              </a:pPr>
              <a:r>
                <a:rPr lang="en-US" altLang="en-US" sz="2100" dirty="0">
                  <a:latin typeface="Helvetica" panose="020B0604020202020204" pitchFamily="34" charset="0"/>
                  <a:sym typeface="Helvetica" panose="020B0604020202020204" pitchFamily="34" charset="0"/>
                </a:rPr>
                <a:t>Info about </a:t>
              </a:r>
              <a:r>
                <a:rPr lang="en-US" altLang="en-US" sz="2100" dirty="0">
                  <a:solidFill>
                    <a:srgbClr val="0000FF"/>
                  </a:solidFill>
                  <a:latin typeface="Helvetica" panose="020B0604020202020204" pitchFamily="34" charset="0"/>
                  <a:sym typeface="Helvetica" panose="020B0604020202020204" pitchFamily="34" charset="0"/>
                </a:rPr>
                <a:t>Alice</a:t>
              </a:r>
            </a:p>
            <a:p>
              <a:pPr algn="ctr" eaLnBrk="1" hangingPunct="1">
                <a:lnSpc>
                  <a:spcPct val="83000"/>
                </a:lnSpc>
                <a:spcBef>
                  <a:spcPct val="0"/>
                </a:spcBef>
                <a:buClr>
                  <a:srgbClr val="000000"/>
                </a:buClr>
                <a:buSzPct val="44000"/>
                <a:buFontTx/>
                <a:buNone/>
              </a:pPr>
              <a:r>
                <a:rPr lang="en-US" altLang="en-US" sz="2100" dirty="0">
                  <a:latin typeface="Helvetica" panose="020B0604020202020204" pitchFamily="34" charset="0"/>
                  <a:sym typeface="Helvetica" panose="020B0604020202020204" pitchFamily="34" charset="0"/>
                </a:rPr>
                <a:t>pass=Hash(</a:t>
              </a:r>
              <a:r>
                <a:rPr lang="en-US" altLang="en-US" sz="2100" dirty="0" err="1">
                  <a:solidFill>
                    <a:srgbClr val="0000FF"/>
                  </a:solidFill>
                  <a:latin typeface="Helvetica" panose="020B0604020202020204" pitchFamily="34" charset="0"/>
                  <a:sym typeface="Helvetica" panose="020B0604020202020204" pitchFamily="34" charset="0"/>
                </a:rPr>
                <a:t>blabla</a:t>
              </a:r>
              <a:r>
                <a:rPr lang="en-US" altLang="en-US" sz="2100" dirty="0">
                  <a:solidFill>
                    <a:srgbClr val="0000FF"/>
                  </a:solidFill>
                  <a:latin typeface="Helvetica" panose="020B0604020202020204" pitchFamily="34" charset="0"/>
                  <a:sym typeface="Helvetica" panose="020B0604020202020204" pitchFamily="34" charset="0"/>
                </a:rPr>
                <a:t>)</a:t>
              </a:r>
            </a:p>
          </p:txBody>
        </p:sp>
      </p:grpSp>
      <p:sp>
        <p:nvSpPr>
          <p:cNvPr id="3" name="Rectangle 2">
            <a:extLst>
              <a:ext uri="{FF2B5EF4-FFF2-40B4-BE49-F238E27FC236}">
                <a16:creationId xmlns:a16="http://schemas.microsoft.com/office/drawing/2014/main" id="{DEC9A729-5756-6C4F-BE19-39E75357686B}"/>
              </a:ext>
            </a:extLst>
          </p:cNvPr>
          <p:cNvSpPr/>
          <p:nvPr/>
        </p:nvSpPr>
        <p:spPr>
          <a:xfrm>
            <a:off x="1450433" y="5475877"/>
            <a:ext cx="7681366" cy="1046440"/>
          </a:xfrm>
          <a:prstGeom prst="rect">
            <a:avLst/>
          </a:prstGeom>
        </p:spPr>
        <p:txBody>
          <a:bodyPr wrap="square">
            <a:spAutoFit/>
          </a:bodyPr>
          <a:lstStyle/>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dirty="0"/>
              <a:t>Is this solution secure against a MITM attack ?</a:t>
            </a:r>
          </a:p>
        </p:txBody>
      </p:sp>
      <p:pic>
        <p:nvPicPr>
          <p:cNvPr id="19" name="Picture 2">
            <a:extLst>
              <a:ext uri="{FF2B5EF4-FFF2-40B4-BE49-F238E27FC236}">
                <a16:creationId xmlns:a16="http://schemas.microsoft.com/office/drawing/2014/main" id="{7BF85D9B-85FB-B441-96C5-2B7DDF83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380942" y="5322843"/>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a:extLst>
              <a:ext uri="{FF2B5EF4-FFF2-40B4-BE49-F238E27FC236}">
                <a16:creationId xmlns:a16="http://schemas.microsoft.com/office/drawing/2014/main" id="{95660B38-1FD6-32E7-1586-BCD3F3EF8E5A}"/>
              </a:ext>
            </a:extLst>
          </p:cNvPr>
          <p:cNvGrpSpPr>
            <a:grpSpLocks/>
          </p:cNvGrpSpPr>
          <p:nvPr/>
        </p:nvGrpSpPr>
        <p:grpSpPr bwMode="auto">
          <a:xfrm>
            <a:off x="7282236" y="1731434"/>
            <a:ext cx="547314" cy="1024933"/>
            <a:chOff x="0" y="0"/>
            <a:chExt cx="506" cy="1003"/>
          </a:xfrm>
        </p:grpSpPr>
        <p:sp>
          <p:nvSpPr>
            <p:cNvPr id="4" name="Rectangle 7">
              <a:extLst>
                <a:ext uri="{FF2B5EF4-FFF2-40B4-BE49-F238E27FC236}">
                  <a16:creationId xmlns:a16="http://schemas.microsoft.com/office/drawing/2014/main" id="{78378F04-1BC6-F184-594C-5CE32377A203}"/>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 name="Rectangle 8">
              <a:extLst>
                <a:ext uri="{FF2B5EF4-FFF2-40B4-BE49-F238E27FC236}">
                  <a16:creationId xmlns:a16="http://schemas.microsoft.com/office/drawing/2014/main" id="{745354A7-FB87-6E86-DE45-471E26CEF69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6" name="Group 16">
            <a:extLst>
              <a:ext uri="{FF2B5EF4-FFF2-40B4-BE49-F238E27FC236}">
                <a16:creationId xmlns:a16="http://schemas.microsoft.com/office/drawing/2014/main" id="{383D8ABF-62D4-29DF-EAA7-75A64C37CB87}"/>
              </a:ext>
            </a:extLst>
          </p:cNvPr>
          <p:cNvGrpSpPr>
            <a:grpSpLocks/>
          </p:cNvGrpSpPr>
          <p:nvPr/>
        </p:nvGrpSpPr>
        <p:grpSpPr bwMode="auto">
          <a:xfrm>
            <a:off x="4432050" y="2071688"/>
            <a:ext cx="547315" cy="1024933"/>
            <a:chOff x="6440791" y="4293096"/>
            <a:chExt cx="787450" cy="1512168"/>
          </a:xfrm>
        </p:grpSpPr>
        <p:sp>
          <p:nvSpPr>
            <p:cNvPr id="7" name="Rectangle 7">
              <a:extLst>
                <a:ext uri="{FF2B5EF4-FFF2-40B4-BE49-F238E27FC236}">
                  <a16:creationId xmlns:a16="http://schemas.microsoft.com/office/drawing/2014/main" id="{6D682470-D9E9-E223-E8FF-8C2E2F2AEC9C}"/>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 name="Rectangle 8">
              <a:extLst>
                <a:ext uri="{FF2B5EF4-FFF2-40B4-BE49-F238E27FC236}">
                  <a16:creationId xmlns:a16="http://schemas.microsoft.com/office/drawing/2014/main" id="{259513E0-3133-B08E-3755-AA75E92A39D6}"/>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T</a:t>
              </a:r>
            </a:p>
          </p:txBody>
        </p:sp>
        <p:cxnSp>
          <p:nvCxnSpPr>
            <p:cNvPr id="9" name="Straight Connector 19">
              <a:extLst>
                <a:ext uri="{FF2B5EF4-FFF2-40B4-BE49-F238E27FC236}">
                  <a16:creationId xmlns:a16="http://schemas.microsoft.com/office/drawing/2014/main" id="{48EF1C49-F265-76D3-9CF3-6F0AC38A4235}"/>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0" name="Snip Same-side Corner of Rectangle 9">
              <a:extLst>
                <a:ext uri="{FF2B5EF4-FFF2-40B4-BE49-F238E27FC236}">
                  <a16:creationId xmlns:a16="http://schemas.microsoft.com/office/drawing/2014/main" id="{BA48798A-9A35-EB01-DCF4-8F1BDA42DB2B}"/>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1" name="Rounded Rectangle 21">
              <a:extLst>
                <a:ext uri="{FF2B5EF4-FFF2-40B4-BE49-F238E27FC236}">
                  <a16:creationId xmlns:a16="http://schemas.microsoft.com/office/drawing/2014/main" id="{246BBE68-ED53-665F-C021-C0B2EBE9A6AE}"/>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2" name="Oval 22">
              <a:extLst>
                <a:ext uri="{FF2B5EF4-FFF2-40B4-BE49-F238E27FC236}">
                  <a16:creationId xmlns:a16="http://schemas.microsoft.com/office/drawing/2014/main" id="{06F35EB2-CA51-E1AA-5AE0-75CD11BDC072}"/>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3" name="Oval 23">
              <a:extLst>
                <a:ext uri="{FF2B5EF4-FFF2-40B4-BE49-F238E27FC236}">
                  <a16:creationId xmlns:a16="http://schemas.microsoft.com/office/drawing/2014/main" id="{3AAEE9CF-6727-10F4-2BC5-5130AFAC9621}"/>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4" name="Group 12">
            <a:extLst>
              <a:ext uri="{FF2B5EF4-FFF2-40B4-BE49-F238E27FC236}">
                <a16:creationId xmlns:a16="http://schemas.microsoft.com/office/drawing/2014/main" id="{B505E17D-1F2A-E3AC-0A2E-6FE769C9FE7B}"/>
              </a:ext>
            </a:extLst>
          </p:cNvPr>
          <p:cNvGrpSpPr>
            <a:grpSpLocks/>
          </p:cNvGrpSpPr>
          <p:nvPr/>
        </p:nvGrpSpPr>
        <p:grpSpPr bwMode="auto">
          <a:xfrm>
            <a:off x="987153" y="1870302"/>
            <a:ext cx="627605" cy="968043"/>
            <a:chOff x="0" y="0"/>
            <a:chExt cx="656" cy="1194"/>
          </a:xfrm>
        </p:grpSpPr>
        <p:sp>
          <p:nvSpPr>
            <p:cNvPr id="15" name="Rectangle 13">
              <a:extLst>
                <a:ext uri="{FF2B5EF4-FFF2-40B4-BE49-F238E27FC236}">
                  <a16:creationId xmlns:a16="http://schemas.microsoft.com/office/drawing/2014/main" id="{2E4FA386-E26D-3D9A-F1FF-BBEC4AC1539D}"/>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6" name="Rectangle 14">
              <a:extLst>
                <a:ext uri="{FF2B5EF4-FFF2-40B4-BE49-F238E27FC236}">
                  <a16:creationId xmlns:a16="http://schemas.microsoft.com/office/drawing/2014/main" id="{4D505D0B-9043-7A61-7C7E-C020007D4E35}"/>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18408595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5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a:extLst>
              <a:ext uri="{FF2B5EF4-FFF2-40B4-BE49-F238E27FC236}">
                <a16:creationId xmlns:a16="http://schemas.microsoft.com/office/drawing/2014/main" id="{3674FA2E-4D55-47E2-9C45-18FF60C39208}"/>
              </a:ext>
            </a:extLst>
          </p:cNvPr>
          <p:cNvSpPr>
            <a:spLocks noGrp="1" noChangeArrowheads="1"/>
          </p:cNvSpPr>
          <p:nvPr>
            <p:ph type="title"/>
          </p:nvPr>
        </p:nvSpPr>
        <p:spPr>
          <a:xfrm>
            <a:off x="555625" y="0"/>
            <a:ext cx="8716963"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One-time passwords</a:t>
            </a:r>
          </a:p>
        </p:txBody>
      </p:sp>
      <p:sp>
        <p:nvSpPr>
          <p:cNvPr id="52226" name="Rectangle 5">
            <a:extLst>
              <a:ext uri="{FF2B5EF4-FFF2-40B4-BE49-F238E27FC236}">
                <a16:creationId xmlns:a16="http://schemas.microsoft.com/office/drawing/2014/main" id="{21F89E55-22E2-49C9-922D-68F068A14035}"/>
              </a:ext>
            </a:extLst>
          </p:cNvPr>
          <p:cNvSpPr>
            <a:spLocks noGrp="1" noChangeArrowheads="1"/>
          </p:cNvSpPr>
          <p:nvPr>
            <p:ph type="body" idx="1"/>
          </p:nvPr>
        </p:nvSpPr>
        <p:spPr>
          <a:xfrm>
            <a:off x="180975" y="1279525"/>
            <a:ext cx="9725025" cy="5578475"/>
          </a:xfrm>
        </p:spPr>
        <p:txBody>
          <a:bodyPr/>
          <a:lstStyle/>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Server stores for each user	</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i="1"/>
              <a:t>username</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i="1"/>
              <a:t>n</a:t>
            </a:r>
            <a:r>
              <a:rPr lang="en-US" altLang="en-US"/>
              <a:t>   /* number of allowed authentications */</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i="1"/>
              <a:t>hash</a:t>
            </a:r>
            <a:r>
              <a:rPr lang="en-US" altLang="en-US" i="1" baseline="33000"/>
              <a:t>n</a:t>
            </a:r>
            <a:r>
              <a:rPr lang="en-US" altLang="en-US" i="1"/>
              <a:t>(</a:t>
            </a:r>
            <a:r>
              <a:rPr lang="en-US" altLang="en-US" i="1">
                <a:solidFill>
                  <a:srgbClr val="FF0000"/>
                </a:solidFill>
              </a:rPr>
              <a:t>pwd</a:t>
            </a:r>
            <a:r>
              <a:rPr lang="en-US" altLang="en-US" i="1"/>
              <a:t>)</a:t>
            </a:r>
            <a:r>
              <a:rPr lang="en-US" altLang="en-US"/>
              <a:t> /* hash</a:t>
            </a:r>
            <a:r>
              <a:rPr lang="en-US" altLang="en-US" baseline="33000"/>
              <a:t>3</a:t>
            </a:r>
            <a:r>
              <a:rPr lang="en-US" altLang="en-US"/>
              <a:t>(</a:t>
            </a:r>
            <a:r>
              <a:rPr lang="en-US" altLang="en-US">
                <a:solidFill>
                  <a:srgbClr val="FF0000"/>
                </a:solidFill>
              </a:rPr>
              <a:t>pwd</a:t>
            </a:r>
            <a:r>
              <a:rPr lang="en-US" altLang="en-US"/>
              <a:t>)=hash(hash(hash(</a:t>
            </a:r>
            <a:r>
              <a:rPr lang="en-US" altLang="en-US">
                <a:solidFill>
                  <a:srgbClr val="FF0000"/>
                </a:solidFill>
              </a:rPr>
              <a:t>pwd</a:t>
            </a:r>
            <a:r>
              <a:rPr lang="en-US" altLang="en-US"/>
              <a:t>))</a:t>
            </a:r>
            <a:r>
              <a:rPr lang="ar-SA" altLang="en-US">
                <a:cs typeface="Arial" panose="020B0604020202020204" pitchFamily="34" charset="0"/>
              </a:rPr>
              <a:t>‏</a:t>
            </a:r>
            <a:r>
              <a:rPr lang="en-US" altLang="en-US"/>
              <a:t>*/</a:t>
            </a:r>
          </a:p>
        </p:txBody>
      </p:sp>
      <p:sp>
        <p:nvSpPr>
          <p:cNvPr id="2" name="Rectangle 1">
            <a:extLst>
              <a:ext uri="{FF2B5EF4-FFF2-40B4-BE49-F238E27FC236}">
                <a16:creationId xmlns:a16="http://schemas.microsoft.com/office/drawing/2014/main" id="{B010F3DB-074E-3640-A246-981151D35238}"/>
              </a:ext>
            </a:extLst>
          </p:cNvPr>
          <p:cNvSpPr/>
          <p:nvPr/>
        </p:nvSpPr>
        <p:spPr>
          <a:xfrm>
            <a:off x="864267" y="6063815"/>
            <a:ext cx="7846595" cy="865622"/>
          </a:xfrm>
          <a:prstGeom prst="rect">
            <a:avLst/>
          </a:prstGeom>
        </p:spPr>
        <p:txBody>
          <a:bodyPr wrap="square">
            <a:spAutoFit/>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sz="2000" dirty="0">
                <a:latin typeface="Helvetica" panose="020B0604020202020204" pitchFamily="34" charset="0"/>
                <a:ea typeface="ＭＳ Ｐゴシック" panose="020B0600070205080204" pitchFamily="34" charset="-128"/>
                <a:sym typeface="Helvetica" panose="020B0604020202020204" pitchFamily="34" charset="0"/>
              </a:rPr>
              <a:t>An implementation of this scheme is described in :</a:t>
            </a:r>
          </a:p>
          <a:p>
            <a:pPr>
              <a:lnSpc>
                <a:spcPct val="83000"/>
              </a:lnSpc>
              <a:tabLst>
                <a:tab pos="723900" algn="l"/>
                <a:tab pos="1447800" algn="l"/>
                <a:tab pos="2171700" algn="l"/>
                <a:tab pos="2895600" algn="l"/>
                <a:tab pos="3619500" algn="l"/>
                <a:tab pos="4343400" algn="l"/>
                <a:tab pos="5067300" algn="l"/>
                <a:tab pos="5753100" algn="l"/>
              </a:tabLst>
            </a:pPr>
            <a:r>
              <a:rPr lang="en-US" altLang="en-US" sz="2000" dirty="0">
                <a:latin typeface="Helvetica" panose="020B0604020202020204" pitchFamily="34" charset="0"/>
                <a:ea typeface="ＭＳ Ｐゴシック" panose="020B0600070205080204" pitchFamily="34" charset="-128"/>
                <a:sym typeface="Helvetica" panose="020B0604020202020204" pitchFamily="34" charset="0"/>
              </a:rPr>
              <a:t>N. Haller, C. Metz, P. </a:t>
            </a:r>
            <a:r>
              <a:rPr lang="en-US" altLang="en-US" sz="2000" dirty="0" err="1">
                <a:latin typeface="Helvetica" panose="020B0604020202020204" pitchFamily="34" charset="0"/>
                <a:ea typeface="ＭＳ Ｐゴシック" panose="020B0600070205080204" pitchFamily="34" charset="-128"/>
                <a:sym typeface="Helvetica" panose="020B0604020202020204" pitchFamily="34" charset="0"/>
              </a:rPr>
              <a:t>Nesser</a:t>
            </a:r>
            <a:r>
              <a:rPr lang="en-US" altLang="en-US" sz="2000" dirty="0">
                <a:latin typeface="Helvetica" panose="020B0604020202020204" pitchFamily="34" charset="0"/>
                <a:ea typeface="ＭＳ Ｐゴシック" panose="020B0600070205080204" pitchFamily="34" charset="-128"/>
                <a:sym typeface="Helvetica" panose="020B0604020202020204" pitchFamily="34" charset="0"/>
              </a:rPr>
              <a:t>, M.  Straw.  A One-Time Password System. RFC 2289.February 1998.</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re 1">
            <a:extLst>
              <a:ext uri="{FF2B5EF4-FFF2-40B4-BE49-F238E27FC236}">
                <a16:creationId xmlns:a16="http://schemas.microsoft.com/office/drawing/2014/main" id="{0D4289F8-8DF8-424F-8A2C-031911840491}"/>
              </a:ext>
            </a:extLst>
          </p:cNvPr>
          <p:cNvSpPr>
            <a:spLocks noGrp="1" noChangeArrowheads="1"/>
          </p:cNvSpPr>
          <p:nvPr>
            <p:ph type="title"/>
          </p:nvPr>
        </p:nvSpPr>
        <p:spPr/>
        <p:txBody>
          <a:bodyPr/>
          <a:lstStyle/>
          <a:p>
            <a:r>
              <a:rPr lang="en-GB" altLang="en-US"/>
              <a:t>One-time passwords</a:t>
            </a:r>
          </a:p>
        </p:txBody>
      </p:sp>
      <p:sp>
        <p:nvSpPr>
          <p:cNvPr id="54274" name="Espace réservé du contenu 2">
            <a:extLst>
              <a:ext uri="{FF2B5EF4-FFF2-40B4-BE49-F238E27FC236}">
                <a16:creationId xmlns:a16="http://schemas.microsoft.com/office/drawing/2014/main" id="{3E12A5CB-195C-41BC-81CA-373D46B5226F}"/>
              </a:ext>
            </a:extLst>
          </p:cNvPr>
          <p:cNvSpPr>
            <a:spLocks noGrp="1" noChangeArrowheads="1"/>
          </p:cNvSpPr>
          <p:nvPr>
            <p:ph idx="1"/>
          </p:nvPr>
        </p:nvSpPr>
        <p:spPr/>
        <p:txBody>
          <a:bodyPr/>
          <a:lstStyle/>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When user wishes to be authenticated</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Server sends stored value of </a:t>
            </a:r>
            <a:r>
              <a:rPr lang="en-US" altLang="en-US" i="1"/>
              <a:t>n</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User sends hash</a:t>
            </a:r>
            <a:r>
              <a:rPr lang="en-US" altLang="en-US" baseline="33000"/>
              <a:t>n-1</a:t>
            </a:r>
            <a:r>
              <a:rPr lang="en-US" altLang="en-US"/>
              <a:t>(</a:t>
            </a:r>
            <a:r>
              <a:rPr lang="en-US" altLang="en-US">
                <a:solidFill>
                  <a:srgbClr val="FF0000"/>
                </a:solidFill>
              </a:rPr>
              <a:t>pwd</a:t>
            </a:r>
            <a:r>
              <a:rPr lang="en-US" altLang="en-US"/>
              <a:t>)</a:t>
            </a:r>
            <a:r>
              <a:rPr lang="ar-SA" altLang="en-US">
                <a:cs typeface="Arial" panose="020B0604020202020204" pitchFamily="34" charset="0"/>
              </a:rPr>
              <a:t>‏</a:t>
            </a:r>
            <a:endParaRPr lang="en-US" altLang="en-US"/>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Server compares </a:t>
            </a:r>
            <a:r>
              <a:rPr lang="en-US" altLang="en-US" u="sng"/>
              <a:t>hash(hash</a:t>
            </a:r>
            <a:r>
              <a:rPr lang="en-US" altLang="en-US" u="sng" baseline="33000"/>
              <a:t>n-1</a:t>
            </a:r>
            <a:r>
              <a:rPr lang="en-US" altLang="en-US" u="sng"/>
              <a:t>(</a:t>
            </a:r>
            <a:r>
              <a:rPr lang="en-US" altLang="en-US" u="sng">
                <a:solidFill>
                  <a:srgbClr val="FF0000"/>
                </a:solidFill>
              </a:rPr>
              <a:t>pwd</a:t>
            </a:r>
            <a:r>
              <a:rPr lang="en-US" altLang="en-US" u="sng"/>
              <a:t>))</a:t>
            </a:r>
            <a:r>
              <a:rPr lang="en-US" altLang="en-US"/>
              <a:t> with </a:t>
            </a:r>
            <a:r>
              <a:rPr lang="en-US" altLang="en-US" u="sng"/>
              <a:t>hash</a:t>
            </a:r>
            <a:r>
              <a:rPr lang="en-US" altLang="en-US" u="sng" baseline="33000"/>
              <a:t>n</a:t>
            </a:r>
            <a:r>
              <a:rPr lang="en-US" altLang="en-US" u="sng"/>
              <a:t>(</a:t>
            </a:r>
            <a:r>
              <a:rPr lang="en-US" altLang="en-US" u="sng">
                <a:solidFill>
                  <a:srgbClr val="FF0000"/>
                </a:solidFill>
              </a:rPr>
              <a:t>pwd</a:t>
            </a:r>
            <a:r>
              <a:rPr lang="en-US" altLang="en-US" u="sng"/>
              <a:t>)</a:t>
            </a:r>
            <a:r>
              <a:rPr lang="ar-SA" altLang="en-US" u="sng">
                <a:cs typeface="Arial" panose="020B0604020202020204" pitchFamily="34" charset="0"/>
              </a:rPr>
              <a:t>‏</a:t>
            </a:r>
            <a:endParaRPr lang="en-US" altLang="en-US" u="sng"/>
          </a:p>
          <a:p>
            <a:pPr lvl="3">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If equal, user is authenticated, server decrements n and remembers</a:t>
            </a:r>
            <a:br>
              <a:rPr lang="en-US" altLang="en-US"/>
            </a:br>
            <a:r>
              <a:rPr lang="en-US" altLang="en-US"/>
              <a:t>hash</a:t>
            </a:r>
            <a:r>
              <a:rPr lang="en-US" altLang="en-US" baseline="33000"/>
              <a:t>n-1</a:t>
            </a:r>
            <a:r>
              <a:rPr lang="en-US" altLang="en-US"/>
              <a:t>(</a:t>
            </a:r>
            <a:r>
              <a:rPr lang="en-US" altLang="en-US">
                <a:solidFill>
                  <a:srgbClr val="FF0000"/>
                </a:solidFill>
              </a:rPr>
              <a:t>pwd</a:t>
            </a:r>
            <a:r>
              <a:rPr lang="en-US" altLang="en-US"/>
              <a:t>)</a:t>
            </a:r>
            <a:endParaRPr lang="en-GB"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a:extLst>
              <a:ext uri="{FF2B5EF4-FFF2-40B4-BE49-F238E27FC236}">
                <a16:creationId xmlns:a16="http://schemas.microsoft.com/office/drawing/2014/main" id="{0B35B18E-2A3E-4720-BFF7-AB64030C8DBC}"/>
              </a:ext>
            </a:extLst>
          </p:cNvPr>
          <p:cNvSpPr>
            <a:spLocks noGrp="1" noChangeArrowheads="1"/>
          </p:cNvSpPr>
          <p:nvPr>
            <p:ph type="title"/>
          </p:nvPr>
        </p:nvSpPr>
        <p:spPr>
          <a:xfrm>
            <a:off x="1666875" y="0"/>
            <a:ext cx="7605713"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18400" algn="l"/>
              </a:tabLst>
            </a:pPr>
            <a:r>
              <a:rPr lang="en-US" altLang="en-US"/>
              <a:t>One time passwords</a:t>
            </a:r>
          </a:p>
        </p:txBody>
      </p:sp>
      <p:sp>
        <p:nvSpPr>
          <p:cNvPr id="55299" name="Rectangle 7">
            <a:extLst>
              <a:ext uri="{FF2B5EF4-FFF2-40B4-BE49-F238E27FC236}">
                <a16:creationId xmlns:a16="http://schemas.microsoft.com/office/drawing/2014/main" id="{3A54D52A-3DA4-4914-ACF4-96CC50526833}"/>
              </a:ext>
            </a:extLst>
          </p:cNvPr>
          <p:cNvSpPr>
            <a:spLocks/>
          </p:cNvSpPr>
          <p:nvPr/>
        </p:nvSpPr>
        <p:spPr bwMode="auto">
          <a:xfrm>
            <a:off x="457200" y="2686050"/>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5301" name="Rectangle 9">
            <a:extLst>
              <a:ext uri="{FF2B5EF4-FFF2-40B4-BE49-F238E27FC236}">
                <a16:creationId xmlns:a16="http://schemas.microsoft.com/office/drawing/2014/main" id="{5F801EFE-6B5D-4CB3-8310-DB9597B23A1E}"/>
              </a:ext>
            </a:extLst>
          </p:cNvPr>
          <p:cNvSpPr>
            <a:spLocks/>
          </p:cNvSpPr>
          <p:nvPr/>
        </p:nvSpPr>
        <p:spPr bwMode="auto">
          <a:xfrm>
            <a:off x="6708775" y="2584450"/>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10602" name="Line 10">
            <a:extLst>
              <a:ext uri="{FF2B5EF4-FFF2-40B4-BE49-F238E27FC236}">
                <a16:creationId xmlns:a16="http://schemas.microsoft.com/office/drawing/2014/main" id="{35A2CE1D-C26C-42D1-90D6-7BF37D2C5FA0}"/>
              </a:ext>
            </a:extLst>
          </p:cNvPr>
          <p:cNvSpPr>
            <a:spLocks noChangeShapeType="1"/>
          </p:cNvSpPr>
          <p:nvPr/>
        </p:nvSpPr>
        <p:spPr bwMode="auto">
          <a:xfrm>
            <a:off x="776288" y="3681413"/>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5303" name="Line 11">
            <a:extLst>
              <a:ext uri="{FF2B5EF4-FFF2-40B4-BE49-F238E27FC236}">
                <a16:creationId xmlns:a16="http://schemas.microsoft.com/office/drawing/2014/main" id="{C82FB424-3104-482E-8F24-3BFA30E57D14}"/>
              </a:ext>
            </a:extLst>
          </p:cNvPr>
          <p:cNvSpPr>
            <a:spLocks noChangeShapeType="1"/>
          </p:cNvSpPr>
          <p:nvPr/>
        </p:nvSpPr>
        <p:spPr bwMode="auto">
          <a:xfrm>
            <a:off x="809625" y="3051175"/>
            <a:ext cx="1588" cy="27638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5304" name="Line 12">
            <a:extLst>
              <a:ext uri="{FF2B5EF4-FFF2-40B4-BE49-F238E27FC236}">
                <a16:creationId xmlns:a16="http://schemas.microsoft.com/office/drawing/2014/main" id="{EEB6D3CE-CFA6-4448-896C-694809AC85E9}"/>
              </a:ext>
            </a:extLst>
          </p:cNvPr>
          <p:cNvSpPr>
            <a:spLocks noChangeShapeType="1"/>
          </p:cNvSpPr>
          <p:nvPr/>
        </p:nvSpPr>
        <p:spPr bwMode="auto">
          <a:xfrm flipH="1">
            <a:off x="7121525" y="2876550"/>
            <a:ext cx="4763"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0605" name="Group 13">
            <a:extLst>
              <a:ext uri="{FF2B5EF4-FFF2-40B4-BE49-F238E27FC236}">
                <a16:creationId xmlns:a16="http://schemas.microsoft.com/office/drawing/2014/main" id="{06B002C7-5C7A-48D9-80B3-702727B63FAE}"/>
              </a:ext>
            </a:extLst>
          </p:cNvPr>
          <p:cNvGrpSpPr>
            <a:grpSpLocks/>
          </p:cNvGrpSpPr>
          <p:nvPr/>
        </p:nvGrpSpPr>
        <p:grpSpPr bwMode="auto">
          <a:xfrm>
            <a:off x="1443038" y="3238500"/>
            <a:ext cx="4892675" cy="334963"/>
            <a:chOff x="0" y="0"/>
            <a:chExt cx="3136" cy="232"/>
          </a:xfrm>
        </p:grpSpPr>
        <p:sp>
          <p:nvSpPr>
            <p:cNvPr id="55325" name="Rectangle 14">
              <a:extLst>
                <a:ext uri="{FF2B5EF4-FFF2-40B4-BE49-F238E27FC236}">
                  <a16:creationId xmlns:a16="http://schemas.microsoft.com/office/drawing/2014/main" id="{A399D524-BAA4-4264-8C3D-DFD75F8203AF}"/>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6" name="Rectangle 15">
              <a:extLst>
                <a:ext uri="{FF2B5EF4-FFF2-40B4-BE49-F238E27FC236}">
                  <a16:creationId xmlns:a16="http://schemas.microsoft.com/office/drawing/2014/main" id="{7A78E9D9-632E-4558-B744-D85403C2D386}"/>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nvGrpSpPr>
          <p:cNvPr id="2" name="Grouper 1">
            <a:extLst>
              <a:ext uri="{FF2B5EF4-FFF2-40B4-BE49-F238E27FC236}">
                <a16:creationId xmlns:a16="http://schemas.microsoft.com/office/drawing/2014/main" id="{A002C736-800A-4C54-A26B-A4FD518AA477}"/>
              </a:ext>
            </a:extLst>
          </p:cNvPr>
          <p:cNvGrpSpPr>
            <a:grpSpLocks/>
          </p:cNvGrpSpPr>
          <p:nvPr/>
        </p:nvGrpSpPr>
        <p:grpSpPr bwMode="auto">
          <a:xfrm>
            <a:off x="839788" y="4044950"/>
            <a:ext cx="6318250" cy="338138"/>
            <a:chOff x="1101825" y="5753437"/>
            <a:chExt cx="8294400" cy="481330"/>
          </a:xfrm>
        </p:grpSpPr>
        <p:sp>
          <p:nvSpPr>
            <p:cNvPr id="55321" name="Line 16">
              <a:extLst>
                <a:ext uri="{FF2B5EF4-FFF2-40B4-BE49-F238E27FC236}">
                  <a16:creationId xmlns:a16="http://schemas.microsoft.com/office/drawing/2014/main" id="{60D8594D-8A0D-4D04-BFAB-1DE76F6C19A7}"/>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5322" name="Group 17">
              <a:extLst>
                <a:ext uri="{FF2B5EF4-FFF2-40B4-BE49-F238E27FC236}">
                  <a16:creationId xmlns:a16="http://schemas.microsoft.com/office/drawing/2014/main" id="{BF32E7F7-B9BA-4E0F-A059-8473F6744DC9}"/>
                </a:ext>
              </a:extLst>
            </p:cNvPr>
            <p:cNvGrpSpPr>
              <a:grpSpLocks/>
            </p:cNvGrpSpPr>
            <p:nvPr/>
          </p:nvGrpSpPr>
          <p:grpSpPr bwMode="auto">
            <a:xfrm>
              <a:off x="2080768" y="5753437"/>
              <a:ext cx="6422528" cy="475186"/>
              <a:chOff x="0" y="0"/>
              <a:chExt cx="3136" cy="232"/>
            </a:xfrm>
          </p:grpSpPr>
          <p:sp>
            <p:nvSpPr>
              <p:cNvPr id="55323" name="Rectangle 18">
                <a:extLst>
                  <a:ext uri="{FF2B5EF4-FFF2-40B4-BE49-F238E27FC236}">
                    <a16:creationId xmlns:a16="http://schemas.microsoft.com/office/drawing/2014/main" id="{607084E8-FB4B-41A1-B415-0D9F759AD4DE}"/>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4" name="Rectangle 19">
                <a:extLst>
                  <a:ext uri="{FF2B5EF4-FFF2-40B4-BE49-F238E27FC236}">
                    <a16:creationId xmlns:a16="http://schemas.microsoft.com/office/drawing/2014/main" id="{A3D3E243-7148-4CB1-976A-381225668A8C}"/>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My current </a:t>
                </a:r>
                <a:r>
                  <a:rPr lang="en-US" altLang="en-US" i="1">
                    <a:latin typeface="Helvetica" panose="020B0604020202020204" pitchFamily="34" charset="0"/>
                    <a:sym typeface="Helvetica" panose="020B0604020202020204" pitchFamily="34" charset="0"/>
                  </a:rPr>
                  <a:t>n</a:t>
                </a:r>
                <a:r>
                  <a:rPr lang="en-US" altLang="en-US">
                    <a:latin typeface="Helvetica" panose="020B0604020202020204" pitchFamily="34" charset="0"/>
                    <a:sym typeface="Helvetica" panose="020B0604020202020204" pitchFamily="34" charset="0"/>
                  </a:rPr>
                  <a:t> is 123</a:t>
                </a:r>
              </a:p>
            </p:txBody>
          </p:sp>
        </p:grpSp>
      </p:grpSp>
      <p:grpSp>
        <p:nvGrpSpPr>
          <p:cNvPr id="3" name="Grouper 2">
            <a:extLst>
              <a:ext uri="{FF2B5EF4-FFF2-40B4-BE49-F238E27FC236}">
                <a16:creationId xmlns:a16="http://schemas.microsoft.com/office/drawing/2014/main" id="{B388A8E2-93BB-463F-A049-1C672EF283B0}"/>
              </a:ext>
            </a:extLst>
          </p:cNvPr>
          <p:cNvGrpSpPr>
            <a:grpSpLocks/>
          </p:cNvGrpSpPr>
          <p:nvPr/>
        </p:nvGrpSpPr>
        <p:grpSpPr bwMode="auto">
          <a:xfrm>
            <a:off x="889000" y="4673600"/>
            <a:ext cx="6188075" cy="400050"/>
            <a:chOff x="1167361" y="6646458"/>
            <a:chExt cx="8122368" cy="569404"/>
          </a:xfrm>
        </p:grpSpPr>
        <p:sp>
          <p:nvSpPr>
            <p:cNvPr id="55317" name="Line 20">
              <a:extLst>
                <a:ext uri="{FF2B5EF4-FFF2-40B4-BE49-F238E27FC236}">
                  <a16:creationId xmlns:a16="http://schemas.microsoft.com/office/drawing/2014/main" id="{7F2964E4-6B1B-4242-82D4-124B933014ED}"/>
                </a:ext>
              </a:extLst>
            </p:cNvPr>
            <p:cNvSpPr>
              <a:spLocks noChangeShapeType="1"/>
            </p:cNvSpPr>
            <p:nvPr/>
          </p:nvSpPr>
          <p:spPr bwMode="auto">
            <a:xfrm>
              <a:off x="1167361" y="7213813"/>
              <a:ext cx="8122368" cy="2049"/>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5318" name="Group 21">
              <a:extLst>
                <a:ext uri="{FF2B5EF4-FFF2-40B4-BE49-F238E27FC236}">
                  <a16:creationId xmlns:a16="http://schemas.microsoft.com/office/drawing/2014/main" id="{ADE4AB70-B41A-4123-8C75-B7900D7D26DB}"/>
                </a:ext>
              </a:extLst>
            </p:cNvPr>
            <p:cNvGrpSpPr>
              <a:grpSpLocks/>
            </p:cNvGrpSpPr>
            <p:nvPr/>
          </p:nvGrpSpPr>
          <p:grpSpPr bwMode="auto">
            <a:xfrm>
              <a:off x="1955841" y="6646458"/>
              <a:ext cx="7292927" cy="491572"/>
              <a:chOff x="0" y="0"/>
              <a:chExt cx="3560" cy="240"/>
            </a:xfrm>
          </p:grpSpPr>
          <p:sp>
            <p:nvSpPr>
              <p:cNvPr id="55319" name="Rectangle 22">
                <a:extLst>
                  <a:ext uri="{FF2B5EF4-FFF2-40B4-BE49-F238E27FC236}">
                    <a16:creationId xmlns:a16="http://schemas.microsoft.com/office/drawing/2014/main" id="{2A79429D-2EF1-4EF5-B3A3-7A1C7C7D0A72}"/>
                  </a:ext>
                </a:extLst>
              </p:cNvPr>
              <p:cNvSpPr>
                <a:spLocks/>
              </p:cNvSpPr>
              <p:nvPr/>
            </p:nvSpPr>
            <p:spPr bwMode="auto">
              <a:xfrm>
                <a:off x="0" y="0"/>
                <a:ext cx="3560"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0" name="Rectangle 23">
                <a:extLst>
                  <a:ext uri="{FF2B5EF4-FFF2-40B4-BE49-F238E27FC236}">
                    <a16:creationId xmlns:a16="http://schemas.microsoft.com/office/drawing/2014/main" id="{0283B493-A3DE-492D-87EF-08B5047EE146}"/>
                  </a:ext>
                </a:extLst>
              </p:cNvPr>
              <p:cNvSpPr>
                <a:spLocks/>
              </p:cNvSpPr>
              <p:nvPr/>
            </p:nvSpPr>
            <p:spPr bwMode="auto">
              <a:xfrm>
                <a:off x="0" y="0"/>
                <a:ext cx="35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Password : Hash</a:t>
                </a:r>
                <a:r>
                  <a:rPr lang="en-US" altLang="en-US" baseline="33000">
                    <a:latin typeface="Helvetica" panose="020B0604020202020204" pitchFamily="34" charset="0"/>
                    <a:sym typeface="Helvetica" panose="020B0604020202020204" pitchFamily="34" charset="0"/>
                  </a:rPr>
                  <a:t>122</a:t>
                </a:r>
                <a:r>
                  <a:rPr lang="en-US" altLang="en-US">
                    <a:latin typeface="Helvetica" panose="020B0604020202020204" pitchFamily="34" charset="0"/>
                    <a:sym typeface="Helvetica" panose="020B0604020202020204" pitchFamily="34" charset="0"/>
                  </a:rPr>
                  <a:t>(</a:t>
                </a:r>
                <a:r>
                  <a:rPr lang="en-US" altLang="en-US">
                    <a:solidFill>
                      <a:srgbClr val="0000FF"/>
                    </a:solidFill>
                    <a:latin typeface="Helvetica" panose="020B0604020202020204" pitchFamily="34" charset="0"/>
                    <a:sym typeface="Helvetica" panose="020B0604020202020204" pitchFamily="34" charset="0"/>
                  </a:rPr>
                  <a:t>P</a:t>
                </a:r>
                <a:r>
                  <a:rPr lang="en-US" altLang="en-US">
                    <a:latin typeface="Helvetica" panose="020B0604020202020204" pitchFamily="34" charset="0"/>
                    <a:sym typeface="Helvetica" panose="020B0604020202020204" pitchFamily="34" charset="0"/>
                  </a:rPr>
                  <a:t>)=VVBG</a:t>
                </a:r>
              </a:p>
            </p:txBody>
          </p:sp>
        </p:grpSp>
      </p:grpSp>
      <p:grpSp>
        <p:nvGrpSpPr>
          <p:cNvPr id="55308" name="Group 24">
            <a:extLst>
              <a:ext uri="{FF2B5EF4-FFF2-40B4-BE49-F238E27FC236}">
                <a16:creationId xmlns:a16="http://schemas.microsoft.com/office/drawing/2014/main" id="{87EFB0E8-8CD6-407D-B3BC-E71CADA316B5}"/>
              </a:ext>
            </a:extLst>
          </p:cNvPr>
          <p:cNvGrpSpPr>
            <a:grpSpLocks/>
          </p:cNvGrpSpPr>
          <p:nvPr/>
        </p:nvGrpSpPr>
        <p:grpSpPr bwMode="auto">
          <a:xfrm>
            <a:off x="7200900" y="3340100"/>
            <a:ext cx="2708275" cy="941388"/>
            <a:chOff x="0" y="0"/>
            <a:chExt cx="1736" cy="653"/>
          </a:xfrm>
        </p:grpSpPr>
        <p:sp>
          <p:nvSpPr>
            <p:cNvPr id="55315" name="Rectangle 25">
              <a:extLst>
                <a:ext uri="{FF2B5EF4-FFF2-40B4-BE49-F238E27FC236}">
                  <a16:creationId xmlns:a16="http://schemas.microsoft.com/office/drawing/2014/main" id="{5DFF79E7-4F11-48BD-AA1C-AAF925C1E237}"/>
                </a:ext>
              </a:extLst>
            </p:cNvPr>
            <p:cNvSpPr>
              <a:spLocks/>
            </p:cNvSpPr>
            <p:nvPr/>
          </p:nvSpPr>
          <p:spPr bwMode="auto">
            <a:xfrm>
              <a:off x="0" y="0"/>
              <a:ext cx="1734"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6" name="Rectangle 26">
              <a:extLst>
                <a:ext uri="{FF2B5EF4-FFF2-40B4-BE49-F238E27FC236}">
                  <a16:creationId xmlns:a16="http://schemas.microsoft.com/office/drawing/2014/main" id="{CC72E763-C010-477A-8AF9-AD8EDE69881E}"/>
                </a:ext>
              </a:extLst>
            </p:cNvPr>
            <p:cNvSpPr>
              <a:spLocks/>
            </p:cNvSpPr>
            <p:nvPr/>
          </p:nvSpPr>
          <p:spPr bwMode="auto">
            <a:xfrm>
              <a:off x="0" y="0"/>
              <a:ext cx="173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n=123</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Hash</a:t>
              </a:r>
              <a:r>
                <a:rPr lang="en-US" altLang="en-US" sz="2100" baseline="33000">
                  <a:latin typeface="Helvetica" panose="020B0604020202020204" pitchFamily="34" charset="0"/>
                  <a:sym typeface="Helvetica" panose="020B0604020202020204" pitchFamily="34" charset="0"/>
                </a:rPr>
                <a:t>123</a:t>
              </a:r>
              <a:r>
                <a:rPr lang="en-US" altLang="en-US" sz="2100">
                  <a:latin typeface="Helvetica" panose="020B0604020202020204" pitchFamily="34" charset="0"/>
                  <a:sym typeface="Helvetica" panose="020B0604020202020204" pitchFamily="34" charset="0"/>
                </a:rPr>
                <a:t>(</a:t>
              </a:r>
              <a:r>
                <a:rPr lang="en-US" altLang="en-US" sz="2100">
                  <a:solidFill>
                    <a:srgbClr val="0000FF"/>
                  </a:solidFill>
                  <a:latin typeface="Helvetica" panose="020B0604020202020204" pitchFamily="34" charset="0"/>
                  <a:sym typeface="Helvetica" panose="020B0604020202020204" pitchFamily="34" charset="0"/>
                </a:rPr>
                <a:t>P</a:t>
              </a:r>
              <a:r>
                <a:rPr lang="en-US" altLang="en-US" sz="2100">
                  <a:latin typeface="Helvetica" panose="020B0604020202020204" pitchFamily="34" charset="0"/>
                  <a:sym typeface="Helvetica" panose="020B0604020202020204" pitchFamily="34" charset="0"/>
                </a:rPr>
                <a:t>)=ZROK</a:t>
              </a:r>
            </a:p>
          </p:txBody>
        </p:sp>
      </p:grpSp>
      <p:grpSp>
        <p:nvGrpSpPr>
          <p:cNvPr id="110619" name="Group 27">
            <a:extLst>
              <a:ext uri="{FF2B5EF4-FFF2-40B4-BE49-F238E27FC236}">
                <a16:creationId xmlns:a16="http://schemas.microsoft.com/office/drawing/2014/main" id="{A4A91931-A347-4D33-9BC1-A4C51A095E4D}"/>
              </a:ext>
            </a:extLst>
          </p:cNvPr>
          <p:cNvGrpSpPr>
            <a:grpSpLocks/>
          </p:cNvGrpSpPr>
          <p:nvPr/>
        </p:nvGrpSpPr>
        <p:grpSpPr bwMode="auto">
          <a:xfrm>
            <a:off x="7296150" y="5245100"/>
            <a:ext cx="2384425" cy="939800"/>
            <a:chOff x="0" y="0"/>
            <a:chExt cx="1528" cy="653"/>
          </a:xfrm>
        </p:grpSpPr>
        <p:sp>
          <p:nvSpPr>
            <p:cNvPr id="55313" name="Rectangle 28">
              <a:extLst>
                <a:ext uri="{FF2B5EF4-FFF2-40B4-BE49-F238E27FC236}">
                  <a16:creationId xmlns:a16="http://schemas.microsoft.com/office/drawing/2014/main" id="{37165525-1861-4C94-8B7B-1952DEA63C2A}"/>
                </a:ext>
              </a:extLst>
            </p:cNvPr>
            <p:cNvSpPr>
              <a:spLocks/>
            </p:cNvSpPr>
            <p:nvPr/>
          </p:nvSpPr>
          <p:spPr bwMode="auto">
            <a:xfrm>
              <a:off x="0" y="0"/>
              <a:ext cx="1526"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4" name="Rectangle 29">
              <a:extLst>
                <a:ext uri="{FF2B5EF4-FFF2-40B4-BE49-F238E27FC236}">
                  <a16:creationId xmlns:a16="http://schemas.microsoft.com/office/drawing/2014/main" id="{0E766A01-50C3-47BA-86EF-12708A683A58}"/>
                </a:ext>
              </a:extLst>
            </p:cNvPr>
            <p:cNvSpPr>
              <a:spLocks/>
            </p:cNvSpPr>
            <p:nvPr/>
          </p:nvSpPr>
          <p:spPr bwMode="auto">
            <a:xfrm>
              <a:off x="0" y="0"/>
              <a:ext cx="152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n=122</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Hash</a:t>
              </a:r>
              <a:r>
                <a:rPr lang="en-US" altLang="en-US" sz="2100" baseline="33000">
                  <a:latin typeface="Helvetica" panose="020B0604020202020204" pitchFamily="34" charset="0"/>
                  <a:sym typeface="Helvetica" panose="020B0604020202020204" pitchFamily="34" charset="0"/>
                </a:rPr>
                <a:t>122</a:t>
              </a:r>
              <a:r>
                <a:rPr lang="en-US" altLang="en-US" sz="2100">
                  <a:latin typeface="Helvetica" panose="020B0604020202020204" pitchFamily="34" charset="0"/>
                  <a:sym typeface="Helvetica" panose="020B0604020202020204" pitchFamily="34" charset="0"/>
                </a:rPr>
                <a:t>(P)=VVBG</a:t>
              </a:r>
            </a:p>
          </p:txBody>
        </p:sp>
      </p:grpSp>
      <p:grpSp>
        <p:nvGrpSpPr>
          <p:cNvPr id="110622" name="Group 30">
            <a:extLst>
              <a:ext uri="{FF2B5EF4-FFF2-40B4-BE49-F238E27FC236}">
                <a16:creationId xmlns:a16="http://schemas.microsoft.com/office/drawing/2014/main" id="{9F61A2EE-A788-49D5-9D2A-E1C21A09F9CC}"/>
              </a:ext>
            </a:extLst>
          </p:cNvPr>
          <p:cNvGrpSpPr>
            <a:grpSpLocks/>
          </p:cNvGrpSpPr>
          <p:nvPr/>
        </p:nvGrpSpPr>
        <p:grpSpPr bwMode="auto">
          <a:xfrm>
            <a:off x="2974974" y="6330950"/>
            <a:ext cx="6297613" cy="400050"/>
            <a:chOff x="0" y="0"/>
            <a:chExt cx="2264" cy="278"/>
          </a:xfrm>
        </p:grpSpPr>
        <p:sp>
          <p:nvSpPr>
            <p:cNvPr id="55311" name="Rectangle 31">
              <a:extLst>
                <a:ext uri="{FF2B5EF4-FFF2-40B4-BE49-F238E27FC236}">
                  <a16:creationId xmlns:a16="http://schemas.microsoft.com/office/drawing/2014/main" id="{5FE85DAD-AB80-4ADB-8B6C-15EEEAF4B1E3}"/>
                </a:ext>
              </a:extLst>
            </p:cNvPr>
            <p:cNvSpPr>
              <a:spLocks/>
            </p:cNvSpPr>
            <p:nvPr/>
          </p:nvSpPr>
          <p:spPr bwMode="auto">
            <a:xfrm>
              <a:off x="0" y="0"/>
              <a:ext cx="2263" cy="27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2" name="Rectangle 32">
              <a:extLst>
                <a:ext uri="{FF2B5EF4-FFF2-40B4-BE49-F238E27FC236}">
                  <a16:creationId xmlns:a16="http://schemas.microsoft.com/office/drawing/2014/main" id="{C7E53159-0EE5-4ABA-AE88-C2A33F127A22}"/>
                </a:ext>
              </a:extLst>
            </p:cNvPr>
            <p:cNvSpPr>
              <a:spLocks/>
            </p:cNvSpPr>
            <p:nvPr/>
          </p:nvSpPr>
          <p:spPr bwMode="auto">
            <a:xfrm>
              <a:off x="0" y="0"/>
              <a:ext cx="22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dirty="0">
                  <a:solidFill>
                    <a:srgbClr val="FF0000"/>
                  </a:solidFill>
                  <a:latin typeface="Helvetica" panose="020B0604020202020204" pitchFamily="34" charset="0"/>
                  <a:sym typeface="Helvetica" panose="020B0604020202020204" pitchFamily="34" charset="0"/>
                </a:rPr>
                <a:t>Can Terrence attack this protocol ?</a:t>
              </a:r>
            </a:p>
          </p:txBody>
        </p:sp>
      </p:grpSp>
      <p:pic>
        <p:nvPicPr>
          <p:cNvPr id="32" name="Picture 2">
            <a:extLst>
              <a:ext uri="{FF2B5EF4-FFF2-40B4-BE49-F238E27FC236}">
                <a16:creationId xmlns:a16="http://schemas.microsoft.com/office/drawing/2014/main" id="{6FD9C582-2CE0-654F-9BCE-A5BBE6C71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1335581" y="5651317"/>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6">
            <a:extLst>
              <a:ext uri="{FF2B5EF4-FFF2-40B4-BE49-F238E27FC236}">
                <a16:creationId xmlns:a16="http://schemas.microsoft.com/office/drawing/2014/main" id="{FBA2B288-3043-5DA8-813C-5946D472EF23}"/>
              </a:ext>
            </a:extLst>
          </p:cNvPr>
          <p:cNvGrpSpPr>
            <a:grpSpLocks/>
          </p:cNvGrpSpPr>
          <p:nvPr/>
        </p:nvGrpSpPr>
        <p:grpSpPr bwMode="auto">
          <a:xfrm>
            <a:off x="6856792" y="1383610"/>
            <a:ext cx="411990" cy="1003300"/>
            <a:chOff x="0" y="0"/>
            <a:chExt cx="506" cy="1003"/>
          </a:xfrm>
        </p:grpSpPr>
        <p:sp>
          <p:nvSpPr>
            <p:cNvPr id="5" name="Rectangle 7">
              <a:extLst>
                <a:ext uri="{FF2B5EF4-FFF2-40B4-BE49-F238E27FC236}">
                  <a16:creationId xmlns:a16="http://schemas.microsoft.com/office/drawing/2014/main" id="{6F353DAE-9A8B-AC51-5948-A0F26A9B6302}"/>
                </a:ext>
              </a:extLst>
            </p:cNvPr>
            <p:cNvSpPr>
              <a:spLocks/>
            </p:cNvSpPr>
            <p:nvPr/>
          </p:nvSpPr>
          <p:spPr bwMode="auto">
            <a:xfrm>
              <a:off x="0" y="0"/>
              <a:ext cx="506" cy="1003"/>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CD351F64-8263-9F4D-9D30-E5658FFD0817}"/>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5" name="Group 12">
            <a:extLst>
              <a:ext uri="{FF2B5EF4-FFF2-40B4-BE49-F238E27FC236}">
                <a16:creationId xmlns:a16="http://schemas.microsoft.com/office/drawing/2014/main" id="{206D6A1D-E8B3-D8D9-CFA4-C4A0E7BCBBC3}"/>
              </a:ext>
            </a:extLst>
          </p:cNvPr>
          <p:cNvGrpSpPr>
            <a:grpSpLocks/>
          </p:cNvGrpSpPr>
          <p:nvPr/>
        </p:nvGrpSpPr>
        <p:grpSpPr bwMode="auto">
          <a:xfrm>
            <a:off x="621713" y="1398587"/>
            <a:ext cx="531397" cy="1025526"/>
            <a:chOff x="0" y="0"/>
            <a:chExt cx="656" cy="1194"/>
          </a:xfrm>
        </p:grpSpPr>
        <p:sp>
          <p:nvSpPr>
            <p:cNvPr id="16" name="Rectangle 13">
              <a:extLst>
                <a:ext uri="{FF2B5EF4-FFF2-40B4-BE49-F238E27FC236}">
                  <a16:creationId xmlns:a16="http://schemas.microsoft.com/office/drawing/2014/main" id="{AC5DE39A-ECF2-C45C-6708-A8EDABB1CBF7}"/>
                </a:ext>
              </a:extLst>
            </p:cNvPr>
            <p:cNvSpPr>
              <a:spLocks/>
            </p:cNvSpPr>
            <p:nvPr/>
          </p:nvSpPr>
          <p:spPr bwMode="auto">
            <a:xfrm>
              <a:off x="1" y="0"/>
              <a:ext cx="654" cy="1194"/>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0EF2D077-9109-665F-26F4-58DE2D06B893}"/>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602"/>
                                        </p:tgtEl>
                                        <p:attrNameLst>
                                          <p:attrName>style.visibility</p:attrName>
                                        </p:attrNameLst>
                                      </p:cBhvr>
                                      <p:to>
                                        <p:strVal val="visible"/>
                                      </p:to>
                                    </p:set>
                                    <p:animEffect transition="in" filter="wipe(left)">
                                      <p:cBhvr>
                                        <p:cTn id="7" dur="500"/>
                                        <p:tgtEl>
                                          <p:spTgt spid="110602"/>
                                        </p:tgtEl>
                                      </p:cBhvr>
                                    </p:animEffect>
                                  </p:childTnLst>
                                </p:cTn>
                              </p:par>
                              <p:par>
                                <p:cTn id="8" presetID="22" presetClass="entr" presetSubtype="8" fill="hold" nodeType="withEffect">
                                  <p:stCondLst>
                                    <p:cond delay="0"/>
                                  </p:stCondLst>
                                  <p:childTnLst>
                                    <p:set>
                                      <p:cBhvr>
                                        <p:cTn id="9" dur="1" fill="hold">
                                          <p:stCondLst>
                                            <p:cond delay="0"/>
                                          </p:stCondLst>
                                        </p:cTn>
                                        <p:tgtEl>
                                          <p:spTgt spid="110605"/>
                                        </p:tgtEl>
                                        <p:attrNameLst>
                                          <p:attrName>style.visibility</p:attrName>
                                        </p:attrNameLst>
                                      </p:cBhvr>
                                      <p:to>
                                        <p:strVal val="visible"/>
                                      </p:to>
                                    </p:set>
                                    <p:animEffect transition="in" filter="wipe(left)">
                                      <p:cBhvr>
                                        <p:cTn id="10" dur="500"/>
                                        <p:tgtEl>
                                          <p:spTgt spid="1106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1106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0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E927F-5EB8-4A86-BB82-9398D61799E1}"/>
              </a:ext>
            </a:extLst>
          </p:cNvPr>
          <p:cNvSpPr>
            <a:spLocks noGrp="1"/>
          </p:cNvSpPr>
          <p:nvPr>
            <p:ph type="title"/>
          </p:nvPr>
        </p:nvSpPr>
        <p:spPr>
          <a:xfrm>
            <a:off x="966788" y="179388"/>
            <a:ext cx="8529202" cy="1714500"/>
          </a:xfrm>
        </p:spPr>
        <p:txBody>
          <a:bodyPr/>
          <a:lstStyle/>
          <a:p>
            <a:r>
              <a:rPr lang="fr-FR" dirty="0"/>
              <a:t>How to </a:t>
            </a:r>
            <a:r>
              <a:rPr lang="fr-FR" dirty="0" err="1"/>
              <a:t>improve</a:t>
            </a:r>
            <a:r>
              <a:rPr lang="fr-FR" dirty="0"/>
              <a:t> web ?</a:t>
            </a:r>
          </a:p>
        </p:txBody>
      </p:sp>
      <p:sp>
        <p:nvSpPr>
          <p:cNvPr id="3" name="Espace réservé du contenu 2">
            <a:extLst>
              <a:ext uri="{FF2B5EF4-FFF2-40B4-BE49-F238E27FC236}">
                <a16:creationId xmlns:a16="http://schemas.microsoft.com/office/drawing/2014/main" id="{1E669328-AA6E-4396-B2B5-7A1DBF03B53F}"/>
              </a:ext>
            </a:extLst>
          </p:cNvPr>
          <p:cNvSpPr>
            <a:spLocks noGrp="1"/>
          </p:cNvSpPr>
          <p:nvPr>
            <p:ph idx="1"/>
          </p:nvPr>
        </p:nvSpPr>
        <p:spPr/>
        <p:txBody>
          <a:bodyPr/>
          <a:lstStyle/>
          <a:p>
            <a:pPr indent="-420370"/>
            <a:r>
              <a:rPr lang="fr-FR" dirty="0" err="1"/>
              <a:t>What</a:t>
            </a:r>
            <a:r>
              <a:rPr lang="fr-FR" dirty="0"/>
              <a:t> can </a:t>
            </a:r>
            <a:r>
              <a:rPr lang="fr-FR" dirty="0" err="1"/>
              <a:t>be</a:t>
            </a:r>
            <a:r>
              <a:rPr lang="fr-FR" dirty="0"/>
              <a:t> </a:t>
            </a:r>
            <a:r>
              <a:rPr lang="fr-FR" dirty="0" err="1"/>
              <a:t>done</a:t>
            </a:r>
            <a:r>
              <a:rPr lang="fr-FR" dirty="0"/>
              <a:t> to </a:t>
            </a:r>
            <a:r>
              <a:rPr lang="fr-FR" dirty="0" err="1"/>
              <a:t>improve</a:t>
            </a:r>
            <a:r>
              <a:rPr lang="fr-FR" dirty="0"/>
              <a:t> web performance ?</a:t>
            </a:r>
          </a:p>
          <a:p>
            <a:pPr marL="944245" lvl="1" indent="-420370"/>
            <a:r>
              <a:rPr lang="fr-FR" dirty="0" err="1"/>
              <a:t>Reduce</a:t>
            </a:r>
            <a:r>
              <a:rPr lang="fr-FR" dirty="0"/>
              <a:t> </a:t>
            </a:r>
            <a:r>
              <a:rPr lang="fr-FR" dirty="0" err="1"/>
              <a:t>unnecessary</a:t>
            </a:r>
            <a:r>
              <a:rPr lang="fr-FR" dirty="0"/>
              <a:t> data </a:t>
            </a:r>
            <a:r>
              <a:rPr lang="fr-FR" dirty="0" err="1"/>
              <a:t>transfers</a:t>
            </a:r>
          </a:p>
          <a:p>
            <a:pPr marL="1271270" lvl="2" indent="-420370"/>
            <a:r>
              <a:rPr lang="fr-FR" dirty="0"/>
              <a:t>If-</a:t>
            </a:r>
            <a:r>
              <a:rPr lang="fr-FR" dirty="0" err="1"/>
              <a:t>Modified</a:t>
            </a:r>
            <a:r>
              <a:rPr lang="fr-FR" dirty="0"/>
              <a:t>-</a:t>
            </a:r>
            <a:r>
              <a:rPr lang="fr-FR" dirty="0" err="1"/>
              <a:t>Since</a:t>
            </a:r>
          </a:p>
        </p:txBody>
      </p:sp>
    </p:spTree>
    <p:extLst>
      <p:ext uri="{BB962C8B-B14F-4D97-AF65-F5344CB8AC3E}">
        <p14:creationId xmlns:p14="http://schemas.microsoft.com/office/powerpoint/2010/main" val="285736132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a:extLst>
              <a:ext uri="{FF2B5EF4-FFF2-40B4-BE49-F238E27FC236}">
                <a16:creationId xmlns:a16="http://schemas.microsoft.com/office/drawing/2014/main" id="{3586D7D1-5A11-4887-834A-F77B74C19080}"/>
              </a:ext>
            </a:extLst>
          </p:cNvPr>
          <p:cNvSpPr>
            <a:spLocks noGrp="1" noChangeArrowheads="1"/>
          </p:cNvSpPr>
          <p:nvPr>
            <p:ph type="title"/>
          </p:nvPr>
        </p:nvSpPr>
        <p:spPr>
          <a:xfrm>
            <a:off x="776288" y="28575"/>
            <a:ext cx="8496300" cy="115093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One-time passwords</a:t>
            </a:r>
          </a:p>
        </p:txBody>
      </p:sp>
      <p:sp>
        <p:nvSpPr>
          <p:cNvPr id="57347" name="Rectangle 7">
            <a:extLst>
              <a:ext uri="{FF2B5EF4-FFF2-40B4-BE49-F238E27FC236}">
                <a16:creationId xmlns:a16="http://schemas.microsoft.com/office/drawing/2014/main" id="{5C3BB2F8-9301-417B-88C3-B3D25E321134}"/>
              </a:ext>
            </a:extLst>
          </p:cNvPr>
          <p:cNvSpPr>
            <a:spLocks/>
          </p:cNvSpPr>
          <p:nvPr/>
        </p:nvSpPr>
        <p:spPr bwMode="auto">
          <a:xfrm>
            <a:off x="620713" y="211455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7349" name="Rectangle 9">
            <a:extLst>
              <a:ext uri="{FF2B5EF4-FFF2-40B4-BE49-F238E27FC236}">
                <a16:creationId xmlns:a16="http://schemas.microsoft.com/office/drawing/2014/main" id="{01B61A52-F640-4D72-A1B8-EE19B2C8F1CF}"/>
              </a:ext>
            </a:extLst>
          </p:cNvPr>
          <p:cNvSpPr>
            <a:spLocks/>
          </p:cNvSpPr>
          <p:nvPr/>
        </p:nvSpPr>
        <p:spPr bwMode="auto">
          <a:xfrm>
            <a:off x="6872288" y="2012950"/>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57350" name="Line 11">
            <a:extLst>
              <a:ext uri="{FF2B5EF4-FFF2-40B4-BE49-F238E27FC236}">
                <a16:creationId xmlns:a16="http://schemas.microsoft.com/office/drawing/2014/main" id="{CDA45500-D599-480E-BB28-E6F473273D40}"/>
              </a:ext>
            </a:extLst>
          </p:cNvPr>
          <p:cNvSpPr>
            <a:spLocks noChangeShapeType="1"/>
          </p:cNvSpPr>
          <p:nvPr/>
        </p:nvSpPr>
        <p:spPr bwMode="auto">
          <a:xfrm flipH="1">
            <a:off x="955675" y="2479675"/>
            <a:ext cx="17463" cy="36718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7351" name="Line 12">
            <a:extLst>
              <a:ext uri="{FF2B5EF4-FFF2-40B4-BE49-F238E27FC236}">
                <a16:creationId xmlns:a16="http://schemas.microsoft.com/office/drawing/2014/main" id="{52DCFC07-EBBD-4F58-A39D-BD455E125965}"/>
              </a:ext>
            </a:extLst>
          </p:cNvPr>
          <p:cNvSpPr>
            <a:spLocks noChangeShapeType="1"/>
          </p:cNvSpPr>
          <p:nvPr/>
        </p:nvSpPr>
        <p:spPr bwMode="auto">
          <a:xfrm flipH="1">
            <a:off x="7285038" y="2306638"/>
            <a:ext cx="4762" cy="39909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4" name="Grouper 3">
            <a:extLst>
              <a:ext uri="{FF2B5EF4-FFF2-40B4-BE49-F238E27FC236}">
                <a16:creationId xmlns:a16="http://schemas.microsoft.com/office/drawing/2014/main" id="{B0662E80-6942-4DFD-A89D-247C467CDFF4}"/>
              </a:ext>
            </a:extLst>
          </p:cNvPr>
          <p:cNvGrpSpPr>
            <a:grpSpLocks/>
          </p:cNvGrpSpPr>
          <p:nvPr/>
        </p:nvGrpSpPr>
        <p:grpSpPr bwMode="auto">
          <a:xfrm>
            <a:off x="1003300" y="3473450"/>
            <a:ext cx="5210175" cy="336550"/>
            <a:chOff x="1316865" y="4940295"/>
            <a:chExt cx="6840320" cy="477234"/>
          </a:xfrm>
        </p:grpSpPr>
        <p:sp>
          <p:nvSpPr>
            <p:cNvPr id="57385" name="Line 13">
              <a:extLst>
                <a:ext uri="{FF2B5EF4-FFF2-40B4-BE49-F238E27FC236}">
                  <a16:creationId xmlns:a16="http://schemas.microsoft.com/office/drawing/2014/main" id="{F008F125-2AAF-42D7-8941-ADD18569A7C2}"/>
                </a:ext>
              </a:extLst>
            </p:cNvPr>
            <p:cNvSpPr>
              <a:spLocks noChangeShapeType="1"/>
            </p:cNvSpPr>
            <p:nvPr/>
          </p:nvSpPr>
          <p:spPr bwMode="auto">
            <a:xfrm flipH="1">
              <a:off x="1316865" y="5415480"/>
              <a:ext cx="5001216" cy="204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86" name="Group 14">
              <a:extLst>
                <a:ext uri="{FF2B5EF4-FFF2-40B4-BE49-F238E27FC236}">
                  <a16:creationId xmlns:a16="http://schemas.microsoft.com/office/drawing/2014/main" id="{DD0CCE87-8AAF-421A-B7C5-97AE616CDD6A}"/>
                </a:ext>
              </a:extLst>
            </p:cNvPr>
            <p:cNvGrpSpPr>
              <a:grpSpLocks/>
            </p:cNvGrpSpPr>
            <p:nvPr/>
          </p:nvGrpSpPr>
          <p:grpSpPr bwMode="auto">
            <a:xfrm>
              <a:off x="1734657" y="4940295"/>
              <a:ext cx="6422528" cy="475186"/>
              <a:chOff x="0" y="0"/>
              <a:chExt cx="3136" cy="232"/>
            </a:xfrm>
          </p:grpSpPr>
          <p:sp>
            <p:nvSpPr>
              <p:cNvPr id="57387" name="Rectangle 15">
                <a:extLst>
                  <a:ext uri="{FF2B5EF4-FFF2-40B4-BE49-F238E27FC236}">
                    <a16:creationId xmlns:a16="http://schemas.microsoft.com/office/drawing/2014/main" id="{46E4B3EB-2D28-4428-AE76-C8FCFE0ACE60}"/>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88" name="Rectangle 16">
                <a:extLst>
                  <a:ext uri="{FF2B5EF4-FFF2-40B4-BE49-F238E27FC236}">
                    <a16:creationId xmlns:a16="http://schemas.microsoft.com/office/drawing/2014/main" id="{946E256C-EFDE-4574-97FB-A3F1AF6AC7B8}"/>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My current </a:t>
                </a:r>
                <a:r>
                  <a:rPr lang="en-US" altLang="en-US" i="1">
                    <a:latin typeface="Helvetica" panose="020B0604020202020204" pitchFamily="34" charset="0"/>
                    <a:sym typeface="Helvetica" panose="020B0604020202020204" pitchFamily="34" charset="0"/>
                  </a:rPr>
                  <a:t>n</a:t>
                </a:r>
                <a:r>
                  <a:rPr lang="en-US" altLang="en-US">
                    <a:latin typeface="Helvetica" panose="020B0604020202020204" pitchFamily="34" charset="0"/>
                    <a:sym typeface="Helvetica" panose="020B0604020202020204" pitchFamily="34" charset="0"/>
                  </a:rPr>
                  <a:t> is 8</a:t>
                </a:r>
              </a:p>
            </p:txBody>
          </p:sp>
        </p:grpSp>
      </p:grpSp>
      <p:grpSp>
        <p:nvGrpSpPr>
          <p:cNvPr id="5" name="Grouper 4">
            <a:extLst>
              <a:ext uri="{FF2B5EF4-FFF2-40B4-BE49-F238E27FC236}">
                <a16:creationId xmlns:a16="http://schemas.microsoft.com/office/drawing/2014/main" id="{3ACC00B3-4417-4873-B60C-12FE34CF9A2D}"/>
              </a:ext>
            </a:extLst>
          </p:cNvPr>
          <p:cNvGrpSpPr>
            <a:grpSpLocks/>
          </p:cNvGrpSpPr>
          <p:nvPr/>
        </p:nvGrpSpPr>
        <p:grpSpPr bwMode="auto">
          <a:xfrm>
            <a:off x="1052513" y="4178300"/>
            <a:ext cx="3759200" cy="325438"/>
            <a:chOff x="1382401" y="5941873"/>
            <a:chExt cx="4933631" cy="462896"/>
          </a:xfrm>
        </p:grpSpPr>
        <p:sp>
          <p:nvSpPr>
            <p:cNvPr id="57381" name="Line 17">
              <a:extLst>
                <a:ext uri="{FF2B5EF4-FFF2-40B4-BE49-F238E27FC236}">
                  <a16:creationId xmlns:a16="http://schemas.microsoft.com/office/drawing/2014/main" id="{9C10B75E-EB1E-4492-B756-FA84B64AE95D}"/>
                </a:ext>
              </a:extLst>
            </p:cNvPr>
            <p:cNvSpPr>
              <a:spLocks noChangeShapeType="1"/>
            </p:cNvSpPr>
            <p:nvPr/>
          </p:nvSpPr>
          <p:spPr bwMode="auto">
            <a:xfrm rot="10800000" flipH="1">
              <a:off x="1382401" y="6394527"/>
              <a:ext cx="4933631" cy="10242"/>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82" name="Group 18">
              <a:extLst>
                <a:ext uri="{FF2B5EF4-FFF2-40B4-BE49-F238E27FC236}">
                  <a16:creationId xmlns:a16="http://schemas.microsoft.com/office/drawing/2014/main" id="{D8B6758C-628E-42AC-A309-3F7D7BEA5F9A}"/>
                </a:ext>
              </a:extLst>
            </p:cNvPr>
            <p:cNvGrpSpPr>
              <a:grpSpLocks/>
            </p:cNvGrpSpPr>
            <p:nvPr/>
          </p:nvGrpSpPr>
          <p:grpSpPr bwMode="auto">
            <a:xfrm>
              <a:off x="1542145" y="5941873"/>
              <a:ext cx="4653056" cy="456751"/>
              <a:chOff x="0" y="0"/>
              <a:chExt cx="2272" cy="223"/>
            </a:xfrm>
          </p:grpSpPr>
          <p:sp>
            <p:nvSpPr>
              <p:cNvPr id="57383" name="Rectangle 19">
                <a:extLst>
                  <a:ext uri="{FF2B5EF4-FFF2-40B4-BE49-F238E27FC236}">
                    <a16:creationId xmlns:a16="http://schemas.microsoft.com/office/drawing/2014/main" id="{60FE43C1-F86D-4A3C-B53A-8691ECBD82E8}"/>
                  </a:ext>
                </a:extLst>
              </p:cNvPr>
              <p:cNvSpPr>
                <a:spLocks/>
              </p:cNvSpPr>
              <p:nvPr/>
            </p:nvSpPr>
            <p:spPr bwMode="auto">
              <a:xfrm>
                <a:off x="0" y="0"/>
                <a:ext cx="2268"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84" name="Rectangle 20">
                <a:extLst>
                  <a:ext uri="{FF2B5EF4-FFF2-40B4-BE49-F238E27FC236}">
                    <a16:creationId xmlns:a16="http://schemas.microsoft.com/office/drawing/2014/main" id="{8AC46957-5E81-4F86-8C0D-68A6004224C5}"/>
                  </a:ext>
                </a:extLst>
              </p:cNvPr>
              <p:cNvSpPr>
                <a:spLocks/>
              </p:cNvSpPr>
              <p:nvPr/>
            </p:nvSpPr>
            <p:spPr bwMode="auto">
              <a:xfrm>
                <a:off x="0" y="0"/>
                <a:ext cx="22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Password : Hash</a:t>
                </a:r>
                <a:r>
                  <a:rPr lang="en-US" altLang="en-US" sz="1900" baseline="33000">
                    <a:latin typeface="Helvetica" panose="020B0604020202020204" pitchFamily="34" charset="0"/>
                    <a:sym typeface="Helvetica" panose="020B0604020202020204" pitchFamily="34" charset="0"/>
                  </a:rPr>
                  <a:t>7</a:t>
                </a:r>
                <a:r>
                  <a:rPr lang="en-US" altLang="en-US" sz="1900">
                    <a:latin typeface="Helvetica" panose="020B0604020202020204" pitchFamily="34" charset="0"/>
                    <a:sym typeface="Helvetica" panose="020B0604020202020204" pitchFamily="34" charset="0"/>
                  </a:rPr>
                  <a:t>(</a:t>
                </a:r>
                <a:r>
                  <a:rPr lang="en-US" altLang="en-US" sz="1900">
                    <a:solidFill>
                      <a:srgbClr val="0000FF"/>
                    </a:solidFill>
                    <a:latin typeface="Helvetica" panose="020B0604020202020204" pitchFamily="34" charset="0"/>
                    <a:sym typeface="Helvetica" panose="020B0604020202020204" pitchFamily="34" charset="0"/>
                  </a:rPr>
                  <a:t>P</a:t>
                </a:r>
                <a:r>
                  <a:rPr lang="en-US" altLang="en-US" sz="1900">
                    <a:latin typeface="Helvetica" panose="020B0604020202020204" pitchFamily="34" charset="0"/>
                    <a:sym typeface="Helvetica" panose="020B0604020202020204" pitchFamily="34" charset="0"/>
                  </a:rPr>
                  <a:t>)=ABCT</a:t>
                </a:r>
              </a:p>
            </p:txBody>
          </p:sp>
        </p:grpSp>
      </p:grpSp>
      <p:grpSp>
        <p:nvGrpSpPr>
          <p:cNvPr id="57354" name="Group 21">
            <a:extLst>
              <a:ext uri="{FF2B5EF4-FFF2-40B4-BE49-F238E27FC236}">
                <a16:creationId xmlns:a16="http://schemas.microsoft.com/office/drawing/2014/main" id="{1F21F15C-574D-46F3-B389-B4EED0A3BCA4}"/>
              </a:ext>
            </a:extLst>
          </p:cNvPr>
          <p:cNvGrpSpPr>
            <a:grpSpLocks/>
          </p:cNvGrpSpPr>
          <p:nvPr/>
        </p:nvGrpSpPr>
        <p:grpSpPr bwMode="auto">
          <a:xfrm>
            <a:off x="6727825" y="2566988"/>
            <a:ext cx="3327400" cy="946150"/>
            <a:chOff x="0" y="-4"/>
            <a:chExt cx="2132" cy="657"/>
          </a:xfrm>
        </p:grpSpPr>
        <p:sp>
          <p:nvSpPr>
            <p:cNvPr id="57379" name="Rectangle 22">
              <a:extLst>
                <a:ext uri="{FF2B5EF4-FFF2-40B4-BE49-F238E27FC236}">
                  <a16:creationId xmlns:a16="http://schemas.microsoft.com/office/drawing/2014/main" id="{994E19DA-8081-43E2-840F-3EEAC7735125}"/>
                </a:ext>
              </a:extLst>
            </p:cNvPr>
            <p:cNvSpPr>
              <a:spLocks/>
            </p:cNvSpPr>
            <p:nvPr/>
          </p:nvSpPr>
          <p:spPr bwMode="auto">
            <a:xfrm>
              <a:off x="0" y="0"/>
              <a:ext cx="1667"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80" name="Rectangle 23">
              <a:extLst>
                <a:ext uri="{FF2B5EF4-FFF2-40B4-BE49-F238E27FC236}">
                  <a16:creationId xmlns:a16="http://schemas.microsoft.com/office/drawing/2014/main" id="{13F2C262-5E34-441A-B41A-0B14B0ACFAEA}"/>
                </a:ext>
              </a:extLst>
            </p:cNvPr>
            <p:cNvSpPr>
              <a:spLocks/>
            </p:cNvSpPr>
            <p:nvPr/>
          </p:nvSpPr>
          <p:spPr bwMode="auto">
            <a:xfrm>
              <a:off x="468" y="-4"/>
              <a:ext cx="166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1800">
                  <a:latin typeface="Helvetica" panose="020B0604020202020204" pitchFamily="34" charset="0"/>
                  <a:sym typeface="Helvetica" panose="020B0604020202020204" pitchFamily="34" charset="0"/>
                </a:rPr>
                <a:t>Info about </a:t>
              </a:r>
              <a:r>
                <a:rPr lang="en-US" altLang="en-US" sz="18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1800">
                  <a:latin typeface="Helvetica" panose="020B0604020202020204" pitchFamily="34" charset="0"/>
                  <a:sym typeface="Helvetica" panose="020B0604020202020204" pitchFamily="34" charset="0"/>
                </a:rPr>
                <a:t>n=122</a:t>
              </a:r>
            </a:p>
            <a:p>
              <a:pPr eaLnBrk="1" hangingPunct="1">
                <a:lnSpc>
                  <a:spcPct val="83000"/>
                </a:lnSpc>
                <a:spcBef>
                  <a:spcPct val="0"/>
                </a:spcBef>
                <a:buClr>
                  <a:srgbClr val="000000"/>
                </a:buClr>
                <a:buSzPct val="44000"/>
                <a:buFontTx/>
                <a:buNone/>
              </a:pPr>
              <a:r>
                <a:rPr lang="en-US" altLang="en-US" sz="1800">
                  <a:latin typeface="Helvetica" panose="020B0604020202020204" pitchFamily="34" charset="0"/>
                  <a:sym typeface="Helvetica" panose="020B0604020202020204" pitchFamily="34" charset="0"/>
                </a:rPr>
                <a:t>Hash</a:t>
              </a:r>
              <a:r>
                <a:rPr lang="en-US" altLang="en-US" sz="1800" baseline="33000">
                  <a:latin typeface="Helvetica" panose="020B0604020202020204" pitchFamily="34" charset="0"/>
                  <a:sym typeface="Helvetica" panose="020B0604020202020204" pitchFamily="34" charset="0"/>
                </a:rPr>
                <a:t>122</a:t>
              </a:r>
              <a:r>
                <a:rPr lang="en-US" altLang="en-US" sz="1800">
                  <a:latin typeface="Helvetica" panose="020B0604020202020204" pitchFamily="34" charset="0"/>
                  <a:sym typeface="Helvetica" panose="020B0604020202020204" pitchFamily="34" charset="0"/>
                </a:rPr>
                <a:t>(P)=VVBG</a:t>
              </a:r>
            </a:p>
          </p:txBody>
        </p:sp>
      </p:grpSp>
      <p:sp>
        <p:nvSpPr>
          <p:cNvPr id="57356" name="Rectangle 25">
            <a:extLst>
              <a:ext uri="{FF2B5EF4-FFF2-40B4-BE49-F238E27FC236}">
                <a16:creationId xmlns:a16="http://schemas.microsoft.com/office/drawing/2014/main" id="{A6F9808F-9DF4-4AEB-BB63-29D401381CE3}"/>
              </a:ext>
            </a:extLst>
          </p:cNvPr>
          <p:cNvSpPr>
            <a:spLocks/>
          </p:cNvSpPr>
          <p:nvPr/>
        </p:nvSpPr>
        <p:spPr bwMode="auto">
          <a:xfrm>
            <a:off x="2281238" y="2112963"/>
            <a:ext cx="440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800" i="1">
                <a:solidFill>
                  <a:srgbClr val="FF0000"/>
                </a:solidFill>
                <a:latin typeface="Helvetica" panose="020B0604020202020204" pitchFamily="34" charset="0"/>
                <a:sym typeface="Helvetica" panose="020B0604020202020204" pitchFamily="34" charset="0"/>
              </a:rPr>
              <a:t>Terrence impersonates </a:t>
            </a:r>
            <a:r>
              <a:rPr lang="en-US" altLang="en-US" sz="2800" i="1">
                <a:solidFill>
                  <a:srgbClr val="008000"/>
                </a:solidFill>
                <a:latin typeface="Helvetica" panose="020B0604020202020204" pitchFamily="34" charset="0"/>
                <a:sym typeface="Helvetica" panose="020B0604020202020204" pitchFamily="34" charset="0"/>
              </a:rPr>
              <a:t>Bob</a:t>
            </a:r>
          </a:p>
        </p:txBody>
      </p:sp>
      <p:sp>
        <p:nvSpPr>
          <p:cNvPr id="57357" name="Line 26">
            <a:extLst>
              <a:ext uri="{FF2B5EF4-FFF2-40B4-BE49-F238E27FC236}">
                <a16:creationId xmlns:a16="http://schemas.microsoft.com/office/drawing/2014/main" id="{01590019-8738-472F-B58A-6A9C50CA694C}"/>
              </a:ext>
            </a:extLst>
          </p:cNvPr>
          <p:cNvSpPr>
            <a:spLocks noChangeShapeType="1"/>
          </p:cNvSpPr>
          <p:nvPr/>
        </p:nvSpPr>
        <p:spPr bwMode="auto">
          <a:xfrm>
            <a:off x="4876800" y="2347913"/>
            <a:ext cx="0" cy="40528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6" name="Grouper 5">
            <a:extLst>
              <a:ext uri="{FF2B5EF4-FFF2-40B4-BE49-F238E27FC236}">
                <a16:creationId xmlns:a16="http://schemas.microsoft.com/office/drawing/2014/main" id="{23CBBB21-EA84-47E0-8A00-5840A19188C9}"/>
              </a:ext>
            </a:extLst>
          </p:cNvPr>
          <p:cNvGrpSpPr>
            <a:grpSpLocks/>
          </p:cNvGrpSpPr>
          <p:nvPr/>
        </p:nvGrpSpPr>
        <p:grpSpPr bwMode="auto">
          <a:xfrm>
            <a:off x="4873625" y="4997450"/>
            <a:ext cx="2984500" cy="369888"/>
            <a:chOff x="6400001" y="7107306"/>
            <a:chExt cx="3917824" cy="526392"/>
          </a:xfrm>
        </p:grpSpPr>
        <p:sp>
          <p:nvSpPr>
            <p:cNvPr id="57375" name="Line 10">
              <a:extLst>
                <a:ext uri="{FF2B5EF4-FFF2-40B4-BE49-F238E27FC236}">
                  <a16:creationId xmlns:a16="http://schemas.microsoft.com/office/drawing/2014/main" id="{3FEBB140-1FED-4634-B1B1-B55B6C7AB161}"/>
                </a:ext>
              </a:extLst>
            </p:cNvPr>
            <p:cNvSpPr>
              <a:spLocks noChangeShapeType="1"/>
            </p:cNvSpPr>
            <p:nvPr/>
          </p:nvSpPr>
          <p:spPr bwMode="auto">
            <a:xfrm rot="10800000" flipH="1">
              <a:off x="6400001" y="7623456"/>
              <a:ext cx="3082239" cy="102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76" name="Group 27">
              <a:extLst>
                <a:ext uri="{FF2B5EF4-FFF2-40B4-BE49-F238E27FC236}">
                  <a16:creationId xmlns:a16="http://schemas.microsoft.com/office/drawing/2014/main" id="{25A0D0DE-3384-47E6-9FC0-0ADFE9E45E15}"/>
                </a:ext>
              </a:extLst>
            </p:cNvPr>
            <p:cNvGrpSpPr>
              <a:grpSpLocks/>
            </p:cNvGrpSpPr>
            <p:nvPr/>
          </p:nvGrpSpPr>
          <p:grpSpPr bwMode="auto">
            <a:xfrm>
              <a:off x="6502401" y="7107306"/>
              <a:ext cx="3815424" cy="440366"/>
              <a:chOff x="0" y="0"/>
              <a:chExt cx="1863" cy="215"/>
            </a:xfrm>
          </p:grpSpPr>
          <p:sp>
            <p:nvSpPr>
              <p:cNvPr id="57377" name="Rectangle 28">
                <a:extLst>
                  <a:ext uri="{FF2B5EF4-FFF2-40B4-BE49-F238E27FC236}">
                    <a16:creationId xmlns:a16="http://schemas.microsoft.com/office/drawing/2014/main" id="{1F4FDF4C-992F-48C0-866D-AA832AB37511}"/>
                  </a:ext>
                </a:extLst>
              </p:cNvPr>
              <p:cNvSpPr>
                <a:spLocks/>
              </p:cNvSpPr>
              <p:nvPr/>
            </p:nvSpPr>
            <p:spPr bwMode="auto">
              <a:xfrm>
                <a:off x="0" y="0"/>
                <a:ext cx="1394"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78" name="Rectangle 29">
                <a:extLst>
                  <a:ext uri="{FF2B5EF4-FFF2-40B4-BE49-F238E27FC236}">
                    <a16:creationId xmlns:a16="http://schemas.microsoft.com/office/drawing/2014/main" id="{449D5B31-2CA8-4797-B59B-817C0E655FDA}"/>
                  </a:ext>
                </a:extLst>
              </p:cNvPr>
              <p:cNvSpPr>
                <a:spLocks/>
              </p:cNvSpPr>
              <p:nvPr/>
            </p:nvSpPr>
            <p:spPr bwMode="auto">
              <a:xfrm>
                <a:off x="0" y="0"/>
                <a:ext cx="18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grpSp>
        <p:nvGrpSpPr>
          <p:cNvPr id="112670" name="Group 30">
            <a:extLst>
              <a:ext uri="{FF2B5EF4-FFF2-40B4-BE49-F238E27FC236}">
                <a16:creationId xmlns:a16="http://schemas.microsoft.com/office/drawing/2014/main" id="{7BF8AE59-ED95-4DB9-A8B6-9E02867DE8A9}"/>
              </a:ext>
            </a:extLst>
          </p:cNvPr>
          <p:cNvGrpSpPr>
            <a:grpSpLocks/>
          </p:cNvGrpSpPr>
          <p:nvPr/>
        </p:nvGrpSpPr>
        <p:grpSpPr bwMode="auto">
          <a:xfrm>
            <a:off x="5065713" y="4084638"/>
            <a:ext cx="4557712" cy="534987"/>
            <a:chOff x="0" y="0"/>
            <a:chExt cx="2922" cy="371"/>
          </a:xfrm>
        </p:grpSpPr>
        <p:sp>
          <p:nvSpPr>
            <p:cNvPr id="57373" name="Rectangle 31">
              <a:extLst>
                <a:ext uri="{FF2B5EF4-FFF2-40B4-BE49-F238E27FC236}">
                  <a16:creationId xmlns:a16="http://schemas.microsoft.com/office/drawing/2014/main" id="{4691DF5E-4941-4DD0-BF2E-5CF05F0782C1}"/>
                </a:ext>
              </a:extLst>
            </p:cNvPr>
            <p:cNvSpPr>
              <a:spLocks/>
            </p:cNvSpPr>
            <p:nvPr/>
          </p:nvSpPr>
          <p:spPr bwMode="auto">
            <a:xfrm>
              <a:off x="0" y="0"/>
              <a:ext cx="2922" cy="3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74" name="Rectangle 32">
              <a:extLst>
                <a:ext uri="{FF2B5EF4-FFF2-40B4-BE49-F238E27FC236}">
                  <a16:creationId xmlns:a16="http://schemas.microsoft.com/office/drawing/2014/main" id="{918C4D65-3F9C-417B-A5B6-93D9B55480E3}"/>
                </a:ext>
              </a:extLst>
            </p:cNvPr>
            <p:cNvSpPr>
              <a:spLocks/>
            </p:cNvSpPr>
            <p:nvPr/>
          </p:nvSpPr>
          <p:spPr bwMode="auto">
            <a:xfrm>
              <a:off x="0" y="0"/>
              <a:ext cx="29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Terrence already knows Hash</a:t>
              </a:r>
              <a:r>
                <a:rPr lang="en-US" altLang="en-US" sz="1900" baseline="33000">
                  <a:solidFill>
                    <a:srgbClr val="FF0000"/>
                  </a:solidFill>
                  <a:latin typeface="Helvetica" panose="020B0604020202020204" pitchFamily="34" charset="0"/>
                  <a:sym typeface="Helvetica" panose="020B0604020202020204" pitchFamily="34" charset="0"/>
                </a:rPr>
                <a:t>7</a:t>
              </a:r>
              <a:r>
                <a:rPr lang="en-US" altLang="en-US" sz="1900">
                  <a:solidFill>
                    <a:srgbClr val="FF0000"/>
                  </a:solidFill>
                  <a:latin typeface="Helvetica" panose="020B0604020202020204" pitchFamily="34" charset="0"/>
                  <a:sym typeface="Helvetica" panose="020B0604020202020204" pitchFamily="34" charset="0"/>
                </a:rPr>
                <a:t>(</a:t>
              </a:r>
              <a:r>
                <a:rPr lang="en-US" altLang="en-US" sz="1900">
                  <a:solidFill>
                    <a:srgbClr val="0000FF"/>
                  </a:solidFill>
                  <a:latin typeface="Helvetica" panose="020B0604020202020204" pitchFamily="34" charset="0"/>
                  <a:sym typeface="Helvetica" panose="020B0604020202020204" pitchFamily="34" charset="0"/>
                </a:rPr>
                <a:t>P</a:t>
              </a:r>
              <a:r>
                <a:rPr lang="en-US" altLang="en-US" sz="1900">
                  <a:solidFill>
                    <a:srgbClr val="FF0000"/>
                  </a:solidFill>
                  <a:latin typeface="Helvetica" panose="020B0604020202020204" pitchFamily="34" charset="0"/>
                  <a:sym typeface="Helvetica" panose="020B0604020202020204" pitchFamily="34" charset="0"/>
                </a:rPr>
                <a:t>) ! </a:t>
              </a:r>
              <a:br>
                <a:rPr lang="en-US" altLang="en-US" sz="1900">
                  <a:solidFill>
                    <a:srgbClr val="FF0000"/>
                  </a:solidFill>
                  <a:latin typeface="Helvetica" panose="020B0604020202020204" pitchFamily="34" charset="0"/>
                  <a:sym typeface="Helvetica" panose="020B0604020202020204" pitchFamily="34" charset="0"/>
                </a:rPr>
              </a:br>
              <a:r>
                <a:rPr lang="en-US" altLang="en-US" sz="1900">
                  <a:solidFill>
                    <a:srgbClr val="FF0000"/>
                  </a:solidFill>
                  <a:latin typeface="Helvetica" panose="020B0604020202020204" pitchFamily="34" charset="0"/>
                  <a:sym typeface="Helvetica" panose="020B0604020202020204" pitchFamily="34" charset="0"/>
                </a:rPr>
                <a:t>and can compute Hash</a:t>
              </a:r>
              <a:r>
                <a:rPr lang="en-US" altLang="en-US" sz="1900" baseline="33000">
                  <a:solidFill>
                    <a:srgbClr val="FF0000"/>
                  </a:solidFill>
                  <a:latin typeface="Helvetica" panose="020B0604020202020204" pitchFamily="34" charset="0"/>
                  <a:sym typeface="Helvetica" panose="020B0604020202020204" pitchFamily="34" charset="0"/>
                </a:rPr>
                <a:t>N</a:t>
              </a:r>
              <a:r>
                <a:rPr lang="en-US" altLang="en-US" sz="1900">
                  <a:solidFill>
                    <a:srgbClr val="FF0000"/>
                  </a:solidFill>
                  <a:latin typeface="Helvetica" panose="020B0604020202020204" pitchFamily="34" charset="0"/>
                  <a:sym typeface="Helvetica" panose="020B0604020202020204" pitchFamily="34" charset="0"/>
                </a:rPr>
                <a:t>(</a:t>
              </a:r>
              <a:r>
                <a:rPr lang="en-US" altLang="en-US" sz="1900">
                  <a:solidFill>
                    <a:srgbClr val="0000FF"/>
                  </a:solidFill>
                  <a:latin typeface="Helvetica" panose="020B0604020202020204" pitchFamily="34" charset="0"/>
                  <a:sym typeface="Helvetica" panose="020B0604020202020204" pitchFamily="34" charset="0"/>
                </a:rPr>
                <a:t>P</a:t>
              </a:r>
              <a:r>
                <a:rPr lang="en-US" altLang="en-US" sz="1900">
                  <a:solidFill>
                    <a:srgbClr val="FF0000"/>
                  </a:solidFill>
                  <a:latin typeface="Helvetica" panose="020B0604020202020204" pitchFamily="34" charset="0"/>
                  <a:sym typeface="Helvetica" panose="020B0604020202020204" pitchFamily="34" charset="0"/>
                </a:rPr>
                <a:t>) with N&gt;=7</a:t>
              </a:r>
            </a:p>
          </p:txBody>
        </p:sp>
      </p:grpSp>
      <p:grpSp>
        <p:nvGrpSpPr>
          <p:cNvPr id="8" name="Grouper 7">
            <a:extLst>
              <a:ext uri="{FF2B5EF4-FFF2-40B4-BE49-F238E27FC236}">
                <a16:creationId xmlns:a16="http://schemas.microsoft.com/office/drawing/2014/main" id="{BA0143D9-DF04-40BF-85C0-FAD8FB6A8F88}"/>
              </a:ext>
            </a:extLst>
          </p:cNvPr>
          <p:cNvGrpSpPr>
            <a:grpSpLocks/>
          </p:cNvGrpSpPr>
          <p:nvPr/>
        </p:nvGrpSpPr>
        <p:grpSpPr bwMode="auto">
          <a:xfrm>
            <a:off x="4921250" y="5465763"/>
            <a:ext cx="2436813" cy="349250"/>
            <a:chOff x="6461441" y="7772977"/>
            <a:chExt cx="3198976" cy="497716"/>
          </a:xfrm>
        </p:grpSpPr>
        <p:sp>
          <p:nvSpPr>
            <p:cNvPr id="57369" name="Line 33">
              <a:extLst>
                <a:ext uri="{FF2B5EF4-FFF2-40B4-BE49-F238E27FC236}">
                  <a16:creationId xmlns:a16="http://schemas.microsoft.com/office/drawing/2014/main" id="{AA5862D7-23A1-4E19-9698-65122CB3CB69}"/>
                </a:ext>
              </a:extLst>
            </p:cNvPr>
            <p:cNvSpPr>
              <a:spLocks noChangeShapeType="1"/>
            </p:cNvSpPr>
            <p:nvPr/>
          </p:nvSpPr>
          <p:spPr bwMode="auto">
            <a:xfrm flipH="1">
              <a:off x="6461441" y="8268645"/>
              <a:ext cx="3127295" cy="2048"/>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70" name="Group 34">
              <a:extLst>
                <a:ext uri="{FF2B5EF4-FFF2-40B4-BE49-F238E27FC236}">
                  <a16:creationId xmlns:a16="http://schemas.microsoft.com/office/drawing/2014/main" id="{FE50DCFB-E5A9-461A-8E5A-AFB3900935D0}"/>
                </a:ext>
              </a:extLst>
            </p:cNvPr>
            <p:cNvGrpSpPr>
              <a:grpSpLocks/>
            </p:cNvGrpSpPr>
            <p:nvPr/>
          </p:nvGrpSpPr>
          <p:grpSpPr bwMode="auto">
            <a:xfrm>
              <a:off x="6647808" y="7772977"/>
              <a:ext cx="3012609" cy="430125"/>
              <a:chOff x="0" y="0"/>
              <a:chExt cx="1471" cy="210"/>
            </a:xfrm>
          </p:grpSpPr>
          <p:sp>
            <p:nvSpPr>
              <p:cNvPr id="57371" name="Rectangle 35">
                <a:extLst>
                  <a:ext uri="{FF2B5EF4-FFF2-40B4-BE49-F238E27FC236}">
                    <a16:creationId xmlns:a16="http://schemas.microsoft.com/office/drawing/2014/main" id="{4E1DFA8D-95A4-46C6-A511-02F785B2E8CF}"/>
                  </a:ext>
                </a:extLst>
              </p:cNvPr>
              <p:cNvSpPr>
                <a:spLocks/>
              </p:cNvSpPr>
              <p:nvPr/>
            </p:nvSpPr>
            <p:spPr bwMode="auto">
              <a:xfrm>
                <a:off x="0" y="0"/>
                <a:ext cx="1471" cy="21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72" name="Rectangle 36">
                <a:extLst>
                  <a:ext uri="{FF2B5EF4-FFF2-40B4-BE49-F238E27FC236}">
                    <a16:creationId xmlns:a16="http://schemas.microsoft.com/office/drawing/2014/main" id="{AA8C56AA-996B-45E7-9F37-6E450878B3E0}"/>
                  </a:ext>
                </a:extLst>
              </p:cNvPr>
              <p:cNvSpPr>
                <a:spLocks/>
              </p:cNvSpPr>
              <p:nvPr/>
            </p:nvSpPr>
            <p:spPr bwMode="auto">
              <a:xfrm>
                <a:off x="0" y="0"/>
                <a:ext cx="14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100">
                    <a:latin typeface="Helvetica" panose="020B0604020202020204" pitchFamily="34" charset="0"/>
                    <a:sym typeface="Helvetica" panose="020B0604020202020204" pitchFamily="34" charset="0"/>
                  </a:rPr>
                  <a:t>Current </a:t>
                </a:r>
                <a:r>
                  <a:rPr lang="en-US" altLang="en-US" sz="2100" i="1">
                    <a:latin typeface="Helvetica" panose="020B0604020202020204" pitchFamily="34" charset="0"/>
                    <a:sym typeface="Helvetica" panose="020B0604020202020204" pitchFamily="34" charset="0"/>
                  </a:rPr>
                  <a:t>n</a:t>
                </a:r>
                <a:r>
                  <a:rPr lang="en-US" altLang="en-US" sz="2100">
                    <a:latin typeface="Helvetica" panose="020B0604020202020204" pitchFamily="34" charset="0"/>
                    <a:sym typeface="Helvetica" panose="020B0604020202020204" pitchFamily="34" charset="0"/>
                  </a:rPr>
                  <a:t> is 122</a:t>
                </a:r>
              </a:p>
            </p:txBody>
          </p:sp>
        </p:grpSp>
      </p:grpSp>
      <p:grpSp>
        <p:nvGrpSpPr>
          <p:cNvPr id="7" name="Grouper 6">
            <a:extLst>
              <a:ext uri="{FF2B5EF4-FFF2-40B4-BE49-F238E27FC236}">
                <a16:creationId xmlns:a16="http://schemas.microsoft.com/office/drawing/2014/main" id="{925F5BD0-EAFE-4552-80D0-1E5891AF5AF1}"/>
              </a:ext>
            </a:extLst>
          </p:cNvPr>
          <p:cNvGrpSpPr>
            <a:grpSpLocks/>
          </p:cNvGrpSpPr>
          <p:nvPr/>
        </p:nvGrpSpPr>
        <p:grpSpPr bwMode="auto">
          <a:xfrm>
            <a:off x="4892675" y="5903913"/>
            <a:ext cx="2519363" cy="357187"/>
            <a:chOff x="6422528" y="8395634"/>
            <a:chExt cx="3307521" cy="507958"/>
          </a:xfrm>
        </p:grpSpPr>
        <p:sp>
          <p:nvSpPr>
            <p:cNvPr id="57367" name="Line 37">
              <a:extLst>
                <a:ext uri="{FF2B5EF4-FFF2-40B4-BE49-F238E27FC236}">
                  <a16:creationId xmlns:a16="http://schemas.microsoft.com/office/drawing/2014/main" id="{9A1A6E7B-70A0-47DB-8E85-04F79F21911D}"/>
                </a:ext>
              </a:extLst>
            </p:cNvPr>
            <p:cNvSpPr>
              <a:spLocks noChangeShapeType="1"/>
            </p:cNvSpPr>
            <p:nvPr/>
          </p:nvSpPr>
          <p:spPr bwMode="auto">
            <a:xfrm rot="10800000" flipH="1">
              <a:off x="6422528" y="8893350"/>
              <a:ext cx="3082241" cy="102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sp>
          <p:nvSpPr>
            <p:cNvPr id="57368" name="Rectangle 38">
              <a:extLst>
                <a:ext uri="{FF2B5EF4-FFF2-40B4-BE49-F238E27FC236}">
                  <a16:creationId xmlns:a16="http://schemas.microsoft.com/office/drawing/2014/main" id="{3808E757-B500-4A50-BD5B-92FFBBD928DA}"/>
                </a:ext>
              </a:extLst>
            </p:cNvPr>
            <p:cNvSpPr>
              <a:spLocks/>
            </p:cNvSpPr>
            <p:nvPr/>
          </p:nvSpPr>
          <p:spPr bwMode="auto">
            <a:xfrm>
              <a:off x="6584321" y="8395634"/>
              <a:ext cx="3145728"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a:latin typeface="Helvetica" panose="020B0604020202020204" pitchFamily="34" charset="0"/>
                  <a:sym typeface="Helvetica" panose="020B0604020202020204" pitchFamily="34" charset="0"/>
                </a:rPr>
                <a:t>Hash</a:t>
              </a:r>
              <a:r>
                <a:rPr lang="en-US" altLang="en-US" sz="2400" baseline="33000">
                  <a:latin typeface="Helvetica" panose="020B0604020202020204" pitchFamily="34" charset="0"/>
                  <a:sym typeface="Helvetica" panose="020B0604020202020204" pitchFamily="34" charset="0"/>
                </a:rPr>
                <a:t>121</a:t>
              </a:r>
              <a:r>
                <a:rPr lang="en-US" altLang="en-US" sz="2400">
                  <a:latin typeface="Helvetica" panose="020B0604020202020204" pitchFamily="34" charset="0"/>
                  <a:sym typeface="Helvetica" panose="020B0604020202020204" pitchFamily="34" charset="0"/>
                </a:rPr>
                <a:t>(</a:t>
              </a:r>
              <a:r>
                <a:rPr lang="en-US" altLang="en-US" sz="2400">
                  <a:solidFill>
                    <a:srgbClr val="0000FF"/>
                  </a:solidFill>
                  <a:latin typeface="Helvetica" panose="020B0604020202020204" pitchFamily="34" charset="0"/>
                  <a:sym typeface="Helvetica" panose="020B0604020202020204" pitchFamily="34" charset="0"/>
                </a:rPr>
                <a:t>P</a:t>
              </a:r>
              <a:r>
                <a:rPr lang="en-US" altLang="en-US" sz="2400">
                  <a:latin typeface="Helvetica" panose="020B0604020202020204" pitchFamily="34" charset="0"/>
                  <a:sym typeface="Helvetica" panose="020B0604020202020204" pitchFamily="34" charset="0"/>
                </a:rPr>
                <a:t>)=Z4FT</a:t>
              </a:r>
            </a:p>
          </p:txBody>
        </p:sp>
      </p:grpSp>
      <p:grpSp>
        <p:nvGrpSpPr>
          <p:cNvPr id="3" name="Grouper 2">
            <a:extLst>
              <a:ext uri="{FF2B5EF4-FFF2-40B4-BE49-F238E27FC236}">
                <a16:creationId xmlns:a16="http://schemas.microsoft.com/office/drawing/2014/main" id="{5EFD2C9A-B047-443B-B65E-6DC42949B37B}"/>
              </a:ext>
            </a:extLst>
          </p:cNvPr>
          <p:cNvGrpSpPr>
            <a:grpSpLocks/>
          </p:cNvGrpSpPr>
          <p:nvPr/>
        </p:nvGrpSpPr>
        <p:grpSpPr bwMode="auto">
          <a:xfrm>
            <a:off x="989013" y="2565400"/>
            <a:ext cx="5556250" cy="442913"/>
            <a:chOff x="1298432" y="3647872"/>
            <a:chExt cx="7294976" cy="630850"/>
          </a:xfrm>
        </p:grpSpPr>
        <p:sp>
          <p:nvSpPr>
            <p:cNvPr id="57363" name="Line 39">
              <a:extLst>
                <a:ext uri="{FF2B5EF4-FFF2-40B4-BE49-F238E27FC236}">
                  <a16:creationId xmlns:a16="http://schemas.microsoft.com/office/drawing/2014/main" id="{5B07C06D-628F-44AF-B4A4-6524A1BD431B}"/>
                </a:ext>
              </a:extLst>
            </p:cNvPr>
            <p:cNvSpPr>
              <a:spLocks noChangeShapeType="1"/>
            </p:cNvSpPr>
            <p:nvPr/>
          </p:nvSpPr>
          <p:spPr bwMode="auto">
            <a:xfrm rot="10800000" flipH="1">
              <a:off x="1298432" y="4268480"/>
              <a:ext cx="5038080" cy="10242"/>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64" name="Group 40">
              <a:extLst>
                <a:ext uri="{FF2B5EF4-FFF2-40B4-BE49-F238E27FC236}">
                  <a16:creationId xmlns:a16="http://schemas.microsoft.com/office/drawing/2014/main" id="{7BCEEAA9-9DC5-4533-A7EB-BC3452199DE6}"/>
                </a:ext>
              </a:extLst>
            </p:cNvPr>
            <p:cNvGrpSpPr>
              <a:grpSpLocks/>
            </p:cNvGrpSpPr>
            <p:nvPr/>
          </p:nvGrpSpPr>
          <p:grpSpPr bwMode="auto">
            <a:xfrm>
              <a:off x="2170880" y="3647872"/>
              <a:ext cx="6422528" cy="475186"/>
              <a:chOff x="0" y="0"/>
              <a:chExt cx="3136" cy="232"/>
            </a:xfrm>
          </p:grpSpPr>
          <p:sp>
            <p:nvSpPr>
              <p:cNvPr id="57365" name="Rectangle 41">
                <a:extLst>
                  <a:ext uri="{FF2B5EF4-FFF2-40B4-BE49-F238E27FC236}">
                    <a16:creationId xmlns:a16="http://schemas.microsoft.com/office/drawing/2014/main" id="{7BA13947-D149-4A9A-9E66-B436716092D2}"/>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66" name="Rectangle 42">
                <a:extLst>
                  <a:ext uri="{FF2B5EF4-FFF2-40B4-BE49-F238E27FC236}">
                    <a16:creationId xmlns:a16="http://schemas.microsoft.com/office/drawing/2014/main" id="{386306E1-86FD-4A45-B305-D26BE1B6E4F2}"/>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pic>
        <p:nvPicPr>
          <p:cNvPr id="46" name="Picture 2">
            <a:extLst>
              <a:ext uri="{FF2B5EF4-FFF2-40B4-BE49-F238E27FC236}">
                <a16:creationId xmlns:a16="http://schemas.microsoft.com/office/drawing/2014/main" id="{9E39E5AD-1D12-B640-92BE-43E98850F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737166" y="5591160"/>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30">
            <a:extLst>
              <a:ext uri="{FF2B5EF4-FFF2-40B4-BE49-F238E27FC236}">
                <a16:creationId xmlns:a16="http://schemas.microsoft.com/office/drawing/2014/main" id="{FEBE65B6-458C-414D-B985-3105DF295397}"/>
              </a:ext>
            </a:extLst>
          </p:cNvPr>
          <p:cNvGrpSpPr>
            <a:grpSpLocks/>
          </p:cNvGrpSpPr>
          <p:nvPr/>
        </p:nvGrpSpPr>
        <p:grpSpPr bwMode="auto">
          <a:xfrm>
            <a:off x="1653518" y="6330950"/>
            <a:ext cx="7619070" cy="400050"/>
            <a:chOff x="0" y="0"/>
            <a:chExt cx="2264" cy="278"/>
          </a:xfrm>
        </p:grpSpPr>
        <p:sp>
          <p:nvSpPr>
            <p:cNvPr id="48" name="Rectangle 31">
              <a:extLst>
                <a:ext uri="{FF2B5EF4-FFF2-40B4-BE49-F238E27FC236}">
                  <a16:creationId xmlns:a16="http://schemas.microsoft.com/office/drawing/2014/main" id="{A58D690B-79B2-844F-9BBC-7F697B656460}"/>
                </a:ext>
              </a:extLst>
            </p:cNvPr>
            <p:cNvSpPr>
              <a:spLocks/>
            </p:cNvSpPr>
            <p:nvPr/>
          </p:nvSpPr>
          <p:spPr bwMode="auto">
            <a:xfrm>
              <a:off x="0" y="0"/>
              <a:ext cx="2263" cy="27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9" name="Rectangle 32">
              <a:extLst>
                <a:ext uri="{FF2B5EF4-FFF2-40B4-BE49-F238E27FC236}">
                  <a16:creationId xmlns:a16="http://schemas.microsoft.com/office/drawing/2014/main" id="{B53EF4B6-CEFF-FE49-8A6F-11ED58E646CF}"/>
                </a:ext>
              </a:extLst>
            </p:cNvPr>
            <p:cNvSpPr>
              <a:spLocks/>
            </p:cNvSpPr>
            <p:nvPr/>
          </p:nvSpPr>
          <p:spPr bwMode="auto">
            <a:xfrm>
              <a:off x="0" y="0"/>
              <a:ext cx="22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dirty="0">
                  <a:solidFill>
                    <a:srgbClr val="FF0000"/>
                  </a:solidFill>
                  <a:latin typeface="Helvetica" panose="020B0604020202020204" pitchFamily="34" charset="0"/>
                  <a:sym typeface="Helvetica" panose="020B0604020202020204" pitchFamily="34" charset="0"/>
                </a:rPr>
                <a:t>What can Alice do to counter this attack ?</a:t>
              </a:r>
            </a:p>
          </p:txBody>
        </p:sp>
      </p:grpSp>
      <p:grpSp>
        <p:nvGrpSpPr>
          <p:cNvPr id="2" name="Group 6">
            <a:extLst>
              <a:ext uri="{FF2B5EF4-FFF2-40B4-BE49-F238E27FC236}">
                <a16:creationId xmlns:a16="http://schemas.microsoft.com/office/drawing/2014/main" id="{7FC01251-EC4F-CD7C-FBBB-4A43CCD331F0}"/>
              </a:ext>
            </a:extLst>
          </p:cNvPr>
          <p:cNvGrpSpPr>
            <a:grpSpLocks/>
          </p:cNvGrpSpPr>
          <p:nvPr/>
        </p:nvGrpSpPr>
        <p:grpSpPr bwMode="auto">
          <a:xfrm>
            <a:off x="7031203" y="1095182"/>
            <a:ext cx="544513" cy="769936"/>
            <a:chOff x="0" y="0"/>
            <a:chExt cx="506" cy="1003"/>
          </a:xfrm>
        </p:grpSpPr>
        <p:sp>
          <p:nvSpPr>
            <p:cNvPr id="9" name="Rectangle 7">
              <a:extLst>
                <a:ext uri="{FF2B5EF4-FFF2-40B4-BE49-F238E27FC236}">
                  <a16:creationId xmlns:a16="http://schemas.microsoft.com/office/drawing/2014/main" id="{921DC85B-2827-C601-B6E6-C98B7961F3AD}"/>
                </a:ext>
              </a:extLst>
            </p:cNvPr>
            <p:cNvSpPr>
              <a:spLocks/>
            </p:cNvSpPr>
            <p:nvPr/>
          </p:nvSpPr>
          <p:spPr bwMode="auto">
            <a:xfrm>
              <a:off x="0" y="0"/>
              <a:ext cx="506" cy="1003"/>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0" name="Rectangle 8">
              <a:extLst>
                <a:ext uri="{FF2B5EF4-FFF2-40B4-BE49-F238E27FC236}">
                  <a16:creationId xmlns:a16="http://schemas.microsoft.com/office/drawing/2014/main" id="{B9348665-1FA1-94DC-E143-9207B70C938C}"/>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1" name="Group 16">
            <a:extLst>
              <a:ext uri="{FF2B5EF4-FFF2-40B4-BE49-F238E27FC236}">
                <a16:creationId xmlns:a16="http://schemas.microsoft.com/office/drawing/2014/main" id="{F624B487-981A-922A-974E-1FDC05F695CE}"/>
              </a:ext>
            </a:extLst>
          </p:cNvPr>
          <p:cNvGrpSpPr>
            <a:grpSpLocks/>
          </p:cNvGrpSpPr>
          <p:nvPr/>
        </p:nvGrpSpPr>
        <p:grpSpPr bwMode="auto">
          <a:xfrm>
            <a:off x="4577281" y="1057927"/>
            <a:ext cx="498013" cy="1014566"/>
            <a:chOff x="6440791" y="4293096"/>
            <a:chExt cx="787450" cy="1512168"/>
          </a:xfrm>
        </p:grpSpPr>
        <p:sp>
          <p:nvSpPr>
            <p:cNvPr id="12" name="Rectangle 7">
              <a:extLst>
                <a:ext uri="{FF2B5EF4-FFF2-40B4-BE49-F238E27FC236}">
                  <a16:creationId xmlns:a16="http://schemas.microsoft.com/office/drawing/2014/main" id="{456371BE-5E7C-6412-64CA-773470E2C14F}"/>
                </a:ext>
              </a:extLst>
            </p:cNvPr>
            <p:cNvSpPr>
              <a:spLocks/>
            </p:cNvSpPr>
            <p:nvPr/>
          </p:nvSpPr>
          <p:spPr bwMode="auto">
            <a:xfrm>
              <a:off x="6537176" y="4344987"/>
              <a:ext cx="594681" cy="1460277"/>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3" name="Rectangle 8">
              <a:extLst>
                <a:ext uri="{FF2B5EF4-FFF2-40B4-BE49-F238E27FC236}">
                  <a16:creationId xmlns:a16="http://schemas.microsoft.com/office/drawing/2014/main" id="{627BA41A-1B88-CE06-05AE-6466843AB490}"/>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14" name="Straight Connector 19">
              <a:extLst>
                <a:ext uri="{FF2B5EF4-FFF2-40B4-BE49-F238E27FC236}">
                  <a16:creationId xmlns:a16="http://schemas.microsoft.com/office/drawing/2014/main" id="{A72D27CC-1D6B-B0B6-7F2B-20A425251242}"/>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5" name="Snip Same-side Corner of Rectangle 14">
              <a:extLst>
                <a:ext uri="{FF2B5EF4-FFF2-40B4-BE49-F238E27FC236}">
                  <a16:creationId xmlns:a16="http://schemas.microsoft.com/office/drawing/2014/main" id="{0966CFD9-837B-4C9D-4671-F40104E0E70C}"/>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6" name="Rounded Rectangle 21">
              <a:extLst>
                <a:ext uri="{FF2B5EF4-FFF2-40B4-BE49-F238E27FC236}">
                  <a16:creationId xmlns:a16="http://schemas.microsoft.com/office/drawing/2014/main" id="{63FFD117-455C-D791-5B03-F0D9E377B87B}"/>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7" name="Oval 22">
              <a:extLst>
                <a:ext uri="{FF2B5EF4-FFF2-40B4-BE49-F238E27FC236}">
                  <a16:creationId xmlns:a16="http://schemas.microsoft.com/office/drawing/2014/main" id="{181A0A72-BD36-A226-D4AD-D1FA9C901B15}"/>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8" name="Oval 23">
              <a:extLst>
                <a:ext uri="{FF2B5EF4-FFF2-40B4-BE49-F238E27FC236}">
                  <a16:creationId xmlns:a16="http://schemas.microsoft.com/office/drawing/2014/main" id="{49CEDCAA-D0C7-7C9B-3419-0C4C4F56C551}"/>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9" name="Group 12">
            <a:extLst>
              <a:ext uri="{FF2B5EF4-FFF2-40B4-BE49-F238E27FC236}">
                <a16:creationId xmlns:a16="http://schemas.microsoft.com/office/drawing/2014/main" id="{B96419DD-C4DC-E833-6B3F-F54DD2BCEC0F}"/>
              </a:ext>
            </a:extLst>
          </p:cNvPr>
          <p:cNvGrpSpPr>
            <a:grpSpLocks/>
          </p:cNvGrpSpPr>
          <p:nvPr/>
        </p:nvGrpSpPr>
        <p:grpSpPr bwMode="auto">
          <a:xfrm>
            <a:off x="696048" y="1126100"/>
            <a:ext cx="477380" cy="907068"/>
            <a:chOff x="0" y="0"/>
            <a:chExt cx="656" cy="1194"/>
          </a:xfrm>
        </p:grpSpPr>
        <p:sp>
          <p:nvSpPr>
            <p:cNvPr id="20" name="Rectangle 13">
              <a:extLst>
                <a:ext uri="{FF2B5EF4-FFF2-40B4-BE49-F238E27FC236}">
                  <a16:creationId xmlns:a16="http://schemas.microsoft.com/office/drawing/2014/main" id="{4867100D-B508-0710-18A6-5C8CF0EAC947}"/>
                </a:ext>
              </a:extLst>
            </p:cNvPr>
            <p:cNvSpPr>
              <a:spLocks/>
            </p:cNvSpPr>
            <p:nvPr/>
          </p:nvSpPr>
          <p:spPr bwMode="auto">
            <a:xfrm>
              <a:off x="1" y="0"/>
              <a:ext cx="654" cy="1194"/>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21" name="Rectangle 14">
              <a:extLst>
                <a:ext uri="{FF2B5EF4-FFF2-40B4-BE49-F238E27FC236}">
                  <a16:creationId xmlns:a16="http://schemas.microsoft.com/office/drawing/2014/main" id="{87055064-3C87-6A7E-C26D-FB7F013AFD80}"/>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1267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267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E32D5574-59EB-4E2C-A6FE-44493CD55235}"/>
              </a:ext>
            </a:extLst>
          </p:cNvPr>
          <p:cNvSpPr>
            <a:spLocks noGrp="1" noChangeArrowheads="1"/>
          </p:cNvSpPr>
          <p:nvPr>
            <p:ph type="title"/>
          </p:nvPr>
        </p:nvSpPr>
        <p:spPr/>
        <p:txBody>
          <a:bodyPr/>
          <a:lstStyle/>
          <a:p>
            <a:pPr eaLnBrk="1" hangingPunct="1"/>
            <a:r>
              <a:rPr lang="en-US" altLang="en-US"/>
              <a:t>Agenda</a:t>
            </a:r>
          </a:p>
        </p:txBody>
      </p:sp>
      <p:sp>
        <p:nvSpPr>
          <p:cNvPr id="59394" name="Rectangle 2">
            <a:extLst>
              <a:ext uri="{FF2B5EF4-FFF2-40B4-BE49-F238E27FC236}">
                <a16:creationId xmlns:a16="http://schemas.microsoft.com/office/drawing/2014/main" id="{DF615E17-A51B-484A-A371-44C8A195DAD0}"/>
              </a:ext>
            </a:extLst>
          </p:cNvPr>
          <p:cNvSpPr>
            <a:spLocks noGrp="1" noChangeArrowheads="1"/>
          </p:cNvSpPr>
          <p:nvPr>
            <p:ph type="body" idx="1"/>
          </p:nvPr>
        </p:nvSpPr>
        <p:spPr/>
        <p:txBody>
          <a:bodyPr/>
          <a:lstStyle/>
          <a:p>
            <a:pPr marL="654050" eaLnBrk="1" hangingPunct="1"/>
            <a:r>
              <a:rPr lang="en-US" altLang="en-US" dirty="0"/>
              <a:t>Sharing resources</a:t>
            </a:r>
          </a:p>
          <a:p>
            <a:pPr marL="654050" eaLnBrk="1" hangingPunct="1"/>
            <a:r>
              <a:rPr lang="en-US" altLang="en-US" dirty="0">
                <a:solidFill>
                  <a:srgbClr val="FF0000"/>
                </a:solidFill>
              </a:rPr>
              <a:t>Network security principles</a:t>
            </a:r>
          </a:p>
          <a:p>
            <a:pPr marL="981075" lvl="1" eaLnBrk="1" hangingPunct="1"/>
            <a:r>
              <a:rPr lang="en-US" altLang="en-US" dirty="0"/>
              <a:t>Crypto building blocks</a:t>
            </a:r>
          </a:p>
          <a:p>
            <a:pPr marL="981075" lvl="1" eaLnBrk="1" hangingPunct="1"/>
            <a:r>
              <a:rPr lang="en-US" altLang="en-US" dirty="0">
                <a:solidFill>
                  <a:srgbClr val="000000"/>
                </a:solidFill>
              </a:rPr>
              <a:t>Client authentication</a:t>
            </a:r>
          </a:p>
          <a:p>
            <a:pPr marL="981075" lvl="1" eaLnBrk="1" hangingPunct="1"/>
            <a:r>
              <a:rPr lang="en-US" altLang="en-US" dirty="0">
                <a:solidFill>
                  <a:srgbClr val="FF0000"/>
                </a:solidFill>
              </a:rPr>
              <a:t>Server authentication</a:t>
            </a:r>
          </a:p>
          <a:p>
            <a:pPr marL="981075" lvl="1" eaLnBrk="1" hangingPunct="1"/>
            <a:r>
              <a:rPr lang="en-US" altLang="en-US" dirty="0">
                <a:solidFill>
                  <a:srgbClr val="000000"/>
                </a:solidFill>
              </a:rPr>
              <a:t>Key exchange</a:t>
            </a:r>
          </a:p>
          <a:p>
            <a:pPr marL="654050" eaLnBrk="1" hangingPunct="1"/>
            <a:r>
              <a:rPr lang="en-US" altLang="en-US" dirty="0"/>
              <a:t>Security protocols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4">
            <a:extLst>
              <a:ext uri="{FF2B5EF4-FFF2-40B4-BE49-F238E27FC236}">
                <a16:creationId xmlns:a16="http://schemas.microsoft.com/office/drawing/2014/main" id="{6ADB3950-8D73-42C2-A1C3-B73D6A9C0FB3}"/>
              </a:ext>
            </a:extLst>
          </p:cNvPr>
          <p:cNvSpPr>
            <a:spLocks noGrp="1" noChangeArrowheads="1"/>
          </p:cNvSpPr>
          <p:nvPr>
            <p:ph type="title"/>
          </p:nvPr>
        </p:nvSpPr>
        <p:spPr>
          <a:xfrm>
            <a:off x="614363" y="4763"/>
            <a:ext cx="8658225" cy="1200150"/>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Server Authentication</a:t>
            </a:r>
          </a:p>
        </p:txBody>
      </p:sp>
      <p:sp>
        <p:nvSpPr>
          <p:cNvPr id="60419" name="Rectangle 7">
            <a:extLst>
              <a:ext uri="{FF2B5EF4-FFF2-40B4-BE49-F238E27FC236}">
                <a16:creationId xmlns:a16="http://schemas.microsoft.com/office/drawing/2014/main" id="{602C97F3-B2AC-478C-9BFA-01FA946BE3A2}"/>
              </a:ext>
            </a:extLst>
          </p:cNvPr>
          <p:cNvSpPr>
            <a:spLocks/>
          </p:cNvSpPr>
          <p:nvPr/>
        </p:nvSpPr>
        <p:spPr bwMode="auto">
          <a:xfrm>
            <a:off x="1631950" y="2366963"/>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0421" name="Rectangle 9">
            <a:extLst>
              <a:ext uri="{FF2B5EF4-FFF2-40B4-BE49-F238E27FC236}">
                <a16:creationId xmlns:a16="http://schemas.microsoft.com/office/drawing/2014/main" id="{2151FEB8-B22F-4A92-AD72-FB5F1985629D}"/>
              </a:ext>
            </a:extLst>
          </p:cNvPr>
          <p:cNvSpPr>
            <a:spLocks/>
          </p:cNvSpPr>
          <p:nvPr/>
        </p:nvSpPr>
        <p:spPr bwMode="auto">
          <a:xfrm>
            <a:off x="7885113" y="2265363"/>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0422" name="Line 10">
            <a:extLst>
              <a:ext uri="{FF2B5EF4-FFF2-40B4-BE49-F238E27FC236}">
                <a16:creationId xmlns:a16="http://schemas.microsoft.com/office/drawing/2014/main" id="{4DE598B0-2131-4448-90C6-68191257E31B}"/>
              </a:ext>
            </a:extLst>
          </p:cNvPr>
          <p:cNvSpPr>
            <a:spLocks noChangeShapeType="1"/>
          </p:cNvSpPr>
          <p:nvPr/>
        </p:nvSpPr>
        <p:spPr bwMode="auto">
          <a:xfrm flipH="1">
            <a:off x="1979613" y="2733675"/>
            <a:ext cx="7937" cy="15398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0423" name="Line 11">
            <a:extLst>
              <a:ext uri="{FF2B5EF4-FFF2-40B4-BE49-F238E27FC236}">
                <a16:creationId xmlns:a16="http://schemas.microsoft.com/office/drawing/2014/main" id="{D1CD46C1-8FCB-4D2C-AFBC-541B767C891F}"/>
              </a:ext>
            </a:extLst>
          </p:cNvPr>
          <p:cNvSpPr>
            <a:spLocks noChangeShapeType="1"/>
          </p:cNvSpPr>
          <p:nvPr/>
        </p:nvSpPr>
        <p:spPr bwMode="auto">
          <a:xfrm flipH="1">
            <a:off x="8294688" y="2559050"/>
            <a:ext cx="7937" cy="16462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2348" name="Group 12">
            <a:extLst>
              <a:ext uri="{FF2B5EF4-FFF2-40B4-BE49-F238E27FC236}">
                <a16:creationId xmlns:a16="http://schemas.microsoft.com/office/drawing/2014/main" id="{73C6E793-1B8A-4F73-A58D-D802CBE8CECE}"/>
              </a:ext>
            </a:extLst>
          </p:cNvPr>
          <p:cNvGrpSpPr>
            <a:grpSpLocks/>
          </p:cNvGrpSpPr>
          <p:nvPr/>
        </p:nvGrpSpPr>
        <p:grpSpPr bwMode="auto">
          <a:xfrm>
            <a:off x="1985963" y="2760663"/>
            <a:ext cx="6186487" cy="339725"/>
            <a:chOff x="0" y="0"/>
            <a:chExt cx="3966" cy="235"/>
          </a:xfrm>
        </p:grpSpPr>
        <p:sp>
          <p:nvSpPr>
            <p:cNvPr id="60431" name="Line 13">
              <a:extLst>
                <a:ext uri="{FF2B5EF4-FFF2-40B4-BE49-F238E27FC236}">
                  <a16:creationId xmlns:a16="http://schemas.microsoft.com/office/drawing/2014/main" id="{83509654-5042-4273-B7AF-A6ADE1C5DC3E}"/>
                </a:ext>
              </a:extLst>
            </p:cNvPr>
            <p:cNvSpPr>
              <a:spLocks noChangeShapeType="1"/>
            </p:cNvSpPr>
            <p:nvPr/>
          </p:nvSpPr>
          <p:spPr bwMode="auto">
            <a:xfrm>
              <a:off x="0" y="23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0432" name="Group 14">
              <a:extLst>
                <a:ext uri="{FF2B5EF4-FFF2-40B4-BE49-F238E27FC236}">
                  <a16:creationId xmlns:a16="http://schemas.microsoft.com/office/drawing/2014/main" id="{30752BB0-19E8-49A7-9A4F-07EBE64F477C}"/>
                </a:ext>
              </a:extLst>
            </p:cNvPr>
            <p:cNvGrpSpPr>
              <a:grpSpLocks/>
            </p:cNvGrpSpPr>
            <p:nvPr/>
          </p:nvGrpSpPr>
          <p:grpSpPr bwMode="auto">
            <a:xfrm>
              <a:off x="487" y="0"/>
              <a:ext cx="3136" cy="232"/>
              <a:chOff x="0" y="0"/>
              <a:chExt cx="3136" cy="232"/>
            </a:xfrm>
          </p:grpSpPr>
          <p:sp>
            <p:nvSpPr>
              <p:cNvPr id="60433" name="Rectangle 15">
                <a:extLst>
                  <a:ext uri="{FF2B5EF4-FFF2-40B4-BE49-F238E27FC236}">
                    <a16:creationId xmlns:a16="http://schemas.microsoft.com/office/drawing/2014/main" id="{AE72ED92-D03F-42CD-A5CB-D78736A21DA6}"/>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0434" name="Rectangle 16">
                <a:extLst>
                  <a:ext uri="{FF2B5EF4-FFF2-40B4-BE49-F238E27FC236}">
                    <a16:creationId xmlns:a16="http://schemas.microsoft.com/office/drawing/2014/main" id="{E3AD7855-E207-489D-B832-5A01AFB5E7BA}"/>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2353" name="Group 17">
            <a:extLst>
              <a:ext uri="{FF2B5EF4-FFF2-40B4-BE49-F238E27FC236}">
                <a16:creationId xmlns:a16="http://schemas.microsoft.com/office/drawing/2014/main" id="{EA79D476-A43F-404B-9419-AB25127BA41B}"/>
              </a:ext>
            </a:extLst>
          </p:cNvPr>
          <p:cNvGrpSpPr>
            <a:grpSpLocks/>
          </p:cNvGrpSpPr>
          <p:nvPr/>
        </p:nvGrpSpPr>
        <p:grpSpPr bwMode="auto">
          <a:xfrm>
            <a:off x="2095500" y="3152775"/>
            <a:ext cx="6254750" cy="733425"/>
            <a:chOff x="0" y="0"/>
            <a:chExt cx="4009" cy="509"/>
          </a:xfrm>
        </p:grpSpPr>
        <p:sp>
          <p:nvSpPr>
            <p:cNvPr id="60427" name="Line 18">
              <a:extLst>
                <a:ext uri="{FF2B5EF4-FFF2-40B4-BE49-F238E27FC236}">
                  <a16:creationId xmlns:a16="http://schemas.microsoft.com/office/drawing/2014/main" id="{8765165D-25CB-46C7-9CAD-9E2F5124D226}"/>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0428" name="Group 19">
              <a:extLst>
                <a:ext uri="{FF2B5EF4-FFF2-40B4-BE49-F238E27FC236}">
                  <a16:creationId xmlns:a16="http://schemas.microsoft.com/office/drawing/2014/main" id="{1883FEE2-5EF3-4B21-9A1F-99D0215A0B9D}"/>
                </a:ext>
              </a:extLst>
            </p:cNvPr>
            <p:cNvGrpSpPr>
              <a:grpSpLocks/>
            </p:cNvGrpSpPr>
            <p:nvPr/>
          </p:nvGrpSpPr>
          <p:grpSpPr bwMode="auto">
            <a:xfrm>
              <a:off x="1054" y="165"/>
              <a:ext cx="1496" cy="258"/>
              <a:chOff x="0" y="0"/>
              <a:chExt cx="1496" cy="258"/>
            </a:xfrm>
          </p:grpSpPr>
          <p:sp>
            <p:nvSpPr>
              <p:cNvPr id="60429" name="Rectangle 20">
                <a:extLst>
                  <a:ext uri="{FF2B5EF4-FFF2-40B4-BE49-F238E27FC236}">
                    <a16:creationId xmlns:a16="http://schemas.microsoft.com/office/drawing/2014/main" id="{787A46AB-7810-4410-8918-FE79F2ED7DD5}"/>
                  </a:ext>
                </a:extLst>
              </p:cNvPr>
              <p:cNvSpPr>
                <a:spLocks/>
              </p:cNvSpPr>
              <p:nvPr/>
            </p:nvSpPr>
            <p:spPr bwMode="auto">
              <a:xfrm>
                <a:off x="0" y="0"/>
                <a:ext cx="1493" cy="258"/>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0430" name="Rectangle 21">
                <a:extLst>
                  <a:ext uri="{FF2B5EF4-FFF2-40B4-BE49-F238E27FC236}">
                    <a16:creationId xmlns:a16="http://schemas.microsoft.com/office/drawing/2014/main" id="{79E15C33-2E15-48CA-AA02-92B1010A7E8B}"/>
                  </a:ext>
                </a:extLst>
              </p:cNvPr>
              <p:cNvSpPr>
                <a:spLocks/>
              </p:cNvSpPr>
              <p:nvPr/>
            </p:nvSpPr>
            <p:spPr bwMode="auto">
              <a:xfrm>
                <a:off x="0" y="0"/>
                <a:ext cx="149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Yes, of course</a:t>
                </a:r>
              </a:p>
            </p:txBody>
          </p:sp>
        </p:grpSp>
      </p:grpSp>
      <p:sp>
        <p:nvSpPr>
          <p:cNvPr id="142358" name="Rectangle 22">
            <a:extLst>
              <a:ext uri="{FF2B5EF4-FFF2-40B4-BE49-F238E27FC236}">
                <a16:creationId xmlns:a16="http://schemas.microsoft.com/office/drawing/2014/main" id="{F502E77E-DE5A-4FB9-8576-CFCDA9E64971}"/>
              </a:ext>
            </a:extLst>
          </p:cNvPr>
          <p:cNvSpPr>
            <a:spLocks/>
          </p:cNvSpPr>
          <p:nvPr/>
        </p:nvSpPr>
        <p:spPr bwMode="auto">
          <a:xfrm>
            <a:off x="784225" y="4492625"/>
            <a:ext cx="8085138"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marL="487363" indent="-420688">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1pPr>
            <a:lvl2pPr marL="760413" indent="-420688">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75000"/>
              <a:buFont typeface="Arial" panose="020B0604020202020204" pitchFamily="34" charset="0"/>
              <a:buChar char="•"/>
            </a:pPr>
            <a:r>
              <a:rPr lang="en-US" altLang="en-US" sz="3000">
                <a:latin typeface="Helvetica" panose="020B0604020202020204" pitchFamily="34" charset="0"/>
                <a:sym typeface="Helvetica" panose="020B0604020202020204" pitchFamily="34" charset="0"/>
              </a:rPr>
              <a:t>A more secure protocol is necessary</a:t>
            </a:r>
            <a:br>
              <a:rPr lang="en-US" altLang="en-US" sz="3000">
                <a:latin typeface="Helvetica" panose="020B0604020202020204" pitchFamily="34" charset="0"/>
                <a:sym typeface="Helvetica" panose="020B0604020202020204" pitchFamily="34" charset="0"/>
              </a:rPr>
            </a:br>
            <a:endParaRPr lang="en-US" altLang="en-US" sz="3000">
              <a:latin typeface="Helvetica" panose="020B0604020202020204" pitchFamily="34" charset="0"/>
              <a:sym typeface="Helvetica" panose="020B0604020202020204" pitchFamily="34" charset="0"/>
            </a:endParaRPr>
          </a:p>
          <a:p>
            <a:pPr eaLnBrk="1" hangingPunct="1">
              <a:lnSpc>
                <a:spcPct val="83000"/>
              </a:lnSpc>
              <a:spcBef>
                <a:spcPct val="0"/>
              </a:spcBef>
              <a:buClr>
                <a:srgbClr val="000000"/>
              </a:buClr>
              <a:buSzPct val="75000"/>
              <a:buFont typeface="Arial" panose="020B0604020202020204" pitchFamily="34" charset="0"/>
              <a:buChar char="•"/>
            </a:pPr>
            <a:r>
              <a:rPr lang="en-US" altLang="en-US" sz="3000">
                <a:latin typeface="Helvetica" panose="020B0604020202020204" pitchFamily="34" charset="0"/>
                <a:sym typeface="Helvetica" panose="020B0604020202020204" pitchFamily="34" charset="0"/>
              </a:rPr>
              <a:t>Solution</a:t>
            </a:r>
          </a:p>
          <a:p>
            <a:pPr lvl="1" eaLnBrk="1" hangingPunct="1">
              <a:lnSpc>
                <a:spcPct val="83000"/>
              </a:lnSpc>
              <a:spcBef>
                <a:spcPct val="0"/>
              </a:spcBef>
              <a:buClr>
                <a:srgbClr val="000000"/>
              </a:buClr>
              <a:buSzPct val="75000"/>
              <a:buFont typeface="Arial" panose="020B0604020202020204" pitchFamily="34" charset="0"/>
              <a:buChar char="•"/>
            </a:pPr>
            <a:r>
              <a:rPr lang="en-US" altLang="en-US" sz="2700">
                <a:latin typeface="Helvetica" panose="020B0604020202020204" pitchFamily="34" charset="0"/>
                <a:sym typeface="Helvetica" panose="020B0604020202020204" pitchFamily="34" charset="0"/>
              </a:rPr>
              <a:t>Each server maintains a (public,private) key pair</a:t>
            </a:r>
          </a:p>
          <a:p>
            <a:pPr lvl="1" eaLnBrk="1" hangingPunct="1">
              <a:lnSpc>
                <a:spcPct val="83000"/>
              </a:lnSpc>
              <a:spcBef>
                <a:spcPct val="0"/>
              </a:spcBef>
              <a:buClr>
                <a:srgbClr val="000000"/>
              </a:buClr>
              <a:buSzPct val="75000"/>
              <a:buFont typeface="Arial" panose="020B0604020202020204" pitchFamily="34" charset="0"/>
              <a:buChar char="•"/>
            </a:pPr>
            <a:r>
              <a:rPr lang="en-US" altLang="en-US" sz="2700">
                <a:latin typeface="Helvetica" panose="020B0604020202020204" pitchFamily="34" charset="0"/>
                <a:sym typeface="Helvetica" panose="020B0604020202020204" pitchFamily="34" charset="0"/>
              </a:rPr>
              <a:t>Pub</a:t>
            </a:r>
            <a:r>
              <a:rPr lang="en-US" altLang="en-US" sz="2700" baseline="-33000">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 , Priv</a:t>
            </a:r>
            <a:r>
              <a:rPr lang="en-US" altLang="en-US" sz="2700" baseline="-33000">
                <a:latin typeface="Helvetica" panose="020B0604020202020204" pitchFamily="34" charset="0"/>
                <a:sym typeface="Helvetica" panose="020B0604020202020204" pitchFamily="34" charset="0"/>
              </a:rPr>
              <a:t>Bob</a:t>
            </a:r>
          </a:p>
        </p:txBody>
      </p:sp>
      <p:grpSp>
        <p:nvGrpSpPr>
          <p:cNvPr id="2" name="Group 6">
            <a:extLst>
              <a:ext uri="{FF2B5EF4-FFF2-40B4-BE49-F238E27FC236}">
                <a16:creationId xmlns:a16="http://schemas.microsoft.com/office/drawing/2014/main" id="{F354A5C8-C67B-9315-EC3F-20F542D9D45B}"/>
              </a:ext>
            </a:extLst>
          </p:cNvPr>
          <p:cNvGrpSpPr>
            <a:grpSpLocks/>
          </p:cNvGrpSpPr>
          <p:nvPr/>
        </p:nvGrpSpPr>
        <p:grpSpPr bwMode="auto">
          <a:xfrm>
            <a:off x="8073059" y="1175334"/>
            <a:ext cx="443258" cy="993774"/>
            <a:chOff x="0" y="0"/>
            <a:chExt cx="506" cy="1003"/>
          </a:xfrm>
        </p:grpSpPr>
        <p:sp>
          <p:nvSpPr>
            <p:cNvPr id="3" name="Rectangle 7">
              <a:extLst>
                <a:ext uri="{FF2B5EF4-FFF2-40B4-BE49-F238E27FC236}">
                  <a16:creationId xmlns:a16="http://schemas.microsoft.com/office/drawing/2014/main" id="{8E04A6C9-4F73-E1F4-CEEF-6D47E3BDA8B6}"/>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833CD459-F0CE-B138-DCC9-A69D03954468}"/>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3" name="Group 12">
            <a:extLst>
              <a:ext uri="{FF2B5EF4-FFF2-40B4-BE49-F238E27FC236}">
                <a16:creationId xmlns:a16="http://schemas.microsoft.com/office/drawing/2014/main" id="{98F13584-A666-71B2-DB14-1B320A8989C1}"/>
              </a:ext>
            </a:extLst>
          </p:cNvPr>
          <p:cNvGrpSpPr>
            <a:grpSpLocks/>
          </p:cNvGrpSpPr>
          <p:nvPr/>
        </p:nvGrpSpPr>
        <p:grpSpPr bwMode="auto">
          <a:xfrm>
            <a:off x="1905414" y="1256335"/>
            <a:ext cx="620299" cy="1020764"/>
            <a:chOff x="0" y="0"/>
            <a:chExt cx="656" cy="1194"/>
          </a:xfrm>
        </p:grpSpPr>
        <p:sp>
          <p:nvSpPr>
            <p:cNvPr id="14" name="Rectangle 13">
              <a:extLst>
                <a:ext uri="{FF2B5EF4-FFF2-40B4-BE49-F238E27FC236}">
                  <a16:creationId xmlns:a16="http://schemas.microsoft.com/office/drawing/2014/main" id="{7ED2837E-DE0D-6121-68D1-3C1EBA7D3E28}"/>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C385B5AD-81E4-EA41-9EF6-B3856BF79F08}"/>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2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23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4">
            <a:extLst>
              <a:ext uri="{FF2B5EF4-FFF2-40B4-BE49-F238E27FC236}">
                <a16:creationId xmlns:a16="http://schemas.microsoft.com/office/drawing/2014/main" id="{26A74EC6-C9AA-48DC-9BE5-0FFC81FE6FBF}"/>
              </a:ext>
            </a:extLst>
          </p:cNvPr>
          <p:cNvSpPr>
            <a:spLocks noGrp="1" noChangeArrowheads="1"/>
          </p:cNvSpPr>
          <p:nvPr>
            <p:ph type="title"/>
          </p:nvPr>
        </p:nvSpPr>
        <p:spPr>
          <a:xfrm>
            <a:off x="725488" y="0"/>
            <a:ext cx="85471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Server authentication</a:t>
            </a:r>
          </a:p>
        </p:txBody>
      </p:sp>
      <p:sp>
        <p:nvSpPr>
          <p:cNvPr id="144389" name="Rectangle 5">
            <a:extLst>
              <a:ext uri="{FF2B5EF4-FFF2-40B4-BE49-F238E27FC236}">
                <a16:creationId xmlns:a16="http://schemas.microsoft.com/office/drawing/2014/main" id="{7DBA0E34-9DA1-440E-BB7D-8474919866C6}"/>
              </a:ext>
            </a:extLst>
          </p:cNvPr>
          <p:cNvSpPr>
            <a:spLocks noGrp="1" noChangeArrowheads="1"/>
          </p:cNvSpPr>
          <p:nvPr>
            <p:ph type="body" idx="1"/>
          </p:nvPr>
        </p:nvSpPr>
        <p:spPr>
          <a:xfrm>
            <a:off x="1577766" y="3962399"/>
            <a:ext cx="8458200" cy="1936750"/>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dirty="0"/>
              <a:t>Is this a secure authentication (justify) ?</a:t>
            </a:r>
          </a:p>
        </p:txBody>
      </p:sp>
      <p:sp>
        <p:nvSpPr>
          <p:cNvPr id="62468" name="Rectangle 7">
            <a:extLst>
              <a:ext uri="{FF2B5EF4-FFF2-40B4-BE49-F238E27FC236}">
                <a16:creationId xmlns:a16="http://schemas.microsoft.com/office/drawing/2014/main" id="{2943B9E5-D527-4494-8666-0D60769CFA48}"/>
              </a:ext>
            </a:extLst>
          </p:cNvPr>
          <p:cNvSpPr>
            <a:spLocks/>
          </p:cNvSpPr>
          <p:nvPr/>
        </p:nvSpPr>
        <p:spPr bwMode="auto">
          <a:xfrm>
            <a:off x="1054100" y="207327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2470" name="Rectangle 9">
            <a:extLst>
              <a:ext uri="{FF2B5EF4-FFF2-40B4-BE49-F238E27FC236}">
                <a16:creationId xmlns:a16="http://schemas.microsoft.com/office/drawing/2014/main" id="{1A8B7FCE-6CFA-4C30-B3C2-EC3FFFDEE7AE}"/>
              </a:ext>
            </a:extLst>
          </p:cNvPr>
          <p:cNvSpPr>
            <a:spLocks/>
          </p:cNvSpPr>
          <p:nvPr/>
        </p:nvSpPr>
        <p:spPr bwMode="auto">
          <a:xfrm>
            <a:off x="7307263" y="197008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2471" name="Line 10">
            <a:extLst>
              <a:ext uri="{FF2B5EF4-FFF2-40B4-BE49-F238E27FC236}">
                <a16:creationId xmlns:a16="http://schemas.microsoft.com/office/drawing/2014/main" id="{C73564DE-AEF1-4AD4-8994-CF972B3A45EB}"/>
              </a:ext>
            </a:extLst>
          </p:cNvPr>
          <p:cNvSpPr>
            <a:spLocks noChangeShapeType="1"/>
          </p:cNvSpPr>
          <p:nvPr/>
        </p:nvSpPr>
        <p:spPr bwMode="auto">
          <a:xfrm flipH="1">
            <a:off x="1400175" y="2438400"/>
            <a:ext cx="7938" cy="15398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2472" name="Line 11">
            <a:extLst>
              <a:ext uri="{FF2B5EF4-FFF2-40B4-BE49-F238E27FC236}">
                <a16:creationId xmlns:a16="http://schemas.microsoft.com/office/drawing/2014/main" id="{716F7A1D-4CF9-4FC4-9005-041FADEEE771}"/>
              </a:ext>
            </a:extLst>
          </p:cNvPr>
          <p:cNvSpPr>
            <a:spLocks noChangeShapeType="1"/>
          </p:cNvSpPr>
          <p:nvPr/>
        </p:nvSpPr>
        <p:spPr bwMode="auto">
          <a:xfrm>
            <a:off x="7716838" y="2555875"/>
            <a:ext cx="1587" cy="13525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4396" name="Group 12">
            <a:extLst>
              <a:ext uri="{FF2B5EF4-FFF2-40B4-BE49-F238E27FC236}">
                <a16:creationId xmlns:a16="http://schemas.microsoft.com/office/drawing/2014/main" id="{F680DA3C-DF1F-4F42-8021-D543075CB931}"/>
              </a:ext>
            </a:extLst>
          </p:cNvPr>
          <p:cNvGrpSpPr>
            <a:grpSpLocks/>
          </p:cNvGrpSpPr>
          <p:nvPr/>
        </p:nvGrpSpPr>
        <p:grpSpPr bwMode="auto">
          <a:xfrm>
            <a:off x="1408113" y="2465388"/>
            <a:ext cx="6186487" cy="338137"/>
            <a:chOff x="0" y="0"/>
            <a:chExt cx="3966" cy="236"/>
          </a:xfrm>
        </p:grpSpPr>
        <p:sp>
          <p:nvSpPr>
            <p:cNvPr id="62481" name="Line 13">
              <a:extLst>
                <a:ext uri="{FF2B5EF4-FFF2-40B4-BE49-F238E27FC236}">
                  <a16:creationId xmlns:a16="http://schemas.microsoft.com/office/drawing/2014/main" id="{524495F6-009A-409E-A5AD-7F0EDB2BE791}"/>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2482" name="Group 14">
              <a:extLst>
                <a:ext uri="{FF2B5EF4-FFF2-40B4-BE49-F238E27FC236}">
                  <a16:creationId xmlns:a16="http://schemas.microsoft.com/office/drawing/2014/main" id="{8F9F140F-D714-46D1-AF81-2DA403F94394}"/>
                </a:ext>
              </a:extLst>
            </p:cNvPr>
            <p:cNvGrpSpPr>
              <a:grpSpLocks/>
            </p:cNvGrpSpPr>
            <p:nvPr/>
          </p:nvGrpSpPr>
          <p:grpSpPr bwMode="auto">
            <a:xfrm>
              <a:off x="487" y="0"/>
              <a:ext cx="3136" cy="232"/>
              <a:chOff x="0" y="0"/>
              <a:chExt cx="3136" cy="232"/>
            </a:xfrm>
          </p:grpSpPr>
          <p:sp>
            <p:nvSpPr>
              <p:cNvPr id="62483" name="Rectangle 15">
                <a:extLst>
                  <a:ext uri="{FF2B5EF4-FFF2-40B4-BE49-F238E27FC236}">
                    <a16:creationId xmlns:a16="http://schemas.microsoft.com/office/drawing/2014/main" id="{E9D86E1C-8AE8-4720-AE80-8BA5CDBAE304}"/>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2484" name="Rectangle 16">
                <a:extLst>
                  <a:ext uri="{FF2B5EF4-FFF2-40B4-BE49-F238E27FC236}">
                    <a16:creationId xmlns:a16="http://schemas.microsoft.com/office/drawing/2014/main" id="{33DDCDF8-71FE-4C2E-A39D-292003E3FB6D}"/>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4401" name="Group 17">
            <a:extLst>
              <a:ext uri="{FF2B5EF4-FFF2-40B4-BE49-F238E27FC236}">
                <a16:creationId xmlns:a16="http://schemas.microsoft.com/office/drawing/2014/main" id="{DD1E6943-50FA-4A30-8CDF-151E5656DDEB}"/>
              </a:ext>
            </a:extLst>
          </p:cNvPr>
          <p:cNvGrpSpPr>
            <a:grpSpLocks/>
          </p:cNvGrpSpPr>
          <p:nvPr/>
        </p:nvGrpSpPr>
        <p:grpSpPr bwMode="auto">
          <a:xfrm>
            <a:off x="1516063" y="2857500"/>
            <a:ext cx="6254750" cy="733425"/>
            <a:chOff x="0" y="0"/>
            <a:chExt cx="4009" cy="509"/>
          </a:xfrm>
        </p:grpSpPr>
        <p:sp>
          <p:nvSpPr>
            <p:cNvPr id="62477" name="Line 18">
              <a:extLst>
                <a:ext uri="{FF2B5EF4-FFF2-40B4-BE49-F238E27FC236}">
                  <a16:creationId xmlns:a16="http://schemas.microsoft.com/office/drawing/2014/main" id="{D25DA5F2-BDC7-4FF1-B753-319EEADF98D5}"/>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2478" name="Group 19">
              <a:extLst>
                <a:ext uri="{FF2B5EF4-FFF2-40B4-BE49-F238E27FC236}">
                  <a16:creationId xmlns:a16="http://schemas.microsoft.com/office/drawing/2014/main" id="{97321FC9-FF72-4EAD-B8C8-C6C6E58D8C28}"/>
                </a:ext>
              </a:extLst>
            </p:cNvPr>
            <p:cNvGrpSpPr>
              <a:grpSpLocks/>
            </p:cNvGrpSpPr>
            <p:nvPr/>
          </p:nvGrpSpPr>
          <p:grpSpPr bwMode="auto">
            <a:xfrm>
              <a:off x="1055" y="165"/>
              <a:ext cx="1781" cy="271"/>
              <a:chOff x="0" y="0"/>
              <a:chExt cx="1781" cy="271"/>
            </a:xfrm>
          </p:grpSpPr>
          <p:sp>
            <p:nvSpPr>
              <p:cNvPr id="62479" name="Rectangle 20">
                <a:extLst>
                  <a:ext uri="{FF2B5EF4-FFF2-40B4-BE49-F238E27FC236}">
                    <a16:creationId xmlns:a16="http://schemas.microsoft.com/office/drawing/2014/main" id="{27C9CB80-306F-464B-B7C1-C2BC79894899}"/>
                  </a:ext>
                </a:extLst>
              </p:cNvPr>
              <p:cNvSpPr>
                <a:spLocks/>
              </p:cNvSpPr>
              <p:nvPr/>
            </p:nvSpPr>
            <p:spPr bwMode="auto">
              <a:xfrm>
                <a:off x="0" y="0"/>
                <a:ext cx="1217" cy="271"/>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2480" name="Rectangle 21">
                <a:extLst>
                  <a:ext uri="{FF2B5EF4-FFF2-40B4-BE49-F238E27FC236}">
                    <a16:creationId xmlns:a16="http://schemas.microsoft.com/office/drawing/2014/main" id="{51DBAB58-A3F2-4F5B-AD74-38AD6D26080F}"/>
                  </a:ext>
                </a:extLst>
              </p:cNvPr>
              <p:cNvSpPr>
                <a:spLocks/>
              </p:cNvSpPr>
              <p:nvPr/>
            </p:nvSpPr>
            <p:spPr bwMode="auto">
              <a:xfrm>
                <a:off x="0" y="0"/>
                <a:ext cx="178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a:t>
                </a:r>
              </a:p>
            </p:txBody>
          </p:sp>
        </p:grpSp>
      </p:grpSp>
      <p:sp>
        <p:nvSpPr>
          <p:cNvPr id="62475" name="Rectangle 22">
            <a:extLst>
              <a:ext uri="{FF2B5EF4-FFF2-40B4-BE49-F238E27FC236}">
                <a16:creationId xmlns:a16="http://schemas.microsoft.com/office/drawing/2014/main" id="{7ACE3AEE-BFE1-4336-AC44-9506F744F3CD}"/>
              </a:ext>
            </a:extLst>
          </p:cNvPr>
          <p:cNvSpPr>
            <a:spLocks/>
          </p:cNvSpPr>
          <p:nvPr/>
        </p:nvSpPr>
        <p:spPr bwMode="auto">
          <a:xfrm>
            <a:off x="6904038" y="2259013"/>
            <a:ext cx="18605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p:txBody>
      </p:sp>
      <p:sp>
        <p:nvSpPr>
          <p:cNvPr id="2" name="Rectangle 1">
            <a:extLst>
              <a:ext uri="{FF2B5EF4-FFF2-40B4-BE49-F238E27FC236}">
                <a16:creationId xmlns:a16="http://schemas.microsoft.com/office/drawing/2014/main" id="{E0746231-6450-40A9-A24D-2A0BBF544F00}"/>
              </a:ext>
            </a:extLst>
          </p:cNvPr>
          <p:cNvSpPr>
            <a:spLocks noChangeArrowheads="1"/>
          </p:cNvSpPr>
          <p:nvPr/>
        </p:nvSpPr>
        <p:spPr bwMode="auto">
          <a:xfrm>
            <a:off x="1827213" y="5202238"/>
            <a:ext cx="6197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55" tIns="33677" rIns="67355" bIns="33677">
            <a:spAutoFit/>
          </a:bodyPr>
          <a:lstStyle>
            <a:lvl1pPr marL="342900" indent="-3429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1pPr>
            <a:lvl2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9pPr>
          </a:lstStyle>
          <a:p>
            <a:pPr lvl="1" indent="0" algn="ctr" eaLnBrk="1" hangingPunct="1">
              <a:spcBef>
                <a:spcPct val="0"/>
              </a:spcBef>
              <a:buSzTx/>
              <a:buFontTx/>
              <a:buNone/>
            </a:pPr>
            <a:r>
              <a:rPr lang="en-US" altLang="en-US" dirty="0">
                <a:solidFill>
                  <a:srgbClr val="000000"/>
                </a:solidFill>
              </a:rPr>
              <a:t>Alice must already know </a:t>
            </a:r>
            <a:r>
              <a:rPr lang="en-US" altLang="en-US" dirty="0" err="1">
                <a:solidFill>
                  <a:srgbClr val="008000"/>
                </a:solidFill>
              </a:rPr>
              <a:t>Pub</a:t>
            </a:r>
            <a:r>
              <a:rPr lang="en-US" altLang="en-US" baseline="-33000" dirty="0" err="1">
                <a:solidFill>
                  <a:srgbClr val="008000"/>
                </a:solidFill>
              </a:rPr>
              <a:t>Bob</a:t>
            </a:r>
            <a:endParaRPr lang="en-US" altLang="en-US" baseline="-33000" dirty="0">
              <a:solidFill>
                <a:srgbClr val="008000"/>
              </a:solidFill>
            </a:endParaRPr>
          </a:p>
        </p:txBody>
      </p:sp>
      <p:pic>
        <p:nvPicPr>
          <p:cNvPr id="22" name="Picture 2">
            <a:extLst>
              <a:ext uri="{FF2B5EF4-FFF2-40B4-BE49-F238E27FC236}">
                <a16:creationId xmlns:a16="http://schemas.microsoft.com/office/drawing/2014/main" id="{9AAD24C3-1C6D-9D43-91DE-04AEBC71F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195203" y="4634321"/>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6">
            <a:extLst>
              <a:ext uri="{FF2B5EF4-FFF2-40B4-BE49-F238E27FC236}">
                <a16:creationId xmlns:a16="http://schemas.microsoft.com/office/drawing/2014/main" id="{71DF94D4-A9D8-17DD-39D9-57D0956F8921}"/>
              </a:ext>
            </a:extLst>
          </p:cNvPr>
          <p:cNvGrpSpPr>
            <a:grpSpLocks/>
          </p:cNvGrpSpPr>
          <p:nvPr/>
        </p:nvGrpSpPr>
        <p:grpSpPr bwMode="auto">
          <a:xfrm>
            <a:off x="7575550" y="1043983"/>
            <a:ext cx="390525" cy="831851"/>
            <a:chOff x="0" y="0"/>
            <a:chExt cx="506" cy="1003"/>
          </a:xfrm>
        </p:grpSpPr>
        <p:sp>
          <p:nvSpPr>
            <p:cNvPr id="4" name="Rectangle 7">
              <a:extLst>
                <a:ext uri="{FF2B5EF4-FFF2-40B4-BE49-F238E27FC236}">
                  <a16:creationId xmlns:a16="http://schemas.microsoft.com/office/drawing/2014/main" id="{59202C3C-21F4-ED54-6DB0-6D3A7FEF1EFE}"/>
                </a:ext>
              </a:extLst>
            </p:cNvPr>
            <p:cNvSpPr>
              <a:spLocks/>
            </p:cNvSpPr>
            <p:nvPr/>
          </p:nvSpPr>
          <p:spPr bwMode="auto">
            <a:xfrm>
              <a:off x="0" y="0"/>
              <a:ext cx="506" cy="1003"/>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 name="Rectangle 8">
              <a:extLst>
                <a:ext uri="{FF2B5EF4-FFF2-40B4-BE49-F238E27FC236}">
                  <a16:creationId xmlns:a16="http://schemas.microsoft.com/office/drawing/2014/main" id="{7ECB9980-088B-0B2E-E722-0AA0FCEFD4BC}"/>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4" name="Group 12">
            <a:extLst>
              <a:ext uri="{FF2B5EF4-FFF2-40B4-BE49-F238E27FC236}">
                <a16:creationId xmlns:a16="http://schemas.microsoft.com/office/drawing/2014/main" id="{7C105C31-AF53-0241-BF97-45C3102611E0}"/>
              </a:ext>
            </a:extLst>
          </p:cNvPr>
          <p:cNvGrpSpPr>
            <a:grpSpLocks/>
          </p:cNvGrpSpPr>
          <p:nvPr/>
        </p:nvGrpSpPr>
        <p:grpSpPr bwMode="auto">
          <a:xfrm>
            <a:off x="1081088" y="898822"/>
            <a:ext cx="746125" cy="1144587"/>
            <a:chOff x="0" y="0"/>
            <a:chExt cx="656" cy="1194"/>
          </a:xfrm>
        </p:grpSpPr>
        <p:sp>
          <p:nvSpPr>
            <p:cNvPr id="15" name="Rectangle 13">
              <a:extLst>
                <a:ext uri="{FF2B5EF4-FFF2-40B4-BE49-F238E27FC236}">
                  <a16:creationId xmlns:a16="http://schemas.microsoft.com/office/drawing/2014/main" id="{0EA12B58-760C-5A32-D17F-0888CF602120}"/>
                </a:ext>
              </a:extLst>
            </p:cNvPr>
            <p:cNvSpPr>
              <a:spLocks/>
            </p:cNvSpPr>
            <p:nvPr/>
          </p:nvSpPr>
          <p:spPr bwMode="auto">
            <a:xfrm>
              <a:off x="1" y="0"/>
              <a:ext cx="654" cy="1194"/>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6" name="Rectangle 14">
              <a:extLst>
                <a:ext uri="{FF2B5EF4-FFF2-40B4-BE49-F238E27FC236}">
                  <a16:creationId xmlns:a16="http://schemas.microsoft.com/office/drawing/2014/main" id="{444C49D8-1520-DCC6-C572-F4DBB2D02436}"/>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4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44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389">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build="p"/>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4">
            <a:extLst>
              <a:ext uri="{FF2B5EF4-FFF2-40B4-BE49-F238E27FC236}">
                <a16:creationId xmlns:a16="http://schemas.microsoft.com/office/drawing/2014/main" id="{9E90E4A7-1A07-4F98-A39A-F008AD076897}"/>
              </a:ext>
            </a:extLst>
          </p:cNvPr>
          <p:cNvSpPr>
            <a:spLocks noGrp="1" noChangeArrowheads="1"/>
          </p:cNvSpPr>
          <p:nvPr>
            <p:ph type="title"/>
          </p:nvPr>
        </p:nvSpPr>
        <p:spPr>
          <a:xfrm>
            <a:off x="750888" y="0"/>
            <a:ext cx="85217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Server authentication</a:t>
            </a:r>
          </a:p>
        </p:txBody>
      </p:sp>
      <p:sp>
        <p:nvSpPr>
          <p:cNvPr id="64514" name="Line 6">
            <a:extLst>
              <a:ext uri="{FF2B5EF4-FFF2-40B4-BE49-F238E27FC236}">
                <a16:creationId xmlns:a16="http://schemas.microsoft.com/office/drawing/2014/main" id="{6A2406DE-F11B-43B5-9716-BE25A394CF0E}"/>
              </a:ext>
            </a:extLst>
          </p:cNvPr>
          <p:cNvSpPr>
            <a:spLocks noChangeShapeType="1"/>
          </p:cNvSpPr>
          <p:nvPr/>
        </p:nvSpPr>
        <p:spPr bwMode="auto">
          <a:xfrm>
            <a:off x="4516438" y="2101850"/>
            <a:ext cx="4762" cy="33401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4516" name="Rectangle 8">
            <a:extLst>
              <a:ext uri="{FF2B5EF4-FFF2-40B4-BE49-F238E27FC236}">
                <a16:creationId xmlns:a16="http://schemas.microsoft.com/office/drawing/2014/main" id="{D0A44DFA-FEE1-4AB7-8E3C-F15386874F73}"/>
              </a:ext>
            </a:extLst>
          </p:cNvPr>
          <p:cNvSpPr>
            <a:spLocks/>
          </p:cNvSpPr>
          <p:nvPr/>
        </p:nvSpPr>
        <p:spPr bwMode="auto">
          <a:xfrm>
            <a:off x="1090613" y="1833563"/>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4518" name="Rectangle 10">
            <a:extLst>
              <a:ext uri="{FF2B5EF4-FFF2-40B4-BE49-F238E27FC236}">
                <a16:creationId xmlns:a16="http://schemas.microsoft.com/office/drawing/2014/main" id="{DDE73E7D-015D-4ABE-BE63-7E57843E917A}"/>
              </a:ext>
            </a:extLst>
          </p:cNvPr>
          <p:cNvSpPr>
            <a:spLocks/>
          </p:cNvSpPr>
          <p:nvPr/>
        </p:nvSpPr>
        <p:spPr bwMode="auto">
          <a:xfrm>
            <a:off x="7343775" y="1731963"/>
            <a:ext cx="706438"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4519" name="Line 11">
            <a:extLst>
              <a:ext uri="{FF2B5EF4-FFF2-40B4-BE49-F238E27FC236}">
                <a16:creationId xmlns:a16="http://schemas.microsoft.com/office/drawing/2014/main" id="{7BFA9C44-3C88-466C-AECD-A83C59629DEE}"/>
              </a:ext>
            </a:extLst>
          </p:cNvPr>
          <p:cNvSpPr>
            <a:spLocks noChangeShapeType="1"/>
          </p:cNvSpPr>
          <p:nvPr/>
        </p:nvSpPr>
        <p:spPr bwMode="auto">
          <a:xfrm flipH="1">
            <a:off x="1449388" y="2198688"/>
            <a:ext cx="19050" cy="32210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4520" name="Line 12">
            <a:extLst>
              <a:ext uri="{FF2B5EF4-FFF2-40B4-BE49-F238E27FC236}">
                <a16:creationId xmlns:a16="http://schemas.microsoft.com/office/drawing/2014/main" id="{5246DDB7-6F3D-4E9B-81D3-ABACEB26FE0C}"/>
              </a:ext>
            </a:extLst>
          </p:cNvPr>
          <p:cNvSpPr>
            <a:spLocks noChangeShapeType="1"/>
          </p:cNvSpPr>
          <p:nvPr/>
        </p:nvSpPr>
        <p:spPr bwMode="auto">
          <a:xfrm>
            <a:off x="7777163" y="2419350"/>
            <a:ext cx="3175" cy="2989263"/>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6445" name="Group 13">
            <a:extLst>
              <a:ext uri="{FF2B5EF4-FFF2-40B4-BE49-F238E27FC236}">
                <a16:creationId xmlns:a16="http://schemas.microsoft.com/office/drawing/2014/main" id="{282BBEEC-61F8-4AFF-A1D0-1A88D530C51D}"/>
              </a:ext>
            </a:extLst>
          </p:cNvPr>
          <p:cNvGrpSpPr>
            <a:grpSpLocks/>
          </p:cNvGrpSpPr>
          <p:nvPr/>
        </p:nvGrpSpPr>
        <p:grpSpPr bwMode="auto">
          <a:xfrm>
            <a:off x="1443038" y="2224088"/>
            <a:ext cx="6186487" cy="341312"/>
            <a:chOff x="0" y="0"/>
            <a:chExt cx="3966" cy="236"/>
          </a:xfrm>
        </p:grpSpPr>
        <p:sp>
          <p:nvSpPr>
            <p:cNvPr id="64544" name="Line 14">
              <a:extLst>
                <a:ext uri="{FF2B5EF4-FFF2-40B4-BE49-F238E27FC236}">
                  <a16:creationId xmlns:a16="http://schemas.microsoft.com/office/drawing/2014/main" id="{49093DA0-65F8-45D3-BDBB-B2483570E412}"/>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45" name="Group 15">
              <a:extLst>
                <a:ext uri="{FF2B5EF4-FFF2-40B4-BE49-F238E27FC236}">
                  <a16:creationId xmlns:a16="http://schemas.microsoft.com/office/drawing/2014/main" id="{E80C069C-89EF-4B2A-8F4C-676C6E3E515B}"/>
                </a:ext>
              </a:extLst>
            </p:cNvPr>
            <p:cNvGrpSpPr>
              <a:grpSpLocks/>
            </p:cNvGrpSpPr>
            <p:nvPr/>
          </p:nvGrpSpPr>
          <p:grpSpPr bwMode="auto">
            <a:xfrm>
              <a:off x="487" y="0"/>
              <a:ext cx="1992" cy="215"/>
              <a:chOff x="0" y="0"/>
              <a:chExt cx="1992" cy="215"/>
            </a:xfrm>
          </p:grpSpPr>
          <p:sp>
            <p:nvSpPr>
              <p:cNvPr id="64546" name="Rectangle 16">
                <a:extLst>
                  <a:ext uri="{FF2B5EF4-FFF2-40B4-BE49-F238E27FC236}">
                    <a16:creationId xmlns:a16="http://schemas.microsoft.com/office/drawing/2014/main" id="{A34742C3-C65F-4A34-B21A-8EB845F1BF59}"/>
                  </a:ext>
                </a:extLst>
              </p:cNvPr>
              <p:cNvSpPr>
                <a:spLocks/>
              </p:cNvSpPr>
              <p:nvPr/>
            </p:nvSpPr>
            <p:spPr bwMode="auto">
              <a:xfrm>
                <a:off x="0" y="0"/>
                <a:ext cx="1277"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47" name="Rectangle 17">
                <a:extLst>
                  <a:ext uri="{FF2B5EF4-FFF2-40B4-BE49-F238E27FC236}">
                    <a16:creationId xmlns:a16="http://schemas.microsoft.com/office/drawing/2014/main" id="{097C58E3-AA1A-4B32-997F-8EC37D11337E}"/>
                  </a:ext>
                </a:extLst>
              </p:cNvPr>
              <p:cNvSpPr>
                <a:spLocks/>
              </p:cNvSpPr>
              <p:nvPr/>
            </p:nvSpPr>
            <p:spPr bwMode="auto">
              <a:xfrm>
                <a:off x="0" y="0"/>
                <a:ext cx="199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6450" name="Group 18">
            <a:extLst>
              <a:ext uri="{FF2B5EF4-FFF2-40B4-BE49-F238E27FC236}">
                <a16:creationId xmlns:a16="http://schemas.microsoft.com/office/drawing/2014/main" id="{2581D874-9C81-4D55-97E1-695808CF7E7A}"/>
              </a:ext>
            </a:extLst>
          </p:cNvPr>
          <p:cNvGrpSpPr>
            <a:grpSpLocks/>
          </p:cNvGrpSpPr>
          <p:nvPr/>
        </p:nvGrpSpPr>
        <p:grpSpPr bwMode="auto">
          <a:xfrm>
            <a:off x="1552575" y="2619375"/>
            <a:ext cx="6254750" cy="731838"/>
            <a:chOff x="0" y="0"/>
            <a:chExt cx="4009" cy="509"/>
          </a:xfrm>
        </p:grpSpPr>
        <p:sp>
          <p:nvSpPr>
            <p:cNvPr id="64540" name="Line 19">
              <a:extLst>
                <a:ext uri="{FF2B5EF4-FFF2-40B4-BE49-F238E27FC236}">
                  <a16:creationId xmlns:a16="http://schemas.microsoft.com/office/drawing/2014/main" id="{932EA2E3-7A3B-4A45-975B-A4DB9DB081D2}"/>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41" name="Group 20">
              <a:extLst>
                <a:ext uri="{FF2B5EF4-FFF2-40B4-BE49-F238E27FC236}">
                  <a16:creationId xmlns:a16="http://schemas.microsoft.com/office/drawing/2014/main" id="{8B1F83C1-BD50-4FDD-B41E-9BAD16AF9A06}"/>
                </a:ext>
              </a:extLst>
            </p:cNvPr>
            <p:cNvGrpSpPr>
              <a:grpSpLocks/>
            </p:cNvGrpSpPr>
            <p:nvPr/>
          </p:nvGrpSpPr>
          <p:grpSpPr bwMode="auto">
            <a:xfrm>
              <a:off x="1055" y="164"/>
              <a:ext cx="2163" cy="271"/>
              <a:chOff x="0" y="0"/>
              <a:chExt cx="2163" cy="271"/>
            </a:xfrm>
          </p:grpSpPr>
          <p:sp>
            <p:nvSpPr>
              <p:cNvPr id="64542" name="Rectangle 21">
                <a:extLst>
                  <a:ext uri="{FF2B5EF4-FFF2-40B4-BE49-F238E27FC236}">
                    <a16:creationId xmlns:a16="http://schemas.microsoft.com/office/drawing/2014/main" id="{89657440-4EB8-4D7B-A0FF-2F8641B8E0D7}"/>
                  </a:ext>
                </a:extLst>
              </p:cNvPr>
              <p:cNvSpPr>
                <a:spLocks/>
              </p:cNvSpPr>
              <p:nvPr/>
            </p:nvSpPr>
            <p:spPr bwMode="auto">
              <a:xfrm>
                <a:off x="0" y="0"/>
                <a:ext cx="1217" cy="271"/>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43" name="Rectangle 22">
                <a:extLst>
                  <a:ext uri="{FF2B5EF4-FFF2-40B4-BE49-F238E27FC236}">
                    <a16:creationId xmlns:a16="http://schemas.microsoft.com/office/drawing/2014/main" id="{C4F09FCC-928A-48B7-A8B1-B31A18C8A827}"/>
                  </a:ext>
                </a:extLst>
              </p:cNvPr>
              <p:cNvSpPr>
                <a:spLocks/>
              </p:cNvSpPr>
              <p:nvPr/>
            </p:nvSpPr>
            <p:spPr bwMode="auto">
              <a:xfrm>
                <a:off x="0" y="0"/>
                <a:ext cx="216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a:t>
                </a:r>
              </a:p>
            </p:txBody>
          </p:sp>
        </p:grpSp>
      </p:grpSp>
      <p:sp>
        <p:nvSpPr>
          <p:cNvPr id="64523" name="Rectangle 23">
            <a:extLst>
              <a:ext uri="{FF2B5EF4-FFF2-40B4-BE49-F238E27FC236}">
                <a16:creationId xmlns:a16="http://schemas.microsoft.com/office/drawing/2014/main" id="{B65A74BD-BF6B-4B09-8EC4-817E875684E0}"/>
              </a:ext>
            </a:extLst>
          </p:cNvPr>
          <p:cNvSpPr>
            <a:spLocks/>
          </p:cNvSpPr>
          <p:nvPr/>
        </p:nvSpPr>
        <p:spPr bwMode="auto">
          <a:xfrm>
            <a:off x="6940550" y="2020888"/>
            <a:ext cx="1858963"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p:txBody>
      </p:sp>
      <p:sp>
        <p:nvSpPr>
          <p:cNvPr id="64525" name="Rectangle 25">
            <a:extLst>
              <a:ext uri="{FF2B5EF4-FFF2-40B4-BE49-F238E27FC236}">
                <a16:creationId xmlns:a16="http://schemas.microsoft.com/office/drawing/2014/main" id="{973DCA95-5D77-40E7-BDE9-D4CB9C7990E4}"/>
              </a:ext>
            </a:extLst>
          </p:cNvPr>
          <p:cNvSpPr>
            <a:spLocks/>
          </p:cNvSpPr>
          <p:nvPr/>
        </p:nvSpPr>
        <p:spPr bwMode="auto">
          <a:xfrm>
            <a:off x="3795713" y="1798638"/>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grpSp>
        <p:nvGrpSpPr>
          <p:cNvPr id="146458" name="Group 26">
            <a:extLst>
              <a:ext uri="{FF2B5EF4-FFF2-40B4-BE49-F238E27FC236}">
                <a16:creationId xmlns:a16="http://schemas.microsoft.com/office/drawing/2014/main" id="{1D6DC9DA-6FD3-41F4-BF77-275C06A0F5CA}"/>
              </a:ext>
            </a:extLst>
          </p:cNvPr>
          <p:cNvGrpSpPr>
            <a:grpSpLocks/>
          </p:cNvGrpSpPr>
          <p:nvPr/>
        </p:nvGrpSpPr>
        <p:grpSpPr bwMode="auto">
          <a:xfrm>
            <a:off x="1493838" y="3465513"/>
            <a:ext cx="6257925" cy="423862"/>
            <a:chOff x="0" y="0"/>
            <a:chExt cx="4012" cy="294"/>
          </a:xfrm>
        </p:grpSpPr>
        <p:sp>
          <p:nvSpPr>
            <p:cNvPr id="64536" name="Line 27">
              <a:extLst>
                <a:ext uri="{FF2B5EF4-FFF2-40B4-BE49-F238E27FC236}">
                  <a16:creationId xmlns:a16="http://schemas.microsoft.com/office/drawing/2014/main" id="{0332C284-6EF0-42CE-BA7A-AED3AE9D0DD9}"/>
                </a:ext>
              </a:extLst>
            </p:cNvPr>
            <p:cNvSpPr>
              <a:spLocks noChangeShapeType="1"/>
            </p:cNvSpPr>
            <p:nvPr/>
          </p:nvSpPr>
          <p:spPr bwMode="auto">
            <a:xfrm>
              <a:off x="0" y="141"/>
              <a:ext cx="4012" cy="9"/>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37" name="Group 28">
              <a:extLst>
                <a:ext uri="{FF2B5EF4-FFF2-40B4-BE49-F238E27FC236}">
                  <a16:creationId xmlns:a16="http://schemas.microsoft.com/office/drawing/2014/main" id="{092A3BA4-4803-4019-8670-DA5B1758654D}"/>
                </a:ext>
              </a:extLst>
            </p:cNvPr>
            <p:cNvGrpSpPr>
              <a:grpSpLocks/>
            </p:cNvGrpSpPr>
            <p:nvPr/>
          </p:nvGrpSpPr>
          <p:grpSpPr bwMode="auto">
            <a:xfrm>
              <a:off x="1251" y="0"/>
              <a:ext cx="2743" cy="294"/>
              <a:chOff x="0" y="0"/>
              <a:chExt cx="2743" cy="294"/>
            </a:xfrm>
          </p:grpSpPr>
          <p:sp>
            <p:nvSpPr>
              <p:cNvPr id="64538" name="Rectangle 29">
                <a:extLst>
                  <a:ext uri="{FF2B5EF4-FFF2-40B4-BE49-F238E27FC236}">
                    <a16:creationId xmlns:a16="http://schemas.microsoft.com/office/drawing/2014/main" id="{EC713DD4-C2FD-45BC-81FA-060687A317C6}"/>
                  </a:ext>
                </a:extLst>
              </p:cNvPr>
              <p:cNvSpPr>
                <a:spLocks/>
              </p:cNvSpPr>
              <p:nvPr/>
            </p:nvSpPr>
            <p:spPr bwMode="auto">
              <a:xfrm>
                <a:off x="0" y="0"/>
                <a:ext cx="2052"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39" name="Rectangle 30">
                <a:extLst>
                  <a:ext uri="{FF2B5EF4-FFF2-40B4-BE49-F238E27FC236}">
                    <a16:creationId xmlns:a16="http://schemas.microsoft.com/office/drawing/2014/main" id="{69375CB3-A174-4C24-8191-FC6B06D02B29}"/>
                  </a:ext>
                </a:extLst>
              </p:cNvPr>
              <p:cNvSpPr>
                <a:spLocks/>
              </p:cNvSpPr>
              <p:nvPr/>
            </p:nvSpPr>
            <p:spPr bwMode="auto">
              <a:xfrm>
                <a:off x="0" y="0"/>
                <a:ext cx="274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Please send </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p>
            </p:txBody>
          </p:sp>
        </p:grpSp>
      </p:grpSp>
      <p:grpSp>
        <p:nvGrpSpPr>
          <p:cNvPr id="146463" name="Group 31">
            <a:extLst>
              <a:ext uri="{FF2B5EF4-FFF2-40B4-BE49-F238E27FC236}">
                <a16:creationId xmlns:a16="http://schemas.microsoft.com/office/drawing/2014/main" id="{566E03AD-E148-4A28-927A-BC628AB73CBD}"/>
              </a:ext>
            </a:extLst>
          </p:cNvPr>
          <p:cNvGrpSpPr>
            <a:grpSpLocks/>
          </p:cNvGrpSpPr>
          <p:nvPr/>
        </p:nvGrpSpPr>
        <p:grpSpPr bwMode="auto">
          <a:xfrm>
            <a:off x="1743075" y="5645150"/>
            <a:ext cx="6605588" cy="1201738"/>
            <a:chOff x="-558" y="0"/>
            <a:chExt cx="4235" cy="835"/>
          </a:xfrm>
        </p:grpSpPr>
        <p:sp>
          <p:nvSpPr>
            <p:cNvPr id="64534" name="Rectangle 32">
              <a:extLst>
                <a:ext uri="{FF2B5EF4-FFF2-40B4-BE49-F238E27FC236}">
                  <a16:creationId xmlns:a16="http://schemas.microsoft.com/office/drawing/2014/main" id="{A6A02D41-AD02-4164-A4A0-96CE9F756F39}"/>
                </a:ext>
              </a:extLst>
            </p:cNvPr>
            <p:cNvSpPr>
              <a:spLocks/>
            </p:cNvSpPr>
            <p:nvPr/>
          </p:nvSpPr>
          <p:spPr bwMode="auto">
            <a:xfrm>
              <a:off x="0" y="0"/>
              <a:ext cx="3272" cy="6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35" name="Rectangle 33">
              <a:extLst>
                <a:ext uri="{FF2B5EF4-FFF2-40B4-BE49-F238E27FC236}">
                  <a16:creationId xmlns:a16="http://schemas.microsoft.com/office/drawing/2014/main" id="{37664592-3109-416F-93ED-C6CEEA81F18E}"/>
                </a:ext>
              </a:extLst>
            </p:cNvPr>
            <p:cNvSpPr>
              <a:spLocks/>
            </p:cNvSpPr>
            <p:nvPr/>
          </p:nvSpPr>
          <p:spPr bwMode="auto">
            <a:xfrm>
              <a:off x="-558" y="0"/>
              <a:ext cx="4235"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dirty="0">
                  <a:latin typeface="Helvetica" panose="020B0604020202020204" pitchFamily="34" charset="0"/>
                  <a:sym typeface="Helvetica" panose="020B0604020202020204" pitchFamily="34" charset="0"/>
                </a:rPr>
                <a:t>Possible </a:t>
              </a:r>
              <a:r>
                <a:rPr lang="en-US" altLang="en-US" dirty="0">
                  <a:solidFill>
                    <a:srgbClr val="FF0000"/>
                  </a:solidFill>
                  <a:latin typeface="Helvetica" panose="020B0604020202020204" pitchFamily="34" charset="0"/>
                  <a:sym typeface="Helvetica" panose="020B0604020202020204" pitchFamily="34" charset="0"/>
                </a:rPr>
                <a:t>Man in the Middle Attack</a:t>
              </a:r>
            </a:p>
            <a:p>
              <a:pPr eaLnBrk="1" hangingPunct="1">
                <a:lnSpc>
                  <a:spcPct val="83000"/>
                </a:lnSpc>
                <a:spcBef>
                  <a:spcPct val="0"/>
                </a:spcBef>
                <a:buSzTx/>
                <a:buFontTx/>
                <a:buNone/>
              </a:pPr>
              <a:r>
                <a:rPr lang="en-US" altLang="en-US" dirty="0">
                  <a:latin typeface="Helvetica" panose="020B0604020202020204" pitchFamily="34" charset="0"/>
                  <a:sym typeface="Helvetica" panose="020B0604020202020204" pitchFamily="34" charset="0"/>
                </a:rPr>
                <a:t>The two messages sent by Bob could</a:t>
              </a:r>
              <a:br>
                <a:rPr lang="en-US" altLang="en-US" dirty="0">
                  <a:latin typeface="Helvetica" panose="020B0604020202020204" pitchFamily="34" charset="0"/>
                  <a:sym typeface="Helvetica" panose="020B0604020202020204" pitchFamily="34" charset="0"/>
                </a:rPr>
              </a:br>
              <a:r>
                <a:rPr lang="en-US" altLang="en-US" dirty="0">
                  <a:latin typeface="Helvetica" panose="020B0604020202020204" pitchFamily="34" charset="0"/>
                  <a:sym typeface="Helvetica" panose="020B0604020202020204" pitchFamily="34" charset="0"/>
                </a:rPr>
                <a:t>also have been sent by Terrence</a:t>
              </a:r>
            </a:p>
          </p:txBody>
        </p:sp>
      </p:grpSp>
      <p:grpSp>
        <p:nvGrpSpPr>
          <p:cNvPr id="146466" name="Group 34">
            <a:extLst>
              <a:ext uri="{FF2B5EF4-FFF2-40B4-BE49-F238E27FC236}">
                <a16:creationId xmlns:a16="http://schemas.microsoft.com/office/drawing/2014/main" id="{2225F042-11D2-49C2-ABA4-864B511CE08D}"/>
              </a:ext>
            </a:extLst>
          </p:cNvPr>
          <p:cNvGrpSpPr>
            <a:grpSpLocks/>
          </p:cNvGrpSpPr>
          <p:nvPr/>
        </p:nvGrpSpPr>
        <p:grpSpPr bwMode="auto">
          <a:xfrm>
            <a:off x="1565275" y="3857625"/>
            <a:ext cx="6253163" cy="733425"/>
            <a:chOff x="0" y="0"/>
            <a:chExt cx="4009" cy="509"/>
          </a:xfrm>
        </p:grpSpPr>
        <p:sp>
          <p:nvSpPr>
            <p:cNvPr id="64530" name="Line 35">
              <a:extLst>
                <a:ext uri="{FF2B5EF4-FFF2-40B4-BE49-F238E27FC236}">
                  <a16:creationId xmlns:a16="http://schemas.microsoft.com/office/drawing/2014/main" id="{36D9944C-0000-4755-934B-4D3166E09162}"/>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31" name="Group 36">
              <a:extLst>
                <a:ext uri="{FF2B5EF4-FFF2-40B4-BE49-F238E27FC236}">
                  <a16:creationId xmlns:a16="http://schemas.microsoft.com/office/drawing/2014/main" id="{8E9AF326-8467-4FAA-B70B-A96CE849331E}"/>
                </a:ext>
              </a:extLst>
            </p:cNvPr>
            <p:cNvGrpSpPr>
              <a:grpSpLocks/>
            </p:cNvGrpSpPr>
            <p:nvPr/>
          </p:nvGrpSpPr>
          <p:grpSpPr bwMode="auto">
            <a:xfrm>
              <a:off x="1055" y="165"/>
              <a:ext cx="1610" cy="288"/>
              <a:chOff x="0" y="0"/>
              <a:chExt cx="1610" cy="288"/>
            </a:xfrm>
          </p:grpSpPr>
          <p:sp>
            <p:nvSpPr>
              <p:cNvPr id="64532" name="Rectangle 37">
                <a:extLst>
                  <a:ext uri="{FF2B5EF4-FFF2-40B4-BE49-F238E27FC236}">
                    <a16:creationId xmlns:a16="http://schemas.microsoft.com/office/drawing/2014/main" id="{367E73BB-00BC-46B1-AD9B-B7A758B39F13}"/>
                  </a:ext>
                </a:extLst>
              </p:cNvPr>
              <p:cNvSpPr>
                <a:spLocks/>
              </p:cNvSpPr>
              <p:nvPr/>
            </p:nvSpPr>
            <p:spPr bwMode="auto">
              <a:xfrm>
                <a:off x="0" y="0"/>
                <a:ext cx="1610" cy="271"/>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33" name="Rectangle 38">
                <a:extLst>
                  <a:ext uri="{FF2B5EF4-FFF2-40B4-BE49-F238E27FC236}">
                    <a16:creationId xmlns:a16="http://schemas.microsoft.com/office/drawing/2014/main" id="{F84D58AC-95DD-4A0D-A5F2-DD7C8207A1F7}"/>
                  </a:ext>
                </a:extLst>
              </p:cNvPr>
              <p:cNvSpPr>
                <a:spLocks/>
              </p:cNvSpPr>
              <p:nvPr/>
            </p:nvSpPr>
            <p:spPr bwMode="auto">
              <a:xfrm>
                <a:off x="0" y="0"/>
                <a:ext cx="1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Bob's key : </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a:t>
                </a:r>
              </a:p>
            </p:txBody>
          </p:sp>
        </p:grpSp>
      </p:grpSp>
      <p:pic>
        <p:nvPicPr>
          <p:cNvPr id="37" name="Picture 2">
            <a:extLst>
              <a:ext uri="{FF2B5EF4-FFF2-40B4-BE49-F238E27FC236}">
                <a16:creationId xmlns:a16="http://schemas.microsoft.com/office/drawing/2014/main" id="{231F8F07-2B7C-184F-ADBF-26E23D74E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203142" y="5247501"/>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3">
            <a:extLst>
              <a:ext uri="{FF2B5EF4-FFF2-40B4-BE49-F238E27FC236}">
                <a16:creationId xmlns:a16="http://schemas.microsoft.com/office/drawing/2014/main" id="{FC60574C-BFCA-6748-9A42-4EF82FDEC727}"/>
              </a:ext>
            </a:extLst>
          </p:cNvPr>
          <p:cNvSpPr>
            <a:spLocks/>
          </p:cNvSpPr>
          <p:nvPr/>
        </p:nvSpPr>
        <p:spPr bwMode="auto">
          <a:xfrm>
            <a:off x="2559933" y="5064993"/>
            <a:ext cx="2674990" cy="407296"/>
          </a:xfrm>
          <a:prstGeom prst="rect">
            <a:avLst/>
          </a:prstGeom>
          <a:solidFill>
            <a:schemeClr val="bg1"/>
          </a:solidFill>
          <a:ln>
            <a:noFill/>
          </a:ln>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dirty="0">
                <a:latin typeface="Helvetica" panose="020B0604020202020204" pitchFamily="34" charset="0"/>
                <a:sym typeface="Helvetica" panose="020B0604020202020204" pitchFamily="34" charset="0"/>
              </a:rPr>
              <a:t>Is this secure ?</a:t>
            </a:r>
          </a:p>
        </p:txBody>
      </p:sp>
      <p:grpSp>
        <p:nvGrpSpPr>
          <p:cNvPr id="2" name="Group 6">
            <a:extLst>
              <a:ext uri="{FF2B5EF4-FFF2-40B4-BE49-F238E27FC236}">
                <a16:creationId xmlns:a16="http://schemas.microsoft.com/office/drawing/2014/main" id="{6E181626-6EFE-D90F-65B9-CD7A7F9CCC0F}"/>
              </a:ext>
            </a:extLst>
          </p:cNvPr>
          <p:cNvGrpSpPr>
            <a:grpSpLocks/>
          </p:cNvGrpSpPr>
          <p:nvPr/>
        </p:nvGrpSpPr>
        <p:grpSpPr bwMode="auto">
          <a:xfrm>
            <a:off x="7543007" y="946824"/>
            <a:ext cx="417512" cy="728581"/>
            <a:chOff x="0" y="0"/>
            <a:chExt cx="506" cy="1003"/>
          </a:xfrm>
        </p:grpSpPr>
        <p:sp>
          <p:nvSpPr>
            <p:cNvPr id="3" name="Rectangle 7">
              <a:extLst>
                <a:ext uri="{FF2B5EF4-FFF2-40B4-BE49-F238E27FC236}">
                  <a16:creationId xmlns:a16="http://schemas.microsoft.com/office/drawing/2014/main" id="{F05511BD-4E96-57CB-9E77-405C61949A13}"/>
                </a:ext>
              </a:extLst>
            </p:cNvPr>
            <p:cNvSpPr>
              <a:spLocks/>
            </p:cNvSpPr>
            <p:nvPr/>
          </p:nvSpPr>
          <p:spPr bwMode="auto">
            <a:xfrm>
              <a:off x="0" y="0"/>
              <a:ext cx="506" cy="1003"/>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CA6C0991-F577-BD33-0F79-C3E8E482AF43}"/>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BB6A32ED-F8F4-8570-B43F-237D84CD1233}"/>
              </a:ext>
            </a:extLst>
          </p:cNvPr>
          <p:cNvGrpSpPr>
            <a:grpSpLocks/>
          </p:cNvGrpSpPr>
          <p:nvPr/>
        </p:nvGrpSpPr>
        <p:grpSpPr bwMode="auto">
          <a:xfrm>
            <a:off x="4294187" y="969216"/>
            <a:ext cx="484188" cy="759888"/>
            <a:chOff x="6440791" y="4293096"/>
            <a:chExt cx="787450" cy="1512168"/>
          </a:xfrm>
        </p:grpSpPr>
        <p:sp>
          <p:nvSpPr>
            <p:cNvPr id="6" name="Rectangle 7">
              <a:extLst>
                <a:ext uri="{FF2B5EF4-FFF2-40B4-BE49-F238E27FC236}">
                  <a16:creationId xmlns:a16="http://schemas.microsoft.com/office/drawing/2014/main" id="{60625AD2-BF27-F60D-6971-462CED44CC53}"/>
                </a:ext>
              </a:extLst>
            </p:cNvPr>
            <p:cNvSpPr>
              <a:spLocks/>
            </p:cNvSpPr>
            <p:nvPr/>
          </p:nvSpPr>
          <p:spPr bwMode="auto">
            <a:xfrm>
              <a:off x="6537176" y="4344987"/>
              <a:ext cx="594681" cy="1460277"/>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0CBA6ED7-9273-07B4-F789-80ABCC921831}"/>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8" name="Straight Connector 19">
              <a:extLst>
                <a:ext uri="{FF2B5EF4-FFF2-40B4-BE49-F238E27FC236}">
                  <a16:creationId xmlns:a16="http://schemas.microsoft.com/office/drawing/2014/main" id="{388F61E8-2C92-508D-D046-DDB2544AE678}"/>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9" name="Snip Same-side Corner of Rectangle 8">
              <a:extLst>
                <a:ext uri="{FF2B5EF4-FFF2-40B4-BE49-F238E27FC236}">
                  <a16:creationId xmlns:a16="http://schemas.microsoft.com/office/drawing/2014/main" id="{E1317CF0-1C68-7B32-3D8B-8477D7537E7B}"/>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0" name="Rounded Rectangle 21">
              <a:extLst>
                <a:ext uri="{FF2B5EF4-FFF2-40B4-BE49-F238E27FC236}">
                  <a16:creationId xmlns:a16="http://schemas.microsoft.com/office/drawing/2014/main" id="{75A38C79-80E8-BC4A-BF20-10EBAEE26954}"/>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1" name="Oval 22">
              <a:extLst>
                <a:ext uri="{FF2B5EF4-FFF2-40B4-BE49-F238E27FC236}">
                  <a16:creationId xmlns:a16="http://schemas.microsoft.com/office/drawing/2014/main" id="{749D7A07-C339-946F-B5BB-4A9719404B1E}"/>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2" name="Oval 23">
              <a:extLst>
                <a:ext uri="{FF2B5EF4-FFF2-40B4-BE49-F238E27FC236}">
                  <a16:creationId xmlns:a16="http://schemas.microsoft.com/office/drawing/2014/main" id="{6240BC80-7C39-A14A-5086-5756F15AFE8C}"/>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3" name="Group 12">
            <a:extLst>
              <a:ext uri="{FF2B5EF4-FFF2-40B4-BE49-F238E27FC236}">
                <a16:creationId xmlns:a16="http://schemas.microsoft.com/office/drawing/2014/main" id="{3FE69794-75BD-606C-77FF-C4C7B3BA3363}"/>
              </a:ext>
            </a:extLst>
          </p:cNvPr>
          <p:cNvGrpSpPr>
            <a:grpSpLocks/>
          </p:cNvGrpSpPr>
          <p:nvPr/>
        </p:nvGrpSpPr>
        <p:grpSpPr bwMode="auto">
          <a:xfrm>
            <a:off x="1221844" y="894074"/>
            <a:ext cx="615422" cy="949325"/>
            <a:chOff x="0" y="0"/>
            <a:chExt cx="656" cy="1194"/>
          </a:xfrm>
        </p:grpSpPr>
        <p:sp>
          <p:nvSpPr>
            <p:cNvPr id="14" name="Rectangle 13">
              <a:extLst>
                <a:ext uri="{FF2B5EF4-FFF2-40B4-BE49-F238E27FC236}">
                  <a16:creationId xmlns:a16="http://schemas.microsoft.com/office/drawing/2014/main" id="{367AEEEF-DC46-12BD-E05F-C67312A30327}"/>
                </a:ext>
              </a:extLst>
            </p:cNvPr>
            <p:cNvSpPr>
              <a:spLocks/>
            </p:cNvSpPr>
            <p:nvPr/>
          </p:nvSpPr>
          <p:spPr bwMode="auto">
            <a:xfrm>
              <a:off x="1" y="0"/>
              <a:ext cx="654" cy="1194"/>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C6799CA2-F72F-5622-1120-ACF5B2ADA9C5}"/>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
        <p:nvSpPr>
          <p:cNvPr id="18" name="Content Placeholder 17">
            <a:extLst>
              <a:ext uri="{FF2B5EF4-FFF2-40B4-BE49-F238E27FC236}">
                <a16:creationId xmlns:a16="http://schemas.microsoft.com/office/drawing/2014/main" id="{07021693-1FE6-782E-E4D7-4910F255C7CC}"/>
              </a:ext>
            </a:extLst>
          </p:cNvPr>
          <p:cNvSpPr>
            <a:spLocks noGrp="1"/>
          </p:cNvSpPr>
          <p:nvPr>
            <p:ph idx="1"/>
          </p:nvPr>
        </p:nvSpPr>
        <p:spPr/>
        <p:txBody>
          <a:bodyPr/>
          <a:lstStyle/>
          <a:p>
            <a:endParaRPr lang="en-BE"/>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6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64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64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64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46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4">
            <a:extLst>
              <a:ext uri="{FF2B5EF4-FFF2-40B4-BE49-F238E27FC236}">
                <a16:creationId xmlns:a16="http://schemas.microsoft.com/office/drawing/2014/main" id="{04B1BC2F-5FE6-4085-AC6E-D7528FFF55E8}"/>
              </a:ext>
            </a:extLst>
          </p:cNvPr>
          <p:cNvSpPr>
            <a:spLocks noGrp="1" noChangeArrowheads="1"/>
          </p:cNvSpPr>
          <p:nvPr>
            <p:ph type="title"/>
          </p:nvPr>
        </p:nvSpPr>
        <p:spPr>
          <a:xfrm>
            <a:off x="688975" y="0"/>
            <a:ext cx="85852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Server authentication</a:t>
            </a:r>
          </a:p>
        </p:txBody>
      </p:sp>
      <p:sp>
        <p:nvSpPr>
          <p:cNvPr id="148485" name="Rectangle 5">
            <a:extLst>
              <a:ext uri="{FF2B5EF4-FFF2-40B4-BE49-F238E27FC236}">
                <a16:creationId xmlns:a16="http://schemas.microsoft.com/office/drawing/2014/main" id="{95B0FA43-34F1-4E24-B8D2-BBCB6DBB3D55}"/>
              </a:ext>
            </a:extLst>
          </p:cNvPr>
          <p:cNvSpPr>
            <a:spLocks noGrp="1" noChangeArrowheads="1"/>
          </p:cNvSpPr>
          <p:nvPr>
            <p:ph type="body" idx="1"/>
          </p:nvPr>
        </p:nvSpPr>
        <p:spPr>
          <a:xfrm>
            <a:off x="674688" y="-266700"/>
            <a:ext cx="8705850" cy="5576888"/>
          </a:xfrm>
        </p:spPr>
        <p:txBody>
          <a:bodyPr/>
          <a:lstStyle/>
          <a:p>
            <a:pP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Public-key certificates</a:t>
            </a:r>
          </a:p>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To authenticate public keys, Alice and Bob must trust a third party</a:t>
            </a:r>
          </a:p>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Certificates</a:t>
            </a:r>
          </a:p>
          <a:p>
            <a:pPr marL="1023938" lvl="3" indent="-203200">
              <a:buSzPct val="44000"/>
              <a:buFont typeface="Helvetica" panose="020B0604020202020204" pitchFamily="34" charset="0"/>
              <a:buChar char="l"/>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sz="2700">
                <a:solidFill>
                  <a:srgbClr val="008000"/>
                </a:solidFill>
              </a:rPr>
              <a:t>S(Pub</a:t>
            </a:r>
            <a:r>
              <a:rPr lang="en-US" altLang="en-US" sz="2700" baseline="-33000">
                <a:solidFill>
                  <a:srgbClr val="008000"/>
                </a:solidFill>
              </a:rPr>
              <a:t>Bob</a:t>
            </a:r>
            <a:r>
              <a:rPr lang="en-US" altLang="en-US" sz="2700"/>
              <a:t> , </a:t>
            </a:r>
            <a:r>
              <a:rPr lang="en-US" altLang="en-US" sz="2700">
                <a:solidFill>
                  <a:srgbClr val="FF0000"/>
                </a:solidFill>
              </a:rPr>
              <a:t>Priv</a:t>
            </a:r>
            <a:r>
              <a:rPr lang="en-US" altLang="en-US" sz="2700" baseline="-33000">
                <a:solidFill>
                  <a:srgbClr val="FF0000"/>
                </a:solidFill>
              </a:rPr>
              <a:t>C</a:t>
            </a:r>
            <a:r>
              <a:rPr lang="en-US" altLang="en-US" sz="2700"/>
              <a:t>)‏</a:t>
            </a:r>
          </a:p>
        </p:txBody>
      </p:sp>
      <p:sp>
        <p:nvSpPr>
          <p:cNvPr id="66564" name="Rectangle 7">
            <a:extLst>
              <a:ext uri="{FF2B5EF4-FFF2-40B4-BE49-F238E27FC236}">
                <a16:creationId xmlns:a16="http://schemas.microsoft.com/office/drawing/2014/main" id="{2AD648D4-0108-43D4-9588-65FA6A6EE9FD}"/>
              </a:ext>
            </a:extLst>
          </p:cNvPr>
          <p:cNvSpPr>
            <a:spLocks/>
          </p:cNvSpPr>
          <p:nvPr/>
        </p:nvSpPr>
        <p:spPr bwMode="auto">
          <a:xfrm>
            <a:off x="1068388" y="415290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6566" name="Rectangle 9">
            <a:extLst>
              <a:ext uri="{FF2B5EF4-FFF2-40B4-BE49-F238E27FC236}">
                <a16:creationId xmlns:a16="http://schemas.microsoft.com/office/drawing/2014/main" id="{AC0819D4-4EC8-4D5D-AB38-4003AF0B0637}"/>
              </a:ext>
            </a:extLst>
          </p:cNvPr>
          <p:cNvSpPr>
            <a:spLocks/>
          </p:cNvSpPr>
          <p:nvPr/>
        </p:nvSpPr>
        <p:spPr bwMode="auto">
          <a:xfrm>
            <a:off x="7381875" y="392588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6567" name="Line 10">
            <a:extLst>
              <a:ext uri="{FF2B5EF4-FFF2-40B4-BE49-F238E27FC236}">
                <a16:creationId xmlns:a16="http://schemas.microsoft.com/office/drawing/2014/main" id="{65D50024-984D-4E61-ABD6-380B1234EF61}"/>
              </a:ext>
            </a:extLst>
          </p:cNvPr>
          <p:cNvSpPr>
            <a:spLocks noChangeShapeType="1"/>
          </p:cNvSpPr>
          <p:nvPr/>
        </p:nvSpPr>
        <p:spPr bwMode="auto">
          <a:xfrm flipH="1">
            <a:off x="1438275" y="4518025"/>
            <a:ext cx="7938" cy="16065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6568" name="Line 11">
            <a:extLst>
              <a:ext uri="{FF2B5EF4-FFF2-40B4-BE49-F238E27FC236}">
                <a16:creationId xmlns:a16="http://schemas.microsoft.com/office/drawing/2014/main" id="{FD41F5AB-2084-4B76-B668-072B653505CC}"/>
              </a:ext>
            </a:extLst>
          </p:cNvPr>
          <p:cNvSpPr>
            <a:spLocks noChangeShapeType="1"/>
          </p:cNvSpPr>
          <p:nvPr/>
        </p:nvSpPr>
        <p:spPr bwMode="auto">
          <a:xfrm>
            <a:off x="7754938" y="4738688"/>
            <a:ext cx="1587" cy="13747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8492" name="Group 12">
            <a:extLst>
              <a:ext uri="{FF2B5EF4-FFF2-40B4-BE49-F238E27FC236}">
                <a16:creationId xmlns:a16="http://schemas.microsoft.com/office/drawing/2014/main" id="{9DD57B21-50CB-4B3F-AE12-EA8F6D50EB2C}"/>
              </a:ext>
            </a:extLst>
          </p:cNvPr>
          <p:cNvGrpSpPr>
            <a:grpSpLocks/>
          </p:cNvGrpSpPr>
          <p:nvPr/>
        </p:nvGrpSpPr>
        <p:grpSpPr bwMode="auto">
          <a:xfrm>
            <a:off x="1420813" y="4545013"/>
            <a:ext cx="6188075" cy="352425"/>
            <a:chOff x="0" y="0"/>
            <a:chExt cx="3966" cy="245"/>
          </a:xfrm>
        </p:grpSpPr>
        <p:sp>
          <p:nvSpPr>
            <p:cNvPr id="66582" name="Line 13">
              <a:extLst>
                <a:ext uri="{FF2B5EF4-FFF2-40B4-BE49-F238E27FC236}">
                  <a16:creationId xmlns:a16="http://schemas.microsoft.com/office/drawing/2014/main" id="{32D7BBE6-D0ED-49C5-B1E8-A96BA11C5B4C}"/>
                </a:ext>
              </a:extLst>
            </p:cNvPr>
            <p:cNvSpPr>
              <a:spLocks noChangeShapeType="1"/>
            </p:cNvSpPr>
            <p:nvPr/>
          </p:nvSpPr>
          <p:spPr bwMode="auto">
            <a:xfrm>
              <a:off x="0" y="23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3" name="Group 14">
              <a:extLst>
                <a:ext uri="{FF2B5EF4-FFF2-40B4-BE49-F238E27FC236}">
                  <a16:creationId xmlns:a16="http://schemas.microsoft.com/office/drawing/2014/main" id="{1A55F800-7D6A-40F8-AE4F-4177C5EE4BBB}"/>
                </a:ext>
              </a:extLst>
            </p:cNvPr>
            <p:cNvGrpSpPr>
              <a:grpSpLocks/>
            </p:cNvGrpSpPr>
            <p:nvPr/>
          </p:nvGrpSpPr>
          <p:grpSpPr bwMode="auto">
            <a:xfrm>
              <a:off x="487" y="0"/>
              <a:ext cx="1988" cy="245"/>
              <a:chOff x="0" y="0"/>
              <a:chExt cx="1988" cy="245"/>
            </a:xfrm>
          </p:grpSpPr>
          <p:sp>
            <p:nvSpPr>
              <p:cNvPr id="66584" name="Rectangle 15">
                <a:extLst>
                  <a:ext uri="{FF2B5EF4-FFF2-40B4-BE49-F238E27FC236}">
                    <a16:creationId xmlns:a16="http://schemas.microsoft.com/office/drawing/2014/main" id="{9BF94B2B-DC7E-4B27-8C6A-8A5D31681E01}"/>
                  </a:ext>
                </a:extLst>
              </p:cNvPr>
              <p:cNvSpPr>
                <a:spLocks/>
              </p:cNvSpPr>
              <p:nvPr/>
            </p:nvSpPr>
            <p:spPr bwMode="auto">
              <a:xfrm>
                <a:off x="0" y="0"/>
                <a:ext cx="1277"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85" name="Rectangle 16">
                <a:extLst>
                  <a:ext uri="{FF2B5EF4-FFF2-40B4-BE49-F238E27FC236}">
                    <a16:creationId xmlns:a16="http://schemas.microsoft.com/office/drawing/2014/main" id="{01DB28FD-343B-4A86-B0F9-94C3CA98E146}"/>
                  </a:ext>
                </a:extLst>
              </p:cNvPr>
              <p:cNvSpPr>
                <a:spLocks/>
              </p:cNvSpPr>
              <p:nvPr/>
            </p:nvSpPr>
            <p:spPr bwMode="auto">
              <a:xfrm>
                <a:off x="0" y="0"/>
                <a:ext cx="198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8497" name="Group 17">
            <a:extLst>
              <a:ext uri="{FF2B5EF4-FFF2-40B4-BE49-F238E27FC236}">
                <a16:creationId xmlns:a16="http://schemas.microsoft.com/office/drawing/2014/main" id="{92305290-E281-4A77-855F-F7579C2F0DE6}"/>
              </a:ext>
            </a:extLst>
          </p:cNvPr>
          <p:cNvGrpSpPr>
            <a:grpSpLocks/>
          </p:cNvGrpSpPr>
          <p:nvPr/>
        </p:nvGrpSpPr>
        <p:grpSpPr bwMode="auto">
          <a:xfrm>
            <a:off x="1530350" y="4938713"/>
            <a:ext cx="6253163" cy="1016000"/>
            <a:chOff x="0" y="0"/>
            <a:chExt cx="4009" cy="706"/>
          </a:xfrm>
        </p:grpSpPr>
        <p:sp>
          <p:nvSpPr>
            <p:cNvPr id="66578" name="Line 18">
              <a:extLst>
                <a:ext uri="{FF2B5EF4-FFF2-40B4-BE49-F238E27FC236}">
                  <a16:creationId xmlns:a16="http://schemas.microsoft.com/office/drawing/2014/main" id="{4D231D37-BC22-4375-A536-2B1D1AD01B35}"/>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79" name="Group 19">
              <a:extLst>
                <a:ext uri="{FF2B5EF4-FFF2-40B4-BE49-F238E27FC236}">
                  <a16:creationId xmlns:a16="http://schemas.microsoft.com/office/drawing/2014/main" id="{D2279235-6930-4D6A-9183-6BA93246A47B}"/>
                </a:ext>
              </a:extLst>
            </p:cNvPr>
            <p:cNvGrpSpPr>
              <a:grpSpLocks/>
            </p:cNvGrpSpPr>
            <p:nvPr/>
          </p:nvGrpSpPr>
          <p:grpSpPr bwMode="auto">
            <a:xfrm>
              <a:off x="1054" y="164"/>
              <a:ext cx="2054" cy="542"/>
              <a:chOff x="0" y="0"/>
              <a:chExt cx="2054" cy="542"/>
            </a:xfrm>
          </p:grpSpPr>
          <p:sp>
            <p:nvSpPr>
              <p:cNvPr id="66580" name="Rectangle 20">
                <a:extLst>
                  <a:ext uri="{FF2B5EF4-FFF2-40B4-BE49-F238E27FC236}">
                    <a16:creationId xmlns:a16="http://schemas.microsoft.com/office/drawing/2014/main" id="{4810392E-6F9A-4FFF-BF44-37143FA82A50}"/>
                  </a:ext>
                </a:extLst>
              </p:cNvPr>
              <p:cNvSpPr>
                <a:spLocks/>
              </p:cNvSpPr>
              <p:nvPr/>
            </p:nvSpPr>
            <p:spPr bwMode="auto">
              <a:xfrm>
                <a:off x="0" y="0"/>
                <a:ext cx="1563"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81" name="Rectangle 21">
                <a:extLst>
                  <a:ext uri="{FF2B5EF4-FFF2-40B4-BE49-F238E27FC236}">
                    <a16:creationId xmlns:a16="http://schemas.microsoft.com/office/drawing/2014/main" id="{3C2A92B7-775E-4701-A02D-3FA1CDF8FAB9}"/>
                  </a:ext>
                </a:extLst>
              </p:cNvPr>
              <p:cNvSpPr>
                <a:spLocks/>
              </p:cNvSpPr>
              <p:nvPr/>
            </p:nvSpPr>
            <p:spPr bwMode="auto">
              <a:xfrm>
                <a:off x="0" y="0"/>
                <a:ext cx="2054"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 </a:t>
                </a:r>
                <a:r>
                  <a:rPr lang="en-US" altLang="en-US">
                    <a:solidFill>
                      <a:srgbClr val="FF0000"/>
                    </a:solidFill>
                    <a:latin typeface="Helvetica" panose="020B0604020202020204" pitchFamily="34" charset="0"/>
                    <a:sym typeface="Helvetica" panose="020B0604020202020204" pitchFamily="34" charset="0"/>
                  </a:rPr>
                  <a:t>Priv</a:t>
                </a:r>
                <a:r>
                  <a:rPr lang="en-US" altLang="en-US" baseline="-33000">
                    <a:solidFill>
                      <a:srgbClr val="FF0000"/>
                    </a:solidFill>
                    <a:latin typeface="Helvetica" panose="020B0604020202020204" pitchFamily="34" charset="0"/>
                    <a:sym typeface="Helvetica" panose="020B0604020202020204" pitchFamily="34" charset="0"/>
                  </a:rPr>
                  <a:t>C</a:t>
                </a:r>
                <a:r>
                  <a:rPr lang="en-US" altLang="en-US">
                    <a:latin typeface="Helvetica" panose="020B0604020202020204" pitchFamily="34" charset="0"/>
                    <a:sym typeface="Helvetica" panose="020B0604020202020204" pitchFamily="34" charset="0"/>
                  </a:rPr>
                  <a:t> )</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p:txBody>
          </p:sp>
        </p:grpSp>
      </p:grpSp>
      <p:sp>
        <p:nvSpPr>
          <p:cNvPr id="66571" name="Rectangle 22">
            <a:extLst>
              <a:ext uri="{FF2B5EF4-FFF2-40B4-BE49-F238E27FC236}">
                <a16:creationId xmlns:a16="http://schemas.microsoft.com/office/drawing/2014/main" id="{8FD9D4AF-0B20-4C41-81BB-A335413C5135}"/>
              </a:ext>
            </a:extLst>
          </p:cNvPr>
          <p:cNvSpPr>
            <a:spLocks/>
          </p:cNvSpPr>
          <p:nvPr/>
        </p:nvSpPr>
        <p:spPr bwMode="auto">
          <a:xfrm>
            <a:off x="6745288" y="4237038"/>
            <a:ext cx="25336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sp>
        <p:nvSpPr>
          <p:cNvPr id="66573" name="Rectangle 24">
            <a:extLst>
              <a:ext uri="{FF2B5EF4-FFF2-40B4-BE49-F238E27FC236}">
                <a16:creationId xmlns:a16="http://schemas.microsoft.com/office/drawing/2014/main" id="{0AE3E4D1-13AA-4AE4-8FE4-364167538F83}"/>
              </a:ext>
            </a:extLst>
          </p:cNvPr>
          <p:cNvSpPr>
            <a:spLocks/>
          </p:cNvSpPr>
          <p:nvPr/>
        </p:nvSpPr>
        <p:spPr bwMode="auto">
          <a:xfrm>
            <a:off x="5519738" y="3081338"/>
            <a:ext cx="1370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Charles</a:t>
            </a:r>
          </a:p>
        </p:txBody>
      </p:sp>
      <p:sp>
        <p:nvSpPr>
          <p:cNvPr id="66574" name="Rectangle 25">
            <a:extLst>
              <a:ext uri="{FF2B5EF4-FFF2-40B4-BE49-F238E27FC236}">
                <a16:creationId xmlns:a16="http://schemas.microsoft.com/office/drawing/2014/main" id="{223F6CAA-5F82-4C41-837A-43196C8B8109}"/>
              </a:ext>
            </a:extLst>
          </p:cNvPr>
          <p:cNvSpPr>
            <a:spLocks/>
          </p:cNvSpPr>
          <p:nvPr/>
        </p:nvSpPr>
        <p:spPr bwMode="auto">
          <a:xfrm>
            <a:off x="5521325" y="3438525"/>
            <a:ext cx="13223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nvGrpSpPr>
          <p:cNvPr id="66575" name="Group 26">
            <a:extLst>
              <a:ext uri="{FF2B5EF4-FFF2-40B4-BE49-F238E27FC236}">
                <a16:creationId xmlns:a16="http://schemas.microsoft.com/office/drawing/2014/main" id="{36E993A6-6961-43F2-ABC3-C945C311D64F}"/>
              </a:ext>
            </a:extLst>
          </p:cNvPr>
          <p:cNvGrpSpPr>
            <a:grpSpLocks/>
          </p:cNvGrpSpPr>
          <p:nvPr/>
        </p:nvGrpSpPr>
        <p:grpSpPr bwMode="auto">
          <a:xfrm>
            <a:off x="1066800" y="4411663"/>
            <a:ext cx="750888" cy="392112"/>
            <a:chOff x="0" y="0"/>
            <a:chExt cx="481" cy="272"/>
          </a:xfrm>
        </p:grpSpPr>
        <p:sp>
          <p:nvSpPr>
            <p:cNvPr id="66576" name="Rectangle 27">
              <a:extLst>
                <a:ext uri="{FF2B5EF4-FFF2-40B4-BE49-F238E27FC236}">
                  <a16:creationId xmlns:a16="http://schemas.microsoft.com/office/drawing/2014/main" id="{68A41466-E7E0-49A9-B8B3-C4A0D1147B0D}"/>
                </a:ext>
              </a:extLst>
            </p:cNvPr>
            <p:cNvSpPr>
              <a:spLocks/>
            </p:cNvSpPr>
            <p:nvPr/>
          </p:nvSpPr>
          <p:spPr bwMode="auto">
            <a:xfrm>
              <a:off x="0" y="0"/>
              <a:ext cx="481" cy="27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77" name="Rectangle 28">
              <a:extLst>
                <a:ext uri="{FF2B5EF4-FFF2-40B4-BE49-F238E27FC236}">
                  <a16:creationId xmlns:a16="http://schemas.microsoft.com/office/drawing/2014/main" id="{8080CD3E-817F-4C1D-BFB6-9C0283C03F39}"/>
                </a:ext>
              </a:extLst>
            </p:cNvPr>
            <p:cNvSpPr>
              <a:spLocks/>
            </p:cNvSpPr>
            <p:nvPr/>
          </p:nvSpPr>
          <p:spPr bwMode="auto">
            <a:xfrm>
              <a:off x="0" y="0"/>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sp>
        <p:nvSpPr>
          <p:cNvPr id="29" name="Rectangle 33">
            <a:extLst>
              <a:ext uri="{FF2B5EF4-FFF2-40B4-BE49-F238E27FC236}">
                <a16:creationId xmlns:a16="http://schemas.microsoft.com/office/drawing/2014/main" id="{CD2C696E-570D-714D-84A4-74862E537FAC}"/>
              </a:ext>
            </a:extLst>
          </p:cNvPr>
          <p:cNvSpPr>
            <a:spLocks/>
          </p:cNvSpPr>
          <p:nvPr/>
        </p:nvSpPr>
        <p:spPr bwMode="auto">
          <a:xfrm>
            <a:off x="1978599" y="6150311"/>
            <a:ext cx="5594863" cy="4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dirty="0">
                <a:latin typeface="Helvetica" panose="020B0604020202020204" pitchFamily="34" charset="0"/>
                <a:sym typeface="Helvetica" panose="020B0604020202020204" pitchFamily="34" charset="0"/>
              </a:rPr>
              <a:t>Is this protocol secure (justify) ?</a:t>
            </a:r>
          </a:p>
        </p:txBody>
      </p:sp>
      <p:pic>
        <p:nvPicPr>
          <p:cNvPr id="30" name="Picture 2">
            <a:extLst>
              <a:ext uri="{FF2B5EF4-FFF2-40B4-BE49-F238E27FC236}">
                <a16:creationId xmlns:a16="http://schemas.microsoft.com/office/drawing/2014/main" id="{9A70EE02-165D-D44E-AD1E-B9BE0587F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215841" y="5575261"/>
            <a:ext cx="2409942" cy="538932"/>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Judge male outline">
            <a:extLst>
              <a:ext uri="{FF2B5EF4-FFF2-40B4-BE49-F238E27FC236}">
                <a16:creationId xmlns:a16="http://schemas.microsoft.com/office/drawing/2014/main" id="{E6A4E374-D4E9-CE62-18CD-2509A7DB0F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95998" y="2177256"/>
            <a:ext cx="914400" cy="914400"/>
          </a:xfrm>
          <a:prstGeom prst="rect">
            <a:avLst/>
          </a:prstGeom>
        </p:spPr>
      </p:pic>
      <p:grpSp>
        <p:nvGrpSpPr>
          <p:cNvPr id="5" name="Group 6">
            <a:extLst>
              <a:ext uri="{FF2B5EF4-FFF2-40B4-BE49-F238E27FC236}">
                <a16:creationId xmlns:a16="http://schemas.microsoft.com/office/drawing/2014/main" id="{5AFE0067-8639-BA40-D560-A169E7674612}"/>
              </a:ext>
            </a:extLst>
          </p:cNvPr>
          <p:cNvGrpSpPr>
            <a:grpSpLocks/>
          </p:cNvGrpSpPr>
          <p:nvPr/>
        </p:nvGrpSpPr>
        <p:grpSpPr bwMode="auto">
          <a:xfrm>
            <a:off x="7508876" y="3066206"/>
            <a:ext cx="417512" cy="728581"/>
            <a:chOff x="0" y="0"/>
            <a:chExt cx="506" cy="1003"/>
          </a:xfrm>
        </p:grpSpPr>
        <p:sp>
          <p:nvSpPr>
            <p:cNvPr id="6" name="Rectangle 7">
              <a:extLst>
                <a:ext uri="{FF2B5EF4-FFF2-40B4-BE49-F238E27FC236}">
                  <a16:creationId xmlns:a16="http://schemas.microsoft.com/office/drawing/2014/main" id="{5BC8C663-EA64-AE46-FE6C-6832F3E427FD}"/>
                </a:ext>
              </a:extLst>
            </p:cNvPr>
            <p:cNvSpPr>
              <a:spLocks/>
            </p:cNvSpPr>
            <p:nvPr/>
          </p:nvSpPr>
          <p:spPr bwMode="auto">
            <a:xfrm>
              <a:off x="0" y="0"/>
              <a:ext cx="506" cy="1003"/>
            </a:xfrm>
            <a:prstGeom prst="rect">
              <a:avLst/>
            </a:prstGeom>
            <a:blipFill dpi="0" rotWithShape="0">
              <a:blip r:embed="rId6"/>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CDE7B070-B9E1-8AFE-A9C6-EECE8D77B27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B</a:t>
              </a:r>
            </a:p>
          </p:txBody>
        </p:sp>
      </p:grpSp>
      <p:grpSp>
        <p:nvGrpSpPr>
          <p:cNvPr id="16" name="Group 15">
            <a:extLst>
              <a:ext uri="{FF2B5EF4-FFF2-40B4-BE49-F238E27FC236}">
                <a16:creationId xmlns:a16="http://schemas.microsoft.com/office/drawing/2014/main" id="{D4EFED26-3B77-C34A-260A-199FFB9780BF}"/>
              </a:ext>
            </a:extLst>
          </p:cNvPr>
          <p:cNvGrpSpPr>
            <a:grpSpLocks/>
          </p:cNvGrpSpPr>
          <p:nvPr/>
        </p:nvGrpSpPr>
        <p:grpSpPr bwMode="auto">
          <a:xfrm>
            <a:off x="934530" y="3198539"/>
            <a:ext cx="615422" cy="949325"/>
            <a:chOff x="0" y="0"/>
            <a:chExt cx="656" cy="1194"/>
          </a:xfrm>
        </p:grpSpPr>
        <p:sp>
          <p:nvSpPr>
            <p:cNvPr id="17" name="Rectangle 16">
              <a:extLst>
                <a:ext uri="{FF2B5EF4-FFF2-40B4-BE49-F238E27FC236}">
                  <a16:creationId xmlns:a16="http://schemas.microsoft.com/office/drawing/2014/main" id="{CAA6291D-863F-DE41-7513-A49B87156666}"/>
                </a:ext>
              </a:extLst>
            </p:cNvPr>
            <p:cNvSpPr>
              <a:spLocks/>
            </p:cNvSpPr>
            <p:nvPr/>
          </p:nvSpPr>
          <p:spPr bwMode="auto">
            <a:xfrm>
              <a:off x="1" y="0"/>
              <a:ext cx="654" cy="1194"/>
            </a:xfrm>
            <a:prstGeom prst="rect">
              <a:avLst/>
            </a:prstGeom>
            <a:blipFill dpi="0" rotWithShape="0">
              <a:blip r:embed="rId7"/>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BA3801B8-4535-5162-8E65-964D7AF9989B}"/>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8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8497"/>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48485">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Line 4">
            <a:extLst>
              <a:ext uri="{FF2B5EF4-FFF2-40B4-BE49-F238E27FC236}">
                <a16:creationId xmlns:a16="http://schemas.microsoft.com/office/drawing/2014/main" id="{927673AA-0D49-4115-BA29-B12BE3DD4E61}"/>
              </a:ext>
            </a:extLst>
          </p:cNvPr>
          <p:cNvSpPr>
            <a:spLocks noChangeShapeType="1"/>
          </p:cNvSpPr>
          <p:nvPr/>
        </p:nvSpPr>
        <p:spPr bwMode="auto">
          <a:xfrm>
            <a:off x="4516438" y="2798763"/>
            <a:ext cx="4762" cy="33432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8610" name="Rectangle 5">
            <a:extLst>
              <a:ext uri="{FF2B5EF4-FFF2-40B4-BE49-F238E27FC236}">
                <a16:creationId xmlns:a16="http://schemas.microsoft.com/office/drawing/2014/main" id="{C025E0D9-80BC-4337-AB3C-55B61EC3AA5A}"/>
              </a:ext>
            </a:extLst>
          </p:cNvPr>
          <p:cNvSpPr>
            <a:spLocks noGrp="1" noChangeArrowheads="1"/>
          </p:cNvSpPr>
          <p:nvPr>
            <p:ph type="title"/>
          </p:nvPr>
        </p:nvSpPr>
        <p:spPr>
          <a:xfrm>
            <a:off x="688975" y="0"/>
            <a:ext cx="96393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Are certificates sufficient ?</a:t>
            </a:r>
          </a:p>
        </p:txBody>
      </p:sp>
      <p:sp>
        <p:nvSpPr>
          <p:cNvPr id="68612" name="Rectangle 8">
            <a:extLst>
              <a:ext uri="{FF2B5EF4-FFF2-40B4-BE49-F238E27FC236}">
                <a16:creationId xmlns:a16="http://schemas.microsoft.com/office/drawing/2014/main" id="{FF4C5AE8-4623-4F83-AA82-2D68649B658F}"/>
              </a:ext>
            </a:extLst>
          </p:cNvPr>
          <p:cNvSpPr>
            <a:spLocks/>
          </p:cNvSpPr>
          <p:nvPr/>
        </p:nvSpPr>
        <p:spPr bwMode="auto">
          <a:xfrm>
            <a:off x="1092200" y="21558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8614" name="Rectangle 10">
            <a:extLst>
              <a:ext uri="{FF2B5EF4-FFF2-40B4-BE49-F238E27FC236}">
                <a16:creationId xmlns:a16="http://schemas.microsoft.com/office/drawing/2014/main" id="{B2614D82-006C-43AF-97A6-86A0B43060FA}"/>
              </a:ext>
            </a:extLst>
          </p:cNvPr>
          <p:cNvSpPr>
            <a:spLocks/>
          </p:cNvSpPr>
          <p:nvPr/>
        </p:nvSpPr>
        <p:spPr bwMode="auto">
          <a:xfrm>
            <a:off x="7345363" y="2054225"/>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8615" name="Line 11">
            <a:extLst>
              <a:ext uri="{FF2B5EF4-FFF2-40B4-BE49-F238E27FC236}">
                <a16:creationId xmlns:a16="http://schemas.microsoft.com/office/drawing/2014/main" id="{B99A2DB0-8314-49AB-AFDB-9D4624BB51B9}"/>
              </a:ext>
            </a:extLst>
          </p:cNvPr>
          <p:cNvSpPr>
            <a:spLocks noChangeShapeType="1"/>
          </p:cNvSpPr>
          <p:nvPr/>
        </p:nvSpPr>
        <p:spPr bwMode="auto">
          <a:xfrm flipH="1">
            <a:off x="1476375" y="2828925"/>
            <a:ext cx="19050" cy="32210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8616" name="Line 12">
            <a:extLst>
              <a:ext uri="{FF2B5EF4-FFF2-40B4-BE49-F238E27FC236}">
                <a16:creationId xmlns:a16="http://schemas.microsoft.com/office/drawing/2014/main" id="{5914E7AD-7D9E-4BA5-A31C-2052A42D7460}"/>
              </a:ext>
            </a:extLst>
          </p:cNvPr>
          <p:cNvSpPr>
            <a:spLocks noChangeShapeType="1"/>
          </p:cNvSpPr>
          <p:nvPr/>
        </p:nvSpPr>
        <p:spPr bwMode="auto">
          <a:xfrm>
            <a:off x="7804150" y="3049588"/>
            <a:ext cx="1588" cy="29876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54637" name="Group 13">
            <a:extLst>
              <a:ext uri="{FF2B5EF4-FFF2-40B4-BE49-F238E27FC236}">
                <a16:creationId xmlns:a16="http://schemas.microsoft.com/office/drawing/2014/main" id="{A3358D4D-1035-4253-84DF-BB56DF49F5EC}"/>
              </a:ext>
            </a:extLst>
          </p:cNvPr>
          <p:cNvGrpSpPr>
            <a:grpSpLocks/>
          </p:cNvGrpSpPr>
          <p:nvPr/>
        </p:nvGrpSpPr>
        <p:grpSpPr bwMode="auto">
          <a:xfrm>
            <a:off x="1470025" y="2854325"/>
            <a:ext cx="6186488" cy="339725"/>
            <a:chOff x="0" y="0"/>
            <a:chExt cx="3966" cy="236"/>
          </a:xfrm>
        </p:grpSpPr>
        <p:sp>
          <p:nvSpPr>
            <p:cNvPr id="68645" name="Line 14">
              <a:extLst>
                <a:ext uri="{FF2B5EF4-FFF2-40B4-BE49-F238E27FC236}">
                  <a16:creationId xmlns:a16="http://schemas.microsoft.com/office/drawing/2014/main" id="{FE0D4AF1-2BEC-4660-8D01-36D1C5AE305A}"/>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46" name="Group 15">
              <a:extLst>
                <a:ext uri="{FF2B5EF4-FFF2-40B4-BE49-F238E27FC236}">
                  <a16:creationId xmlns:a16="http://schemas.microsoft.com/office/drawing/2014/main" id="{F2D155C3-8921-4C94-BA6F-F97B35F1907F}"/>
                </a:ext>
              </a:extLst>
            </p:cNvPr>
            <p:cNvGrpSpPr>
              <a:grpSpLocks/>
            </p:cNvGrpSpPr>
            <p:nvPr/>
          </p:nvGrpSpPr>
          <p:grpSpPr bwMode="auto">
            <a:xfrm>
              <a:off x="487" y="0"/>
              <a:ext cx="1921" cy="223"/>
              <a:chOff x="0" y="0"/>
              <a:chExt cx="1921" cy="223"/>
            </a:xfrm>
          </p:grpSpPr>
          <p:sp>
            <p:nvSpPr>
              <p:cNvPr id="68647" name="Rectangle 16">
                <a:extLst>
                  <a:ext uri="{FF2B5EF4-FFF2-40B4-BE49-F238E27FC236}">
                    <a16:creationId xmlns:a16="http://schemas.microsoft.com/office/drawing/2014/main" id="{87F4BBD1-B74A-40CB-B263-F9D8A406C148}"/>
                  </a:ext>
                </a:extLst>
              </p:cNvPr>
              <p:cNvSpPr>
                <a:spLocks/>
              </p:cNvSpPr>
              <p:nvPr/>
            </p:nvSpPr>
            <p:spPr bwMode="auto">
              <a:xfrm>
                <a:off x="0" y="0"/>
                <a:ext cx="1277"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48" name="Rectangle 17">
                <a:extLst>
                  <a:ext uri="{FF2B5EF4-FFF2-40B4-BE49-F238E27FC236}">
                    <a16:creationId xmlns:a16="http://schemas.microsoft.com/office/drawing/2014/main" id="{78094A50-1B5B-48FC-960A-A839C6457E1D}"/>
                  </a:ext>
                </a:extLst>
              </p:cNvPr>
              <p:cNvSpPr>
                <a:spLocks/>
              </p:cNvSpPr>
              <p:nvPr/>
            </p:nvSpPr>
            <p:spPr bwMode="auto">
              <a:xfrm>
                <a:off x="0" y="0"/>
                <a:ext cx="192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sp>
        <p:nvSpPr>
          <p:cNvPr id="68619" name="Rectangle 19">
            <a:extLst>
              <a:ext uri="{FF2B5EF4-FFF2-40B4-BE49-F238E27FC236}">
                <a16:creationId xmlns:a16="http://schemas.microsoft.com/office/drawing/2014/main" id="{40309DFB-EF1D-4A0E-9DFD-17098A580F3B}"/>
              </a:ext>
            </a:extLst>
          </p:cNvPr>
          <p:cNvSpPr>
            <a:spLocks/>
          </p:cNvSpPr>
          <p:nvPr/>
        </p:nvSpPr>
        <p:spPr bwMode="auto">
          <a:xfrm>
            <a:off x="3797300" y="2119313"/>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grpSp>
        <p:nvGrpSpPr>
          <p:cNvPr id="154644" name="Group 20">
            <a:extLst>
              <a:ext uri="{FF2B5EF4-FFF2-40B4-BE49-F238E27FC236}">
                <a16:creationId xmlns:a16="http://schemas.microsoft.com/office/drawing/2014/main" id="{BE6BACAA-7591-4D4D-A6F3-3A78D0B9A761}"/>
              </a:ext>
            </a:extLst>
          </p:cNvPr>
          <p:cNvGrpSpPr>
            <a:grpSpLocks/>
          </p:cNvGrpSpPr>
          <p:nvPr/>
        </p:nvGrpSpPr>
        <p:grpSpPr bwMode="auto">
          <a:xfrm>
            <a:off x="1544638" y="4265613"/>
            <a:ext cx="2968625" cy="338137"/>
            <a:chOff x="0" y="0"/>
            <a:chExt cx="1903" cy="236"/>
          </a:xfrm>
        </p:grpSpPr>
        <p:sp>
          <p:nvSpPr>
            <p:cNvPr id="68641" name="Line 21">
              <a:extLst>
                <a:ext uri="{FF2B5EF4-FFF2-40B4-BE49-F238E27FC236}">
                  <a16:creationId xmlns:a16="http://schemas.microsoft.com/office/drawing/2014/main" id="{44167070-7C6F-448B-89CC-97F60849241A}"/>
                </a:ext>
              </a:extLst>
            </p:cNvPr>
            <p:cNvSpPr>
              <a:spLocks noChangeShapeType="1"/>
            </p:cNvSpPr>
            <p:nvPr/>
          </p:nvSpPr>
          <p:spPr bwMode="auto">
            <a:xfrm>
              <a:off x="0" y="236"/>
              <a:ext cx="1898"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42" name="Group 22">
              <a:extLst>
                <a:ext uri="{FF2B5EF4-FFF2-40B4-BE49-F238E27FC236}">
                  <a16:creationId xmlns:a16="http://schemas.microsoft.com/office/drawing/2014/main" id="{F10B9DDD-5C63-4197-AD6D-F959FEBB81B5}"/>
                </a:ext>
              </a:extLst>
            </p:cNvPr>
            <p:cNvGrpSpPr>
              <a:grpSpLocks/>
            </p:cNvGrpSpPr>
            <p:nvPr/>
          </p:nvGrpSpPr>
          <p:grpSpPr bwMode="auto">
            <a:xfrm>
              <a:off x="233" y="0"/>
              <a:ext cx="1670" cy="228"/>
              <a:chOff x="0" y="0"/>
              <a:chExt cx="1670" cy="228"/>
            </a:xfrm>
          </p:grpSpPr>
          <p:sp>
            <p:nvSpPr>
              <p:cNvPr id="68643" name="Rectangle 23">
                <a:extLst>
                  <a:ext uri="{FF2B5EF4-FFF2-40B4-BE49-F238E27FC236}">
                    <a16:creationId xmlns:a16="http://schemas.microsoft.com/office/drawing/2014/main" id="{46610288-C106-48B8-8DD4-E453C030C90A}"/>
                  </a:ext>
                </a:extLst>
              </p:cNvPr>
              <p:cNvSpPr>
                <a:spLocks/>
              </p:cNvSpPr>
              <p:nvPr/>
            </p:nvSpPr>
            <p:spPr bwMode="auto">
              <a:xfrm>
                <a:off x="0" y="0"/>
                <a:ext cx="1342"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44" name="Rectangle 24">
                <a:extLst>
                  <a:ext uri="{FF2B5EF4-FFF2-40B4-BE49-F238E27FC236}">
                    <a16:creationId xmlns:a16="http://schemas.microsoft.com/office/drawing/2014/main" id="{BDFF1A5C-17FF-4CE3-977C-87FE2C2A18AB}"/>
                  </a:ext>
                </a:extLst>
              </p:cNvPr>
              <p:cNvSpPr>
                <a:spLocks/>
              </p:cNvSpPr>
              <p:nvPr/>
            </p:nvSpPr>
            <p:spPr bwMode="auto">
              <a:xfrm>
                <a:off x="0" y="0"/>
                <a:ext cx="167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Are you Bob ?</a:t>
                </a:r>
              </a:p>
            </p:txBody>
          </p:sp>
        </p:grpSp>
      </p:grpSp>
      <p:grpSp>
        <p:nvGrpSpPr>
          <p:cNvPr id="154649" name="Group 25">
            <a:extLst>
              <a:ext uri="{FF2B5EF4-FFF2-40B4-BE49-F238E27FC236}">
                <a16:creationId xmlns:a16="http://schemas.microsoft.com/office/drawing/2014/main" id="{EB8CDF95-C875-4953-AA89-061BB0B652A2}"/>
              </a:ext>
            </a:extLst>
          </p:cNvPr>
          <p:cNvGrpSpPr>
            <a:grpSpLocks/>
          </p:cNvGrpSpPr>
          <p:nvPr/>
        </p:nvGrpSpPr>
        <p:grpSpPr bwMode="auto">
          <a:xfrm>
            <a:off x="4767057" y="4103688"/>
            <a:ext cx="4957968" cy="709612"/>
            <a:chOff x="0" y="0"/>
            <a:chExt cx="3178" cy="493"/>
          </a:xfrm>
        </p:grpSpPr>
        <p:sp>
          <p:nvSpPr>
            <p:cNvPr id="68639" name="Rectangle 26">
              <a:extLst>
                <a:ext uri="{FF2B5EF4-FFF2-40B4-BE49-F238E27FC236}">
                  <a16:creationId xmlns:a16="http://schemas.microsoft.com/office/drawing/2014/main" id="{DDAF19DD-B9D0-4041-B2C3-8FC5AE21DC3E}"/>
                </a:ext>
              </a:extLst>
            </p:cNvPr>
            <p:cNvSpPr>
              <a:spLocks/>
            </p:cNvSpPr>
            <p:nvPr/>
          </p:nvSpPr>
          <p:spPr bwMode="auto">
            <a:xfrm>
              <a:off x="0" y="0"/>
              <a:ext cx="3178" cy="49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40" name="Rectangle 27">
              <a:extLst>
                <a:ext uri="{FF2B5EF4-FFF2-40B4-BE49-F238E27FC236}">
                  <a16:creationId xmlns:a16="http://schemas.microsoft.com/office/drawing/2014/main" id="{430E316F-C58E-4B09-9DD0-4B8200843908}"/>
                </a:ext>
              </a:extLst>
            </p:cNvPr>
            <p:cNvSpPr>
              <a:spLocks/>
            </p:cNvSpPr>
            <p:nvPr/>
          </p:nvSpPr>
          <p:spPr bwMode="auto">
            <a:xfrm>
              <a:off x="150" y="15"/>
              <a:ext cx="30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dirty="0">
                  <a:solidFill>
                    <a:srgbClr val="FF0000"/>
                  </a:solidFill>
                  <a:latin typeface="Helvetica" panose="020B0604020202020204" pitchFamily="34" charset="0"/>
                  <a:sym typeface="Helvetica" panose="020B0604020202020204" pitchFamily="34" charset="0"/>
                </a:rPr>
                <a:t>Terrence copies the message sent</a:t>
              </a:r>
            </a:p>
            <a:p>
              <a:pPr algn="ctr" eaLnBrk="1" hangingPunct="1">
                <a:lnSpc>
                  <a:spcPct val="83000"/>
                </a:lnSpc>
                <a:spcBef>
                  <a:spcPct val="0"/>
                </a:spcBef>
                <a:buSzTx/>
                <a:buFontTx/>
                <a:buNone/>
              </a:pPr>
              <a:r>
                <a:rPr lang="en-US" altLang="en-US" sz="2400" dirty="0">
                  <a:solidFill>
                    <a:srgbClr val="FF0000"/>
                  </a:solidFill>
                  <a:latin typeface="Helvetica" panose="020B0604020202020204" pitchFamily="34" charset="0"/>
                  <a:sym typeface="Helvetica" panose="020B0604020202020204" pitchFamily="34" charset="0"/>
                </a:rPr>
                <a:t>by Bob for later...</a:t>
              </a:r>
            </a:p>
          </p:txBody>
        </p:sp>
      </p:grpSp>
      <p:grpSp>
        <p:nvGrpSpPr>
          <p:cNvPr id="154652" name="Group 28">
            <a:extLst>
              <a:ext uri="{FF2B5EF4-FFF2-40B4-BE49-F238E27FC236}">
                <a16:creationId xmlns:a16="http://schemas.microsoft.com/office/drawing/2014/main" id="{5C4CB552-4C46-49A7-A969-D070B08A7F7F}"/>
              </a:ext>
            </a:extLst>
          </p:cNvPr>
          <p:cNvGrpSpPr>
            <a:grpSpLocks/>
          </p:cNvGrpSpPr>
          <p:nvPr/>
        </p:nvGrpSpPr>
        <p:grpSpPr bwMode="auto">
          <a:xfrm>
            <a:off x="4655891" y="4948238"/>
            <a:ext cx="4958009" cy="728662"/>
            <a:chOff x="0" y="-13"/>
            <a:chExt cx="3178" cy="506"/>
          </a:xfrm>
        </p:grpSpPr>
        <p:sp>
          <p:nvSpPr>
            <p:cNvPr id="68637" name="Rectangle 29">
              <a:extLst>
                <a:ext uri="{FF2B5EF4-FFF2-40B4-BE49-F238E27FC236}">
                  <a16:creationId xmlns:a16="http://schemas.microsoft.com/office/drawing/2014/main" id="{562618AB-C362-4842-B350-CAD182E03167}"/>
                </a:ext>
              </a:extLst>
            </p:cNvPr>
            <p:cNvSpPr>
              <a:spLocks/>
            </p:cNvSpPr>
            <p:nvPr/>
          </p:nvSpPr>
          <p:spPr bwMode="auto">
            <a:xfrm>
              <a:off x="0" y="0"/>
              <a:ext cx="3178" cy="49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38" name="Rectangle 30">
              <a:extLst>
                <a:ext uri="{FF2B5EF4-FFF2-40B4-BE49-F238E27FC236}">
                  <a16:creationId xmlns:a16="http://schemas.microsoft.com/office/drawing/2014/main" id="{964ED18D-0EE7-4C47-B863-17DE17DA210E}"/>
                </a:ext>
              </a:extLst>
            </p:cNvPr>
            <p:cNvSpPr>
              <a:spLocks/>
            </p:cNvSpPr>
            <p:nvPr/>
          </p:nvSpPr>
          <p:spPr bwMode="auto">
            <a:xfrm>
              <a:off x="160" y="-13"/>
              <a:ext cx="27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dirty="0">
                  <a:solidFill>
                    <a:srgbClr val="FF0000"/>
                  </a:solidFill>
                  <a:latin typeface="Helvetica" panose="020B0604020202020204" pitchFamily="34" charset="0"/>
                  <a:sym typeface="Helvetica" panose="020B0604020202020204" pitchFamily="34" charset="0"/>
                </a:rPr>
                <a:t>Terrence sends the saved copy</a:t>
              </a:r>
            </a:p>
            <a:p>
              <a:pPr algn="ctr" eaLnBrk="1" hangingPunct="1">
                <a:lnSpc>
                  <a:spcPct val="83000"/>
                </a:lnSpc>
                <a:spcBef>
                  <a:spcPct val="0"/>
                </a:spcBef>
                <a:buSzTx/>
                <a:buFontTx/>
                <a:buNone/>
              </a:pPr>
              <a:r>
                <a:rPr lang="en-US" altLang="en-US" sz="2400" dirty="0">
                  <a:solidFill>
                    <a:srgbClr val="FF0000"/>
                  </a:solidFill>
                  <a:latin typeface="Helvetica" panose="020B0604020202020204" pitchFamily="34" charset="0"/>
                  <a:sym typeface="Helvetica" panose="020B0604020202020204" pitchFamily="34" charset="0"/>
                </a:rPr>
                <a:t>of Bob's message</a:t>
              </a:r>
            </a:p>
          </p:txBody>
        </p:sp>
      </p:grpSp>
      <p:grpSp>
        <p:nvGrpSpPr>
          <p:cNvPr id="154655" name="Group 31">
            <a:extLst>
              <a:ext uri="{FF2B5EF4-FFF2-40B4-BE49-F238E27FC236}">
                <a16:creationId xmlns:a16="http://schemas.microsoft.com/office/drawing/2014/main" id="{A4F281BC-0DD1-4ED6-B6C7-A0CA6B99AD6F}"/>
              </a:ext>
            </a:extLst>
          </p:cNvPr>
          <p:cNvGrpSpPr>
            <a:grpSpLocks/>
          </p:cNvGrpSpPr>
          <p:nvPr/>
        </p:nvGrpSpPr>
        <p:grpSpPr bwMode="auto">
          <a:xfrm>
            <a:off x="1579563" y="3248025"/>
            <a:ext cx="6253162" cy="1171575"/>
            <a:chOff x="0" y="0"/>
            <a:chExt cx="4009" cy="814"/>
          </a:xfrm>
        </p:grpSpPr>
        <p:sp>
          <p:nvSpPr>
            <p:cNvPr id="68633" name="Line 32">
              <a:extLst>
                <a:ext uri="{FF2B5EF4-FFF2-40B4-BE49-F238E27FC236}">
                  <a16:creationId xmlns:a16="http://schemas.microsoft.com/office/drawing/2014/main" id="{B3664DFB-AD7B-4F51-8F35-B78F4A8BA4DD}"/>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34" name="Group 33">
              <a:extLst>
                <a:ext uri="{FF2B5EF4-FFF2-40B4-BE49-F238E27FC236}">
                  <a16:creationId xmlns:a16="http://schemas.microsoft.com/office/drawing/2014/main" id="{7321FB5C-8AC7-40F9-B1EB-4D9A035A4EEB}"/>
                </a:ext>
              </a:extLst>
            </p:cNvPr>
            <p:cNvGrpSpPr>
              <a:grpSpLocks/>
            </p:cNvGrpSpPr>
            <p:nvPr/>
          </p:nvGrpSpPr>
          <p:grpSpPr bwMode="auto">
            <a:xfrm>
              <a:off x="991" y="54"/>
              <a:ext cx="2472" cy="760"/>
              <a:chOff x="0" y="0"/>
              <a:chExt cx="2472" cy="760"/>
            </a:xfrm>
          </p:grpSpPr>
          <p:sp>
            <p:nvSpPr>
              <p:cNvPr id="68635" name="Rectangle 34">
                <a:extLst>
                  <a:ext uri="{FF2B5EF4-FFF2-40B4-BE49-F238E27FC236}">
                    <a16:creationId xmlns:a16="http://schemas.microsoft.com/office/drawing/2014/main" id="{C33F5B17-4986-4C24-B6ED-309195A30A93}"/>
                  </a:ext>
                </a:extLst>
              </p:cNvPr>
              <p:cNvSpPr>
                <a:spLocks/>
              </p:cNvSpPr>
              <p:nvPr/>
            </p:nvSpPr>
            <p:spPr bwMode="auto">
              <a:xfrm>
                <a:off x="0" y="0"/>
                <a:ext cx="1445"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36" name="Rectangle 35">
                <a:extLst>
                  <a:ext uri="{FF2B5EF4-FFF2-40B4-BE49-F238E27FC236}">
                    <a16:creationId xmlns:a16="http://schemas.microsoft.com/office/drawing/2014/main" id="{04BC2C0C-C551-4EDB-B1AF-FEDF51D8533E}"/>
                  </a:ext>
                </a:extLst>
              </p:cNvPr>
              <p:cNvSpPr>
                <a:spLocks/>
              </p:cNvSpPr>
              <p:nvPr/>
            </p:nvSpPr>
            <p:spPr bwMode="auto">
              <a:xfrm>
                <a:off x="0" y="0"/>
                <a:ext cx="2472"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 </a:t>
                </a:r>
                <a:r>
                  <a:rPr lang="en-US" altLang="en-US">
                    <a:solidFill>
                      <a:srgbClr val="FF0000"/>
                    </a:solidFill>
                    <a:latin typeface="Helvetica" panose="020B0604020202020204" pitchFamily="34" charset="0"/>
                    <a:sym typeface="Helvetica" panose="020B0604020202020204" pitchFamily="34" charset="0"/>
                  </a:rPr>
                  <a:t>Priv</a:t>
                </a:r>
                <a:r>
                  <a:rPr lang="en-US" altLang="en-US" baseline="-33000">
                    <a:solidFill>
                      <a:srgbClr val="FF0000"/>
                    </a:solidFill>
                    <a:latin typeface="Helvetica" panose="020B0604020202020204" pitchFamily="34" charset="0"/>
                    <a:sym typeface="Helvetica" panose="020B0604020202020204" pitchFamily="34" charset="0"/>
                  </a:rPr>
                  <a:t>C</a:t>
                </a:r>
                <a:r>
                  <a:rPr lang="en-US" altLang="en-US">
                    <a:latin typeface="Helvetica" panose="020B0604020202020204" pitchFamily="34" charset="0"/>
                    <a:sym typeface="Helvetica" panose="020B0604020202020204" pitchFamily="34" charset="0"/>
                  </a:rPr>
                  <a:t> )</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p:txBody>
          </p:sp>
        </p:grpSp>
      </p:grpSp>
      <p:grpSp>
        <p:nvGrpSpPr>
          <p:cNvPr id="154660" name="Group 36">
            <a:extLst>
              <a:ext uri="{FF2B5EF4-FFF2-40B4-BE49-F238E27FC236}">
                <a16:creationId xmlns:a16="http://schemas.microsoft.com/office/drawing/2014/main" id="{6C3BFA14-75A0-4728-A603-0FB3CF5A91F2}"/>
              </a:ext>
            </a:extLst>
          </p:cNvPr>
          <p:cNvGrpSpPr>
            <a:grpSpLocks/>
          </p:cNvGrpSpPr>
          <p:nvPr/>
        </p:nvGrpSpPr>
        <p:grpSpPr bwMode="auto">
          <a:xfrm>
            <a:off x="1544638" y="4810125"/>
            <a:ext cx="3903662" cy="1150938"/>
            <a:chOff x="0" y="0"/>
            <a:chExt cx="2501" cy="799"/>
          </a:xfrm>
        </p:grpSpPr>
        <p:sp>
          <p:nvSpPr>
            <p:cNvPr id="68629" name="Line 37">
              <a:extLst>
                <a:ext uri="{FF2B5EF4-FFF2-40B4-BE49-F238E27FC236}">
                  <a16:creationId xmlns:a16="http://schemas.microsoft.com/office/drawing/2014/main" id="{FFF00069-F6ED-4399-A914-8F77E6C2D61C}"/>
                </a:ext>
              </a:extLst>
            </p:cNvPr>
            <p:cNvSpPr>
              <a:spLocks noChangeShapeType="1"/>
            </p:cNvSpPr>
            <p:nvPr/>
          </p:nvSpPr>
          <p:spPr bwMode="auto">
            <a:xfrm flipH="1">
              <a:off x="0" y="0"/>
              <a:ext cx="1900" cy="26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30" name="Group 38">
              <a:extLst>
                <a:ext uri="{FF2B5EF4-FFF2-40B4-BE49-F238E27FC236}">
                  <a16:creationId xmlns:a16="http://schemas.microsoft.com/office/drawing/2014/main" id="{ECA5A38A-171C-44C9-911F-3AF2EC16A1B0}"/>
                </a:ext>
              </a:extLst>
            </p:cNvPr>
            <p:cNvGrpSpPr>
              <a:grpSpLocks/>
            </p:cNvGrpSpPr>
            <p:nvPr/>
          </p:nvGrpSpPr>
          <p:grpSpPr bwMode="auto">
            <a:xfrm>
              <a:off x="240" y="3"/>
              <a:ext cx="2261" cy="796"/>
              <a:chOff x="0" y="0"/>
              <a:chExt cx="2261" cy="796"/>
            </a:xfrm>
          </p:grpSpPr>
          <p:sp>
            <p:nvSpPr>
              <p:cNvPr id="68631" name="Rectangle 39">
                <a:extLst>
                  <a:ext uri="{FF2B5EF4-FFF2-40B4-BE49-F238E27FC236}">
                    <a16:creationId xmlns:a16="http://schemas.microsoft.com/office/drawing/2014/main" id="{53035FDA-FFFD-4C3C-99C2-40BD43BB0E3E}"/>
                  </a:ext>
                </a:extLst>
              </p:cNvPr>
              <p:cNvSpPr>
                <a:spLocks/>
              </p:cNvSpPr>
              <p:nvPr/>
            </p:nvSpPr>
            <p:spPr bwMode="auto">
              <a:xfrm>
                <a:off x="0" y="0"/>
                <a:ext cx="1413" cy="76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32" name="Rectangle 40">
                <a:extLst>
                  <a:ext uri="{FF2B5EF4-FFF2-40B4-BE49-F238E27FC236}">
                    <a16:creationId xmlns:a16="http://schemas.microsoft.com/office/drawing/2014/main" id="{E00ABBE4-473E-400F-AE83-2620DD8AC449}"/>
                  </a:ext>
                </a:extLst>
              </p:cNvPr>
              <p:cNvSpPr>
                <a:spLocks/>
              </p:cNvSpPr>
              <p:nvPr/>
            </p:nvSpPr>
            <p:spPr bwMode="auto">
              <a:xfrm>
                <a:off x="0" y="0"/>
                <a:ext cx="2261"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S(Yes,</a:t>
                </a:r>
                <a:r>
                  <a:rPr lang="en-US" altLang="en-US" sz="2700">
                    <a:solidFill>
                      <a:srgbClr val="008000"/>
                    </a:solidFill>
                    <a:latin typeface="Helvetica" panose="020B0604020202020204" pitchFamily="34" charset="0"/>
                    <a:sym typeface="Helvetica" panose="020B0604020202020204" pitchFamily="34" charset="0"/>
                  </a:rPr>
                  <a:t>Priv</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a:t>
                </a:r>
                <a:r>
                  <a:rPr lang="en-US" altLang="en-US" sz="2700">
                    <a:solidFill>
                      <a:srgbClr val="008000"/>
                    </a:solidFill>
                    <a:latin typeface="Helvetica" panose="020B0604020202020204" pitchFamily="34" charset="0"/>
                    <a:sym typeface="Helvetica" panose="020B0604020202020204" pitchFamily="34" charset="0"/>
                  </a:rPr>
                  <a:t>Pub</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 , </a:t>
                </a:r>
                <a:r>
                  <a:rPr lang="en-US" altLang="en-US" sz="2700">
                    <a:solidFill>
                      <a:srgbClr val="FF0000"/>
                    </a:solidFill>
                    <a:latin typeface="Helvetica" panose="020B0604020202020204" pitchFamily="34" charset="0"/>
                    <a:sym typeface="Helvetica" panose="020B0604020202020204" pitchFamily="34" charset="0"/>
                  </a:rPr>
                  <a:t>Priv</a:t>
                </a:r>
                <a:r>
                  <a:rPr lang="en-US" altLang="en-US" sz="2700" baseline="-33000">
                    <a:solidFill>
                      <a:srgbClr val="FF0000"/>
                    </a:solidFill>
                    <a:latin typeface="Helvetica" panose="020B0604020202020204" pitchFamily="34" charset="0"/>
                    <a:sym typeface="Helvetica" panose="020B0604020202020204" pitchFamily="34" charset="0"/>
                  </a:rPr>
                  <a:t>C</a:t>
                </a:r>
                <a:r>
                  <a:rPr lang="en-US" altLang="en-US" sz="2700">
                    <a:latin typeface="Helvetica" panose="020B0604020202020204" pitchFamily="34" charset="0"/>
                    <a:sym typeface="Helvetica" panose="020B0604020202020204" pitchFamily="34" charset="0"/>
                  </a:rPr>
                  <a:t> )</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p:txBody>
          </p:sp>
        </p:grpSp>
      </p:grpSp>
      <p:sp>
        <p:nvSpPr>
          <p:cNvPr id="68625" name="Rectangle 41">
            <a:extLst>
              <a:ext uri="{FF2B5EF4-FFF2-40B4-BE49-F238E27FC236}">
                <a16:creationId xmlns:a16="http://schemas.microsoft.com/office/drawing/2014/main" id="{0144E2CE-C153-4146-9DB0-7F8843C170E1}"/>
              </a:ext>
            </a:extLst>
          </p:cNvPr>
          <p:cNvSpPr>
            <a:spLocks/>
          </p:cNvSpPr>
          <p:nvPr/>
        </p:nvSpPr>
        <p:spPr bwMode="auto">
          <a:xfrm>
            <a:off x="6511925" y="2341563"/>
            <a:ext cx="25336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grpSp>
        <p:nvGrpSpPr>
          <p:cNvPr id="68626" name="Group 42">
            <a:extLst>
              <a:ext uri="{FF2B5EF4-FFF2-40B4-BE49-F238E27FC236}">
                <a16:creationId xmlns:a16="http://schemas.microsoft.com/office/drawing/2014/main" id="{4BE9A45F-3654-4C3E-857D-7FB94557182C}"/>
              </a:ext>
            </a:extLst>
          </p:cNvPr>
          <p:cNvGrpSpPr>
            <a:grpSpLocks/>
          </p:cNvGrpSpPr>
          <p:nvPr/>
        </p:nvGrpSpPr>
        <p:grpSpPr bwMode="auto">
          <a:xfrm>
            <a:off x="1268413" y="2411413"/>
            <a:ext cx="579437" cy="620712"/>
            <a:chOff x="0" y="0"/>
            <a:chExt cx="371" cy="432"/>
          </a:xfrm>
        </p:grpSpPr>
        <p:sp>
          <p:nvSpPr>
            <p:cNvPr id="68627" name="Rectangle 43">
              <a:extLst>
                <a:ext uri="{FF2B5EF4-FFF2-40B4-BE49-F238E27FC236}">
                  <a16:creationId xmlns:a16="http://schemas.microsoft.com/office/drawing/2014/main" id="{F2BAD02C-088F-4C6B-916D-36AAC644A178}"/>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28" name="Rectangle 44">
              <a:extLst>
                <a:ext uri="{FF2B5EF4-FFF2-40B4-BE49-F238E27FC236}">
                  <a16:creationId xmlns:a16="http://schemas.microsoft.com/office/drawing/2014/main" id="{345CE00E-3035-45BD-9132-F54FC74D82EA}"/>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grpSp>
        <p:nvGrpSpPr>
          <p:cNvPr id="2" name="Group 6">
            <a:extLst>
              <a:ext uri="{FF2B5EF4-FFF2-40B4-BE49-F238E27FC236}">
                <a16:creationId xmlns:a16="http://schemas.microsoft.com/office/drawing/2014/main" id="{A28E4CCB-7D24-4EF3-9781-B614C76CF162}"/>
              </a:ext>
            </a:extLst>
          </p:cNvPr>
          <p:cNvGrpSpPr>
            <a:grpSpLocks/>
          </p:cNvGrpSpPr>
          <p:nvPr/>
        </p:nvGrpSpPr>
        <p:grpSpPr bwMode="auto">
          <a:xfrm>
            <a:off x="7569994" y="1145053"/>
            <a:ext cx="417512" cy="728581"/>
            <a:chOff x="0" y="0"/>
            <a:chExt cx="506" cy="1003"/>
          </a:xfrm>
        </p:grpSpPr>
        <p:sp>
          <p:nvSpPr>
            <p:cNvPr id="3" name="Rectangle 7">
              <a:extLst>
                <a:ext uri="{FF2B5EF4-FFF2-40B4-BE49-F238E27FC236}">
                  <a16:creationId xmlns:a16="http://schemas.microsoft.com/office/drawing/2014/main" id="{74460FE2-628B-28B1-317F-A62619CEB2C9}"/>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C2C08CF0-083C-3940-5710-102F7131531B}"/>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BD67117F-B08A-8D90-C196-098125F86658}"/>
              </a:ext>
            </a:extLst>
          </p:cNvPr>
          <p:cNvGrpSpPr>
            <a:grpSpLocks/>
          </p:cNvGrpSpPr>
          <p:nvPr/>
        </p:nvGrpSpPr>
        <p:grpSpPr bwMode="auto">
          <a:xfrm>
            <a:off x="4279106" y="1262062"/>
            <a:ext cx="484188" cy="759888"/>
            <a:chOff x="6440791" y="4293096"/>
            <a:chExt cx="787450" cy="1512168"/>
          </a:xfrm>
        </p:grpSpPr>
        <p:sp>
          <p:nvSpPr>
            <p:cNvPr id="6" name="Rectangle 7">
              <a:extLst>
                <a:ext uri="{FF2B5EF4-FFF2-40B4-BE49-F238E27FC236}">
                  <a16:creationId xmlns:a16="http://schemas.microsoft.com/office/drawing/2014/main" id="{E92A32A3-81F0-FEE2-0805-2397E9073D6C}"/>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A546FD5B-F437-E4C0-E6C3-95400A047FBF}"/>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8" name="Straight Connector 19">
              <a:extLst>
                <a:ext uri="{FF2B5EF4-FFF2-40B4-BE49-F238E27FC236}">
                  <a16:creationId xmlns:a16="http://schemas.microsoft.com/office/drawing/2014/main" id="{F8D42C40-8ECF-B8AB-4FD0-9A03D09AB6AD}"/>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9" name="Snip Same-side Corner of Rectangle 8">
              <a:extLst>
                <a:ext uri="{FF2B5EF4-FFF2-40B4-BE49-F238E27FC236}">
                  <a16:creationId xmlns:a16="http://schemas.microsoft.com/office/drawing/2014/main" id="{A50DAAC1-7A32-ABBC-B55E-87ACBCC4DEFD}"/>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0" name="Rounded Rectangle 21">
              <a:extLst>
                <a:ext uri="{FF2B5EF4-FFF2-40B4-BE49-F238E27FC236}">
                  <a16:creationId xmlns:a16="http://schemas.microsoft.com/office/drawing/2014/main" id="{22CDF9AB-B16B-CA63-8C8C-CC447623ADD3}"/>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1" name="Oval 22">
              <a:extLst>
                <a:ext uri="{FF2B5EF4-FFF2-40B4-BE49-F238E27FC236}">
                  <a16:creationId xmlns:a16="http://schemas.microsoft.com/office/drawing/2014/main" id="{1A07856A-8F2D-992F-D162-746790AA7F51}"/>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2" name="Oval 23">
              <a:extLst>
                <a:ext uri="{FF2B5EF4-FFF2-40B4-BE49-F238E27FC236}">
                  <a16:creationId xmlns:a16="http://schemas.microsoft.com/office/drawing/2014/main" id="{B9E828B0-882F-3A06-C7BD-3BB740F1FAF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3" name="Group 12">
            <a:extLst>
              <a:ext uri="{FF2B5EF4-FFF2-40B4-BE49-F238E27FC236}">
                <a16:creationId xmlns:a16="http://schemas.microsoft.com/office/drawing/2014/main" id="{0649D890-52D2-0CC2-27B5-7735EF82CBB6}"/>
              </a:ext>
            </a:extLst>
          </p:cNvPr>
          <p:cNvGrpSpPr>
            <a:grpSpLocks/>
          </p:cNvGrpSpPr>
          <p:nvPr/>
        </p:nvGrpSpPr>
        <p:grpSpPr bwMode="auto">
          <a:xfrm>
            <a:off x="1227743" y="1160335"/>
            <a:ext cx="615422" cy="949325"/>
            <a:chOff x="0" y="0"/>
            <a:chExt cx="656" cy="1194"/>
          </a:xfrm>
        </p:grpSpPr>
        <p:sp>
          <p:nvSpPr>
            <p:cNvPr id="14" name="Rectangle 13">
              <a:extLst>
                <a:ext uri="{FF2B5EF4-FFF2-40B4-BE49-F238E27FC236}">
                  <a16:creationId xmlns:a16="http://schemas.microsoft.com/office/drawing/2014/main" id="{A45003C8-5333-37B2-1C59-8F2F83036AB8}"/>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72C567BC-AF6B-5998-C38F-D5CD1995CC96}"/>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6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46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46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46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46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a:extLst>
              <a:ext uri="{FF2B5EF4-FFF2-40B4-BE49-F238E27FC236}">
                <a16:creationId xmlns:a16="http://schemas.microsoft.com/office/drawing/2014/main" id="{9EFB7FBC-3905-4966-A843-D689EC977C43}"/>
              </a:ext>
            </a:extLst>
          </p:cNvPr>
          <p:cNvSpPr>
            <a:spLocks noGrp="1" noChangeArrowheads="1"/>
          </p:cNvSpPr>
          <p:nvPr>
            <p:ph type="title"/>
          </p:nvPr>
        </p:nvSpPr>
        <p:spPr>
          <a:xfrm>
            <a:off x="601663" y="0"/>
            <a:ext cx="8670925"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Improved authentication</a:t>
            </a:r>
          </a:p>
        </p:txBody>
      </p:sp>
      <p:sp>
        <p:nvSpPr>
          <p:cNvPr id="156677" name="Rectangle 5">
            <a:extLst>
              <a:ext uri="{FF2B5EF4-FFF2-40B4-BE49-F238E27FC236}">
                <a16:creationId xmlns:a16="http://schemas.microsoft.com/office/drawing/2014/main" id="{84E02039-C4D1-4759-954E-655C202DF0AB}"/>
              </a:ext>
            </a:extLst>
          </p:cNvPr>
          <p:cNvSpPr>
            <a:spLocks noGrp="1" noChangeArrowheads="1"/>
          </p:cNvSpPr>
          <p:nvPr>
            <p:ph type="body" idx="1"/>
          </p:nvPr>
        </p:nvSpPr>
        <p:spPr>
          <a:xfrm>
            <a:off x="674688" y="3429000"/>
            <a:ext cx="8458200" cy="5578475"/>
          </a:xfrm>
        </p:spPr>
        <p:txBody>
          <a:bodyPr/>
          <a:lstStyle/>
          <a:p>
            <a:pPr>
              <a:lnSpc>
                <a:spcPct val="83000"/>
              </a:lnSpc>
              <a:tabLst>
                <a:tab pos="687388" algn="l"/>
                <a:tab pos="1374775" algn="l"/>
                <a:tab pos="2062163" algn="l"/>
                <a:tab pos="2751138" algn="l"/>
                <a:tab pos="3438525" algn="l"/>
                <a:tab pos="4102100" algn="l"/>
              </a:tabLst>
            </a:pPr>
            <a:r>
              <a:rPr lang="en-US" altLang="en-US" sz="3200">
                <a:solidFill>
                  <a:srgbClr val="0000FF"/>
                </a:solidFill>
                <a:latin typeface="Helvetica" panose="020B0604020202020204" pitchFamily="34" charset="0"/>
                <a:sym typeface="Helvetica" panose="020B0604020202020204" pitchFamily="34" charset="0"/>
              </a:rPr>
              <a:t>Random</a:t>
            </a:r>
            <a:r>
              <a:rPr lang="en-US" altLang="en-US" sz="3200" baseline="-33000">
                <a:solidFill>
                  <a:srgbClr val="0000FF"/>
                </a:solidFill>
                <a:latin typeface="Helvetica" panose="020B0604020202020204" pitchFamily="34" charset="0"/>
                <a:sym typeface="Helvetica" panose="020B0604020202020204" pitchFamily="34" charset="0"/>
              </a:rPr>
              <a:t>Alice  </a:t>
            </a:r>
            <a:r>
              <a:rPr lang="en-US" altLang="en-US" sz="3200">
                <a:solidFill>
                  <a:srgbClr val="0000FF"/>
                </a:solidFill>
                <a:latin typeface="Helvetica" panose="020B0604020202020204" pitchFamily="34" charset="0"/>
                <a:sym typeface="Helvetica" panose="020B0604020202020204" pitchFamily="34" charset="0"/>
              </a:rPr>
              <a:t>is a nonce</a:t>
            </a:r>
          </a:p>
        </p:txBody>
      </p:sp>
      <p:sp>
        <p:nvSpPr>
          <p:cNvPr id="70659" name="Line 6">
            <a:extLst>
              <a:ext uri="{FF2B5EF4-FFF2-40B4-BE49-F238E27FC236}">
                <a16:creationId xmlns:a16="http://schemas.microsoft.com/office/drawing/2014/main" id="{60F5D5DD-BC21-4D48-81E3-B6F81BF39340}"/>
              </a:ext>
            </a:extLst>
          </p:cNvPr>
          <p:cNvSpPr>
            <a:spLocks noChangeShapeType="1"/>
          </p:cNvSpPr>
          <p:nvPr/>
        </p:nvSpPr>
        <p:spPr bwMode="auto">
          <a:xfrm>
            <a:off x="4600575" y="2541588"/>
            <a:ext cx="4763" cy="33416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0661" name="Rectangle 8">
            <a:extLst>
              <a:ext uri="{FF2B5EF4-FFF2-40B4-BE49-F238E27FC236}">
                <a16:creationId xmlns:a16="http://schemas.microsoft.com/office/drawing/2014/main" id="{1BB7306A-DE37-4BE4-A96F-AB680CC64DCA}"/>
              </a:ext>
            </a:extLst>
          </p:cNvPr>
          <p:cNvSpPr>
            <a:spLocks/>
          </p:cNvSpPr>
          <p:nvPr/>
        </p:nvSpPr>
        <p:spPr bwMode="auto">
          <a:xfrm>
            <a:off x="1174750" y="1898650"/>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0663" name="Rectangle 10">
            <a:extLst>
              <a:ext uri="{FF2B5EF4-FFF2-40B4-BE49-F238E27FC236}">
                <a16:creationId xmlns:a16="http://schemas.microsoft.com/office/drawing/2014/main" id="{F52BE8C6-67B5-4771-A273-2441C2373186}"/>
              </a:ext>
            </a:extLst>
          </p:cNvPr>
          <p:cNvSpPr>
            <a:spLocks/>
          </p:cNvSpPr>
          <p:nvPr/>
        </p:nvSpPr>
        <p:spPr bwMode="auto">
          <a:xfrm>
            <a:off x="7427913" y="1795463"/>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70664" name="Line 11">
            <a:extLst>
              <a:ext uri="{FF2B5EF4-FFF2-40B4-BE49-F238E27FC236}">
                <a16:creationId xmlns:a16="http://schemas.microsoft.com/office/drawing/2014/main" id="{C479CF57-9E0B-434B-B408-800B9D69B1E2}"/>
              </a:ext>
            </a:extLst>
          </p:cNvPr>
          <p:cNvSpPr>
            <a:spLocks noChangeShapeType="1"/>
          </p:cNvSpPr>
          <p:nvPr/>
        </p:nvSpPr>
        <p:spPr bwMode="auto">
          <a:xfrm flipH="1">
            <a:off x="1552575" y="2517775"/>
            <a:ext cx="17463" cy="32210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0665" name="Line 12">
            <a:extLst>
              <a:ext uri="{FF2B5EF4-FFF2-40B4-BE49-F238E27FC236}">
                <a16:creationId xmlns:a16="http://schemas.microsoft.com/office/drawing/2014/main" id="{9ED8E0D6-DB87-4B6E-BEB5-46DA4C19E568}"/>
              </a:ext>
            </a:extLst>
          </p:cNvPr>
          <p:cNvSpPr>
            <a:spLocks noChangeShapeType="1"/>
          </p:cNvSpPr>
          <p:nvPr/>
        </p:nvSpPr>
        <p:spPr bwMode="auto">
          <a:xfrm>
            <a:off x="7888288" y="2792413"/>
            <a:ext cx="0" cy="29876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56685" name="Group 13">
            <a:extLst>
              <a:ext uri="{FF2B5EF4-FFF2-40B4-BE49-F238E27FC236}">
                <a16:creationId xmlns:a16="http://schemas.microsoft.com/office/drawing/2014/main" id="{6A23D57D-8869-4232-A258-C2237DEA4288}"/>
              </a:ext>
            </a:extLst>
          </p:cNvPr>
          <p:cNvGrpSpPr>
            <a:grpSpLocks/>
          </p:cNvGrpSpPr>
          <p:nvPr/>
        </p:nvGrpSpPr>
        <p:grpSpPr bwMode="auto">
          <a:xfrm>
            <a:off x="1552575" y="2517775"/>
            <a:ext cx="6186488" cy="506413"/>
            <a:chOff x="0" y="0"/>
            <a:chExt cx="3966" cy="352"/>
          </a:xfrm>
        </p:grpSpPr>
        <p:sp>
          <p:nvSpPr>
            <p:cNvPr id="70681" name="Line 14">
              <a:extLst>
                <a:ext uri="{FF2B5EF4-FFF2-40B4-BE49-F238E27FC236}">
                  <a16:creationId xmlns:a16="http://schemas.microsoft.com/office/drawing/2014/main" id="{DB9ABB99-BBF5-47BA-A9B6-98A3C13E28AD}"/>
                </a:ext>
              </a:extLst>
            </p:cNvPr>
            <p:cNvSpPr>
              <a:spLocks noChangeShapeType="1"/>
            </p:cNvSpPr>
            <p:nvPr/>
          </p:nvSpPr>
          <p:spPr bwMode="auto">
            <a:xfrm>
              <a:off x="0" y="291"/>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70682" name="Group 15">
              <a:extLst>
                <a:ext uri="{FF2B5EF4-FFF2-40B4-BE49-F238E27FC236}">
                  <a16:creationId xmlns:a16="http://schemas.microsoft.com/office/drawing/2014/main" id="{375AC3F9-28E8-46E6-82C1-C45C9121D9E3}"/>
                </a:ext>
              </a:extLst>
            </p:cNvPr>
            <p:cNvGrpSpPr>
              <a:grpSpLocks/>
            </p:cNvGrpSpPr>
            <p:nvPr/>
          </p:nvGrpSpPr>
          <p:grpSpPr bwMode="auto">
            <a:xfrm>
              <a:off x="487" y="0"/>
              <a:ext cx="3029" cy="352"/>
              <a:chOff x="0" y="0"/>
              <a:chExt cx="3029" cy="352"/>
            </a:xfrm>
          </p:grpSpPr>
          <p:sp>
            <p:nvSpPr>
              <p:cNvPr id="70683" name="Rectangle 16">
                <a:extLst>
                  <a:ext uri="{FF2B5EF4-FFF2-40B4-BE49-F238E27FC236}">
                    <a16:creationId xmlns:a16="http://schemas.microsoft.com/office/drawing/2014/main" id="{A7286D59-0825-4CA2-8380-88AA0CBF2395}"/>
                  </a:ext>
                </a:extLst>
              </p:cNvPr>
              <p:cNvSpPr>
                <a:spLocks/>
              </p:cNvSpPr>
              <p:nvPr/>
            </p:nvSpPr>
            <p:spPr bwMode="auto">
              <a:xfrm>
                <a:off x="0" y="0"/>
                <a:ext cx="254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84" name="Rectangle 17">
                <a:extLst>
                  <a:ext uri="{FF2B5EF4-FFF2-40B4-BE49-F238E27FC236}">
                    <a16:creationId xmlns:a16="http://schemas.microsoft.com/office/drawing/2014/main" id="{2E3068EF-79C5-4208-8AA7-179A40D3D6F9}"/>
                  </a:ext>
                </a:extLst>
              </p:cNvPr>
              <p:cNvSpPr>
                <a:spLocks/>
              </p:cNvSpPr>
              <p:nvPr/>
            </p:nvSpPr>
            <p:spPr bwMode="auto">
              <a:xfrm>
                <a:off x="0" y="0"/>
                <a:ext cx="302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Are you Bob ?, </a:t>
                </a:r>
                <a:r>
                  <a:rPr lang="en-US" altLang="en-US" sz="2700">
                    <a:solidFill>
                      <a:srgbClr val="0000FF"/>
                    </a:solidFill>
                    <a:latin typeface="Helvetica" panose="020B0604020202020204" pitchFamily="34" charset="0"/>
                    <a:sym typeface="Helvetica" panose="020B0604020202020204" pitchFamily="34" charset="0"/>
                  </a:rPr>
                  <a:t>Random</a:t>
                </a:r>
                <a:r>
                  <a:rPr lang="en-US" altLang="en-US" sz="2700" baseline="-33000">
                    <a:solidFill>
                      <a:srgbClr val="0000FF"/>
                    </a:solidFill>
                    <a:latin typeface="Helvetica" panose="020B0604020202020204" pitchFamily="34" charset="0"/>
                    <a:sym typeface="Helvetica" panose="020B0604020202020204" pitchFamily="34" charset="0"/>
                  </a:rPr>
                  <a:t>Alice</a:t>
                </a:r>
              </a:p>
            </p:txBody>
          </p:sp>
        </p:grpSp>
      </p:grpSp>
      <p:sp>
        <p:nvSpPr>
          <p:cNvPr id="70668" name="Rectangle 19">
            <a:extLst>
              <a:ext uri="{FF2B5EF4-FFF2-40B4-BE49-F238E27FC236}">
                <a16:creationId xmlns:a16="http://schemas.microsoft.com/office/drawing/2014/main" id="{3106E1E4-3B1B-4D60-84B4-03452F52D768}"/>
              </a:ext>
            </a:extLst>
          </p:cNvPr>
          <p:cNvSpPr>
            <a:spLocks/>
          </p:cNvSpPr>
          <p:nvPr/>
        </p:nvSpPr>
        <p:spPr bwMode="auto">
          <a:xfrm>
            <a:off x="3879850" y="1863725"/>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grpSp>
        <p:nvGrpSpPr>
          <p:cNvPr id="156692" name="Group 20">
            <a:extLst>
              <a:ext uri="{FF2B5EF4-FFF2-40B4-BE49-F238E27FC236}">
                <a16:creationId xmlns:a16="http://schemas.microsoft.com/office/drawing/2014/main" id="{444214D7-7E4C-41EB-B559-E33A7445F7AB}"/>
              </a:ext>
            </a:extLst>
          </p:cNvPr>
          <p:cNvGrpSpPr>
            <a:grpSpLocks/>
          </p:cNvGrpSpPr>
          <p:nvPr/>
        </p:nvGrpSpPr>
        <p:grpSpPr bwMode="auto">
          <a:xfrm>
            <a:off x="4780032" y="3902727"/>
            <a:ext cx="4980067" cy="1494110"/>
            <a:chOff x="285" y="-58"/>
            <a:chExt cx="3192" cy="1038"/>
          </a:xfrm>
        </p:grpSpPr>
        <p:sp>
          <p:nvSpPr>
            <p:cNvPr id="70679" name="Rectangle 21">
              <a:extLst>
                <a:ext uri="{FF2B5EF4-FFF2-40B4-BE49-F238E27FC236}">
                  <a16:creationId xmlns:a16="http://schemas.microsoft.com/office/drawing/2014/main" id="{249A61A7-F5C1-41B5-8086-C1E8F0A01606}"/>
                </a:ext>
              </a:extLst>
            </p:cNvPr>
            <p:cNvSpPr>
              <a:spLocks/>
            </p:cNvSpPr>
            <p:nvPr/>
          </p:nvSpPr>
          <p:spPr bwMode="auto">
            <a:xfrm>
              <a:off x="285" y="-58"/>
              <a:ext cx="3192" cy="103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80" name="Rectangle 22">
              <a:extLst>
                <a:ext uri="{FF2B5EF4-FFF2-40B4-BE49-F238E27FC236}">
                  <a16:creationId xmlns:a16="http://schemas.microsoft.com/office/drawing/2014/main" id="{2CBAC93A-62A0-434B-B9D6-D944DD5C34BA}"/>
                </a:ext>
              </a:extLst>
            </p:cNvPr>
            <p:cNvSpPr>
              <a:spLocks/>
            </p:cNvSpPr>
            <p:nvPr/>
          </p:nvSpPr>
          <p:spPr bwMode="auto">
            <a:xfrm>
              <a:off x="367" y="-12"/>
              <a:ext cx="2545"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sz="2000" dirty="0">
                  <a:solidFill>
                    <a:srgbClr val="FF0000"/>
                  </a:solidFill>
                  <a:latin typeface="Helvetica" panose="020B0604020202020204" pitchFamily="34" charset="0"/>
                  <a:sym typeface="Helvetica" panose="020B0604020202020204" pitchFamily="34" charset="0"/>
                </a:rPr>
                <a:t>Terrence copies the message sent</a:t>
              </a:r>
            </a:p>
            <a:p>
              <a:pPr eaLnBrk="1" hangingPunct="1">
                <a:lnSpc>
                  <a:spcPct val="83000"/>
                </a:lnSpc>
                <a:spcBef>
                  <a:spcPct val="0"/>
                </a:spcBef>
                <a:buSzTx/>
                <a:buFontTx/>
                <a:buNone/>
              </a:pPr>
              <a:r>
                <a:rPr lang="en-US" altLang="en-US" sz="2000" dirty="0">
                  <a:solidFill>
                    <a:srgbClr val="FF0000"/>
                  </a:solidFill>
                  <a:latin typeface="Helvetica" panose="020B0604020202020204" pitchFamily="34" charset="0"/>
                  <a:sym typeface="Helvetica" panose="020B0604020202020204" pitchFamily="34" charset="0"/>
                </a:rPr>
                <a:t>by Bob for later...</a:t>
              </a:r>
            </a:p>
            <a:p>
              <a:pPr eaLnBrk="1" hangingPunct="1">
                <a:lnSpc>
                  <a:spcPct val="83000"/>
                </a:lnSpc>
                <a:spcBef>
                  <a:spcPct val="0"/>
                </a:spcBef>
                <a:buSzTx/>
                <a:buFontTx/>
                <a:buNone/>
              </a:pPr>
              <a:r>
                <a:rPr lang="en-US" altLang="en-US" sz="2000" dirty="0">
                  <a:solidFill>
                    <a:srgbClr val="FF0000"/>
                  </a:solidFill>
                  <a:latin typeface="Helvetica" panose="020B0604020202020204" pitchFamily="34" charset="0"/>
                  <a:sym typeface="Helvetica" panose="020B0604020202020204" pitchFamily="34" charset="0"/>
                </a:rPr>
                <a:t>This is useless as the next request</a:t>
              </a:r>
            </a:p>
            <a:p>
              <a:pPr eaLnBrk="1" hangingPunct="1">
                <a:lnSpc>
                  <a:spcPct val="83000"/>
                </a:lnSpc>
                <a:spcBef>
                  <a:spcPct val="0"/>
                </a:spcBef>
                <a:buSzTx/>
                <a:buFontTx/>
                <a:buNone/>
              </a:pPr>
              <a:r>
                <a:rPr lang="en-US" altLang="en-US" sz="2000" dirty="0">
                  <a:solidFill>
                    <a:srgbClr val="FF0000"/>
                  </a:solidFill>
                  <a:latin typeface="Helvetica" panose="020B0604020202020204" pitchFamily="34" charset="0"/>
                  <a:sym typeface="Helvetica" panose="020B0604020202020204" pitchFamily="34" charset="0"/>
                </a:rPr>
                <a:t>sent by Alice will contain a different</a:t>
              </a:r>
            </a:p>
            <a:p>
              <a:pPr eaLnBrk="1" hangingPunct="1">
                <a:lnSpc>
                  <a:spcPct val="83000"/>
                </a:lnSpc>
                <a:spcBef>
                  <a:spcPct val="0"/>
                </a:spcBef>
                <a:buSzTx/>
                <a:buFontTx/>
                <a:buNone/>
              </a:pPr>
              <a:r>
                <a:rPr lang="en-US" altLang="en-US" sz="2000" dirty="0">
                  <a:solidFill>
                    <a:srgbClr val="FF0000"/>
                  </a:solidFill>
                  <a:latin typeface="Helvetica" panose="020B0604020202020204" pitchFamily="34" charset="0"/>
                  <a:sym typeface="Helvetica" panose="020B0604020202020204" pitchFamily="34" charset="0"/>
                </a:rPr>
                <a:t>random number</a:t>
              </a:r>
            </a:p>
          </p:txBody>
        </p:sp>
      </p:grpSp>
      <p:grpSp>
        <p:nvGrpSpPr>
          <p:cNvPr id="156695" name="Group 23">
            <a:extLst>
              <a:ext uri="{FF2B5EF4-FFF2-40B4-BE49-F238E27FC236}">
                <a16:creationId xmlns:a16="http://schemas.microsoft.com/office/drawing/2014/main" id="{C8DE5421-C555-40AD-AC47-BA0BF49527AD}"/>
              </a:ext>
            </a:extLst>
          </p:cNvPr>
          <p:cNvGrpSpPr>
            <a:grpSpLocks/>
          </p:cNvGrpSpPr>
          <p:nvPr/>
        </p:nvGrpSpPr>
        <p:grpSpPr bwMode="auto">
          <a:xfrm>
            <a:off x="1662113" y="2990850"/>
            <a:ext cx="6253162" cy="858838"/>
            <a:chOff x="0" y="0"/>
            <a:chExt cx="4009" cy="596"/>
          </a:xfrm>
        </p:grpSpPr>
        <p:sp>
          <p:nvSpPr>
            <p:cNvPr id="70675" name="Line 24">
              <a:extLst>
                <a:ext uri="{FF2B5EF4-FFF2-40B4-BE49-F238E27FC236}">
                  <a16:creationId xmlns:a16="http://schemas.microsoft.com/office/drawing/2014/main" id="{DF605E1A-59C0-486A-8B96-D1E30AC2DF2F}"/>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70676" name="Group 25">
              <a:extLst>
                <a:ext uri="{FF2B5EF4-FFF2-40B4-BE49-F238E27FC236}">
                  <a16:creationId xmlns:a16="http://schemas.microsoft.com/office/drawing/2014/main" id="{207DA03B-CB0B-4994-92F2-88A04F2C6BA8}"/>
                </a:ext>
              </a:extLst>
            </p:cNvPr>
            <p:cNvGrpSpPr>
              <a:grpSpLocks/>
            </p:cNvGrpSpPr>
            <p:nvPr/>
          </p:nvGrpSpPr>
          <p:grpSpPr bwMode="auto">
            <a:xfrm>
              <a:off x="992" y="54"/>
              <a:ext cx="2981" cy="542"/>
              <a:chOff x="0" y="0"/>
              <a:chExt cx="2981" cy="542"/>
            </a:xfrm>
          </p:grpSpPr>
          <p:sp>
            <p:nvSpPr>
              <p:cNvPr id="70677" name="Rectangle 26">
                <a:extLst>
                  <a:ext uri="{FF2B5EF4-FFF2-40B4-BE49-F238E27FC236}">
                    <a16:creationId xmlns:a16="http://schemas.microsoft.com/office/drawing/2014/main" id="{75B0FF00-5735-483A-B80D-28EA7D25A121}"/>
                  </a:ext>
                </a:extLst>
              </p:cNvPr>
              <p:cNvSpPr>
                <a:spLocks/>
              </p:cNvSpPr>
              <p:nvPr/>
            </p:nvSpPr>
            <p:spPr bwMode="auto">
              <a:xfrm>
                <a:off x="0" y="0"/>
                <a:ext cx="2344"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78" name="Rectangle 27">
                <a:extLst>
                  <a:ext uri="{FF2B5EF4-FFF2-40B4-BE49-F238E27FC236}">
                    <a16:creationId xmlns:a16="http://schemas.microsoft.com/office/drawing/2014/main" id="{E3D8BCF4-5C96-4C53-A6AE-C26951503BBE}"/>
                  </a:ext>
                </a:extLst>
              </p:cNvPr>
              <p:cNvSpPr>
                <a:spLocks/>
              </p:cNvSpPr>
              <p:nvPr/>
            </p:nvSpPr>
            <p:spPr bwMode="auto">
              <a:xfrm>
                <a:off x="0" y="0"/>
                <a:ext cx="298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S(Yes,</a:t>
                </a:r>
                <a:r>
                  <a:rPr lang="en-US" altLang="en-US" sz="2700">
                    <a:solidFill>
                      <a:srgbClr val="0000FF"/>
                    </a:solidFill>
                    <a:latin typeface="Helvetica" panose="020B0604020202020204" pitchFamily="34" charset="0"/>
                    <a:sym typeface="Helvetica" panose="020B0604020202020204" pitchFamily="34" charset="0"/>
                  </a:rPr>
                  <a:t>Random</a:t>
                </a:r>
                <a:r>
                  <a:rPr lang="en-US" altLang="en-US" sz="2700" baseline="-33000">
                    <a:solidFill>
                      <a:srgbClr val="0000FF"/>
                    </a:solidFill>
                    <a:latin typeface="Helvetica" panose="020B0604020202020204" pitchFamily="34" charset="0"/>
                    <a:sym typeface="Helvetica" panose="020B0604020202020204" pitchFamily="34" charset="0"/>
                  </a:rPr>
                  <a:t>Alice</a:t>
                </a:r>
                <a:r>
                  <a:rPr lang="en-US" altLang="en-US" sz="2700">
                    <a:latin typeface="Helvetica" panose="020B0604020202020204" pitchFamily="34" charset="0"/>
                    <a:sym typeface="Helvetica" panose="020B0604020202020204" pitchFamily="34" charset="0"/>
                  </a:rPr>
                  <a:t> ,</a:t>
                </a:r>
                <a:r>
                  <a:rPr lang="en-US" altLang="en-US" sz="2700">
                    <a:solidFill>
                      <a:srgbClr val="008000"/>
                    </a:solidFill>
                    <a:latin typeface="Helvetica" panose="020B0604020202020204" pitchFamily="34" charset="0"/>
                    <a:sym typeface="Helvetica" panose="020B0604020202020204" pitchFamily="34" charset="0"/>
                  </a:rPr>
                  <a:t>Priv</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a:t>
                </a:r>
                <a:r>
                  <a:rPr lang="en-US" altLang="en-US" sz="2700">
                    <a:solidFill>
                      <a:srgbClr val="008000"/>
                    </a:solidFill>
                    <a:latin typeface="Helvetica" panose="020B0604020202020204" pitchFamily="34" charset="0"/>
                    <a:sym typeface="Helvetica" panose="020B0604020202020204" pitchFamily="34" charset="0"/>
                  </a:rPr>
                  <a:t>Pub</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 , </a:t>
                </a:r>
                <a:r>
                  <a:rPr lang="en-US" altLang="en-US" sz="2700">
                    <a:solidFill>
                      <a:srgbClr val="FF0000"/>
                    </a:solidFill>
                    <a:latin typeface="Helvetica" panose="020B0604020202020204" pitchFamily="34" charset="0"/>
                    <a:sym typeface="Helvetica" panose="020B0604020202020204" pitchFamily="34" charset="0"/>
                  </a:rPr>
                  <a:t>Priv</a:t>
                </a:r>
                <a:r>
                  <a:rPr lang="en-US" altLang="en-US" sz="2700" baseline="-33000">
                    <a:solidFill>
                      <a:srgbClr val="FF0000"/>
                    </a:solidFill>
                    <a:latin typeface="Helvetica" panose="020B0604020202020204" pitchFamily="34" charset="0"/>
                    <a:sym typeface="Helvetica" panose="020B0604020202020204" pitchFamily="34" charset="0"/>
                  </a:rPr>
                  <a:t>C</a:t>
                </a:r>
                <a:r>
                  <a:rPr lang="en-US" altLang="en-US" sz="2700">
                    <a:latin typeface="Helvetica" panose="020B0604020202020204" pitchFamily="34" charset="0"/>
                    <a:sym typeface="Helvetica" panose="020B0604020202020204" pitchFamily="34" charset="0"/>
                  </a:rPr>
                  <a:t> )</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p:txBody>
          </p:sp>
        </p:grpSp>
      </p:grpSp>
      <p:sp>
        <p:nvSpPr>
          <p:cNvPr id="70671" name="Rectangle 28">
            <a:extLst>
              <a:ext uri="{FF2B5EF4-FFF2-40B4-BE49-F238E27FC236}">
                <a16:creationId xmlns:a16="http://schemas.microsoft.com/office/drawing/2014/main" id="{D8612F5F-C548-4A63-851A-BE871F57AFAE}"/>
              </a:ext>
            </a:extLst>
          </p:cNvPr>
          <p:cNvSpPr>
            <a:spLocks/>
          </p:cNvSpPr>
          <p:nvPr/>
        </p:nvSpPr>
        <p:spPr bwMode="auto">
          <a:xfrm>
            <a:off x="6594475" y="2084388"/>
            <a:ext cx="2532063"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grpSp>
        <p:nvGrpSpPr>
          <p:cNvPr id="70672" name="Group 29">
            <a:extLst>
              <a:ext uri="{FF2B5EF4-FFF2-40B4-BE49-F238E27FC236}">
                <a16:creationId xmlns:a16="http://schemas.microsoft.com/office/drawing/2014/main" id="{D50EBDE6-DE29-477D-A1A3-9324AA2B5566}"/>
              </a:ext>
            </a:extLst>
          </p:cNvPr>
          <p:cNvGrpSpPr>
            <a:grpSpLocks/>
          </p:cNvGrpSpPr>
          <p:nvPr/>
        </p:nvGrpSpPr>
        <p:grpSpPr bwMode="auto">
          <a:xfrm>
            <a:off x="1350963" y="2154238"/>
            <a:ext cx="579437" cy="622300"/>
            <a:chOff x="0" y="0"/>
            <a:chExt cx="371" cy="432"/>
          </a:xfrm>
        </p:grpSpPr>
        <p:sp>
          <p:nvSpPr>
            <p:cNvPr id="70673" name="Rectangle 30">
              <a:extLst>
                <a:ext uri="{FF2B5EF4-FFF2-40B4-BE49-F238E27FC236}">
                  <a16:creationId xmlns:a16="http://schemas.microsoft.com/office/drawing/2014/main" id="{5E9EE546-7A67-482F-B8FF-4EA8AFD24464}"/>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74" name="Rectangle 31">
              <a:extLst>
                <a:ext uri="{FF2B5EF4-FFF2-40B4-BE49-F238E27FC236}">
                  <a16:creationId xmlns:a16="http://schemas.microsoft.com/office/drawing/2014/main" id="{36969342-5DF3-47AC-8B8E-6E2A0331559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dirty="0" err="1">
                  <a:solidFill>
                    <a:srgbClr val="FF0000"/>
                  </a:solidFill>
                  <a:latin typeface="Helvetica" panose="020B0604020202020204" pitchFamily="34" charset="0"/>
                  <a:sym typeface="Helvetica" panose="020B0604020202020204" pitchFamily="34" charset="0"/>
                </a:rPr>
                <a:t>Pub</a:t>
              </a:r>
              <a:r>
                <a:rPr lang="en-US" altLang="en-US" sz="1900" baseline="-33000" dirty="0" err="1">
                  <a:solidFill>
                    <a:srgbClr val="FF0000"/>
                  </a:solidFill>
                  <a:latin typeface="Helvetica" panose="020B0604020202020204" pitchFamily="34" charset="0"/>
                  <a:sym typeface="Helvetica" panose="020B0604020202020204" pitchFamily="34" charset="0"/>
                </a:rPr>
                <a:t>C</a:t>
              </a:r>
              <a:endParaRPr lang="en-US" altLang="en-US" sz="1900" baseline="-33000" dirty="0">
                <a:solidFill>
                  <a:srgbClr val="FF0000"/>
                </a:solidFill>
                <a:latin typeface="Helvetica" panose="020B0604020202020204" pitchFamily="34" charset="0"/>
                <a:sym typeface="Helvetica" panose="020B0604020202020204" pitchFamily="34" charset="0"/>
              </a:endParaRPr>
            </a:p>
          </p:txBody>
        </p:sp>
      </p:grpSp>
      <p:grpSp>
        <p:nvGrpSpPr>
          <p:cNvPr id="2" name="Group 6">
            <a:extLst>
              <a:ext uri="{FF2B5EF4-FFF2-40B4-BE49-F238E27FC236}">
                <a16:creationId xmlns:a16="http://schemas.microsoft.com/office/drawing/2014/main" id="{0A9DFBDB-DF86-5C19-412F-A21D2BFE8E40}"/>
              </a:ext>
            </a:extLst>
          </p:cNvPr>
          <p:cNvGrpSpPr>
            <a:grpSpLocks/>
          </p:cNvGrpSpPr>
          <p:nvPr/>
        </p:nvGrpSpPr>
        <p:grpSpPr bwMode="auto">
          <a:xfrm>
            <a:off x="7650367" y="986936"/>
            <a:ext cx="417512" cy="728581"/>
            <a:chOff x="0" y="0"/>
            <a:chExt cx="506" cy="1003"/>
          </a:xfrm>
        </p:grpSpPr>
        <p:sp>
          <p:nvSpPr>
            <p:cNvPr id="3" name="Rectangle 7">
              <a:extLst>
                <a:ext uri="{FF2B5EF4-FFF2-40B4-BE49-F238E27FC236}">
                  <a16:creationId xmlns:a16="http://schemas.microsoft.com/office/drawing/2014/main" id="{4332DE0A-7922-70C0-4F00-63195BF43515}"/>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67719D4D-FF3D-D352-4233-54E3C9F75F89}"/>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92B580B8-89C6-D010-53C9-9D33E64F3150}"/>
              </a:ext>
            </a:extLst>
          </p:cNvPr>
          <p:cNvGrpSpPr>
            <a:grpSpLocks/>
          </p:cNvGrpSpPr>
          <p:nvPr/>
        </p:nvGrpSpPr>
        <p:grpSpPr bwMode="auto">
          <a:xfrm>
            <a:off x="4358481" y="998119"/>
            <a:ext cx="484188" cy="759888"/>
            <a:chOff x="6440791" y="4293096"/>
            <a:chExt cx="787450" cy="1512168"/>
          </a:xfrm>
        </p:grpSpPr>
        <p:sp>
          <p:nvSpPr>
            <p:cNvPr id="6" name="Rectangle 7">
              <a:extLst>
                <a:ext uri="{FF2B5EF4-FFF2-40B4-BE49-F238E27FC236}">
                  <a16:creationId xmlns:a16="http://schemas.microsoft.com/office/drawing/2014/main" id="{435265AC-2EC5-3C2D-7FE3-9831EA485C1D}"/>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A3663B70-7450-191A-56E5-848352BA7748}"/>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8" name="Straight Connector 19">
              <a:extLst>
                <a:ext uri="{FF2B5EF4-FFF2-40B4-BE49-F238E27FC236}">
                  <a16:creationId xmlns:a16="http://schemas.microsoft.com/office/drawing/2014/main" id="{FA7E1E91-8F00-409E-A0C6-15E50BD7A6AB}"/>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9" name="Snip Same-side Corner of Rectangle 8">
              <a:extLst>
                <a:ext uri="{FF2B5EF4-FFF2-40B4-BE49-F238E27FC236}">
                  <a16:creationId xmlns:a16="http://schemas.microsoft.com/office/drawing/2014/main" id="{A1BD0995-D7D7-6A1E-7B6E-4CE2147028B9}"/>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0" name="Rounded Rectangle 21">
              <a:extLst>
                <a:ext uri="{FF2B5EF4-FFF2-40B4-BE49-F238E27FC236}">
                  <a16:creationId xmlns:a16="http://schemas.microsoft.com/office/drawing/2014/main" id="{17A57053-AE7B-5F74-2882-AF78F31D4019}"/>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1" name="Oval 22">
              <a:extLst>
                <a:ext uri="{FF2B5EF4-FFF2-40B4-BE49-F238E27FC236}">
                  <a16:creationId xmlns:a16="http://schemas.microsoft.com/office/drawing/2014/main" id="{A9CCC7FA-0047-F876-56C9-9DA0237ACFEB}"/>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2" name="Oval 23">
              <a:extLst>
                <a:ext uri="{FF2B5EF4-FFF2-40B4-BE49-F238E27FC236}">
                  <a16:creationId xmlns:a16="http://schemas.microsoft.com/office/drawing/2014/main" id="{EB255450-70FA-2584-A747-5CF13B9ADF8D}"/>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3" name="Group 12">
            <a:extLst>
              <a:ext uri="{FF2B5EF4-FFF2-40B4-BE49-F238E27FC236}">
                <a16:creationId xmlns:a16="http://schemas.microsoft.com/office/drawing/2014/main" id="{33AAE996-23DE-8226-F693-93F311E1926B}"/>
              </a:ext>
            </a:extLst>
          </p:cNvPr>
          <p:cNvGrpSpPr>
            <a:grpSpLocks/>
          </p:cNvGrpSpPr>
          <p:nvPr/>
        </p:nvGrpSpPr>
        <p:grpSpPr bwMode="auto">
          <a:xfrm>
            <a:off x="1301517" y="986830"/>
            <a:ext cx="673643" cy="861615"/>
            <a:chOff x="0" y="0"/>
            <a:chExt cx="656" cy="1194"/>
          </a:xfrm>
        </p:grpSpPr>
        <p:sp>
          <p:nvSpPr>
            <p:cNvPr id="14" name="Rectangle 13">
              <a:extLst>
                <a:ext uri="{FF2B5EF4-FFF2-40B4-BE49-F238E27FC236}">
                  <a16:creationId xmlns:a16="http://schemas.microsoft.com/office/drawing/2014/main" id="{2B2B4445-DDE7-0045-F94B-29AFA46C7921}"/>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19C3AC99-F655-82E4-BE44-06B1F58C17B7}"/>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66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66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66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E098527D-2649-406F-85EE-764AB2E1EBC5}"/>
              </a:ext>
            </a:extLst>
          </p:cNvPr>
          <p:cNvSpPr>
            <a:spLocks noGrp="1" noChangeArrowheads="1"/>
          </p:cNvSpPr>
          <p:nvPr>
            <p:ph type="title"/>
          </p:nvPr>
        </p:nvSpPr>
        <p:spPr/>
        <p:txBody>
          <a:bodyPr/>
          <a:lstStyle/>
          <a:p>
            <a:pPr eaLnBrk="1" hangingPunct="1"/>
            <a:r>
              <a:rPr lang="en-US" altLang="en-US"/>
              <a:t>Agenda</a:t>
            </a:r>
          </a:p>
        </p:txBody>
      </p:sp>
      <p:sp>
        <p:nvSpPr>
          <p:cNvPr id="72706" name="Rectangle 2">
            <a:extLst>
              <a:ext uri="{FF2B5EF4-FFF2-40B4-BE49-F238E27FC236}">
                <a16:creationId xmlns:a16="http://schemas.microsoft.com/office/drawing/2014/main" id="{6F26EFEA-21FA-4BD4-8703-747364455BF3}"/>
              </a:ext>
            </a:extLst>
          </p:cNvPr>
          <p:cNvSpPr>
            <a:spLocks noGrp="1" noChangeArrowheads="1"/>
          </p:cNvSpPr>
          <p:nvPr>
            <p:ph type="body" idx="1"/>
          </p:nvPr>
        </p:nvSpPr>
        <p:spPr/>
        <p:txBody>
          <a:bodyPr/>
          <a:lstStyle/>
          <a:p>
            <a:pPr marL="654050" eaLnBrk="1" hangingPunct="1"/>
            <a:r>
              <a:rPr lang="en-US" altLang="en-US" dirty="0"/>
              <a:t>Sharing resources</a:t>
            </a:r>
          </a:p>
          <a:p>
            <a:pPr marL="654050" eaLnBrk="1" hangingPunct="1"/>
            <a:r>
              <a:rPr lang="en-US" altLang="en-US" dirty="0">
                <a:solidFill>
                  <a:srgbClr val="FF0000"/>
                </a:solidFill>
              </a:rPr>
              <a:t>Network security principles</a:t>
            </a:r>
          </a:p>
          <a:p>
            <a:pPr marL="981075" lvl="1" eaLnBrk="1" hangingPunct="1"/>
            <a:r>
              <a:rPr lang="en-US" altLang="en-US" dirty="0"/>
              <a:t>Crypto building blocks</a:t>
            </a:r>
          </a:p>
          <a:p>
            <a:pPr marL="981075" lvl="1" eaLnBrk="1" hangingPunct="1"/>
            <a:r>
              <a:rPr lang="en-US" altLang="en-US" dirty="0">
                <a:solidFill>
                  <a:srgbClr val="000000"/>
                </a:solidFill>
              </a:rPr>
              <a:t>Client authentication</a:t>
            </a:r>
          </a:p>
          <a:p>
            <a:pPr marL="981075" lvl="1" eaLnBrk="1" hangingPunct="1"/>
            <a:r>
              <a:rPr lang="en-US" altLang="en-US" dirty="0">
                <a:solidFill>
                  <a:srgbClr val="000000"/>
                </a:solidFill>
              </a:rPr>
              <a:t>Server authentication</a:t>
            </a:r>
          </a:p>
          <a:p>
            <a:pPr marL="981075" lvl="1" eaLnBrk="1" hangingPunct="1"/>
            <a:r>
              <a:rPr lang="en-US" altLang="en-US" dirty="0">
                <a:solidFill>
                  <a:srgbClr val="FF0000"/>
                </a:solidFill>
              </a:rPr>
              <a:t>Key exchange</a:t>
            </a:r>
          </a:p>
          <a:p>
            <a:pPr marL="654050" eaLnBrk="1" hangingPunct="1"/>
            <a:r>
              <a:rPr lang="en-US" altLang="en-US" dirty="0"/>
              <a:t>Security protocols</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re 1">
            <a:extLst>
              <a:ext uri="{FF2B5EF4-FFF2-40B4-BE49-F238E27FC236}">
                <a16:creationId xmlns:a16="http://schemas.microsoft.com/office/drawing/2014/main" id="{70E20432-B37F-4EF8-957A-841FA1C8B843}"/>
              </a:ext>
            </a:extLst>
          </p:cNvPr>
          <p:cNvSpPr>
            <a:spLocks noGrp="1" noChangeArrowheads="1"/>
          </p:cNvSpPr>
          <p:nvPr>
            <p:ph type="title"/>
          </p:nvPr>
        </p:nvSpPr>
        <p:spPr/>
        <p:txBody>
          <a:bodyPr/>
          <a:lstStyle/>
          <a:p>
            <a:r>
              <a:rPr lang="en-GB" altLang="en-US"/>
              <a:t>Key Exchange</a:t>
            </a:r>
          </a:p>
        </p:txBody>
      </p:sp>
      <p:sp>
        <p:nvSpPr>
          <p:cNvPr id="73730" name="Espace réservé du contenu 2">
            <a:extLst>
              <a:ext uri="{FF2B5EF4-FFF2-40B4-BE49-F238E27FC236}">
                <a16:creationId xmlns:a16="http://schemas.microsoft.com/office/drawing/2014/main" id="{B0A0A109-E413-4286-806B-91F13EB74306}"/>
              </a:ext>
            </a:extLst>
          </p:cNvPr>
          <p:cNvSpPr>
            <a:spLocks noGrp="1" noChangeArrowheads="1"/>
          </p:cNvSpPr>
          <p:nvPr>
            <p:ph idx="1"/>
          </p:nvPr>
        </p:nvSpPr>
        <p:spPr/>
        <p:txBody>
          <a:bodyPr/>
          <a:lstStyle/>
          <a:p>
            <a:r>
              <a:rPr lang="en-GB" altLang="en-US"/>
              <a:t>How can Alice and Bob safely exchange a secret key in the presence of Terrence ?</a:t>
            </a:r>
            <a:br>
              <a:rPr lang="en-GB" altLang="en-US"/>
            </a:br>
            <a:br>
              <a:rPr lang="en-GB" altLang="en-US"/>
            </a:br>
            <a:br>
              <a:rPr lang="en-GB" altLang="en-US"/>
            </a:br>
            <a:br>
              <a:rPr lang="en-GB" altLang="en-US"/>
            </a:br>
            <a:br>
              <a:rPr lang="en-GB" altLang="en-US"/>
            </a:br>
            <a:br>
              <a:rPr lang="en-GB" altLang="en-US"/>
            </a:br>
            <a:endParaRPr lang="en-GB" altLang="en-US"/>
          </a:p>
        </p:txBody>
      </p:sp>
      <p:grpSp>
        <p:nvGrpSpPr>
          <p:cNvPr id="73731" name="Group 6">
            <a:extLst>
              <a:ext uri="{FF2B5EF4-FFF2-40B4-BE49-F238E27FC236}">
                <a16:creationId xmlns:a16="http://schemas.microsoft.com/office/drawing/2014/main" id="{804A98FC-F140-45E1-AF9B-3F21C8A8C2EF}"/>
              </a:ext>
            </a:extLst>
          </p:cNvPr>
          <p:cNvGrpSpPr>
            <a:grpSpLocks/>
          </p:cNvGrpSpPr>
          <p:nvPr/>
        </p:nvGrpSpPr>
        <p:grpSpPr bwMode="auto">
          <a:xfrm>
            <a:off x="6705600" y="3394075"/>
            <a:ext cx="787400" cy="1443038"/>
            <a:chOff x="0" y="0"/>
            <a:chExt cx="506" cy="1003"/>
          </a:xfrm>
        </p:grpSpPr>
        <p:sp>
          <p:nvSpPr>
            <p:cNvPr id="73748" name="Rectangle 7">
              <a:extLst>
                <a:ext uri="{FF2B5EF4-FFF2-40B4-BE49-F238E27FC236}">
                  <a16:creationId xmlns:a16="http://schemas.microsoft.com/office/drawing/2014/main" id="{D63D958B-7803-492E-A766-DCAF2A42B426}"/>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3749" name="Rectangle 8">
              <a:extLst>
                <a:ext uri="{FF2B5EF4-FFF2-40B4-BE49-F238E27FC236}">
                  <a16:creationId xmlns:a16="http://schemas.microsoft.com/office/drawing/2014/main" id="{A4CA2229-7B3E-43D9-B4FF-24BCB0868F22}"/>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73732" name="Rectangle 14">
            <a:extLst>
              <a:ext uri="{FF2B5EF4-FFF2-40B4-BE49-F238E27FC236}">
                <a16:creationId xmlns:a16="http://schemas.microsoft.com/office/drawing/2014/main" id="{786672D0-C943-40B4-9495-3F9FDBF26B17}"/>
              </a:ext>
            </a:extLst>
          </p:cNvPr>
          <p:cNvSpPr>
            <a:spLocks/>
          </p:cNvSpPr>
          <p:nvPr/>
        </p:nvSpPr>
        <p:spPr bwMode="auto">
          <a:xfrm>
            <a:off x="4240213" y="5808663"/>
            <a:ext cx="10239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sp>
        <p:nvSpPr>
          <p:cNvPr id="73733" name="Line 15">
            <a:extLst>
              <a:ext uri="{FF2B5EF4-FFF2-40B4-BE49-F238E27FC236}">
                <a16:creationId xmlns:a16="http://schemas.microsoft.com/office/drawing/2014/main" id="{DF7EF4DF-E3FA-4FCB-9961-1EF77DE75D9B}"/>
              </a:ext>
            </a:extLst>
          </p:cNvPr>
          <p:cNvSpPr>
            <a:spLocks noChangeShapeType="1"/>
          </p:cNvSpPr>
          <p:nvPr/>
        </p:nvSpPr>
        <p:spPr bwMode="auto">
          <a:xfrm>
            <a:off x="2689225" y="4037013"/>
            <a:ext cx="3894138"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73734" name="Picture 16">
            <a:extLst>
              <a:ext uri="{FF2B5EF4-FFF2-40B4-BE49-F238E27FC236}">
                <a16:creationId xmlns:a16="http://schemas.microsoft.com/office/drawing/2014/main" id="{56B7BF19-2173-4960-B6E8-2EEA8425294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3295650"/>
            <a:ext cx="232727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3735" name="Line 17">
            <a:extLst>
              <a:ext uri="{FF2B5EF4-FFF2-40B4-BE49-F238E27FC236}">
                <a16:creationId xmlns:a16="http://schemas.microsoft.com/office/drawing/2014/main" id="{29721C65-5BB4-4AEB-9BA8-9440A94706DB}"/>
              </a:ext>
            </a:extLst>
          </p:cNvPr>
          <p:cNvSpPr>
            <a:spLocks noChangeShapeType="1"/>
          </p:cNvSpPr>
          <p:nvPr/>
        </p:nvSpPr>
        <p:spPr bwMode="auto">
          <a:xfrm>
            <a:off x="4751388" y="4364038"/>
            <a:ext cx="1587" cy="6492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73736" name="Group 12">
            <a:extLst>
              <a:ext uri="{FF2B5EF4-FFF2-40B4-BE49-F238E27FC236}">
                <a16:creationId xmlns:a16="http://schemas.microsoft.com/office/drawing/2014/main" id="{DF757F13-BE25-41D4-80EF-BC98516C2131}"/>
              </a:ext>
            </a:extLst>
          </p:cNvPr>
          <p:cNvGrpSpPr>
            <a:grpSpLocks/>
          </p:cNvGrpSpPr>
          <p:nvPr/>
        </p:nvGrpSpPr>
        <p:grpSpPr bwMode="auto">
          <a:xfrm>
            <a:off x="1782763" y="3178175"/>
            <a:ext cx="1023937" cy="1719263"/>
            <a:chOff x="0" y="0"/>
            <a:chExt cx="656" cy="1194"/>
          </a:xfrm>
        </p:grpSpPr>
        <p:sp>
          <p:nvSpPr>
            <p:cNvPr id="73746" name="Rectangle 13">
              <a:extLst>
                <a:ext uri="{FF2B5EF4-FFF2-40B4-BE49-F238E27FC236}">
                  <a16:creationId xmlns:a16="http://schemas.microsoft.com/office/drawing/2014/main" id="{AA1B16D6-683C-4971-BC6F-86B1352E1627}"/>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3747" name="Rectangle 14">
              <a:extLst>
                <a:ext uri="{FF2B5EF4-FFF2-40B4-BE49-F238E27FC236}">
                  <a16:creationId xmlns:a16="http://schemas.microsoft.com/office/drawing/2014/main" id="{EBD7518D-8ABC-49F5-9FDC-CEBCDE038837}"/>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grpSp>
        <p:nvGrpSpPr>
          <p:cNvPr id="73737" name="Group 28">
            <a:extLst>
              <a:ext uri="{FF2B5EF4-FFF2-40B4-BE49-F238E27FC236}">
                <a16:creationId xmlns:a16="http://schemas.microsoft.com/office/drawing/2014/main" id="{33326D42-213F-4EEB-A8EE-075A9ADD8764}"/>
              </a:ext>
            </a:extLst>
          </p:cNvPr>
          <p:cNvGrpSpPr>
            <a:grpSpLocks/>
          </p:cNvGrpSpPr>
          <p:nvPr/>
        </p:nvGrpSpPr>
        <p:grpSpPr bwMode="auto">
          <a:xfrm>
            <a:off x="4357688" y="5027613"/>
            <a:ext cx="787400" cy="1512887"/>
            <a:chOff x="6440791" y="4293096"/>
            <a:chExt cx="787450" cy="1512168"/>
          </a:xfrm>
        </p:grpSpPr>
        <p:sp>
          <p:nvSpPr>
            <p:cNvPr id="73739" name="Rectangle 7">
              <a:extLst>
                <a:ext uri="{FF2B5EF4-FFF2-40B4-BE49-F238E27FC236}">
                  <a16:creationId xmlns:a16="http://schemas.microsoft.com/office/drawing/2014/main" id="{947272B3-CB25-4D67-97D5-0933BD13D65E}"/>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3740" name="Rectangle 8">
              <a:extLst>
                <a:ext uri="{FF2B5EF4-FFF2-40B4-BE49-F238E27FC236}">
                  <a16:creationId xmlns:a16="http://schemas.microsoft.com/office/drawing/2014/main" id="{5EE9D8E9-8E65-464A-B47C-665276FECE6D}"/>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T</a:t>
              </a:r>
            </a:p>
          </p:txBody>
        </p:sp>
        <p:cxnSp>
          <p:nvCxnSpPr>
            <p:cNvPr id="73741" name="Straight Connector 31">
              <a:extLst>
                <a:ext uri="{FF2B5EF4-FFF2-40B4-BE49-F238E27FC236}">
                  <a16:creationId xmlns:a16="http://schemas.microsoft.com/office/drawing/2014/main" id="{94CB394A-FDAC-4BEA-872A-99BD8B452968}"/>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33" name="Snip Same-side Corner of Rectangle 32">
              <a:extLst>
                <a:ext uri="{FF2B5EF4-FFF2-40B4-BE49-F238E27FC236}">
                  <a16:creationId xmlns:a16="http://schemas.microsoft.com/office/drawing/2014/main" id="{CF05C98F-7069-3A4D-BEC0-BD1D5878B2C4}"/>
                </a:ext>
              </a:extLst>
            </p:cNvPr>
            <p:cNvSpPr/>
            <p:nvPr/>
          </p:nvSpPr>
          <p:spPr bwMode="auto">
            <a:xfrm>
              <a:off x="6680518" y="4293096"/>
              <a:ext cx="295294" cy="144393"/>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73743" name="Rounded Rectangle 33">
              <a:extLst>
                <a:ext uri="{FF2B5EF4-FFF2-40B4-BE49-F238E27FC236}">
                  <a16:creationId xmlns:a16="http://schemas.microsoft.com/office/drawing/2014/main" id="{039E26E8-F370-4241-9D16-9F353374DD2C}"/>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73744" name="Oval 34">
              <a:extLst>
                <a:ext uri="{FF2B5EF4-FFF2-40B4-BE49-F238E27FC236}">
                  <a16:creationId xmlns:a16="http://schemas.microsoft.com/office/drawing/2014/main" id="{6B78EAE6-3E11-47DE-9CAC-82F02DC85FEC}"/>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73745" name="Oval 35">
              <a:extLst>
                <a:ext uri="{FF2B5EF4-FFF2-40B4-BE49-F238E27FC236}">
                  <a16:creationId xmlns:a16="http://schemas.microsoft.com/office/drawing/2014/main" id="{A831BA31-B97D-4203-8298-773BA4E6A66C}"/>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pic>
        <p:nvPicPr>
          <p:cNvPr id="28" name="Image 27">
            <a:extLst>
              <a:ext uri="{FF2B5EF4-FFF2-40B4-BE49-F238E27FC236}">
                <a16:creationId xmlns:a16="http://schemas.microsoft.com/office/drawing/2014/main" id="{E4542654-BB30-462C-B364-2E569CEF72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9811" y="4723507"/>
            <a:ext cx="205105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C6DE0-7BC9-4015-93D5-AB4EC12E0969}"/>
              </a:ext>
            </a:extLst>
          </p:cNvPr>
          <p:cNvSpPr>
            <a:spLocks noGrp="1"/>
          </p:cNvSpPr>
          <p:nvPr>
            <p:ph type="title"/>
          </p:nvPr>
        </p:nvSpPr>
        <p:spPr/>
        <p:txBody>
          <a:bodyPr/>
          <a:lstStyle/>
          <a:p>
            <a:r>
              <a:rPr lang="fr-FR" dirty="0" err="1"/>
              <a:t>Reducing</a:t>
            </a:r>
            <a:r>
              <a:rPr lang="fr-FR" dirty="0"/>
              <a:t> </a:t>
            </a:r>
            <a:r>
              <a:rPr lang="fr-FR" dirty="0" err="1"/>
              <a:t>latency</a:t>
            </a:r>
            <a:r>
              <a:rPr lang="fr-FR" dirty="0"/>
              <a:t> ?</a:t>
            </a:r>
          </a:p>
        </p:txBody>
      </p:sp>
      <p:sp>
        <p:nvSpPr>
          <p:cNvPr id="3" name="Espace réservé du contenu 2">
            <a:extLst>
              <a:ext uri="{FF2B5EF4-FFF2-40B4-BE49-F238E27FC236}">
                <a16:creationId xmlns:a16="http://schemas.microsoft.com/office/drawing/2014/main" id="{62C62E7F-6452-4A54-B0EC-C4AB50DE27D0}"/>
              </a:ext>
            </a:extLst>
          </p:cNvPr>
          <p:cNvSpPr>
            <a:spLocks noGrp="1"/>
          </p:cNvSpPr>
          <p:nvPr>
            <p:ph idx="1"/>
          </p:nvPr>
        </p:nvSpPr>
        <p:spPr/>
        <p:txBody>
          <a:bodyPr/>
          <a:lstStyle/>
          <a:p>
            <a:pPr indent="-420370"/>
            <a:r>
              <a:rPr lang="fr-FR" dirty="0"/>
              <a:t>How can </a:t>
            </a:r>
            <a:r>
              <a:rPr lang="fr-FR" dirty="0" err="1"/>
              <a:t>we</a:t>
            </a:r>
            <a:r>
              <a:rPr lang="fr-FR" dirty="0"/>
              <a:t> </a:t>
            </a:r>
            <a:r>
              <a:rPr lang="fr-FR" dirty="0" err="1"/>
              <a:t>reduce</a:t>
            </a:r>
            <a:r>
              <a:rPr lang="fr-FR" dirty="0"/>
              <a:t> </a:t>
            </a:r>
            <a:r>
              <a:rPr lang="fr-FR" dirty="0" err="1"/>
              <a:t>latency</a:t>
            </a:r>
            <a:r>
              <a:rPr lang="fr-FR" dirty="0"/>
              <a:t> ?</a:t>
            </a:r>
          </a:p>
          <a:p>
            <a:pPr marL="944245" lvl="1" indent="-420370"/>
            <a:r>
              <a:rPr lang="fr-FR" dirty="0"/>
              <a:t>Move server </a:t>
            </a:r>
            <a:r>
              <a:rPr lang="fr-FR" dirty="0" err="1"/>
              <a:t>closer</a:t>
            </a:r>
            <a:r>
              <a:rPr lang="fr-FR" dirty="0"/>
              <a:t> to client – CDN</a:t>
            </a:r>
            <a:br>
              <a:rPr lang="fr-FR" dirty="0"/>
            </a:br>
            <a:br>
              <a:rPr lang="fr-FR" dirty="0"/>
            </a:br>
            <a:br>
              <a:rPr lang="fr-FR" dirty="0"/>
            </a:br>
            <a:br>
              <a:rPr lang="fr-FR" dirty="0"/>
            </a:br>
            <a:br>
              <a:rPr lang="fr-FR" dirty="0"/>
            </a:br>
            <a:br>
              <a:rPr lang="fr-FR" dirty="0"/>
            </a:br>
            <a:endParaRPr lang="fr-FR" dirty="0"/>
          </a:p>
        </p:txBody>
      </p:sp>
      <p:pic>
        <p:nvPicPr>
          <p:cNvPr id="4" name="Image 4" descr="Une image contenant texte, carte&#10;&#10;Description générée avec un niveau de confiance très élevé">
            <a:extLst>
              <a:ext uri="{FF2B5EF4-FFF2-40B4-BE49-F238E27FC236}">
                <a16:creationId xmlns:a16="http://schemas.microsoft.com/office/drawing/2014/main" id="{FA875D8B-EADF-449D-8924-BFA388B770D2}"/>
              </a:ext>
            </a:extLst>
          </p:cNvPr>
          <p:cNvPicPr>
            <a:picLocks noChangeAspect="1"/>
          </p:cNvPicPr>
          <p:nvPr/>
        </p:nvPicPr>
        <p:blipFill>
          <a:blip r:embed="rId2"/>
          <a:stretch>
            <a:fillRect/>
          </a:stretch>
        </p:blipFill>
        <p:spPr>
          <a:xfrm>
            <a:off x="2443692" y="3081863"/>
            <a:ext cx="5352023" cy="4093709"/>
          </a:xfrm>
          <a:prstGeom prst="rect">
            <a:avLst/>
          </a:prstGeom>
        </p:spPr>
      </p:pic>
    </p:spTree>
    <p:extLst>
      <p:ext uri="{BB962C8B-B14F-4D97-AF65-F5344CB8AC3E}">
        <p14:creationId xmlns:p14="http://schemas.microsoft.com/office/powerpoint/2010/main" val="136887197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re 1">
            <a:extLst>
              <a:ext uri="{FF2B5EF4-FFF2-40B4-BE49-F238E27FC236}">
                <a16:creationId xmlns:a16="http://schemas.microsoft.com/office/drawing/2014/main" id="{BA3E1ADC-55E2-4AF0-AB4B-8DB5466ECC02}"/>
              </a:ext>
            </a:extLst>
          </p:cNvPr>
          <p:cNvSpPr>
            <a:spLocks noGrp="1" noChangeArrowheads="1"/>
          </p:cNvSpPr>
          <p:nvPr>
            <p:ph type="title"/>
          </p:nvPr>
        </p:nvSpPr>
        <p:spPr/>
        <p:txBody>
          <a:bodyPr/>
          <a:lstStyle/>
          <a:p>
            <a:r>
              <a:rPr lang="en-GB" altLang="en-US"/>
              <a:t>Diffie-Hellman </a:t>
            </a:r>
            <a:br>
              <a:rPr lang="en-GB" altLang="en-US"/>
            </a:br>
            <a:r>
              <a:rPr lang="en-GB" altLang="en-US"/>
              <a:t>key exchange</a:t>
            </a:r>
          </a:p>
        </p:txBody>
      </p:sp>
      <p:sp>
        <p:nvSpPr>
          <p:cNvPr id="74754" name="Espace réservé du contenu 2">
            <a:extLst>
              <a:ext uri="{FF2B5EF4-FFF2-40B4-BE49-F238E27FC236}">
                <a16:creationId xmlns:a16="http://schemas.microsoft.com/office/drawing/2014/main" id="{4002AA40-2EFF-4722-9B95-5622C635DC55}"/>
              </a:ext>
            </a:extLst>
          </p:cNvPr>
          <p:cNvSpPr>
            <a:spLocks noGrp="1" noChangeArrowheads="1"/>
          </p:cNvSpPr>
          <p:nvPr>
            <p:ph idx="1"/>
          </p:nvPr>
        </p:nvSpPr>
        <p:spPr/>
        <p:txBody>
          <a:bodyPr/>
          <a:lstStyle/>
          <a:p>
            <a:r>
              <a:rPr lang="en-GB" altLang="en-US"/>
              <a:t>Relies on modulo integer arithmetic</a:t>
            </a:r>
          </a:p>
          <a:p>
            <a:r>
              <a:rPr lang="en-GB" altLang="en-US"/>
              <a:t>All users agree on</a:t>
            </a:r>
          </a:p>
          <a:p>
            <a:pPr lvl="1"/>
            <a:r>
              <a:rPr lang="en-GB" altLang="en-US"/>
              <a:t>A modulus : p</a:t>
            </a:r>
          </a:p>
          <a:p>
            <a:pPr lvl="1"/>
            <a:r>
              <a:rPr lang="en-GB" altLang="en-US"/>
              <a:t>A base : g</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re 1">
            <a:extLst>
              <a:ext uri="{FF2B5EF4-FFF2-40B4-BE49-F238E27FC236}">
                <a16:creationId xmlns:a16="http://schemas.microsoft.com/office/drawing/2014/main" id="{7CBCEDB8-17AF-4FF7-B583-193162F2DCA7}"/>
              </a:ext>
            </a:extLst>
          </p:cNvPr>
          <p:cNvSpPr>
            <a:spLocks noGrp="1" noChangeArrowheads="1"/>
          </p:cNvSpPr>
          <p:nvPr>
            <p:ph type="title"/>
          </p:nvPr>
        </p:nvSpPr>
        <p:spPr>
          <a:xfrm>
            <a:off x="125413" y="138113"/>
            <a:ext cx="7970837" cy="1714500"/>
          </a:xfrm>
        </p:spPr>
        <p:txBody>
          <a:bodyPr/>
          <a:lstStyle/>
          <a:p>
            <a:r>
              <a:rPr lang="en-GB" altLang="en-US"/>
              <a:t>Diffie-Hellman </a:t>
            </a:r>
            <a:br>
              <a:rPr lang="en-GB" altLang="en-US"/>
            </a:br>
            <a:r>
              <a:rPr lang="en-GB" altLang="en-US"/>
              <a:t>key exchange</a:t>
            </a:r>
          </a:p>
        </p:txBody>
      </p:sp>
      <p:sp>
        <p:nvSpPr>
          <p:cNvPr id="75779" name="Rectangle 7">
            <a:extLst>
              <a:ext uri="{FF2B5EF4-FFF2-40B4-BE49-F238E27FC236}">
                <a16:creationId xmlns:a16="http://schemas.microsoft.com/office/drawing/2014/main" id="{90DBCB86-AD8A-4C7E-B131-0C840ED35501}"/>
              </a:ext>
            </a:extLst>
          </p:cNvPr>
          <p:cNvSpPr>
            <a:spLocks/>
          </p:cNvSpPr>
          <p:nvPr/>
        </p:nvSpPr>
        <p:spPr bwMode="auto">
          <a:xfrm>
            <a:off x="441325" y="33496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5781" name="Rectangle 9">
            <a:extLst>
              <a:ext uri="{FF2B5EF4-FFF2-40B4-BE49-F238E27FC236}">
                <a16:creationId xmlns:a16="http://schemas.microsoft.com/office/drawing/2014/main" id="{6ED4C47E-E0B1-42C3-A08C-A5303C043550}"/>
              </a:ext>
            </a:extLst>
          </p:cNvPr>
          <p:cNvSpPr>
            <a:spLocks/>
          </p:cNvSpPr>
          <p:nvPr/>
        </p:nvSpPr>
        <p:spPr bwMode="auto">
          <a:xfrm>
            <a:off x="6694488" y="3246438"/>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2D792839-E260-4D67-9E99-35BF261DE0CC}"/>
              </a:ext>
            </a:extLst>
          </p:cNvPr>
          <p:cNvSpPr>
            <a:spLocks noChangeShapeType="1"/>
          </p:cNvSpPr>
          <p:nvPr/>
        </p:nvSpPr>
        <p:spPr bwMode="auto">
          <a:xfrm>
            <a:off x="762000" y="4344988"/>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5783" name="Line 11">
            <a:extLst>
              <a:ext uri="{FF2B5EF4-FFF2-40B4-BE49-F238E27FC236}">
                <a16:creationId xmlns:a16="http://schemas.microsoft.com/office/drawing/2014/main" id="{02FE1ED7-ECDE-401F-985A-5FDA50E2B819}"/>
              </a:ext>
            </a:extLst>
          </p:cNvPr>
          <p:cNvSpPr>
            <a:spLocks noChangeShapeType="1"/>
          </p:cNvSpPr>
          <p:nvPr/>
        </p:nvSpPr>
        <p:spPr bwMode="auto">
          <a:xfrm>
            <a:off x="793750" y="3713163"/>
            <a:ext cx="1588" cy="27638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5784" name="Line 12">
            <a:extLst>
              <a:ext uri="{FF2B5EF4-FFF2-40B4-BE49-F238E27FC236}">
                <a16:creationId xmlns:a16="http://schemas.microsoft.com/office/drawing/2014/main" id="{5FC0E496-8E5B-40CB-9F7B-1D778A2FC90B}"/>
              </a:ext>
            </a:extLst>
          </p:cNvPr>
          <p:cNvSpPr>
            <a:spLocks noChangeShapeType="1"/>
          </p:cNvSpPr>
          <p:nvPr/>
        </p:nvSpPr>
        <p:spPr bwMode="auto">
          <a:xfrm flipH="1">
            <a:off x="7107238" y="3540125"/>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D9ED844B-E5FA-4FD3-8091-0B7388D8957E}"/>
              </a:ext>
            </a:extLst>
          </p:cNvPr>
          <p:cNvGrpSpPr>
            <a:grpSpLocks/>
          </p:cNvGrpSpPr>
          <p:nvPr/>
        </p:nvGrpSpPr>
        <p:grpSpPr bwMode="auto">
          <a:xfrm>
            <a:off x="1428750" y="3902075"/>
            <a:ext cx="4892675" cy="334963"/>
            <a:chOff x="0" y="0"/>
            <a:chExt cx="3136" cy="232"/>
          </a:xfrm>
        </p:grpSpPr>
        <p:sp>
          <p:nvSpPr>
            <p:cNvPr id="75803" name="Rectangle 14">
              <a:extLst>
                <a:ext uri="{FF2B5EF4-FFF2-40B4-BE49-F238E27FC236}">
                  <a16:creationId xmlns:a16="http://schemas.microsoft.com/office/drawing/2014/main" id="{BAA4D9D5-30D5-4131-8465-F662BF15B53B}"/>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804" name="Rectangle 15">
              <a:extLst>
                <a:ext uri="{FF2B5EF4-FFF2-40B4-BE49-F238E27FC236}">
                  <a16:creationId xmlns:a16="http://schemas.microsoft.com/office/drawing/2014/main" id="{DAEC1E51-2BA0-431D-A8E0-FA7328BD7DFD}"/>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0BA08ED7-F4DC-4EB5-8671-260163C4234D}"/>
              </a:ext>
            </a:extLst>
          </p:cNvPr>
          <p:cNvGrpSpPr>
            <a:grpSpLocks/>
          </p:cNvGrpSpPr>
          <p:nvPr/>
        </p:nvGrpSpPr>
        <p:grpSpPr bwMode="auto">
          <a:xfrm>
            <a:off x="823913" y="4708525"/>
            <a:ext cx="6318250" cy="339725"/>
            <a:chOff x="1101825" y="5753437"/>
            <a:chExt cx="8294400" cy="481330"/>
          </a:xfrm>
        </p:grpSpPr>
        <p:sp>
          <p:nvSpPr>
            <p:cNvPr id="75799" name="Line 16">
              <a:extLst>
                <a:ext uri="{FF2B5EF4-FFF2-40B4-BE49-F238E27FC236}">
                  <a16:creationId xmlns:a16="http://schemas.microsoft.com/office/drawing/2014/main" id="{7CDBDFFF-5247-4A42-9A9D-611D85AB509B}"/>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5800" name="Group 17">
              <a:extLst>
                <a:ext uri="{FF2B5EF4-FFF2-40B4-BE49-F238E27FC236}">
                  <a16:creationId xmlns:a16="http://schemas.microsoft.com/office/drawing/2014/main" id="{B7F0A809-23FB-4F33-AC43-3DFF136620F0}"/>
                </a:ext>
              </a:extLst>
            </p:cNvPr>
            <p:cNvGrpSpPr>
              <a:grpSpLocks/>
            </p:cNvGrpSpPr>
            <p:nvPr/>
          </p:nvGrpSpPr>
          <p:grpSpPr bwMode="auto">
            <a:xfrm>
              <a:off x="2080768" y="5753437"/>
              <a:ext cx="6422528" cy="475186"/>
              <a:chOff x="0" y="0"/>
              <a:chExt cx="3136" cy="232"/>
            </a:xfrm>
          </p:grpSpPr>
          <p:sp>
            <p:nvSpPr>
              <p:cNvPr id="75801" name="Rectangle 18">
                <a:extLst>
                  <a:ext uri="{FF2B5EF4-FFF2-40B4-BE49-F238E27FC236}">
                    <a16:creationId xmlns:a16="http://schemas.microsoft.com/office/drawing/2014/main" id="{53F0887B-B90D-4C78-B965-F803D4B9D23A}"/>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802" name="Rectangle 19">
                <a:extLst>
                  <a:ext uri="{FF2B5EF4-FFF2-40B4-BE49-F238E27FC236}">
                    <a16:creationId xmlns:a16="http://schemas.microsoft.com/office/drawing/2014/main" id="{5B72EDFC-87C6-4262-BE0E-CEEE58D54B26}"/>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a:t>
                </a:r>
              </a:p>
            </p:txBody>
          </p:sp>
        </p:grpSp>
      </p:grpSp>
      <p:sp>
        <p:nvSpPr>
          <p:cNvPr id="75787" name="ZoneTexte 29">
            <a:extLst>
              <a:ext uri="{FF2B5EF4-FFF2-40B4-BE49-F238E27FC236}">
                <a16:creationId xmlns:a16="http://schemas.microsoft.com/office/drawing/2014/main" id="{8FDB7813-A7CA-4384-A512-A1FCDC1E9F2B}"/>
              </a:ext>
            </a:extLst>
          </p:cNvPr>
          <p:cNvSpPr txBox="1">
            <a:spLocks noChangeArrowheads="1"/>
          </p:cNvSpPr>
          <p:nvPr/>
        </p:nvSpPr>
        <p:spPr bwMode="auto">
          <a:xfrm>
            <a:off x="130175" y="1887538"/>
            <a:ext cx="136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200">
              <a:solidFill>
                <a:srgbClr val="000000"/>
              </a:solidFill>
            </a:endParaRPr>
          </a:p>
        </p:txBody>
      </p:sp>
      <p:grpSp>
        <p:nvGrpSpPr>
          <p:cNvPr id="33" name="Grouper 32">
            <a:extLst>
              <a:ext uri="{FF2B5EF4-FFF2-40B4-BE49-F238E27FC236}">
                <a16:creationId xmlns:a16="http://schemas.microsoft.com/office/drawing/2014/main" id="{1C6FAF49-22EB-4354-9C5A-A0D8A6A36BE0}"/>
              </a:ext>
            </a:extLst>
          </p:cNvPr>
          <p:cNvGrpSpPr>
            <a:grpSpLocks/>
          </p:cNvGrpSpPr>
          <p:nvPr/>
        </p:nvGrpSpPr>
        <p:grpSpPr bwMode="auto">
          <a:xfrm>
            <a:off x="1389063" y="2112963"/>
            <a:ext cx="3014662" cy="1114425"/>
            <a:chOff x="1821880" y="3004592"/>
            <a:chExt cx="3960440" cy="1584176"/>
          </a:xfrm>
        </p:grpSpPr>
        <p:sp>
          <p:nvSpPr>
            <p:cNvPr id="75797" name="Bulle ronde 30">
              <a:extLst>
                <a:ext uri="{FF2B5EF4-FFF2-40B4-BE49-F238E27FC236}">
                  <a16:creationId xmlns:a16="http://schemas.microsoft.com/office/drawing/2014/main" id="{590B5FEA-DFEE-408B-8FD5-FF3062773EBD}"/>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798" name="ZoneTexte 31">
              <a:extLst>
                <a:ext uri="{FF2B5EF4-FFF2-40B4-BE49-F238E27FC236}">
                  <a16:creationId xmlns:a16="http://schemas.microsoft.com/office/drawing/2014/main" id="{18975758-5DEC-4546-9F93-3DD40BB0612F}"/>
                </a:ext>
              </a:extLst>
            </p:cNvPr>
            <p:cNvSpPr txBox="1">
              <a:spLocks noChangeArrowheads="1"/>
            </p:cNvSpPr>
            <p:nvPr/>
          </p:nvSpPr>
          <p:spPr bwMode="auto">
            <a:xfrm>
              <a:off x="2337165" y="3364631"/>
              <a:ext cx="2836525" cy="74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2800">
                  <a:solidFill>
                    <a:srgbClr val="3366FF"/>
                  </a:solidFill>
                </a:rPr>
                <a:t>a</a:t>
              </a:r>
              <a:r>
                <a:rPr lang="en-GB" altLang="en-US" sz="2800">
                  <a:solidFill>
                    <a:srgbClr val="000000"/>
                  </a:solidFill>
                </a:rPr>
                <a:t>=random int</a:t>
              </a:r>
            </a:p>
          </p:txBody>
        </p:sp>
      </p:grpSp>
      <p:grpSp>
        <p:nvGrpSpPr>
          <p:cNvPr id="34" name="Grouper 33">
            <a:extLst>
              <a:ext uri="{FF2B5EF4-FFF2-40B4-BE49-F238E27FC236}">
                <a16:creationId xmlns:a16="http://schemas.microsoft.com/office/drawing/2014/main" id="{C0BE896A-636E-4644-807C-23410AB74341}"/>
              </a:ext>
            </a:extLst>
          </p:cNvPr>
          <p:cNvGrpSpPr>
            <a:grpSpLocks/>
          </p:cNvGrpSpPr>
          <p:nvPr/>
        </p:nvGrpSpPr>
        <p:grpSpPr bwMode="auto">
          <a:xfrm>
            <a:off x="7366000" y="1252538"/>
            <a:ext cx="2522538" cy="1417637"/>
            <a:chOff x="1821880" y="3004592"/>
            <a:chExt cx="3960440" cy="1584176"/>
          </a:xfrm>
        </p:grpSpPr>
        <p:sp>
          <p:nvSpPr>
            <p:cNvPr id="75795" name="Bulle ronde 34">
              <a:extLst>
                <a:ext uri="{FF2B5EF4-FFF2-40B4-BE49-F238E27FC236}">
                  <a16:creationId xmlns:a16="http://schemas.microsoft.com/office/drawing/2014/main" id="{F1AD1B9D-9CF7-4ED3-842D-399B228C63D0}"/>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796" name="ZoneTexte 35">
              <a:extLst>
                <a:ext uri="{FF2B5EF4-FFF2-40B4-BE49-F238E27FC236}">
                  <a16:creationId xmlns:a16="http://schemas.microsoft.com/office/drawing/2014/main" id="{473752A6-9B82-4539-BD0A-928D27AEEEC8}"/>
                </a:ext>
              </a:extLst>
            </p:cNvPr>
            <p:cNvSpPr txBox="1">
              <a:spLocks noChangeArrowheads="1"/>
            </p:cNvSpPr>
            <p:nvPr/>
          </p:nvSpPr>
          <p:spPr bwMode="auto">
            <a:xfrm>
              <a:off x="1908038" y="3364633"/>
              <a:ext cx="3532447" cy="12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8000"/>
                  </a:solidFill>
                </a:rPr>
                <a:t>b</a:t>
              </a:r>
              <a:r>
                <a:rPr lang="en-GB" altLang="en-US" sz="3200">
                  <a:solidFill>
                    <a:srgbClr val="000000"/>
                  </a:solidFill>
                </a:rPr>
                <a:t>=random int</a:t>
              </a:r>
            </a:p>
          </p:txBody>
        </p:sp>
      </p:grpSp>
      <p:grpSp>
        <p:nvGrpSpPr>
          <p:cNvPr id="37" name="Grouper 36">
            <a:extLst>
              <a:ext uri="{FF2B5EF4-FFF2-40B4-BE49-F238E27FC236}">
                <a16:creationId xmlns:a16="http://schemas.microsoft.com/office/drawing/2014/main" id="{679BE58C-C7B6-4A37-818D-206CE03AF7D7}"/>
              </a:ext>
            </a:extLst>
          </p:cNvPr>
          <p:cNvGrpSpPr>
            <a:grpSpLocks/>
          </p:cNvGrpSpPr>
          <p:nvPr/>
        </p:nvGrpSpPr>
        <p:grpSpPr bwMode="auto">
          <a:xfrm>
            <a:off x="652463" y="5100638"/>
            <a:ext cx="3048000" cy="1163637"/>
            <a:chOff x="1779436" y="3004592"/>
            <a:chExt cx="4002884" cy="1584176"/>
          </a:xfrm>
        </p:grpSpPr>
        <p:sp>
          <p:nvSpPr>
            <p:cNvPr id="75793" name="Bulle ronde 37">
              <a:extLst>
                <a:ext uri="{FF2B5EF4-FFF2-40B4-BE49-F238E27FC236}">
                  <a16:creationId xmlns:a16="http://schemas.microsoft.com/office/drawing/2014/main" id="{8E110C65-9CD4-40EE-913A-24DA802A2916}"/>
                </a:ext>
              </a:extLst>
            </p:cNvPr>
            <p:cNvSpPr>
              <a:spLocks noChangeArrowheads="1"/>
            </p:cNvSpPr>
            <p:nvPr/>
          </p:nvSpPr>
          <p:spPr bwMode="auto">
            <a:xfrm>
              <a:off x="1821880" y="3004592"/>
              <a:ext cx="3960440" cy="1584176"/>
            </a:xfrm>
            <a:prstGeom prst="wedgeEllipseCallout">
              <a:avLst>
                <a:gd name="adj1" fmla="val -44759"/>
                <a:gd name="adj2" fmla="val -160370"/>
              </a:avLst>
            </a:prstGeom>
            <a:solidFill>
              <a:srgbClr val="FFFFFF"/>
            </a:solidFill>
            <a:ln w="25400">
              <a:solidFill>
                <a:schemeClr val="tx1"/>
              </a:solidFill>
              <a:round/>
              <a:headEnd/>
              <a:tailEnd/>
            </a:ln>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794" name="ZoneTexte 38">
              <a:extLst>
                <a:ext uri="{FF2B5EF4-FFF2-40B4-BE49-F238E27FC236}">
                  <a16:creationId xmlns:a16="http://schemas.microsoft.com/office/drawing/2014/main" id="{0376958E-2053-4238-B3D3-EEC3B871DABE}"/>
                </a:ext>
              </a:extLst>
            </p:cNvPr>
            <p:cNvSpPr txBox="1">
              <a:spLocks noChangeArrowheads="1"/>
            </p:cNvSpPr>
            <p:nvPr/>
          </p:nvSpPr>
          <p:spPr bwMode="auto">
            <a:xfrm>
              <a:off x="1779436" y="3364632"/>
              <a:ext cx="3951989" cy="79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Secret=</a:t>
              </a:r>
              <a:r>
                <a:rPr lang="en-GB" altLang="en-US" sz="3200">
                  <a:solidFill>
                    <a:srgbClr val="008000"/>
                  </a:solidFill>
                </a:rPr>
                <a:t>B</a:t>
              </a:r>
              <a:r>
                <a:rPr lang="en-GB" altLang="en-US" sz="3200" baseline="30000">
                  <a:solidFill>
                    <a:srgbClr val="3366FF"/>
                  </a:solidFill>
                </a:rPr>
                <a:t>a</a:t>
              </a:r>
              <a:r>
                <a:rPr lang="en-GB" altLang="en-US" sz="3200">
                  <a:solidFill>
                    <a:srgbClr val="000000"/>
                  </a:solidFill>
                </a:rPr>
                <a:t> mod p</a:t>
              </a:r>
            </a:p>
          </p:txBody>
        </p:sp>
      </p:grpSp>
      <p:sp>
        <p:nvSpPr>
          <p:cNvPr id="40" name="Bulle ronde 39">
            <a:extLst>
              <a:ext uri="{FF2B5EF4-FFF2-40B4-BE49-F238E27FC236}">
                <a16:creationId xmlns:a16="http://schemas.microsoft.com/office/drawing/2014/main" id="{A3501F0C-4B5E-4CC9-B895-01617D3564F4}"/>
              </a:ext>
            </a:extLst>
          </p:cNvPr>
          <p:cNvSpPr>
            <a:spLocks noChangeArrowheads="1"/>
          </p:cNvSpPr>
          <p:nvPr/>
        </p:nvSpPr>
        <p:spPr bwMode="auto">
          <a:xfrm>
            <a:off x="4295775" y="5149850"/>
            <a:ext cx="3014663" cy="1165225"/>
          </a:xfrm>
          <a:prstGeom prst="wedgeEllipseCallout">
            <a:avLst>
              <a:gd name="adj1" fmla="val 37704"/>
              <a:gd name="adj2" fmla="val -163792"/>
            </a:avLst>
          </a:prstGeom>
          <a:solidFill>
            <a:srgbClr val="FFFFFF"/>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40">
            <a:extLst>
              <a:ext uri="{FF2B5EF4-FFF2-40B4-BE49-F238E27FC236}">
                <a16:creationId xmlns:a16="http://schemas.microsoft.com/office/drawing/2014/main" id="{3D3DE176-CD10-4DDC-A230-3C7ED49784D7}"/>
              </a:ext>
            </a:extLst>
          </p:cNvPr>
          <p:cNvSpPr>
            <a:spLocks noChangeArrowheads="1"/>
          </p:cNvSpPr>
          <p:nvPr/>
        </p:nvSpPr>
        <p:spPr bwMode="auto">
          <a:xfrm>
            <a:off x="4365625" y="5505450"/>
            <a:ext cx="293211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Secret=</a:t>
            </a:r>
            <a:r>
              <a:rPr lang="en-GB" altLang="en-US">
                <a:solidFill>
                  <a:srgbClr val="3366FF"/>
                </a:solidFill>
              </a:rPr>
              <a:t>A</a:t>
            </a:r>
            <a:r>
              <a:rPr lang="en-GB" altLang="en-US" baseline="30000">
                <a:solidFill>
                  <a:srgbClr val="008000"/>
                </a:solidFill>
              </a:rPr>
              <a:t>b</a:t>
            </a:r>
            <a:r>
              <a:rPr lang="en-GB" altLang="en-US">
                <a:solidFill>
                  <a:srgbClr val="000000"/>
                </a:solidFill>
              </a:rPr>
              <a:t> mod p</a:t>
            </a:r>
          </a:p>
        </p:txBody>
      </p:sp>
      <p:grpSp>
        <p:nvGrpSpPr>
          <p:cNvPr id="2" name="Group 6">
            <a:extLst>
              <a:ext uri="{FF2B5EF4-FFF2-40B4-BE49-F238E27FC236}">
                <a16:creationId xmlns:a16="http://schemas.microsoft.com/office/drawing/2014/main" id="{DCC66CAA-2B31-56B8-0137-2CA107408CAD}"/>
              </a:ext>
            </a:extLst>
          </p:cNvPr>
          <p:cNvGrpSpPr>
            <a:grpSpLocks/>
          </p:cNvGrpSpPr>
          <p:nvPr/>
        </p:nvGrpSpPr>
        <p:grpSpPr bwMode="auto">
          <a:xfrm>
            <a:off x="6741319" y="2460566"/>
            <a:ext cx="417512" cy="728581"/>
            <a:chOff x="0" y="0"/>
            <a:chExt cx="506" cy="1003"/>
          </a:xfrm>
        </p:grpSpPr>
        <p:sp>
          <p:nvSpPr>
            <p:cNvPr id="3" name="Rectangle 7">
              <a:extLst>
                <a:ext uri="{FF2B5EF4-FFF2-40B4-BE49-F238E27FC236}">
                  <a16:creationId xmlns:a16="http://schemas.microsoft.com/office/drawing/2014/main" id="{8B92B984-E1A7-3480-B5A2-182CE26E27EF}"/>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1B915E8E-27A5-2E00-6E34-5FBC67949427}"/>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4">
            <a:extLst>
              <a:ext uri="{FF2B5EF4-FFF2-40B4-BE49-F238E27FC236}">
                <a16:creationId xmlns:a16="http://schemas.microsoft.com/office/drawing/2014/main" id="{8F07F51E-99E7-D74D-EE32-2CD2FF220EE3}"/>
              </a:ext>
            </a:extLst>
          </p:cNvPr>
          <p:cNvGrpSpPr>
            <a:grpSpLocks/>
          </p:cNvGrpSpPr>
          <p:nvPr/>
        </p:nvGrpSpPr>
        <p:grpSpPr bwMode="auto">
          <a:xfrm>
            <a:off x="473869" y="2458653"/>
            <a:ext cx="673643" cy="861615"/>
            <a:chOff x="0" y="0"/>
            <a:chExt cx="656" cy="1194"/>
          </a:xfrm>
        </p:grpSpPr>
        <p:sp>
          <p:nvSpPr>
            <p:cNvPr id="6" name="Rectangle 5">
              <a:extLst>
                <a:ext uri="{FF2B5EF4-FFF2-40B4-BE49-F238E27FC236}">
                  <a16:creationId xmlns:a16="http://schemas.microsoft.com/office/drawing/2014/main" id="{49E2541F-F219-7CE9-86A7-0B40B5901C14}"/>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6">
              <a:extLst>
                <a:ext uri="{FF2B5EF4-FFF2-40B4-BE49-F238E27FC236}">
                  <a16:creationId xmlns:a16="http://schemas.microsoft.com/office/drawing/2014/main" id="{BF230447-E0D0-665B-8D1F-7D43130D82CC}"/>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re 1">
            <a:extLst>
              <a:ext uri="{FF2B5EF4-FFF2-40B4-BE49-F238E27FC236}">
                <a16:creationId xmlns:a16="http://schemas.microsoft.com/office/drawing/2014/main" id="{3D0B0549-4BFB-46EF-9C6C-00D1D3931A64}"/>
              </a:ext>
            </a:extLst>
          </p:cNvPr>
          <p:cNvSpPr>
            <a:spLocks noGrp="1" noChangeArrowheads="1"/>
          </p:cNvSpPr>
          <p:nvPr>
            <p:ph type="title"/>
          </p:nvPr>
        </p:nvSpPr>
        <p:spPr>
          <a:xfrm>
            <a:off x="125413" y="138113"/>
            <a:ext cx="7970837" cy="1714500"/>
          </a:xfrm>
        </p:spPr>
        <p:txBody>
          <a:bodyPr/>
          <a:lstStyle/>
          <a:p>
            <a:r>
              <a:rPr lang="en-GB" altLang="en-US"/>
              <a:t>Diffie-Hellman </a:t>
            </a:r>
            <a:br>
              <a:rPr lang="en-GB" altLang="en-US"/>
            </a:br>
            <a:r>
              <a:rPr lang="en-GB" altLang="en-US"/>
              <a:t>g=5, p=23</a:t>
            </a:r>
          </a:p>
        </p:txBody>
      </p:sp>
      <p:sp>
        <p:nvSpPr>
          <p:cNvPr id="76803" name="Rectangle 7">
            <a:extLst>
              <a:ext uri="{FF2B5EF4-FFF2-40B4-BE49-F238E27FC236}">
                <a16:creationId xmlns:a16="http://schemas.microsoft.com/office/drawing/2014/main" id="{8A897857-0E84-4044-9C0C-D6EBE24A95B7}"/>
              </a:ext>
            </a:extLst>
          </p:cNvPr>
          <p:cNvSpPr>
            <a:spLocks/>
          </p:cNvSpPr>
          <p:nvPr/>
        </p:nvSpPr>
        <p:spPr bwMode="auto">
          <a:xfrm>
            <a:off x="441325" y="33496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6805" name="Rectangle 9">
            <a:extLst>
              <a:ext uri="{FF2B5EF4-FFF2-40B4-BE49-F238E27FC236}">
                <a16:creationId xmlns:a16="http://schemas.microsoft.com/office/drawing/2014/main" id="{39CFC7D0-C86D-4904-99C2-3EEF92571847}"/>
              </a:ext>
            </a:extLst>
          </p:cNvPr>
          <p:cNvSpPr>
            <a:spLocks/>
          </p:cNvSpPr>
          <p:nvPr/>
        </p:nvSpPr>
        <p:spPr bwMode="auto">
          <a:xfrm>
            <a:off x="6694488" y="3246438"/>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3F70E348-61B1-443C-9DEA-886EB7F28FAD}"/>
              </a:ext>
            </a:extLst>
          </p:cNvPr>
          <p:cNvSpPr>
            <a:spLocks noChangeShapeType="1"/>
          </p:cNvSpPr>
          <p:nvPr/>
        </p:nvSpPr>
        <p:spPr bwMode="auto">
          <a:xfrm>
            <a:off x="762000" y="4344988"/>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6807" name="Line 11">
            <a:extLst>
              <a:ext uri="{FF2B5EF4-FFF2-40B4-BE49-F238E27FC236}">
                <a16:creationId xmlns:a16="http://schemas.microsoft.com/office/drawing/2014/main" id="{12DF1994-80A7-499B-A24A-9BC9B2C8C6BD}"/>
              </a:ext>
            </a:extLst>
          </p:cNvPr>
          <p:cNvSpPr>
            <a:spLocks noChangeShapeType="1"/>
          </p:cNvSpPr>
          <p:nvPr/>
        </p:nvSpPr>
        <p:spPr bwMode="auto">
          <a:xfrm>
            <a:off x="793750" y="3713163"/>
            <a:ext cx="1588" cy="27638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6808" name="Line 12">
            <a:extLst>
              <a:ext uri="{FF2B5EF4-FFF2-40B4-BE49-F238E27FC236}">
                <a16:creationId xmlns:a16="http://schemas.microsoft.com/office/drawing/2014/main" id="{2AE155AB-066E-4F4C-AAD8-473D89932FC6}"/>
              </a:ext>
            </a:extLst>
          </p:cNvPr>
          <p:cNvSpPr>
            <a:spLocks noChangeShapeType="1"/>
          </p:cNvSpPr>
          <p:nvPr/>
        </p:nvSpPr>
        <p:spPr bwMode="auto">
          <a:xfrm flipH="1">
            <a:off x="7107238" y="3540125"/>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0D7757A7-EF15-4410-884C-BDE98F92C5AA}"/>
              </a:ext>
            </a:extLst>
          </p:cNvPr>
          <p:cNvGrpSpPr>
            <a:grpSpLocks/>
          </p:cNvGrpSpPr>
          <p:nvPr/>
        </p:nvGrpSpPr>
        <p:grpSpPr bwMode="auto">
          <a:xfrm>
            <a:off x="1428750" y="3902075"/>
            <a:ext cx="4892675" cy="334963"/>
            <a:chOff x="0" y="0"/>
            <a:chExt cx="3136" cy="232"/>
          </a:xfrm>
        </p:grpSpPr>
        <p:sp>
          <p:nvSpPr>
            <p:cNvPr id="76827" name="Rectangle 14">
              <a:extLst>
                <a:ext uri="{FF2B5EF4-FFF2-40B4-BE49-F238E27FC236}">
                  <a16:creationId xmlns:a16="http://schemas.microsoft.com/office/drawing/2014/main" id="{5F150084-AB76-4866-9B43-9BEA0651A44C}"/>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8" name="Rectangle 15">
              <a:extLst>
                <a:ext uri="{FF2B5EF4-FFF2-40B4-BE49-F238E27FC236}">
                  <a16:creationId xmlns:a16="http://schemas.microsoft.com/office/drawing/2014/main" id="{D906B0D7-71BF-4A90-8AC3-E1A2A6143E6D}"/>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p=16</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24330DAC-28E9-4282-959E-AC4BFE0EC0AF}"/>
              </a:ext>
            </a:extLst>
          </p:cNvPr>
          <p:cNvGrpSpPr>
            <a:grpSpLocks/>
          </p:cNvGrpSpPr>
          <p:nvPr/>
        </p:nvGrpSpPr>
        <p:grpSpPr bwMode="auto">
          <a:xfrm>
            <a:off x="823913" y="4708525"/>
            <a:ext cx="6318250" cy="339725"/>
            <a:chOff x="1101825" y="5753437"/>
            <a:chExt cx="8294400" cy="481330"/>
          </a:xfrm>
        </p:grpSpPr>
        <p:sp>
          <p:nvSpPr>
            <p:cNvPr id="76823" name="Line 16">
              <a:extLst>
                <a:ext uri="{FF2B5EF4-FFF2-40B4-BE49-F238E27FC236}">
                  <a16:creationId xmlns:a16="http://schemas.microsoft.com/office/drawing/2014/main" id="{21E3532B-108F-4510-B6DF-557F9D0506BA}"/>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6824" name="Group 17">
              <a:extLst>
                <a:ext uri="{FF2B5EF4-FFF2-40B4-BE49-F238E27FC236}">
                  <a16:creationId xmlns:a16="http://schemas.microsoft.com/office/drawing/2014/main" id="{92F767DF-E044-4DAA-9D74-0B92710FB3EB}"/>
                </a:ext>
              </a:extLst>
            </p:cNvPr>
            <p:cNvGrpSpPr>
              <a:grpSpLocks/>
            </p:cNvGrpSpPr>
            <p:nvPr/>
          </p:nvGrpSpPr>
          <p:grpSpPr bwMode="auto">
            <a:xfrm>
              <a:off x="2080768" y="5753437"/>
              <a:ext cx="6422528" cy="475186"/>
              <a:chOff x="0" y="0"/>
              <a:chExt cx="3136" cy="232"/>
            </a:xfrm>
          </p:grpSpPr>
          <p:sp>
            <p:nvSpPr>
              <p:cNvPr id="76825" name="Rectangle 18">
                <a:extLst>
                  <a:ext uri="{FF2B5EF4-FFF2-40B4-BE49-F238E27FC236}">
                    <a16:creationId xmlns:a16="http://schemas.microsoft.com/office/drawing/2014/main" id="{C4DA7BEE-2E49-498C-A6B7-D9756A059E68}"/>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6" name="Rectangle 19">
                <a:extLst>
                  <a:ext uri="{FF2B5EF4-FFF2-40B4-BE49-F238E27FC236}">
                    <a16:creationId xmlns:a16="http://schemas.microsoft.com/office/drawing/2014/main" id="{42319A20-B1C6-41F0-8D23-8C9A3661FA55}"/>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p=21</a:t>
                </a:r>
              </a:p>
            </p:txBody>
          </p:sp>
        </p:grpSp>
      </p:grpSp>
      <p:sp>
        <p:nvSpPr>
          <p:cNvPr id="76811" name="ZoneTexte 29">
            <a:extLst>
              <a:ext uri="{FF2B5EF4-FFF2-40B4-BE49-F238E27FC236}">
                <a16:creationId xmlns:a16="http://schemas.microsoft.com/office/drawing/2014/main" id="{BBA5791E-8D4B-4F9E-86D3-956C44ACD379}"/>
              </a:ext>
            </a:extLst>
          </p:cNvPr>
          <p:cNvSpPr txBox="1">
            <a:spLocks noChangeArrowheads="1"/>
          </p:cNvSpPr>
          <p:nvPr/>
        </p:nvSpPr>
        <p:spPr bwMode="auto">
          <a:xfrm>
            <a:off x="130175" y="1887538"/>
            <a:ext cx="136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200">
              <a:solidFill>
                <a:srgbClr val="000000"/>
              </a:solidFill>
            </a:endParaRPr>
          </a:p>
        </p:txBody>
      </p:sp>
      <p:grpSp>
        <p:nvGrpSpPr>
          <p:cNvPr id="33" name="Grouper 32">
            <a:extLst>
              <a:ext uri="{FF2B5EF4-FFF2-40B4-BE49-F238E27FC236}">
                <a16:creationId xmlns:a16="http://schemas.microsoft.com/office/drawing/2014/main" id="{33552618-E529-427F-8014-1A3758ED239F}"/>
              </a:ext>
            </a:extLst>
          </p:cNvPr>
          <p:cNvGrpSpPr>
            <a:grpSpLocks/>
          </p:cNvGrpSpPr>
          <p:nvPr/>
        </p:nvGrpSpPr>
        <p:grpSpPr bwMode="auto">
          <a:xfrm>
            <a:off x="1387475" y="2112963"/>
            <a:ext cx="3016250" cy="1114425"/>
            <a:chOff x="1821880" y="3004592"/>
            <a:chExt cx="3960440" cy="1584176"/>
          </a:xfrm>
        </p:grpSpPr>
        <p:sp>
          <p:nvSpPr>
            <p:cNvPr id="76821" name="Bulle ronde 30">
              <a:extLst>
                <a:ext uri="{FF2B5EF4-FFF2-40B4-BE49-F238E27FC236}">
                  <a16:creationId xmlns:a16="http://schemas.microsoft.com/office/drawing/2014/main" id="{144E8998-514C-4CE9-8950-984B316ACAA6}"/>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2" name="ZoneTexte 31">
              <a:extLst>
                <a:ext uri="{FF2B5EF4-FFF2-40B4-BE49-F238E27FC236}">
                  <a16:creationId xmlns:a16="http://schemas.microsoft.com/office/drawing/2014/main" id="{47A2A599-C41D-40AC-9FD4-20EE80FB2A02}"/>
                </a:ext>
              </a:extLst>
            </p:cNvPr>
            <p:cNvSpPr txBox="1">
              <a:spLocks noChangeArrowheads="1"/>
            </p:cNvSpPr>
            <p:nvPr/>
          </p:nvSpPr>
          <p:spPr bwMode="auto">
            <a:xfrm>
              <a:off x="3099891" y="3364632"/>
              <a:ext cx="1311076" cy="105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4200">
                  <a:solidFill>
                    <a:srgbClr val="3366FF"/>
                  </a:solidFill>
                </a:rPr>
                <a:t>a</a:t>
              </a:r>
              <a:r>
                <a:rPr lang="en-GB" altLang="en-US" sz="4200">
                  <a:solidFill>
                    <a:srgbClr val="000000"/>
                  </a:solidFill>
                </a:rPr>
                <a:t>=8</a:t>
              </a:r>
            </a:p>
          </p:txBody>
        </p:sp>
      </p:grpSp>
      <p:grpSp>
        <p:nvGrpSpPr>
          <p:cNvPr id="34" name="Grouper 33">
            <a:extLst>
              <a:ext uri="{FF2B5EF4-FFF2-40B4-BE49-F238E27FC236}">
                <a16:creationId xmlns:a16="http://schemas.microsoft.com/office/drawing/2014/main" id="{8D33A547-8448-437D-B0F2-ED91159C8947}"/>
              </a:ext>
            </a:extLst>
          </p:cNvPr>
          <p:cNvGrpSpPr>
            <a:grpSpLocks/>
          </p:cNvGrpSpPr>
          <p:nvPr/>
        </p:nvGrpSpPr>
        <p:grpSpPr bwMode="auto">
          <a:xfrm>
            <a:off x="7366000" y="1252538"/>
            <a:ext cx="2522538" cy="1417637"/>
            <a:chOff x="1821880" y="3004592"/>
            <a:chExt cx="3960440" cy="1584176"/>
          </a:xfrm>
        </p:grpSpPr>
        <p:sp>
          <p:nvSpPr>
            <p:cNvPr id="76819" name="Bulle ronde 34">
              <a:extLst>
                <a:ext uri="{FF2B5EF4-FFF2-40B4-BE49-F238E27FC236}">
                  <a16:creationId xmlns:a16="http://schemas.microsoft.com/office/drawing/2014/main" id="{94D0A643-DE7F-419D-8F54-4FF8FB2D209B}"/>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0" name="ZoneTexte 35">
              <a:extLst>
                <a:ext uri="{FF2B5EF4-FFF2-40B4-BE49-F238E27FC236}">
                  <a16:creationId xmlns:a16="http://schemas.microsoft.com/office/drawing/2014/main" id="{170EA9EB-0311-44FE-917A-A0CCEAEDA70F}"/>
                </a:ext>
              </a:extLst>
            </p:cNvPr>
            <p:cNvSpPr txBox="1">
              <a:spLocks noChangeArrowheads="1"/>
            </p:cNvSpPr>
            <p:nvPr/>
          </p:nvSpPr>
          <p:spPr bwMode="auto">
            <a:xfrm>
              <a:off x="1908038" y="3364632"/>
              <a:ext cx="3532447" cy="82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4200">
                  <a:solidFill>
                    <a:srgbClr val="008000"/>
                  </a:solidFill>
                </a:rPr>
                <a:t>b</a:t>
              </a:r>
              <a:r>
                <a:rPr lang="en-GB" altLang="en-US" sz="4200">
                  <a:solidFill>
                    <a:srgbClr val="000000"/>
                  </a:solidFill>
                </a:rPr>
                <a:t>=13</a:t>
              </a:r>
            </a:p>
          </p:txBody>
        </p:sp>
      </p:grpSp>
      <p:grpSp>
        <p:nvGrpSpPr>
          <p:cNvPr id="37" name="Grouper 36">
            <a:extLst>
              <a:ext uri="{FF2B5EF4-FFF2-40B4-BE49-F238E27FC236}">
                <a16:creationId xmlns:a16="http://schemas.microsoft.com/office/drawing/2014/main" id="{0D22DFC5-1558-48E6-BC24-5E15A66E62C1}"/>
              </a:ext>
            </a:extLst>
          </p:cNvPr>
          <p:cNvGrpSpPr>
            <a:grpSpLocks/>
          </p:cNvGrpSpPr>
          <p:nvPr/>
        </p:nvGrpSpPr>
        <p:grpSpPr bwMode="auto">
          <a:xfrm>
            <a:off x="685800" y="5100638"/>
            <a:ext cx="3498850" cy="1522412"/>
            <a:chOff x="1821880" y="3004592"/>
            <a:chExt cx="3960440" cy="1584176"/>
          </a:xfrm>
          <a:solidFill>
            <a:schemeClr val="bg1"/>
          </a:solidFill>
        </p:grpSpPr>
        <p:sp>
          <p:nvSpPr>
            <p:cNvPr id="76817" name="Bulle ronde 37">
              <a:extLst>
                <a:ext uri="{FF2B5EF4-FFF2-40B4-BE49-F238E27FC236}">
                  <a16:creationId xmlns:a16="http://schemas.microsoft.com/office/drawing/2014/main" id="{2AB1C025-4A74-43CE-949D-D9425DE28370}"/>
                </a:ext>
              </a:extLst>
            </p:cNvPr>
            <p:cNvSpPr>
              <a:spLocks noChangeArrowheads="1"/>
            </p:cNvSpPr>
            <p:nvPr/>
          </p:nvSpPr>
          <p:spPr bwMode="auto">
            <a:xfrm>
              <a:off x="1821880" y="3004592"/>
              <a:ext cx="3960440" cy="1584176"/>
            </a:xfrm>
            <a:prstGeom prst="wedgeEllipseCallout">
              <a:avLst>
                <a:gd name="adj1" fmla="val -44759"/>
                <a:gd name="adj2" fmla="val -160370"/>
              </a:avLst>
            </a:prstGeom>
            <a:grpFill/>
            <a:ln w="25400">
              <a:solidFill>
                <a:schemeClr val="tx1"/>
              </a:solidFill>
              <a:round/>
              <a:headEnd/>
              <a:tailEnd/>
            </a:ln>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18" name="ZoneTexte 38">
              <a:extLst>
                <a:ext uri="{FF2B5EF4-FFF2-40B4-BE49-F238E27FC236}">
                  <a16:creationId xmlns:a16="http://schemas.microsoft.com/office/drawing/2014/main" id="{F1BA1302-E530-4FB6-9353-0E1BE5B98EB6}"/>
                </a:ext>
              </a:extLst>
            </p:cNvPr>
            <p:cNvSpPr txBox="1">
              <a:spLocks noChangeArrowheads="1"/>
            </p:cNvSpPr>
            <p:nvPr/>
          </p:nvSpPr>
          <p:spPr bwMode="auto">
            <a:xfrm>
              <a:off x="2053079" y="3364632"/>
              <a:ext cx="3404705" cy="11206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Secret=</a:t>
              </a:r>
              <a:r>
                <a:rPr lang="en-GB" altLang="en-US" sz="3200">
                  <a:solidFill>
                    <a:srgbClr val="008000"/>
                  </a:solidFill>
                </a:rPr>
                <a:t>B</a:t>
              </a:r>
              <a:r>
                <a:rPr lang="en-GB" altLang="en-US" sz="3200" baseline="30000">
                  <a:solidFill>
                    <a:srgbClr val="3366FF"/>
                  </a:solidFill>
                </a:rPr>
                <a:t>a</a:t>
              </a:r>
              <a:r>
                <a:rPr lang="en-GB" altLang="en-US" sz="3200">
                  <a:solidFill>
                    <a:srgbClr val="000000"/>
                  </a:solidFill>
                </a:rPr>
                <a:t> mod p</a:t>
              </a:r>
            </a:p>
            <a:p>
              <a:pPr algn="ctr" eaLnBrk="1" hangingPunct="1">
                <a:spcBef>
                  <a:spcPct val="0"/>
                </a:spcBef>
                <a:buSzTx/>
                <a:buFontTx/>
                <a:buNone/>
              </a:pPr>
              <a:r>
                <a:rPr lang="en-GB" altLang="en-US" sz="3200">
                  <a:solidFill>
                    <a:srgbClr val="000000"/>
                  </a:solidFill>
                </a:rPr>
                <a:t>=</a:t>
              </a:r>
              <a:r>
                <a:rPr lang="en-GB" altLang="en-US" sz="3200">
                  <a:solidFill>
                    <a:srgbClr val="008000"/>
                  </a:solidFill>
                </a:rPr>
                <a:t>21</a:t>
              </a:r>
              <a:r>
                <a:rPr lang="en-GB" altLang="en-US" sz="3200" baseline="30000">
                  <a:solidFill>
                    <a:srgbClr val="3366FF"/>
                  </a:solidFill>
                </a:rPr>
                <a:t>8</a:t>
              </a:r>
              <a:r>
                <a:rPr lang="en-GB" altLang="en-US" sz="3200">
                  <a:solidFill>
                    <a:srgbClr val="000000"/>
                  </a:solidFill>
                </a:rPr>
                <a:t>mod 23=</a:t>
              </a:r>
              <a:r>
                <a:rPr lang="en-GB" altLang="en-US" sz="3200">
                  <a:solidFill>
                    <a:srgbClr val="FF0000"/>
                  </a:solidFill>
                </a:rPr>
                <a:t>3</a:t>
              </a:r>
            </a:p>
          </p:txBody>
        </p:sp>
      </p:grpSp>
      <p:sp>
        <p:nvSpPr>
          <p:cNvPr id="40" name="Bulle ronde 39">
            <a:extLst>
              <a:ext uri="{FF2B5EF4-FFF2-40B4-BE49-F238E27FC236}">
                <a16:creationId xmlns:a16="http://schemas.microsoft.com/office/drawing/2014/main" id="{A880F8ED-E323-4FC9-B625-083EDAC5543B}"/>
              </a:ext>
            </a:extLst>
          </p:cNvPr>
          <p:cNvSpPr>
            <a:spLocks noChangeArrowheads="1"/>
          </p:cNvSpPr>
          <p:nvPr/>
        </p:nvSpPr>
        <p:spPr bwMode="auto">
          <a:xfrm>
            <a:off x="4295775" y="5149850"/>
            <a:ext cx="4113213" cy="1708150"/>
          </a:xfrm>
          <a:prstGeom prst="wedgeEllipseCallout">
            <a:avLst>
              <a:gd name="adj1" fmla="val 20644"/>
              <a:gd name="adj2" fmla="val -140204"/>
            </a:avLst>
          </a:prstGeom>
          <a:solidFill>
            <a:schemeClr val="bg1"/>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40">
            <a:extLst>
              <a:ext uri="{FF2B5EF4-FFF2-40B4-BE49-F238E27FC236}">
                <a16:creationId xmlns:a16="http://schemas.microsoft.com/office/drawing/2014/main" id="{BA4167B0-A83D-4053-943A-63B483655C66}"/>
              </a:ext>
            </a:extLst>
          </p:cNvPr>
          <p:cNvSpPr>
            <a:spLocks noChangeArrowheads="1"/>
          </p:cNvSpPr>
          <p:nvPr/>
        </p:nvSpPr>
        <p:spPr bwMode="auto">
          <a:xfrm>
            <a:off x="4891088" y="5605463"/>
            <a:ext cx="2932112"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dirty="0">
                <a:solidFill>
                  <a:srgbClr val="000000"/>
                </a:solidFill>
              </a:rPr>
              <a:t>Secret=</a:t>
            </a:r>
            <a:r>
              <a:rPr lang="en-GB" altLang="en-US" dirty="0">
                <a:solidFill>
                  <a:srgbClr val="3366FF"/>
                </a:solidFill>
              </a:rPr>
              <a:t>A</a:t>
            </a:r>
            <a:r>
              <a:rPr lang="en-GB" altLang="en-US" baseline="30000" dirty="0">
                <a:solidFill>
                  <a:srgbClr val="008000"/>
                </a:solidFill>
              </a:rPr>
              <a:t>b</a:t>
            </a:r>
            <a:r>
              <a:rPr lang="en-GB" altLang="en-US" dirty="0">
                <a:solidFill>
                  <a:srgbClr val="000000"/>
                </a:solidFill>
              </a:rPr>
              <a:t> mod p</a:t>
            </a:r>
          </a:p>
          <a:p>
            <a:pPr algn="ctr" eaLnBrk="1" hangingPunct="1">
              <a:spcBef>
                <a:spcPct val="0"/>
              </a:spcBef>
              <a:buSzTx/>
              <a:buFontTx/>
              <a:buNone/>
            </a:pPr>
            <a:r>
              <a:rPr lang="en-GB" altLang="en-US" dirty="0">
                <a:solidFill>
                  <a:srgbClr val="000000"/>
                </a:solidFill>
              </a:rPr>
              <a:t>=</a:t>
            </a:r>
            <a:r>
              <a:rPr lang="en-GB" altLang="en-US" dirty="0">
                <a:solidFill>
                  <a:srgbClr val="0000FF"/>
                </a:solidFill>
              </a:rPr>
              <a:t>16</a:t>
            </a:r>
            <a:r>
              <a:rPr lang="en-GB" altLang="en-US" baseline="30000" dirty="0">
                <a:solidFill>
                  <a:srgbClr val="008000"/>
                </a:solidFill>
              </a:rPr>
              <a:t>13</a:t>
            </a:r>
            <a:r>
              <a:rPr lang="en-GB" altLang="en-US" dirty="0">
                <a:solidFill>
                  <a:srgbClr val="000000"/>
                </a:solidFill>
              </a:rPr>
              <a:t> mod 23=</a:t>
            </a:r>
            <a:r>
              <a:rPr lang="en-GB" altLang="en-US" dirty="0">
                <a:solidFill>
                  <a:srgbClr val="FF0000"/>
                </a:solidFill>
              </a:rPr>
              <a:t>3</a:t>
            </a:r>
          </a:p>
        </p:txBody>
      </p:sp>
      <p:grpSp>
        <p:nvGrpSpPr>
          <p:cNvPr id="2" name="Group 6">
            <a:extLst>
              <a:ext uri="{FF2B5EF4-FFF2-40B4-BE49-F238E27FC236}">
                <a16:creationId xmlns:a16="http://schemas.microsoft.com/office/drawing/2014/main" id="{D9BCE0C0-3B1F-D008-73DF-5227484E74DF}"/>
              </a:ext>
            </a:extLst>
          </p:cNvPr>
          <p:cNvGrpSpPr>
            <a:grpSpLocks/>
          </p:cNvGrpSpPr>
          <p:nvPr/>
        </p:nvGrpSpPr>
        <p:grpSpPr bwMode="auto">
          <a:xfrm>
            <a:off x="6694488" y="2456770"/>
            <a:ext cx="417512" cy="728581"/>
            <a:chOff x="0" y="0"/>
            <a:chExt cx="506" cy="1003"/>
          </a:xfrm>
        </p:grpSpPr>
        <p:sp>
          <p:nvSpPr>
            <p:cNvPr id="3" name="Rectangle 7">
              <a:extLst>
                <a:ext uri="{FF2B5EF4-FFF2-40B4-BE49-F238E27FC236}">
                  <a16:creationId xmlns:a16="http://schemas.microsoft.com/office/drawing/2014/main" id="{58EB046D-4A49-2F4B-50A2-BF8B07E340C8}"/>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CB1A5DF2-4B0E-A0C3-36EE-922F7C838314}"/>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4">
            <a:extLst>
              <a:ext uri="{FF2B5EF4-FFF2-40B4-BE49-F238E27FC236}">
                <a16:creationId xmlns:a16="http://schemas.microsoft.com/office/drawing/2014/main" id="{D5608960-5638-636D-823B-4C4D1F7DF45A}"/>
              </a:ext>
            </a:extLst>
          </p:cNvPr>
          <p:cNvGrpSpPr>
            <a:grpSpLocks/>
          </p:cNvGrpSpPr>
          <p:nvPr/>
        </p:nvGrpSpPr>
        <p:grpSpPr bwMode="auto">
          <a:xfrm>
            <a:off x="376598" y="2416994"/>
            <a:ext cx="673643" cy="861615"/>
            <a:chOff x="0" y="0"/>
            <a:chExt cx="656" cy="1194"/>
          </a:xfrm>
        </p:grpSpPr>
        <p:sp>
          <p:nvSpPr>
            <p:cNvPr id="6" name="Rectangle 5">
              <a:extLst>
                <a:ext uri="{FF2B5EF4-FFF2-40B4-BE49-F238E27FC236}">
                  <a16:creationId xmlns:a16="http://schemas.microsoft.com/office/drawing/2014/main" id="{E44D0659-DAEF-98B1-0D09-EE5FEAF968E0}"/>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6">
              <a:extLst>
                <a:ext uri="{FF2B5EF4-FFF2-40B4-BE49-F238E27FC236}">
                  <a16:creationId xmlns:a16="http://schemas.microsoft.com/office/drawing/2014/main" id="{1BFC93F9-224E-6DCA-DAB9-2B770A8F35A2}"/>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re 1">
            <a:extLst>
              <a:ext uri="{FF2B5EF4-FFF2-40B4-BE49-F238E27FC236}">
                <a16:creationId xmlns:a16="http://schemas.microsoft.com/office/drawing/2014/main" id="{D8E55FAE-4FB7-4FEE-841C-D3F97C2E6C5E}"/>
              </a:ext>
            </a:extLst>
          </p:cNvPr>
          <p:cNvSpPr>
            <a:spLocks noGrp="1" noChangeArrowheads="1"/>
          </p:cNvSpPr>
          <p:nvPr>
            <p:ph type="title"/>
          </p:nvPr>
        </p:nvSpPr>
        <p:spPr/>
        <p:txBody>
          <a:bodyPr/>
          <a:lstStyle/>
          <a:p>
            <a:r>
              <a:rPr lang="en-GB" altLang="en-US"/>
              <a:t>Diffie-Hellman</a:t>
            </a:r>
          </a:p>
        </p:txBody>
      </p:sp>
      <p:sp>
        <p:nvSpPr>
          <p:cNvPr id="3" name="Espace réservé du contenu 2">
            <a:extLst>
              <a:ext uri="{FF2B5EF4-FFF2-40B4-BE49-F238E27FC236}">
                <a16:creationId xmlns:a16="http://schemas.microsoft.com/office/drawing/2014/main" id="{F0C48F65-DC53-4092-81E8-78CBB6004057}"/>
              </a:ext>
            </a:extLst>
          </p:cNvPr>
          <p:cNvSpPr>
            <a:spLocks noGrp="1" noChangeArrowheads="1"/>
          </p:cNvSpPr>
          <p:nvPr>
            <p:ph idx="1"/>
          </p:nvPr>
        </p:nvSpPr>
        <p:spPr/>
        <p:txBody>
          <a:bodyPr/>
          <a:lstStyle/>
          <a:p>
            <a:r>
              <a:rPr lang="en-GB" altLang="en-US" dirty="0"/>
              <a:t>Is this safe ?</a:t>
            </a:r>
          </a:p>
          <a:p>
            <a:pPr lvl="1"/>
            <a:r>
              <a:rPr lang="en-GB" altLang="en-US" dirty="0"/>
              <a:t>Mathematics</a:t>
            </a:r>
          </a:p>
          <a:p>
            <a:pPr lvl="2"/>
            <a:r>
              <a:rPr lang="en-GB" altLang="en-US" dirty="0"/>
              <a:t>Researchers have tried to break the scheme for more than 4 decades</a:t>
            </a:r>
          </a:p>
          <a:p>
            <a:pPr lvl="1"/>
            <a:r>
              <a:rPr lang="en-GB" altLang="en-US" dirty="0"/>
              <a:t>Attackers</a:t>
            </a:r>
          </a:p>
          <a:p>
            <a:pPr lvl="2"/>
            <a:r>
              <a:rPr lang="en-GB" altLang="en-US" dirty="0"/>
              <a:t>Can Terrence find an attack against Diffie-Hellman ?</a:t>
            </a:r>
          </a:p>
        </p:txBody>
      </p:sp>
      <p:pic>
        <p:nvPicPr>
          <p:cNvPr id="4" name="Picture 2">
            <a:extLst>
              <a:ext uri="{FF2B5EF4-FFF2-40B4-BE49-F238E27FC236}">
                <a16:creationId xmlns:a16="http://schemas.microsoft.com/office/drawing/2014/main" id="{A5DF01E2-25AB-E041-AFB9-F55ED4F0B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51393" y="5369738"/>
            <a:ext cx="2409942" cy="5389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284CA32E-647D-0B36-D4EE-C604759D9026}"/>
              </a:ext>
            </a:extLst>
          </p:cNvPr>
          <p:cNvGrpSpPr>
            <a:grpSpLocks/>
          </p:cNvGrpSpPr>
          <p:nvPr/>
        </p:nvGrpSpPr>
        <p:grpSpPr bwMode="auto">
          <a:xfrm>
            <a:off x="6911184" y="2470151"/>
            <a:ext cx="417512" cy="728581"/>
            <a:chOff x="0" y="0"/>
            <a:chExt cx="506" cy="1003"/>
          </a:xfrm>
        </p:grpSpPr>
        <p:sp>
          <p:nvSpPr>
            <p:cNvPr id="3" name="Rectangle 7">
              <a:extLst>
                <a:ext uri="{FF2B5EF4-FFF2-40B4-BE49-F238E27FC236}">
                  <a16:creationId xmlns:a16="http://schemas.microsoft.com/office/drawing/2014/main" id="{13C840D2-6037-179A-B2D0-134889071038}"/>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BC453BE1-9574-D742-FBB7-FE98B171207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ECDE27B3-385F-89BB-5DCF-E1540DBA46E5}"/>
              </a:ext>
            </a:extLst>
          </p:cNvPr>
          <p:cNvGrpSpPr>
            <a:grpSpLocks/>
          </p:cNvGrpSpPr>
          <p:nvPr/>
        </p:nvGrpSpPr>
        <p:grpSpPr bwMode="auto">
          <a:xfrm>
            <a:off x="4015553" y="2494341"/>
            <a:ext cx="484188" cy="759888"/>
            <a:chOff x="6440791" y="4293096"/>
            <a:chExt cx="787450" cy="1512168"/>
          </a:xfrm>
        </p:grpSpPr>
        <p:sp>
          <p:nvSpPr>
            <p:cNvPr id="6" name="Rectangle 7">
              <a:extLst>
                <a:ext uri="{FF2B5EF4-FFF2-40B4-BE49-F238E27FC236}">
                  <a16:creationId xmlns:a16="http://schemas.microsoft.com/office/drawing/2014/main" id="{3CE63B1D-5A92-AE99-0EE5-85118DC05562}"/>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747F608D-A29B-0EDC-6BC4-DDE63D97E937}"/>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9" name="Straight Connector 19">
              <a:extLst>
                <a:ext uri="{FF2B5EF4-FFF2-40B4-BE49-F238E27FC236}">
                  <a16:creationId xmlns:a16="http://schemas.microsoft.com/office/drawing/2014/main" id="{AD439D4A-D3EA-FD46-2724-A63AE0204790}"/>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0" name="Snip Same-side Corner of Rectangle 9">
              <a:extLst>
                <a:ext uri="{FF2B5EF4-FFF2-40B4-BE49-F238E27FC236}">
                  <a16:creationId xmlns:a16="http://schemas.microsoft.com/office/drawing/2014/main" id="{E8FF1566-3E8A-ECC9-F419-B3014EF5E91C}"/>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2" name="Rounded Rectangle 21">
              <a:extLst>
                <a:ext uri="{FF2B5EF4-FFF2-40B4-BE49-F238E27FC236}">
                  <a16:creationId xmlns:a16="http://schemas.microsoft.com/office/drawing/2014/main" id="{304D6FED-04AD-28B7-1275-12C42647C724}"/>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3" name="Oval 22">
              <a:extLst>
                <a:ext uri="{FF2B5EF4-FFF2-40B4-BE49-F238E27FC236}">
                  <a16:creationId xmlns:a16="http://schemas.microsoft.com/office/drawing/2014/main" id="{8B0A29D6-8664-A789-82CB-DF0AEE07C5F5}"/>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5" name="Oval 23">
              <a:extLst>
                <a:ext uri="{FF2B5EF4-FFF2-40B4-BE49-F238E27FC236}">
                  <a16:creationId xmlns:a16="http://schemas.microsoft.com/office/drawing/2014/main" id="{DF33876F-D559-0BBC-B123-3AA1A35D370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sp>
        <p:nvSpPr>
          <p:cNvPr id="29" name="Bulle ronde 28">
            <a:extLst>
              <a:ext uri="{FF2B5EF4-FFF2-40B4-BE49-F238E27FC236}">
                <a16:creationId xmlns:a16="http://schemas.microsoft.com/office/drawing/2014/main" id="{5446A691-8C46-404E-8139-995A325164F3}"/>
              </a:ext>
            </a:extLst>
          </p:cNvPr>
          <p:cNvSpPr>
            <a:spLocks noChangeArrowheads="1"/>
          </p:cNvSpPr>
          <p:nvPr/>
        </p:nvSpPr>
        <p:spPr bwMode="auto">
          <a:xfrm>
            <a:off x="3362325" y="5707063"/>
            <a:ext cx="3016250" cy="1163637"/>
          </a:xfrm>
          <a:prstGeom prst="wedgeEllipseCallout">
            <a:avLst>
              <a:gd name="adj1" fmla="val -28315"/>
              <a:gd name="adj2" fmla="val -198380"/>
            </a:avLst>
          </a:prstGeom>
          <a:solidFill>
            <a:schemeClr val="bg1"/>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50" name="Titre 1">
            <a:extLst>
              <a:ext uri="{FF2B5EF4-FFF2-40B4-BE49-F238E27FC236}">
                <a16:creationId xmlns:a16="http://schemas.microsoft.com/office/drawing/2014/main" id="{6788BC9F-6032-4DD8-A598-EB98CE9152EF}"/>
              </a:ext>
            </a:extLst>
          </p:cNvPr>
          <p:cNvSpPr>
            <a:spLocks noGrp="1" noChangeArrowheads="1"/>
          </p:cNvSpPr>
          <p:nvPr>
            <p:ph type="title"/>
          </p:nvPr>
        </p:nvSpPr>
        <p:spPr/>
        <p:txBody>
          <a:bodyPr/>
          <a:lstStyle/>
          <a:p>
            <a:r>
              <a:rPr lang="en-GB" altLang="en-US"/>
              <a:t>A possible MITM attack</a:t>
            </a:r>
          </a:p>
        </p:txBody>
      </p:sp>
      <p:sp>
        <p:nvSpPr>
          <p:cNvPr id="78852" name="Rectangle 7">
            <a:extLst>
              <a:ext uri="{FF2B5EF4-FFF2-40B4-BE49-F238E27FC236}">
                <a16:creationId xmlns:a16="http://schemas.microsoft.com/office/drawing/2014/main" id="{5E259F8F-C1CC-4474-898E-B74CAEB9D46E}"/>
              </a:ext>
            </a:extLst>
          </p:cNvPr>
          <p:cNvSpPr>
            <a:spLocks/>
          </p:cNvSpPr>
          <p:nvPr/>
        </p:nvSpPr>
        <p:spPr bwMode="auto">
          <a:xfrm>
            <a:off x="441325" y="33496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8854" name="Rectangle 9">
            <a:extLst>
              <a:ext uri="{FF2B5EF4-FFF2-40B4-BE49-F238E27FC236}">
                <a16:creationId xmlns:a16="http://schemas.microsoft.com/office/drawing/2014/main" id="{EB19BAAE-32CA-4EE6-B0EB-17D7D50F00FB}"/>
              </a:ext>
            </a:extLst>
          </p:cNvPr>
          <p:cNvSpPr>
            <a:spLocks/>
          </p:cNvSpPr>
          <p:nvPr/>
        </p:nvSpPr>
        <p:spPr bwMode="auto">
          <a:xfrm>
            <a:off x="6694488" y="3246438"/>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2A052E19-F955-43DF-A176-2D3EA3ED7A24}"/>
              </a:ext>
            </a:extLst>
          </p:cNvPr>
          <p:cNvSpPr>
            <a:spLocks noChangeShapeType="1"/>
          </p:cNvSpPr>
          <p:nvPr/>
        </p:nvSpPr>
        <p:spPr bwMode="auto">
          <a:xfrm flipV="1">
            <a:off x="762000" y="4340225"/>
            <a:ext cx="3094038" cy="4763"/>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8856" name="Line 11">
            <a:extLst>
              <a:ext uri="{FF2B5EF4-FFF2-40B4-BE49-F238E27FC236}">
                <a16:creationId xmlns:a16="http://schemas.microsoft.com/office/drawing/2014/main" id="{50F0D19E-BAD2-4416-92B7-E8EA16C46529}"/>
              </a:ext>
            </a:extLst>
          </p:cNvPr>
          <p:cNvSpPr>
            <a:spLocks noChangeShapeType="1"/>
          </p:cNvSpPr>
          <p:nvPr/>
        </p:nvSpPr>
        <p:spPr bwMode="auto">
          <a:xfrm>
            <a:off x="793750" y="3713163"/>
            <a:ext cx="1588" cy="27638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8857" name="Line 12">
            <a:extLst>
              <a:ext uri="{FF2B5EF4-FFF2-40B4-BE49-F238E27FC236}">
                <a16:creationId xmlns:a16="http://schemas.microsoft.com/office/drawing/2014/main" id="{454E5A80-7443-406B-B0BB-66CC476DAE90}"/>
              </a:ext>
            </a:extLst>
          </p:cNvPr>
          <p:cNvSpPr>
            <a:spLocks noChangeShapeType="1"/>
          </p:cNvSpPr>
          <p:nvPr/>
        </p:nvSpPr>
        <p:spPr bwMode="auto">
          <a:xfrm flipH="1">
            <a:off x="7107238" y="3540125"/>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03F5703F-560B-4681-B558-698E69D75178}"/>
              </a:ext>
            </a:extLst>
          </p:cNvPr>
          <p:cNvGrpSpPr>
            <a:grpSpLocks/>
          </p:cNvGrpSpPr>
          <p:nvPr/>
        </p:nvGrpSpPr>
        <p:grpSpPr bwMode="auto">
          <a:xfrm>
            <a:off x="346075" y="3829050"/>
            <a:ext cx="3584575" cy="390525"/>
            <a:chOff x="-903" y="23"/>
            <a:chExt cx="2424" cy="197"/>
          </a:xfrm>
        </p:grpSpPr>
        <p:sp>
          <p:nvSpPr>
            <p:cNvPr id="78892" name="Rectangle 14">
              <a:extLst>
                <a:ext uri="{FF2B5EF4-FFF2-40B4-BE49-F238E27FC236}">
                  <a16:creationId xmlns:a16="http://schemas.microsoft.com/office/drawing/2014/main" id="{524699C5-B3C5-4CFA-A8AE-CB3CD098A4E7}"/>
                </a:ext>
              </a:extLst>
            </p:cNvPr>
            <p:cNvSpPr>
              <a:spLocks/>
            </p:cNvSpPr>
            <p:nvPr/>
          </p:nvSpPr>
          <p:spPr bwMode="auto">
            <a:xfrm>
              <a:off x="0" y="77"/>
              <a:ext cx="1248" cy="13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93" name="Rectangle 15">
              <a:extLst>
                <a:ext uri="{FF2B5EF4-FFF2-40B4-BE49-F238E27FC236}">
                  <a16:creationId xmlns:a16="http://schemas.microsoft.com/office/drawing/2014/main" id="{85A8B4F3-F7F8-457C-86C4-4B66C0ABDC3E}"/>
                </a:ext>
              </a:extLst>
            </p:cNvPr>
            <p:cNvSpPr>
              <a:spLocks/>
            </p:cNvSpPr>
            <p:nvPr/>
          </p:nvSpPr>
          <p:spPr bwMode="auto">
            <a:xfrm>
              <a:off x="-903" y="23"/>
              <a:ext cx="242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79FD89FE-F85B-4254-8341-5EF1A54AE662}"/>
              </a:ext>
            </a:extLst>
          </p:cNvPr>
          <p:cNvGrpSpPr>
            <a:grpSpLocks/>
          </p:cNvGrpSpPr>
          <p:nvPr/>
        </p:nvGrpSpPr>
        <p:grpSpPr bwMode="auto">
          <a:xfrm>
            <a:off x="3910013" y="4860925"/>
            <a:ext cx="3232150" cy="542925"/>
            <a:chOff x="1101825" y="5753437"/>
            <a:chExt cx="8294400" cy="481330"/>
          </a:xfrm>
        </p:grpSpPr>
        <p:sp>
          <p:nvSpPr>
            <p:cNvPr id="78888" name="Line 16">
              <a:extLst>
                <a:ext uri="{FF2B5EF4-FFF2-40B4-BE49-F238E27FC236}">
                  <a16:creationId xmlns:a16="http://schemas.microsoft.com/office/drawing/2014/main" id="{8C7FB996-CABD-444A-927C-0E67FC6F5749}"/>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8889" name="Group 17">
              <a:extLst>
                <a:ext uri="{FF2B5EF4-FFF2-40B4-BE49-F238E27FC236}">
                  <a16:creationId xmlns:a16="http://schemas.microsoft.com/office/drawing/2014/main" id="{8970F7CF-10C8-40FA-A353-4C099255BDD8}"/>
                </a:ext>
              </a:extLst>
            </p:cNvPr>
            <p:cNvGrpSpPr>
              <a:grpSpLocks/>
            </p:cNvGrpSpPr>
            <p:nvPr/>
          </p:nvGrpSpPr>
          <p:grpSpPr bwMode="auto">
            <a:xfrm>
              <a:off x="2080768" y="5753437"/>
              <a:ext cx="6422528" cy="475186"/>
              <a:chOff x="0" y="0"/>
              <a:chExt cx="3136" cy="232"/>
            </a:xfrm>
          </p:grpSpPr>
          <p:sp>
            <p:nvSpPr>
              <p:cNvPr id="78890" name="Rectangle 18">
                <a:extLst>
                  <a:ext uri="{FF2B5EF4-FFF2-40B4-BE49-F238E27FC236}">
                    <a16:creationId xmlns:a16="http://schemas.microsoft.com/office/drawing/2014/main" id="{4004BCF2-30F0-4935-BA2E-12971B0B59F0}"/>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91" name="Rectangle 19">
                <a:extLst>
                  <a:ext uri="{FF2B5EF4-FFF2-40B4-BE49-F238E27FC236}">
                    <a16:creationId xmlns:a16="http://schemas.microsoft.com/office/drawing/2014/main" id="{36B746F2-89A2-4D59-8E3D-CAF02A64C5D4}"/>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a:t>
                </a:r>
              </a:p>
            </p:txBody>
          </p:sp>
        </p:grpSp>
      </p:grpSp>
      <p:sp>
        <p:nvSpPr>
          <p:cNvPr id="78860" name="ZoneTexte 18">
            <a:extLst>
              <a:ext uri="{FF2B5EF4-FFF2-40B4-BE49-F238E27FC236}">
                <a16:creationId xmlns:a16="http://schemas.microsoft.com/office/drawing/2014/main" id="{566A64BA-AD79-41B6-915C-98118973D112}"/>
              </a:ext>
            </a:extLst>
          </p:cNvPr>
          <p:cNvSpPr txBox="1">
            <a:spLocks noChangeArrowheads="1"/>
          </p:cNvSpPr>
          <p:nvPr/>
        </p:nvSpPr>
        <p:spPr bwMode="auto">
          <a:xfrm>
            <a:off x="130175" y="1887538"/>
            <a:ext cx="136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200">
              <a:solidFill>
                <a:srgbClr val="000000"/>
              </a:solidFill>
            </a:endParaRPr>
          </a:p>
        </p:txBody>
      </p:sp>
      <p:grpSp>
        <p:nvGrpSpPr>
          <p:cNvPr id="20" name="Grouper 19">
            <a:extLst>
              <a:ext uri="{FF2B5EF4-FFF2-40B4-BE49-F238E27FC236}">
                <a16:creationId xmlns:a16="http://schemas.microsoft.com/office/drawing/2014/main" id="{745C0695-011F-43FC-A59D-79C88F1433B6}"/>
              </a:ext>
            </a:extLst>
          </p:cNvPr>
          <p:cNvGrpSpPr>
            <a:grpSpLocks/>
          </p:cNvGrpSpPr>
          <p:nvPr/>
        </p:nvGrpSpPr>
        <p:grpSpPr bwMode="auto">
          <a:xfrm>
            <a:off x="1389063" y="2112963"/>
            <a:ext cx="3014662" cy="1114425"/>
            <a:chOff x="1821880" y="3004592"/>
            <a:chExt cx="3960440" cy="1584176"/>
          </a:xfrm>
        </p:grpSpPr>
        <p:sp>
          <p:nvSpPr>
            <p:cNvPr id="78886" name="Bulle ronde 20">
              <a:extLst>
                <a:ext uri="{FF2B5EF4-FFF2-40B4-BE49-F238E27FC236}">
                  <a16:creationId xmlns:a16="http://schemas.microsoft.com/office/drawing/2014/main" id="{44F557BA-F438-4E86-A69E-01B74E3BD6C4}"/>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7" name="ZoneTexte 21">
              <a:extLst>
                <a:ext uri="{FF2B5EF4-FFF2-40B4-BE49-F238E27FC236}">
                  <a16:creationId xmlns:a16="http://schemas.microsoft.com/office/drawing/2014/main" id="{5006997E-70D0-4E9B-AE4B-2FF4C95D0D1D}"/>
                </a:ext>
              </a:extLst>
            </p:cNvPr>
            <p:cNvSpPr txBox="1">
              <a:spLocks noChangeArrowheads="1"/>
            </p:cNvSpPr>
            <p:nvPr/>
          </p:nvSpPr>
          <p:spPr bwMode="auto">
            <a:xfrm>
              <a:off x="2151882" y="3364631"/>
              <a:ext cx="3207091" cy="83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3366FF"/>
                  </a:solidFill>
                </a:rPr>
                <a:t>a</a:t>
              </a:r>
              <a:r>
                <a:rPr lang="en-GB" altLang="en-US" sz="3200">
                  <a:solidFill>
                    <a:srgbClr val="000000"/>
                  </a:solidFill>
                </a:rPr>
                <a:t>=random int</a:t>
              </a:r>
            </a:p>
          </p:txBody>
        </p:sp>
      </p:grpSp>
      <p:grpSp>
        <p:nvGrpSpPr>
          <p:cNvPr id="23" name="Grouper 22">
            <a:extLst>
              <a:ext uri="{FF2B5EF4-FFF2-40B4-BE49-F238E27FC236}">
                <a16:creationId xmlns:a16="http://schemas.microsoft.com/office/drawing/2014/main" id="{097FBD3A-B784-459C-AFE3-1840D949F596}"/>
              </a:ext>
            </a:extLst>
          </p:cNvPr>
          <p:cNvGrpSpPr>
            <a:grpSpLocks/>
          </p:cNvGrpSpPr>
          <p:nvPr/>
        </p:nvGrpSpPr>
        <p:grpSpPr bwMode="auto">
          <a:xfrm>
            <a:off x="7366000" y="1252538"/>
            <a:ext cx="2522538" cy="1417637"/>
            <a:chOff x="1821880" y="3004592"/>
            <a:chExt cx="3960440" cy="1584176"/>
          </a:xfrm>
        </p:grpSpPr>
        <p:sp>
          <p:nvSpPr>
            <p:cNvPr id="78884" name="Bulle ronde 23">
              <a:extLst>
                <a:ext uri="{FF2B5EF4-FFF2-40B4-BE49-F238E27FC236}">
                  <a16:creationId xmlns:a16="http://schemas.microsoft.com/office/drawing/2014/main" id="{295B72E8-2BB3-4804-97E8-763022BEE03F}"/>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5" name="ZoneTexte 24">
              <a:extLst>
                <a:ext uri="{FF2B5EF4-FFF2-40B4-BE49-F238E27FC236}">
                  <a16:creationId xmlns:a16="http://schemas.microsoft.com/office/drawing/2014/main" id="{ABBE16C5-EAF1-4C3D-85E2-7589E6A2FE46}"/>
                </a:ext>
              </a:extLst>
            </p:cNvPr>
            <p:cNvSpPr txBox="1">
              <a:spLocks noChangeArrowheads="1"/>
            </p:cNvSpPr>
            <p:nvPr/>
          </p:nvSpPr>
          <p:spPr bwMode="auto">
            <a:xfrm>
              <a:off x="1908038" y="3364633"/>
              <a:ext cx="3532447" cy="12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8000"/>
                  </a:solidFill>
                </a:rPr>
                <a:t>b</a:t>
              </a:r>
              <a:r>
                <a:rPr lang="en-GB" altLang="en-US" sz="3200">
                  <a:solidFill>
                    <a:srgbClr val="000000"/>
                  </a:solidFill>
                </a:rPr>
                <a:t>=random int</a:t>
              </a:r>
            </a:p>
          </p:txBody>
        </p:sp>
      </p:grpSp>
      <p:grpSp>
        <p:nvGrpSpPr>
          <p:cNvPr id="26" name="Grouper 25">
            <a:extLst>
              <a:ext uri="{FF2B5EF4-FFF2-40B4-BE49-F238E27FC236}">
                <a16:creationId xmlns:a16="http://schemas.microsoft.com/office/drawing/2014/main" id="{57DCF2E6-C692-408B-B31E-982282EBECCD}"/>
              </a:ext>
            </a:extLst>
          </p:cNvPr>
          <p:cNvGrpSpPr>
            <a:grpSpLocks/>
          </p:cNvGrpSpPr>
          <p:nvPr/>
        </p:nvGrpSpPr>
        <p:grpSpPr bwMode="auto">
          <a:xfrm>
            <a:off x="300038" y="5691188"/>
            <a:ext cx="3016250" cy="1163637"/>
            <a:chOff x="1821880" y="3004592"/>
            <a:chExt cx="3960440" cy="1584176"/>
          </a:xfrm>
          <a:solidFill>
            <a:schemeClr val="bg1"/>
          </a:solidFill>
        </p:grpSpPr>
        <p:sp>
          <p:nvSpPr>
            <p:cNvPr id="78882" name="Bulle ronde 26">
              <a:extLst>
                <a:ext uri="{FF2B5EF4-FFF2-40B4-BE49-F238E27FC236}">
                  <a16:creationId xmlns:a16="http://schemas.microsoft.com/office/drawing/2014/main" id="{DBF072AA-57C8-4605-B952-7CC8393804AF}"/>
                </a:ext>
              </a:extLst>
            </p:cNvPr>
            <p:cNvSpPr>
              <a:spLocks noChangeArrowheads="1"/>
            </p:cNvSpPr>
            <p:nvPr/>
          </p:nvSpPr>
          <p:spPr bwMode="auto">
            <a:xfrm>
              <a:off x="1821880" y="3004592"/>
              <a:ext cx="3960440" cy="1584176"/>
            </a:xfrm>
            <a:prstGeom prst="wedgeEllipseCallout">
              <a:avLst>
                <a:gd name="adj1" fmla="val -39097"/>
                <a:gd name="adj2" fmla="val -216009"/>
              </a:avLst>
            </a:prstGeom>
            <a:grpFill/>
            <a:ln w="25400">
              <a:solidFill>
                <a:schemeClr val="tx1"/>
              </a:solidFill>
              <a:round/>
              <a:headEnd/>
              <a:tailEnd/>
            </a:ln>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3" name="ZoneTexte 27">
              <a:extLst>
                <a:ext uri="{FF2B5EF4-FFF2-40B4-BE49-F238E27FC236}">
                  <a16:creationId xmlns:a16="http://schemas.microsoft.com/office/drawing/2014/main" id="{990C683D-7942-456F-ADE4-50F051B00D4A}"/>
                </a:ext>
              </a:extLst>
            </p:cNvPr>
            <p:cNvSpPr txBox="1">
              <a:spLocks noChangeArrowheads="1"/>
            </p:cNvSpPr>
            <p:nvPr/>
          </p:nvSpPr>
          <p:spPr bwMode="auto">
            <a:xfrm>
              <a:off x="2216025" y="3364632"/>
              <a:ext cx="3078809" cy="7961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a:t>
              </a:r>
              <a:r>
                <a:rPr lang="en-GB" altLang="en-US" sz="3200" baseline="-25000">
                  <a:solidFill>
                    <a:srgbClr val="000000"/>
                  </a:solidFill>
                </a:rPr>
                <a:t>A</a:t>
              </a:r>
              <a:r>
                <a:rPr lang="en-GB" altLang="en-US" sz="3200">
                  <a:solidFill>
                    <a:srgbClr val="000000"/>
                  </a:solidFill>
                </a:rPr>
                <a:t>=</a:t>
              </a:r>
              <a:r>
                <a:rPr lang="en-GB" altLang="en-US" sz="3200">
                  <a:solidFill>
                    <a:srgbClr val="FF0000"/>
                  </a:solidFill>
                </a:rPr>
                <a:t>T</a:t>
              </a:r>
              <a:r>
                <a:rPr lang="en-GB" altLang="en-US" sz="3200" baseline="30000">
                  <a:solidFill>
                    <a:srgbClr val="3366FF"/>
                  </a:solidFill>
                </a:rPr>
                <a:t>a</a:t>
              </a:r>
              <a:r>
                <a:rPr lang="en-GB" altLang="en-US" sz="3200">
                  <a:solidFill>
                    <a:srgbClr val="000000"/>
                  </a:solidFill>
                </a:rPr>
                <a:t> mod p</a:t>
              </a:r>
            </a:p>
          </p:txBody>
        </p:sp>
      </p:grpSp>
      <p:sp>
        <p:nvSpPr>
          <p:cNvPr id="78866" name="Rectangle 8">
            <a:extLst>
              <a:ext uri="{FF2B5EF4-FFF2-40B4-BE49-F238E27FC236}">
                <a16:creationId xmlns:a16="http://schemas.microsoft.com/office/drawing/2014/main" id="{0F74FBE3-9902-4FD0-B47E-2CEC72D98DD9}"/>
              </a:ext>
            </a:extLst>
          </p:cNvPr>
          <p:cNvSpPr>
            <a:spLocks/>
          </p:cNvSpPr>
          <p:nvPr/>
        </p:nvSpPr>
        <p:spPr bwMode="auto">
          <a:xfrm>
            <a:off x="3190875" y="3382963"/>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sp>
        <p:nvSpPr>
          <p:cNvPr id="78867" name="Line 14">
            <a:extLst>
              <a:ext uri="{FF2B5EF4-FFF2-40B4-BE49-F238E27FC236}">
                <a16:creationId xmlns:a16="http://schemas.microsoft.com/office/drawing/2014/main" id="{3E130044-AB45-497A-8384-B0B4B8BB8276}"/>
              </a:ext>
            </a:extLst>
          </p:cNvPr>
          <p:cNvSpPr>
            <a:spLocks noChangeShapeType="1"/>
          </p:cNvSpPr>
          <p:nvPr/>
        </p:nvSpPr>
        <p:spPr bwMode="auto">
          <a:xfrm flipH="1">
            <a:off x="3910013" y="3609975"/>
            <a:ext cx="28575" cy="28575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34" name="Grouper 33">
            <a:extLst>
              <a:ext uri="{FF2B5EF4-FFF2-40B4-BE49-F238E27FC236}">
                <a16:creationId xmlns:a16="http://schemas.microsoft.com/office/drawing/2014/main" id="{E3269CAC-1223-4D83-929F-5A5EB9996758}"/>
              </a:ext>
            </a:extLst>
          </p:cNvPr>
          <p:cNvGrpSpPr>
            <a:grpSpLocks/>
          </p:cNvGrpSpPr>
          <p:nvPr/>
        </p:nvGrpSpPr>
        <p:grpSpPr bwMode="auto">
          <a:xfrm>
            <a:off x="4624388" y="1809750"/>
            <a:ext cx="2520950" cy="1417638"/>
            <a:chOff x="1821880" y="3004592"/>
            <a:chExt cx="3960440" cy="1584176"/>
          </a:xfrm>
        </p:grpSpPr>
        <p:sp>
          <p:nvSpPr>
            <p:cNvPr id="78880" name="Bulle ronde 34">
              <a:extLst>
                <a:ext uri="{FF2B5EF4-FFF2-40B4-BE49-F238E27FC236}">
                  <a16:creationId xmlns:a16="http://schemas.microsoft.com/office/drawing/2014/main" id="{9D3BA4DE-FD6D-4781-9268-9D42D5CC6980}"/>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1" name="ZoneTexte 35">
              <a:extLst>
                <a:ext uri="{FF2B5EF4-FFF2-40B4-BE49-F238E27FC236}">
                  <a16:creationId xmlns:a16="http://schemas.microsoft.com/office/drawing/2014/main" id="{654B9B22-30B9-4130-9020-EA82A9140256}"/>
                </a:ext>
              </a:extLst>
            </p:cNvPr>
            <p:cNvSpPr txBox="1">
              <a:spLocks noChangeArrowheads="1"/>
            </p:cNvSpPr>
            <p:nvPr/>
          </p:nvSpPr>
          <p:spPr bwMode="auto">
            <a:xfrm>
              <a:off x="1908037" y="3364632"/>
              <a:ext cx="3532446" cy="12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FF0000"/>
                  </a:solidFill>
                </a:rPr>
                <a:t>t</a:t>
              </a:r>
              <a:r>
                <a:rPr lang="en-GB" altLang="en-US" sz="3200">
                  <a:solidFill>
                    <a:srgbClr val="000000"/>
                  </a:solidFill>
                </a:rPr>
                <a:t>=random int</a:t>
              </a:r>
            </a:p>
          </p:txBody>
        </p:sp>
      </p:grpSp>
      <p:sp>
        <p:nvSpPr>
          <p:cNvPr id="37" name="Line 10">
            <a:extLst>
              <a:ext uri="{FF2B5EF4-FFF2-40B4-BE49-F238E27FC236}">
                <a16:creationId xmlns:a16="http://schemas.microsoft.com/office/drawing/2014/main" id="{95C65F19-8AE2-4824-8A1D-A43E2115F213}"/>
              </a:ext>
            </a:extLst>
          </p:cNvPr>
          <p:cNvSpPr>
            <a:spLocks noChangeShapeType="1"/>
          </p:cNvSpPr>
          <p:nvPr/>
        </p:nvSpPr>
        <p:spPr bwMode="auto">
          <a:xfrm flipV="1">
            <a:off x="3997325" y="4745038"/>
            <a:ext cx="3094038" cy="4762"/>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38" name="Group 13">
            <a:extLst>
              <a:ext uri="{FF2B5EF4-FFF2-40B4-BE49-F238E27FC236}">
                <a16:creationId xmlns:a16="http://schemas.microsoft.com/office/drawing/2014/main" id="{5B01FFA9-BF24-4FE8-924D-456904F6F797}"/>
              </a:ext>
            </a:extLst>
          </p:cNvPr>
          <p:cNvGrpSpPr>
            <a:grpSpLocks/>
          </p:cNvGrpSpPr>
          <p:nvPr/>
        </p:nvGrpSpPr>
        <p:grpSpPr bwMode="auto">
          <a:xfrm>
            <a:off x="4071938" y="4187825"/>
            <a:ext cx="2801937" cy="436563"/>
            <a:chOff x="-478" y="0"/>
            <a:chExt cx="2424" cy="220"/>
          </a:xfrm>
        </p:grpSpPr>
        <p:sp>
          <p:nvSpPr>
            <p:cNvPr id="78878" name="Rectangle 14">
              <a:extLst>
                <a:ext uri="{FF2B5EF4-FFF2-40B4-BE49-F238E27FC236}">
                  <a16:creationId xmlns:a16="http://schemas.microsoft.com/office/drawing/2014/main" id="{ADDFB444-B653-43FE-B39E-6BA52FBD4223}"/>
                </a:ext>
              </a:extLst>
            </p:cNvPr>
            <p:cNvSpPr>
              <a:spLocks/>
            </p:cNvSpPr>
            <p:nvPr/>
          </p:nvSpPr>
          <p:spPr bwMode="auto">
            <a:xfrm>
              <a:off x="-383" y="0"/>
              <a:ext cx="1898"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79" name="Rectangle 15">
              <a:extLst>
                <a:ext uri="{FF2B5EF4-FFF2-40B4-BE49-F238E27FC236}">
                  <a16:creationId xmlns:a16="http://schemas.microsoft.com/office/drawing/2014/main" id="{163A203D-18B7-4AB4-9558-2FB2CFFA5370}"/>
                </a:ext>
              </a:extLst>
            </p:cNvPr>
            <p:cNvSpPr>
              <a:spLocks/>
            </p:cNvSpPr>
            <p:nvPr/>
          </p:nvSpPr>
          <p:spPr bwMode="auto">
            <a:xfrm>
              <a:off x="-478" y="23"/>
              <a:ext cx="242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T</a:t>
              </a:r>
              <a:r>
                <a:rPr lang="en-US" altLang="en-US">
                  <a:latin typeface="Helvetica" panose="020B0604020202020204" pitchFamily="34" charset="0"/>
                  <a:sym typeface="Helvetica" panose="020B0604020202020204" pitchFamily="34" charset="0"/>
                </a:rPr>
                <a:t>=g</a:t>
              </a:r>
              <a:r>
                <a:rPr lang="en-US" altLang="en-US" baseline="30000">
                  <a:solidFill>
                    <a:srgbClr val="FF0000"/>
                  </a:solidFill>
                  <a:latin typeface="Helvetica" panose="020B0604020202020204" pitchFamily="34" charset="0"/>
                  <a:sym typeface="Helvetica" panose="020B0604020202020204" pitchFamily="34" charset="0"/>
                </a:rPr>
                <a:t>t</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41" name="Grouper 40">
            <a:extLst>
              <a:ext uri="{FF2B5EF4-FFF2-40B4-BE49-F238E27FC236}">
                <a16:creationId xmlns:a16="http://schemas.microsoft.com/office/drawing/2014/main" id="{333489B3-0B98-495C-987E-4CE5D8FCB158}"/>
              </a:ext>
            </a:extLst>
          </p:cNvPr>
          <p:cNvGrpSpPr>
            <a:grpSpLocks/>
          </p:cNvGrpSpPr>
          <p:nvPr/>
        </p:nvGrpSpPr>
        <p:grpSpPr bwMode="auto">
          <a:xfrm>
            <a:off x="784225" y="4897438"/>
            <a:ext cx="3232150" cy="542925"/>
            <a:chOff x="1101825" y="5753437"/>
            <a:chExt cx="8294400" cy="481330"/>
          </a:xfrm>
        </p:grpSpPr>
        <p:sp>
          <p:nvSpPr>
            <p:cNvPr id="78874" name="Line 16">
              <a:extLst>
                <a:ext uri="{FF2B5EF4-FFF2-40B4-BE49-F238E27FC236}">
                  <a16:creationId xmlns:a16="http://schemas.microsoft.com/office/drawing/2014/main" id="{03682BCE-8ECC-4ECA-BC06-F1E3A488AF9F}"/>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8875" name="Group 17">
              <a:extLst>
                <a:ext uri="{FF2B5EF4-FFF2-40B4-BE49-F238E27FC236}">
                  <a16:creationId xmlns:a16="http://schemas.microsoft.com/office/drawing/2014/main" id="{75E880CD-C970-4525-BBA3-12D703E411F3}"/>
                </a:ext>
              </a:extLst>
            </p:cNvPr>
            <p:cNvGrpSpPr>
              <a:grpSpLocks/>
            </p:cNvGrpSpPr>
            <p:nvPr/>
          </p:nvGrpSpPr>
          <p:grpSpPr bwMode="auto">
            <a:xfrm>
              <a:off x="2080768" y="5753437"/>
              <a:ext cx="6422528" cy="475186"/>
              <a:chOff x="0" y="0"/>
              <a:chExt cx="3136" cy="232"/>
            </a:xfrm>
          </p:grpSpPr>
          <p:sp>
            <p:nvSpPr>
              <p:cNvPr id="78876" name="Rectangle 18">
                <a:extLst>
                  <a:ext uri="{FF2B5EF4-FFF2-40B4-BE49-F238E27FC236}">
                    <a16:creationId xmlns:a16="http://schemas.microsoft.com/office/drawing/2014/main" id="{E010B94B-DEB8-4FF4-A884-9779476C7540}"/>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77" name="Rectangle 19">
                <a:extLst>
                  <a:ext uri="{FF2B5EF4-FFF2-40B4-BE49-F238E27FC236}">
                    <a16:creationId xmlns:a16="http://schemas.microsoft.com/office/drawing/2014/main" id="{68D49685-3271-42D1-A76A-C3428B2288D8}"/>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T</a:t>
                </a:r>
                <a:r>
                  <a:rPr lang="en-US" altLang="en-US">
                    <a:latin typeface="Helvetica" panose="020B0604020202020204" pitchFamily="34" charset="0"/>
                    <a:sym typeface="Helvetica" panose="020B0604020202020204" pitchFamily="34" charset="0"/>
                  </a:rPr>
                  <a:t>=g</a:t>
                </a:r>
                <a:r>
                  <a:rPr lang="en-US" altLang="en-US" baseline="30000">
                    <a:solidFill>
                      <a:srgbClr val="FF0000"/>
                    </a:solidFill>
                    <a:latin typeface="Helvetica" panose="020B0604020202020204" pitchFamily="34" charset="0"/>
                    <a:sym typeface="Helvetica" panose="020B0604020202020204" pitchFamily="34" charset="0"/>
                  </a:rPr>
                  <a:t>t</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a:t>
                </a:r>
              </a:p>
            </p:txBody>
          </p:sp>
        </p:grpSp>
      </p:grpSp>
      <p:sp>
        <p:nvSpPr>
          <p:cNvPr id="46" name="Bulle ronde 45">
            <a:extLst>
              <a:ext uri="{FF2B5EF4-FFF2-40B4-BE49-F238E27FC236}">
                <a16:creationId xmlns:a16="http://schemas.microsoft.com/office/drawing/2014/main" id="{4686C7DA-A87F-4C8E-B68A-13841A8A79AA}"/>
              </a:ext>
            </a:extLst>
          </p:cNvPr>
          <p:cNvSpPr>
            <a:spLocks noChangeArrowheads="1"/>
          </p:cNvSpPr>
          <p:nvPr/>
        </p:nvSpPr>
        <p:spPr bwMode="auto">
          <a:xfrm>
            <a:off x="6718743" y="5513387"/>
            <a:ext cx="3016250" cy="1165225"/>
          </a:xfrm>
          <a:prstGeom prst="wedgeEllipseCallout">
            <a:avLst>
              <a:gd name="adj1" fmla="val -33977"/>
              <a:gd name="adj2" fmla="val -232968"/>
            </a:avLst>
          </a:prstGeom>
          <a:solidFill>
            <a:schemeClr val="bg1"/>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7" name="Rectangle 46">
            <a:extLst>
              <a:ext uri="{FF2B5EF4-FFF2-40B4-BE49-F238E27FC236}">
                <a16:creationId xmlns:a16="http://schemas.microsoft.com/office/drawing/2014/main" id="{79220BFE-EB61-43DD-B3FE-F21BF898ABD4}"/>
              </a:ext>
            </a:extLst>
          </p:cNvPr>
          <p:cNvSpPr>
            <a:spLocks noChangeArrowheads="1"/>
          </p:cNvSpPr>
          <p:nvPr/>
        </p:nvSpPr>
        <p:spPr bwMode="auto">
          <a:xfrm>
            <a:off x="3722688" y="5859463"/>
            <a:ext cx="22288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a:t>
            </a:r>
            <a:r>
              <a:rPr lang="en-GB" altLang="en-US" baseline="-25000">
                <a:solidFill>
                  <a:srgbClr val="000000"/>
                </a:solidFill>
              </a:rPr>
              <a:t>B</a:t>
            </a:r>
            <a:r>
              <a:rPr lang="en-GB" altLang="en-US">
                <a:solidFill>
                  <a:srgbClr val="000000"/>
                </a:solidFill>
              </a:rPr>
              <a:t>=</a:t>
            </a:r>
            <a:r>
              <a:rPr lang="en-GB" altLang="en-US">
                <a:solidFill>
                  <a:srgbClr val="FF0000"/>
                </a:solidFill>
              </a:rPr>
              <a:t>B</a:t>
            </a:r>
            <a:r>
              <a:rPr lang="en-GB" altLang="en-US" baseline="30000">
                <a:solidFill>
                  <a:srgbClr val="008000"/>
                </a:solidFill>
              </a:rPr>
              <a:t>t</a:t>
            </a:r>
            <a:r>
              <a:rPr lang="en-GB" altLang="en-US">
                <a:solidFill>
                  <a:srgbClr val="000000"/>
                </a:solidFill>
              </a:rPr>
              <a:t> mod p</a:t>
            </a:r>
          </a:p>
          <a:p>
            <a:pPr algn="ctr" eaLnBrk="1" hangingPunct="1">
              <a:spcBef>
                <a:spcPct val="0"/>
              </a:spcBef>
              <a:buSzTx/>
              <a:buFontTx/>
              <a:buNone/>
            </a:pPr>
            <a:r>
              <a:rPr lang="en-GB" altLang="en-US">
                <a:solidFill>
                  <a:srgbClr val="000000"/>
                </a:solidFill>
              </a:rPr>
              <a:t>S</a:t>
            </a:r>
            <a:r>
              <a:rPr lang="en-GB" altLang="en-US" baseline="-25000">
                <a:solidFill>
                  <a:srgbClr val="000000"/>
                </a:solidFill>
              </a:rPr>
              <a:t>A</a:t>
            </a:r>
            <a:r>
              <a:rPr lang="en-GB" altLang="en-US">
                <a:solidFill>
                  <a:srgbClr val="000000"/>
                </a:solidFill>
              </a:rPr>
              <a:t>=</a:t>
            </a:r>
            <a:r>
              <a:rPr lang="en-GB" altLang="en-US">
                <a:solidFill>
                  <a:srgbClr val="3366FF"/>
                </a:solidFill>
              </a:rPr>
              <a:t>A</a:t>
            </a:r>
            <a:r>
              <a:rPr lang="en-GB" altLang="en-US" baseline="30000">
                <a:solidFill>
                  <a:srgbClr val="008000"/>
                </a:solidFill>
              </a:rPr>
              <a:t>t</a:t>
            </a:r>
            <a:r>
              <a:rPr lang="en-GB" altLang="en-US">
                <a:solidFill>
                  <a:srgbClr val="000000"/>
                </a:solidFill>
              </a:rPr>
              <a:t> mod p</a:t>
            </a:r>
          </a:p>
        </p:txBody>
      </p:sp>
      <p:sp>
        <p:nvSpPr>
          <p:cNvPr id="30" name="Rectangle 29">
            <a:extLst>
              <a:ext uri="{FF2B5EF4-FFF2-40B4-BE49-F238E27FC236}">
                <a16:creationId xmlns:a16="http://schemas.microsoft.com/office/drawing/2014/main" id="{B3B7B957-F7E1-4365-8155-BF2913EC6888}"/>
              </a:ext>
            </a:extLst>
          </p:cNvPr>
          <p:cNvSpPr>
            <a:spLocks noChangeArrowheads="1"/>
          </p:cNvSpPr>
          <p:nvPr/>
        </p:nvSpPr>
        <p:spPr bwMode="auto">
          <a:xfrm>
            <a:off x="7261829" y="5757933"/>
            <a:ext cx="222091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dirty="0">
                <a:solidFill>
                  <a:srgbClr val="000000"/>
                </a:solidFill>
              </a:rPr>
              <a:t>S</a:t>
            </a:r>
            <a:r>
              <a:rPr lang="en-GB" altLang="en-US" baseline="-25000" dirty="0">
                <a:solidFill>
                  <a:srgbClr val="000000"/>
                </a:solidFill>
              </a:rPr>
              <a:t>B</a:t>
            </a:r>
            <a:r>
              <a:rPr lang="en-GB" altLang="en-US" dirty="0">
                <a:solidFill>
                  <a:srgbClr val="000000"/>
                </a:solidFill>
              </a:rPr>
              <a:t>=</a:t>
            </a:r>
            <a:r>
              <a:rPr lang="en-GB" altLang="en-US" dirty="0">
                <a:solidFill>
                  <a:srgbClr val="FF0000"/>
                </a:solidFill>
              </a:rPr>
              <a:t>T</a:t>
            </a:r>
            <a:r>
              <a:rPr lang="en-GB" altLang="en-US" baseline="30000" dirty="0">
                <a:solidFill>
                  <a:srgbClr val="008000"/>
                </a:solidFill>
              </a:rPr>
              <a:t>b</a:t>
            </a:r>
            <a:r>
              <a:rPr lang="en-GB" altLang="en-US" dirty="0">
                <a:solidFill>
                  <a:srgbClr val="000000"/>
                </a:solidFill>
              </a:rPr>
              <a:t> mod p</a:t>
            </a:r>
          </a:p>
        </p:txBody>
      </p:sp>
      <p:grpSp>
        <p:nvGrpSpPr>
          <p:cNvPr id="16" name="Group 15">
            <a:extLst>
              <a:ext uri="{FF2B5EF4-FFF2-40B4-BE49-F238E27FC236}">
                <a16:creationId xmlns:a16="http://schemas.microsoft.com/office/drawing/2014/main" id="{BEA2F9CB-05E7-D0F2-AE8F-F35A3207F01E}"/>
              </a:ext>
            </a:extLst>
          </p:cNvPr>
          <p:cNvGrpSpPr>
            <a:grpSpLocks/>
          </p:cNvGrpSpPr>
          <p:nvPr/>
        </p:nvGrpSpPr>
        <p:grpSpPr bwMode="auto">
          <a:xfrm>
            <a:off x="478097" y="2314417"/>
            <a:ext cx="673643" cy="861615"/>
            <a:chOff x="0" y="0"/>
            <a:chExt cx="656" cy="1194"/>
          </a:xfrm>
        </p:grpSpPr>
        <p:sp>
          <p:nvSpPr>
            <p:cNvPr id="17" name="Rectangle 16">
              <a:extLst>
                <a:ext uri="{FF2B5EF4-FFF2-40B4-BE49-F238E27FC236}">
                  <a16:creationId xmlns:a16="http://schemas.microsoft.com/office/drawing/2014/main" id="{B1416E2B-18F9-0654-D4A7-3C4254210E83}"/>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2FECCFB2-B455-DBDF-0DAC-D00552721239}"/>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par>
                                <p:cTn id="22" presetID="22" presetClass="entr" presetSubtype="8"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2"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right)">
                                      <p:cBhvr>
                                        <p:cTn id="48" dur="500"/>
                                        <p:tgtEl>
                                          <p:spTgt spid="41"/>
                                        </p:tgtEl>
                                      </p:cBhvr>
                                    </p:animEffect>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6" grpId="0" animBg="1"/>
      <p:bldP spid="47" grpId="0"/>
      <p:bldP spid="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re 1">
            <a:extLst>
              <a:ext uri="{FF2B5EF4-FFF2-40B4-BE49-F238E27FC236}">
                <a16:creationId xmlns:a16="http://schemas.microsoft.com/office/drawing/2014/main" id="{A1DF8FDF-1B62-4243-AAC1-57B9082F1737}"/>
              </a:ext>
            </a:extLst>
          </p:cNvPr>
          <p:cNvSpPr>
            <a:spLocks noGrp="1" noChangeArrowheads="1"/>
          </p:cNvSpPr>
          <p:nvPr>
            <p:ph type="title"/>
          </p:nvPr>
        </p:nvSpPr>
        <p:spPr>
          <a:xfrm>
            <a:off x="749300" y="179388"/>
            <a:ext cx="8591550" cy="1714500"/>
          </a:xfrm>
        </p:spPr>
        <p:txBody>
          <a:bodyPr/>
          <a:lstStyle/>
          <a:p>
            <a:r>
              <a:rPr lang="en-GB" altLang="en-US"/>
              <a:t>Solving the MITM attack</a:t>
            </a:r>
          </a:p>
        </p:txBody>
      </p:sp>
      <p:sp>
        <p:nvSpPr>
          <p:cNvPr id="79874" name="Espace réservé du contenu 2">
            <a:extLst>
              <a:ext uri="{FF2B5EF4-FFF2-40B4-BE49-F238E27FC236}">
                <a16:creationId xmlns:a16="http://schemas.microsoft.com/office/drawing/2014/main" id="{642C73D6-3AD2-4E31-8362-84AD27F0B317}"/>
              </a:ext>
            </a:extLst>
          </p:cNvPr>
          <p:cNvSpPr>
            <a:spLocks noGrp="1" noChangeArrowheads="1"/>
          </p:cNvSpPr>
          <p:nvPr>
            <p:ph idx="1"/>
          </p:nvPr>
        </p:nvSpPr>
        <p:spPr/>
        <p:txBody>
          <a:bodyPr/>
          <a:lstStyle/>
          <a:p>
            <a:r>
              <a:rPr lang="en-GB" altLang="en-US"/>
              <a:t>What can we do to prevent this Man in the Middle Attack ?</a:t>
            </a:r>
          </a:p>
          <a:p>
            <a:pPr lvl="1"/>
            <a:r>
              <a:rPr lang="en-GB" altLang="en-US"/>
              <a:t>Pre-negotiated Shared secret </a:t>
            </a:r>
          </a:p>
          <a:p>
            <a:pPr lvl="1"/>
            <a:r>
              <a:rPr lang="en-GB" altLang="en-US"/>
              <a:t>Use public keys</a:t>
            </a:r>
          </a:p>
          <a:p>
            <a:pPr lvl="2"/>
            <a:r>
              <a:rPr lang="en-GB" altLang="en-US"/>
              <a:t>Public/Private keypair on Client</a:t>
            </a:r>
          </a:p>
          <a:p>
            <a:pPr lvl="2"/>
            <a:r>
              <a:rPr lang="en-GB" altLang="en-US"/>
              <a:t>Public/Private keypair on Server</a:t>
            </a:r>
            <a:br>
              <a:rPr lang="en-GB" altLang="en-US"/>
            </a:br>
            <a:endParaRPr lang="en-GB"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re 1">
            <a:extLst>
              <a:ext uri="{FF2B5EF4-FFF2-40B4-BE49-F238E27FC236}">
                <a16:creationId xmlns:a16="http://schemas.microsoft.com/office/drawing/2014/main" id="{2E84A6DF-3F1F-4EFF-B4E9-EC9B7C141F03}"/>
              </a:ext>
            </a:extLst>
          </p:cNvPr>
          <p:cNvSpPr>
            <a:spLocks noGrp="1" noChangeArrowheads="1"/>
          </p:cNvSpPr>
          <p:nvPr>
            <p:ph type="title"/>
          </p:nvPr>
        </p:nvSpPr>
        <p:spPr>
          <a:xfrm>
            <a:off x="125413" y="138113"/>
            <a:ext cx="9780587" cy="1714500"/>
          </a:xfrm>
        </p:spPr>
        <p:txBody>
          <a:bodyPr/>
          <a:lstStyle/>
          <a:p>
            <a:r>
              <a:rPr lang="en-GB" altLang="en-US"/>
              <a:t>Authenticated Diffie-Hellman </a:t>
            </a:r>
            <a:br>
              <a:rPr lang="en-GB" altLang="en-US"/>
            </a:br>
            <a:endParaRPr lang="en-GB" altLang="en-US"/>
          </a:p>
        </p:txBody>
      </p:sp>
      <p:sp>
        <p:nvSpPr>
          <p:cNvPr id="80899" name="Rectangle 7">
            <a:extLst>
              <a:ext uri="{FF2B5EF4-FFF2-40B4-BE49-F238E27FC236}">
                <a16:creationId xmlns:a16="http://schemas.microsoft.com/office/drawing/2014/main" id="{2E5F99BE-4283-47BE-908B-52B2D8AD3E4A}"/>
              </a:ext>
            </a:extLst>
          </p:cNvPr>
          <p:cNvSpPr>
            <a:spLocks/>
          </p:cNvSpPr>
          <p:nvPr/>
        </p:nvSpPr>
        <p:spPr bwMode="auto">
          <a:xfrm>
            <a:off x="1444625" y="2724150"/>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80901" name="Rectangle 9">
            <a:extLst>
              <a:ext uri="{FF2B5EF4-FFF2-40B4-BE49-F238E27FC236}">
                <a16:creationId xmlns:a16="http://schemas.microsoft.com/office/drawing/2014/main" id="{9A2A3A85-864B-4E75-BBDD-711E80605ADC}"/>
              </a:ext>
            </a:extLst>
          </p:cNvPr>
          <p:cNvSpPr>
            <a:spLocks/>
          </p:cNvSpPr>
          <p:nvPr/>
        </p:nvSpPr>
        <p:spPr bwMode="auto">
          <a:xfrm>
            <a:off x="7696200" y="2622550"/>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5B386229-DA99-4D12-B0A6-6833C7B2A996}"/>
              </a:ext>
            </a:extLst>
          </p:cNvPr>
          <p:cNvSpPr>
            <a:spLocks noChangeShapeType="1"/>
          </p:cNvSpPr>
          <p:nvPr/>
        </p:nvSpPr>
        <p:spPr bwMode="auto">
          <a:xfrm>
            <a:off x="1763713" y="3719513"/>
            <a:ext cx="6186487"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80903" name="Line 11">
            <a:extLst>
              <a:ext uri="{FF2B5EF4-FFF2-40B4-BE49-F238E27FC236}">
                <a16:creationId xmlns:a16="http://schemas.microsoft.com/office/drawing/2014/main" id="{3796A436-9BA8-4240-8B8A-EE616279A162}"/>
              </a:ext>
            </a:extLst>
          </p:cNvPr>
          <p:cNvSpPr>
            <a:spLocks noChangeShapeType="1"/>
          </p:cNvSpPr>
          <p:nvPr/>
        </p:nvSpPr>
        <p:spPr bwMode="auto">
          <a:xfrm>
            <a:off x="1797050" y="3089275"/>
            <a:ext cx="1588" cy="27622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80904" name="Line 12">
            <a:extLst>
              <a:ext uri="{FF2B5EF4-FFF2-40B4-BE49-F238E27FC236}">
                <a16:creationId xmlns:a16="http://schemas.microsoft.com/office/drawing/2014/main" id="{B5596C34-96A8-4937-A1F9-790E0DEF72AD}"/>
              </a:ext>
            </a:extLst>
          </p:cNvPr>
          <p:cNvSpPr>
            <a:spLocks noChangeShapeType="1"/>
          </p:cNvSpPr>
          <p:nvPr/>
        </p:nvSpPr>
        <p:spPr bwMode="auto">
          <a:xfrm flipH="1">
            <a:off x="8107363" y="2914650"/>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5C4C4DCA-D0E3-4A9A-A69D-4B744D9FBEBB}"/>
              </a:ext>
            </a:extLst>
          </p:cNvPr>
          <p:cNvGrpSpPr>
            <a:grpSpLocks/>
          </p:cNvGrpSpPr>
          <p:nvPr/>
        </p:nvGrpSpPr>
        <p:grpSpPr bwMode="auto">
          <a:xfrm>
            <a:off x="2428875" y="3276600"/>
            <a:ext cx="4892675" cy="334963"/>
            <a:chOff x="0" y="0"/>
            <a:chExt cx="3136" cy="232"/>
          </a:xfrm>
        </p:grpSpPr>
        <p:sp>
          <p:nvSpPr>
            <p:cNvPr id="80920" name="Rectangle 14">
              <a:extLst>
                <a:ext uri="{FF2B5EF4-FFF2-40B4-BE49-F238E27FC236}">
                  <a16:creationId xmlns:a16="http://schemas.microsoft.com/office/drawing/2014/main" id="{9D84EDAC-D840-41DC-97B4-09DED89D52F4}"/>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0921" name="Rectangle 15">
              <a:extLst>
                <a:ext uri="{FF2B5EF4-FFF2-40B4-BE49-F238E27FC236}">
                  <a16:creationId xmlns:a16="http://schemas.microsoft.com/office/drawing/2014/main" id="{806B6420-ED7E-4BE7-948E-BB23D9516966}"/>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E4A479E6-B6BC-4E57-B905-6AF05EE97294}"/>
              </a:ext>
            </a:extLst>
          </p:cNvPr>
          <p:cNvGrpSpPr>
            <a:grpSpLocks/>
          </p:cNvGrpSpPr>
          <p:nvPr/>
        </p:nvGrpSpPr>
        <p:grpSpPr bwMode="auto">
          <a:xfrm>
            <a:off x="1825625" y="4083050"/>
            <a:ext cx="6318250" cy="339725"/>
            <a:chOff x="1101825" y="5753437"/>
            <a:chExt cx="8294400" cy="481330"/>
          </a:xfrm>
        </p:grpSpPr>
        <p:sp>
          <p:nvSpPr>
            <p:cNvPr id="80916" name="Line 16">
              <a:extLst>
                <a:ext uri="{FF2B5EF4-FFF2-40B4-BE49-F238E27FC236}">
                  <a16:creationId xmlns:a16="http://schemas.microsoft.com/office/drawing/2014/main" id="{A9FF0E9B-6964-484A-BC1E-27004B983930}"/>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80917" name="Group 17">
              <a:extLst>
                <a:ext uri="{FF2B5EF4-FFF2-40B4-BE49-F238E27FC236}">
                  <a16:creationId xmlns:a16="http://schemas.microsoft.com/office/drawing/2014/main" id="{C2436DAB-EAE1-41AA-8B0F-C02B93A49D4B}"/>
                </a:ext>
              </a:extLst>
            </p:cNvPr>
            <p:cNvGrpSpPr>
              <a:grpSpLocks/>
            </p:cNvGrpSpPr>
            <p:nvPr/>
          </p:nvGrpSpPr>
          <p:grpSpPr bwMode="auto">
            <a:xfrm>
              <a:off x="2080768" y="5753437"/>
              <a:ext cx="6422528" cy="475186"/>
              <a:chOff x="0" y="0"/>
              <a:chExt cx="3136" cy="232"/>
            </a:xfrm>
          </p:grpSpPr>
          <p:sp>
            <p:nvSpPr>
              <p:cNvPr id="80918" name="Rectangle 18">
                <a:extLst>
                  <a:ext uri="{FF2B5EF4-FFF2-40B4-BE49-F238E27FC236}">
                    <a16:creationId xmlns:a16="http://schemas.microsoft.com/office/drawing/2014/main" id="{8FB49B2B-1266-4FF3-BCB4-C595AB955FEC}"/>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0919" name="Rectangle 19">
                <a:extLst>
                  <a:ext uri="{FF2B5EF4-FFF2-40B4-BE49-F238E27FC236}">
                    <a16:creationId xmlns:a16="http://schemas.microsoft.com/office/drawing/2014/main" id="{CEDF2955-9C33-4259-90CF-556CBE02A7EA}"/>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S(B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 </a:t>
                </a:r>
                <a:r>
                  <a:rPr lang="en-US" altLang="en-US">
                    <a:solidFill>
                      <a:srgbClr val="008000"/>
                    </a:solidFill>
                    <a:latin typeface="Helvetica" panose="020B0604020202020204" pitchFamily="34" charset="0"/>
                    <a:sym typeface="Helvetica" panose="020B0604020202020204" pitchFamily="34" charset="0"/>
                  </a:rPr>
                  <a:t>Priv</a:t>
                </a:r>
                <a:r>
                  <a:rPr lang="en-US" altLang="en-US" baseline="-25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p>
              <a:p>
                <a:pPr algn="ctr" eaLnBrk="1" hangingPunct="1">
                  <a:lnSpc>
                    <a:spcPct val="83000"/>
                  </a:lnSpc>
                  <a:spcBef>
                    <a:spcPct val="0"/>
                  </a:spcBef>
                  <a:buSzTx/>
                  <a:buFontTx/>
                  <a:buNone/>
                </a:pPr>
                <a:r>
                  <a:rPr lang="en-US" altLang="en-US" sz="3200">
                    <a:latin typeface="Helvetica" panose="020B0604020202020204" pitchFamily="34" charset="0"/>
                    <a:sym typeface="Helvetica" panose="020B0604020202020204" pitchFamily="34" charset="0"/>
                  </a:rPr>
                  <a:t>Cert(</a:t>
                </a:r>
                <a:r>
                  <a:rPr lang="en-US" altLang="en-US" sz="3200">
                    <a:solidFill>
                      <a:srgbClr val="008000"/>
                    </a:solidFill>
                    <a:latin typeface="Helvetica" panose="020B0604020202020204" pitchFamily="34" charset="0"/>
                    <a:sym typeface="Helvetica" panose="020B0604020202020204" pitchFamily="34" charset="0"/>
                  </a:rPr>
                  <a:t>Pub</a:t>
                </a:r>
                <a:r>
                  <a:rPr lang="en-US" altLang="en-US" sz="3200" baseline="-33000">
                    <a:solidFill>
                      <a:srgbClr val="008000"/>
                    </a:solidFill>
                    <a:latin typeface="Helvetica" panose="020B0604020202020204" pitchFamily="34" charset="0"/>
                    <a:sym typeface="Helvetica" panose="020B0604020202020204" pitchFamily="34" charset="0"/>
                  </a:rPr>
                  <a:t>Bob</a:t>
                </a:r>
                <a:r>
                  <a:rPr lang="en-US" altLang="en-US" sz="3200">
                    <a:latin typeface="Helvetica" panose="020B0604020202020204" pitchFamily="34" charset="0"/>
                    <a:sym typeface="Helvetica" panose="020B0604020202020204" pitchFamily="34" charset="0"/>
                  </a:rPr>
                  <a:t> , </a:t>
                </a:r>
                <a:r>
                  <a:rPr lang="en-US" altLang="en-US" sz="3200">
                    <a:solidFill>
                      <a:srgbClr val="FF0000"/>
                    </a:solidFill>
                    <a:latin typeface="Helvetica" panose="020B0604020202020204" pitchFamily="34" charset="0"/>
                    <a:sym typeface="Helvetica" panose="020B0604020202020204" pitchFamily="34" charset="0"/>
                  </a:rPr>
                  <a:t>Priv</a:t>
                </a:r>
                <a:r>
                  <a:rPr lang="en-US" altLang="en-US" sz="3200" baseline="-33000">
                    <a:solidFill>
                      <a:srgbClr val="FF0000"/>
                    </a:solidFill>
                    <a:latin typeface="Helvetica" panose="020B0604020202020204" pitchFamily="34" charset="0"/>
                    <a:sym typeface="Helvetica" panose="020B0604020202020204" pitchFamily="34" charset="0"/>
                  </a:rPr>
                  <a:t>C</a:t>
                </a:r>
                <a:r>
                  <a:rPr lang="en-US" altLang="en-US" sz="3200">
                    <a:latin typeface="Helvetica" panose="020B0604020202020204" pitchFamily="34" charset="0"/>
                    <a:sym typeface="Helvetica" panose="020B0604020202020204" pitchFamily="34" charset="0"/>
                  </a:rPr>
                  <a:t> )</a:t>
                </a:r>
                <a:r>
                  <a:rPr lang="ar-SA" altLang="en-US" sz="3200">
                    <a:latin typeface="Helvetica" panose="020B0604020202020204" pitchFamily="34" charset="0"/>
                    <a:cs typeface="Arial" panose="020B0604020202020204" pitchFamily="34" charset="0"/>
                    <a:sym typeface="Helvetica" panose="020B0604020202020204" pitchFamily="34" charset="0"/>
                  </a:rPr>
                  <a:t>‏</a:t>
                </a:r>
                <a:endParaRPr lang="en-US" altLang="en-US" sz="3200">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p:txBody>
          </p:sp>
        </p:grpSp>
      </p:grpSp>
      <p:grpSp>
        <p:nvGrpSpPr>
          <p:cNvPr id="37" name="Grouper 36">
            <a:extLst>
              <a:ext uri="{FF2B5EF4-FFF2-40B4-BE49-F238E27FC236}">
                <a16:creationId xmlns:a16="http://schemas.microsoft.com/office/drawing/2014/main" id="{60F1741B-0F12-4F74-89DE-0BCBB5B43890}"/>
              </a:ext>
            </a:extLst>
          </p:cNvPr>
          <p:cNvGrpSpPr>
            <a:grpSpLocks/>
          </p:cNvGrpSpPr>
          <p:nvPr/>
        </p:nvGrpSpPr>
        <p:grpSpPr bwMode="auto">
          <a:xfrm>
            <a:off x="1255713" y="5353050"/>
            <a:ext cx="3048000" cy="1165225"/>
            <a:chOff x="1779436" y="3004592"/>
            <a:chExt cx="4002884" cy="1584176"/>
          </a:xfrm>
        </p:grpSpPr>
        <p:sp>
          <p:nvSpPr>
            <p:cNvPr id="80914" name="Bulle ronde 37">
              <a:extLst>
                <a:ext uri="{FF2B5EF4-FFF2-40B4-BE49-F238E27FC236}">
                  <a16:creationId xmlns:a16="http://schemas.microsoft.com/office/drawing/2014/main" id="{25B4BAA6-2388-48EA-A2B5-B8178615DE4C}"/>
                </a:ext>
              </a:extLst>
            </p:cNvPr>
            <p:cNvSpPr>
              <a:spLocks noChangeArrowheads="1"/>
            </p:cNvSpPr>
            <p:nvPr/>
          </p:nvSpPr>
          <p:spPr bwMode="auto">
            <a:xfrm>
              <a:off x="1821880" y="3004592"/>
              <a:ext cx="3960440" cy="1584176"/>
            </a:xfrm>
            <a:prstGeom prst="wedgeEllipseCallout">
              <a:avLst>
                <a:gd name="adj1" fmla="val -33440"/>
                <a:gd name="adj2" fmla="val -23556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0915" name="ZoneTexte 38">
              <a:extLst>
                <a:ext uri="{FF2B5EF4-FFF2-40B4-BE49-F238E27FC236}">
                  <a16:creationId xmlns:a16="http://schemas.microsoft.com/office/drawing/2014/main" id="{20B90051-8FF7-48B6-A230-2A28F2A22A36}"/>
                </a:ext>
              </a:extLst>
            </p:cNvPr>
            <p:cNvSpPr txBox="1">
              <a:spLocks noChangeArrowheads="1"/>
            </p:cNvSpPr>
            <p:nvPr/>
          </p:nvSpPr>
          <p:spPr bwMode="auto">
            <a:xfrm>
              <a:off x="1779436" y="3364632"/>
              <a:ext cx="3951989" cy="79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Secret=</a:t>
              </a:r>
              <a:r>
                <a:rPr lang="en-GB" altLang="en-US" sz="3200">
                  <a:solidFill>
                    <a:srgbClr val="008000"/>
                  </a:solidFill>
                </a:rPr>
                <a:t>B</a:t>
              </a:r>
              <a:r>
                <a:rPr lang="en-GB" altLang="en-US" sz="3200" baseline="30000">
                  <a:solidFill>
                    <a:srgbClr val="3366FF"/>
                  </a:solidFill>
                </a:rPr>
                <a:t>a</a:t>
              </a:r>
              <a:r>
                <a:rPr lang="en-GB" altLang="en-US" sz="3200">
                  <a:solidFill>
                    <a:srgbClr val="000000"/>
                  </a:solidFill>
                </a:rPr>
                <a:t> mod p</a:t>
              </a:r>
            </a:p>
          </p:txBody>
        </p:sp>
      </p:grpSp>
      <p:sp>
        <p:nvSpPr>
          <p:cNvPr id="40" name="Bulle ronde 39">
            <a:extLst>
              <a:ext uri="{FF2B5EF4-FFF2-40B4-BE49-F238E27FC236}">
                <a16:creationId xmlns:a16="http://schemas.microsoft.com/office/drawing/2014/main" id="{73F84F37-07A2-463E-9C91-13C281E070FF}"/>
              </a:ext>
            </a:extLst>
          </p:cNvPr>
          <p:cNvSpPr>
            <a:spLocks noChangeArrowheads="1"/>
          </p:cNvSpPr>
          <p:nvPr/>
        </p:nvSpPr>
        <p:spPr bwMode="auto">
          <a:xfrm>
            <a:off x="5610225" y="5251450"/>
            <a:ext cx="3017838" cy="1165225"/>
          </a:xfrm>
          <a:prstGeom prst="wedgeEllipseCallout">
            <a:avLst>
              <a:gd name="adj1" fmla="val 29528"/>
              <a:gd name="adj2" fmla="val -24499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40">
            <a:extLst>
              <a:ext uri="{FF2B5EF4-FFF2-40B4-BE49-F238E27FC236}">
                <a16:creationId xmlns:a16="http://schemas.microsoft.com/office/drawing/2014/main" id="{D412BB99-F974-45EA-84D5-1709043984D6}"/>
              </a:ext>
            </a:extLst>
          </p:cNvPr>
          <p:cNvSpPr>
            <a:spLocks noChangeArrowheads="1"/>
          </p:cNvSpPr>
          <p:nvPr/>
        </p:nvSpPr>
        <p:spPr bwMode="auto">
          <a:xfrm>
            <a:off x="5702300" y="5605463"/>
            <a:ext cx="29337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Secret=</a:t>
            </a:r>
            <a:r>
              <a:rPr lang="en-GB" altLang="en-US">
                <a:solidFill>
                  <a:srgbClr val="3366FF"/>
                </a:solidFill>
              </a:rPr>
              <a:t>A</a:t>
            </a:r>
            <a:r>
              <a:rPr lang="en-GB" altLang="en-US" baseline="30000">
                <a:solidFill>
                  <a:srgbClr val="008000"/>
                </a:solidFill>
              </a:rPr>
              <a:t>b</a:t>
            </a:r>
            <a:r>
              <a:rPr lang="en-GB" altLang="en-US">
                <a:solidFill>
                  <a:srgbClr val="000000"/>
                </a:solidFill>
              </a:rPr>
              <a:t> mod p</a:t>
            </a:r>
          </a:p>
        </p:txBody>
      </p:sp>
      <p:sp>
        <p:nvSpPr>
          <p:cNvPr id="80910" name="Rectangle 22">
            <a:extLst>
              <a:ext uri="{FF2B5EF4-FFF2-40B4-BE49-F238E27FC236}">
                <a16:creationId xmlns:a16="http://schemas.microsoft.com/office/drawing/2014/main" id="{7501B0F7-F173-4830-911E-966CE58B5BCA}"/>
              </a:ext>
            </a:extLst>
          </p:cNvPr>
          <p:cNvSpPr>
            <a:spLocks/>
          </p:cNvSpPr>
          <p:nvPr/>
        </p:nvSpPr>
        <p:spPr bwMode="auto">
          <a:xfrm>
            <a:off x="6818313" y="1252538"/>
            <a:ext cx="25320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sp>
        <p:nvSpPr>
          <p:cNvPr id="80912" name="Rectangle 24">
            <a:extLst>
              <a:ext uri="{FF2B5EF4-FFF2-40B4-BE49-F238E27FC236}">
                <a16:creationId xmlns:a16="http://schemas.microsoft.com/office/drawing/2014/main" id="{59959506-9CCD-4CBB-A3A5-D3ACF36E9D5E}"/>
              </a:ext>
            </a:extLst>
          </p:cNvPr>
          <p:cNvSpPr>
            <a:spLocks/>
          </p:cNvSpPr>
          <p:nvPr/>
        </p:nvSpPr>
        <p:spPr bwMode="auto">
          <a:xfrm>
            <a:off x="3765550" y="1865313"/>
            <a:ext cx="1370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Charles</a:t>
            </a:r>
          </a:p>
        </p:txBody>
      </p:sp>
      <p:sp>
        <p:nvSpPr>
          <p:cNvPr id="80913" name="Rectangle 25">
            <a:extLst>
              <a:ext uri="{FF2B5EF4-FFF2-40B4-BE49-F238E27FC236}">
                <a16:creationId xmlns:a16="http://schemas.microsoft.com/office/drawing/2014/main" id="{B829CA8B-B3F5-4D59-9686-167E3487A0F1}"/>
              </a:ext>
            </a:extLst>
          </p:cNvPr>
          <p:cNvSpPr>
            <a:spLocks/>
          </p:cNvSpPr>
          <p:nvPr/>
        </p:nvSpPr>
        <p:spPr bwMode="auto">
          <a:xfrm>
            <a:off x="3767138" y="2224088"/>
            <a:ext cx="13223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nvGrpSpPr>
          <p:cNvPr id="2" name="Group 6">
            <a:extLst>
              <a:ext uri="{FF2B5EF4-FFF2-40B4-BE49-F238E27FC236}">
                <a16:creationId xmlns:a16="http://schemas.microsoft.com/office/drawing/2014/main" id="{D1CE026C-B16B-9344-0EF7-472F8A252AE9}"/>
              </a:ext>
            </a:extLst>
          </p:cNvPr>
          <p:cNvGrpSpPr>
            <a:grpSpLocks/>
          </p:cNvGrpSpPr>
          <p:nvPr/>
        </p:nvGrpSpPr>
        <p:grpSpPr bwMode="auto">
          <a:xfrm>
            <a:off x="7898607" y="1875362"/>
            <a:ext cx="417512" cy="728581"/>
            <a:chOff x="0" y="0"/>
            <a:chExt cx="506" cy="1003"/>
          </a:xfrm>
        </p:grpSpPr>
        <p:sp>
          <p:nvSpPr>
            <p:cNvPr id="3" name="Rectangle 7">
              <a:extLst>
                <a:ext uri="{FF2B5EF4-FFF2-40B4-BE49-F238E27FC236}">
                  <a16:creationId xmlns:a16="http://schemas.microsoft.com/office/drawing/2014/main" id="{9BB4B406-A2FB-50BD-545B-AE31B4F04B04}"/>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4C67F7B2-2DB1-C358-C878-1EF50181D52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6" name="Group 15">
            <a:extLst>
              <a:ext uri="{FF2B5EF4-FFF2-40B4-BE49-F238E27FC236}">
                <a16:creationId xmlns:a16="http://schemas.microsoft.com/office/drawing/2014/main" id="{450AFFA5-4822-AE1A-6827-2160F202108D}"/>
              </a:ext>
            </a:extLst>
          </p:cNvPr>
          <p:cNvGrpSpPr>
            <a:grpSpLocks/>
          </p:cNvGrpSpPr>
          <p:nvPr/>
        </p:nvGrpSpPr>
        <p:grpSpPr bwMode="auto">
          <a:xfrm>
            <a:off x="1600973" y="1836143"/>
            <a:ext cx="673643" cy="861615"/>
            <a:chOff x="0" y="0"/>
            <a:chExt cx="656" cy="1194"/>
          </a:xfrm>
        </p:grpSpPr>
        <p:sp>
          <p:nvSpPr>
            <p:cNvPr id="17" name="Rectangle 16">
              <a:extLst>
                <a:ext uri="{FF2B5EF4-FFF2-40B4-BE49-F238E27FC236}">
                  <a16:creationId xmlns:a16="http://schemas.microsoft.com/office/drawing/2014/main" id="{571B3028-35BE-2CBD-E35A-8793443762B0}"/>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EDE232D9-8149-0B0D-654E-F8B8C2F338C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pic>
        <p:nvPicPr>
          <p:cNvPr id="20" name="Graphic 19" descr="Judge male outline">
            <a:extLst>
              <a:ext uri="{FF2B5EF4-FFF2-40B4-BE49-F238E27FC236}">
                <a16:creationId xmlns:a16="http://schemas.microsoft.com/office/drawing/2014/main" id="{77B5CC81-DC4C-C5B3-5E6E-95F91CC12E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71131" y="918817"/>
            <a:ext cx="914400" cy="9144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26C89B93-BC6E-4B6A-B3F7-797E9E39EFBE}"/>
              </a:ext>
            </a:extLst>
          </p:cNvPr>
          <p:cNvSpPr>
            <a:spLocks noGrp="1" noChangeArrowheads="1"/>
          </p:cNvSpPr>
          <p:nvPr>
            <p:ph type="title"/>
          </p:nvPr>
        </p:nvSpPr>
        <p:spPr/>
        <p:txBody>
          <a:bodyPr/>
          <a:lstStyle/>
          <a:p>
            <a:pPr eaLnBrk="1" hangingPunct="1"/>
            <a:r>
              <a:rPr lang="en-US" altLang="en-US"/>
              <a:t>Agenda</a:t>
            </a:r>
          </a:p>
        </p:txBody>
      </p:sp>
      <p:sp>
        <p:nvSpPr>
          <p:cNvPr id="17410" name="Rectangle 2">
            <a:extLst>
              <a:ext uri="{FF2B5EF4-FFF2-40B4-BE49-F238E27FC236}">
                <a16:creationId xmlns:a16="http://schemas.microsoft.com/office/drawing/2014/main" id="{C5F39B8E-B528-4A9B-9D09-68051D1017E2}"/>
              </a:ext>
            </a:extLst>
          </p:cNvPr>
          <p:cNvSpPr>
            <a:spLocks noGrp="1" noChangeArrowheads="1"/>
          </p:cNvSpPr>
          <p:nvPr>
            <p:ph type="body" idx="1"/>
          </p:nvPr>
        </p:nvSpPr>
        <p:spPr/>
        <p:txBody>
          <a:bodyPr/>
          <a:lstStyle/>
          <a:p>
            <a:pPr marL="654050" eaLnBrk="1" hangingPunct="1"/>
            <a:r>
              <a:rPr lang="en-US" altLang="en-US" dirty="0"/>
              <a:t>Sharing resources</a:t>
            </a:r>
          </a:p>
          <a:p>
            <a:pPr marL="654050" eaLnBrk="1" hangingPunct="1"/>
            <a:r>
              <a:rPr lang="en-US" altLang="en-US" dirty="0"/>
              <a:t>Network security principles</a:t>
            </a:r>
          </a:p>
          <a:p>
            <a:pPr marL="654050" eaLnBrk="1" hangingPunct="1"/>
            <a:r>
              <a:rPr lang="en-US" altLang="en-US" dirty="0"/>
              <a:t>Security protocols</a:t>
            </a:r>
          </a:p>
          <a:p>
            <a:pPr marL="982663" lvl="1" eaLnBrk="1" hangingPunct="1"/>
            <a:r>
              <a:rPr lang="en-US" altLang="en-US" dirty="0">
                <a:solidFill>
                  <a:srgbClr val="FF0000"/>
                </a:solidFill>
              </a:rPr>
              <a:t>Transport Layer Security (TLS)</a:t>
            </a:r>
          </a:p>
          <a:p>
            <a:pPr marL="982663" lvl="1" eaLnBrk="1" hangingPunct="1"/>
            <a:r>
              <a:rPr lang="en-US" altLang="en-US" dirty="0" err="1"/>
              <a:t>Ssh</a:t>
            </a:r>
            <a:endParaRPr lang="en-US" altLang="en-US" dirty="0"/>
          </a:p>
          <a:p>
            <a:pPr marL="982663" lvl="1" eaLnBrk="1" hangingPunct="1"/>
            <a:r>
              <a:rPr lang="en-US" altLang="en-US" dirty="0"/>
              <a:t>Attacks against DNS</a:t>
            </a:r>
          </a:p>
        </p:txBody>
      </p:sp>
    </p:spTree>
    <p:extLst>
      <p:ext uri="{BB962C8B-B14F-4D97-AF65-F5344CB8AC3E}">
        <p14:creationId xmlns:p14="http://schemas.microsoft.com/office/powerpoint/2010/main" val="303510296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8729-ED56-7A9D-D10C-486DA0990EFC}"/>
              </a:ext>
            </a:extLst>
          </p:cNvPr>
          <p:cNvSpPr>
            <a:spLocks noGrp="1"/>
          </p:cNvSpPr>
          <p:nvPr>
            <p:ph type="title"/>
          </p:nvPr>
        </p:nvSpPr>
        <p:spPr/>
        <p:txBody>
          <a:bodyPr/>
          <a:lstStyle/>
          <a:p>
            <a:r>
              <a:rPr lang="en-BE" dirty="0"/>
              <a:t>TLS works above TCP</a:t>
            </a:r>
          </a:p>
        </p:txBody>
      </p:sp>
      <p:grpSp>
        <p:nvGrpSpPr>
          <p:cNvPr id="8" name="Group 51">
            <a:extLst>
              <a:ext uri="{FF2B5EF4-FFF2-40B4-BE49-F238E27FC236}">
                <a16:creationId xmlns:a16="http://schemas.microsoft.com/office/drawing/2014/main" id="{155BA46B-AFCC-4616-FD5A-E79A254E1BBE}"/>
              </a:ext>
            </a:extLst>
          </p:cNvPr>
          <p:cNvGrpSpPr>
            <a:grpSpLocks/>
          </p:cNvGrpSpPr>
          <p:nvPr/>
        </p:nvGrpSpPr>
        <p:grpSpPr bwMode="auto">
          <a:xfrm>
            <a:off x="1241667" y="2098932"/>
            <a:ext cx="1703388" cy="304800"/>
            <a:chOff x="0" y="0"/>
            <a:chExt cx="1408" cy="274"/>
          </a:xfrm>
        </p:grpSpPr>
        <p:sp>
          <p:nvSpPr>
            <p:cNvPr id="9" name="AutoShape 52">
              <a:extLst>
                <a:ext uri="{FF2B5EF4-FFF2-40B4-BE49-F238E27FC236}">
                  <a16:creationId xmlns:a16="http://schemas.microsoft.com/office/drawing/2014/main" id="{471ADA12-9DB7-6DFD-E79D-CF0D62905333}"/>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 name="Rectangle 53">
              <a:extLst>
                <a:ext uri="{FF2B5EF4-FFF2-40B4-BE49-F238E27FC236}">
                  <a16:creationId xmlns:a16="http://schemas.microsoft.com/office/drawing/2014/main" id="{59104BFD-2FEC-D5AA-7186-D7CCFA504808}"/>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dirty="0">
                  <a:solidFill>
                    <a:srgbClr val="0000FF"/>
                  </a:solidFill>
                  <a:latin typeface="Helvetica" panose="020B0604020202020204" pitchFamily="34" charset="0"/>
                  <a:sym typeface="Helvetica" panose="020B0604020202020204" pitchFamily="34" charset="0"/>
                </a:rPr>
                <a:t>Application</a:t>
              </a:r>
            </a:p>
          </p:txBody>
        </p:sp>
      </p:grpSp>
      <p:grpSp>
        <p:nvGrpSpPr>
          <p:cNvPr id="11" name="Group 54">
            <a:extLst>
              <a:ext uri="{FF2B5EF4-FFF2-40B4-BE49-F238E27FC236}">
                <a16:creationId xmlns:a16="http://schemas.microsoft.com/office/drawing/2014/main" id="{5BB15AF2-FDF3-6D1A-2D05-2E9629F83899}"/>
              </a:ext>
            </a:extLst>
          </p:cNvPr>
          <p:cNvGrpSpPr>
            <a:grpSpLocks/>
          </p:cNvGrpSpPr>
          <p:nvPr/>
        </p:nvGrpSpPr>
        <p:grpSpPr bwMode="auto">
          <a:xfrm>
            <a:off x="6944876" y="2098932"/>
            <a:ext cx="1703387" cy="304800"/>
            <a:chOff x="0" y="0"/>
            <a:chExt cx="1408" cy="274"/>
          </a:xfrm>
        </p:grpSpPr>
        <p:sp>
          <p:nvSpPr>
            <p:cNvPr id="12" name="AutoShape 55">
              <a:extLst>
                <a:ext uri="{FF2B5EF4-FFF2-40B4-BE49-F238E27FC236}">
                  <a16:creationId xmlns:a16="http://schemas.microsoft.com/office/drawing/2014/main" id="{817DB4FC-31C1-A50D-3199-3D7CB6ED4D3A}"/>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3" name="Rectangle 56">
              <a:extLst>
                <a:ext uri="{FF2B5EF4-FFF2-40B4-BE49-F238E27FC236}">
                  <a16:creationId xmlns:a16="http://schemas.microsoft.com/office/drawing/2014/main" id="{4CB10ECC-42E8-A553-39F2-1F7535DA3FD3}"/>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dirty="0">
                  <a:solidFill>
                    <a:srgbClr val="0000FF"/>
                  </a:solidFill>
                  <a:latin typeface="Helvetica" panose="020B0604020202020204" pitchFamily="34" charset="0"/>
                  <a:sym typeface="Helvetica" panose="020B0604020202020204" pitchFamily="34" charset="0"/>
                </a:rPr>
                <a:t>Application</a:t>
              </a:r>
            </a:p>
          </p:txBody>
        </p:sp>
      </p:grpSp>
      <p:grpSp>
        <p:nvGrpSpPr>
          <p:cNvPr id="15" name="Group 61">
            <a:extLst>
              <a:ext uri="{FF2B5EF4-FFF2-40B4-BE49-F238E27FC236}">
                <a16:creationId xmlns:a16="http://schemas.microsoft.com/office/drawing/2014/main" id="{E7E08464-0E9B-47BA-9CA9-BDC8399EC288}"/>
              </a:ext>
            </a:extLst>
          </p:cNvPr>
          <p:cNvGrpSpPr>
            <a:grpSpLocks/>
          </p:cNvGrpSpPr>
          <p:nvPr/>
        </p:nvGrpSpPr>
        <p:grpSpPr bwMode="auto">
          <a:xfrm>
            <a:off x="1217980" y="3016122"/>
            <a:ext cx="7396162" cy="341312"/>
            <a:chOff x="0" y="0"/>
            <a:chExt cx="6116" cy="305"/>
          </a:xfrm>
        </p:grpSpPr>
        <p:grpSp>
          <p:nvGrpSpPr>
            <p:cNvPr id="16" name="Group 62">
              <a:extLst>
                <a:ext uri="{FF2B5EF4-FFF2-40B4-BE49-F238E27FC236}">
                  <a16:creationId xmlns:a16="http://schemas.microsoft.com/office/drawing/2014/main" id="{48759D2F-9BA6-9332-A650-13C27CA75E4F}"/>
                </a:ext>
              </a:extLst>
            </p:cNvPr>
            <p:cNvGrpSpPr>
              <a:grpSpLocks/>
            </p:cNvGrpSpPr>
            <p:nvPr/>
          </p:nvGrpSpPr>
          <p:grpSpPr bwMode="auto">
            <a:xfrm>
              <a:off x="0" y="0"/>
              <a:ext cx="1408" cy="274"/>
              <a:chOff x="0" y="0"/>
              <a:chExt cx="1408" cy="274"/>
            </a:xfrm>
          </p:grpSpPr>
          <p:sp>
            <p:nvSpPr>
              <p:cNvPr id="24" name="AutoShape 63">
                <a:extLst>
                  <a:ext uri="{FF2B5EF4-FFF2-40B4-BE49-F238E27FC236}">
                    <a16:creationId xmlns:a16="http://schemas.microsoft.com/office/drawing/2014/main" id="{A7B5A91E-8A2C-ADFF-C71F-BFB9C6043A12}"/>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5" name="Rectangle 64">
                <a:extLst>
                  <a:ext uri="{FF2B5EF4-FFF2-40B4-BE49-F238E27FC236}">
                    <a16:creationId xmlns:a16="http://schemas.microsoft.com/office/drawing/2014/main" id="{11A56C1C-46B5-AE2B-75A7-6BF927C9A429}"/>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dirty="0">
                    <a:solidFill>
                      <a:srgbClr val="FF0000"/>
                    </a:solidFill>
                    <a:latin typeface="Helvetica" panose="020B0604020202020204" pitchFamily="34" charset="0"/>
                    <a:sym typeface="Helvetica" panose="020B0604020202020204" pitchFamily="34" charset="0"/>
                  </a:rPr>
                  <a:t>TLS</a:t>
                </a:r>
              </a:p>
            </p:txBody>
          </p:sp>
        </p:grpSp>
        <p:grpSp>
          <p:nvGrpSpPr>
            <p:cNvPr id="17" name="Group 65">
              <a:extLst>
                <a:ext uri="{FF2B5EF4-FFF2-40B4-BE49-F238E27FC236}">
                  <a16:creationId xmlns:a16="http://schemas.microsoft.com/office/drawing/2014/main" id="{D9B609C2-3C5D-7A01-D0FB-09DF2CC49DDF}"/>
                </a:ext>
              </a:extLst>
            </p:cNvPr>
            <p:cNvGrpSpPr>
              <a:grpSpLocks/>
            </p:cNvGrpSpPr>
            <p:nvPr/>
          </p:nvGrpSpPr>
          <p:grpSpPr bwMode="auto">
            <a:xfrm>
              <a:off x="4708" y="31"/>
              <a:ext cx="1408" cy="274"/>
              <a:chOff x="0" y="0"/>
              <a:chExt cx="1408" cy="274"/>
            </a:xfrm>
          </p:grpSpPr>
          <p:sp>
            <p:nvSpPr>
              <p:cNvPr id="22" name="AutoShape 66">
                <a:extLst>
                  <a:ext uri="{FF2B5EF4-FFF2-40B4-BE49-F238E27FC236}">
                    <a16:creationId xmlns:a16="http://schemas.microsoft.com/office/drawing/2014/main" id="{E0FF568A-901F-3433-A105-7BEF086B4A35}"/>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3" name="Rectangle 67">
                <a:extLst>
                  <a:ext uri="{FF2B5EF4-FFF2-40B4-BE49-F238E27FC236}">
                    <a16:creationId xmlns:a16="http://schemas.microsoft.com/office/drawing/2014/main" id="{7F00E021-2EFD-8403-5C9C-0E61BC82D699}"/>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dirty="0">
                    <a:solidFill>
                      <a:srgbClr val="FF0000"/>
                    </a:solidFill>
                    <a:latin typeface="Helvetica" panose="020B0604020202020204" pitchFamily="34" charset="0"/>
                    <a:sym typeface="Helvetica" panose="020B0604020202020204" pitchFamily="34" charset="0"/>
                  </a:rPr>
                  <a:t>TLS</a:t>
                </a:r>
              </a:p>
            </p:txBody>
          </p:sp>
        </p:grpSp>
        <p:sp>
          <p:nvSpPr>
            <p:cNvPr id="20" name="Rectangle 70">
              <a:extLst>
                <a:ext uri="{FF2B5EF4-FFF2-40B4-BE49-F238E27FC236}">
                  <a16:creationId xmlns:a16="http://schemas.microsoft.com/office/drawing/2014/main" id="{DB7569D7-58CB-4185-8BD5-65BD9D6338E8}"/>
                </a:ext>
              </a:extLst>
            </p:cNvPr>
            <p:cNvSpPr>
              <a:spLocks/>
            </p:cNvSpPr>
            <p:nvPr/>
          </p:nvSpPr>
          <p:spPr bwMode="auto">
            <a:xfrm>
              <a:off x="2784" y="35"/>
              <a:ext cx="744" cy="18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grpSp>
      <p:grpSp>
        <p:nvGrpSpPr>
          <p:cNvPr id="29" name="Group 54">
            <a:extLst>
              <a:ext uri="{FF2B5EF4-FFF2-40B4-BE49-F238E27FC236}">
                <a16:creationId xmlns:a16="http://schemas.microsoft.com/office/drawing/2014/main" id="{0D4CAE4E-BBDC-EB50-388C-E4D74E3647D2}"/>
              </a:ext>
            </a:extLst>
          </p:cNvPr>
          <p:cNvGrpSpPr>
            <a:grpSpLocks/>
          </p:cNvGrpSpPr>
          <p:nvPr/>
        </p:nvGrpSpPr>
        <p:grpSpPr bwMode="auto">
          <a:xfrm>
            <a:off x="6944876" y="2967058"/>
            <a:ext cx="1703387" cy="338172"/>
            <a:chOff x="0" y="0"/>
            <a:chExt cx="1408" cy="304"/>
          </a:xfrm>
        </p:grpSpPr>
        <p:sp>
          <p:nvSpPr>
            <p:cNvPr id="30" name="AutoShape 55">
              <a:extLst>
                <a:ext uri="{FF2B5EF4-FFF2-40B4-BE49-F238E27FC236}">
                  <a16:creationId xmlns:a16="http://schemas.microsoft.com/office/drawing/2014/main" id="{D022EF02-6897-AB39-5EFD-1BDC01578563}"/>
                </a:ext>
              </a:extLst>
            </p:cNvPr>
            <p:cNvSpPr>
              <a:spLocks/>
            </p:cNvSpPr>
            <p:nvPr/>
          </p:nvSpPr>
          <p:spPr bwMode="auto">
            <a:xfrm>
              <a:off x="1" y="0"/>
              <a:ext cx="1406" cy="30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1" name="Rectangle 56">
              <a:extLst>
                <a:ext uri="{FF2B5EF4-FFF2-40B4-BE49-F238E27FC236}">
                  <a16:creationId xmlns:a16="http://schemas.microsoft.com/office/drawing/2014/main" id="{782977F9-26FE-40A3-1EE4-F2051F293003}"/>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dirty="0">
                  <a:solidFill>
                    <a:srgbClr val="0000FF"/>
                  </a:solidFill>
                  <a:latin typeface="Helvetica" panose="020B0604020202020204" pitchFamily="34" charset="0"/>
                  <a:sym typeface="Helvetica" panose="020B0604020202020204" pitchFamily="34" charset="0"/>
                </a:rPr>
                <a:t>TCP</a:t>
              </a:r>
            </a:p>
          </p:txBody>
        </p:sp>
      </p:grpSp>
      <p:sp>
        <p:nvSpPr>
          <p:cNvPr id="32" name="Oval 31">
            <a:extLst>
              <a:ext uri="{FF2B5EF4-FFF2-40B4-BE49-F238E27FC236}">
                <a16:creationId xmlns:a16="http://schemas.microsoft.com/office/drawing/2014/main" id="{4331ED26-4413-7E29-FB47-B4426615AA32}"/>
              </a:ext>
            </a:extLst>
          </p:cNvPr>
          <p:cNvSpPr/>
          <p:nvPr/>
        </p:nvSpPr>
        <p:spPr bwMode="auto">
          <a:xfrm>
            <a:off x="1864265" y="2829022"/>
            <a:ext cx="410818" cy="145461"/>
          </a:xfrm>
          <a:prstGeom prst="ellips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33" name="Oval 32">
            <a:extLst>
              <a:ext uri="{FF2B5EF4-FFF2-40B4-BE49-F238E27FC236}">
                <a16:creationId xmlns:a16="http://schemas.microsoft.com/office/drawing/2014/main" id="{302B63C0-9566-0978-EAF1-A7E5CD954AE5}"/>
              </a:ext>
            </a:extLst>
          </p:cNvPr>
          <p:cNvSpPr/>
          <p:nvPr/>
        </p:nvSpPr>
        <p:spPr bwMode="auto">
          <a:xfrm>
            <a:off x="7630916" y="2849054"/>
            <a:ext cx="410818" cy="145461"/>
          </a:xfrm>
          <a:prstGeom prst="ellips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cxnSp>
        <p:nvCxnSpPr>
          <p:cNvPr id="38" name="Straight Arrow Connector 37">
            <a:extLst>
              <a:ext uri="{FF2B5EF4-FFF2-40B4-BE49-F238E27FC236}">
                <a16:creationId xmlns:a16="http://schemas.microsoft.com/office/drawing/2014/main" id="{579F24E6-B3B0-195D-6D99-6CAB7BEF1B95}"/>
              </a:ext>
            </a:extLst>
          </p:cNvPr>
          <p:cNvCxnSpPr>
            <a:cxnSpLocks/>
          </p:cNvCxnSpPr>
          <p:nvPr/>
        </p:nvCxnSpPr>
        <p:spPr bwMode="auto">
          <a:xfrm>
            <a:off x="1868556" y="2456429"/>
            <a:ext cx="0" cy="394322"/>
          </a:xfrm>
          <a:prstGeom prst="straightConnector1">
            <a:avLst/>
          </a:prstGeom>
          <a:blipFill dpi="0" rotWithShape="0">
            <a:blip r:embed="rId2"/>
            <a:srcRect/>
            <a:tile tx="0" ty="0" sx="100000" sy="100000" flip="none" algn="tl"/>
          </a:blipFill>
          <a:ln w="508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4F31A53C-4708-6CFF-9E0D-A9F7F72009D9}"/>
              </a:ext>
            </a:extLst>
          </p:cNvPr>
          <p:cNvCxnSpPr>
            <a:cxnSpLocks/>
          </p:cNvCxnSpPr>
          <p:nvPr/>
        </p:nvCxnSpPr>
        <p:spPr bwMode="auto">
          <a:xfrm flipV="1">
            <a:off x="8001978" y="2418678"/>
            <a:ext cx="0" cy="389165"/>
          </a:xfrm>
          <a:prstGeom prst="straightConnector1">
            <a:avLst/>
          </a:prstGeom>
          <a:blipFill dpi="0" rotWithShape="0">
            <a:blip r:embed="rId2"/>
            <a:srcRect/>
            <a:tile tx="0" ty="0" sx="100000" sy="100000" flip="none" algn="tl"/>
          </a:blipFill>
          <a:ln w="508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Arrow Connector 41">
            <a:extLst>
              <a:ext uri="{FF2B5EF4-FFF2-40B4-BE49-F238E27FC236}">
                <a16:creationId xmlns:a16="http://schemas.microsoft.com/office/drawing/2014/main" id="{1E04F222-6367-E162-0B71-4CFA49277EDE}"/>
              </a:ext>
            </a:extLst>
          </p:cNvPr>
          <p:cNvCxnSpPr>
            <a:cxnSpLocks/>
          </p:cNvCxnSpPr>
          <p:nvPr/>
        </p:nvCxnSpPr>
        <p:spPr bwMode="auto">
          <a:xfrm>
            <a:off x="7630916" y="2416673"/>
            <a:ext cx="0" cy="394322"/>
          </a:xfrm>
          <a:prstGeom prst="straightConnector1">
            <a:avLst/>
          </a:prstGeom>
          <a:blipFill dpi="0" rotWithShape="0">
            <a:blip r:embed="rId2"/>
            <a:srcRect/>
            <a:tile tx="0" ty="0" sx="100000" sy="100000" flip="none" algn="tl"/>
          </a:blipFill>
          <a:ln w="508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Arrow Connector 43">
            <a:extLst>
              <a:ext uri="{FF2B5EF4-FFF2-40B4-BE49-F238E27FC236}">
                <a16:creationId xmlns:a16="http://schemas.microsoft.com/office/drawing/2014/main" id="{653D63C9-5602-A6C7-7B98-55A46CAFE805}"/>
              </a:ext>
            </a:extLst>
          </p:cNvPr>
          <p:cNvCxnSpPr>
            <a:cxnSpLocks/>
          </p:cNvCxnSpPr>
          <p:nvPr/>
        </p:nvCxnSpPr>
        <p:spPr bwMode="auto">
          <a:xfrm flipV="1">
            <a:off x="2270792" y="2414978"/>
            <a:ext cx="0" cy="414044"/>
          </a:xfrm>
          <a:prstGeom prst="straightConnector1">
            <a:avLst/>
          </a:prstGeom>
          <a:blipFill dpi="0" rotWithShape="0">
            <a:blip r:embed="rId2"/>
            <a:srcRect/>
            <a:tile tx="0" ty="0" sx="100000" sy="100000" flip="none" algn="tl"/>
          </a:blipFill>
          <a:ln w="508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47" name="Group 54">
            <a:extLst>
              <a:ext uri="{FF2B5EF4-FFF2-40B4-BE49-F238E27FC236}">
                <a16:creationId xmlns:a16="http://schemas.microsoft.com/office/drawing/2014/main" id="{266F73B7-0CCA-5B04-459C-26D67B2906C1}"/>
              </a:ext>
            </a:extLst>
          </p:cNvPr>
          <p:cNvGrpSpPr>
            <a:grpSpLocks/>
          </p:cNvGrpSpPr>
          <p:nvPr/>
        </p:nvGrpSpPr>
        <p:grpSpPr bwMode="auto">
          <a:xfrm>
            <a:off x="1217980" y="2994515"/>
            <a:ext cx="1703387" cy="338172"/>
            <a:chOff x="0" y="0"/>
            <a:chExt cx="1408" cy="304"/>
          </a:xfrm>
        </p:grpSpPr>
        <p:sp>
          <p:nvSpPr>
            <p:cNvPr id="48" name="AutoShape 55">
              <a:extLst>
                <a:ext uri="{FF2B5EF4-FFF2-40B4-BE49-F238E27FC236}">
                  <a16:creationId xmlns:a16="http://schemas.microsoft.com/office/drawing/2014/main" id="{9605A967-DDFC-DDD8-624A-32F412834374}"/>
                </a:ext>
              </a:extLst>
            </p:cNvPr>
            <p:cNvSpPr>
              <a:spLocks/>
            </p:cNvSpPr>
            <p:nvPr/>
          </p:nvSpPr>
          <p:spPr bwMode="auto">
            <a:xfrm>
              <a:off x="1" y="0"/>
              <a:ext cx="1406" cy="30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49" name="Rectangle 56">
              <a:extLst>
                <a:ext uri="{FF2B5EF4-FFF2-40B4-BE49-F238E27FC236}">
                  <a16:creationId xmlns:a16="http://schemas.microsoft.com/office/drawing/2014/main" id="{62B1E6A0-B354-8629-59CC-8EF2DD21E4F7}"/>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dirty="0">
                  <a:solidFill>
                    <a:srgbClr val="0000FF"/>
                  </a:solidFill>
                  <a:latin typeface="Helvetica" panose="020B0604020202020204" pitchFamily="34" charset="0"/>
                  <a:sym typeface="Helvetica" panose="020B0604020202020204" pitchFamily="34" charset="0"/>
                </a:rPr>
                <a:t>TCP</a:t>
              </a:r>
            </a:p>
          </p:txBody>
        </p:sp>
      </p:grpSp>
      <p:cxnSp>
        <p:nvCxnSpPr>
          <p:cNvPr id="58" name="Straight Arrow Connector 57">
            <a:extLst>
              <a:ext uri="{FF2B5EF4-FFF2-40B4-BE49-F238E27FC236}">
                <a16:creationId xmlns:a16="http://schemas.microsoft.com/office/drawing/2014/main" id="{675EB6F4-522D-A56C-4646-C93A12E99AD7}"/>
              </a:ext>
            </a:extLst>
          </p:cNvPr>
          <p:cNvCxnSpPr>
            <a:cxnSpLocks/>
          </p:cNvCxnSpPr>
          <p:nvPr/>
        </p:nvCxnSpPr>
        <p:spPr bwMode="auto">
          <a:xfrm>
            <a:off x="1866600" y="3346681"/>
            <a:ext cx="0" cy="1185562"/>
          </a:xfrm>
          <a:prstGeom prst="straightConnector1">
            <a:avLst/>
          </a:prstGeom>
          <a:blipFill dpi="0" rotWithShape="0">
            <a:blip r:embed="rId2"/>
            <a:srcRect/>
            <a:tile tx="0" ty="0" sx="100000" sy="100000" flip="none" algn="tl"/>
          </a:blipFill>
          <a:ln w="508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9" name="Straight Arrow Connector 58">
            <a:extLst>
              <a:ext uri="{FF2B5EF4-FFF2-40B4-BE49-F238E27FC236}">
                <a16:creationId xmlns:a16="http://schemas.microsoft.com/office/drawing/2014/main" id="{968324C2-530B-8F0D-6D1E-EDDD6C8FB299}"/>
              </a:ext>
            </a:extLst>
          </p:cNvPr>
          <p:cNvCxnSpPr>
            <a:cxnSpLocks/>
          </p:cNvCxnSpPr>
          <p:nvPr/>
        </p:nvCxnSpPr>
        <p:spPr bwMode="auto">
          <a:xfrm flipH="1" flipV="1">
            <a:off x="2268836" y="3305230"/>
            <a:ext cx="1956" cy="1227013"/>
          </a:xfrm>
          <a:prstGeom prst="straightConnector1">
            <a:avLst/>
          </a:prstGeom>
          <a:blipFill dpi="0" rotWithShape="0">
            <a:blip r:embed="rId2"/>
            <a:srcRect/>
            <a:tile tx="0" ty="0" sx="100000" sy="100000" flip="none" algn="tl"/>
          </a:blipFill>
          <a:ln w="508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Straight Arrow Connector 63">
            <a:extLst>
              <a:ext uri="{FF2B5EF4-FFF2-40B4-BE49-F238E27FC236}">
                <a16:creationId xmlns:a16="http://schemas.microsoft.com/office/drawing/2014/main" id="{D62DD6A2-B883-F5E7-77CC-A63387D9BD8A}"/>
              </a:ext>
            </a:extLst>
          </p:cNvPr>
          <p:cNvCxnSpPr>
            <a:cxnSpLocks/>
          </p:cNvCxnSpPr>
          <p:nvPr/>
        </p:nvCxnSpPr>
        <p:spPr bwMode="auto">
          <a:xfrm flipV="1">
            <a:off x="8001978" y="3334692"/>
            <a:ext cx="0" cy="1197551"/>
          </a:xfrm>
          <a:prstGeom prst="straightConnector1">
            <a:avLst/>
          </a:prstGeom>
          <a:blipFill dpi="0" rotWithShape="0">
            <a:blip r:embed="rId2"/>
            <a:srcRect/>
            <a:tile tx="0" ty="0" sx="100000" sy="100000" flip="none" algn="tl"/>
          </a:blipFill>
          <a:ln w="508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5" name="Straight Arrow Connector 64">
            <a:extLst>
              <a:ext uri="{FF2B5EF4-FFF2-40B4-BE49-F238E27FC236}">
                <a16:creationId xmlns:a16="http://schemas.microsoft.com/office/drawing/2014/main" id="{64F3DED9-647F-AB95-88E0-77905FE00600}"/>
              </a:ext>
            </a:extLst>
          </p:cNvPr>
          <p:cNvCxnSpPr>
            <a:cxnSpLocks/>
          </p:cNvCxnSpPr>
          <p:nvPr/>
        </p:nvCxnSpPr>
        <p:spPr bwMode="auto">
          <a:xfrm>
            <a:off x="7630916" y="3332687"/>
            <a:ext cx="0" cy="1199556"/>
          </a:xfrm>
          <a:prstGeom prst="straightConnector1">
            <a:avLst/>
          </a:prstGeom>
          <a:blipFill dpi="0" rotWithShape="0">
            <a:blip r:embed="rId2"/>
            <a:srcRect/>
            <a:tile tx="0" ty="0" sx="100000" sy="100000" flip="none" algn="tl"/>
          </a:blipFill>
          <a:ln w="508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0" name="TextBox 69">
            <a:extLst>
              <a:ext uri="{FF2B5EF4-FFF2-40B4-BE49-F238E27FC236}">
                <a16:creationId xmlns:a16="http://schemas.microsoft.com/office/drawing/2014/main" id="{B07AF1FE-0071-85CF-6277-94ED24E9441F}"/>
              </a:ext>
            </a:extLst>
          </p:cNvPr>
          <p:cNvSpPr txBox="1"/>
          <p:nvPr/>
        </p:nvSpPr>
        <p:spPr>
          <a:xfrm>
            <a:off x="2273146" y="3485803"/>
            <a:ext cx="5522858" cy="1523494"/>
          </a:xfrm>
          <a:prstGeom prst="rect">
            <a:avLst/>
          </a:prstGeom>
          <a:noFill/>
        </p:spPr>
        <p:txBody>
          <a:bodyPr wrap="none" rtlCol="0">
            <a:spAutoFit/>
          </a:bodyPr>
          <a:lstStyle/>
          <a:p>
            <a:pPr algn="ctr"/>
            <a:r>
              <a:rPr lang="en-BE" dirty="0"/>
              <a:t>All data exchanged by application</a:t>
            </a:r>
            <a:br>
              <a:rPr lang="en-BE" dirty="0"/>
            </a:br>
            <a:r>
              <a:rPr lang="en-BE" dirty="0"/>
              <a:t>is encrypted</a:t>
            </a:r>
            <a:br>
              <a:rPr lang="en-BE" dirty="0"/>
            </a:br>
            <a:r>
              <a:rPr lang="en-BE" dirty="0"/>
              <a:t>and authenticated</a:t>
            </a:r>
          </a:p>
        </p:txBody>
      </p:sp>
    </p:spTree>
    <p:extLst>
      <p:ext uri="{BB962C8B-B14F-4D97-AF65-F5344CB8AC3E}">
        <p14:creationId xmlns:p14="http://schemas.microsoft.com/office/powerpoint/2010/main" val="4165917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 0 L 0 0.25 E" pathEditMode="relative" ptsTypes="">
                                      <p:cBhvr>
                                        <p:cTn id="11" dur="2000" fill="hold"/>
                                        <p:tgtEl>
                                          <p:spTgt spid="32"/>
                                        </p:tgtEl>
                                        <p:attrNameLst>
                                          <p:attrName>ppt_x</p:attrName>
                                          <p:attrName>ppt_y</p:attrName>
                                        </p:attrNameLst>
                                      </p:cBhvr>
                                    </p:animMotion>
                                  </p:childTnLst>
                                </p:cTn>
                              </p:par>
                              <p:par>
                                <p:cTn id="12" presetID="42" presetClass="path" presetSubtype="0" accel="50000" decel="50000" fill="hold" nodeType="withEffect">
                                  <p:stCondLst>
                                    <p:cond delay="0"/>
                                  </p:stCondLst>
                                  <p:childTnLst>
                                    <p:animMotion origin="layout" path="M 0 0 L 0 0.25 E" pathEditMode="relative" ptsTypes="">
                                      <p:cBhvr>
                                        <p:cTn id="13" dur="2000" fill="hold"/>
                                        <p:tgtEl>
                                          <p:spTgt spid="47"/>
                                        </p:tgtEl>
                                        <p:attrNameLst>
                                          <p:attrName>ppt_x</p:attrName>
                                          <p:attrName>ppt_y</p:attrName>
                                        </p:attrNameLst>
                                      </p:cBhvr>
                                    </p:animMotion>
                                  </p:childTnLst>
                                </p:cTn>
                              </p:par>
                              <p:par>
                                <p:cTn id="14" presetID="42" presetClass="path" presetSubtype="0" accel="50000" decel="50000" fill="hold" grpId="0" nodeType="withEffect">
                                  <p:stCondLst>
                                    <p:cond delay="0"/>
                                  </p:stCondLst>
                                  <p:childTnLst>
                                    <p:animMotion origin="layout" path="M 0 0 L 0 0.25 E" pathEditMode="relative" ptsTypes="">
                                      <p:cBhvr>
                                        <p:cTn id="15" dur="2000" fill="hold"/>
                                        <p:tgtEl>
                                          <p:spTgt spid="33"/>
                                        </p:tgtEl>
                                        <p:attrNameLst>
                                          <p:attrName>ppt_x</p:attrName>
                                          <p:attrName>ppt_y</p:attrName>
                                        </p:attrNameLst>
                                      </p:cBhvr>
                                    </p:animMotion>
                                  </p:childTnLst>
                                </p:cTn>
                              </p:par>
                              <p:par>
                                <p:cTn id="16" presetID="42" presetClass="path" presetSubtype="0" accel="50000" decel="50000" fill="hold" nodeType="withEffect">
                                  <p:stCondLst>
                                    <p:cond delay="0"/>
                                  </p:stCondLst>
                                  <p:childTnLst>
                                    <p:animMotion origin="layout" path="M 0 0 L 0 0.25 E" pathEditMode="relative" ptsTypes="">
                                      <p:cBhvr>
                                        <p:cTn id="17" dur="2000" fill="hold"/>
                                        <p:tgtEl>
                                          <p:spTgt spid="29"/>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7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D1A8EF-B937-46BB-8E45-3E6208295E88}"/>
              </a:ext>
            </a:extLst>
          </p:cNvPr>
          <p:cNvSpPr>
            <a:spLocks noGrp="1"/>
          </p:cNvSpPr>
          <p:nvPr>
            <p:ph type="title"/>
          </p:nvPr>
        </p:nvSpPr>
        <p:spPr/>
        <p:txBody>
          <a:bodyPr/>
          <a:lstStyle/>
          <a:p>
            <a:pPr>
              <a:defRPr/>
            </a:pPr>
            <a:r>
              <a:rPr lang="en-GB" dirty="0">
                <a:sym typeface="Gill Sans" charset="0"/>
              </a:rPr>
              <a:t>TLS building blocks</a:t>
            </a:r>
          </a:p>
        </p:txBody>
      </p:sp>
      <p:sp>
        <p:nvSpPr>
          <p:cNvPr id="3" name="Espace réservé du contenu 2">
            <a:extLst>
              <a:ext uri="{FF2B5EF4-FFF2-40B4-BE49-F238E27FC236}">
                <a16:creationId xmlns:a16="http://schemas.microsoft.com/office/drawing/2014/main" id="{54913B1E-7B3A-4E92-96B3-7E43DE17AE42}"/>
              </a:ext>
            </a:extLst>
          </p:cNvPr>
          <p:cNvSpPr>
            <a:spLocks noGrp="1"/>
          </p:cNvSpPr>
          <p:nvPr>
            <p:ph idx="1"/>
          </p:nvPr>
        </p:nvSpPr>
        <p:spPr/>
        <p:txBody>
          <a:bodyPr/>
          <a:lstStyle/>
          <a:p>
            <a:pPr marL="617418" indent="-420967">
              <a:spcBef>
                <a:spcPts val="1768"/>
              </a:spcBef>
              <a:buFont typeface="Gill Sans" charset="0"/>
              <a:buChar char="•"/>
              <a:defRPr/>
            </a:pPr>
            <a:r>
              <a:rPr lang="en-GB" dirty="0">
                <a:sym typeface="Gill Sans" charset="0"/>
              </a:rPr>
              <a:t>Handshake</a:t>
            </a:r>
          </a:p>
          <a:p>
            <a:pPr marL="944837" lvl="1" indent="-420967">
              <a:spcBef>
                <a:spcPts val="1768"/>
              </a:spcBef>
              <a:buFont typeface="Gill Sans" charset="0"/>
              <a:buChar char="•"/>
              <a:defRPr/>
            </a:pPr>
            <a:r>
              <a:rPr lang="en-GB" dirty="0">
                <a:sym typeface="Gill Sans" charset="0"/>
              </a:rPr>
              <a:t>Authenticate server</a:t>
            </a:r>
          </a:p>
          <a:p>
            <a:pPr marL="944837" lvl="1" indent="-420967">
              <a:spcBef>
                <a:spcPts val="1768"/>
              </a:spcBef>
              <a:buFont typeface="Gill Sans" charset="0"/>
              <a:buChar char="•"/>
              <a:defRPr/>
            </a:pPr>
            <a:r>
              <a:rPr lang="en-GB" dirty="0">
                <a:sym typeface="Gill Sans" charset="0"/>
              </a:rPr>
              <a:t>Negotiate crypto parameters</a:t>
            </a:r>
          </a:p>
          <a:p>
            <a:pPr marL="944837" lvl="1" indent="-420967">
              <a:spcBef>
                <a:spcPts val="1768"/>
              </a:spcBef>
              <a:buFont typeface="Gill Sans" charset="0"/>
              <a:buChar char="•"/>
              <a:defRPr/>
            </a:pPr>
            <a:r>
              <a:rPr lang="en-GB" dirty="0">
                <a:sym typeface="Gill Sans" charset="0"/>
              </a:rPr>
              <a:t>Negotiate encryption and authentication keys</a:t>
            </a:r>
          </a:p>
          <a:p>
            <a:pPr marL="617418" indent="-420967">
              <a:spcBef>
                <a:spcPts val="1768"/>
              </a:spcBef>
              <a:buFont typeface="Gill Sans" charset="0"/>
              <a:buChar char="•"/>
              <a:defRPr/>
            </a:pPr>
            <a:r>
              <a:rPr lang="en-GB" dirty="0">
                <a:sym typeface="Gill Sans" charset="0"/>
              </a:rPr>
              <a:t>Record protocol</a:t>
            </a:r>
          </a:p>
          <a:p>
            <a:pPr marL="944837" lvl="1" indent="-420967">
              <a:spcBef>
                <a:spcPts val="1768"/>
              </a:spcBef>
              <a:buFont typeface="Gill Sans" charset="0"/>
              <a:buChar char="•"/>
              <a:defRPr/>
            </a:pPr>
            <a:r>
              <a:rPr lang="en-GB" dirty="0">
                <a:sym typeface="Gill Sans" charset="0"/>
              </a:rPr>
              <a:t>Transmit data securely</a:t>
            </a:r>
          </a:p>
        </p:txBody>
      </p:sp>
    </p:spTree>
    <p:extLst>
      <p:ext uri="{BB962C8B-B14F-4D97-AF65-F5344CB8AC3E}">
        <p14:creationId xmlns:p14="http://schemas.microsoft.com/office/powerpoint/2010/main" val="172273640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 carte&#10;&#10;Description générée avec un niveau de confiance très élevé">
            <a:extLst>
              <a:ext uri="{FF2B5EF4-FFF2-40B4-BE49-F238E27FC236}">
                <a16:creationId xmlns:a16="http://schemas.microsoft.com/office/drawing/2014/main" id="{A89926D2-FE37-4CF8-A495-8AC4DBB252BF}"/>
              </a:ext>
            </a:extLst>
          </p:cNvPr>
          <p:cNvPicPr>
            <a:picLocks noGrp="1" noChangeAspect="1"/>
          </p:cNvPicPr>
          <p:nvPr>
            <p:ph idx="1"/>
          </p:nvPr>
        </p:nvPicPr>
        <p:blipFill>
          <a:blip r:embed="rId2"/>
          <a:stretch>
            <a:fillRect/>
          </a:stretch>
        </p:blipFill>
        <p:spPr>
          <a:xfrm>
            <a:off x="346230" y="706473"/>
            <a:ext cx="8592982" cy="6450916"/>
          </a:xfrm>
        </p:spPr>
      </p:pic>
      <p:sp>
        <p:nvSpPr>
          <p:cNvPr id="2" name="Titre 1">
            <a:extLst>
              <a:ext uri="{FF2B5EF4-FFF2-40B4-BE49-F238E27FC236}">
                <a16:creationId xmlns:a16="http://schemas.microsoft.com/office/drawing/2014/main" id="{8982ADFA-00AA-469A-A883-CC37E6A02973}"/>
              </a:ext>
            </a:extLst>
          </p:cNvPr>
          <p:cNvSpPr>
            <a:spLocks noGrp="1"/>
          </p:cNvSpPr>
          <p:nvPr>
            <p:ph type="title"/>
          </p:nvPr>
        </p:nvSpPr>
        <p:spPr/>
        <p:txBody>
          <a:bodyPr/>
          <a:lstStyle/>
          <a:p>
            <a:r>
              <a:rPr lang="fr-FR" dirty="0"/>
              <a:t>Web </a:t>
            </a:r>
            <a:r>
              <a:rPr lang="fr-FR" dirty="0" err="1"/>
              <a:t>proxies</a:t>
            </a:r>
          </a:p>
        </p:txBody>
      </p:sp>
    </p:spTree>
    <p:extLst>
      <p:ext uri="{BB962C8B-B14F-4D97-AF65-F5344CB8AC3E}">
        <p14:creationId xmlns:p14="http://schemas.microsoft.com/office/powerpoint/2010/main" val="408040509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4B70F-1E15-4524-AD39-5C587BEBA86C}"/>
              </a:ext>
            </a:extLst>
          </p:cNvPr>
          <p:cNvSpPr>
            <a:spLocks noGrp="1"/>
          </p:cNvSpPr>
          <p:nvPr>
            <p:ph type="title"/>
          </p:nvPr>
        </p:nvSpPr>
        <p:spPr>
          <a:xfrm>
            <a:off x="132902" y="179388"/>
            <a:ext cx="8806311" cy="1714500"/>
          </a:xfrm>
        </p:spPr>
        <p:txBody>
          <a:bodyPr/>
          <a:lstStyle/>
          <a:p>
            <a:pPr>
              <a:defRPr/>
            </a:pPr>
            <a:r>
              <a:rPr lang="en-GB" dirty="0">
                <a:sym typeface="Gill Sans" charset="0"/>
              </a:rPr>
              <a:t>Phases of a TLS session</a:t>
            </a:r>
          </a:p>
        </p:txBody>
      </p:sp>
      <p:sp>
        <p:nvSpPr>
          <p:cNvPr id="3" name="Espace réservé du contenu 2">
            <a:extLst>
              <a:ext uri="{FF2B5EF4-FFF2-40B4-BE49-F238E27FC236}">
                <a16:creationId xmlns:a16="http://schemas.microsoft.com/office/drawing/2014/main" id="{9E9A8B6A-E4B3-48F6-9E4B-E03E4F1F374A}"/>
              </a:ext>
            </a:extLst>
          </p:cNvPr>
          <p:cNvSpPr>
            <a:spLocks noGrp="1"/>
          </p:cNvSpPr>
          <p:nvPr>
            <p:ph idx="1"/>
          </p:nvPr>
        </p:nvSpPr>
        <p:spPr>
          <a:xfrm>
            <a:off x="949325" y="2365375"/>
            <a:ext cx="8374063" cy="4017963"/>
          </a:xfrm>
        </p:spPr>
        <p:txBody>
          <a:bodyPr/>
          <a:lstStyle/>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Handshake </a:t>
            </a:r>
          </a:p>
          <a:p>
            <a:pPr marL="944837" lvl="1"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Session establishment, key negotiation</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Data transfer phase</a:t>
            </a:r>
          </a:p>
          <a:p>
            <a:pPr marL="944837" lvl="1"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Encrypted and authenticated records are exchanged</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Session termination</a:t>
            </a:r>
          </a:p>
          <a:p>
            <a:pPr marL="944837" lvl="1"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Data transfer stops and session terminates</a:t>
            </a:r>
          </a:p>
          <a:p>
            <a:pPr marL="617418" indent="-420967">
              <a:spcBef>
                <a:spcPts val="1768"/>
              </a:spcBef>
              <a:buFont typeface="Gill Sans" charset="0"/>
              <a:buChar char="•"/>
              <a:defRPr/>
            </a:pPr>
            <a:endParaRPr lang="en-GB" dirty="0">
              <a:sym typeface="Gill Sans" charset="0"/>
            </a:endParaRPr>
          </a:p>
        </p:txBody>
      </p:sp>
    </p:spTree>
    <p:extLst>
      <p:ext uri="{BB962C8B-B14F-4D97-AF65-F5344CB8AC3E}">
        <p14:creationId xmlns:p14="http://schemas.microsoft.com/office/powerpoint/2010/main" val="32289506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63B2D-355B-4531-BB08-B3097CBC0545}"/>
              </a:ext>
            </a:extLst>
          </p:cNvPr>
          <p:cNvSpPr>
            <a:spLocks noGrp="1"/>
          </p:cNvSpPr>
          <p:nvPr>
            <p:ph type="title"/>
          </p:nvPr>
        </p:nvSpPr>
        <p:spPr/>
        <p:txBody>
          <a:bodyPr/>
          <a:lstStyle/>
          <a:p>
            <a:pPr>
              <a:defRPr/>
            </a:pPr>
            <a:r>
              <a:rPr lang="en-GB" dirty="0">
                <a:sym typeface="Gill Sans" charset="0"/>
              </a:rPr>
              <a:t>TLS handshake</a:t>
            </a:r>
          </a:p>
        </p:txBody>
      </p:sp>
      <p:sp>
        <p:nvSpPr>
          <p:cNvPr id="3" name="Espace réservé du contenu 2">
            <a:extLst>
              <a:ext uri="{FF2B5EF4-FFF2-40B4-BE49-F238E27FC236}">
                <a16:creationId xmlns:a16="http://schemas.microsoft.com/office/drawing/2014/main" id="{6D8F6EC2-05BA-4202-9DCA-0904A7C68446}"/>
              </a:ext>
            </a:extLst>
          </p:cNvPr>
          <p:cNvSpPr>
            <a:spLocks noGrp="1"/>
          </p:cNvSpPr>
          <p:nvPr>
            <p:ph idx="1"/>
          </p:nvPr>
        </p:nvSpPr>
        <p:spPr/>
        <p:txBody>
          <a:bodyPr/>
          <a:lstStyle/>
          <a:p>
            <a:pPr marL="617418" indent="-420967">
              <a:spcBef>
                <a:spcPts val="1768"/>
              </a:spcBef>
              <a:buFont typeface="Gill Sans" charset="0"/>
              <a:buChar char="•"/>
              <a:defRPr/>
            </a:pPr>
            <a:endParaRPr lang="en-GB" dirty="0">
              <a:sym typeface="Gill Sans" charset="0"/>
            </a:endParaRPr>
          </a:p>
        </p:txBody>
      </p:sp>
      <p:sp>
        <p:nvSpPr>
          <p:cNvPr id="58372" name="Rectangle 7">
            <a:extLst>
              <a:ext uri="{FF2B5EF4-FFF2-40B4-BE49-F238E27FC236}">
                <a16:creationId xmlns:a16="http://schemas.microsoft.com/office/drawing/2014/main" id="{24004004-D194-409D-BE0D-F40E28E157DB}"/>
              </a:ext>
            </a:extLst>
          </p:cNvPr>
          <p:cNvSpPr>
            <a:spLocks/>
          </p:cNvSpPr>
          <p:nvPr/>
        </p:nvSpPr>
        <p:spPr bwMode="auto">
          <a:xfrm>
            <a:off x="2224060" y="2744981"/>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dirty="0">
                <a:solidFill>
                  <a:srgbClr val="0000FF"/>
                </a:solidFill>
                <a:latin typeface="Helvetica" panose="020B0604020202020204" pitchFamily="34" charset="0"/>
                <a:sym typeface="Helvetica" panose="020B0604020202020204" pitchFamily="34" charset="0"/>
              </a:rPr>
              <a:t>Alice</a:t>
            </a:r>
          </a:p>
        </p:txBody>
      </p:sp>
      <p:sp>
        <p:nvSpPr>
          <p:cNvPr id="58374" name="Rectangle 9">
            <a:extLst>
              <a:ext uri="{FF2B5EF4-FFF2-40B4-BE49-F238E27FC236}">
                <a16:creationId xmlns:a16="http://schemas.microsoft.com/office/drawing/2014/main" id="{3593DFEE-6D8A-4E19-BFC2-B3B8B604E945}"/>
              </a:ext>
            </a:extLst>
          </p:cNvPr>
          <p:cNvSpPr>
            <a:spLocks/>
          </p:cNvSpPr>
          <p:nvPr/>
        </p:nvSpPr>
        <p:spPr bwMode="auto">
          <a:xfrm>
            <a:off x="7091362" y="269428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dirty="0">
                <a:solidFill>
                  <a:srgbClr val="008000"/>
                </a:solidFill>
                <a:latin typeface="Helvetica" panose="020B0604020202020204" pitchFamily="34" charset="0"/>
                <a:sym typeface="Helvetica" panose="020B0604020202020204" pitchFamily="34" charset="0"/>
              </a:rPr>
              <a:t>Bob</a:t>
            </a:r>
          </a:p>
        </p:txBody>
      </p:sp>
      <p:sp>
        <p:nvSpPr>
          <p:cNvPr id="58375" name="Line 10">
            <a:extLst>
              <a:ext uri="{FF2B5EF4-FFF2-40B4-BE49-F238E27FC236}">
                <a16:creationId xmlns:a16="http://schemas.microsoft.com/office/drawing/2014/main" id="{B5D88340-CBFB-49E4-A9EE-2B58FA031ED0}"/>
              </a:ext>
            </a:extLst>
          </p:cNvPr>
          <p:cNvSpPr>
            <a:spLocks noChangeShapeType="1"/>
          </p:cNvSpPr>
          <p:nvPr/>
        </p:nvSpPr>
        <p:spPr bwMode="auto">
          <a:xfrm flipH="1">
            <a:off x="2654300" y="3509963"/>
            <a:ext cx="14288" cy="24971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8376" name="Line 11">
            <a:extLst>
              <a:ext uri="{FF2B5EF4-FFF2-40B4-BE49-F238E27FC236}">
                <a16:creationId xmlns:a16="http://schemas.microsoft.com/office/drawing/2014/main" id="{B7E40E0D-A51E-46D5-B41F-32397B13655C}"/>
              </a:ext>
            </a:extLst>
          </p:cNvPr>
          <p:cNvSpPr>
            <a:spLocks noChangeShapeType="1"/>
          </p:cNvSpPr>
          <p:nvPr/>
        </p:nvSpPr>
        <p:spPr bwMode="auto">
          <a:xfrm>
            <a:off x="7559675" y="3681413"/>
            <a:ext cx="0" cy="23161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10" name="Group 12">
            <a:extLst>
              <a:ext uri="{FF2B5EF4-FFF2-40B4-BE49-F238E27FC236}">
                <a16:creationId xmlns:a16="http://schemas.microsoft.com/office/drawing/2014/main" id="{3234D0D3-33E4-4918-89FB-A323756E6D4E}"/>
              </a:ext>
            </a:extLst>
          </p:cNvPr>
          <p:cNvGrpSpPr>
            <a:grpSpLocks/>
          </p:cNvGrpSpPr>
          <p:nvPr/>
        </p:nvGrpSpPr>
        <p:grpSpPr bwMode="auto">
          <a:xfrm>
            <a:off x="2649538" y="3530600"/>
            <a:ext cx="4795837" cy="303213"/>
            <a:chOff x="0" y="0"/>
            <a:chExt cx="3966" cy="271"/>
          </a:xfrm>
        </p:grpSpPr>
        <p:sp>
          <p:nvSpPr>
            <p:cNvPr id="58405" name="Line 13">
              <a:extLst>
                <a:ext uri="{FF2B5EF4-FFF2-40B4-BE49-F238E27FC236}">
                  <a16:creationId xmlns:a16="http://schemas.microsoft.com/office/drawing/2014/main" id="{81ABC779-2295-424A-BFC8-27A71FD8B31D}"/>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6" name="Group 14">
              <a:extLst>
                <a:ext uri="{FF2B5EF4-FFF2-40B4-BE49-F238E27FC236}">
                  <a16:creationId xmlns:a16="http://schemas.microsoft.com/office/drawing/2014/main" id="{CC8BACEE-B1DD-45EB-B934-906FFDE3EC7E}"/>
                </a:ext>
              </a:extLst>
            </p:cNvPr>
            <p:cNvGrpSpPr>
              <a:grpSpLocks/>
            </p:cNvGrpSpPr>
            <p:nvPr/>
          </p:nvGrpSpPr>
          <p:grpSpPr bwMode="auto">
            <a:xfrm>
              <a:off x="361" y="0"/>
              <a:ext cx="2512" cy="271"/>
              <a:chOff x="0" y="0"/>
              <a:chExt cx="2512" cy="271"/>
            </a:xfrm>
          </p:grpSpPr>
          <p:sp>
            <p:nvSpPr>
              <p:cNvPr id="58407" name="Rectangle 15">
                <a:extLst>
                  <a:ext uri="{FF2B5EF4-FFF2-40B4-BE49-F238E27FC236}">
                    <a16:creationId xmlns:a16="http://schemas.microsoft.com/office/drawing/2014/main" id="{DF811F1E-D4C8-408F-9754-361EDA5A3DC3}"/>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8" name="Rectangle 16">
                <a:extLst>
                  <a:ext uri="{FF2B5EF4-FFF2-40B4-BE49-F238E27FC236}">
                    <a16:creationId xmlns:a16="http://schemas.microsoft.com/office/drawing/2014/main" id="{EE396CF1-7C34-4344-A8AC-5AACC96E0A01}"/>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DFF09855-2898-477D-81FB-B26741F57240}"/>
              </a:ext>
            </a:extLst>
          </p:cNvPr>
          <p:cNvGrpSpPr>
            <a:grpSpLocks/>
          </p:cNvGrpSpPr>
          <p:nvPr/>
        </p:nvGrpSpPr>
        <p:grpSpPr bwMode="auto">
          <a:xfrm>
            <a:off x="2733675" y="3835400"/>
            <a:ext cx="4848225" cy="682625"/>
            <a:chOff x="0" y="0"/>
            <a:chExt cx="4009" cy="612"/>
          </a:xfrm>
        </p:grpSpPr>
        <p:sp>
          <p:nvSpPr>
            <p:cNvPr id="58401" name="Line 18">
              <a:extLst>
                <a:ext uri="{FF2B5EF4-FFF2-40B4-BE49-F238E27FC236}">
                  <a16:creationId xmlns:a16="http://schemas.microsoft.com/office/drawing/2014/main" id="{F7E24645-8ADB-47EB-AD56-54A48459CB84}"/>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2" name="Group 19">
              <a:extLst>
                <a:ext uri="{FF2B5EF4-FFF2-40B4-BE49-F238E27FC236}">
                  <a16:creationId xmlns:a16="http://schemas.microsoft.com/office/drawing/2014/main" id="{CEF2EC19-B142-4686-A425-F43C3F4B3E6F}"/>
                </a:ext>
              </a:extLst>
            </p:cNvPr>
            <p:cNvGrpSpPr>
              <a:grpSpLocks/>
            </p:cNvGrpSpPr>
            <p:nvPr/>
          </p:nvGrpSpPr>
          <p:grpSpPr bwMode="auto">
            <a:xfrm>
              <a:off x="786" y="70"/>
              <a:ext cx="2400" cy="542"/>
              <a:chOff x="0" y="0"/>
              <a:chExt cx="2400" cy="542"/>
            </a:xfrm>
          </p:grpSpPr>
          <p:sp>
            <p:nvSpPr>
              <p:cNvPr id="58403" name="Rectangle 20">
                <a:extLst>
                  <a:ext uri="{FF2B5EF4-FFF2-40B4-BE49-F238E27FC236}">
                    <a16:creationId xmlns:a16="http://schemas.microsoft.com/office/drawing/2014/main" id="{3A9A5985-490F-48EE-A0DC-3586A70759C6}"/>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4" name="Rectangle 21">
                <a:extLst>
                  <a:ext uri="{FF2B5EF4-FFF2-40B4-BE49-F238E27FC236}">
                    <a16:creationId xmlns:a16="http://schemas.microsoft.com/office/drawing/2014/main" id="{5A302E3F-C671-4ADD-80FB-E52B0B7E4869}"/>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sp>
        <p:nvSpPr>
          <p:cNvPr id="58379" name="Rectangle 22">
            <a:extLst>
              <a:ext uri="{FF2B5EF4-FFF2-40B4-BE49-F238E27FC236}">
                <a16:creationId xmlns:a16="http://schemas.microsoft.com/office/drawing/2014/main" id="{5655AC45-5950-4C2D-A3FB-A92DCF45652A}"/>
              </a:ext>
            </a:extLst>
          </p:cNvPr>
          <p:cNvSpPr>
            <a:spLocks/>
          </p:cNvSpPr>
          <p:nvPr/>
        </p:nvSpPr>
        <p:spPr bwMode="auto">
          <a:xfrm>
            <a:off x="6586538" y="3089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58380" name="Group 23">
            <a:extLst>
              <a:ext uri="{FF2B5EF4-FFF2-40B4-BE49-F238E27FC236}">
                <a16:creationId xmlns:a16="http://schemas.microsoft.com/office/drawing/2014/main" id="{8208EE30-4939-45E0-82F7-413A0F5E08E9}"/>
              </a:ext>
            </a:extLst>
          </p:cNvPr>
          <p:cNvGrpSpPr>
            <a:grpSpLocks/>
          </p:cNvGrpSpPr>
          <p:nvPr/>
        </p:nvGrpSpPr>
        <p:grpSpPr bwMode="auto">
          <a:xfrm>
            <a:off x="2493963" y="3186113"/>
            <a:ext cx="447675" cy="482600"/>
            <a:chOff x="0" y="0"/>
            <a:chExt cx="371" cy="432"/>
          </a:xfrm>
        </p:grpSpPr>
        <p:sp>
          <p:nvSpPr>
            <p:cNvPr id="58399" name="Rectangle 24">
              <a:extLst>
                <a:ext uri="{FF2B5EF4-FFF2-40B4-BE49-F238E27FC236}">
                  <a16:creationId xmlns:a16="http://schemas.microsoft.com/office/drawing/2014/main" id="{EA630146-AD78-4500-865E-C458BE7B87AC}"/>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0" name="Rectangle 25">
              <a:extLst>
                <a:ext uri="{FF2B5EF4-FFF2-40B4-BE49-F238E27FC236}">
                  <a16:creationId xmlns:a16="http://schemas.microsoft.com/office/drawing/2014/main" id="{8068A6CB-267B-425B-B8BB-99B65AA7956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dirty="0" err="1">
                  <a:solidFill>
                    <a:srgbClr val="FF0000"/>
                  </a:solidFill>
                  <a:latin typeface="Helvetica" panose="020B0604020202020204" pitchFamily="34" charset="0"/>
                  <a:sym typeface="Helvetica" panose="020B0604020202020204" pitchFamily="34" charset="0"/>
                </a:rPr>
                <a:t>Pub</a:t>
              </a:r>
              <a:r>
                <a:rPr lang="en-US" altLang="fr-FR" sz="1500" baseline="-33000" dirty="0" err="1">
                  <a:solidFill>
                    <a:srgbClr val="FF0000"/>
                  </a:solidFill>
                  <a:latin typeface="Helvetica" panose="020B0604020202020204" pitchFamily="34" charset="0"/>
                  <a:sym typeface="Helvetica" panose="020B0604020202020204" pitchFamily="34" charset="0"/>
                </a:rPr>
                <a:t>C</a:t>
              </a:r>
              <a:endParaRPr lang="en-US" altLang="fr-FR" sz="1500" baseline="-33000" dirty="0">
                <a:solidFill>
                  <a:srgbClr val="FF0000"/>
                </a:solidFill>
                <a:latin typeface="Helvetica" panose="020B0604020202020204" pitchFamily="34" charset="0"/>
                <a:sym typeface="Helvetica" panose="020B0604020202020204" pitchFamily="34" charset="0"/>
              </a:endParaRPr>
            </a:p>
          </p:txBody>
        </p:sp>
      </p:grpSp>
      <p:grpSp>
        <p:nvGrpSpPr>
          <p:cNvPr id="24" name="Group 26">
            <a:extLst>
              <a:ext uri="{FF2B5EF4-FFF2-40B4-BE49-F238E27FC236}">
                <a16:creationId xmlns:a16="http://schemas.microsoft.com/office/drawing/2014/main" id="{25ACC0C7-514A-4794-90B5-A40D318C34E4}"/>
              </a:ext>
            </a:extLst>
          </p:cNvPr>
          <p:cNvGrpSpPr>
            <a:grpSpLocks/>
          </p:cNvGrpSpPr>
          <p:nvPr/>
        </p:nvGrpSpPr>
        <p:grpSpPr bwMode="auto">
          <a:xfrm>
            <a:off x="2687638" y="4886325"/>
            <a:ext cx="4795837" cy="306388"/>
            <a:chOff x="0" y="0"/>
            <a:chExt cx="3966" cy="274"/>
          </a:xfrm>
        </p:grpSpPr>
        <p:sp>
          <p:nvSpPr>
            <p:cNvPr id="58395" name="Line 27">
              <a:extLst>
                <a:ext uri="{FF2B5EF4-FFF2-40B4-BE49-F238E27FC236}">
                  <a16:creationId xmlns:a16="http://schemas.microsoft.com/office/drawing/2014/main" id="{83CC5C4A-96E9-4E85-A01D-F2BFD5AD920F}"/>
                </a:ext>
              </a:extLst>
            </p:cNvPr>
            <p:cNvSpPr>
              <a:spLocks noChangeShapeType="1"/>
            </p:cNvSpPr>
            <p:nvPr/>
          </p:nvSpPr>
          <p:spPr bwMode="auto">
            <a:xfrm>
              <a:off x="0" y="117"/>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96" name="Group 28">
              <a:extLst>
                <a:ext uri="{FF2B5EF4-FFF2-40B4-BE49-F238E27FC236}">
                  <a16:creationId xmlns:a16="http://schemas.microsoft.com/office/drawing/2014/main" id="{81FA6E89-01F0-497C-AB4C-731662268093}"/>
                </a:ext>
              </a:extLst>
            </p:cNvPr>
            <p:cNvGrpSpPr>
              <a:grpSpLocks/>
            </p:cNvGrpSpPr>
            <p:nvPr/>
          </p:nvGrpSpPr>
          <p:grpSpPr bwMode="auto">
            <a:xfrm>
              <a:off x="574" y="0"/>
              <a:ext cx="2548" cy="274"/>
              <a:chOff x="0" y="0"/>
              <a:chExt cx="2548" cy="274"/>
            </a:xfrm>
          </p:grpSpPr>
          <p:sp>
            <p:nvSpPr>
              <p:cNvPr id="58397" name="Rectangle 29">
                <a:extLst>
                  <a:ext uri="{FF2B5EF4-FFF2-40B4-BE49-F238E27FC236}">
                    <a16:creationId xmlns:a16="http://schemas.microsoft.com/office/drawing/2014/main" id="{1C1BC3A2-CA1A-44E2-A7F4-5D89D33DA297}"/>
                  </a:ext>
                </a:extLst>
              </p:cNvPr>
              <p:cNvSpPr>
                <a:spLocks/>
              </p:cNvSpPr>
              <p:nvPr/>
            </p:nvSpPr>
            <p:spPr bwMode="auto">
              <a:xfrm>
                <a:off x="0" y="0"/>
                <a:ext cx="2548"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8" name="Rectangle 30">
                <a:extLst>
                  <a:ext uri="{FF2B5EF4-FFF2-40B4-BE49-F238E27FC236}">
                    <a16:creationId xmlns:a16="http://schemas.microsoft.com/office/drawing/2014/main" id="{61CA158F-0039-412D-AB52-5DB329C576E9}"/>
                  </a:ext>
                </a:extLst>
              </p:cNvPr>
              <p:cNvSpPr>
                <a:spLocks/>
              </p:cNvSpPr>
              <p:nvPr/>
            </p:nvSpPr>
            <p:spPr bwMode="auto">
              <a:xfrm>
                <a:off x="0" y="0"/>
                <a:ext cx="25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dirty="0">
                    <a:solidFill>
                      <a:schemeClr val="tx1"/>
                    </a:solidFill>
                    <a:latin typeface="Helvetica" panose="020B0604020202020204" pitchFamily="34" charset="0"/>
                    <a:sym typeface="Helvetica" panose="020B0604020202020204" pitchFamily="34" charset="0"/>
                  </a:rPr>
                  <a:t>E( </a:t>
                </a:r>
                <a:r>
                  <a:rPr lang="en-US" altLang="fr-FR" sz="1500" i="1" dirty="0" err="1">
                    <a:solidFill>
                      <a:srgbClr val="0000FF"/>
                    </a:solidFill>
                    <a:latin typeface="Helvetica" panose="020B0604020202020204" pitchFamily="34" charset="0"/>
                    <a:sym typeface="Helvetica" panose="020B0604020202020204" pitchFamily="34" charset="0"/>
                  </a:rPr>
                  <a:t>PreMasterSecret</a:t>
                </a:r>
                <a:r>
                  <a:rPr lang="en-US" altLang="fr-FR" sz="1500" i="1" dirty="0">
                    <a:solidFill>
                      <a:srgbClr val="0000FF"/>
                    </a:solidFill>
                    <a:latin typeface="Helvetica" panose="020B0604020202020204" pitchFamily="34" charset="0"/>
                    <a:sym typeface="Helvetica" panose="020B0604020202020204" pitchFamily="34" charset="0"/>
                  </a:rPr>
                  <a:t> </a:t>
                </a:r>
                <a:r>
                  <a:rPr lang="en-US" altLang="fr-FR" sz="1500" i="1" dirty="0">
                    <a:solidFill>
                      <a:schemeClr val="tx1"/>
                    </a:solidFill>
                    <a:latin typeface="Helvetica" panose="020B0604020202020204" pitchFamily="34" charset="0"/>
                    <a:sym typeface="Helvetica" panose="020B0604020202020204" pitchFamily="34" charset="0"/>
                  </a:rPr>
                  <a:t>, </a:t>
                </a:r>
                <a:r>
                  <a:rPr lang="en-US" altLang="fr-FR" sz="1500" i="1" dirty="0" err="1">
                    <a:solidFill>
                      <a:srgbClr val="008000"/>
                    </a:solidFill>
                    <a:latin typeface="Helvetica" panose="020B0604020202020204" pitchFamily="34" charset="0"/>
                    <a:sym typeface="Helvetica" panose="020B0604020202020204" pitchFamily="34" charset="0"/>
                  </a:rPr>
                  <a:t>Pub</a:t>
                </a:r>
                <a:r>
                  <a:rPr lang="en-US" altLang="fr-FR" sz="1500" i="1" baseline="-33000" dirty="0" err="1">
                    <a:solidFill>
                      <a:srgbClr val="008000"/>
                    </a:solidFill>
                    <a:latin typeface="Helvetica" panose="020B0604020202020204" pitchFamily="34" charset="0"/>
                    <a:sym typeface="Helvetica" panose="020B0604020202020204" pitchFamily="34" charset="0"/>
                  </a:rPr>
                  <a:t>Bob</a:t>
                </a:r>
                <a:r>
                  <a:rPr lang="en-US" altLang="fr-FR" sz="1500" i="1" dirty="0">
                    <a:solidFill>
                      <a:schemeClr val="tx1"/>
                    </a:solidFill>
                    <a:latin typeface="Helvetica" panose="020B0604020202020204" pitchFamily="34" charset="0"/>
                    <a:sym typeface="Helvetica" panose="020B0604020202020204" pitchFamily="34" charset="0"/>
                  </a:rPr>
                  <a:t>)</a:t>
                </a:r>
                <a:r>
                  <a:rPr lang="ar-SA"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dirty="0">
                  <a:solidFill>
                    <a:schemeClr val="tx1"/>
                  </a:solidFill>
                  <a:latin typeface="Helvetica" panose="020B0604020202020204" pitchFamily="34" charset="0"/>
                  <a:sym typeface="Helvetica" panose="020B0604020202020204" pitchFamily="34" charset="0"/>
                </a:endParaRPr>
              </a:p>
            </p:txBody>
          </p:sp>
        </p:grpSp>
      </p:grpSp>
      <p:grpSp>
        <p:nvGrpSpPr>
          <p:cNvPr id="29" name="Group 31">
            <a:extLst>
              <a:ext uri="{FF2B5EF4-FFF2-40B4-BE49-F238E27FC236}">
                <a16:creationId xmlns:a16="http://schemas.microsoft.com/office/drawing/2014/main" id="{CA22A420-3815-4BF3-A509-01140374932B}"/>
              </a:ext>
            </a:extLst>
          </p:cNvPr>
          <p:cNvGrpSpPr>
            <a:grpSpLocks/>
          </p:cNvGrpSpPr>
          <p:nvPr/>
        </p:nvGrpSpPr>
        <p:grpSpPr bwMode="auto">
          <a:xfrm>
            <a:off x="1855788" y="4576763"/>
            <a:ext cx="3414712" cy="257175"/>
            <a:chOff x="0" y="0"/>
            <a:chExt cx="2823" cy="231"/>
          </a:xfrm>
        </p:grpSpPr>
        <p:sp>
          <p:nvSpPr>
            <p:cNvPr id="58393" name="Rectangle 32">
              <a:extLst>
                <a:ext uri="{FF2B5EF4-FFF2-40B4-BE49-F238E27FC236}">
                  <a16:creationId xmlns:a16="http://schemas.microsoft.com/office/drawing/2014/main" id="{837594D0-BE4A-41A2-B3E2-3E959615C5F0}"/>
                </a:ext>
              </a:extLst>
            </p:cNvPr>
            <p:cNvSpPr>
              <a:spLocks/>
            </p:cNvSpPr>
            <p:nvPr/>
          </p:nvSpPr>
          <p:spPr bwMode="auto">
            <a:xfrm>
              <a:off x="0" y="0"/>
              <a:ext cx="2823" cy="23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4" name="Rectangle 33">
              <a:extLst>
                <a:ext uri="{FF2B5EF4-FFF2-40B4-BE49-F238E27FC236}">
                  <a16:creationId xmlns:a16="http://schemas.microsoft.com/office/drawing/2014/main" id="{1A7282BF-44E6-4B11-B0F7-CAF32A69995B}"/>
                </a:ext>
              </a:extLst>
            </p:cNvPr>
            <p:cNvSpPr>
              <a:spLocks/>
            </p:cNvSpPr>
            <p:nvPr/>
          </p:nvSpPr>
          <p:spPr bwMode="auto">
            <a:xfrm>
              <a:off x="11" y="0"/>
              <a:ext cx="27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chooses </a:t>
              </a:r>
              <a:r>
                <a:rPr lang="en-US" altLang="fr-FR" sz="1800">
                  <a:solidFill>
                    <a:srgbClr val="0000FF"/>
                  </a:solidFill>
                  <a:latin typeface="Helvetica" panose="020B0604020202020204" pitchFamily="34" charset="0"/>
                  <a:sym typeface="Helvetica" panose="020B0604020202020204" pitchFamily="34" charset="0"/>
                </a:rPr>
                <a:t>PreMaster Secret</a:t>
              </a:r>
            </a:p>
          </p:txBody>
        </p:sp>
      </p:grpSp>
      <p:grpSp>
        <p:nvGrpSpPr>
          <p:cNvPr id="32" name="Group 41">
            <a:extLst>
              <a:ext uri="{FF2B5EF4-FFF2-40B4-BE49-F238E27FC236}">
                <a16:creationId xmlns:a16="http://schemas.microsoft.com/office/drawing/2014/main" id="{545F0CD6-069F-4E3D-94B3-029268AD8EF6}"/>
              </a:ext>
            </a:extLst>
          </p:cNvPr>
          <p:cNvGrpSpPr>
            <a:grpSpLocks/>
          </p:cNvGrpSpPr>
          <p:nvPr/>
        </p:nvGrpSpPr>
        <p:grpSpPr bwMode="auto">
          <a:xfrm>
            <a:off x="2706688" y="5414963"/>
            <a:ext cx="4795837" cy="306387"/>
            <a:chOff x="0" y="0"/>
            <a:chExt cx="3966" cy="274"/>
          </a:xfrm>
        </p:grpSpPr>
        <p:sp>
          <p:nvSpPr>
            <p:cNvPr id="58389" name="Line 42">
              <a:extLst>
                <a:ext uri="{FF2B5EF4-FFF2-40B4-BE49-F238E27FC236}">
                  <a16:creationId xmlns:a16="http://schemas.microsoft.com/office/drawing/2014/main" id="{C6804F40-653F-47D9-B7A9-196D04AACD45}"/>
                </a:ext>
              </a:extLst>
            </p:cNvPr>
            <p:cNvSpPr>
              <a:spLocks noChangeShapeType="1"/>
            </p:cNvSpPr>
            <p:nvPr/>
          </p:nvSpPr>
          <p:spPr bwMode="auto">
            <a:xfrm>
              <a:off x="0" y="134"/>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90" name="Group 43">
              <a:extLst>
                <a:ext uri="{FF2B5EF4-FFF2-40B4-BE49-F238E27FC236}">
                  <a16:creationId xmlns:a16="http://schemas.microsoft.com/office/drawing/2014/main" id="{369ECD4D-A2DA-4718-B079-24F40344C4D8}"/>
                </a:ext>
              </a:extLst>
            </p:cNvPr>
            <p:cNvGrpSpPr>
              <a:grpSpLocks/>
            </p:cNvGrpSpPr>
            <p:nvPr/>
          </p:nvGrpSpPr>
          <p:grpSpPr bwMode="auto">
            <a:xfrm>
              <a:off x="503" y="0"/>
              <a:ext cx="2689" cy="274"/>
              <a:chOff x="0" y="0"/>
              <a:chExt cx="2689" cy="274"/>
            </a:xfrm>
          </p:grpSpPr>
          <p:sp>
            <p:nvSpPr>
              <p:cNvPr id="58391" name="Rectangle 44">
                <a:extLst>
                  <a:ext uri="{FF2B5EF4-FFF2-40B4-BE49-F238E27FC236}">
                    <a16:creationId xmlns:a16="http://schemas.microsoft.com/office/drawing/2014/main" id="{D26AD97A-34AD-4B7D-8F45-877F37FC42CC}"/>
                  </a:ext>
                </a:extLst>
              </p:cNvPr>
              <p:cNvSpPr>
                <a:spLocks/>
              </p:cNvSpPr>
              <p:nvPr/>
            </p:nvSpPr>
            <p:spPr bwMode="auto">
              <a:xfrm>
                <a:off x="0" y="0"/>
                <a:ext cx="2689"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2" name="Rectangle 45">
                <a:extLst>
                  <a:ext uri="{FF2B5EF4-FFF2-40B4-BE49-F238E27FC236}">
                    <a16:creationId xmlns:a16="http://schemas.microsoft.com/office/drawing/2014/main" id="{77E945D6-BFE4-4DAE-929A-E952261EA025}"/>
                  </a:ext>
                </a:extLst>
              </p:cNvPr>
              <p:cNvSpPr>
                <a:spLocks/>
              </p:cNvSpPr>
              <p:nvPr/>
            </p:nvSpPr>
            <p:spPr bwMode="auto">
              <a:xfrm>
                <a:off x="0" y="0"/>
                <a:ext cx="26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37" name="Group 46">
            <a:extLst>
              <a:ext uri="{FF2B5EF4-FFF2-40B4-BE49-F238E27FC236}">
                <a16:creationId xmlns:a16="http://schemas.microsoft.com/office/drawing/2014/main" id="{1BD2DDD8-A4E9-4C42-BB78-E1B7B9B51BB9}"/>
              </a:ext>
            </a:extLst>
          </p:cNvPr>
          <p:cNvGrpSpPr>
            <a:grpSpLocks/>
          </p:cNvGrpSpPr>
          <p:nvPr/>
        </p:nvGrpSpPr>
        <p:grpSpPr bwMode="auto">
          <a:xfrm>
            <a:off x="2676525" y="5697538"/>
            <a:ext cx="4854575" cy="398462"/>
            <a:chOff x="0" y="0"/>
            <a:chExt cx="4014" cy="357"/>
          </a:xfrm>
        </p:grpSpPr>
        <p:sp>
          <p:nvSpPr>
            <p:cNvPr id="58385" name="Line 47">
              <a:extLst>
                <a:ext uri="{FF2B5EF4-FFF2-40B4-BE49-F238E27FC236}">
                  <a16:creationId xmlns:a16="http://schemas.microsoft.com/office/drawing/2014/main" id="{8FDF01B5-BAA1-4189-BAF4-D2CE76898ECF}"/>
                </a:ext>
              </a:extLst>
            </p:cNvPr>
            <p:cNvSpPr>
              <a:spLocks noChangeShapeType="1"/>
            </p:cNvSpPr>
            <p:nvPr/>
          </p:nvSpPr>
          <p:spPr bwMode="auto">
            <a:xfrm flipH="1">
              <a:off x="0" y="110"/>
              <a:ext cx="4014" cy="15"/>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86" name="Group 48">
              <a:extLst>
                <a:ext uri="{FF2B5EF4-FFF2-40B4-BE49-F238E27FC236}">
                  <a16:creationId xmlns:a16="http://schemas.microsoft.com/office/drawing/2014/main" id="{F6498341-A17E-4A69-890D-85BE0DEC6105}"/>
                </a:ext>
              </a:extLst>
            </p:cNvPr>
            <p:cNvGrpSpPr>
              <a:grpSpLocks/>
            </p:cNvGrpSpPr>
            <p:nvPr/>
          </p:nvGrpSpPr>
          <p:grpSpPr bwMode="auto">
            <a:xfrm>
              <a:off x="938" y="0"/>
              <a:ext cx="2641" cy="357"/>
              <a:chOff x="0" y="0"/>
              <a:chExt cx="2641" cy="357"/>
            </a:xfrm>
          </p:grpSpPr>
          <p:sp>
            <p:nvSpPr>
              <p:cNvPr id="58387" name="Rectangle 49">
                <a:extLst>
                  <a:ext uri="{FF2B5EF4-FFF2-40B4-BE49-F238E27FC236}">
                    <a16:creationId xmlns:a16="http://schemas.microsoft.com/office/drawing/2014/main" id="{DA601CCC-C3DF-4AA4-B8C3-05C8A75789AA}"/>
                  </a:ext>
                </a:extLst>
              </p:cNvPr>
              <p:cNvSpPr>
                <a:spLocks/>
              </p:cNvSpPr>
              <p:nvPr/>
            </p:nvSpPr>
            <p:spPr bwMode="auto">
              <a:xfrm>
                <a:off x="0" y="0"/>
                <a:ext cx="2641" cy="35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88" name="Rectangle 50">
                <a:extLst>
                  <a:ext uri="{FF2B5EF4-FFF2-40B4-BE49-F238E27FC236}">
                    <a16:creationId xmlns:a16="http://schemas.microsoft.com/office/drawing/2014/main" id="{40863C51-3C81-47A4-8D80-9AD7054BAFDF}"/>
                  </a:ext>
                </a:extLst>
              </p:cNvPr>
              <p:cNvSpPr>
                <a:spLocks/>
              </p:cNvSpPr>
              <p:nvPr/>
            </p:nvSpPr>
            <p:spPr bwMode="auto">
              <a:xfrm>
                <a:off x="0" y="0"/>
                <a:ext cx="2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4" name="Group 6">
            <a:extLst>
              <a:ext uri="{FF2B5EF4-FFF2-40B4-BE49-F238E27FC236}">
                <a16:creationId xmlns:a16="http://schemas.microsoft.com/office/drawing/2014/main" id="{4DE6C8DB-17C9-D515-D539-26C6659A2397}"/>
              </a:ext>
            </a:extLst>
          </p:cNvPr>
          <p:cNvGrpSpPr>
            <a:grpSpLocks/>
          </p:cNvGrpSpPr>
          <p:nvPr/>
        </p:nvGrpSpPr>
        <p:grpSpPr bwMode="auto">
          <a:xfrm>
            <a:off x="7236618" y="1824911"/>
            <a:ext cx="417512" cy="728581"/>
            <a:chOff x="0" y="0"/>
            <a:chExt cx="506" cy="1003"/>
          </a:xfrm>
        </p:grpSpPr>
        <p:sp>
          <p:nvSpPr>
            <p:cNvPr id="5" name="Rectangle 7">
              <a:extLst>
                <a:ext uri="{FF2B5EF4-FFF2-40B4-BE49-F238E27FC236}">
                  <a16:creationId xmlns:a16="http://schemas.microsoft.com/office/drawing/2014/main" id="{D994A5BC-7E6A-E50B-7065-52D03487AE9F}"/>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3D56E83C-0C2E-FABD-8B0F-2E54490A8AEF}"/>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B</a:t>
              </a:r>
            </a:p>
          </p:txBody>
        </p:sp>
      </p:grpSp>
      <p:grpSp>
        <p:nvGrpSpPr>
          <p:cNvPr id="7" name="Group 6">
            <a:extLst>
              <a:ext uri="{FF2B5EF4-FFF2-40B4-BE49-F238E27FC236}">
                <a16:creationId xmlns:a16="http://schemas.microsoft.com/office/drawing/2014/main" id="{472263B9-D267-33BA-D7DB-4D42A9542DE8}"/>
              </a:ext>
            </a:extLst>
          </p:cNvPr>
          <p:cNvGrpSpPr>
            <a:grpSpLocks/>
          </p:cNvGrpSpPr>
          <p:nvPr/>
        </p:nvGrpSpPr>
        <p:grpSpPr bwMode="auto">
          <a:xfrm>
            <a:off x="2339703" y="1783129"/>
            <a:ext cx="673643" cy="861615"/>
            <a:chOff x="0" y="0"/>
            <a:chExt cx="656" cy="1194"/>
          </a:xfrm>
        </p:grpSpPr>
        <p:sp>
          <p:nvSpPr>
            <p:cNvPr id="8" name="Rectangle 7">
              <a:extLst>
                <a:ext uri="{FF2B5EF4-FFF2-40B4-BE49-F238E27FC236}">
                  <a16:creationId xmlns:a16="http://schemas.microsoft.com/office/drawing/2014/main" id="{719060BD-7AF1-1A72-6D66-8B88FDF133F6}"/>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8815EC65-31B4-949E-68CB-DBDF6ACFB2DB}"/>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201474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CD4EC-A271-4861-AE1E-75BC29BFFEC6}"/>
              </a:ext>
            </a:extLst>
          </p:cNvPr>
          <p:cNvSpPr>
            <a:spLocks noGrp="1"/>
          </p:cNvSpPr>
          <p:nvPr>
            <p:ph type="title"/>
          </p:nvPr>
        </p:nvSpPr>
        <p:spPr/>
        <p:txBody>
          <a:bodyPr/>
          <a:lstStyle/>
          <a:p>
            <a:pPr>
              <a:defRPr/>
            </a:pPr>
            <a:r>
              <a:rPr lang="en-GB" dirty="0">
                <a:sym typeface="Gill Sans" charset="0"/>
              </a:rPr>
              <a:t>X.509 Certificates</a:t>
            </a:r>
          </a:p>
        </p:txBody>
      </p:sp>
      <p:sp>
        <p:nvSpPr>
          <p:cNvPr id="3" name="Espace réservé du contenu 2">
            <a:extLst>
              <a:ext uri="{FF2B5EF4-FFF2-40B4-BE49-F238E27FC236}">
                <a16:creationId xmlns:a16="http://schemas.microsoft.com/office/drawing/2014/main" id="{030E7D80-B926-4873-B35C-48FB1A09524B}"/>
              </a:ext>
            </a:extLst>
          </p:cNvPr>
          <p:cNvSpPr>
            <a:spLocks noGrp="1"/>
          </p:cNvSpPr>
          <p:nvPr>
            <p:ph idx="1"/>
          </p:nvPr>
        </p:nvSpPr>
        <p:spPr>
          <a:xfrm>
            <a:off x="0" y="2365375"/>
            <a:ext cx="9780588" cy="4017963"/>
          </a:xfrm>
        </p:spPr>
        <p:txBody>
          <a:bodyPr/>
          <a:lstStyle/>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dirty="0">
                <a:sym typeface="Gill Sans" charset="0"/>
              </a:rPr>
              <a:t>C=country, O=</a:t>
            </a:r>
            <a:r>
              <a:rPr lang="en-US" sz="2400" dirty="0" err="1">
                <a:sym typeface="Gill Sans" charset="0"/>
              </a:rPr>
              <a:t>organisation</a:t>
            </a:r>
            <a:r>
              <a:rPr lang="en-US" sz="2400" dirty="0">
                <a:sym typeface="Gill Sans" charset="0"/>
              </a:rPr>
              <a:t> , OU=</a:t>
            </a:r>
            <a:r>
              <a:rPr lang="en-US" sz="2400" dirty="0" err="1">
                <a:sym typeface="Gill Sans" charset="0"/>
              </a:rPr>
              <a:t>Organisation</a:t>
            </a:r>
            <a:r>
              <a:rPr lang="en-US" sz="2400" dirty="0">
                <a:sym typeface="Gill Sans" charset="0"/>
              </a:rPr>
              <a:t> Unit, ST=State, L=City</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dirty="0">
                <a:sym typeface="Gill Sans" charset="0"/>
              </a:rPr>
              <a:t>CN=Common Name</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dirty="0">
                <a:sym typeface="Gill Sans" charset="0"/>
              </a:rPr>
              <a:t>Sometimes DNS name for a server</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dirty="0">
                <a:sym typeface="Gill Sans" charset="0"/>
              </a:rPr>
              <a:t>Key usage extensions</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dirty="0" err="1">
                <a:sym typeface="Gill Sans" charset="0"/>
              </a:rPr>
              <a:t>digitalSignature</a:t>
            </a:r>
            <a:r>
              <a:rPr lang="en-US" sz="2400" dirty="0">
                <a:sym typeface="Gill Sans" charset="0"/>
              </a:rPr>
              <a:t>, </a:t>
            </a:r>
            <a:r>
              <a:rPr lang="en-US" sz="2400" dirty="0" err="1">
                <a:sym typeface="Gill Sans" charset="0"/>
              </a:rPr>
              <a:t>keyEncipherment</a:t>
            </a:r>
            <a:r>
              <a:rPr lang="en-US" sz="2400" dirty="0">
                <a:sym typeface="Gill Sans" charset="0"/>
              </a:rPr>
              <a:t>, </a:t>
            </a:r>
            <a:r>
              <a:rPr lang="en-US" sz="2400" dirty="0" err="1">
                <a:sym typeface="Gill Sans" charset="0"/>
              </a:rPr>
              <a:t>dataEncipherment</a:t>
            </a:r>
            <a:r>
              <a:rPr lang="en-US" sz="2400" dirty="0">
                <a:sym typeface="Gill Sans" charset="0"/>
              </a:rPr>
              <a:t>, </a:t>
            </a:r>
            <a:r>
              <a:rPr lang="en-US" sz="2400" dirty="0" err="1">
                <a:sym typeface="Gill Sans" charset="0"/>
              </a:rPr>
              <a:t>keyCertSign</a:t>
            </a:r>
            <a:r>
              <a:rPr lang="en-US" sz="2400" dirty="0">
                <a:sym typeface="Gill Sans" charset="0"/>
              </a:rPr>
              <a:t>, ...</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dirty="0">
                <a:sym typeface="Gill Sans" charset="0"/>
              </a:rPr>
              <a:t>Optional Fields</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dirty="0" err="1">
                <a:sym typeface="Gill Sans" charset="0"/>
              </a:rPr>
              <a:t>emailAddress</a:t>
            </a:r>
            <a:r>
              <a:rPr lang="en-US" sz="2400" dirty="0">
                <a:sym typeface="Gill Sans" charset="0"/>
              </a:rPr>
              <a:t>, </a:t>
            </a:r>
            <a:r>
              <a:rPr lang="en-US" sz="2400" dirty="0" err="1">
                <a:sym typeface="Gill Sans" charset="0"/>
              </a:rPr>
              <a:t>subjectAltName</a:t>
            </a:r>
            <a:r>
              <a:rPr lang="en-US" sz="2400" dirty="0">
                <a:sym typeface="Gill Sans" charset="0"/>
              </a:rPr>
              <a:t>, ... </a:t>
            </a:r>
          </a:p>
          <a:p>
            <a:pPr marL="617418" indent="-420967">
              <a:spcBef>
                <a:spcPts val="1768"/>
              </a:spcBef>
              <a:buFont typeface="Gill Sans" charset="0"/>
              <a:buChar char="•"/>
              <a:defRPr/>
            </a:pPr>
            <a:endParaRPr lang="en-GB" dirty="0">
              <a:sym typeface="Gill Sans" charset="0"/>
            </a:endParaRPr>
          </a:p>
        </p:txBody>
      </p:sp>
    </p:spTree>
    <p:extLst>
      <p:ext uri="{BB962C8B-B14F-4D97-AF65-F5344CB8AC3E}">
        <p14:creationId xmlns:p14="http://schemas.microsoft.com/office/powerpoint/2010/main" val="23112137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CB675B-E744-495A-81FC-FDBB2611D866}"/>
              </a:ext>
            </a:extLst>
          </p:cNvPr>
          <p:cNvSpPr>
            <a:spLocks noGrp="1"/>
          </p:cNvSpPr>
          <p:nvPr>
            <p:ph type="title"/>
          </p:nvPr>
        </p:nvSpPr>
        <p:spPr/>
        <p:txBody>
          <a:bodyPr/>
          <a:lstStyle/>
          <a:p>
            <a:pPr>
              <a:defRPr/>
            </a:pPr>
            <a:r>
              <a:rPr lang="en-GB" dirty="0" err="1">
                <a:sym typeface="Gill Sans" charset="0"/>
              </a:rPr>
              <a:t>ClientHello</a:t>
            </a:r>
            <a:r>
              <a:rPr lang="en-GB" dirty="0">
                <a:sym typeface="Gill Sans" charset="0"/>
              </a:rPr>
              <a:t> message</a:t>
            </a:r>
          </a:p>
        </p:txBody>
      </p:sp>
      <p:sp>
        <p:nvSpPr>
          <p:cNvPr id="3" name="Espace réservé du contenu 2">
            <a:extLst>
              <a:ext uri="{FF2B5EF4-FFF2-40B4-BE49-F238E27FC236}">
                <a16:creationId xmlns:a16="http://schemas.microsoft.com/office/drawing/2014/main" id="{42CF2D3D-8C03-43D7-AB26-CAA52BE24066}"/>
              </a:ext>
            </a:extLst>
          </p:cNvPr>
          <p:cNvSpPr>
            <a:spLocks noGrp="1"/>
          </p:cNvSpPr>
          <p:nvPr>
            <p:ph idx="1"/>
          </p:nvPr>
        </p:nvSpPr>
        <p:spPr>
          <a:xfrm>
            <a:off x="949325" y="2416175"/>
            <a:ext cx="7970838" cy="4019550"/>
          </a:xfrm>
        </p:spPr>
        <p:txBody>
          <a:bodyPr/>
          <a:lstStyle/>
          <a:p>
            <a:r>
              <a:rPr lang="en-GB" altLang="fr-FR"/>
              <a:t>Protocol Version</a:t>
            </a:r>
          </a:p>
          <a:p>
            <a:r>
              <a:rPr lang="en-GB" altLang="fr-FR"/>
              <a:t>32 bytes long random number</a:t>
            </a:r>
          </a:p>
          <a:p>
            <a:pPr lvl="1"/>
            <a:r>
              <a:rPr lang="en-GB" altLang="fr-FR" sz="2100"/>
              <a:t>4 bytes Unix time (seconds since 01/01/1970)</a:t>
            </a:r>
            <a:r>
              <a:rPr lang="ar-SA" altLang="fr-FR" sz="2100">
                <a:cs typeface="Arial" panose="020B0604020202020204" pitchFamily="34" charset="0"/>
              </a:rPr>
              <a:t>‏</a:t>
            </a:r>
            <a:endParaRPr lang="en-GB" altLang="fr-FR" sz="2100"/>
          </a:p>
          <a:p>
            <a:pPr lvl="1"/>
            <a:r>
              <a:rPr lang="en-GB" altLang="fr-FR" sz="2100"/>
              <a:t>28 bytes random number</a:t>
            </a:r>
          </a:p>
          <a:p>
            <a:r>
              <a:rPr lang="en-GB" altLang="fr-FR"/>
              <a:t>Session Id  </a:t>
            </a:r>
          </a:p>
          <a:p>
            <a:pPr lvl="1"/>
            <a:r>
              <a:rPr lang="en-GB" altLang="fr-FR" sz="2100"/>
              <a:t>Each SSL session has an identifier which can be used later to restart a session</a:t>
            </a:r>
          </a:p>
          <a:p>
            <a:r>
              <a:rPr lang="en-GB" altLang="fr-FR"/>
              <a:t>List of supported Ciphers</a:t>
            </a:r>
          </a:p>
          <a:p>
            <a:r>
              <a:rPr lang="en-GB" altLang="fr-FR"/>
              <a:t>List of supported Compression Methods</a:t>
            </a:r>
          </a:p>
          <a:p>
            <a:endParaRPr lang="en-GB" altLang="fr-FR"/>
          </a:p>
        </p:txBody>
      </p:sp>
    </p:spTree>
    <p:extLst>
      <p:ext uri="{BB962C8B-B14F-4D97-AF65-F5344CB8AC3E}">
        <p14:creationId xmlns:p14="http://schemas.microsoft.com/office/powerpoint/2010/main" val="259122853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A6E60-EC04-40E9-9773-C77097E89C5B}"/>
              </a:ext>
            </a:extLst>
          </p:cNvPr>
          <p:cNvSpPr>
            <a:spLocks noGrp="1"/>
          </p:cNvSpPr>
          <p:nvPr>
            <p:ph type="title"/>
          </p:nvPr>
        </p:nvSpPr>
        <p:spPr/>
        <p:txBody>
          <a:bodyPr/>
          <a:lstStyle/>
          <a:p>
            <a:pPr>
              <a:defRPr/>
            </a:pPr>
            <a:r>
              <a:rPr lang="en-GB" dirty="0" err="1">
                <a:sym typeface="Gill Sans" charset="0"/>
              </a:rPr>
              <a:t>ClientHello</a:t>
            </a:r>
            <a:endParaRPr lang="en-GB" dirty="0">
              <a:sym typeface="Gill Sans" charset="0"/>
            </a:endParaRPr>
          </a:p>
        </p:txBody>
      </p:sp>
      <p:sp>
        <p:nvSpPr>
          <p:cNvPr id="3" name="Espace réservé du contenu 2">
            <a:extLst>
              <a:ext uri="{FF2B5EF4-FFF2-40B4-BE49-F238E27FC236}">
                <a16:creationId xmlns:a16="http://schemas.microsoft.com/office/drawing/2014/main" id="{BC1C6BC7-1084-4C87-89ED-5ED5DF95E9E4}"/>
              </a:ext>
            </a:extLst>
          </p:cNvPr>
          <p:cNvSpPr>
            <a:spLocks noGrp="1"/>
          </p:cNvSpPr>
          <p:nvPr>
            <p:ph idx="1"/>
          </p:nvPr>
        </p:nvSpPr>
        <p:spPr>
          <a:xfrm>
            <a:off x="966788" y="1946275"/>
            <a:ext cx="8648700" cy="4017963"/>
          </a:xfrm>
        </p:spPr>
        <p:txBody>
          <a:bodyPr/>
          <a:lstStyle/>
          <a:p>
            <a:pPr marL="617418" indent="-420967">
              <a:spcBef>
                <a:spcPts val="1768"/>
              </a:spcBef>
              <a:buFont typeface="Gill Sans" charset="0"/>
              <a:buChar char="•"/>
              <a:defRPr/>
            </a:pPr>
            <a:r>
              <a:rPr lang="en-GB" dirty="0">
                <a:sym typeface="Gill Sans" charset="0"/>
              </a:rPr>
              <a:t>Supported ciphers</a:t>
            </a:r>
          </a:p>
          <a:p>
            <a:pPr marL="944837" lvl="1" indent="-420967">
              <a:spcBef>
                <a:spcPts val="1768"/>
              </a:spcBef>
              <a:buFont typeface="Gill Sans" charset="0"/>
              <a:buChar char="•"/>
              <a:defRPr/>
            </a:pPr>
            <a:r>
              <a:rPr lang="en-GB" dirty="0" err="1">
                <a:sym typeface="Gill Sans" charset="0"/>
              </a:rPr>
              <a:t>Authentication+Key</a:t>
            </a:r>
            <a:r>
              <a:rPr lang="en-GB" dirty="0">
                <a:sym typeface="Gill Sans" charset="0"/>
              </a:rPr>
              <a:t> </a:t>
            </a:r>
            <a:r>
              <a:rPr lang="en-GB" dirty="0" err="1">
                <a:sym typeface="Gill Sans" charset="0"/>
              </a:rPr>
              <a:t>Exchange+Cipher+Hash</a:t>
            </a:r>
            <a:endParaRPr lang="en-GB" dirty="0">
              <a:sym typeface="Gill Sans" charset="0"/>
            </a:endParaRP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TLS RSA WITH NULL MD5</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TLS RSA EXPORT WITH RC4 40 MD5</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TLS RSA WITH RC4 128 MD5</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TLS RSA WITH DES CBC SHA</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TLS RSA WITH 3DES EDE CBC SHA</a:t>
            </a:r>
          </a:p>
        </p:txBody>
      </p:sp>
    </p:spTree>
    <p:extLst>
      <p:ext uri="{BB962C8B-B14F-4D97-AF65-F5344CB8AC3E}">
        <p14:creationId xmlns:p14="http://schemas.microsoft.com/office/powerpoint/2010/main" val="332864338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93576-FBC5-49FE-A704-67ED19AB4C3A}"/>
              </a:ext>
            </a:extLst>
          </p:cNvPr>
          <p:cNvSpPr>
            <a:spLocks noGrp="1"/>
          </p:cNvSpPr>
          <p:nvPr>
            <p:ph type="title"/>
          </p:nvPr>
        </p:nvSpPr>
        <p:spPr/>
        <p:txBody>
          <a:bodyPr/>
          <a:lstStyle/>
          <a:p>
            <a:pPr>
              <a:defRPr/>
            </a:pPr>
            <a:r>
              <a:rPr lang="en-GB" dirty="0" err="1">
                <a:sym typeface="Gill Sans" charset="0"/>
              </a:rPr>
              <a:t>ServerHello</a:t>
            </a:r>
            <a:endParaRPr lang="en-GB" dirty="0">
              <a:sym typeface="Gill Sans" charset="0"/>
            </a:endParaRPr>
          </a:p>
        </p:txBody>
      </p:sp>
      <p:sp>
        <p:nvSpPr>
          <p:cNvPr id="3" name="Espace réservé du contenu 2">
            <a:extLst>
              <a:ext uri="{FF2B5EF4-FFF2-40B4-BE49-F238E27FC236}">
                <a16:creationId xmlns:a16="http://schemas.microsoft.com/office/drawing/2014/main" id="{D8A56471-DC9E-4E8A-8C62-BB97D42257A3}"/>
              </a:ext>
            </a:extLst>
          </p:cNvPr>
          <p:cNvSpPr>
            <a:spLocks noGrp="1"/>
          </p:cNvSpPr>
          <p:nvPr>
            <p:ph idx="1"/>
          </p:nvPr>
        </p:nvSpPr>
        <p:spPr/>
        <p:txBody>
          <a:bodyPr/>
          <a:lstStyle/>
          <a:p>
            <a:pPr marL="196451" indent="0">
              <a:spcBef>
                <a:spcPts val="1768"/>
              </a:spcBef>
              <a:buFont typeface="Gill Sans" charset="0"/>
              <a:buNone/>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endParaRPr lang="en-US" dirty="0">
              <a:sym typeface="Gill Sans" charset="0"/>
            </a:endParaRP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Protocol version</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Random</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Session Id</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Optional, sent by server if it allows sessions to be resumed later</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Cipher Suite</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dirty="0">
                <a:sym typeface="Gill Sans" charset="0"/>
              </a:rPr>
              <a:t>One of the client cipher suites Compression Method</a:t>
            </a:r>
          </a:p>
          <a:p>
            <a:pPr marL="617418" indent="-420967">
              <a:spcBef>
                <a:spcPts val="1768"/>
              </a:spcBef>
              <a:buFont typeface="Gill Sans" charset="0"/>
              <a:buChar char="•"/>
              <a:defRPr/>
            </a:pPr>
            <a:endParaRPr lang="en-GB" dirty="0">
              <a:sym typeface="Gill Sans" charset="0"/>
            </a:endParaRPr>
          </a:p>
        </p:txBody>
      </p:sp>
    </p:spTree>
    <p:extLst>
      <p:ext uri="{BB962C8B-B14F-4D97-AF65-F5344CB8AC3E}">
        <p14:creationId xmlns:p14="http://schemas.microsoft.com/office/powerpoint/2010/main" val="389811989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0F25D9-F1AA-4B3A-840B-942E13A96F3A}"/>
              </a:ext>
            </a:extLst>
          </p:cNvPr>
          <p:cNvSpPr>
            <a:spLocks noGrp="1"/>
          </p:cNvSpPr>
          <p:nvPr>
            <p:ph type="title"/>
          </p:nvPr>
        </p:nvSpPr>
        <p:spPr>
          <a:xfrm>
            <a:off x="1058863" y="593725"/>
            <a:ext cx="7970837" cy="1714500"/>
          </a:xfrm>
        </p:spPr>
        <p:txBody>
          <a:bodyPr/>
          <a:lstStyle/>
          <a:p>
            <a:pPr>
              <a:defRPr/>
            </a:pPr>
            <a:r>
              <a:rPr lang="en-GB" dirty="0">
                <a:sym typeface="Gill Sans" charset="0"/>
              </a:rPr>
              <a:t>Handshake (cont.)</a:t>
            </a:r>
          </a:p>
        </p:txBody>
      </p:sp>
      <p:sp>
        <p:nvSpPr>
          <p:cNvPr id="64514" name="Line 6">
            <a:extLst>
              <a:ext uri="{FF2B5EF4-FFF2-40B4-BE49-F238E27FC236}">
                <a16:creationId xmlns:a16="http://schemas.microsoft.com/office/drawing/2014/main" id="{3A7C102F-D508-458A-AB33-73A6047948F1}"/>
              </a:ext>
            </a:extLst>
          </p:cNvPr>
          <p:cNvSpPr>
            <a:spLocks noChangeShapeType="1"/>
          </p:cNvSpPr>
          <p:nvPr/>
        </p:nvSpPr>
        <p:spPr bwMode="auto">
          <a:xfrm>
            <a:off x="2476500" y="3230563"/>
            <a:ext cx="4763" cy="18669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4515" name="Line 7">
            <a:extLst>
              <a:ext uri="{FF2B5EF4-FFF2-40B4-BE49-F238E27FC236}">
                <a16:creationId xmlns:a16="http://schemas.microsoft.com/office/drawing/2014/main" id="{4239315F-A0D2-4C5C-B02A-7F43D279E756}"/>
              </a:ext>
            </a:extLst>
          </p:cNvPr>
          <p:cNvSpPr>
            <a:spLocks noChangeShapeType="1"/>
          </p:cNvSpPr>
          <p:nvPr/>
        </p:nvSpPr>
        <p:spPr bwMode="auto">
          <a:xfrm flipH="1">
            <a:off x="7383463" y="3690938"/>
            <a:ext cx="3175" cy="13970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4517" name="Rectangle 9">
            <a:extLst>
              <a:ext uri="{FF2B5EF4-FFF2-40B4-BE49-F238E27FC236}">
                <a16:creationId xmlns:a16="http://schemas.microsoft.com/office/drawing/2014/main" id="{0C485A54-434D-4AC3-8F6F-8205FAE554AF}"/>
              </a:ext>
            </a:extLst>
          </p:cNvPr>
          <p:cNvSpPr>
            <a:spLocks/>
          </p:cNvSpPr>
          <p:nvPr/>
        </p:nvSpPr>
        <p:spPr bwMode="auto">
          <a:xfrm>
            <a:off x="2103214" y="2700447"/>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dirty="0">
                <a:solidFill>
                  <a:srgbClr val="0000FF"/>
                </a:solidFill>
                <a:latin typeface="Helvetica" panose="020B0604020202020204" pitchFamily="34" charset="0"/>
                <a:sym typeface="Helvetica" panose="020B0604020202020204" pitchFamily="34" charset="0"/>
              </a:rPr>
              <a:t>Alice</a:t>
            </a:r>
          </a:p>
        </p:txBody>
      </p:sp>
      <p:sp>
        <p:nvSpPr>
          <p:cNvPr id="64519" name="Rectangle 11">
            <a:extLst>
              <a:ext uri="{FF2B5EF4-FFF2-40B4-BE49-F238E27FC236}">
                <a16:creationId xmlns:a16="http://schemas.microsoft.com/office/drawing/2014/main" id="{A79934FA-6EB7-4C4F-90FD-964946D2288B}"/>
              </a:ext>
            </a:extLst>
          </p:cNvPr>
          <p:cNvSpPr>
            <a:spLocks/>
          </p:cNvSpPr>
          <p:nvPr/>
        </p:nvSpPr>
        <p:spPr bwMode="auto">
          <a:xfrm>
            <a:off x="6738936" y="2565148"/>
            <a:ext cx="7064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dirty="0">
                <a:solidFill>
                  <a:srgbClr val="008000"/>
                </a:solidFill>
                <a:latin typeface="Helvetica" panose="020B0604020202020204" pitchFamily="34" charset="0"/>
                <a:sym typeface="Helvetica" panose="020B0604020202020204" pitchFamily="34" charset="0"/>
              </a:rPr>
              <a:t>Bob</a:t>
            </a:r>
          </a:p>
        </p:txBody>
      </p:sp>
      <p:grpSp>
        <p:nvGrpSpPr>
          <p:cNvPr id="56" name="Group 12">
            <a:extLst>
              <a:ext uri="{FF2B5EF4-FFF2-40B4-BE49-F238E27FC236}">
                <a16:creationId xmlns:a16="http://schemas.microsoft.com/office/drawing/2014/main" id="{6291D105-57C2-48B6-9426-128D914C8897}"/>
              </a:ext>
            </a:extLst>
          </p:cNvPr>
          <p:cNvGrpSpPr>
            <a:grpSpLocks/>
          </p:cNvGrpSpPr>
          <p:nvPr/>
        </p:nvGrpSpPr>
        <p:grpSpPr bwMode="auto">
          <a:xfrm>
            <a:off x="2466975" y="3521075"/>
            <a:ext cx="4795838" cy="301625"/>
            <a:chOff x="0" y="0"/>
            <a:chExt cx="3966" cy="271"/>
          </a:xfrm>
        </p:grpSpPr>
        <p:sp>
          <p:nvSpPr>
            <p:cNvPr id="64537" name="Line 13">
              <a:extLst>
                <a:ext uri="{FF2B5EF4-FFF2-40B4-BE49-F238E27FC236}">
                  <a16:creationId xmlns:a16="http://schemas.microsoft.com/office/drawing/2014/main" id="{BC61F03C-D2BD-4877-AB0C-776D71329E67}"/>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38" name="Group 14">
              <a:extLst>
                <a:ext uri="{FF2B5EF4-FFF2-40B4-BE49-F238E27FC236}">
                  <a16:creationId xmlns:a16="http://schemas.microsoft.com/office/drawing/2014/main" id="{F1910E17-0A3C-46AC-A058-03585ACF8096}"/>
                </a:ext>
              </a:extLst>
            </p:cNvPr>
            <p:cNvGrpSpPr>
              <a:grpSpLocks/>
            </p:cNvGrpSpPr>
            <p:nvPr/>
          </p:nvGrpSpPr>
          <p:grpSpPr bwMode="auto">
            <a:xfrm>
              <a:off x="361" y="0"/>
              <a:ext cx="2512" cy="271"/>
              <a:chOff x="0" y="0"/>
              <a:chExt cx="2512" cy="271"/>
            </a:xfrm>
          </p:grpSpPr>
          <p:sp>
            <p:nvSpPr>
              <p:cNvPr id="64539" name="Rectangle 15">
                <a:extLst>
                  <a:ext uri="{FF2B5EF4-FFF2-40B4-BE49-F238E27FC236}">
                    <a16:creationId xmlns:a16="http://schemas.microsoft.com/office/drawing/2014/main" id="{5EAD060E-35BC-4C3A-AD1A-1AABF8B984A0}"/>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4540" name="Rectangle 16">
                <a:extLst>
                  <a:ext uri="{FF2B5EF4-FFF2-40B4-BE49-F238E27FC236}">
                    <a16:creationId xmlns:a16="http://schemas.microsoft.com/office/drawing/2014/main" id="{9C30AB15-69FD-4CF4-9E84-1AE12DDEE38B}"/>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61" name="Group 17">
            <a:extLst>
              <a:ext uri="{FF2B5EF4-FFF2-40B4-BE49-F238E27FC236}">
                <a16:creationId xmlns:a16="http://schemas.microsoft.com/office/drawing/2014/main" id="{83A12227-22F6-4732-B722-B037781D209B}"/>
              </a:ext>
            </a:extLst>
          </p:cNvPr>
          <p:cNvGrpSpPr>
            <a:grpSpLocks/>
          </p:cNvGrpSpPr>
          <p:nvPr/>
        </p:nvGrpSpPr>
        <p:grpSpPr bwMode="auto">
          <a:xfrm>
            <a:off x="2551113" y="3825875"/>
            <a:ext cx="4895850" cy="981075"/>
            <a:chOff x="0" y="0"/>
            <a:chExt cx="4049" cy="880"/>
          </a:xfrm>
        </p:grpSpPr>
        <p:sp>
          <p:nvSpPr>
            <p:cNvPr id="64531" name="Line 18">
              <a:extLst>
                <a:ext uri="{FF2B5EF4-FFF2-40B4-BE49-F238E27FC236}">
                  <a16:creationId xmlns:a16="http://schemas.microsoft.com/office/drawing/2014/main" id="{5C7E0876-C906-4F64-8C50-5C759FF4BA0D}"/>
                </a:ext>
              </a:extLst>
            </p:cNvPr>
            <p:cNvSpPr>
              <a:spLocks noChangeShapeType="1"/>
            </p:cNvSpPr>
            <p:nvPr/>
          </p:nvSpPr>
          <p:spPr bwMode="auto">
            <a:xfrm flipH="1">
              <a:off x="24" y="166"/>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4532" name="Line 19">
              <a:extLst>
                <a:ext uri="{FF2B5EF4-FFF2-40B4-BE49-F238E27FC236}">
                  <a16:creationId xmlns:a16="http://schemas.microsoft.com/office/drawing/2014/main" id="{BFB79877-67FB-4143-8EB1-513BCF9040DB}"/>
                </a:ext>
              </a:extLst>
            </p:cNvPr>
            <p:cNvSpPr>
              <a:spLocks noChangeShapeType="1"/>
            </p:cNvSpPr>
            <p:nvPr/>
          </p:nvSpPr>
          <p:spPr bwMode="auto">
            <a:xfrm flipH="1">
              <a:off x="40" y="371"/>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4533" name="Line 20">
              <a:extLst>
                <a:ext uri="{FF2B5EF4-FFF2-40B4-BE49-F238E27FC236}">
                  <a16:creationId xmlns:a16="http://schemas.microsoft.com/office/drawing/2014/main" id="{E329830B-83BB-4B74-9190-B55F5EAAEFAD}"/>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34" name="Group 21">
              <a:extLst>
                <a:ext uri="{FF2B5EF4-FFF2-40B4-BE49-F238E27FC236}">
                  <a16:creationId xmlns:a16="http://schemas.microsoft.com/office/drawing/2014/main" id="{5C6E2635-F4E7-4AA2-8F38-BFFA978E2C74}"/>
                </a:ext>
              </a:extLst>
            </p:cNvPr>
            <p:cNvGrpSpPr>
              <a:grpSpLocks/>
            </p:cNvGrpSpPr>
            <p:nvPr/>
          </p:nvGrpSpPr>
          <p:grpSpPr bwMode="auto">
            <a:xfrm>
              <a:off x="787" y="70"/>
              <a:ext cx="2400" cy="641"/>
              <a:chOff x="0" y="0"/>
              <a:chExt cx="2400" cy="641"/>
            </a:xfrm>
          </p:grpSpPr>
          <p:sp>
            <p:nvSpPr>
              <p:cNvPr id="64535" name="Rectangle 22">
                <a:extLst>
                  <a:ext uri="{FF2B5EF4-FFF2-40B4-BE49-F238E27FC236}">
                    <a16:creationId xmlns:a16="http://schemas.microsoft.com/office/drawing/2014/main" id="{F64005F3-60A6-43D2-A13A-A5D670EA215D}"/>
                  </a:ext>
                </a:extLst>
              </p:cNvPr>
              <p:cNvSpPr>
                <a:spLocks/>
              </p:cNvSpPr>
              <p:nvPr/>
            </p:nvSpPr>
            <p:spPr bwMode="auto">
              <a:xfrm>
                <a:off x="0" y="0"/>
                <a:ext cx="2399" cy="641"/>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4536" name="Rectangle 23">
                <a:extLst>
                  <a:ext uri="{FF2B5EF4-FFF2-40B4-BE49-F238E27FC236}">
                    <a16:creationId xmlns:a16="http://schemas.microsoft.com/office/drawing/2014/main" id="{FD257D8A-82D4-4BA0-8443-AECED25F0B16}"/>
                  </a:ext>
                </a:extLst>
              </p:cNvPr>
              <p:cNvSpPr>
                <a:spLocks/>
              </p:cNvSpPr>
              <p:nvPr/>
            </p:nvSpPr>
            <p:spPr bwMode="auto">
              <a:xfrm>
                <a:off x="0" y="0"/>
                <a:ext cx="240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8000"/>
                    </a:solidFill>
                    <a:latin typeface="Helvetica" panose="020B0604020202020204" pitchFamily="34" charset="0"/>
                    <a:sym typeface="Helvetica" panose="020B0604020202020204" pitchFamily="34" charset="0"/>
                  </a:rPr>
                  <a:t>Random</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ServerHelloDone</a:t>
                </a:r>
              </a:p>
            </p:txBody>
          </p:sp>
        </p:grpSp>
      </p:grpSp>
      <p:sp>
        <p:nvSpPr>
          <p:cNvPr id="64522" name="Rectangle 24">
            <a:extLst>
              <a:ext uri="{FF2B5EF4-FFF2-40B4-BE49-F238E27FC236}">
                <a16:creationId xmlns:a16="http://schemas.microsoft.com/office/drawing/2014/main" id="{54754F4C-F306-4C0E-BAFA-370E881EA9D5}"/>
              </a:ext>
            </a:extLst>
          </p:cNvPr>
          <p:cNvSpPr>
            <a:spLocks/>
          </p:cNvSpPr>
          <p:nvPr/>
        </p:nvSpPr>
        <p:spPr bwMode="auto">
          <a:xfrm>
            <a:off x="6378575" y="2871788"/>
            <a:ext cx="1963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4523" name="Group 25">
            <a:extLst>
              <a:ext uri="{FF2B5EF4-FFF2-40B4-BE49-F238E27FC236}">
                <a16:creationId xmlns:a16="http://schemas.microsoft.com/office/drawing/2014/main" id="{9C3D1140-F0BC-4817-B429-97CDA90934F7}"/>
              </a:ext>
            </a:extLst>
          </p:cNvPr>
          <p:cNvGrpSpPr>
            <a:grpSpLocks/>
          </p:cNvGrpSpPr>
          <p:nvPr/>
        </p:nvGrpSpPr>
        <p:grpSpPr bwMode="auto">
          <a:xfrm>
            <a:off x="2311400" y="3176588"/>
            <a:ext cx="447675" cy="482600"/>
            <a:chOff x="0" y="0"/>
            <a:chExt cx="371" cy="432"/>
          </a:xfrm>
        </p:grpSpPr>
        <p:sp>
          <p:nvSpPr>
            <p:cNvPr id="64529" name="Rectangle 26">
              <a:extLst>
                <a:ext uri="{FF2B5EF4-FFF2-40B4-BE49-F238E27FC236}">
                  <a16:creationId xmlns:a16="http://schemas.microsoft.com/office/drawing/2014/main" id="{1C145935-294B-47BB-94EE-9B1CDDC96026}"/>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4530" name="Rectangle 27">
              <a:extLst>
                <a:ext uri="{FF2B5EF4-FFF2-40B4-BE49-F238E27FC236}">
                  <a16:creationId xmlns:a16="http://schemas.microsoft.com/office/drawing/2014/main" id="{017952C2-6C9C-488C-863D-2302E504561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p:txBody>
        </p:sp>
      </p:grpSp>
      <p:grpSp>
        <p:nvGrpSpPr>
          <p:cNvPr id="72" name="Group 28">
            <a:extLst>
              <a:ext uri="{FF2B5EF4-FFF2-40B4-BE49-F238E27FC236}">
                <a16:creationId xmlns:a16="http://schemas.microsoft.com/office/drawing/2014/main" id="{20133EA8-59B2-410D-BF95-523C6FA53F50}"/>
              </a:ext>
            </a:extLst>
          </p:cNvPr>
          <p:cNvGrpSpPr>
            <a:grpSpLocks/>
          </p:cNvGrpSpPr>
          <p:nvPr/>
        </p:nvGrpSpPr>
        <p:grpSpPr bwMode="auto">
          <a:xfrm>
            <a:off x="2544763" y="4841875"/>
            <a:ext cx="4795837" cy="303213"/>
            <a:chOff x="0" y="0"/>
            <a:chExt cx="3966" cy="271"/>
          </a:xfrm>
        </p:grpSpPr>
        <p:sp>
          <p:nvSpPr>
            <p:cNvPr id="64525" name="Line 29">
              <a:extLst>
                <a:ext uri="{FF2B5EF4-FFF2-40B4-BE49-F238E27FC236}">
                  <a16:creationId xmlns:a16="http://schemas.microsoft.com/office/drawing/2014/main" id="{17211399-BA78-418D-9E9F-6BAED38C5F80}"/>
                </a:ext>
              </a:extLst>
            </p:cNvPr>
            <p:cNvSpPr>
              <a:spLocks noChangeShapeType="1"/>
            </p:cNvSpPr>
            <p:nvPr/>
          </p:nvSpPr>
          <p:spPr bwMode="auto">
            <a:xfrm>
              <a:off x="0" y="141"/>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26" name="Group 30">
              <a:extLst>
                <a:ext uri="{FF2B5EF4-FFF2-40B4-BE49-F238E27FC236}">
                  <a16:creationId xmlns:a16="http://schemas.microsoft.com/office/drawing/2014/main" id="{2F4CD9E8-AEF8-4646-ADC7-EF9A5603CEAA}"/>
                </a:ext>
              </a:extLst>
            </p:cNvPr>
            <p:cNvGrpSpPr>
              <a:grpSpLocks/>
            </p:cNvGrpSpPr>
            <p:nvPr/>
          </p:nvGrpSpPr>
          <p:grpSpPr bwMode="auto">
            <a:xfrm>
              <a:off x="376" y="0"/>
              <a:ext cx="3209" cy="271"/>
              <a:chOff x="0" y="0"/>
              <a:chExt cx="3209" cy="271"/>
            </a:xfrm>
          </p:grpSpPr>
          <p:sp>
            <p:nvSpPr>
              <p:cNvPr id="64527" name="Rectangle 31">
                <a:extLst>
                  <a:ext uri="{FF2B5EF4-FFF2-40B4-BE49-F238E27FC236}">
                    <a16:creationId xmlns:a16="http://schemas.microsoft.com/office/drawing/2014/main" id="{9460155E-96E5-4FE8-B6A2-4F9CC73CAD87}"/>
                  </a:ext>
                </a:extLst>
              </p:cNvPr>
              <p:cNvSpPr>
                <a:spLocks/>
              </p:cNvSpPr>
              <p:nvPr/>
            </p:nvSpPr>
            <p:spPr bwMode="auto">
              <a:xfrm>
                <a:off x="0" y="0"/>
                <a:ext cx="3209"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4528" name="Rectangle 32">
                <a:extLst>
                  <a:ext uri="{FF2B5EF4-FFF2-40B4-BE49-F238E27FC236}">
                    <a16:creationId xmlns:a16="http://schemas.microsoft.com/office/drawing/2014/main" id="{2818E425-24E0-4E57-865E-E2EA97FDC5A8}"/>
                  </a:ext>
                </a:extLst>
              </p:cNvPr>
              <p:cNvSpPr>
                <a:spLocks/>
              </p:cNvSpPr>
              <p:nvPr/>
            </p:nvSpPr>
            <p:spPr bwMode="auto">
              <a:xfrm>
                <a:off x="0" y="0"/>
                <a:ext cx="320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300" dirty="0" err="1">
                    <a:solidFill>
                      <a:schemeClr val="tx1"/>
                    </a:solidFill>
                    <a:latin typeface="Helvetica" panose="020B0604020202020204" pitchFamily="34" charset="0"/>
                    <a:sym typeface="Helvetica" panose="020B0604020202020204" pitchFamily="34" charset="0"/>
                  </a:rPr>
                  <a:t>ClientKeyExchange</a:t>
                </a:r>
                <a:r>
                  <a:rPr lang="en-US" altLang="fr-FR" sz="1300" dirty="0">
                    <a:solidFill>
                      <a:schemeClr val="tx1"/>
                    </a:solidFill>
                    <a:latin typeface="Helvetica" panose="020B0604020202020204" pitchFamily="34" charset="0"/>
                    <a:sym typeface="Helvetica" panose="020B0604020202020204" pitchFamily="34" charset="0"/>
                  </a:rPr>
                  <a:t> (E(</a:t>
                </a:r>
                <a:r>
                  <a:rPr lang="en-US" altLang="fr-FR" sz="1300" dirty="0" err="1">
                    <a:solidFill>
                      <a:schemeClr val="tx1"/>
                    </a:solidFill>
                    <a:latin typeface="Helvetica" panose="020B0604020202020204" pitchFamily="34" charset="0"/>
                    <a:sym typeface="Helvetica" panose="020B0604020202020204" pitchFamily="34" charset="0"/>
                  </a:rPr>
                  <a:t>PreMasterSecret</a:t>
                </a:r>
                <a:r>
                  <a:rPr lang="en-US" altLang="fr-FR" sz="1300" dirty="0">
                    <a:solidFill>
                      <a:schemeClr val="tx1"/>
                    </a:solidFill>
                    <a:latin typeface="Helvetica" panose="020B0604020202020204" pitchFamily="34" charset="0"/>
                    <a:sym typeface="Helvetica" panose="020B0604020202020204" pitchFamily="34" charset="0"/>
                  </a:rPr>
                  <a:t>, </a:t>
                </a:r>
                <a:r>
                  <a:rPr lang="en-US" altLang="fr-FR" sz="1300" dirty="0" err="1">
                    <a:solidFill>
                      <a:srgbClr val="008000"/>
                    </a:solidFill>
                    <a:latin typeface="Helvetica" panose="020B0604020202020204" pitchFamily="34" charset="0"/>
                    <a:sym typeface="Helvetica" panose="020B0604020202020204" pitchFamily="34" charset="0"/>
                  </a:rPr>
                  <a:t>Pub</a:t>
                </a:r>
                <a:r>
                  <a:rPr lang="en-US" altLang="fr-FR" sz="1300" baseline="-33000" dirty="0" err="1">
                    <a:solidFill>
                      <a:srgbClr val="008000"/>
                    </a:solidFill>
                    <a:latin typeface="Helvetica" panose="020B0604020202020204" pitchFamily="34" charset="0"/>
                    <a:sym typeface="Helvetica" panose="020B0604020202020204" pitchFamily="34" charset="0"/>
                  </a:rPr>
                  <a:t>Bob</a:t>
                </a:r>
                <a:r>
                  <a:rPr lang="en-US" altLang="fr-FR" sz="1300" dirty="0">
                    <a:solidFill>
                      <a:schemeClr val="tx1"/>
                    </a:solidFill>
                    <a:latin typeface="Helvetica" panose="020B0604020202020204" pitchFamily="34" charset="0"/>
                    <a:sym typeface="Helvetica" panose="020B0604020202020204" pitchFamily="34" charset="0"/>
                  </a:rPr>
                  <a:t>))</a:t>
                </a:r>
                <a:r>
                  <a:rPr lang="ar-SA" altLang="fr-FR" sz="1300" dirty="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300" dirty="0">
                  <a:solidFill>
                    <a:schemeClr val="tx1"/>
                  </a:solidFill>
                  <a:latin typeface="Helvetica" panose="020B0604020202020204" pitchFamily="34" charset="0"/>
                  <a:sym typeface="Helvetica" panose="020B0604020202020204" pitchFamily="34" charset="0"/>
                </a:endParaRPr>
              </a:p>
            </p:txBody>
          </p:sp>
        </p:grpSp>
      </p:grpSp>
      <p:grpSp>
        <p:nvGrpSpPr>
          <p:cNvPr id="3" name="Group 6">
            <a:extLst>
              <a:ext uri="{FF2B5EF4-FFF2-40B4-BE49-F238E27FC236}">
                <a16:creationId xmlns:a16="http://schemas.microsoft.com/office/drawing/2014/main" id="{BE42EAC1-2444-653F-55B1-A023FDBECC64}"/>
              </a:ext>
            </a:extLst>
          </p:cNvPr>
          <p:cNvGrpSpPr>
            <a:grpSpLocks/>
          </p:cNvGrpSpPr>
          <p:nvPr/>
        </p:nvGrpSpPr>
        <p:grpSpPr bwMode="auto">
          <a:xfrm>
            <a:off x="7236618" y="1824911"/>
            <a:ext cx="417512" cy="728581"/>
            <a:chOff x="0" y="0"/>
            <a:chExt cx="506" cy="1003"/>
          </a:xfrm>
        </p:grpSpPr>
        <p:sp>
          <p:nvSpPr>
            <p:cNvPr id="4" name="Rectangle 7">
              <a:extLst>
                <a:ext uri="{FF2B5EF4-FFF2-40B4-BE49-F238E27FC236}">
                  <a16:creationId xmlns:a16="http://schemas.microsoft.com/office/drawing/2014/main" id="{C14FCB7C-1C85-76A8-2344-0473D24A5916}"/>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 name="Rectangle 8">
              <a:extLst>
                <a:ext uri="{FF2B5EF4-FFF2-40B4-BE49-F238E27FC236}">
                  <a16:creationId xmlns:a16="http://schemas.microsoft.com/office/drawing/2014/main" id="{5DFDDD81-4C17-A378-C13A-792BA05CBB5D}"/>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B</a:t>
              </a:r>
            </a:p>
          </p:txBody>
        </p:sp>
      </p:grpSp>
      <p:grpSp>
        <p:nvGrpSpPr>
          <p:cNvPr id="6" name="Group 5">
            <a:extLst>
              <a:ext uri="{FF2B5EF4-FFF2-40B4-BE49-F238E27FC236}">
                <a16:creationId xmlns:a16="http://schemas.microsoft.com/office/drawing/2014/main" id="{534332D3-F842-0F63-2253-538732940B90}"/>
              </a:ext>
            </a:extLst>
          </p:cNvPr>
          <p:cNvGrpSpPr>
            <a:grpSpLocks/>
          </p:cNvGrpSpPr>
          <p:nvPr/>
        </p:nvGrpSpPr>
        <p:grpSpPr bwMode="auto">
          <a:xfrm>
            <a:off x="2339703" y="1783129"/>
            <a:ext cx="673643" cy="861615"/>
            <a:chOff x="0" y="0"/>
            <a:chExt cx="656" cy="1194"/>
          </a:xfrm>
        </p:grpSpPr>
        <p:sp>
          <p:nvSpPr>
            <p:cNvPr id="7" name="Rectangle 6">
              <a:extLst>
                <a:ext uri="{FF2B5EF4-FFF2-40B4-BE49-F238E27FC236}">
                  <a16:creationId xmlns:a16="http://schemas.microsoft.com/office/drawing/2014/main" id="{E1B7C14F-908E-9813-30EC-6A621E6CD4FB}"/>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 name="Rectangle 7">
              <a:extLst>
                <a:ext uri="{FF2B5EF4-FFF2-40B4-BE49-F238E27FC236}">
                  <a16:creationId xmlns:a16="http://schemas.microsoft.com/office/drawing/2014/main" id="{E0EFACA0-0CBF-7283-0F85-82A1DD0C2CEF}"/>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42783301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2EBD3-5AF1-4801-8F39-2C1D1CB037F9}"/>
              </a:ext>
            </a:extLst>
          </p:cNvPr>
          <p:cNvSpPr>
            <a:spLocks noGrp="1"/>
          </p:cNvSpPr>
          <p:nvPr>
            <p:ph type="title"/>
          </p:nvPr>
        </p:nvSpPr>
        <p:spPr>
          <a:xfrm>
            <a:off x="949325" y="238125"/>
            <a:ext cx="7970838" cy="1714500"/>
          </a:xfrm>
        </p:spPr>
        <p:txBody>
          <a:bodyPr/>
          <a:lstStyle/>
          <a:p>
            <a:pPr>
              <a:defRPr/>
            </a:pPr>
            <a:r>
              <a:rPr lang="en-GB" dirty="0">
                <a:sym typeface="Gill Sans" charset="0"/>
              </a:rPr>
              <a:t>Data transmission</a:t>
            </a:r>
          </a:p>
        </p:txBody>
      </p:sp>
      <p:grpSp>
        <p:nvGrpSpPr>
          <p:cNvPr id="67586" name="Group 6">
            <a:extLst>
              <a:ext uri="{FF2B5EF4-FFF2-40B4-BE49-F238E27FC236}">
                <a16:creationId xmlns:a16="http://schemas.microsoft.com/office/drawing/2014/main" id="{A3736517-168D-451A-8014-479ED52ABBE4}"/>
              </a:ext>
            </a:extLst>
          </p:cNvPr>
          <p:cNvGrpSpPr>
            <a:grpSpLocks/>
          </p:cNvGrpSpPr>
          <p:nvPr/>
        </p:nvGrpSpPr>
        <p:grpSpPr bwMode="auto">
          <a:xfrm>
            <a:off x="2874963" y="3332163"/>
            <a:ext cx="3968750" cy="404812"/>
            <a:chOff x="0" y="0"/>
            <a:chExt cx="3283" cy="363"/>
          </a:xfrm>
        </p:grpSpPr>
        <p:sp>
          <p:nvSpPr>
            <p:cNvPr id="67635" name="AutoShape 7">
              <a:extLst>
                <a:ext uri="{FF2B5EF4-FFF2-40B4-BE49-F238E27FC236}">
                  <a16:creationId xmlns:a16="http://schemas.microsoft.com/office/drawing/2014/main" id="{435BB1C4-DC97-4D02-893F-1D0E105894BE}"/>
                </a:ext>
              </a:extLst>
            </p:cNvPr>
            <p:cNvSpPr>
              <a:spLocks/>
            </p:cNvSpPr>
            <p:nvPr/>
          </p:nvSpPr>
          <p:spPr bwMode="auto">
            <a:xfrm>
              <a:off x="0" y="0"/>
              <a:ext cx="3283" cy="363"/>
            </a:xfrm>
            <a:prstGeom prst="roundRect">
              <a:avLst>
                <a:gd name="adj" fmla="val 273"/>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36" name="Rectangle 8">
              <a:extLst>
                <a:ext uri="{FF2B5EF4-FFF2-40B4-BE49-F238E27FC236}">
                  <a16:creationId xmlns:a16="http://schemas.microsoft.com/office/drawing/2014/main" id="{D601BF41-A721-4F1A-82FF-4CCF41BC18A3}"/>
                </a:ext>
              </a:extLst>
            </p:cNvPr>
            <p:cNvSpPr>
              <a:spLocks/>
            </p:cNvSpPr>
            <p:nvPr/>
          </p:nvSpPr>
          <p:spPr bwMode="auto">
            <a:xfrm>
              <a:off x="1" y="65"/>
              <a:ext cx="32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Data</a:t>
              </a:r>
            </a:p>
          </p:txBody>
        </p:sp>
      </p:grpSp>
      <p:grpSp>
        <p:nvGrpSpPr>
          <p:cNvPr id="9" name="Group 9">
            <a:extLst>
              <a:ext uri="{FF2B5EF4-FFF2-40B4-BE49-F238E27FC236}">
                <a16:creationId xmlns:a16="http://schemas.microsoft.com/office/drawing/2014/main" id="{C2976D05-C39E-4627-8C49-EEBB8FCD7022}"/>
              </a:ext>
            </a:extLst>
          </p:cNvPr>
          <p:cNvGrpSpPr>
            <a:grpSpLocks/>
          </p:cNvGrpSpPr>
          <p:nvPr/>
        </p:nvGrpSpPr>
        <p:grpSpPr bwMode="auto">
          <a:xfrm>
            <a:off x="2454275" y="3727450"/>
            <a:ext cx="5048250" cy="846138"/>
            <a:chOff x="0" y="0"/>
            <a:chExt cx="4174" cy="758"/>
          </a:xfrm>
        </p:grpSpPr>
        <p:grpSp>
          <p:nvGrpSpPr>
            <p:cNvPr id="67625" name="Group 10">
              <a:extLst>
                <a:ext uri="{FF2B5EF4-FFF2-40B4-BE49-F238E27FC236}">
                  <a16:creationId xmlns:a16="http://schemas.microsoft.com/office/drawing/2014/main" id="{7C2C3418-5E2F-4BB8-BDEB-76CE1D5B4FF7}"/>
                </a:ext>
              </a:extLst>
            </p:cNvPr>
            <p:cNvGrpSpPr>
              <a:grpSpLocks/>
            </p:cNvGrpSpPr>
            <p:nvPr/>
          </p:nvGrpSpPr>
          <p:grpSpPr bwMode="auto">
            <a:xfrm>
              <a:off x="0" y="387"/>
              <a:ext cx="1649" cy="371"/>
              <a:chOff x="0" y="0"/>
              <a:chExt cx="1649" cy="371"/>
            </a:xfrm>
          </p:grpSpPr>
          <p:sp>
            <p:nvSpPr>
              <p:cNvPr id="67633" name="AutoShape 11">
                <a:extLst>
                  <a:ext uri="{FF2B5EF4-FFF2-40B4-BE49-F238E27FC236}">
                    <a16:creationId xmlns:a16="http://schemas.microsoft.com/office/drawing/2014/main" id="{F4B67949-5F5C-4ACC-8F4B-A89BD82C160F}"/>
                  </a:ext>
                </a:extLst>
              </p:cNvPr>
              <p:cNvSpPr>
                <a:spLocks/>
              </p:cNvSpPr>
              <p:nvPr/>
            </p:nvSpPr>
            <p:spPr bwMode="auto">
              <a:xfrm>
                <a:off x="0" y="0"/>
                <a:ext cx="164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34" name="Rectangle 12">
                <a:extLst>
                  <a:ext uri="{FF2B5EF4-FFF2-40B4-BE49-F238E27FC236}">
                    <a16:creationId xmlns:a16="http://schemas.microsoft.com/office/drawing/2014/main" id="{D9B53078-5C50-4B6D-9E5C-544FE78D4E85}"/>
                  </a:ext>
                </a:extLst>
              </p:cNvPr>
              <p:cNvSpPr>
                <a:spLocks/>
              </p:cNvSpPr>
              <p:nvPr/>
            </p:nvSpPr>
            <p:spPr bwMode="auto">
              <a:xfrm>
                <a:off x="0" y="69"/>
                <a:ext cx="16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a:solidFill>
                      <a:schemeClr val="tx1"/>
                    </a:solidFill>
                    <a:latin typeface="Helvetica" panose="020B0604020202020204" pitchFamily="34" charset="0"/>
                    <a:sym typeface="Helvetica" panose="020B0604020202020204" pitchFamily="34" charset="0"/>
                  </a:rPr>
                  <a:t>Data(a)</a:t>
                </a:r>
                <a:r>
                  <a:rPr lang="ar-SA" altLang="fr-FR" sz="24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2400">
                  <a:solidFill>
                    <a:schemeClr val="tx1"/>
                  </a:solidFill>
                  <a:latin typeface="Helvetica" panose="020B0604020202020204" pitchFamily="34" charset="0"/>
                  <a:sym typeface="Helvetica" panose="020B0604020202020204" pitchFamily="34" charset="0"/>
                </a:endParaRPr>
              </a:p>
            </p:txBody>
          </p:sp>
        </p:grpSp>
        <p:grpSp>
          <p:nvGrpSpPr>
            <p:cNvPr id="67626" name="Group 13">
              <a:extLst>
                <a:ext uri="{FF2B5EF4-FFF2-40B4-BE49-F238E27FC236}">
                  <a16:creationId xmlns:a16="http://schemas.microsoft.com/office/drawing/2014/main" id="{5E793E4E-949C-43E2-BAD8-3510E35C32E5}"/>
                </a:ext>
              </a:extLst>
            </p:cNvPr>
            <p:cNvGrpSpPr>
              <a:grpSpLocks/>
            </p:cNvGrpSpPr>
            <p:nvPr/>
          </p:nvGrpSpPr>
          <p:grpSpPr bwMode="auto">
            <a:xfrm>
              <a:off x="2525" y="387"/>
              <a:ext cx="1649" cy="371"/>
              <a:chOff x="0" y="0"/>
              <a:chExt cx="1649" cy="371"/>
            </a:xfrm>
          </p:grpSpPr>
          <p:sp>
            <p:nvSpPr>
              <p:cNvPr id="67631" name="AutoShape 14">
                <a:extLst>
                  <a:ext uri="{FF2B5EF4-FFF2-40B4-BE49-F238E27FC236}">
                    <a16:creationId xmlns:a16="http://schemas.microsoft.com/office/drawing/2014/main" id="{E2498022-BC9E-4487-9314-8731857D1651}"/>
                  </a:ext>
                </a:extLst>
              </p:cNvPr>
              <p:cNvSpPr>
                <a:spLocks/>
              </p:cNvSpPr>
              <p:nvPr/>
            </p:nvSpPr>
            <p:spPr bwMode="auto">
              <a:xfrm>
                <a:off x="0" y="0"/>
                <a:ext cx="164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32" name="Rectangle 15">
                <a:extLst>
                  <a:ext uri="{FF2B5EF4-FFF2-40B4-BE49-F238E27FC236}">
                    <a16:creationId xmlns:a16="http://schemas.microsoft.com/office/drawing/2014/main" id="{FEE43657-796B-4D3E-918E-8315F6798DA7}"/>
                  </a:ext>
                </a:extLst>
              </p:cNvPr>
              <p:cNvSpPr>
                <a:spLocks/>
              </p:cNvSpPr>
              <p:nvPr/>
            </p:nvSpPr>
            <p:spPr bwMode="auto">
              <a:xfrm>
                <a:off x="0" y="69"/>
                <a:ext cx="16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a:solidFill>
                      <a:schemeClr val="tx1"/>
                    </a:solidFill>
                    <a:latin typeface="Helvetica" panose="020B0604020202020204" pitchFamily="34" charset="0"/>
                    <a:sym typeface="Helvetica" panose="020B0604020202020204" pitchFamily="34" charset="0"/>
                  </a:rPr>
                  <a:t>Data(b)</a:t>
                </a:r>
                <a:r>
                  <a:rPr lang="ar-SA" altLang="fr-FR" sz="24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2400">
                  <a:solidFill>
                    <a:schemeClr val="tx1"/>
                  </a:solidFill>
                  <a:latin typeface="Helvetica" panose="020B0604020202020204" pitchFamily="34" charset="0"/>
                  <a:sym typeface="Helvetica" panose="020B0604020202020204" pitchFamily="34" charset="0"/>
                </a:endParaRPr>
              </a:p>
            </p:txBody>
          </p:sp>
        </p:grpSp>
        <p:sp>
          <p:nvSpPr>
            <p:cNvPr id="67627" name="Line 16">
              <a:extLst>
                <a:ext uri="{FF2B5EF4-FFF2-40B4-BE49-F238E27FC236}">
                  <a16:creationId xmlns:a16="http://schemas.microsoft.com/office/drawing/2014/main" id="{4E25AC09-BBE6-440E-95D9-025A96846F1B}"/>
                </a:ext>
              </a:extLst>
            </p:cNvPr>
            <p:cNvSpPr>
              <a:spLocks noChangeShapeType="1"/>
            </p:cNvSpPr>
            <p:nvPr/>
          </p:nvSpPr>
          <p:spPr bwMode="auto">
            <a:xfrm flipH="1">
              <a:off x="6" y="8"/>
              <a:ext cx="350" cy="378"/>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28" name="Line 17">
              <a:extLst>
                <a:ext uri="{FF2B5EF4-FFF2-40B4-BE49-F238E27FC236}">
                  <a16:creationId xmlns:a16="http://schemas.microsoft.com/office/drawing/2014/main" id="{15C59261-8172-43A6-BBC7-96EA5DC1B875}"/>
                </a:ext>
              </a:extLst>
            </p:cNvPr>
            <p:cNvSpPr>
              <a:spLocks noChangeShapeType="1"/>
            </p:cNvSpPr>
            <p:nvPr/>
          </p:nvSpPr>
          <p:spPr bwMode="auto">
            <a:xfrm flipH="1">
              <a:off x="1648" y="0"/>
              <a:ext cx="349" cy="378"/>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29" name="Line 18">
              <a:extLst>
                <a:ext uri="{FF2B5EF4-FFF2-40B4-BE49-F238E27FC236}">
                  <a16:creationId xmlns:a16="http://schemas.microsoft.com/office/drawing/2014/main" id="{099C51AF-D48C-4849-9FF2-7ADBD9323FD5}"/>
                </a:ext>
              </a:extLst>
            </p:cNvPr>
            <p:cNvSpPr>
              <a:spLocks noChangeShapeType="1"/>
            </p:cNvSpPr>
            <p:nvPr/>
          </p:nvSpPr>
          <p:spPr bwMode="auto">
            <a:xfrm>
              <a:off x="1996" y="0"/>
              <a:ext cx="528" cy="379"/>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30" name="Line 19">
              <a:extLst>
                <a:ext uri="{FF2B5EF4-FFF2-40B4-BE49-F238E27FC236}">
                  <a16:creationId xmlns:a16="http://schemas.microsoft.com/office/drawing/2014/main" id="{F7A528C2-74DC-4128-ACE9-5D3F9B75F919}"/>
                </a:ext>
              </a:extLst>
            </p:cNvPr>
            <p:cNvSpPr>
              <a:spLocks noChangeShapeType="1"/>
            </p:cNvSpPr>
            <p:nvPr/>
          </p:nvSpPr>
          <p:spPr bwMode="auto">
            <a:xfrm>
              <a:off x="3645" y="8"/>
              <a:ext cx="528" cy="379"/>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20" name="Group 20">
            <a:extLst>
              <a:ext uri="{FF2B5EF4-FFF2-40B4-BE49-F238E27FC236}">
                <a16:creationId xmlns:a16="http://schemas.microsoft.com/office/drawing/2014/main" id="{E5F1C1DB-9ADC-4372-A675-FC25208417B8}"/>
              </a:ext>
            </a:extLst>
          </p:cNvPr>
          <p:cNvGrpSpPr>
            <a:grpSpLocks/>
          </p:cNvGrpSpPr>
          <p:nvPr/>
        </p:nvGrpSpPr>
        <p:grpSpPr bwMode="auto">
          <a:xfrm>
            <a:off x="3240088" y="3833813"/>
            <a:ext cx="4852987" cy="739775"/>
            <a:chOff x="-146" y="0"/>
            <a:chExt cx="4013" cy="663"/>
          </a:xfrm>
        </p:grpSpPr>
        <p:grpSp>
          <p:nvGrpSpPr>
            <p:cNvPr id="67617" name="Group 21">
              <a:extLst>
                <a:ext uri="{FF2B5EF4-FFF2-40B4-BE49-F238E27FC236}">
                  <a16:creationId xmlns:a16="http://schemas.microsoft.com/office/drawing/2014/main" id="{F1631801-969C-4970-A753-FD3C83092A3B}"/>
                </a:ext>
              </a:extLst>
            </p:cNvPr>
            <p:cNvGrpSpPr>
              <a:grpSpLocks/>
            </p:cNvGrpSpPr>
            <p:nvPr/>
          </p:nvGrpSpPr>
          <p:grpSpPr bwMode="auto">
            <a:xfrm>
              <a:off x="853" y="292"/>
              <a:ext cx="489" cy="371"/>
              <a:chOff x="0" y="0"/>
              <a:chExt cx="489" cy="371"/>
            </a:xfrm>
          </p:grpSpPr>
          <p:sp>
            <p:nvSpPr>
              <p:cNvPr id="67623" name="AutoShape 22">
                <a:extLst>
                  <a:ext uri="{FF2B5EF4-FFF2-40B4-BE49-F238E27FC236}">
                    <a16:creationId xmlns:a16="http://schemas.microsoft.com/office/drawing/2014/main" id="{67C36CFA-6B85-4874-BF9D-4932AFA4207D}"/>
                  </a:ext>
                </a:extLst>
              </p:cNvPr>
              <p:cNvSpPr>
                <a:spLocks/>
              </p:cNvSpPr>
              <p:nvPr/>
            </p:nvSpPr>
            <p:spPr bwMode="auto">
              <a:xfrm>
                <a:off x="0" y="0"/>
                <a:ext cx="48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24" name="Rectangle 23">
                <a:extLst>
                  <a:ext uri="{FF2B5EF4-FFF2-40B4-BE49-F238E27FC236}">
                    <a16:creationId xmlns:a16="http://schemas.microsoft.com/office/drawing/2014/main" id="{7A4D867B-6BD6-4CB6-AB5C-A1C4AA6B012D}"/>
                  </a:ext>
                </a:extLst>
              </p:cNvPr>
              <p:cNvSpPr>
                <a:spLocks/>
              </p:cNvSpPr>
              <p:nvPr/>
            </p:nvSpPr>
            <p:spPr bwMode="auto">
              <a:xfrm>
                <a:off x="0" y="69"/>
                <a:ext cx="48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chemeClr val="tx1"/>
                    </a:solidFill>
                    <a:latin typeface="Helvetica" panose="020B0604020202020204" pitchFamily="34" charset="0"/>
                    <a:sym typeface="Helvetica" panose="020B0604020202020204" pitchFamily="34" charset="0"/>
                  </a:rPr>
                  <a:t>MAC</a:t>
                </a:r>
              </a:p>
            </p:txBody>
          </p:sp>
        </p:grpSp>
        <p:grpSp>
          <p:nvGrpSpPr>
            <p:cNvPr id="67618" name="Group 24">
              <a:extLst>
                <a:ext uri="{FF2B5EF4-FFF2-40B4-BE49-F238E27FC236}">
                  <a16:creationId xmlns:a16="http://schemas.microsoft.com/office/drawing/2014/main" id="{16277B43-EADA-4F60-A87D-E4CCE9C83DFE}"/>
                </a:ext>
              </a:extLst>
            </p:cNvPr>
            <p:cNvGrpSpPr>
              <a:grpSpLocks/>
            </p:cNvGrpSpPr>
            <p:nvPr/>
          </p:nvGrpSpPr>
          <p:grpSpPr bwMode="auto">
            <a:xfrm>
              <a:off x="3378" y="292"/>
              <a:ext cx="489" cy="371"/>
              <a:chOff x="0" y="0"/>
              <a:chExt cx="489" cy="371"/>
            </a:xfrm>
          </p:grpSpPr>
          <p:sp>
            <p:nvSpPr>
              <p:cNvPr id="67621" name="AutoShape 25">
                <a:extLst>
                  <a:ext uri="{FF2B5EF4-FFF2-40B4-BE49-F238E27FC236}">
                    <a16:creationId xmlns:a16="http://schemas.microsoft.com/office/drawing/2014/main" id="{A4722E06-CA70-4D57-BAFD-C9370E275C0D}"/>
                  </a:ext>
                </a:extLst>
              </p:cNvPr>
              <p:cNvSpPr>
                <a:spLocks/>
              </p:cNvSpPr>
              <p:nvPr/>
            </p:nvSpPr>
            <p:spPr bwMode="auto">
              <a:xfrm>
                <a:off x="0" y="0"/>
                <a:ext cx="48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22" name="Rectangle 26">
                <a:extLst>
                  <a:ext uri="{FF2B5EF4-FFF2-40B4-BE49-F238E27FC236}">
                    <a16:creationId xmlns:a16="http://schemas.microsoft.com/office/drawing/2014/main" id="{C230D4BB-4211-4443-AE83-4E17D5CC8023}"/>
                  </a:ext>
                </a:extLst>
              </p:cNvPr>
              <p:cNvSpPr>
                <a:spLocks/>
              </p:cNvSpPr>
              <p:nvPr/>
            </p:nvSpPr>
            <p:spPr bwMode="auto">
              <a:xfrm>
                <a:off x="0" y="69"/>
                <a:ext cx="48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chemeClr val="tx1"/>
                    </a:solidFill>
                    <a:latin typeface="Helvetica" panose="020B0604020202020204" pitchFamily="34" charset="0"/>
                    <a:sym typeface="Helvetica" panose="020B0604020202020204" pitchFamily="34" charset="0"/>
                  </a:rPr>
                  <a:t>MAC</a:t>
                </a:r>
              </a:p>
            </p:txBody>
          </p:sp>
        </p:grpSp>
        <p:sp>
          <p:nvSpPr>
            <p:cNvPr id="67619" name="Rectangle 27">
              <a:extLst>
                <a:ext uri="{FF2B5EF4-FFF2-40B4-BE49-F238E27FC236}">
                  <a16:creationId xmlns:a16="http://schemas.microsoft.com/office/drawing/2014/main" id="{DB228506-F70B-4818-9214-AB13F3623A2E}"/>
                </a:ext>
              </a:extLst>
            </p:cNvPr>
            <p:cNvSpPr>
              <a:spLocks/>
            </p:cNvSpPr>
            <p:nvPr/>
          </p:nvSpPr>
          <p:spPr bwMode="auto">
            <a:xfrm>
              <a:off x="-146" y="8"/>
              <a:ext cx="121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a:solidFill>
                    <a:schemeClr val="tx1"/>
                  </a:solidFill>
                  <a:latin typeface="Helvetica" panose="020B0604020202020204" pitchFamily="34" charset="0"/>
                  <a:sym typeface="Helvetica" panose="020B0604020202020204" pitchFamily="34" charset="0"/>
                </a:rPr>
                <a:t>Hash(</a:t>
              </a:r>
              <a:r>
                <a:rPr lang="en-US" altLang="fr-FR" sz="2400" i="1">
                  <a:solidFill>
                    <a:srgbClr val="FF0000"/>
                  </a:solidFill>
                  <a:latin typeface="Helvetica" panose="020B0604020202020204" pitchFamily="34" charset="0"/>
                  <a:sym typeface="Helvetica" panose="020B0604020202020204" pitchFamily="34" charset="0"/>
                </a:rPr>
                <a:t>H</a:t>
              </a:r>
              <a:r>
                <a:rPr lang="en-US" altLang="fr-FR" sz="2400" i="1" baseline="-33000">
                  <a:solidFill>
                    <a:srgbClr val="FF0000"/>
                  </a:solidFill>
                  <a:latin typeface="Helvetica" panose="020B0604020202020204" pitchFamily="34" charset="0"/>
                  <a:sym typeface="Helvetica" panose="020B0604020202020204" pitchFamily="34" charset="0"/>
                </a:rPr>
                <a:t>key</a:t>
              </a:r>
              <a:r>
                <a:rPr lang="en-US" altLang="fr-FR" sz="2400">
                  <a:solidFill>
                    <a:schemeClr val="tx1"/>
                  </a:solidFill>
                  <a:latin typeface="Helvetica" panose="020B0604020202020204" pitchFamily="34" charset="0"/>
                  <a:sym typeface="Helvetica" panose="020B0604020202020204" pitchFamily="34" charset="0"/>
                </a:rPr>
                <a:t>)</a:t>
              </a:r>
              <a:r>
                <a:rPr lang="ar-SA" altLang="fr-FR" sz="24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2400">
                <a:solidFill>
                  <a:schemeClr val="tx1"/>
                </a:solidFill>
                <a:latin typeface="Helvetica" panose="020B0604020202020204" pitchFamily="34" charset="0"/>
                <a:sym typeface="Helvetica" panose="020B0604020202020204" pitchFamily="34" charset="0"/>
              </a:endParaRPr>
            </a:p>
          </p:txBody>
        </p:sp>
        <p:sp>
          <p:nvSpPr>
            <p:cNvPr id="67620" name="Rectangle 28">
              <a:extLst>
                <a:ext uri="{FF2B5EF4-FFF2-40B4-BE49-F238E27FC236}">
                  <a16:creationId xmlns:a16="http://schemas.microsoft.com/office/drawing/2014/main" id="{7633DCF5-526A-48CA-9C5E-AA66A14DB59B}"/>
                </a:ext>
              </a:extLst>
            </p:cNvPr>
            <p:cNvSpPr>
              <a:spLocks/>
            </p:cNvSpPr>
            <p:nvPr/>
          </p:nvSpPr>
          <p:spPr bwMode="auto">
            <a:xfrm>
              <a:off x="1969" y="0"/>
              <a:ext cx="121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a:solidFill>
                    <a:schemeClr val="tx1"/>
                  </a:solidFill>
                  <a:latin typeface="Helvetica" panose="020B0604020202020204" pitchFamily="34" charset="0"/>
                  <a:sym typeface="Helvetica" panose="020B0604020202020204" pitchFamily="34" charset="0"/>
                </a:rPr>
                <a:t>Hash(</a:t>
              </a:r>
              <a:r>
                <a:rPr lang="en-US" altLang="fr-FR" sz="2400" i="1">
                  <a:solidFill>
                    <a:srgbClr val="FF0000"/>
                  </a:solidFill>
                  <a:latin typeface="Helvetica" panose="020B0604020202020204" pitchFamily="34" charset="0"/>
                  <a:sym typeface="Helvetica" panose="020B0604020202020204" pitchFamily="34" charset="0"/>
                </a:rPr>
                <a:t>H</a:t>
              </a:r>
              <a:r>
                <a:rPr lang="en-US" altLang="fr-FR" sz="2400" i="1" baseline="-33000">
                  <a:solidFill>
                    <a:srgbClr val="FF0000"/>
                  </a:solidFill>
                  <a:latin typeface="Helvetica" panose="020B0604020202020204" pitchFamily="34" charset="0"/>
                  <a:sym typeface="Helvetica" panose="020B0604020202020204" pitchFamily="34" charset="0"/>
                </a:rPr>
                <a:t>key</a:t>
              </a:r>
              <a:r>
                <a:rPr lang="en-US" altLang="fr-FR" sz="2400">
                  <a:solidFill>
                    <a:schemeClr val="tx1"/>
                  </a:solidFill>
                  <a:latin typeface="Helvetica" panose="020B0604020202020204" pitchFamily="34" charset="0"/>
                  <a:sym typeface="Helvetica" panose="020B0604020202020204" pitchFamily="34" charset="0"/>
                </a:rPr>
                <a:t>)</a:t>
              </a:r>
              <a:r>
                <a:rPr lang="ar-SA" altLang="fr-FR" sz="24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2400">
                <a:solidFill>
                  <a:schemeClr val="tx1"/>
                </a:solidFill>
                <a:latin typeface="Helvetica" panose="020B0604020202020204" pitchFamily="34" charset="0"/>
                <a:sym typeface="Helvetica" panose="020B0604020202020204" pitchFamily="34" charset="0"/>
              </a:endParaRPr>
            </a:p>
          </p:txBody>
        </p:sp>
      </p:grpSp>
      <p:grpSp>
        <p:nvGrpSpPr>
          <p:cNvPr id="29" name="Group 29">
            <a:extLst>
              <a:ext uri="{FF2B5EF4-FFF2-40B4-BE49-F238E27FC236}">
                <a16:creationId xmlns:a16="http://schemas.microsoft.com/office/drawing/2014/main" id="{821639D5-F205-409A-AEE9-3D1D883EFEB6}"/>
              </a:ext>
            </a:extLst>
          </p:cNvPr>
          <p:cNvGrpSpPr>
            <a:grpSpLocks/>
          </p:cNvGrpSpPr>
          <p:nvPr/>
        </p:nvGrpSpPr>
        <p:grpSpPr bwMode="auto">
          <a:xfrm>
            <a:off x="1844675" y="4548188"/>
            <a:ext cx="6648450" cy="1144587"/>
            <a:chOff x="0" y="0"/>
            <a:chExt cx="5499" cy="1026"/>
          </a:xfrm>
        </p:grpSpPr>
        <p:sp>
          <p:nvSpPr>
            <p:cNvPr id="67593" name="Line 30">
              <a:extLst>
                <a:ext uri="{FF2B5EF4-FFF2-40B4-BE49-F238E27FC236}">
                  <a16:creationId xmlns:a16="http://schemas.microsoft.com/office/drawing/2014/main" id="{7A403528-6B71-4205-A0C5-077BF69941B3}"/>
                </a:ext>
              </a:extLst>
            </p:cNvPr>
            <p:cNvSpPr>
              <a:spLocks noChangeShapeType="1"/>
            </p:cNvSpPr>
            <p:nvPr/>
          </p:nvSpPr>
          <p:spPr bwMode="auto">
            <a:xfrm>
              <a:off x="4213" y="24"/>
              <a:ext cx="1" cy="5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7594" name="Group 31">
              <a:extLst>
                <a:ext uri="{FF2B5EF4-FFF2-40B4-BE49-F238E27FC236}">
                  <a16:creationId xmlns:a16="http://schemas.microsoft.com/office/drawing/2014/main" id="{6F2DEEEA-6BE1-4AA7-A9B0-A94D22D40787}"/>
                </a:ext>
              </a:extLst>
            </p:cNvPr>
            <p:cNvGrpSpPr>
              <a:grpSpLocks/>
            </p:cNvGrpSpPr>
            <p:nvPr/>
          </p:nvGrpSpPr>
          <p:grpSpPr bwMode="auto">
            <a:xfrm>
              <a:off x="0" y="655"/>
              <a:ext cx="489" cy="371"/>
              <a:chOff x="0" y="0"/>
              <a:chExt cx="489" cy="371"/>
            </a:xfrm>
          </p:grpSpPr>
          <p:sp>
            <p:nvSpPr>
              <p:cNvPr id="67615" name="AutoShape 32">
                <a:extLst>
                  <a:ext uri="{FF2B5EF4-FFF2-40B4-BE49-F238E27FC236}">
                    <a16:creationId xmlns:a16="http://schemas.microsoft.com/office/drawing/2014/main" id="{5569EBC5-8730-40CF-82E2-25CF69570CBC}"/>
                  </a:ext>
                </a:extLst>
              </p:cNvPr>
              <p:cNvSpPr>
                <a:spLocks/>
              </p:cNvSpPr>
              <p:nvPr/>
            </p:nvSpPr>
            <p:spPr bwMode="auto">
              <a:xfrm>
                <a:off x="0" y="0"/>
                <a:ext cx="48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16" name="Rectangle 33">
                <a:extLst>
                  <a:ext uri="{FF2B5EF4-FFF2-40B4-BE49-F238E27FC236}">
                    <a16:creationId xmlns:a16="http://schemas.microsoft.com/office/drawing/2014/main" id="{27A317BE-E998-4503-9040-9B8DE1A20870}"/>
                  </a:ext>
                </a:extLst>
              </p:cNvPr>
              <p:cNvSpPr>
                <a:spLocks/>
              </p:cNvSpPr>
              <p:nvPr/>
            </p:nvSpPr>
            <p:spPr bwMode="auto">
              <a:xfrm>
                <a:off x="0" y="45"/>
                <a:ext cx="4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200">
                    <a:solidFill>
                      <a:schemeClr val="tx1"/>
                    </a:solidFill>
                    <a:latin typeface="Helvetica" panose="020B0604020202020204" pitchFamily="34" charset="0"/>
                    <a:sym typeface="Helvetica" panose="020B0604020202020204" pitchFamily="34" charset="0"/>
                  </a:rPr>
                  <a:t>Rec.</a:t>
                </a:r>
              </a:p>
              <a:p>
                <a:pPr eaLnBrk="1" hangingPunct="1">
                  <a:lnSpc>
                    <a:spcPct val="83000"/>
                  </a:lnSpc>
                </a:pPr>
                <a:r>
                  <a:rPr lang="en-US" altLang="fr-FR" sz="1200">
                    <a:solidFill>
                      <a:schemeClr val="tx1"/>
                    </a:solidFill>
                    <a:latin typeface="Helvetica" panose="020B0604020202020204" pitchFamily="34" charset="0"/>
                    <a:sym typeface="Helvetica" panose="020B0604020202020204" pitchFamily="34" charset="0"/>
                  </a:rPr>
                  <a:t>Header</a:t>
                </a:r>
              </a:p>
            </p:txBody>
          </p:sp>
        </p:grpSp>
        <p:grpSp>
          <p:nvGrpSpPr>
            <p:cNvPr id="67595" name="Group 34">
              <a:extLst>
                <a:ext uri="{FF2B5EF4-FFF2-40B4-BE49-F238E27FC236}">
                  <a16:creationId xmlns:a16="http://schemas.microsoft.com/office/drawing/2014/main" id="{26F9AECD-2B21-4F2F-B845-C8894ABC0176}"/>
                </a:ext>
              </a:extLst>
            </p:cNvPr>
            <p:cNvGrpSpPr>
              <a:grpSpLocks/>
            </p:cNvGrpSpPr>
            <p:nvPr/>
          </p:nvGrpSpPr>
          <p:grpSpPr bwMode="auto">
            <a:xfrm>
              <a:off x="497" y="655"/>
              <a:ext cx="2122" cy="371"/>
              <a:chOff x="0" y="0"/>
              <a:chExt cx="2122" cy="371"/>
            </a:xfrm>
          </p:grpSpPr>
          <p:sp>
            <p:nvSpPr>
              <p:cNvPr id="67613" name="AutoShape 35">
                <a:extLst>
                  <a:ext uri="{FF2B5EF4-FFF2-40B4-BE49-F238E27FC236}">
                    <a16:creationId xmlns:a16="http://schemas.microsoft.com/office/drawing/2014/main" id="{F2D4F00B-9D4E-4C33-BFDD-C17FE550D37E}"/>
                  </a:ext>
                </a:extLst>
              </p:cNvPr>
              <p:cNvSpPr>
                <a:spLocks/>
              </p:cNvSpPr>
              <p:nvPr/>
            </p:nvSpPr>
            <p:spPr bwMode="auto">
              <a:xfrm>
                <a:off x="0" y="0"/>
                <a:ext cx="2122"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14" name="Rectangle 36">
                <a:extLst>
                  <a:ext uri="{FF2B5EF4-FFF2-40B4-BE49-F238E27FC236}">
                    <a16:creationId xmlns:a16="http://schemas.microsoft.com/office/drawing/2014/main" id="{633BA49A-1AA5-4DF0-AF0B-ED7EA2B5A1D3}"/>
                  </a:ext>
                </a:extLst>
              </p:cNvPr>
              <p:cNvSpPr>
                <a:spLocks/>
              </p:cNvSpPr>
              <p:nvPr/>
            </p:nvSpPr>
            <p:spPr bwMode="auto">
              <a:xfrm>
                <a:off x="1" y="81"/>
                <a:ext cx="212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600" i="1">
                    <a:solidFill>
                      <a:schemeClr val="tx1"/>
                    </a:solidFill>
                    <a:latin typeface="Helvetica" panose="020B0604020202020204" pitchFamily="34" charset="0"/>
                    <a:sym typeface="Helvetica" panose="020B0604020202020204" pitchFamily="34" charset="0"/>
                  </a:rPr>
                  <a:t>Encrypted(Data(a)+MAC)</a:t>
                </a:r>
                <a:r>
                  <a:rPr lang="ar-SA" altLang="fr-FR" sz="16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600" i="1">
                  <a:solidFill>
                    <a:schemeClr val="tx1"/>
                  </a:solidFill>
                  <a:latin typeface="Helvetica" panose="020B0604020202020204" pitchFamily="34" charset="0"/>
                  <a:sym typeface="Helvetica" panose="020B0604020202020204" pitchFamily="34" charset="0"/>
                </a:endParaRPr>
              </a:p>
            </p:txBody>
          </p:sp>
        </p:grpSp>
        <p:grpSp>
          <p:nvGrpSpPr>
            <p:cNvPr id="67596" name="Group 37">
              <a:extLst>
                <a:ext uri="{FF2B5EF4-FFF2-40B4-BE49-F238E27FC236}">
                  <a16:creationId xmlns:a16="http://schemas.microsoft.com/office/drawing/2014/main" id="{9829C596-546E-497C-A1BD-D6B02D551DCA}"/>
                </a:ext>
              </a:extLst>
            </p:cNvPr>
            <p:cNvGrpSpPr>
              <a:grpSpLocks/>
            </p:cNvGrpSpPr>
            <p:nvPr/>
          </p:nvGrpSpPr>
          <p:grpSpPr bwMode="auto">
            <a:xfrm>
              <a:off x="2880" y="639"/>
              <a:ext cx="489" cy="371"/>
              <a:chOff x="0" y="0"/>
              <a:chExt cx="489" cy="371"/>
            </a:xfrm>
          </p:grpSpPr>
          <p:sp>
            <p:nvSpPr>
              <p:cNvPr id="67611" name="AutoShape 38">
                <a:extLst>
                  <a:ext uri="{FF2B5EF4-FFF2-40B4-BE49-F238E27FC236}">
                    <a16:creationId xmlns:a16="http://schemas.microsoft.com/office/drawing/2014/main" id="{5905E5DC-FF31-4DD9-966E-82C9F5148F4E}"/>
                  </a:ext>
                </a:extLst>
              </p:cNvPr>
              <p:cNvSpPr>
                <a:spLocks/>
              </p:cNvSpPr>
              <p:nvPr/>
            </p:nvSpPr>
            <p:spPr bwMode="auto">
              <a:xfrm>
                <a:off x="0" y="0"/>
                <a:ext cx="48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12" name="Rectangle 39">
                <a:extLst>
                  <a:ext uri="{FF2B5EF4-FFF2-40B4-BE49-F238E27FC236}">
                    <a16:creationId xmlns:a16="http://schemas.microsoft.com/office/drawing/2014/main" id="{14CD1284-07F2-496C-9922-E40685505F80}"/>
                  </a:ext>
                </a:extLst>
              </p:cNvPr>
              <p:cNvSpPr>
                <a:spLocks/>
              </p:cNvSpPr>
              <p:nvPr/>
            </p:nvSpPr>
            <p:spPr bwMode="auto">
              <a:xfrm>
                <a:off x="0" y="45"/>
                <a:ext cx="4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200">
                    <a:solidFill>
                      <a:schemeClr val="tx1"/>
                    </a:solidFill>
                    <a:latin typeface="Helvetica" panose="020B0604020202020204" pitchFamily="34" charset="0"/>
                    <a:sym typeface="Helvetica" panose="020B0604020202020204" pitchFamily="34" charset="0"/>
                  </a:rPr>
                  <a:t>Rec.</a:t>
                </a:r>
              </a:p>
              <a:p>
                <a:pPr eaLnBrk="1" hangingPunct="1">
                  <a:lnSpc>
                    <a:spcPct val="83000"/>
                  </a:lnSpc>
                </a:pPr>
                <a:r>
                  <a:rPr lang="en-US" altLang="fr-FR" sz="1200">
                    <a:solidFill>
                      <a:schemeClr val="tx1"/>
                    </a:solidFill>
                    <a:latin typeface="Helvetica" panose="020B0604020202020204" pitchFamily="34" charset="0"/>
                    <a:sym typeface="Helvetica" panose="020B0604020202020204" pitchFamily="34" charset="0"/>
                  </a:rPr>
                  <a:t>Header</a:t>
                </a:r>
              </a:p>
            </p:txBody>
          </p:sp>
        </p:grpSp>
        <p:grpSp>
          <p:nvGrpSpPr>
            <p:cNvPr id="67597" name="Group 40">
              <a:extLst>
                <a:ext uri="{FF2B5EF4-FFF2-40B4-BE49-F238E27FC236}">
                  <a16:creationId xmlns:a16="http://schemas.microsoft.com/office/drawing/2014/main" id="{01770B19-8951-4856-ACF7-AA3D238A45FA}"/>
                </a:ext>
              </a:extLst>
            </p:cNvPr>
            <p:cNvGrpSpPr>
              <a:grpSpLocks/>
            </p:cNvGrpSpPr>
            <p:nvPr/>
          </p:nvGrpSpPr>
          <p:grpSpPr bwMode="auto">
            <a:xfrm>
              <a:off x="3377" y="639"/>
              <a:ext cx="2122" cy="371"/>
              <a:chOff x="0" y="0"/>
              <a:chExt cx="2122" cy="371"/>
            </a:xfrm>
          </p:grpSpPr>
          <p:sp>
            <p:nvSpPr>
              <p:cNvPr id="67609" name="AutoShape 41">
                <a:extLst>
                  <a:ext uri="{FF2B5EF4-FFF2-40B4-BE49-F238E27FC236}">
                    <a16:creationId xmlns:a16="http://schemas.microsoft.com/office/drawing/2014/main" id="{E0B536C8-C1DA-4496-8874-388DE72B9EFF}"/>
                  </a:ext>
                </a:extLst>
              </p:cNvPr>
              <p:cNvSpPr>
                <a:spLocks/>
              </p:cNvSpPr>
              <p:nvPr/>
            </p:nvSpPr>
            <p:spPr bwMode="auto">
              <a:xfrm>
                <a:off x="0" y="0"/>
                <a:ext cx="2122"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10" name="Rectangle 42">
                <a:extLst>
                  <a:ext uri="{FF2B5EF4-FFF2-40B4-BE49-F238E27FC236}">
                    <a16:creationId xmlns:a16="http://schemas.microsoft.com/office/drawing/2014/main" id="{63C0C364-0BDD-4FF9-A101-55F16D408A28}"/>
                  </a:ext>
                </a:extLst>
              </p:cNvPr>
              <p:cNvSpPr>
                <a:spLocks/>
              </p:cNvSpPr>
              <p:nvPr/>
            </p:nvSpPr>
            <p:spPr bwMode="auto">
              <a:xfrm>
                <a:off x="1" y="81"/>
                <a:ext cx="212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600" i="1">
                    <a:solidFill>
                      <a:schemeClr val="tx1"/>
                    </a:solidFill>
                    <a:latin typeface="Helvetica" panose="020B0604020202020204" pitchFamily="34" charset="0"/>
                    <a:sym typeface="Helvetica" panose="020B0604020202020204" pitchFamily="34" charset="0"/>
                  </a:rPr>
                  <a:t>Encrypted(Data(b)+MAC)</a:t>
                </a:r>
                <a:r>
                  <a:rPr lang="ar-SA" altLang="fr-FR" sz="16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600" i="1">
                  <a:solidFill>
                    <a:schemeClr val="tx1"/>
                  </a:solidFill>
                  <a:latin typeface="Helvetica" panose="020B0604020202020204" pitchFamily="34" charset="0"/>
                  <a:sym typeface="Helvetica" panose="020B0604020202020204" pitchFamily="34" charset="0"/>
                </a:endParaRPr>
              </a:p>
            </p:txBody>
          </p:sp>
        </p:grpSp>
        <p:sp>
          <p:nvSpPr>
            <p:cNvPr id="67598" name="Line 43">
              <a:extLst>
                <a:ext uri="{FF2B5EF4-FFF2-40B4-BE49-F238E27FC236}">
                  <a16:creationId xmlns:a16="http://schemas.microsoft.com/office/drawing/2014/main" id="{6D190E5E-EE37-40AA-85B1-17A47BD11EB1}"/>
                </a:ext>
              </a:extLst>
            </p:cNvPr>
            <p:cNvSpPr>
              <a:spLocks noChangeShapeType="1"/>
            </p:cNvSpPr>
            <p:nvPr/>
          </p:nvSpPr>
          <p:spPr bwMode="auto">
            <a:xfrm flipH="1">
              <a:off x="488" y="16"/>
              <a:ext cx="26" cy="63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599" name="Line 44">
              <a:extLst>
                <a:ext uri="{FF2B5EF4-FFF2-40B4-BE49-F238E27FC236}">
                  <a16:creationId xmlns:a16="http://schemas.microsoft.com/office/drawing/2014/main" id="{9A742416-4A94-432A-B3B0-E4C5606E469C}"/>
                </a:ext>
              </a:extLst>
            </p:cNvPr>
            <p:cNvSpPr>
              <a:spLocks noChangeShapeType="1"/>
            </p:cNvSpPr>
            <p:nvPr/>
          </p:nvSpPr>
          <p:spPr bwMode="auto">
            <a:xfrm flipH="1">
              <a:off x="2610" y="8"/>
              <a:ext cx="26" cy="655"/>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00" name="Line 45">
              <a:extLst>
                <a:ext uri="{FF2B5EF4-FFF2-40B4-BE49-F238E27FC236}">
                  <a16:creationId xmlns:a16="http://schemas.microsoft.com/office/drawing/2014/main" id="{9D52F385-13A1-4298-A859-09073439E60A}"/>
                </a:ext>
              </a:extLst>
            </p:cNvPr>
            <p:cNvSpPr>
              <a:spLocks noChangeShapeType="1"/>
            </p:cNvSpPr>
            <p:nvPr/>
          </p:nvSpPr>
          <p:spPr bwMode="auto">
            <a:xfrm>
              <a:off x="3030" y="0"/>
              <a:ext cx="346" cy="639"/>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01" name="Line 46">
              <a:extLst>
                <a:ext uri="{FF2B5EF4-FFF2-40B4-BE49-F238E27FC236}">
                  <a16:creationId xmlns:a16="http://schemas.microsoft.com/office/drawing/2014/main" id="{BE2C211D-11A6-40F4-BEAB-D53EE796A431}"/>
                </a:ext>
              </a:extLst>
            </p:cNvPr>
            <p:cNvSpPr>
              <a:spLocks noChangeShapeType="1"/>
            </p:cNvSpPr>
            <p:nvPr/>
          </p:nvSpPr>
          <p:spPr bwMode="auto">
            <a:xfrm>
              <a:off x="5184" y="16"/>
              <a:ext cx="315" cy="614"/>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grpSp>
          <p:nvGrpSpPr>
            <p:cNvPr id="67602" name="Group 47">
              <a:extLst>
                <a:ext uri="{FF2B5EF4-FFF2-40B4-BE49-F238E27FC236}">
                  <a16:creationId xmlns:a16="http://schemas.microsoft.com/office/drawing/2014/main" id="{2C33517C-63A4-4C5F-8EDF-63E646E2B778}"/>
                </a:ext>
              </a:extLst>
            </p:cNvPr>
            <p:cNvGrpSpPr>
              <a:grpSpLocks/>
            </p:cNvGrpSpPr>
            <p:nvPr/>
          </p:nvGrpSpPr>
          <p:grpSpPr bwMode="auto">
            <a:xfrm>
              <a:off x="3310" y="182"/>
              <a:ext cx="1894" cy="367"/>
              <a:chOff x="-390" y="0"/>
              <a:chExt cx="1894" cy="367"/>
            </a:xfrm>
          </p:grpSpPr>
          <p:sp>
            <p:nvSpPr>
              <p:cNvPr id="67607" name="Rectangle 48">
                <a:extLst>
                  <a:ext uri="{FF2B5EF4-FFF2-40B4-BE49-F238E27FC236}">
                    <a16:creationId xmlns:a16="http://schemas.microsoft.com/office/drawing/2014/main" id="{539EBBB6-73CC-4595-B126-0039078DDC2E}"/>
                  </a:ext>
                </a:extLst>
              </p:cNvPr>
              <p:cNvSpPr>
                <a:spLocks/>
              </p:cNvSpPr>
              <p:nvPr/>
            </p:nvSpPr>
            <p:spPr bwMode="auto">
              <a:xfrm>
                <a:off x="0" y="0"/>
                <a:ext cx="1082"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08" name="Rectangle 49">
                <a:extLst>
                  <a:ext uri="{FF2B5EF4-FFF2-40B4-BE49-F238E27FC236}">
                    <a16:creationId xmlns:a16="http://schemas.microsoft.com/office/drawing/2014/main" id="{AE60DA85-1F00-431E-A3EF-35C0543C79C9}"/>
                  </a:ext>
                </a:extLst>
              </p:cNvPr>
              <p:cNvSpPr>
                <a:spLocks/>
              </p:cNvSpPr>
              <p:nvPr/>
            </p:nvSpPr>
            <p:spPr bwMode="auto">
              <a:xfrm>
                <a:off x="-390" y="0"/>
                <a:ext cx="189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Encrypt(</a:t>
                </a:r>
                <a:r>
                  <a:rPr lang="en-US" altLang="fr-FR" i="1">
                    <a:solidFill>
                      <a:srgbClr val="FF0000"/>
                    </a:solidFill>
                    <a:latin typeface="Helvetica" panose="020B0604020202020204" pitchFamily="34" charset="0"/>
                    <a:sym typeface="Helvetica" panose="020B0604020202020204" pitchFamily="34" charset="0"/>
                  </a:rPr>
                  <a:t>E</a:t>
                </a:r>
                <a:r>
                  <a:rPr lang="en-US" altLang="fr-FR" i="1" baseline="-33000">
                    <a:solidFill>
                      <a:srgbClr val="FF0000"/>
                    </a:solidFill>
                    <a:latin typeface="Helvetica" panose="020B0604020202020204" pitchFamily="34" charset="0"/>
                    <a:sym typeface="Helvetica" panose="020B0604020202020204" pitchFamily="34" charset="0"/>
                  </a:rPr>
                  <a:t>key</a:t>
                </a:r>
                <a:r>
                  <a:rPr lang="en-US" altLang="fr-FR">
                    <a:solidFill>
                      <a:schemeClr val="tx1"/>
                    </a:solidFill>
                    <a:latin typeface="Helvetica" panose="020B0604020202020204" pitchFamily="34" charset="0"/>
                    <a:sym typeface="Helvetica" panose="020B0604020202020204" pitchFamily="34" charset="0"/>
                  </a:rPr>
                  <a:t>)</a:t>
                </a:r>
                <a:r>
                  <a:rPr lang="ar-SA" altLang="fr-FR">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a:solidFill>
                    <a:schemeClr val="tx1"/>
                  </a:solidFill>
                  <a:latin typeface="Helvetica" panose="020B0604020202020204" pitchFamily="34" charset="0"/>
                  <a:sym typeface="Helvetica" panose="020B0604020202020204" pitchFamily="34" charset="0"/>
                </a:endParaRPr>
              </a:p>
            </p:txBody>
          </p:sp>
        </p:grpSp>
        <p:sp>
          <p:nvSpPr>
            <p:cNvPr id="67603" name="Line 50">
              <a:extLst>
                <a:ext uri="{FF2B5EF4-FFF2-40B4-BE49-F238E27FC236}">
                  <a16:creationId xmlns:a16="http://schemas.microsoft.com/office/drawing/2014/main" id="{8044569D-3927-4FC0-B185-D244370AB8FF}"/>
                </a:ext>
              </a:extLst>
            </p:cNvPr>
            <p:cNvSpPr>
              <a:spLocks noChangeShapeType="1"/>
            </p:cNvSpPr>
            <p:nvPr/>
          </p:nvSpPr>
          <p:spPr bwMode="auto">
            <a:xfrm>
              <a:off x="1602" y="47"/>
              <a:ext cx="1" cy="5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7604" name="Group 51">
              <a:extLst>
                <a:ext uri="{FF2B5EF4-FFF2-40B4-BE49-F238E27FC236}">
                  <a16:creationId xmlns:a16="http://schemas.microsoft.com/office/drawing/2014/main" id="{DE2C08C8-24E2-423D-9E94-74F121420258}"/>
                </a:ext>
              </a:extLst>
            </p:cNvPr>
            <p:cNvGrpSpPr>
              <a:grpSpLocks/>
            </p:cNvGrpSpPr>
            <p:nvPr/>
          </p:nvGrpSpPr>
          <p:grpSpPr bwMode="auto">
            <a:xfrm>
              <a:off x="715" y="158"/>
              <a:ext cx="1894" cy="367"/>
              <a:chOff x="-390" y="0"/>
              <a:chExt cx="1894" cy="367"/>
            </a:xfrm>
          </p:grpSpPr>
          <p:sp>
            <p:nvSpPr>
              <p:cNvPr id="67605" name="Rectangle 52">
                <a:extLst>
                  <a:ext uri="{FF2B5EF4-FFF2-40B4-BE49-F238E27FC236}">
                    <a16:creationId xmlns:a16="http://schemas.microsoft.com/office/drawing/2014/main" id="{86C1CD3E-501E-4C26-BE14-36E64BCF97B4}"/>
                  </a:ext>
                </a:extLst>
              </p:cNvPr>
              <p:cNvSpPr>
                <a:spLocks/>
              </p:cNvSpPr>
              <p:nvPr/>
            </p:nvSpPr>
            <p:spPr bwMode="auto">
              <a:xfrm>
                <a:off x="0" y="0"/>
                <a:ext cx="1082"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06" name="Rectangle 53">
                <a:extLst>
                  <a:ext uri="{FF2B5EF4-FFF2-40B4-BE49-F238E27FC236}">
                    <a16:creationId xmlns:a16="http://schemas.microsoft.com/office/drawing/2014/main" id="{566DDB39-F64A-41F3-B965-F79B1E6DFF53}"/>
                  </a:ext>
                </a:extLst>
              </p:cNvPr>
              <p:cNvSpPr>
                <a:spLocks/>
              </p:cNvSpPr>
              <p:nvPr/>
            </p:nvSpPr>
            <p:spPr bwMode="auto">
              <a:xfrm>
                <a:off x="-390" y="0"/>
                <a:ext cx="189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Encrypt(</a:t>
                </a:r>
                <a:r>
                  <a:rPr lang="en-US" altLang="fr-FR" i="1">
                    <a:solidFill>
                      <a:srgbClr val="FF0000"/>
                    </a:solidFill>
                    <a:latin typeface="Helvetica" panose="020B0604020202020204" pitchFamily="34" charset="0"/>
                    <a:sym typeface="Helvetica" panose="020B0604020202020204" pitchFamily="34" charset="0"/>
                  </a:rPr>
                  <a:t>E</a:t>
                </a:r>
                <a:r>
                  <a:rPr lang="en-US" altLang="fr-FR" i="1" baseline="-33000">
                    <a:solidFill>
                      <a:srgbClr val="FF0000"/>
                    </a:solidFill>
                    <a:latin typeface="Helvetica" panose="020B0604020202020204" pitchFamily="34" charset="0"/>
                    <a:sym typeface="Helvetica" panose="020B0604020202020204" pitchFamily="34" charset="0"/>
                  </a:rPr>
                  <a:t>key</a:t>
                </a:r>
                <a:r>
                  <a:rPr lang="en-US" altLang="fr-FR">
                    <a:solidFill>
                      <a:schemeClr val="tx1"/>
                    </a:solidFill>
                    <a:latin typeface="Helvetica" panose="020B0604020202020204" pitchFamily="34" charset="0"/>
                    <a:sym typeface="Helvetica" panose="020B0604020202020204" pitchFamily="34" charset="0"/>
                  </a:rPr>
                  <a:t>)</a:t>
                </a:r>
                <a:r>
                  <a:rPr lang="ar-SA" altLang="fr-FR">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a:solidFill>
                    <a:schemeClr val="tx1"/>
                  </a:solidFill>
                  <a:latin typeface="Helvetica" panose="020B0604020202020204" pitchFamily="34" charset="0"/>
                  <a:sym typeface="Helvetica" panose="020B0604020202020204" pitchFamily="34" charset="0"/>
                </a:endParaRPr>
              </a:p>
            </p:txBody>
          </p:sp>
        </p:grpSp>
      </p:grpSp>
      <p:sp>
        <p:nvSpPr>
          <p:cNvPr id="67590" name="Rectangle 54">
            <a:extLst>
              <a:ext uri="{FF2B5EF4-FFF2-40B4-BE49-F238E27FC236}">
                <a16:creationId xmlns:a16="http://schemas.microsoft.com/office/drawing/2014/main" id="{C3EA26B2-E526-4503-B6A2-44F4945A9DBF}"/>
              </a:ext>
            </a:extLst>
          </p:cNvPr>
          <p:cNvSpPr>
            <a:spLocks/>
          </p:cNvSpPr>
          <p:nvPr/>
        </p:nvSpPr>
        <p:spPr bwMode="auto">
          <a:xfrm>
            <a:off x="2087563" y="2392363"/>
            <a:ext cx="42703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marL="449263" indent="-420688"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1pPr>
            <a:lvl2pPr marL="600075" indent="-33655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9pPr>
          </a:lstStyle>
          <a:p>
            <a:pPr lvl="1" eaLnBrk="1" hangingPunct="1">
              <a:lnSpc>
                <a:spcPct val="83000"/>
              </a:lnSpc>
              <a:buClr>
                <a:srgbClr val="000000"/>
              </a:buClr>
              <a:buSzPct val="75000"/>
              <a:buFont typeface="Arial" panose="020B0604020202020204" pitchFamily="34" charset="0"/>
              <a:buChar char="•"/>
            </a:pPr>
            <a:r>
              <a:rPr lang="en-US" altLang="fr-FR" sz="2100">
                <a:solidFill>
                  <a:schemeClr val="tx1"/>
                </a:solidFill>
                <a:latin typeface="Helvetica" panose="020B0604020202020204" pitchFamily="34" charset="0"/>
                <a:sym typeface="Helvetica" panose="020B0604020202020204" pitchFamily="34" charset="0"/>
              </a:rPr>
              <a:t>Divide the byte stream in records</a:t>
            </a:r>
          </a:p>
          <a:p>
            <a:pPr eaLnBrk="1" hangingPunct="1">
              <a:lnSpc>
                <a:spcPct val="83000"/>
              </a:lnSpc>
              <a:buFont typeface="Arial" panose="020B0604020202020204" pitchFamily="34" charset="0"/>
              <a:buChar char="•"/>
            </a:pPr>
            <a:endParaRPr lang="en-US" altLang="fr-FR">
              <a:solidFill>
                <a:schemeClr val="tx1"/>
              </a:solidFill>
            </a:endParaRPr>
          </a:p>
        </p:txBody>
      </p:sp>
      <p:sp>
        <p:nvSpPr>
          <p:cNvPr id="55" name="Rectangle 55">
            <a:extLst>
              <a:ext uri="{FF2B5EF4-FFF2-40B4-BE49-F238E27FC236}">
                <a16:creationId xmlns:a16="http://schemas.microsoft.com/office/drawing/2014/main" id="{C5F8CD6F-1281-4B29-A498-ED9835CA22DB}"/>
              </a:ext>
            </a:extLst>
          </p:cNvPr>
          <p:cNvSpPr>
            <a:spLocks/>
          </p:cNvSpPr>
          <p:nvPr/>
        </p:nvSpPr>
        <p:spPr bwMode="auto">
          <a:xfrm>
            <a:off x="2087563" y="2705100"/>
            <a:ext cx="3744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marL="342900" indent="-3429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1pPr>
            <a:lvl2pPr marL="600075" indent="-33655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9pPr>
          </a:lstStyle>
          <a:p>
            <a:pPr lvl="1" eaLnBrk="1" hangingPunct="1">
              <a:lnSpc>
                <a:spcPct val="83000"/>
              </a:lnSpc>
              <a:buClr>
                <a:srgbClr val="000000"/>
              </a:buClr>
              <a:buSzPct val="75000"/>
              <a:buFont typeface="Arial" panose="020B0604020202020204" pitchFamily="34" charset="0"/>
              <a:buChar char="•"/>
            </a:pPr>
            <a:r>
              <a:rPr lang="en-US" altLang="fr-FR" sz="2100">
                <a:solidFill>
                  <a:schemeClr val="tx1"/>
                </a:solidFill>
                <a:latin typeface="Helvetica" panose="020B0604020202020204" pitchFamily="34" charset="0"/>
                <a:sym typeface="Helvetica" panose="020B0604020202020204" pitchFamily="34" charset="0"/>
              </a:rPr>
              <a:t>Each record is authenticated</a:t>
            </a:r>
          </a:p>
        </p:txBody>
      </p:sp>
      <p:sp>
        <p:nvSpPr>
          <p:cNvPr id="56" name="Rectangle 56">
            <a:extLst>
              <a:ext uri="{FF2B5EF4-FFF2-40B4-BE49-F238E27FC236}">
                <a16:creationId xmlns:a16="http://schemas.microsoft.com/office/drawing/2014/main" id="{48931A6F-FB42-477C-8949-E802272541F4}"/>
              </a:ext>
            </a:extLst>
          </p:cNvPr>
          <p:cNvSpPr>
            <a:spLocks/>
          </p:cNvSpPr>
          <p:nvPr/>
        </p:nvSpPr>
        <p:spPr bwMode="auto">
          <a:xfrm>
            <a:off x="5970588" y="2705100"/>
            <a:ext cx="20383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marL="342900" indent="-3429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1pPr>
            <a:lvl2pPr marL="600075" indent="-33655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9pPr>
          </a:lstStyle>
          <a:p>
            <a:pPr lvl="1" eaLnBrk="1" hangingPunct="1">
              <a:lnSpc>
                <a:spcPct val="83000"/>
              </a:lnSpc>
              <a:buClr>
                <a:srgbClr val="000000"/>
              </a:buClr>
              <a:buSzPct val="75000"/>
              <a:buFont typeface="Arial" panose="020B0604020202020204" pitchFamily="34" charset="0"/>
              <a:buChar char="•"/>
            </a:pPr>
            <a:r>
              <a:rPr lang="en-US" altLang="fr-FR" sz="2100">
                <a:solidFill>
                  <a:schemeClr val="tx1"/>
                </a:solidFill>
                <a:latin typeface="Helvetica" panose="020B0604020202020204" pitchFamily="34" charset="0"/>
                <a:sym typeface="Helvetica" panose="020B0604020202020204" pitchFamily="34" charset="0"/>
              </a:rPr>
              <a:t>and encrypted</a:t>
            </a:r>
          </a:p>
        </p:txBody>
      </p:sp>
    </p:spTree>
    <p:extLst>
      <p:ext uri="{BB962C8B-B14F-4D97-AF65-F5344CB8AC3E}">
        <p14:creationId xmlns:p14="http://schemas.microsoft.com/office/powerpoint/2010/main" val="975092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utoUpdateAnimBg="0"/>
      <p:bldP spid="56"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C665E-299B-4697-A3D4-88837E8FEEAA}"/>
              </a:ext>
            </a:extLst>
          </p:cNvPr>
          <p:cNvSpPr>
            <a:spLocks noGrp="1"/>
          </p:cNvSpPr>
          <p:nvPr>
            <p:ph type="title"/>
          </p:nvPr>
        </p:nvSpPr>
        <p:spPr/>
        <p:txBody>
          <a:bodyPr/>
          <a:lstStyle/>
          <a:p>
            <a:pPr>
              <a:defRPr/>
            </a:pPr>
            <a:r>
              <a:rPr lang="en-GB" dirty="0">
                <a:sym typeface="Gill Sans" charset="0"/>
              </a:rPr>
              <a:t>Record Authentication</a:t>
            </a:r>
          </a:p>
        </p:txBody>
      </p:sp>
      <p:sp>
        <p:nvSpPr>
          <p:cNvPr id="3" name="Espace réservé du contenu 2">
            <a:extLst>
              <a:ext uri="{FF2B5EF4-FFF2-40B4-BE49-F238E27FC236}">
                <a16:creationId xmlns:a16="http://schemas.microsoft.com/office/drawing/2014/main" id="{3561F5B8-17AC-42FA-BFC8-F1037C6E0190}"/>
              </a:ext>
            </a:extLst>
          </p:cNvPr>
          <p:cNvSpPr>
            <a:spLocks noGrp="1"/>
          </p:cNvSpPr>
          <p:nvPr>
            <p:ph idx="1"/>
          </p:nvPr>
        </p:nvSpPr>
        <p:spPr/>
        <p:txBody>
          <a:bodyPr/>
          <a:lstStyle/>
          <a:p>
            <a:pPr marL="617418" indent="-420967">
              <a:spcBef>
                <a:spcPts val="1768"/>
              </a:spcBef>
              <a:buFont typeface="Gill Sans" charset="0"/>
              <a:buChar char="•"/>
              <a:defRPr/>
            </a:pPr>
            <a:r>
              <a:rPr lang="en-GB" dirty="0">
                <a:sym typeface="Gill Sans" charset="0"/>
              </a:rPr>
              <a:t>How to authenticate records ?</a:t>
            </a:r>
          </a:p>
          <a:p>
            <a:pPr marL="944837" lvl="1" indent="-420967">
              <a:spcBef>
                <a:spcPts val="1768"/>
              </a:spcBef>
              <a:buFont typeface="Gill Sans" charset="0"/>
              <a:buChar char="•"/>
              <a:defRPr/>
            </a:pPr>
            <a:r>
              <a:rPr lang="en-GB" i="1" dirty="0">
                <a:sym typeface="Gill Sans" charset="0"/>
              </a:rPr>
              <a:t>Key</a:t>
            </a:r>
          </a:p>
          <a:p>
            <a:pPr marL="944837" lvl="1" indent="-420967">
              <a:spcBef>
                <a:spcPts val="1768"/>
              </a:spcBef>
              <a:buFont typeface="Gill Sans" charset="0"/>
              <a:buChar char="•"/>
              <a:defRPr/>
            </a:pPr>
            <a:r>
              <a:rPr lang="en-GB" i="1" dirty="0">
                <a:sym typeface="Gill Sans" charset="0"/>
              </a:rPr>
              <a:t>Sequence number</a:t>
            </a:r>
          </a:p>
          <a:p>
            <a:pPr marL="944837" lvl="1" indent="-420967">
              <a:spcBef>
                <a:spcPts val="1768"/>
              </a:spcBef>
              <a:buFont typeface="Gill Sans" charset="0"/>
              <a:buChar char="•"/>
              <a:defRPr/>
            </a:pPr>
            <a:r>
              <a:rPr lang="en-GB" i="1" dirty="0">
                <a:sym typeface="Gill Sans" charset="0"/>
              </a:rPr>
              <a:t>Data</a:t>
            </a:r>
          </a:p>
          <a:p>
            <a:pPr marL="617418" indent="-420967">
              <a:spcBef>
                <a:spcPts val="1768"/>
              </a:spcBef>
              <a:buFont typeface="Gill Sans" charset="0"/>
              <a:buChar char="•"/>
              <a:defRPr/>
            </a:pPr>
            <a:r>
              <a:rPr lang="en-GB" dirty="0">
                <a:sym typeface="Gill Sans" charset="0"/>
              </a:rPr>
              <a:t>Cryptographic construction</a:t>
            </a:r>
          </a:p>
          <a:p>
            <a:pPr marL="944837" lvl="1" indent="-420967">
              <a:spcBef>
                <a:spcPts val="1768"/>
              </a:spcBef>
              <a:buFont typeface="Gill Sans" charset="0"/>
              <a:buChar char="•"/>
              <a:defRPr/>
            </a:pPr>
            <a:r>
              <a:rPr lang="en-GB" dirty="0">
                <a:sym typeface="Gill Sans" charset="0"/>
              </a:rPr>
              <a:t>HMAC</a:t>
            </a:r>
          </a:p>
          <a:p>
            <a:pPr marL="944837" lvl="1" indent="-420967">
              <a:spcBef>
                <a:spcPts val="1768"/>
              </a:spcBef>
              <a:buFont typeface="Gill Sans" charset="0"/>
              <a:buChar char="•"/>
              <a:defRPr/>
            </a:pPr>
            <a:endParaRPr lang="en-GB" dirty="0">
              <a:sym typeface="Gill Sans" charset="0"/>
            </a:endParaRPr>
          </a:p>
        </p:txBody>
      </p:sp>
      <p:pic>
        <p:nvPicPr>
          <p:cNvPr id="68611" name="Image 5">
            <a:extLst>
              <a:ext uri="{FF2B5EF4-FFF2-40B4-BE49-F238E27FC236}">
                <a16:creationId xmlns:a16="http://schemas.microsoft.com/office/drawing/2014/main" id="{E2528028-022E-49E5-BD0E-212047908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6288" y="5808663"/>
            <a:ext cx="727392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35860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F53696-A7EE-4B52-B3BD-7EECF292073E}"/>
              </a:ext>
            </a:extLst>
          </p:cNvPr>
          <p:cNvSpPr>
            <a:spLocks noGrp="1"/>
          </p:cNvSpPr>
          <p:nvPr>
            <p:ph type="title"/>
          </p:nvPr>
        </p:nvSpPr>
        <p:spPr/>
        <p:txBody>
          <a:bodyPr/>
          <a:lstStyle/>
          <a:p>
            <a:pPr>
              <a:defRPr/>
            </a:pPr>
            <a:r>
              <a:rPr lang="en-GB" dirty="0">
                <a:sym typeface="Gill Sans" charset="0"/>
              </a:rPr>
              <a:t>Key Derivation</a:t>
            </a:r>
          </a:p>
        </p:txBody>
      </p:sp>
      <p:sp>
        <p:nvSpPr>
          <p:cNvPr id="65538" name="Rectangle 6">
            <a:extLst>
              <a:ext uri="{FF2B5EF4-FFF2-40B4-BE49-F238E27FC236}">
                <a16:creationId xmlns:a16="http://schemas.microsoft.com/office/drawing/2014/main" id="{3C238FF2-D716-4486-9761-EE72F676C10C}"/>
              </a:ext>
            </a:extLst>
          </p:cNvPr>
          <p:cNvSpPr>
            <a:spLocks/>
          </p:cNvSpPr>
          <p:nvPr/>
        </p:nvSpPr>
        <p:spPr bwMode="auto">
          <a:xfrm>
            <a:off x="3895725" y="1809750"/>
            <a:ext cx="183356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PreMaster </a:t>
            </a:r>
          </a:p>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Secret</a:t>
            </a:r>
          </a:p>
        </p:txBody>
      </p:sp>
      <p:sp>
        <p:nvSpPr>
          <p:cNvPr id="65539" name="Rectangle 7">
            <a:extLst>
              <a:ext uri="{FF2B5EF4-FFF2-40B4-BE49-F238E27FC236}">
                <a16:creationId xmlns:a16="http://schemas.microsoft.com/office/drawing/2014/main" id="{A015B448-34E4-4872-A716-9CA3BE2CD77D}"/>
              </a:ext>
            </a:extLst>
          </p:cNvPr>
          <p:cNvSpPr>
            <a:spLocks/>
          </p:cNvSpPr>
          <p:nvPr/>
        </p:nvSpPr>
        <p:spPr bwMode="auto">
          <a:xfrm>
            <a:off x="1019175" y="1655763"/>
            <a:ext cx="15017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Client </a:t>
            </a:r>
          </a:p>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Random</a:t>
            </a:r>
          </a:p>
        </p:txBody>
      </p:sp>
      <p:sp>
        <p:nvSpPr>
          <p:cNvPr id="65540" name="Rectangle 8">
            <a:extLst>
              <a:ext uri="{FF2B5EF4-FFF2-40B4-BE49-F238E27FC236}">
                <a16:creationId xmlns:a16="http://schemas.microsoft.com/office/drawing/2014/main" id="{52CBDBF6-CA09-4AEF-9447-4527398A6F88}"/>
              </a:ext>
            </a:extLst>
          </p:cNvPr>
          <p:cNvSpPr>
            <a:spLocks/>
          </p:cNvSpPr>
          <p:nvPr/>
        </p:nvSpPr>
        <p:spPr bwMode="auto">
          <a:xfrm>
            <a:off x="7075488" y="1751013"/>
            <a:ext cx="150177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Server </a:t>
            </a:r>
          </a:p>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Random</a:t>
            </a:r>
          </a:p>
        </p:txBody>
      </p:sp>
      <p:sp>
        <p:nvSpPr>
          <p:cNvPr id="65541" name="Line 9">
            <a:extLst>
              <a:ext uri="{FF2B5EF4-FFF2-40B4-BE49-F238E27FC236}">
                <a16:creationId xmlns:a16="http://schemas.microsoft.com/office/drawing/2014/main" id="{627CEADA-A95E-4AD3-9DDD-7245842B557A}"/>
              </a:ext>
            </a:extLst>
          </p:cNvPr>
          <p:cNvSpPr>
            <a:spLocks noChangeShapeType="1"/>
          </p:cNvSpPr>
          <p:nvPr/>
        </p:nvSpPr>
        <p:spPr bwMode="auto">
          <a:xfrm>
            <a:off x="4714875" y="2579688"/>
            <a:ext cx="1588" cy="749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2" name="Rectangle 10">
            <a:extLst>
              <a:ext uri="{FF2B5EF4-FFF2-40B4-BE49-F238E27FC236}">
                <a16:creationId xmlns:a16="http://schemas.microsoft.com/office/drawing/2014/main" id="{7CF432DF-491F-48DB-B8ED-27953CAF436C}"/>
              </a:ext>
            </a:extLst>
          </p:cNvPr>
          <p:cNvSpPr>
            <a:spLocks/>
          </p:cNvSpPr>
          <p:nvPr/>
        </p:nvSpPr>
        <p:spPr bwMode="auto">
          <a:xfrm>
            <a:off x="3925888" y="3328988"/>
            <a:ext cx="12985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i="1">
                <a:solidFill>
                  <a:srgbClr val="FF0000"/>
                </a:solidFill>
                <a:latin typeface="Helvetica" panose="020B0604020202020204" pitchFamily="34" charset="0"/>
                <a:sym typeface="Helvetica" panose="020B0604020202020204" pitchFamily="34" charset="0"/>
              </a:rPr>
              <a:t>Master </a:t>
            </a:r>
          </a:p>
          <a:p>
            <a:pPr eaLnBrk="1" hangingPunct="1">
              <a:lnSpc>
                <a:spcPct val="83000"/>
              </a:lnSpc>
            </a:pPr>
            <a:r>
              <a:rPr lang="en-US" altLang="fr-FR" i="1">
                <a:solidFill>
                  <a:srgbClr val="FF0000"/>
                </a:solidFill>
                <a:latin typeface="Helvetica" panose="020B0604020202020204" pitchFamily="34" charset="0"/>
                <a:sym typeface="Helvetica" panose="020B0604020202020204" pitchFamily="34" charset="0"/>
              </a:rPr>
              <a:t>Secret</a:t>
            </a:r>
          </a:p>
        </p:txBody>
      </p:sp>
      <p:sp>
        <p:nvSpPr>
          <p:cNvPr id="65543" name="Line 11">
            <a:extLst>
              <a:ext uri="{FF2B5EF4-FFF2-40B4-BE49-F238E27FC236}">
                <a16:creationId xmlns:a16="http://schemas.microsoft.com/office/drawing/2014/main" id="{1C88A98D-0245-4155-86D2-64367CED42B0}"/>
              </a:ext>
            </a:extLst>
          </p:cNvPr>
          <p:cNvSpPr>
            <a:spLocks noChangeShapeType="1"/>
          </p:cNvSpPr>
          <p:nvPr/>
        </p:nvSpPr>
        <p:spPr bwMode="auto">
          <a:xfrm>
            <a:off x="2117725" y="2555875"/>
            <a:ext cx="1771650" cy="7731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4" name="Line 12">
            <a:extLst>
              <a:ext uri="{FF2B5EF4-FFF2-40B4-BE49-F238E27FC236}">
                <a16:creationId xmlns:a16="http://schemas.microsoft.com/office/drawing/2014/main" id="{FCDC6932-F543-4F89-BECC-529C924FA256}"/>
              </a:ext>
            </a:extLst>
          </p:cNvPr>
          <p:cNvSpPr>
            <a:spLocks noChangeShapeType="1"/>
          </p:cNvSpPr>
          <p:nvPr/>
        </p:nvSpPr>
        <p:spPr bwMode="auto">
          <a:xfrm flipH="1">
            <a:off x="5624513" y="2511425"/>
            <a:ext cx="1909762" cy="8969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65545" name="Group 13">
            <a:extLst>
              <a:ext uri="{FF2B5EF4-FFF2-40B4-BE49-F238E27FC236}">
                <a16:creationId xmlns:a16="http://schemas.microsoft.com/office/drawing/2014/main" id="{E83EE9AB-27F2-456A-93A5-40381767111C}"/>
              </a:ext>
            </a:extLst>
          </p:cNvPr>
          <p:cNvGrpSpPr>
            <a:grpSpLocks/>
          </p:cNvGrpSpPr>
          <p:nvPr/>
        </p:nvGrpSpPr>
        <p:grpSpPr bwMode="auto">
          <a:xfrm>
            <a:off x="1809750" y="4159250"/>
            <a:ext cx="6103938" cy="465138"/>
            <a:chOff x="0" y="0"/>
            <a:chExt cx="3913" cy="323"/>
          </a:xfrm>
        </p:grpSpPr>
        <p:sp>
          <p:nvSpPr>
            <p:cNvPr id="65554" name="Rectangle 14">
              <a:extLst>
                <a:ext uri="{FF2B5EF4-FFF2-40B4-BE49-F238E27FC236}">
                  <a16:creationId xmlns:a16="http://schemas.microsoft.com/office/drawing/2014/main" id="{EF8C8D86-D67D-43DD-90A5-E5B57D621DED}"/>
                </a:ext>
              </a:extLst>
            </p:cNvPr>
            <p:cNvSpPr>
              <a:spLocks/>
            </p:cNvSpPr>
            <p:nvPr/>
          </p:nvSpPr>
          <p:spPr bwMode="auto">
            <a:xfrm>
              <a:off x="0" y="0"/>
              <a:ext cx="3913" cy="323"/>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5555" name="Rectangle 15">
              <a:extLst>
                <a:ext uri="{FF2B5EF4-FFF2-40B4-BE49-F238E27FC236}">
                  <a16:creationId xmlns:a16="http://schemas.microsoft.com/office/drawing/2014/main" id="{660D6897-123E-4692-8A51-6FA08B5B3061}"/>
                </a:ext>
              </a:extLst>
            </p:cNvPr>
            <p:cNvSpPr>
              <a:spLocks/>
            </p:cNvSpPr>
            <p:nvPr/>
          </p:nvSpPr>
          <p:spPr bwMode="auto">
            <a:xfrm>
              <a:off x="0" y="0"/>
              <a:ext cx="391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i="1">
                  <a:solidFill>
                    <a:srgbClr val="FF0000"/>
                  </a:solidFill>
                  <a:latin typeface="Helvetica" panose="020B0604020202020204" pitchFamily="34" charset="0"/>
                  <a:sym typeface="Helvetica" panose="020B0604020202020204" pitchFamily="34" charset="0"/>
                </a:rPr>
                <a:t>			Key Block</a:t>
              </a:r>
            </a:p>
          </p:txBody>
        </p:sp>
      </p:grpSp>
      <p:sp>
        <p:nvSpPr>
          <p:cNvPr id="65546" name="Line 16">
            <a:extLst>
              <a:ext uri="{FF2B5EF4-FFF2-40B4-BE49-F238E27FC236}">
                <a16:creationId xmlns:a16="http://schemas.microsoft.com/office/drawing/2014/main" id="{B8C699F2-269D-4DAC-A82D-BA13E4198884}"/>
              </a:ext>
            </a:extLst>
          </p:cNvPr>
          <p:cNvSpPr>
            <a:spLocks noChangeShapeType="1"/>
          </p:cNvSpPr>
          <p:nvPr/>
        </p:nvSpPr>
        <p:spPr bwMode="auto">
          <a:xfrm flipH="1">
            <a:off x="2005013" y="2555875"/>
            <a:ext cx="114300" cy="148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7" name="Line 17">
            <a:extLst>
              <a:ext uri="{FF2B5EF4-FFF2-40B4-BE49-F238E27FC236}">
                <a16:creationId xmlns:a16="http://schemas.microsoft.com/office/drawing/2014/main" id="{D081F604-60CC-4546-8F9D-EFF74C12270C}"/>
              </a:ext>
            </a:extLst>
          </p:cNvPr>
          <p:cNvSpPr>
            <a:spLocks noChangeShapeType="1"/>
          </p:cNvSpPr>
          <p:nvPr/>
        </p:nvSpPr>
        <p:spPr bwMode="auto">
          <a:xfrm flipH="1">
            <a:off x="7481888" y="2511425"/>
            <a:ext cx="52387" cy="1511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8" name="Rectangle 18">
            <a:extLst>
              <a:ext uri="{FF2B5EF4-FFF2-40B4-BE49-F238E27FC236}">
                <a16:creationId xmlns:a16="http://schemas.microsoft.com/office/drawing/2014/main" id="{B003546F-92C5-4396-A0C3-0969A83895F1}"/>
              </a:ext>
            </a:extLst>
          </p:cNvPr>
          <p:cNvSpPr>
            <a:spLocks/>
          </p:cNvSpPr>
          <p:nvPr/>
        </p:nvSpPr>
        <p:spPr bwMode="auto">
          <a:xfrm>
            <a:off x="1254125" y="4946650"/>
            <a:ext cx="8509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Client </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MAC</a:t>
            </a:r>
          </a:p>
        </p:txBody>
      </p:sp>
      <p:sp>
        <p:nvSpPr>
          <p:cNvPr id="65549" name="Rectangle 19">
            <a:extLst>
              <a:ext uri="{FF2B5EF4-FFF2-40B4-BE49-F238E27FC236}">
                <a16:creationId xmlns:a16="http://schemas.microsoft.com/office/drawing/2014/main" id="{E42BA236-EA06-410A-A396-270CFCB650AD}"/>
              </a:ext>
            </a:extLst>
          </p:cNvPr>
          <p:cNvSpPr>
            <a:spLocks/>
          </p:cNvSpPr>
          <p:nvPr/>
        </p:nvSpPr>
        <p:spPr bwMode="auto">
          <a:xfrm>
            <a:off x="2428875" y="4946650"/>
            <a:ext cx="9715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Server</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MAC</a:t>
            </a:r>
          </a:p>
        </p:txBody>
      </p:sp>
      <p:sp>
        <p:nvSpPr>
          <p:cNvPr id="65550" name="Rectangle 20">
            <a:extLst>
              <a:ext uri="{FF2B5EF4-FFF2-40B4-BE49-F238E27FC236}">
                <a16:creationId xmlns:a16="http://schemas.microsoft.com/office/drawing/2014/main" id="{6CB57A52-2E9B-4FC2-AB28-5C8130AE2E2D}"/>
              </a:ext>
            </a:extLst>
          </p:cNvPr>
          <p:cNvSpPr>
            <a:spLocks/>
          </p:cNvSpPr>
          <p:nvPr/>
        </p:nvSpPr>
        <p:spPr bwMode="auto">
          <a:xfrm>
            <a:off x="3794125" y="4946650"/>
            <a:ext cx="11080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Client</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Encrypt</a:t>
            </a:r>
          </a:p>
        </p:txBody>
      </p:sp>
      <p:sp>
        <p:nvSpPr>
          <p:cNvPr id="65551" name="Rectangle 21">
            <a:extLst>
              <a:ext uri="{FF2B5EF4-FFF2-40B4-BE49-F238E27FC236}">
                <a16:creationId xmlns:a16="http://schemas.microsoft.com/office/drawing/2014/main" id="{54169B52-4850-48CE-A4BF-ABB3DCCC7DEA}"/>
              </a:ext>
            </a:extLst>
          </p:cNvPr>
          <p:cNvSpPr>
            <a:spLocks/>
          </p:cNvSpPr>
          <p:nvPr/>
        </p:nvSpPr>
        <p:spPr bwMode="auto">
          <a:xfrm>
            <a:off x="4989513" y="4946650"/>
            <a:ext cx="11080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Server</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Encrypt</a:t>
            </a:r>
          </a:p>
        </p:txBody>
      </p:sp>
      <p:sp>
        <p:nvSpPr>
          <p:cNvPr id="65552" name="Rectangle 22">
            <a:extLst>
              <a:ext uri="{FF2B5EF4-FFF2-40B4-BE49-F238E27FC236}">
                <a16:creationId xmlns:a16="http://schemas.microsoft.com/office/drawing/2014/main" id="{012A53E1-0EDE-4AC8-964B-78B2BBEEE078}"/>
              </a:ext>
            </a:extLst>
          </p:cNvPr>
          <p:cNvSpPr>
            <a:spLocks/>
          </p:cNvSpPr>
          <p:nvPr/>
        </p:nvSpPr>
        <p:spPr bwMode="auto">
          <a:xfrm>
            <a:off x="6110288" y="4946650"/>
            <a:ext cx="85248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Client</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IV</a:t>
            </a:r>
          </a:p>
        </p:txBody>
      </p:sp>
      <p:sp>
        <p:nvSpPr>
          <p:cNvPr id="65553" name="Rectangle 23">
            <a:extLst>
              <a:ext uri="{FF2B5EF4-FFF2-40B4-BE49-F238E27FC236}">
                <a16:creationId xmlns:a16="http://schemas.microsoft.com/office/drawing/2014/main" id="{5A6CEC75-11F2-4C83-9007-FCEA02FD4262}"/>
              </a:ext>
            </a:extLst>
          </p:cNvPr>
          <p:cNvSpPr>
            <a:spLocks/>
          </p:cNvSpPr>
          <p:nvPr/>
        </p:nvSpPr>
        <p:spPr bwMode="auto">
          <a:xfrm>
            <a:off x="7181850" y="4946650"/>
            <a:ext cx="9731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Server</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IV</a:t>
            </a:r>
          </a:p>
        </p:txBody>
      </p:sp>
    </p:spTree>
    <p:extLst>
      <p:ext uri="{BB962C8B-B14F-4D97-AF65-F5344CB8AC3E}">
        <p14:creationId xmlns:p14="http://schemas.microsoft.com/office/powerpoint/2010/main" val="22130150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0792A5-9CDE-4DD6-8F83-7097BE4F829B}"/>
              </a:ext>
            </a:extLst>
          </p:cNvPr>
          <p:cNvSpPr>
            <a:spLocks noGrp="1"/>
          </p:cNvSpPr>
          <p:nvPr>
            <p:ph type="title"/>
          </p:nvPr>
        </p:nvSpPr>
        <p:spPr/>
        <p:txBody>
          <a:bodyPr/>
          <a:lstStyle/>
          <a:p>
            <a:r>
              <a:rPr lang="fr-FR" dirty="0" err="1"/>
              <a:t>Improving</a:t>
            </a:r>
            <a:r>
              <a:rPr lang="fr-FR" dirty="0"/>
              <a:t> HTTP</a:t>
            </a:r>
          </a:p>
        </p:txBody>
      </p:sp>
      <p:pic>
        <p:nvPicPr>
          <p:cNvPr id="4" name="Image 4">
            <a:extLst>
              <a:ext uri="{FF2B5EF4-FFF2-40B4-BE49-F238E27FC236}">
                <a16:creationId xmlns:a16="http://schemas.microsoft.com/office/drawing/2014/main" id="{170C4ABA-BAFB-481D-803C-2B992BFEF946}"/>
              </a:ext>
            </a:extLst>
          </p:cNvPr>
          <p:cNvPicPr>
            <a:picLocks noGrp="1" noChangeAspect="1"/>
          </p:cNvPicPr>
          <p:nvPr>
            <p:ph idx="1"/>
          </p:nvPr>
        </p:nvPicPr>
        <p:blipFill>
          <a:blip r:embed="rId2"/>
          <a:stretch>
            <a:fillRect/>
          </a:stretch>
        </p:blipFill>
        <p:spPr>
          <a:xfrm>
            <a:off x="436664" y="1957875"/>
            <a:ext cx="4093255" cy="3890319"/>
          </a:xfrm>
        </p:spPr>
      </p:pic>
      <p:pic>
        <p:nvPicPr>
          <p:cNvPr id="6" name="Image 6">
            <a:extLst>
              <a:ext uri="{FF2B5EF4-FFF2-40B4-BE49-F238E27FC236}">
                <a16:creationId xmlns:a16="http://schemas.microsoft.com/office/drawing/2014/main" id="{242B1ABC-25AA-473B-AABD-5C9B77B7F2E8}"/>
              </a:ext>
            </a:extLst>
          </p:cNvPr>
          <p:cNvPicPr>
            <a:picLocks noChangeAspect="1"/>
          </p:cNvPicPr>
          <p:nvPr/>
        </p:nvPicPr>
        <p:blipFill>
          <a:blip r:embed="rId3"/>
          <a:stretch>
            <a:fillRect/>
          </a:stretch>
        </p:blipFill>
        <p:spPr>
          <a:xfrm>
            <a:off x="5168518" y="1907025"/>
            <a:ext cx="4192070" cy="3984051"/>
          </a:xfrm>
          <a:prstGeom prst="rect">
            <a:avLst/>
          </a:prstGeom>
        </p:spPr>
      </p:pic>
    </p:spTree>
    <p:extLst>
      <p:ext uri="{BB962C8B-B14F-4D97-AF65-F5344CB8AC3E}">
        <p14:creationId xmlns:p14="http://schemas.microsoft.com/office/powerpoint/2010/main" val="3218795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A3EAA-76FE-42C8-A382-ADD120D563C7}"/>
              </a:ext>
            </a:extLst>
          </p:cNvPr>
          <p:cNvSpPr>
            <a:spLocks noGrp="1"/>
          </p:cNvSpPr>
          <p:nvPr>
            <p:ph type="title"/>
          </p:nvPr>
        </p:nvSpPr>
        <p:spPr/>
        <p:txBody>
          <a:bodyPr/>
          <a:lstStyle/>
          <a:p>
            <a:pPr>
              <a:defRPr/>
            </a:pPr>
            <a:r>
              <a:rPr lang="en-GB" dirty="0">
                <a:sym typeface="Gill Sans" charset="0"/>
              </a:rPr>
              <a:t>Session resumption</a:t>
            </a:r>
          </a:p>
        </p:txBody>
      </p:sp>
      <p:sp>
        <p:nvSpPr>
          <p:cNvPr id="66562" name="Line 6">
            <a:extLst>
              <a:ext uri="{FF2B5EF4-FFF2-40B4-BE49-F238E27FC236}">
                <a16:creationId xmlns:a16="http://schemas.microsoft.com/office/drawing/2014/main" id="{F2AB9623-3F9C-41E7-996D-97B618320AFE}"/>
              </a:ext>
            </a:extLst>
          </p:cNvPr>
          <p:cNvSpPr>
            <a:spLocks noChangeShapeType="1"/>
          </p:cNvSpPr>
          <p:nvPr/>
        </p:nvSpPr>
        <p:spPr bwMode="auto">
          <a:xfrm>
            <a:off x="2428875" y="3327400"/>
            <a:ext cx="4763" cy="22098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6563" name="Line 7">
            <a:extLst>
              <a:ext uri="{FF2B5EF4-FFF2-40B4-BE49-F238E27FC236}">
                <a16:creationId xmlns:a16="http://schemas.microsoft.com/office/drawing/2014/main" id="{4AF1F332-28FA-42B5-A969-0023FA2192D4}"/>
              </a:ext>
            </a:extLst>
          </p:cNvPr>
          <p:cNvSpPr>
            <a:spLocks noChangeShapeType="1"/>
          </p:cNvSpPr>
          <p:nvPr/>
        </p:nvSpPr>
        <p:spPr bwMode="auto">
          <a:xfrm flipH="1">
            <a:off x="7337425" y="3871913"/>
            <a:ext cx="3175" cy="16557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6565" name="Rectangle 9">
            <a:extLst>
              <a:ext uri="{FF2B5EF4-FFF2-40B4-BE49-F238E27FC236}">
                <a16:creationId xmlns:a16="http://schemas.microsoft.com/office/drawing/2014/main" id="{C73636E4-461E-4B76-AA6E-75A08FCFE785}"/>
              </a:ext>
            </a:extLst>
          </p:cNvPr>
          <p:cNvSpPr>
            <a:spLocks/>
          </p:cNvSpPr>
          <p:nvPr/>
        </p:nvSpPr>
        <p:spPr bwMode="auto">
          <a:xfrm>
            <a:off x="2005012" y="2636685"/>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dirty="0">
                <a:solidFill>
                  <a:srgbClr val="0000FF"/>
                </a:solidFill>
                <a:latin typeface="Helvetica" panose="020B0604020202020204" pitchFamily="34" charset="0"/>
                <a:sym typeface="Helvetica" panose="020B0604020202020204" pitchFamily="34" charset="0"/>
              </a:rPr>
              <a:t>Alice</a:t>
            </a:r>
          </a:p>
        </p:txBody>
      </p:sp>
      <p:sp>
        <p:nvSpPr>
          <p:cNvPr id="66567" name="Rectangle 11">
            <a:extLst>
              <a:ext uri="{FF2B5EF4-FFF2-40B4-BE49-F238E27FC236}">
                <a16:creationId xmlns:a16="http://schemas.microsoft.com/office/drawing/2014/main" id="{65430239-54AC-4FE3-B65D-0E521BBAC366}"/>
              </a:ext>
            </a:extLst>
          </p:cNvPr>
          <p:cNvSpPr>
            <a:spLocks/>
          </p:cNvSpPr>
          <p:nvPr/>
        </p:nvSpPr>
        <p:spPr bwMode="auto">
          <a:xfrm>
            <a:off x="6862762" y="2585885"/>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grpSp>
        <p:nvGrpSpPr>
          <p:cNvPr id="10" name="Group 12">
            <a:extLst>
              <a:ext uri="{FF2B5EF4-FFF2-40B4-BE49-F238E27FC236}">
                <a16:creationId xmlns:a16="http://schemas.microsoft.com/office/drawing/2014/main" id="{446B1B33-5983-4D73-A701-650BB7E423A3}"/>
              </a:ext>
            </a:extLst>
          </p:cNvPr>
          <p:cNvGrpSpPr>
            <a:grpSpLocks/>
          </p:cNvGrpSpPr>
          <p:nvPr/>
        </p:nvGrpSpPr>
        <p:grpSpPr bwMode="auto">
          <a:xfrm>
            <a:off x="2420938" y="3741738"/>
            <a:ext cx="4795837" cy="301625"/>
            <a:chOff x="0" y="0"/>
            <a:chExt cx="3966" cy="271"/>
          </a:xfrm>
        </p:grpSpPr>
        <p:sp>
          <p:nvSpPr>
            <p:cNvPr id="66587" name="Line 13">
              <a:extLst>
                <a:ext uri="{FF2B5EF4-FFF2-40B4-BE49-F238E27FC236}">
                  <a16:creationId xmlns:a16="http://schemas.microsoft.com/office/drawing/2014/main" id="{3BCA5736-CBDA-4B95-AE23-13D655873C44}"/>
                </a:ext>
              </a:extLst>
            </p:cNvPr>
            <p:cNvSpPr>
              <a:spLocks noChangeShapeType="1"/>
            </p:cNvSpPr>
            <p:nvPr/>
          </p:nvSpPr>
          <p:spPr bwMode="auto">
            <a:xfrm>
              <a:off x="0" y="12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8" name="Group 14">
              <a:extLst>
                <a:ext uri="{FF2B5EF4-FFF2-40B4-BE49-F238E27FC236}">
                  <a16:creationId xmlns:a16="http://schemas.microsoft.com/office/drawing/2014/main" id="{E2F8F651-088C-4A64-B9E3-029B6A490B96}"/>
                </a:ext>
              </a:extLst>
            </p:cNvPr>
            <p:cNvGrpSpPr>
              <a:grpSpLocks/>
            </p:cNvGrpSpPr>
            <p:nvPr/>
          </p:nvGrpSpPr>
          <p:grpSpPr bwMode="auto">
            <a:xfrm>
              <a:off x="392" y="0"/>
              <a:ext cx="2712" cy="271"/>
              <a:chOff x="0" y="0"/>
              <a:chExt cx="2712" cy="271"/>
            </a:xfrm>
          </p:grpSpPr>
          <p:sp>
            <p:nvSpPr>
              <p:cNvPr id="66589" name="Rectangle 15">
                <a:extLst>
                  <a:ext uri="{FF2B5EF4-FFF2-40B4-BE49-F238E27FC236}">
                    <a16:creationId xmlns:a16="http://schemas.microsoft.com/office/drawing/2014/main" id="{EB7719BB-8CBC-4BC4-AB2C-0F6897C30CE0}"/>
                  </a:ext>
                </a:extLst>
              </p:cNvPr>
              <p:cNvSpPr>
                <a:spLocks/>
              </p:cNvSpPr>
              <p:nvPr/>
            </p:nvSpPr>
            <p:spPr bwMode="auto">
              <a:xfrm>
                <a:off x="0" y="0"/>
                <a:ext cx="2712"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90" name="Rectangle 16">
                <a:extLst>
                  <a:ext uri="{FF2B5EF4-FFF2-40B4-BE49-F238E27FC236}">
                    <a16:creationId xmlns:a16="http://schemas.microsoft.com/office/drawing/2014/main" id="{4492E048-52D7-4698-80B4-B49F10E64630}"/>
                  </a:ext>
                </a:extLst>
              </p:cNvPr>
              <p:cNvSpPr>
                <a:spLocks/>
              </p:cNvSpPr>
              <p:nvPr/>
            </p:nvSpPr>
            <p:spPr bwMode="auto">
              <a:xfrm>
                <a:off x="0" y="0"/>
                <a:ext cx="27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Session:123)</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0156CDA8-5667-4902-9C39-05D7C29D171C}"/>
              </a:ext>
            </a:extLst>
          </p:cNvPr>
          <p:cNvGrpSpPr>
            <a:grpSpLocks/>
          </p:cNvGrpSpPr>
          <p:nvPr/>
        </p:nvGrpSpPr>
        <p:grpSpPr bwMode="auto">
          <a:xfrm>
            <a:off x="2505075" y="3922713"/>
            <a:ext cx="4895850" cy="982662"/>
            <a:chOff x="0" y="0"/>
            <a:chExt cx="4049" cy="881"/>
          </a:xfrm>
        </p:grpSpPr>
        <p:sp>
          <p:nvSpPr>
            <p:cNvPr id="66581" name="Line 18">
              <a:extLst>
                <a:ext uri="{FF2B5EF4-FFF2-40B4-BE49-F238E27FC236}">
                  <a16:creationId xmlns:a16="http://schemas.microsoft.com/office/drawing/2014/main" id="{0BF75C4B-59E3-457A-8DA4-F0F1CF7A4AB9}"/>
                </a:ext>
              </a:extLst>
            </p:cNvPr>
            <p:cNvSpPr>
              <a:spLocks noChangeShapeType="1"/>
            </p:cNvSpPr>
            <p:nvPr/>
          </p:nvSpPr>
          <p:spPr bwMode="auto">
            <a:xfrm flipH="1">
              <a:off x="24" y="166"/>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6582" name="Line 19">
              <a:extLst>
                <a:ext uri="{FF2B5EF4-FFF2-40B4-BE49-F238E27FC236}">
                  <a16:creationId xmlns:a16="http://schemas.microsoft.com/office/drawing/2014/main" id="{7291A87A-DF53-47B2-8F85-A312F1B6FCE6}"/>
                </a:ext>
              </a:extLst>
            </p:cNvPr>
            <p:cNvSpPr>
              <a:spLocks noChangeShapeType="1"/>
            </p:cNvSpPr>
            <p:nvPr/>
          </p:nvSpPr>
          <p:spPr bwMode="auto">
            <a:xfrm flipH="1">
              <a:off x="40" y="372"/>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6583" name="Line 20">
              <a:extLst>
                <a:ext uri="{FF2B5EF4-FFF2-40B4-BE49-F238E27FC236}">
                  <a16:creationId xmlns:a16="http://schemas.microsoft.com/office/drawing/2014/main" id="{E234E296-D9DB-4887-B93B-D5AB7AE0142C}"/>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4" name="Group 21">
              <a:extLst>
                <a:ext uri="{FF2B5EF4-FFF2-40B4-BE49-F238E27FC236}">
                  <a16:creationId xmlns:a16="http://schemas.microsoft.com/office/drawing/2014/main" id="{27B97238-8801-4E64-B3A2-8138C9CA8483}"/>
                </a:ext>
              </a:extLst>
            </p:cNvPr>
            <p:cNvGrpSpPr>
              <a:grpSpLocks/>
            </p:cNvGrpSpPr>
            <p:nvPr/>
          </p:nvGrpSpPr>
          <p:grpSpPr bwMode="auto">
            <a:xfrm>
              <a:off x="795" y="173"/>
              <a:ext cx="2580" cy="549"/>
              <a:chOff x="0" y="0"/>
              <a:chExt cx="2580" cy="549"/>
            </a:xfrm>
          </p:grpSpPr>
          <p:sp>
            <p:nvSpPr>
              <p:cNvPr id="66585" name="Rectangle 22">
                <a:extLst>
                  <a:ext uri="{FF2B5EF4-FFF2-40B4-BE49-F238E27FC236}">
                    <a16:creationId xmlns:a16="http://schemas.microsoft.com/office/drawing/2014/main" id="{9AFA8BEE-0DF2-4C28-A6AE-D4F630B61469}"/>
                  </a:ext>
                </a:extLst>
              </p:cNvPr>
              <p:cNvSpPr>
                <a:spLocks/>
              </p:cNvSpPr>
              <p:nvPr/>
            </p:nvSpPr>
            <p:spPr bwMode="auto">
              <a:xfrm>
                <a:off x="0" y="0"/>
                <a:ext cx="2580" cy="549"/>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86" name="Rectangle 23">
                <a:extLst>
                  <a:ext uri="{FF2B5EF4-FFF2-40B4-BE49-F238E27FC236}">
                    <a16:creationId xmlns:a16="http://schemas.microsoft.com/office/drawing/2014/main" id="{3C91B96F-49B1-44AE-8FCE-4007A3F1FCAB}"/>
                  </a:ext>
                </a:extLst>
              </p:cNvPr>
              <p:cNvSpPr>
                <a:spLocks/>
              </p:cNvSpPr>
              <p:nvPr/>
            </p:nvSpPr>
            <p:spPr bwMode="auto">
              <a:xfrm>
                <a:off x="0" y="0"/>
                <a:ext cx="257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8000"/>
                    </a:solidFill>
                    <a:latin typeface="Helvetica" panose="020B0604020202020204" pitchFamily="34" charset="0"/>
                    <a:sym typeface="Helvetica" panose="020B0604020202020204" pitchFamily="34" charset="0"/>
                  </a:rPr>
                  <a:t>Session:123</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ChangeCipherSpec</a:t>
                </a: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66570" name="Rectangle 24">
            <a:extLst>
              <a:ext uri="{FF2B5EF4-FFF2-40B4-BE49-F238E27FC236}">
                <a16:creationId xmlns:a16="http://schemas.microsoft.com/office/drawing/2014/main" id="{168A39C1-8022-40E1-9290-02346E02EE53}"/>
              </a:ext>
            </a:extLst>
          </p:cNvPr>
          <p:cNvSpPr>
            <a:spLocks/>
          </p:cNvSpPr>
          <p:nvPr/>
        </p:nvSpPr>
        <p:spPr bwMode="auto">
          <a:xfrm>
            <a:off x="6329363" y="2990850"/>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6571" name="Group 25">
            <a:extLst>
              <a:ext uri="{FF2B5EF4-FFF2-40B4-BE49-F238E27FC236}">
                <a16:creationId xmlns:a16="http://schemas.microsoft.com/office/drawing/2014/main" id="{BD943480-DC3C-48E9-B8B5-7EE5A8E35F1A}"/>
              </a:ext>
            </a:extLst>
          </p:cNvPr>
          <p:cNvGrpSpPr>
            <a:grpSpLocks/>
          </p:cNvGrpSpPr>
          <p:nvPr/>
        </p:nvGrpSpPr>
        <p:grpSpPr bwMode="auto">
          <a:xfrm>
            <a:off x="1058863" y="3073400"/>
            <a:ext cx="3008312" cy="601663"/>
            <a:chOff x="0" y="0"/>
            <a:chExt cx="1744" cy="376"/>
          </a:xfrm>
        </p:grpSpPr>
        <p:sp>
          <p:nvSpPr>
            <p:cNvPr id="66579" name="Rectangle 26">
              <a:extLst>
                <a:ext uri="{FF2B5EF4-FFF2-40B4-BE49-F238E27FC236}">
                  <a16:creationId xmlns:a16="http://schemas.microsoft.com/office/drawing/2014/main" id="{DBFFA8F7-F8F6-4F94-88C1-7B3230555340}"/>
                </a:ext>
              </a:extLst>
            </p:cNvPr>
            <p:cNvSpPr>
              <a:spLocks/>
            </p:cNvSpPr>
            <p:nvPr/>
          </p:nvSpPr>
          <p:spPr bwMode="auto">
            <a:xfrm>
              <a:off x="1" y="0"/>
              <a:ext cx="1742" cy="376"/>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80" name="Rectangle 27">
              <a:extLst>
                <a:ext uri="{FF2B5EF4-FFF2-40B4-BE49-F238E27FC236}">
                  <a16:creationId xmlns:a16="http://schemas.microsoft.com/office/drawing/2014/main" id="{B3E310E8-2EC8-44A3-94F5-412C4E560DFC}"/>
                </a:ext>
              </a:extLst>
            </p:cNvPr>
            <p:cNvSpPr>
              <a:spLocks/>
            </p:cNvSpPr>
            <p:nvPr/>
          </p:nvSpPr>
          <p:spPr bwMode="auto">
            <a:xfrm>
              <a:off x="0" y="0"/>
              <a:ext cx="1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Session 123 : MasterKey</a:t>
              </a:r>
            </a:p>
          </p:txBody>
        </p:sp>
      </p:grpSp>
      <p:grpSp>
        <p:nvGrpSpPr>
          <p:cNvPr id="26" name="Group 28">
            <a:extLst>
              <a:ext uri="{FF2B5EF4-FFF2-40B4-BE49-F238E27FC236}">
                <a16:creationId xmlns:a16="http://schemas.microsoft.com/office/drawing/2014/main" id="{41053505-2E59-43DA-A3F1-D537695B62D6}"/>
              </a:ext>
            </a:extLst>
          </p:cNvPr>
          <p:cNvGrpSpPr>
            <a:grpSpLocks/>
          </p:cNvGrpSpPr>
          <p:nvPr/>
        </p:nvGrpSpPr>
        <p:grpSpPr bwMode="auto">
          <a:xfrm>
            <a:off x="2497138" y="4938713"/>
            <a:ext cx="4795837" cy="398462"/>
            <a:chOff x="0" y="0"/>
            <a:chExt cx="3966" cy="357"/>
          </a:xfrm>
        </p:grpSpPr>
        <p:sp>
          <p:nvSpPr>
            <p:cNvPr id="66574" name="Line 29">
              <a:extLst>
                <a:ext uri="{FF2B5EF4-FFF2-40B4-BE49-F238E27FC236}">
                  <a16:creationId xmlns:a16="http://schemas.microsoft.com/office/drawing/2014/main" id="{A27B649B-8721-4556-8113-85D919578BB6}"/>
                </a:ext>
              </a:extLst>
            </p:cNvPr>
            <p:cNvSpPr>
              <a:spLocks noChangeShapeType="1"/>
            </p:cNvSpPr>
            <p:nvPr/>
          </p:nvSpPr>
          <p:spPr bwMode="auto">
            <a:xfrm>
              <a:off x="0" y="283"/>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6575" name="Line 30">
              <a:extLst>
                <a:ext uri="{FF2B5EF4-FFF2-40B4-BE49-F238E27FC236}">
                  <a16:creationId xmlns:a16="http://schemas.microsoft.com/office/drawing/2014/main" id="{90B64037-299C-4698-B842-4145E5532E9A}"/>
                </a:ext>
              </a:extLst>
            </p:cNvPr>
            <p:cNvSpPr>
              <a:spLocks noChangeShapeType="1"/>
            </p:cNvSpPr>
            <p:nvPr/>
          </p:nvSpPr>
          <p:spPr bwMode="auto">
            <a:xfrm>
              <a:off x="0" y="141"/>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76" name="Group 31">
              <a:extLst>
                <a:ext uri="{FF2B5EF4-FFF2-40B4-BE49-F238E27FC236}">
                  <a16:creationId xmlns:a16="http://schemas.microsoft.com/office/drawing/2014/main" id="{25C9184B-7E68-40D9-9198-CCB8C3C69562}"/>
                </a:ext>
              </a:extLst>
            </p:cNvPr>
            <p:cNvGrpSpPr>
              <a:grpSpLocks/>
            </p:cNvGrpSpPr>
            <p:nvPr/>
          </p:nvGrpSpPr>
          <p:grpSpPr bwMode="auto">
            <a:xfrm>
              <a:off x="377" y="0"/>
              <a:ext cx="2546" cy="357"/>
              <a:chOff x="0" y="0"/>
              <a:chExt cx="2546" cy="357"/>
            </a:xfrm>
          </p:grpSpPr>
          <p:sp>
            <p:nvSpPr>
              <p:cNvPr id="66577" name="Rectangle 32">
                <a:extLst>
                  <a:ext uri="{FF2B5EF4-FFF2-40B4-BE49-F238E27FC236}">
                    <a16:creationId xmlns:a16="http://schemas.microsoft.com/office/drawing/2014/main" id="{8BA88068-0336-4FCA-8CAB-9C95A9E65F62}"/>
                  </a:ext>
                </a:extLst>
              </p:cNvPr>
              <p:cNvSpPr>
                <a:spLocks/>
              </p:cNvSpPr>
              <p:nvPr/>
            </p:nvSpPr>
            <p:spPr bwMode="auto">
              <a:xfrm>
                <a:off x="0" y="0"/>
                <a:ext cx="2546" cy="35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78" name="Rectangle 33">
                <a:extLst>
                  <a:ext uri="{FF2B5EF4-FFF2-40B4-BE49-F238E27FC236}">
                    <a16:creationId xmlns:a16="http://schemas.microsoft.com/office/drawing/2014/main" id="{7688C9C9-7ED6-4788-A2CF-7312E1F8D32D}"/>
                  </a:ext>
                </a:extLst>
              </p:cNvPr>
              <p:cNvSpPr>
                <a:spLocks/>
              </p:cNvSpPr>
              <p:nvPr/>
            </p:nvSpPr>
            <p:spPr bwMode="auto">
              <a:xfrm>
                <a:off x="0" y="0"/>
                <a:ext cx="25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ChangeCipherSpec</a:t>
                </a: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66573" name="Rectangle 34">
            <a:extLst>
              <a:ext uri="{FF2B5EF4-FFF2-40B4-BE49-F238E27FC236}">
                <a16:creationId xmlns:a16="http://schemas.microsoft.com/office/drawing/2014/main" id="{5B062934-BF5F-4694-9314-AFA71F14EEE4}"/>
              </a:ext>
            </a:extLst>
          </p:cNvPr>
          <p:cNvSpPr>
            <a:spLocks/>
          </p:cNvSpPr>
          <p:nvPr/>
        </p:nvSpPr>
        <p:spPr bwMode="auto">
          <a:xfrm>
            <a:off x="6234113" y="3502025"/>
            <a:ext cx="26130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200">
                <a:solidFill>
                  <a:srgbClr val="FF0000"/>
                </a:solidFill>
                <a:latin typeface="Helvetica" panose="020B0604020202020204" pitchFamily="34" charset="0"/>
                <a:sym typeface="Helvetica" panose="020B0604020202020204" pitchFamily="34" charset="0"/>
              </a:rPr>
              <a:t>Session 123 : MasterKey</a:t>
            </a:r>
          </a:p>
        </p:txBody>
      </p:sp>
      <p:grpSp>
        <p:nvGrpSpPr>
          <p:cNvPr id="3" name="Group 6">
            <a:extLst>
              <a:ext uri="{FF2B5EF4-FFF2-40B4-BE49-F238E27FC236}">
                <a16:creationId xmlns:a16="http://schemas.microsoft.com/office/drawing/2014/main" id="{8A75BD0B-F2C2-408E-3E36-4F049FAF8BC5}"/>
              </a:ext>
            </a:extLst>
          </p:cNvPr>
          <p:cNvGrpSpPr>
            <a:grpSpLocks/>
          </p:cNvGrpSpPr>
          <p:nvPr/>
        </p:nvGrpSpPr>
        <p:grpSpPr bwMode="auto">
          <a:xfrm>
            <a:off x="7236618" y="1824911"/>
            <a:ext cx="417512" cy="728581"/>
            <a:chOff x="0" y="0"/>
            <a:chExt cx="506" cy="1003"/>
          </a:xfrm>
        </p:grpSpPr>
        <p:sp>
          <p:nvSpPr>
            <p:cNvPr id="4" name="Rectangle 7">
              <a:extLst>
                <a:ext uri="{FF2B5EF4-FFF2-40B4-BE49-F238E27FC236}">
                  <a16:creationId xmlns:a16="http://schemas.microsoft.com/office/drawing/2014/main" id="{22FA4581-A165-7344-FE58-B76C2A122EBD}"/>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 name="Rectangle 8">
              <a:extLst>
                <a:ext uri="{FF2B5EF4-FFF2-40B4-BE49-F238E27FC236}">
                  <a16:creationId xmlns:a16="http://schemas.microsoft.com/office/drawing/2014/main" id="{3B20E586-EAC8-7947-38C4-C3F1AFE390E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B</a:t>
              </a:r>
            </a:p>
          </p:txBody>
        </p:sp>
      </p:grpSp>
      <p:grpSp>
        <p:nvGrpSpPr>
          <p:cNvPr id="6" name="Group 5">
            <a:extLst>
              <a:ext uri="{FF2B5EF4-FFF2-40B4-BE49-F238E27FC236}">
                <a16:creationId xmlns:a16="http://schemas.microsoft.com/office/drawing/2014/main" id="{A861A7F6-EDB6-A872-1591-9605D45465CB}"/>
              </a:ext>
            </a:extLst>
          </p:cNvPr>
          <p:cNvGrpSpPr>
            <a:grpSpLocks/>
          </p:cNvGrpSpPr>
          <p:nvPr/>
        </p:nvGrpSpPr>
        <p:grpSpPr bwMode="auto">
          <a:xfrm>
            <a:off x="2339703" y="1783129"/>
            <a:ext cx="673643" cy="861615"/>
            <a:chOff x="0" y="0"/>
            <a:chExt cx="656" cy="1194"/>
          </a:xfrm>
        </p:grpSpPr>
        <p:sp>
          <p:nvSpPr>
            <p:cNvPr id="7" name="Rectangle 6">
              <a:extLst>
                <a:ext uri="{FF2B5EF4-FFF2-40B4-BE49-F238E27FC236}">
                  <a16:creationId xmlns:a16="http://schemas.microsoft.com/office/drawing/2014/main" id="{2D6E22E2-28E7-C2CD-49BD-C2E7E2A9ED8D}"/>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 name="Rectangle 7">
              <a:extLst>
                <a:ext uri="{FF2B5EF4-FFF2-40B4-BE49-F238E27FC236}">
                  <a16:creationId xmlns:a16="http://schemas.microsoft.com/office/drawing/2014/main" id="{E61C6BCF-6B6F-65CC-3955-347BE3D571A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1529781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419B-27B7-C240-A3DF-4FFCA74F1AD6}"/>
              </a:ext>
            </a:extLst>
          </p:cNvPr>
          <p:cNvSpPr>
            <a:spLocks noGrp="1"/>
          </p:cNvSpPr>
          <p:nvPr>
            <p:ph type="title"/>
          </p:nvPr>
        </p:nvSpPr>
        <p:spPr/>
        <p:txBody>
          <a:bodyPr/>
          <a:lstStyle/>
          <a:p>
            <a:r>
              <a:rPr lang="en-US" dirty="0"/>
              <a:t>TLS 1.3</a:t>
            </a:r>
          </a:p>
        </p:txBody>
      </p:sp>
      <p:sp>
        <p:nvSpPr>
          <p:cNvPr id="3" name="Content Placeholder 2">
            <a:extLst>
              <a:ext uri="{FF2B5EF4-FFF2-40B4-BE49-F238E27FC236}">
                <a16:creationId xmlns:a16="http://schemas.microsoft.com/office/drawing/2014/main" id="{CB766496-3856-F240-9F1F-35FE241BEBB7}"/>
              </a:ext>
            </a:extLst>
          </p:cNvPr>
          <p:cNvSpPr>
            <a:spLocks noGrp="1"/>
          </p:cNvSpPr>
          <p:nvPr>
            <p:ph idx="1"/>
          </p:nvPr>
        </p:nvSpPr>
        <p:spPr/>
        <p:txBody>
          <a:bodyPr/>
          <a:lstStyle/>
          <a:p>
            <a:r>
              <a:rPr lang="en-US" dirty="0"/>
              <a:t>Why changing TLS ?</a:t>
            </a:r>
          </a:p>
          <a:p>
            <a:pPr lvl="1"/>
            <a:r>
              <a:rPr lang="en-US" dirty="0"/>
              <a:t>TLS was considered to be too slow</a:t>
            </a:r>
          </a:p>
          <a:p>
            <a:pPr lvl="2"/>
            <a:r>
              <a:rPr lang="en-US" dirty="0"/>
              <a:t>Two round-trip-times</a:t>
            </a:r>
          </a:p>
          <a:p>
            <a:pPr lvl="1"/>
            <a:r>
              <a:rPr lang="en-US" dirty="0"/>
              <a:t>TLS was considered to be too complex </a:t>
            </a:r>
          </a:p>
          <a:p>
            <a:pPr lvl="2"/>
            <a:r>
              <a:rPr lang="en-US" dirty="0"/>
              <a:t>Some attacks have affected TLS</a:t>
            </a:r>
          </a:p>
          <a:p>
            <a:pPr lvl="1"/>
            <a:r>
              <a:rPr lang="en-US" dirty="0"/>
              <a:t>Privacy became a strong focus within the IETF</a:t>
            </a:r>
          </a:p>
        </p:txBody>
      </p:sp>
    </p:spTree>
    <p:extLst>
      <p:ext uri="{BB962C8B-B14F-4D97-AF65-F5344CB8AC3E}">
        <p14:creationId xmlns:p14="http://schemas.microsoft.com/office/powerpoint/2010/main" val="229117160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D113-2444-0C40-959F-8E0AC5CBA0CF}"/>
              </a:ext>
            </a:extLst>
          </p:cNvPr>
          <p:cNvSpPr>
            <a:spLocks noGrp="1"/>
          </p:cNvSpPr>
          <p:nvPr>
            <p:ph type="title"/>
          </p:nvPr>
        </p:nvSpPr>
        <p:spPr/>
        <p:txBody>
          <a:bodyPr/>
          <a:lstStyle/>
          <a:p>
            <a:r>
              <a:rPr lang="en-US" dirty="0"/>
              <a:t>Design objectives</a:t>
            </a:r>
          </a:p>
        </p:txBody>
      </p:sp>
      <p:sp>
        <p:nvSpPr>
          <p:cNvPr id="3" name="Content Placeholder 2">
            <a:extLst>
              <a:ext uri="{FF2B5EF4-FFF2-40B4-BE49-F238E27FC236}">
                <a16:creationId xmlns:a16="http://schemas.microsoft.com/office/drawing/2014/main" id="{8976965B-ABC0-CA4C-96FC-944EA8CDAAF4}"/>
              </a:ext>
            </a:extLst>
          </p:cNvPr>
          <p:cNvSpPr>
            <a:spLocks noGrp="1"/>
          </p:cNvSpPr>
          <p:nvPr>
            <p:ph idx="1"/>
          </p:nvPr>
        </p:nvSpPr>
        <p:spPr>
          <a:xfrm>
            <a:off x="966788" y="2162844"/>
            <a:ext cx="7972425" cy="4017963"/>
          </a:xfrm>
        </p:spPr>
        <p:txBody>
          <a:bodyPr>
            <a:normAutofit fontScale="85000" lnSpcReduction="20000"/>
          </a:bodyPr>
          <a:lstStyle/>
          <a:p>
            <a:r>
              <a:rPr lang="en-US" dirty="0"/>
              <a:t>simplify the design by removing unused or unsafe protocol features</a:t>
            </a:r>
          </a:p>
          <a:p>
            <a:pPr lvl="1"/>
            <a:r>
              <a:rPr lang="en-US" dirty="0"/>
              <a:t>only a small number of cipher suites</a:t>
            </a:r>
          </a:p>
          <a:p>
            <a:r>
              <a:rPr lang="en-US" dirty="0"/>
              <a:t>improve the security of TLS </a:t>
            </a:r>
          </a:p>
          <a:p>
            <a:pPr lvl="1"/>
            <a:r>
              <a:rPr lang="en-US" dirty="0"/>
              <a:t>no compression or unsafe features</a:t>
            </a:r>
          </a:p>
          <a:p>
            <a:r>
              <a:rPr lang="en-US" dirty="0"/>
              <a:t>improve the privacy of the protocol</a:t>
            </a:r>
          </a:p>
          <a:p>
            <a:pPr lvl="1"/>
            <a:r>
              <a:rPr lang="en-US" dirty="0"/>
              <a:t>perfect forward secrecy</a:t>
            </a:r>
          </a:p>
          <a:p>
            <a:r>
              <a:rPr lang="en-US" dirty="0"/>
              <a:t>reduce the latency of TLS</a:t>
            </a:r>
          </a:p>
          <a:p>
            <a:endParaRPr lang="en-US" dirty="0"/>
          </a:p>
        </p:txBody>
      </p:sp>
    </p:spTree>
    <p:extLst>
      <p:ext uri="{BB962C8B-B14F-4D97-AF65-F5344CB8AC3E}">
        <p14:creationId xmlns:p14="http://schemas.microsoft.com/office/powerpoint/2010/main" val="211355496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78E4-1A9D-9C4C-83AE-2CCBDF850A4C}"/>
              </a:ext>
            </a:extLst>
          </p:cNvPr>
          <p:cNvSpPr>
            <a:spLocks noGrp="1"/>
          </p:cNvSpPr>
          <p:nvPr>
            <p:ph type="title"/>
          </p:nvPr>
        </p:nvSpPr>
        <p:spPr>
          <a:xfrm>
            <a:off x="673768" y="179388"/>
            <a:ext cx="8265445" cy="1714500"/>
          </a:xfrm>
        </p:spPr>
        <p:txBody>
          <a:bodyPr/>
          <a:lstStyle/>
          <a:p>
            <a:r>
              <a:rPr lang="en-BE" dirty="0"/>
              <a:t>Perfect Forward Secrecy</a:t>
            </a:r>
          </a:p>
        </p:txBody>
      </p:sp>
      <p:sp>
        <p:nvSpPr>
          <p:cNvPr id="3" name="Content Placeholder 2">
            <a:extLst>
              <a:ext uri="{FF2B5EF4-FFF2-40B4-BE49-F238E27FC236}">
                <a16:creationId xmlns:a16="http://schemas.microsoft.com/office/drawing/2014/main" id="{207D41CA-0AC0-0C4D-8689-FB31F5496853}"/>
              </a:ext>
            </a:extLst>
          </p:cNvPr>
          <p:cNvSpPr>
            <a:spLocks noGrp="1"/>
          </p:cNvSpPr>
          <p:nvPr>
            <p:ph idx="1"/>
          </p:nvPr>
        </p:nvSpPr>
        <p:spPr/>
        <p:txBody>
          <a:bodyPr/>
          <a:lstStyle/>
          <a:p>
            <a:r>
              <a:rPr lang="en-BE" dirty="0"/>
              <a:t>Definition</a:t>
            </a:r>
          </a:p>
          <a:p>
            <a:pPr lvl="1"/>
            <a:r>
              <a:rPr lang="en-GB" dirty="0"/>
              <a:t>An encryption system has the property of forward secrecy if plain-text (decrypted) inspection of the data exchange that occurs during key agreement phase of session initiation does not reveal the key that was used to encrypt the remainder of the session.</a:t>
            </a:r>
            <a:endParaRPr lang="en-BE" dirty="0"/>
          </a:p>
        </p:txBody>
      </p:sp>
    </p:spTree>
    <p:extLst>
      <p:ext uri="{BB962C8B-B14F-4D97-AF65-F5344CB8AC3E}">
        <p14:creationId xmlns:p14="http://schemas.microsoft.com/office/powerpoint/2010/main" val="3068995294"/>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6D25-4EEC-E24F-848E-F89D5EE6F8F4}"/>
              </a:ext>
            </a:extLst>
          </p:cNvPr>
          <p:cNvSpPr>
            <a:spLocks noGrp="1"/>
          </p:cNvSpPr>
          <p:nvPr>
            <p:ph type="title"/>
          </p:nvPr>
        </p:nvSpPr>
        <p:spPr/>
        <p:txBody>
          <a:bodyPr/>
          <a:lstStyle/>
          <a:p>
            <a:r>
              <a:rPr lang="en-BE" dirty="0"/>
              <a:t>Does TLS support PFS ?</a:t>
            </a:r>
          </a:p>
        </p:txBody>
      </p:sp>
      <p:sp>
        <p:nvSpPr>
          <p:cNvPr id="3" name="Content Placeholder 2">
            <a:extLst>
              <a:ext uri="{FF2B5EF4-FFF2-40B4-BE49-F238E27FC236}">
                <a16:creationId xmlns:a16="http://schemas.microsoft.com/office/drawing/2014/main" id="{CD6605D6-F2FC-C24A-81E3-5A99F121BD96}"/>
              </a:ext>
            </a:extLst>
          </p:cNvPr>
          <p:cNvSpPr>
            <a:spLocks noGrp="1"/>
          </p:cNvSpPr>
          <p:nvPr>
            <p:ph idx="1"/>
          </p:nvPr>
        </p:nvSpPr>
        <p:spPr/>
        <p:txBody>
          <a:bodyPr/>
          <a:lstStyle/>
          <a:p>
            <a:r>
              <a:rPr lang="en-BE" dirty="0"/>
              <a:t>Not when RSA is used</a:t>
            </a:r>
          </a:p>
          <a:p>
            <a:endParaRPr lang="en-BE" dirty="0"/>
          </a:p>
          <a:p>
            <a:endParaRPr lang="en-BE" dirty="0"/>
          </a:p>
          <a:p>
            <a:endParaRPr lang="en-BE" dirty="0"/>
          </a:p>
          <a:p>
            <a:endParaRPr lang="en-BE" dirty="0"/>
          </a:p>
        </p:txBody>
      </p:sp>
      <p:sp>
        <p:nvSpPr>
          <p:cNvPr id="4" name="Line 10">
            <a:extLst>
              <a:ext uri="{FF2B5EF4-FFF2-40B4-BE49-F238E27FC236}">
                <a16:creationId xmlns:a16="http://schemas.microsoft.com/office/drawing/2014/main" id="{FEDCE552-0BBE-1541-B5AB-4DE1FBD353E2}"/>
              </a:ext>
            </a:extLst>
          </p:cNvPr>
          <p:cNvSpPr>
            <a:spLocks noChangeShapeType="1"/>
          </p:cNvSpPr>
          <p:nvPr/>
        </p:nvSpPr>
        <p:spPr bwMode="auto">
          <a:xfrm flipH="1">
            <a:off x="2654300" y="3509963"/>
            <a:ext cx="14288" cy="24971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 name="Line 11">
            <a:extLst>
              <a:ext uri="{FF2B5EF4-FFF2-40B4-BE49-F238E27FC236}">
                <a16:creationId xmlns:a16="http://schemas.microsoft.com/office/drawing/2014/main" id="{1D11A47F-379D-1E4E-BA35-890A5B13DA4A}"/>
              </a:ext>
            </a:extLst>
          </p:cNvPr>
          <p:cNvSpPr>
            <a:spLocks noChangeShapeType="1"/>
          </p:cNvSpPr>
          <p:nvPr/>
        </p:nvSpPr>
        <p:spPr bwMode="auto">
          <a:xfrm>
            <a:off x="7559675" y="3681413"/>
            <a:ext cx="0" cy="23161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6" name="Group 12">
            <a:extLst>
              <a:ext uri="{FF2B5EF4-FFF2-40B4-BE49-F238E27FC236}">
                <a16:creationId xmlns:a16="http://schemas.microsoft.com/office/drawing/2014/main" id="{1A1C3BB3-77CD-F64F-B3FE-43642BB400A9}"/>
              </a:ext>
            </a:extLst>
          </p:cNvPr>
          <p:cNvGrpSpPr>
            <a:grpSpLocks/>
          </p:cNvGrpSpPr>
          <p:nvPr/>
        </p:nvGrpSpPr>
        <p:grpSpPr bwMode="auto">
          <a:xfrm>
            <a:off x="2649538" y="3530600"/>
            <a:ext cx="4795837" cy="303213"/>
            <a:chOff x="0" y="0"/>
            <a:chExt cx="3966" cy="271"/>
          </a:xfrm>
        </p:grpSpPr>
        <p:sp>
          <p:nvSpPr>
            <p:cNvPr id="7" name="Line 13">
              <a:extLst>
                <a:ext uri="{FF2B5EF4-FFF2-40B4-BE49-F238E27FC236}">
                  <a16:creationId xmlns:a16="http://schemas.microsoft.com/office/drawing/2014/main" id="{51695F89-4AB1-0646-B791-EDCA8F989EE2}"/>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8" name="Group 14">
              <a:extLst>
                <a:ext uri="{FF2B5EF4-FFF2-40B4-BE49-F238E27FC236}">
                  <a16:creationId xmlns:a16="http://schemas.microsoft.com/office/drawing/2014/main" id="{16D861FD-C247-AF4F-98CF-0EDBB40B4AE2}"/>
                </a:ext>
              </a:extLst>
            </p:cNvPr>
            <p:cNvGrpSpPr>
              <a:grpSpLocks/>
            </p:cNvGrpSpPr>
            <p:nvPr/>
          </p:nvGrpSpPr>
          <p:grpSpPr bwMode="auto">
            <a:xfrm>
              <a:off x="361" y="0"/>
              <a:ext cx="2512" cy="271"/>
              <a:chOff x="0" y="0"/>
              <a:chExt cx="2512" cy="271"/>
            </a:xfrm>
          </p:grpSpPr>
          <p:sp>
            <p:nvSpPr>
              <p:cNvPr id="9" name="Rectangle 15">
                <a:extLst>
                  <a:ext uri="{FF2B5EF4-FFF2-40B4-BE49-F238E27FC236}">
                    <a16:creationId xmlns:a16="http://schemas.microsoft.com/office/drawing/2014/main" id="{5DB32092-F03B-7843-BEBD-6042B6517787}"/>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 name="Rectangle 16">
                <a:extLst>
                  <a:ext uri="{FF2B5EF4-FFF2-40B4-BE49-F238E27FC236}">
                    <a16:creationId xmlns:a16="http://schemas.microsoft.com/office/drawing/2014/main" id="{35F38902-FEAE-564B-B845-1E4DE75707A4}"/>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1" name="Group 17">
            <a:extLst>
              <a:ext uri="{FF2B5EF4-FFF2-40B4-BE49-F238E27FC236}">
                <a16:creationId xmlns:a16="http://schemas.microsoft.com/office/drawing/2014/main" id="{FC584252-CC0A-2C48-9456-8A7AA4466267}"/>
              </a:ext>
            </a:extLst>
          </p:cNvPr>
          <p:cNvGrpSpPr>
            <a:grpSpLocks/>
          </p:cNvGrpSpPr>
          <p:nvPr/>
        </p:nvGrpSpPr>
        <p:grpSpPr bwMode="auto">
          <a:xfrm>
            <a:off x="2733675" y="3835400"/>
            <a:ext cx="4848225" cy="682625"/>
            <a:chOff x="0" y="0"/>
            <a:chExt cx="4009" cy="612"/>
          </a:xfrm>
        </p:grpSpPr>
        <p:sp>
          <p:nvSpPr>
            <p:cNvPr id="12" name="Line 18">
              <a:extLst>
                <a:ext uri="{FF2B5EF4-FFF2-40B4-BE49-F238E27FC236}">
                  <a16:creationId xmlns:a16="http://schemas.microsoft.com/office/drawing/2014/main" id="{7A01A256-EEEA-5743-8597-479BB96008A8}"/>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3" name="Group 19">
              <a:extLst>
                <a:ext uri="{FF2B5EF4-FFF2-40B4-BE49-F238E27FC236}">
                  <a16:creationId xmlns:a16="http://schemas.microsoft.com/office/drawing/2014/main" id="{65050884-79F8-A04A-80C9-B7087B88BFD5}"/>
                </a:ext>
              </a:extLst>
            </p:cNvPr>
            <p:cNvGrpSpPr>
              <a:grpSpLocks/>
            </p:cNvGrpSpPr>
            <p:nvPr/>
          </p:nvGrpSpPr>
          <p:grpSpPr bwMode="auto">
            <a:xfrm>
              <a:off x="786" y="70"/>
              <a:ext cx="2400" cy="542"/>
              <a:chOff x="0" y="0"/>
              <a:chExt cx="2400" cy="542"/>
            </a:xfrm>
          </p:grpSpPr>
          <p:sp>
            <p:nvSpPr>
              <p:cNvPr id="14" name="Rectangle 20">
                <a:extLst>
                  <a:ext uri="{FF2B5EF4-FFF2-40B4-BE49-F238E27FC236}">
                    <a16:creationId xmlns:a16="http://schemas.microsoft.com/office/drawing/2014/main" id="{6C23D6DC-60A5-5E4D-A643-8C4F6534A898}"/>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5" name="Rectangle 21">
                <a:extLst>
                  <a:ext uri="{FF2B5EF4-FFF2-40B4-BE49-F238E27FC236}">
                    <a16:creationId xmlns:a16="http://schemas.microsoft.com/office/drawing/2014/main" id="{E4E5BFB2-B7CD-0F48-A25F-96A6CA7128BB}"/>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sp>
        <p:nvSpPr>
          <p:cNvPr id="17" name="Rectangle 24">
            <a:extLst>
              <a:ext uri="{FF2B5EF4-FFF2-40B4-BE49-F238E27FC236}">
                <a16:creationId xmlns:a16="http://schemas.microsoft.com/office/drawing/2014/main" id="{9EB549B4-B35F-9640-B2E4-AC525BAFF32D}"/>
              </a:ext>
            </a:extLst>
          </p:cNvPr>
          <p:cNvSpPr>
            <a:spLocks/>
          </p:cNvSpPr>
          <p:nvPr/>
        </p:nvSpPr>
        <p:spPr bwMode="auto">
          <a:xfrm>
            <a:off x="2493963" y="3186113"/>
            <a:ext cx="447675" cy="47478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grpSp>
        <p:nvGrpSpPr>
          <p:cNvPr id="19" name="Group 26">
            <a:extLst>
              <a:ext uri="{FF2B5EF4-FFF2-40B4-BE49-F238E27FC236}">
                <a16:creationId xmlns:a16="http://schemas.microsoft.com/office/drawing/2014/main" id="{21CC9A58-0452-DF45-9B56-FF52C8614140}"/>
              </a:ext>
            </a:extLst>
          </p:cNvPr>
          <p:cNvGrpSpPr>
            <a:grpSpLocks/>
          </p:cNvGrpSpPr>
          <p:nvPr/>
        </p:nvGrpSpPr>
        <p:grpSpPr bwMode="auto">
          <a:xfrm>
            <a:off x="2687638" y="4886325"/>
            <a:ext cx="4795837" cy="306388"/>
            <a:chOff x="0" y="0"/>
            <a:chExt cx="3966" cy="274"/>
          </a:xfrm>
        </p:grpSpPr>
        <p:sp>
          <p:nvSpPr>
            <p:cNvPr id="20" name="Line 27">
              <a:extLst>
                <a:ext uri="{FF2B5EF4-FFF2-40B4-BE49-F238E27FC236}">
                  <a16:creationId xmlns:a16="http://schemas.microsoft.com/office/drawing/2014/main" id="{E3E007FA-1A7F-084C-9785-7E20B9F1DEFC}"/>
                </a:ext>
              </a:extLst>
            </p:cNvPr>
            <p:cNvSpPr>
              <a:spLocks noChangeShapeType="1"/>
            </p:cNvSpPr>
            <p:nvPr/>
          </p:nvSpPr>
          <p:spPr bwMode="auto">
            <a:xfrm>
              <a:off x="0" y="117"/>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21" name="Group 28">
              <a:extLst>
                <a:ext uri="{FF2B5EF4-FFF2-40B4-BE49-F238E27FC236}">
                  <a16:creationId xmlns:a16="http://schemas.microsoft.com/office/drawing/2014/main" id="{6DF3D9AA-73D4-B64A-8BC1-6ED819F9902F}"/>
                </a:ext>
              </a:extLst>
            </p:cNvPr>
            <p:cNvGrpSpPr>
              <a:grpSpLocks/>
            </p:cNvGrpSpPr>
            <p:nvPr/>
          </p:nvGrpSpPr>
          <p:grpSpPr bwMode="auto">
            <a:xfrm>
              <a:off x="574" y="0"/>
              <a:ext cx="2548" cy="274"/>
              <a:chOff x="0" y="0"/>
              <a:chExt cx="2548" cy="274"/>
            </a:xfrm>
          </p:grpSpPr>
          <p:sp>
            <p:nvSpPr>
              <p:cNvPr id="22" name="Rectangle 29">
                <a:extLst>
                  <a:ext uri="{FF2B5EF4-FFF2-40B4-BE49-F238E27FC236}">
                    <a16:creationId xmlns:a16="http://schemas.microsoft.com/office/drawing/2014/main" id="{0FA3D8F7-F0B6-7646-9B2B-0435581EEE6F}"/>
                  </a:ext>
                </a:extLst>
              </p:cNvPr>
              <p:cNvSpPr>
                <a:spLocks/>
              </p:cNvSpPr>
              <p:nvPr/>
            </p:nvSpPr>
            <p:spPr bwMode="auto">
              <a:xfrm>
                <a:off x="0" y="0"/>
                <a:ext cx="2548"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3" name="Rectangle 30">
                <a:extLst>
                  <a:ext uri="{FF2B5EF4-FFF2-40B4-BE49-F238E27FC236}">
                    <a16:creationId xmlns:a16="http://schemas.microsoft.com/office/drawing/2014/main" id="{553F08E3-1FD1-8245-89FB-5F5BD8DDF8D3}"/>
                  </a:ext>
                </a:extLst>
              </p:cNvPr>
              <p:cNvSpPr>
                <a:spLocks/>
              </p:cNvSpPr>
              <p:nvPr/>
            </p:nvSpPr>
            <p:spPr bwMode="auto">
              <a:xfrm>
                <a:off x="0" y="0"/>
                <a:ext cx="25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dirty="0">
                    <a:solidFill>
                      <a:schemeClr val="tx1"/>
                    </a:solidFill>
                    <a:latin typeface="Helvetica" panose="020B0604020202020204" pitchFamily="34" charset="0"/>
                    <a:sym typeface="Helvetica" panose="020B0604020202020204" pitchFamily="34" charset="0"/>
                  </a:rPr>
                  <a:t>E( </a:t>
                </a:r>
                <a:r>
                  <a:rPr lang="en-US" altLang="fr-FR" sz="1500" i="1" dirty="0" err="1">
                    <a:solidFill>
                      <a:srgbClr val="0000FF"/>
                    </a:solidFill>
                    <a:latin typeface="Helvetica" panose="020B0604020202020204" pitchFamily="34" charset="0"/>
                    <a:sym typeface="Helvetica" panose="020B0604020202020204" pitchFamily="34" charset="0"/>
                  </a:rPr>
                  <a:t>PreMasterSecret</a:t>
                </a:r>
                <a:r>
                  <a:rPr lang="en-US" altLang="fr-FR" sz="1500" i="1" dirty="0">
                    <a:solidFill>
                      <a:srgbClr val="0000FF"/>
                    </a:solidFill>
                    <a:latin typeface="Helvetica" panose="020B0604020202020204" pitchFamily="34" charset="0"/>
                    <a:sym typeface="Helvetica" panose="020B0604020202020204" pitchFamily="34" charset="0"/>
                  </a:rPr>
                  <a:t> </a:t>
                </a:r>
                <a:r>
                  <a:rPr lang="en-US" altLang="fr-FR" sz="1500" i="1" dirty="0">
                    <a:solidFill>
                      <a:schemeClr val="tx1"/>
                    </a:solidFill>
                    <a:latin typeface="Helvetica" panose="020B0604020202020204" pitchFamily="34" charset="0"/>
                    <a:sym typeface="Helvetica" panose="020B0604020202020204" pitchFamily="34" charset="0"/>
                  </a:rPr>
                  <a:t>, </a:t>
                </a:r>
                <a:r>
                  <a:rPr lang="en-US" altLang="fr-FR" sz="1500" i="1" dirty="0" err="1">
                    <a:solidFill>
                      <a:srgbClr val="008000"/>
                    </a:solidFill>
                    <a:latin typeface="Helvetica" panose="020B0604020202020204" pitchFamily="34" charset="0"/>
                    <a:sym typeface="Helvetica" panose="020B0604020202020204" pitchFamily="34" charset="0"/>
                  </a:rPr>
                  <a:t>Pub</a:t>
                </a:r>
                <a:r>
                  <a:rPr lang="en-US" altLang="fr-FR" sz="1500" i="1" baseline="-33000" dirty="0" err="1">
                    <a:solidFill>
                      <a:srgbClr val="008000"/>
                    </a:solidFill>
                    <a:latin typeface="Helvetica" panose="020B0604020202020204" pitchFamily="34" charset="0"/>
                    <a:sym typeface="Helvetica" panose="020B0604020202020204" pitchFamily="34" charset="0"/>
                  </a:rPr>
                  <a:t>Bob</a:t>
                </a:r>
                <a:r>
                  <a:rPr lang="en-US" altLang="fr-FR" sz="1500" i="1" dirty="0">
                    <a:solidFill>
                      <a:schemeClr val="tx1"/>
                    </a:solidFill>
                    <a:latin typeface="Helvetica" panose="020B0604020202020204" pitchFamily="34" charset="0"/>
                    <a:sym typeface="Helvetica" panose="020B0604020202020204" pitchFamily="34" charset="0"/>
                  </a:rPr>
                  <a:t>)</a:t>
                </a:r>
                <a:r>
                  <a:rPr lang="ar-SA"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dirty="0">
                  <a:solidFill>
                    <a:schemeClr val="tx1"/>
                  </a:solidFill>
                  <a:latin typeface="Helvetica" panose="020B0604020202020204" pitchFamily="34" charset="0"/>
                  <a:sym typeface="Helvetica" panose="020B0604020202020204" pitchFamily="34" charset="0"/>
                </a:endParaRPr>
              </a:p>
            </p:txBody>
          </p:sp>
        </p:grpSp>
      </p:grpSp>
      <p:grpSp>
        <p:nvGrpSpPr>
          <p:cNvPr id="24" name="Group 31">
            <a:extLst>
              <a:ext uri="{FF2B5EF4-FFF2-40B4-BE49-F238E27FC236}">
                <a16:creationId xmlns:a16="http://schemas.microsoft.com/office/drawing/2014/main" id="{05538AEC-217D-0E4B-A55A-0D26CD819024}"/>
              </a:ext>
            </a:extLst>
          </p:cNvPr>
          <p:cNvGrpSpPr>
            <a:grpSpLocks/>
          </p:cNvGrpSpPr>
          <p:nvPr/>
        </p:nvGrpSpPr>
        <p:grpSpPr bwMode="auto">
          <a:xfrm>
            <a:off x="1855788" y="4576763"/>
            <a:ext cx="3414712" cy="257175"/>
            <a:chOff x="0" y="0"/>
            <a:chExt cx="2823" cy="231"/>
          </a:xfrm>
        </p:grpSpPr>
        <p:sp>
          <p:nvSpPr>
            <p:cNvPr id="25" name="Rectangle 32">
              <a:extLst>
                <a:ext uri="{FF2B5EF4-FFF2-40B4-BE49-F238E27FC236}">
                  <a16:creationId xmlns:a16="http://schemas.microsoft.com/office/drawing/2014/main" id="{18FA3E34-64D6-4443-AD5D-81080F51BB78}"/>
                </a:ext>
              </a:extLst>
            </p:cNvPr>
            <p:cNvSpPr>
              <a:spLocks/>
            </p:cNvSpPr>
            <p:nvPr/>
          </p:nvSpPr>
          <p:spPr bwMode="auto">
            <a:xfrm>
              <a:off x="0" y="0"/>
              <a:ext cx="2823" cy="23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6" name="Rectangle 33">
              <a:extLst>
                <a:ext uri="{FF2B5EF4-FFF2-40B4-BE49-F238E27FC236}">
                  <a16:creationId xmlns:a16="http://schemas.microsoft.com/office/drawing/2014/main" id="{7A27B56C-E473-B742-B4ED-A3AE1198A181}"/>
                </a:ext>
              </a:extLst>
            </p:cNvPr>
            <p:cNvSpPr>
              <a:spLocks/>
            </p:cNvSpPr>
            <p:nvPr/>
          </p:nvSpPr>
          <p:spPr bwMode="auto">
            <a:xfrm>
              <a:off x="11" y="0"/>
              <a:ext cx="27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chooses </a:t>
              </a:r>
              <a:r>
                <a:rPr lang="en-US" altLang="fr-FR" sz="1800">
                  <a:solidFill>
                    <a:srgbClr val="0000FF"/>
                  </a:solidFill>
                  <a:latin typeface="Helvetica" panose="020B0604020202020204" pitchFamily="34" charset="0"/>
                  <a:sym typeface="Helvetica" panose="020B0604020202020204" pitchFamily="34" charset="0"/>
                </a:rPr>
                <a:t>PreMaster Secret</a:t>
              </a:r>
            </a:p>
          </p:txBody>
        </p:sp>
      </p:grpSp>
      <p:sp>
        <p:nvSpPr>
          <p:cNvPr id="38" name="Rectangle 14">
            <a:extLst>
              <a:ext uri="{FF2B5EF4-FFF2-40B4-BE49-F238E27FC236}">
                <a16:creationId xmlns:a16="http://schemas.microsoft.com/office/drawing/2014/main" id="{E194911C-BE9A-AB41-85BF-680DE7EF546D}"/>
              </a:ext>
            </a:extLst>
          </p:cNvPr>
          <p:cNvSpPr>
            <a:spLocks/>
          </p:cNvSpPr>
          <p:nvPr/>
        </p:nvSpPr>
        <p:spPr bwMode="auto">
          <a:xfrm>
            <a:off x="8235247" y="5664200"/>
            <a:ext cx="10239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grpSp>
        <p:nvGrpSpPr>
          <p:cNvPr id="39" name="Group 28">
            <a:extLst>
              <a:ext uri="{FF2B5EF4-FFF2-40B4-BE49-F238E27FC236}">
                <a16:creationId xmlns:a16="http://schemas.microsoft.com/office/drawing/2014/main" id="{7DE8ED86-24D2-1A48-9526-D44F5FB841B4}"/>
              </a:ext>
            </a:extLst>
          </p:cNvPr>
          <p:cNvGrpSpPr>
            <a:grpSpLocks/>
          </p:cNvGrpSpPr>
          <p:nvPr/>
        </p:nvGrpSpPr>
        <p:grpSpPr bwMode="auto">
          <a:xfrm>
            <a:off x="8352722" y="4883150"/>
            <a:ext cx="787400" cy="1512887"/>
            <a:chOff x="6440791" y="4293096"/>
            <a:chExt cx="787450" cy="1512168"/>
          </a:xfrm>
        </p:grpSpPr>
        <p:sp>
          <p:nvSpPr>
            <p:cNvPr id="40" name="Rectangle 7">
              <a:extLst>
                <a:ext uri="{FF2B5EF4-FFF2-40B4-BE49-F238E27FC236}">
                  <a16:creationId xmlns:a16="http://schemas.microsoft.com/office/drawing/2014/main" id="{C579A829-AE05-5749-B910-665FDD36DA43}"/>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8">
              <a:extLst>
                <a:ext uri="{FF2B5EF4-FFF2-40B4-BE49-F238E27FC236}">
                  <a16:creationId xmlns:a16="http://schemas.microsoft.com/office/drawing/2014/main" id="{562D714F-33C7-C34A-9081-7CD3EA9D1E49}"/>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Z</a:t>
              </a:r>
            </a:p>
          </p:txBody>
        </p:sp>
        <p:cxnSp>
          <p:nvCxnSpPr>
            <p:cNvPr id="42" name="Straight Connector 31">
              <a:extLst>
                <a:ext uri="{FF2B5EF4-FFF2-40B4-BE49-F238E27FC236}">
                  <a16:creationId xmlns:a16="http://schemas.microsoft.com/office/drawing/2014/main" id="{D569C757-F370-2B4B-AC52-0400289E088D}"/>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43" name="Snip Same-side Corner of Rectangle 42">
              <a:extLst>
                <a:ext uri="{FF2B5EF4-FFF2-40B4-BE49-F238E27FC236}">
                  <a16:creationId xmlns:a16="http://schemas.microsoft.com/office/drawing/2014/main" id="{AABF7280-25C7-314C-A3BA-E2CCA6B78540}"/>
                </a:ext>
              </a:extLst>
            </p:cNvPr>
            <p:cNvSpPr/>
            <p:nvPr/>
          </p:nvSpPr>
          <p:spPr bwMode="auto">
            <a:xfrm>
              <a:off x="6680518" y="4293096"/>
              <a:ext cx="295294" cy="144393"/>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grpSp>
      <p:sp>
        <p:nvSpPr>
          <p:cNvPr id="47" name="Rectangle 22">
            <a:extLst>
              <a:ext uri="{FF2B5EF4-FFF2-40B4-BE49-F238E27FC236}">
                <a16:creationId xmlns:a16="http://schemas.microsoft.com/office/drawing/2014/main" id="{CB105872-2894-1948-BE6D-51F0F80EA675}"/>
              </a:ext>
            </a:extLst>
          </p:cNvPr>
          <p:cNvSpPr>
            <a:spLocks/>
          </p:cNvSpPr>
          <p:nvPr/>
        </p:nvSpPr>
        <p:spPr bwMode="auto">
          <a:xfrm>
            <a:off x="6738938" y="32416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48" name="Group 23">
            <a:extLst>
              <a:ext uri="{FF2B5EF4-FFF2-40B4-BE49-F238E27FC236}">
                <a16:creationId xmlns:a16="http://schemas.microsoft.com/office/drawing/2014/main" id="{585167D4-5728-1547-8068-06BA2A0E259D}"/>
              </a:ext>
            </a:extLst>
          </p:cNvPr>
          <p:cNvGrpSpPr>
            <a:grpSpLocks/>
          </p:cNvGrpSpPr>
          <p:nvPr/>
        </p:nvGrpSpPr>
        <p:grpSpPr bwMode="auto">
          <a:xfrm>
            <a:off x="2611370" y="3290476"/>
            <a:ext cx="482668" cy="522817"/>
            <a:chOff x="-29" y="-43"/>
            <a:chExt cx="400" cy="468"/>
          </a:xfrm>
        </p:grpSpPr>
        <p:sp>
          <p:nvSpPr>
            <p:cNvPr id="49" name="Rectangle 24">
              <a:extLst>
                <a:ext uri="{FF2B5EF4-FFF2-40B4-BE49-F238E27FC236}">
                  <a16:creationId xmlns:a16="http://schemas.microsoft.com/office/drawing/2014/main" id="{BCF2045A-7922-0649-A3A7-77B216E2360C}"/>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0" name="Rectangle 25">
              <a:extLst>
                <a:ext uri="{FF2B5EF4-FFF2-40B4-BE49-F238E27FC236}">
                  <a16:creationId xmlns:a16="http://schemas.microsoft.com/office/drawing/2014/main" id="{D9325708-6F6E-C543-90FC-D12781C139EE}"/>
                </a:ext>
              </a:extLst>
            </p:cNvPr>
            <p:cNvSpPr>
              <a:spLocks/>
            </p:cNvSpPr>
            <p:nvPr/>
          </p:nvSpPr>
          <p:spPr bwMode="auto">
            <a:xfrm>
              <a:off x="-29" y="-43"/>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dirty="0" err="1">
                  <a:solidFill>
                    <a:srgbClr val="FF0000"/>
                  </a:solidFill>
                  <a:latin typeface="Helvetica" panose="020B0604020202020204" pitchFamily="34" charset="0"/>
                  <a:sym typeface="Helvetica" panose="020B0604020202020204" pitchFamily="34" charset="0"/>
                </a:rPr>
                <a:t>Pub</a:t>
              </a:r>
              <a:r>
                <a:rPr lang="en-US" altLang="fr-FR" sz="1500" baseline="-33000" dirty="0" err="1">
                  <a:solidFill>
                    <a:srgbClr val="FF0000"/>
                  </a:solidFill>
                  <a:latin typeface="Helvetica" panose="020B0604020202020204" pitchFamily="34" charset="0"/>
                  <a:sym typeface="Helvetica" panose="020B0604020202020204" pitchFamily="34" charset="0"/>
                </a:rPr>
                <a:t>C</a:t>
              </a:r>
              <a:endParaRPr lang="en-US" altLang="fr-FR" sz="1500" baseline="-33000" dirty="0">
                <a:solidFill>
                  <a:srgbClr val="FF0000"/>
                </a:solidFill>
                <a:latin typeface="Helvetica" panose="020B0604020202020204" pitchFamily="34" charset="0"/>
                <a:sym typeface="Helvetica" panose="020B0604020202020204" pitchFamily="34" charset="0"/>
              </a:endParaRPr>
            </a:p>
          </p:txBody>
        </p:sp>
      </p:grpSp>
      <p:sp>
        <p:nvSpPr>
          <p:cNvPr id="51" name="Content Placeholder 2">
            <a:extLst>
              <a:ext uri="{FF2B5EF4-FFF2-40B4-BE49-F238E27FC236}">
                <a16:creationId xmlns:a16="http://schemas.microsoft.com/office/drawing/2014/main" id="{91F13811-6CFB-414C-ADB5-8E96950504B5}"/>
              </a:ext>
            </a:extLst>
          </p:cNvPr>
          <p:cNvSpPr txBox="1">
            <a:spLocks/>
          </p:cNvSpPr>
          <p:nvPr/>
        </p:nvSpPr>
        <p:spPr bwMode="auto">
          <a:xfrm>
            <a:off x="813553" y="5766072"/>
            <a:ext cx="7972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lvl1pPr marL="6159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a:lstStyle>
          <a:p>
            <a:r>
              <a:rPr lang="en-BE" kern="0" dirty="0"/>
              <a:t>Some TLS ciphers use Diffie-Hellman</a:t>
            </a:r>
          </a:p>
          <a:p>
            <a:endParaRPr lang="en-BE" kern="0" dirty="0"/>
          </a:p>
          <a:p>
            <a:endParaRPr lang="en-BE" kern="0" dirty="0"/>
          </a:p>
          <a:p>
            <a:endParaRPr lang="en-BE" kern="0" dirty="0"/>
          </a:p>
          <a:p>
            <a:endParaRPr lang="en-BE" kern="0" dirty="0"/>
          </a:p>
        </p:txBody>
      </p:sp>
    </p:spTree>
    <p:extLst>
      <p:ext uri="{BB962C8B-B14F-4D97-AF65-F5344CB8AC3E}">
        <p14:creationId xmlns:p14="http://schemas.microsoft.com/office/powerpoint/2010/main" val="1794415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AF67-B30F-1E49-9469-8A3A4C0B85D7}"/>
              </a:ext>
            </a:extLst>
          </p:cNvPr>
          <p:cNvSpPr>
            <a:spLocks noGrp="1"/>
          </p:cNvSpPr>
          <p:nvPr>
            <p:ph type="title"/>
          </p:nvPr>
        </p:nvSpPr>
        <p:spPr/>
        <p:txBody>
          <a:bodyPr/>
          <a:lstStyle/>
          <a:p>
            <a:r>
              <a:rPr lang="en-US" dirty="0"/>
              <a:t>Simplifying the handshake</a:t>
            </a:r>
          </a:p>
        </p:txBody>
      </p:sp>
      <p:sp>
        <p:nvSpPr>
          <p:cNvPr id="3" name="Content Placeholder 2">
            <a:extLst>
              <a:ext uri="{FF2B5EF4-FFF2-40B4-BE49-F238E27FC236}">
                <a16:creationId xmlns:a16="http://schemas.microsoft.com/office/drawing/2014/main" id="{F8D30B14-93E8-D646-ADED-D31DD23D50E6}"/>
              </a:ext>
            </a:extLst>
          </p:cNvPr>
          <p:cNvSpPr>
            <a:spLocks noGrp="1"/>
          </p:cNvSpPr>
          <p:nvPr>
            <p:ph idx="1"/>
          </p:nvPr>
        </p:nvSpPr>
        <p:spPr/>
        <p:txBody>
          <a:bodyPr/>
          <a:lstStyle/>
          <a:p>
            <a:r>
              <a:rPr lang="en-US" dirty="0"/>
              <a:t>Reduce the number of ciphers supported</a:t>
            </a:r>
          </a:p>
          <a:p>
            <a:pPr lvl="1"/>
            <a:r>
              <a:rPr lang="en-US" dirty="0"/>
              <a:t>Less negotiation between client/server</a:t>
            </a:r>
          </a:p>
          <a:p>
            <a:r>
              <a:rPr lang="en-US" dirty="0"/>
              <a:t>Diffie-Hellman is now required</a:t>
            </a:r>
          </a:p>
          <a:p>
            <a:pPr lvl="1"/>
            <a:r>
              <a:rPr lang="en-US" dirty="0"/>
              <a:t>Client immediately starts Diffie-Hellman before having validated the server certificate</a:t>
            </a:r>
          </a:p>
        </p:txBody>
      </p:sp>
    </p:spTree>
    <p:extLst>
      <p:ext uri="{BB962C8B-B14F-4D97-AF65-F5344CB8AC3E}">
        <p14:creationId xmlns:p14="http://schemas.microsoft.com/office/powerpoint/2010/main" val="33981837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63B2D-355B-4531-BB08-B3097CBC0545}"/>
              </a:ext>
            </a:extLst>
          </p:cNvPr>
          <p:cNvSpPr>
            <a:spLocks noGrp="1"/>
          </p:cNvSpPr>
          <p:nvPr>
            <p:ph type="title"/>
          </p:nvPr>
        </p:nvSpPr>
        <p:spPr/>
        <p:txBody>
          <a:bodyPr/>
          <a:lstStyle/>
          <a:p>
            <a:pPr>
              <a:defRPr/>
            </a:pPr>
            <a:r>
              <a:rPr lang="en-GB" dirty="0">
                <a:sym typeface="Gill Sans" charset="0"/>
              </a:rPr>
              <a:t>TLS 1.3 handshake</a:t>
            </a:r>
          </a:p>
        </p:txBody>
      </p:sp>
      <p:sp>
        <p:nvSpPr>
          <p:cNvPr id="3" name="Espace réservé du contenu 2">
            <a:extLst>
              <a:ext uri="{FF2B5EF4-FFF2-40B4-BE49-F238E27FC236}">
                <a16:creationId xmlns:a16="http://schemas.microsoft.com/office/drawing/2014/main" id="{6D8F6EC2-05BA-4202-9DCA-0904A7C68446}"/>
              </a:ext>
            </a:extLst>
          </p:cNvPr>
          <p:cNvSpPr>
            <a:spLocks noGrp="1"/>
          </p:cNvSpPr>
          <p:nvPr>
            <p:ph idx="1"/>
          </p:nvPr>
        </p:nvSpPr>
        <p:spPr/>
        <p:txBody>
          <a:bodyPr/>
          <a:lstStyle/>
          <a:p>
            <a:pPr marL="617418" indent="-420967">
              <a:spcBef>
                <a:spcPts val="1768"/>
              </a:spcBef>
              <a:buFont typeface="Gill Sans" charset="0"/>
              <a:buChar char="•"/>
              <a:defRPr/>
            </a:pPr>
            <a:endParaRPr lang="en-GB" dirty="0">
              <a:sym typeface="Gill Sans" charset="0"/>
            </a:endParaRPr>
          </a:p>
        </p:txBody>
      </p:sp>
      <p:sp>
        <p:nvSpPr>
          <p:cNvPr id="58372" name="Rectangle 7">
            <a:extLst>
              <a:ext uri="{FF2B5EF4-FFF2-40B4-BE49-F238E27FC236}">
                <a16:creationId xmlns:a16="http://schemas.microsoft.com/office/drawing/2014/main" id="{24004004-D194-409D-BE0D-F40E28E157DB}"/>
              </a:ext>
            </a:extLst>
          </p:cNvPr>
          <p:cNvSpPr>
            <a:spLocks/>
          </p:cNvSpPr>
          <p:nvPr/>
        </p:nvSpPr>
        <p:spPr bwMode="auto">
          <a:xfrm>
            <a:off x="2218531" y="2786489"/>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dirty="0">
                <a:solidFill>
                  <a:srgbClr val="0000FF"/>
                </a:solidFill>
                <a:latin typeface="Helvetica" panose="020B0604020202020204" pitchFamily="34" charset="0"/>
                <a:sym typeface="Helvetica" panose="020B0604020202020204" pitchFamily="34" charset="0"/>
              </a:rPr>
              <a:t>Alice</a:t>
            </a:r>
          </a:p>
        </p:txBody>
      </p:sp>
      <p:sp>
        <p:nvSpPr>
          <p:cNvPr id="58374" name="Rectangle 9">
            <a:extLst>
              <a:ext uri="{FF2B5EF4-FFF2-40B4-BE49-F238E27FC236}">
                <a16:creationId xmlns:a16="http://schemas.microsoft.com/office/drawing/2014/main" id="{3593DFEE-6D8A-4E19-BFC2-B3B8B604E945}"/>
              </a:ext>
            </a:extLst>
          </p:cNvPr>
          <p:cNvSpPr>
            <a:spLocks/>
          </p:cNvSpPr>
          <p:nvPr/>
        </p:nvSpPr>
        <p:spPr bwMode="auto">
          <a:xfrm>
            <a:off x="7091361" y="2750897"/>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dirty="0">
                <a:solidFill>
                  <a:srgbClr val="008000"/>
                </a:solidFill>
                <a:latin typeface="Helvetica" panose="020B0604020202020204" pitchFamily="34" charset="0"/>
                <a:sym typeface="Helvetica" panose="020B0604020202020204" pitchFamily="34" charset="0"/>
              </a:rPr>
              <a:t>Bob</a:t>
            </a:r>
          </a:p>
        </p:txBody>
      </p:sp>
      <p:sp>
        <p:nvSpPr>
          <p:cNvPr id="58375" name="Line 10">
            <a:extLst>
              <a:ext uri="{FF2B5EF4-FFF2-40B4-BE49-F238E27FC236}">
                <a16:creationId xmlns:a16="http://schemas.microsoft.com/office/drawing/2014/main" id="{B5D88340-CBFB-49E4-A9EE-2B58FA031ED0}"/>
              </a:ext>
            </a:extLst>
          </p:cNvPr>
          <p:cNvSpPr>
            <a:spLocks noChangeShapeType="1"/>
          </p:cNvSpPr>
          <p:nvPr/>
        </p:nvSpPr>
        <p:spPr bwMode="auto">
          <a:xfrm flipH="1">
            <a:off x="2654300" y="3509963"/>
            <a:ext cx="14288" cy="24971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8376" name="Line 11">
            <a:extLst>
              <a:ext uri="{FF2B5EF4-FFF2-40B4-BE49-F238E27FC236}">
                <a16:creationId xmlns:a16="http://schemas.microsoft.com/office/drawing/2014/main" id="{B7E40E0D-A51E-46D5-B41F-32397B13655C}"/>
              </a:ext>
            </a:extLst>
          </p:cNvPr>
          <p:cNvSpPr>
            <a:spLocks noChangeShapeType="1"/>
          </p:cNvSpPr>
          <p:nvPr/>
        </p:nvSpPr>
        <p:spPr bwMode="auto">
          <a:xfrm>
            <a:off x="7559675" y="3681413"/>
            <a:ext cx="0" cy="23161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10" name="Group 12">
            <a:extLst>
              <a:ext uri="{FF2B5EF4-FFF2-40B4-BE49-F238E27FC236}">
                <a16:creationId xmlns:a16="http://schemas.microsoft.com/office/drawing/2014/main" id="{3234D0D3-33E4-4918-89FB-A323756E6D4E}"/>
              </a:ext>
            </a:extLst>
          </p:cNvPr>
          <p:cNvGrpSpPr>
            <a:grpSpLocks/>
          </p:cNvGrpSpPr>
          <p:nvPr/>
        </p:nvGrpSpPr>
        <p:grpSpPr bwMode="auto">
          <a:xfrm>
            <a:off x="2649538" y="3530600"/>
            <a:ext cx="4795837" cy="303213"/>
            <a:chOff x="0" y="0"/>
            <a:chExt cx="3966" cy="271"/>
          </a:xfrm>
        </p:grpSpPr>
        <p:sp>
          <p:nvSpPr>
            <p:cNvPr id="58405" name="Line 13">
              <a:extLst>
                <a:ext uri="{FF2B5EF4-FFF2-40B4-BE49-F238E27FC236}">
                  <a16:creationId xmlns:a16="http://schemas.microsoft.com/office/drawing/2014/main" id="{81ABC779-2295-424A-BFC8-27A71FD8B31D}"/>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6" name="Group 14">
              <a:extLst>
                <a:ext uri="{FF2B5EF4-FFF2-40B4-BE49-F238E27FC236}">
                  <a16:creationId xmlns:a16="http://schemas.microsoft.com/office/drawing/2014/main" id="{CC8BACEE-B1DD-45EB-B934-906FFDE3EC7E}"/>
                </a:ext>
              </a:extLst>
            </p:cNvPr>
            <p:cNvGrpSpPr>
              <a:grpSpLocks/>
            </p:cNvGrpSpPr>
            <p:nvPr/>
          </p:nvGrpSpPr>
          <p:grpSpPr bwMode="auto">
            <a:xfrm>
              <a:off x="361" y="0"/>
              <a:ext cx="2512" cy="271"/>
              <a:chOff x="0" y="0"/>
              <a:chExt cx="2512" cy="271"/>
            </a:xfrm>
          </p:grpSpPr>
          <p:sp>
            <p:nvSpPr>
              <p:cNvPr id="58407" name="Rectangle 15">
                <a:extLst>
                  <a:ext uri="{FF2B5EF4-FFF2-40B4-BE49-F238E27FC236}">
                    <a16:creationId xmlns:a16="http://schemas.microsoft.com/office/drawing/2014/main" id="{DF811F1E-D4C8-408F-9754-361EDA5A3DC3}"/>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8" name="Rectangle 16">
                <a:extLst>
                  <a:ext uri="{FF2B5EF4-FFF2-40B4-BE49-F238E27FC236}">
                    <a16:creationId xmlns:a16="http://schemas.microsoft.com/office/drawing/2014/main" id="{EE396CF1-7C34-4344-A8AC-5AACC96E0A01}"/>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dirty="0" err="1">
                    <a:solidFill>
                      <a:schemeClr val="tx1"/>
                    </a:solidFill>
                    <a:latin typeface="Helvetica" panose="020B0604020202020204" pitchFamily="34" charset="0"/>
                    <a:sym typeface="Helvetica" panose="020B0604020202020204" pitchFamily="34" charset="0"/>
                  </a:rPr>
                  <a:t>ClientHello</a:t>
                </a:r>
                <a:r>
                  <a:rPr lang="en-US" altLang="fr-FR" sz="1500" dirty="0">
                    <a:solidFill>
                      <a:schemeClr val="tx1"/>
                    </a:solidFill>
                    <a:latin typeface="Helvetica" panose="020B0604020202020204" pitchFamily="34" charset="0"/>
                    <a:sym typeface="Helvetica" panose="020B0604020202020204" pitchFamily="34" charset="0"/>
                  </a:rPr>
                  <a:t> (</a:t>
                </a:r>
                <a:r>
                  <a:rPr lang="en-GB" altLang="fr-FR" sz="1600" i="1" dirty="0" err="1">
                    <a:solidFill>
                      <a:srgbClr val="3366FF"/>
                    </a:solidFill>
                  </a:rPr>
                  <a:t>g</a:t>
                </a:r>
                <a:r>
                  <a:rPr lang="en-GB" altLang="fr-FR" sz="1600" i="1" baseline="30000" dirty="0" err="1">
                    <a:solidFill>
                      <a:srgbClr val="3366FF"/>
                    </a:solidFill>
                  </a:rPr>
                  <a:t>a</a:t>
                </a:r>
                <a:r>
                  <a:rPr lang="en-GB" altLang="fr-FR" sz="1600" i="1" dirty="0">
                    <a:solidFill>
                      <a:srgbClr val="3366FF"/>
                    </a:solidFill>
                  </a:rPr>
                  <a:t> mod p</a:t>
                </a:r>
                <a:r>
                  <a:rPr lang="en-US" altLang="fr-FR" sz="1500" dirty="0">
                    <a:solidFill>
                      <a:schemeClr val="tx1"/>
                    </a:solidFill>
                    <a:latin typeface="Helvetica" panose="020B0604020202020204" pitchFamily="34" charset="0"/>
                    <a:sym typeface="Helvetica" panose="020B0604020202020204" pitchFamily="34" charset="0"/>
                  </a:rPr>
                  <a:t>, </a:t>
                </a:r>
                <a:r>
                  <a:rPr lang="en-US" altLang="fr-FR" sz="1500" dirty="0" err="1">
                    <a:solidFill>
                      <a:srgbClr val="0000FF"/>
                    </a:solidFill>
                    <a:latin typeface="Helvetica" panose="020B0604020202020204" pitchFamily="34" charset="0"/>
                    <a:sym typeface="Helvetica" panose="020B0604020202020204" pitchFamily="34" charset="0"/>
                  </a:rPr>
                  <a:t>Random</a:t>
                </a:r>
                <a:r>
                  <a:rPr lang="en-US" altLang="fr-FR" sz="1500" baseline="-33000" dirty="0" err="1">
                    <a:solidFill>
                      <a:srgbClr val="0000FF"/>
                    </a:solidFill>
                    <a:latin typeface="Helvetica" panose="020B0604020202020204" pitchFamily="34" charset="0"/>
                    <a:sym typeface="Helvetica" panose="020B0604020202020204" pitchFamily="34" charset="0"/>
                  </a:rPr>
                  <a:t>Alice</a:t>
                </a:r>
                <a:r>
                  <a:rPr lang="en-US" altLang="fr-FR" sz="1500" dirty="0">
                    <a:solidFill>
                      <a:schemeClr val="tx1"/>
                    </a:solidFill>
                    <a:latin typeface="Helvetica" panose="020B0604020202020204" pitchFamily="34" charset="0"/>
                    <a:sym typeface="Helvetica" panose="020B0604020202020204" pitchFamily="34" charset="0"/>
                  </a:rPr>
                  <a:t>)</a:t>
                </a:r>
                <a:r>
                  <a:rPr lang="ar-SA" altLang="fr-FR" sz="1500" dirty="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dirty="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DFF09855-2898-477D-81FB-B26741F57240}"/>
              </a:ext>
            </a:extLst>
          </p:cNvPr>
          <p:cNvGrpSpPr>
            <a:grpSpLocks/>
          </p:cNvGrpSpPr>
          <p:nvPr/>
        </p:nvGrpSpPr>
        <p:grpSpPr bwMode="auto">
          <a:xfrm>
            <a:off x="2733675" y="3835400"/>
            <a:ext cx="4848225" cy="682625"/>
            <a:chOff x="0" y="0"/>
            <a:chExt cx="4009" cy="612"/>
          </a:xfrm>
        </p:grpSpPr>
        <p:sp>
          <p:nvSpPr>
            <p:cNvPr id="58401" name="Line 18">
              <a:extLst>
                <a:ext uri="{FF2B5EF4-FFF2-40B4-BE49-F238E27FC236}">
                  <a16:creationId xmlns:a16="http://schemas.microsoft.com/office/drawing/2014/main" id="{F7E24645-8ADB-47EB-AD56-54A48459CB84}"/>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2" name="Group 19">
              <a:extLst>
                <a:ext uri="{FF2B5EF4-FFF2-40B4-BE49-F238E27FC236}">
                  <a16:creationId xmlns:a16="http://schemas.microsoft.com/office/drawing/2014/main" id="{CEF2EC19-B142-4686-A425-F43C3F4B3E6F}"/>
                </a:ext>
              </a:extLst>
            </p:cNvPr>
            <p:cNvGrpSpPr>
              <a:grpSpLocks/>
            </p:cNvGrpSpPr>
            <p:nvPr/>
          </p:nvGrpSpPr>
          <p:grpSpPr bwMode="auto">
            <a:xfrm>
              <a:off x="786" y="70"/>
              <a:ext cx="2400" cy="542"/>
              <a:chOff x="0" y="0"/>
              <a:chExt cx="2400" cy="542"/>
            </a:xfrm>
          </p:grpSpPr>
          <p:sp>
            <p:nvSpPr>
              <p:cNvPr id="58403" name="Rectangle 20">
                <a:extLst>
                  <a:ext uri="{FF2B5EF4-FFF2-40B4-BE49-F238E27FC236}">
                    <a16:creationId xmlns:a16="http://schemas.microsoft.com/office/drawing/2014/main" id="{3A9A5985-490F-48EE-A0DC-3586A70759C6}"/>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4" name="Rectangle 21">
                <a:extLst>
                  <a:ext uri="{FF2B5EF4-FFF2-40B4-BE49-F238E27FC236}">
                    <a16:creationId xmlns:a16="http://schemas.microsoft.com/office/drawing/2014/main" id="{5A302E3F-C671-4ADD-80FB-E52B0B7E4869}"/>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dirty="0" err="1">
                    <a:solidFill>
                      <a:schemeClr val="tx1"/>
                    </a:solidFill>
                    <a:latin typeface="Helvetica" panose="020B0604020202020204" pitchFamily="34" charset="0"/>
                    <a:sym typeface="Helvetica" panose="020B0604020202020204" pitchFamily="34" charset="0"/>
                  </a:rPr>
                  <a:t>ServerHello</a:t>
                </a:r>
                <a:r>
                  <a:rPr lang="en-US" altLang="fr-FR" sz="1500" dirty="0">
                    <a:solidFill>
                      <a:schemeClr val="tx1"/>
                    </a:solidFill>
                    <a:latin typeface="Helvetica" panose="020B0604020202020204" pitchFamily="34" charset="0"/>
                    <a:sym typeface="Helvetica" panose="020B0604020202020204" pitchFamily="34" charset="0"/>
                  </a:rPr>
                  <a:t>(</a:t>
                </a:r>
                <a:r>
                  <a:rPr lang="en-GB" altLang="fr-FR" sz="1600" i="1" dirty="0" err="1">
                    <a:solidFill>
                      <a:srgbClr val="3366FF"/>
                    </a:solidFill>
                  </a:rPr>
                  <a:t>g</a:t>
                </a:r>
                <a:r>
                  <a:rPr lang="en-GB" altLang="fr-FR" sz="1600" i="1" baseline="30000" dirty="0" err="1">
                    <a:solidFill>
                      <a:srgbClr val="3366FF"/>
                    </a:solidFill>
                  </a:rPr>
                  <a:t>b</a:t>
                </a:r>
                <a:r>
                  <a:rPr lang="en-GB" altLang="fr-FR" sz="1600" i="1" dirty="0">
                    <a:solidFill>
                      <a:srgbClr val="3366FF"/>
                    </a:solidFill>
                  </a:rPr>
                  <a:t> mod p</a:t>
                </a:r>
                <a:r>
                  <a:rPr lang="en-US" altLang="fr-FR" sz="1500" dirty="0">
                    <a:solidFill>
                      <a:schemeClr val="tx1"/>
                    </a:solidFill>
                    <a:latin typeface="Helvetica" panose="020B0604020202020204" pitchFamily="34" charset="0"/>
                    <a:sym typeface="Helvetica" panose="020B0604020202020204" pitchFamily="34" charset="0"/>
                  </a:rPr>
                  <a:t>,</a:t>
                </a:r>
                <a:r>
                  <a:rPr lang="en-US" altLang="fr-FR" sz="1500" dirty="0" err="1">
                    <a:solidFill>
                      <a:srgbClr val="0000FF"/>
                    </a:solidFill>
                    <a:latin typeface="Helvetica" panose="020B0604020202020204" pitchFamily="34" charset="0"/>
                    <a:sym typeface="Helvetica" panose="020B0604020202020204" pitchFamily="34" charset="0"/>
                  </a:rPr>
                  <a:t>Random</a:t>
                </a:r>
                <a:r>
                  <a:rPr lang="en-US" altLang="fr-FR" sz="1500" baseline="-33000" dirty="0" err="1">
                    <a:solidFill>
                      <a:srgbClr val="0000FF"/>
                    </a:solidFill>
                    <a:latin typeface="Helvetica" panose="020B0604020202020204" pitchFamily="34" charset="0"/>
                    <a:sym typeface="Helvetica" panose="020B0604020202020204" pitchFamily="34" charset="0"/>
                  </a:rPr>
                  <a:t>Bob</a:t>
                </a:r>
                <a:r>
                  <a:rPr lang="en-US" altLang="fr-FR" sz="1500" dirty="0">
                    <a:solidFill>
                      <a:schemeClr val="tx1"/>
                    </a:solidFill>
                    <a:latin typeface="Helvetica" panose="020B0604020202020204" pitchFamily="34" charset="0"/>
                    <a:sym typeface="Helvetica" panose="020B0604020202020204" pitchFamily="34" charset="0"/>
                  </a:rPr>
                  <a:t> )</a:t>
                </a:r>
                <a:r>
                  <a:rPr lang="ar-SA" altLang="fr-FR" sz="1500" dirty="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dirty="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i="1" dirty="0">
                    <a:solidFill>
                      <a:schemeClr val="tx1"/>
                    </a:solidFill>
                    <a:latin typeface="Helvetica" panose="020B0604020202020204" pitchFamily="34" charset="0"/>
                    <a:sym typeface="Helvetica" panose="020B0604020202020204" pitchFamily="34" charset="0"/>
                  </a:rPr>
                  <a:t>Certificate(</a:t>
                </a:r>
                <a:r>
                  <a:rPr lang="en-US" altLang="fr-FR" sz="1500" i="1" dirty="0" err="1">
                    <a:solidFill>
                      <a:srgbClr val="008000"/>
                    </a:solidFill>
                    <a:latin typeface="Helvetica" panose="020B0604020202020204" pitchFamily="34" charset="0"/>
                    <a:sym typeface="Helvetica" panose="020B0604020202020204" pitchFamily="34" charset="0"/>
                  </a:rPr>
                  <a:t>Pub</a:t>
                </a:r>
                <a:r>
                  <a:rPr lang="en-US" altLang="fr-FR" sz="1500" i="1" baseline="-33000" dirty="0" err="1">
                    <a:solidFill>
                      <a:srgbClr val="008000"/>
                    </a:solidFill>
                    <a:latin typeface="Helvetica" panose="020B0604020202020204" pitchFamily="34" charset="0"/>
                    <a:sym typeface="Helvetica" panose="020B0604020202020204" pitchFamily="34" charset="0"/>
                  </a:rPr>
                  <a:t>Bob</a:t>
                </a:r>
                <a:r>
                  <a:rPr lang="en-US" altLang="fr-FR" sz="1500" i="1" dirty="0">
                    <a:solidFill>
                      <a:schemeClr val="tx1"/>
                    </a:solidFill>
                    <a:latin typeface="Helvetica" panose="020B0604020202020204" pitchFamily="34" charset="0"/>
                    <a:sym typeface="Helvetica" panose="020B0604020202020204" pitchFamily="34" charset="0"/>
                  </a:rPr>
                  <a:t> , </a:t>
                </a:r>
                <a:r>
                  <a:rPr lang="en-US" altLang="fr-FR" sz="1500" i="1" dirty="0" err="1">
                    <a:solidFill>
                      <a:srgbClr val="FF0000"/>
                    </a:solidFill>
                    <a:latin typeface="Helvetica" panose="020B0604020202020204" pitchFamily="34" charset="0"/>
                    <a:sym typeface="Helvetica" panose="020B0604020202020204" pitchFamily="34" charset="0"/>
                  </a:rPr>
                  <a:t>Priv</a:t>
                </a:r>
                <a:r>
                  <a:rPr lang="en-US" altLang="fr-FR" sz="1500" i="1" baseline="-33000" dirty="0" err="1">
                    <a:solidFill>
                      <a:srgbClr val="FF0000"/>
                    </a:solidFill>
                    <a:latin typeface="Helvetica" panose="020B0604020202020204" pitchFamily="34" charset="0"/>
                    <a:sym typeface="Helvetica" panose="020B0604020202020204" pitchFamily="34" charset="0"/>
                  </a:rPr>
                  <a:t>C</a:t>
                </a:r>
                <a:r>
                  <a:rPr lang="en-US" altLang="fr-FR" sz="1500" i="1" dirty="0">
                    <a:solidFill>
                      <a:schemeClr val="tx1"/>
                    </a:solidFill>
                    <a:latin typeface="Helvetica" panose="020B0604020202020204" pitchFamily="34" charset="0"/>
                    <a:sym typeface="Helvetica" panose="020B0604020202020204" pitchFamily="34" charset="0"/>
                  </a:rPr>
                  <a:t> )</a:t>
                </a:r>
              </a:p>
              <a:p>
                <a:pPr eaLnBrk="1" hangingPunct="1">
                  <a:lnSpc>
                    <a:spcPct val="83000"/>
                  </a:lnSpc>
                </a:pPr>
                <a:r>
                  <a:rPr lang="en-US"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Sign(</a:t>
                </a:r>
                <a:r>
                  <a:rPr lang="en-US" altLang="fr-FR" sz="1500" i="1" dirty="0" err="1">
                    <a:solidFill>
                      <a:schemeClr val="tx1"/>
                    </a:solidFill>
                    <a:latin typeface="Helvetica" panose="020B0604020202020204" pitchFamily="34" charset="0"/>
                    <a:cs typeface="Arial" panose="020B0604020202020204" pitchFamily="34" charset="0"/>
                    <a:sym typeface="Helvetica" panose="020B0604020202020204" pitchFamily="34" charset="0"/>
                  </a:rPr>
                  <a:t>DH</a:t>
                </a:r>
                <a:r>
                  <a:rPr lang="en-US" altLang="fr-FR" sz="1500" i="1" baseline="-25000" dirty="0" err="1">
                    <a:solidFill>
                      <a:schemeClr val="tx1"/>
                    </a:solidFill>
                    <a:latin typeface="Helvetica" panose="020B0604020202020204" pitchFamily="34" charset="0"/>
                    <a:cs typeface="Arial" panose="020B0604020202020204" pitchFamily="34" charset="0"/>
                    <a:sym typeface="Helvetica" panose="020B0604020202020204" pitchFamily="34" charset="0"/>
                  </a:rPr>
                  <a:t>key</a:t>
                </a:r>
                <a:r>
                  <a:rPr lang="en-US" altLang="fr-FR" sz="1500" i="1" dirty="0" err="1">
                    <a:solidFill>
                      <a:schemeClr val="tx1"/>
                    </a:solidFill>
                    <a:latin typeface="Helvetica" panose="020B0604020202020204" pitchFamily="34" charset="0"/>
                    <a:cs typeface="Arial" panose="020B0604020202020204" pitchFamily="34" charset="0"/>
                    <a:sym typeface="Helvetica" panose="020B0604020202020204" pitchFamily="34" charset="0"/>
                  </a:rPr>
                  <a:t>,Handshake</a:t>
                </a:r>
                <a:r>
                  <a:rPr lang="en-US"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a:t>
                </a:r>
              </a:p>
              <a:p>
                <a:pPr eaLnBrk="1" hangingPunct="1">
                  <a:lnSpc>
                    <a:spcPct val="83000"/>
                  </a:lnSpc>
                </a:pPr>
                <a:r>
                  <a:rPr lang="en-US"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Finished</a:t>
                </a:r>
              </a:p>
              <a:p>
                <a:pPr eaLnBrk="1" hangingPunct="1">
                  <a:lnSpc>
                    <a:spcPct val="83000"/>
                  </a:lnSpc>
                </a:pPr>
                <a:r>
                  <a:rPr lang="en-US"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Encrypted Data</a:t>
                </a:r>
                <a:r>
                  <a:rPr lang="ar-SA"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nl-BE"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endParaRPr>
              </a:p>
              <a:p>
                <a:pPr eaLnBrk="1" hangingPunct="1">
                  <a:lnSpc>
                    <a:spcPct val="83000"/>
                  </a:lnSpc>
                </a:pPr>
                <a:endParaRPr lang="en-US" altLang="fr-FR" sz="1500" i="1" dirty="0">
                  <a:solidFill>
                    <a:schemeClr val="tx1"/>
                  </a:solidFill>
                  <a:latin typeface="Helvetica" panose="020B0604020202020204" pitchFamily="34" charset="0"/>
                  <a:sym typeface="Helvetica" panose="020B0604020202020204" pitchFamily="34" charset="0"/>
                </a:endParaRPr>
              </a:p>
            </p:txBody>
          </p:sp>
        </p:grpSp>
      </p:grpSp>
      <p:sp>
        <p:nvSpPr>
          <p:cNvPr id="58379" name="Rectangle 22">
            <a:extLst>
              <a:ext uri="{FF2B5EF4-FFF2-40B4-BE49-F238E27FC236}">
                <a16:creationId xmlns:a16="http://schemas.microsoft.com/office/drawing/2014/main" id="{5655AC45-5950-4C2D-A3FB-A92DCF45652A}"/>
              </a:ext>
            </a:extLst>
          </p:cNvPr>
          <p:cNvSpPr>
            <a:spLocks/>
          </p:cNvSpPr>
          <p:nvPr/>
        </p:nvSpPr>
        <p:spPr bwMode="auto">
          <a:xfrm>
            <a:off x="6586538" y="3089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58380" name="Group 23">
            <a:extLst>
              <a:ext uri="{FF2B5EF4-FFF2-40B4-BE49-F238E27FC236}">
                <a16:creationId xmlns:a16="http://schemas.microsoft.com/office/drawing/2014/main" id="{8208EE30-4939-45E0-82F7-413A0F5E08E9}"/>
              </a:ext>
            </a:extLst>
          </p:cNvPr>
          <p:cNvGrpSpPr>
            <a:grpSpLocks/>
          </p:cNvGrpSpPr>
          <p:nvPr/>
        </p:nvGrpSpPr>
        <p:grpSpPr bwMode="auto">
          <a:xfrm>
            <a:off x="2493963" y="3186113"/>
            <a:ext cx="447675" cy="482600"/>
            <a:chOff x="0" y="0"/>
            <a:chExt cx="371" cy="432"/>
          </a:xfrm>
        </p:grpSpPr>
        <p:sp>
          <p:nvSpPr>
            <p:cNvPr id="58399" name="Rectangle 24">
              <a:extLst>
                <a:ext uri="{FF2B5EF4-FFF2-40B4-BE49-F238E27FC236}">
                  <a16:creationId xmlns:a16="http://schemas.microsoft.com/office/drawing/2014/main" id="{EA630146-AD78-4500-865E-C458BE7B87AC}"/>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0" name="Rectangle 25">
              <a:extLst>
                <a:ext uri="{FF2B5EF4-FFF2-40B4-BE49-F238E27FC236}">
                  <a16:creationId xmlns:a16="http://schemas.microsoft.com/office/drawing/2014/main" id="{8068A6CB-267B-425B-B8BB-99B65AA7956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dirty="0" err="1">
                  <a:solidFill>
                    <a:srgbClr val="FF0000"/>
                  </a:solidFill>
                  <a:latin typeface="Helvetica" panose="020B0604020202020204" pitchFamily="34" charset="0"/>
                  <a:sym typeface="Helvetica" panose="020B0604020202020204" pitchFamily="34" charset="0"/>
                </a:rPr>
                <a:t>Pub</a:t>
              </a:r>
              <a:r>
                <a:rPr lang="en-US" altLang="fr-FR" sz="1500" baseline="-33000" dirty="0" err="1">
                  <a:solidFill>
                    <a:srgbClr val="FF0000"/>
                  </a:solidFill>
                  <a:latin typeface="Helvetica" panose="020B0604020202020204" pitchFamily="34" charset="0"/>
                  <a:sym typeface="Helvetica" panose="020B0604020202020204" pitchFamily="34" charset="0"/>
                </a:rPr>
                <a:t>C</a:t>
              </a:r>
              <a:endParaRPr lang="en-US" altLang="fr-FR" sz="1500" baseline="-33000" dirty="0">
                <a:solidFill>
                  <a:srgbClr val="FF0000"/>
                </a:solidFill>
                <a:latin typeface="Helvetica" panose="020B0604020202020204" pitchFamily="34" charset="0"/>
                <a:sym typeface="Helvetica" panose="020B0604020202020204" pitchFamily="34" charset="0"/>
              </a:endParaRPr>
            </a:p>
          </p:txBody>
        </p:sp>
      </p:grpSp>
      <p:sp>
        <p:nvSpPr>
          <p:cNvPr id="58394" name="Rectangle 33">
            <a:extLst>
              <a:ext uri="{FF2B5EF4-FFF2-40B4-BE49-F238E27FC236}">
                <a16:creationId xmlns:a16="http://schemas.microsoft.com/office/drawing/2014/main" id="{1A7282BF-44E6-4B11-B0F7-CAF32A69995B}"/>
              </a:ext>
            </a:extLst>
          </p:cNvPr>
          <p:cNvSpPr>
            <a:spLocks/>
          </p:cNvSpPr>
          <p:nvPr/>
        </p:nvSpPr>
        <p:spPr bwMode="auto">
          <a:xfrm>
            <a:off x="1245862" y="4529990"/>
            <a:ext cx="2200924"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dirty="0">
                <a:solidFill>
                  <a:srgbClr val="0000FF"/>
                </a:solidFill>
                <a:latin typeface="Helvetica" panose="020B0604020202020204" pitchFamily="34" charset="0"/>
                <a:sym typeface="Helvetica" panose="020B0604020202020204" pitchFamily="34" charset="0"/>
              </a:rPr>
              <a:t>Alice</a:t>
            </a:r>
            <a:r>
              <a:rPr lang="en-US" altLang="fr-FR" sz="1800" dirty="0">
                <a:solidFill>
                  <a:schemeClr val="tx1"/>
                </a:solidFill>
                <a:latin typeface="Helvetica" panose="020B0604020202020204" pitchFamily="34" charset="0"/>
                <a:sym typeface="Helvetica" panose="020B0604020202020204" pitchFamily="34" charset="0"/>
              </a:rPr>
              <a:t> computes </a:t>
            </a:r>
            <a:r>
              <a:rPr lang="en-US" altLang="fr-FR" sz="1800" dirty="0" err="1">
                <a:solidFill>
                  <a:schemeClr val="tx1"/>
                </a:solidFill>
                <a:latin typeface="Helvetica" panose="020B0604020202020204" pitchFamily="34" charset="0"/>
                <a:sym typeface="Helvetica" panose="020B0604020202020204" pitchFamily="34" charset="0"/>
              </a:rPr>
              <a:t>DH</a:t>
            </a:r>
            <a:r>
              <a:rPr lang="en-US" altLang="fr-FR" sz="1800" baseline="-25000" dirty="0" err="1">
                <a:solidFill>
                  <a:schemeClr val="tx1"/>
                </a:solidFill>
                <a:latin typeface="Helvetica" panose="020B0604020202020204" pitchFamily="34" charset="0"/>
                <a:sym typeface="Helvetica" panose="020B0604020202020204" pitchFamily="34" charset="0"/>
              </a:rPr>
              <a:t>key</a:t>
            </a:r>
            <a:endParaRPr lang="en-US" altLang="fr-FR" sz="1800" baseline="-25000" dirty="0">
              <a:solidFill>
                <a:srgbClr val="0000FF"/>
              </a:solidFill>
              <a:latin typeface="Helvetica" panose="020B0604020202020204" pitchFamily="34" charset="0"/>
              <a:sym typeface="Helvetica" panose="020B0604020202020204" pitchFamily="34" charset="0"/>
            </a:endParaRPr>
          </a:p>
        </p:txBody>
      </p:sp>
      <p:grpSp>
        <p:nvGrpSpPr>
          <p:cNvPr id="32" name="Group 41">
            <a:extLst>
              <a:ext uri="{FF2B5EF4-FFF2-40B4-BE49-F238E27FC236}">
                <a16:creationId xmlns:a16="http://schemas.microsoft.com/office/drawing/2014/main" id="{545F0CD6-069F-4E3D-94B3-029268AD8EF6}"/>
              </a:ext>
            </a:extLst>
          </p:cNvPr>
          <p:cNvGrpSpPr>
            <a:grpSpLocks/>
          </p:cNvGrpSpPr>
          <p:nvPr/>
        </p:nvGrpSpPr>
        <p:grpSpPr bwMode="auto">
          <a:xfrm>
            <a:off x="2685167" y="5078067"/>
            <a:ext cx="4795837" cy="306387"/>
            <a:chOff x="0" y="0"/>
            <a:chExt cx="3966" cy="274"/>
          </a:xfrm>
        </p:grpSpPr>
        <p:sp>
          <p:nvSpPr>
            <p:cNvPr id="58389" name="Line 42">
              <a:extLst>
                <a:ext uri="{FF2B5EF4-FFF2-40B4-BE49-F238E27FC236}">
                  <a16:creationId xmlns:a16="http://schemas.microsoft.com/office/drawing/2014/main" id="{C6804F40-653F-47D9-B7A9-196D04AACD45}"/>
                </a:ext>
              </a:extLst>
            </p:cNvPr>
            <p:cNvSpPr>
              <a:spLocks noChangeShapeType="1"/>
            </p:cNvSpPr>
            <p:nvPr/>
          </p:nvSpPr>
          <p:spPr bwMode="auto">
            <a:xfrm>
              <a:off x="0" y="134"/>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90" name="Group 43">
              <a:extLst>
                <a:ext uri="{FF2B5EF4-FFF2-40B4-BE49-F238E27FC236}">
                  <a16:creationId xmlns:a16="http://schemas.microsoft.com/office/drawing/2014/main" id="{369ECD4D-A2DA-4718-B079-24F40344C4D8}"/>
                </a:ext>
              </a:extLst>
            </p:cNvPr>
            <p:cNvGrpSpPr>
              <a:grpSpLocks/>
            </p:cNvGrpSpPr>
            <p:nvPr/>
          </p:nvGrpSpPr>
          <p:grpSpPr bwMode="auto">
            <a:xfrm>
              <a:off x="503" y="0"/>
              <a:ext cx="2689" cy="274"/>
              <a:chOff x="0" y="0"/>
              <a:chExt cx="2689" cy="274"/>
            </a:xfrm>
          </p:grpSpPr>
          <p:sp>
            <p:nvSpPr>
              <p:cNvPr id="58391" name="Rectangle 44">
                <a:extLst>
                  <a:ext uri="{FF2B5EF4-FFF2-40B4-BE49-F238E27FC236}">
                    <a16:creationId xmlns:a16="http://schemas.microsoft.com/office/drawing/2014/main" id="{D26AD97A-34AD-4B7D-8F45-877F37FC42CC}"/>
                  </a:ext>
                </a:extLst>
              </p:cNvPr>
              <p:cNvSpPr>
                <a:spLocks/>
              </p:cNvSpPr>
              <p:nvPr/>
            </p:nvSpPr>
            <p:spPr bwMode="auto">
              <a:xfrm>
                <a:off x="0" y="0"/>
                <a:ext cx="2689"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2" name="Rectangle 45">
                <a:extLst>
                  <a:ext uri="{FF2B5EF4-FFF2-40B4-BE49-F238E27FC236}">
                    <a16:creationId xmlns:a16="http://schemas.microsoft.com/office/drawing/2014/main" id="{77E945D6-BFE4-4DAE-929A-E952261EA025}"/>
                  </a:ext>
                </a:extLst>
              </p:cNvPr>
              <p:cNvSpPr>
                <a:spLocks/>
              </p:cNvSpPr>
              <p:nvPr/>
            </p:nvSpPr>
            <p:spPr bwMode="auto">
              <a:xfrm>
                <a:off x="0" y="0"/>
                <a:ext cx="26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dirty="0">
                    <a:solidFill>
                      <a:schemeClr val="tx1"/>
                    </a:solidFill>
                    <a:latin typeface="Helvetica" panose="020B0604020202020204" pitchFamily="34" charset="0"/>
                    <a:sym typeface="Helvetica" panose="020B0604020202020204" pitchFamily="34" charset="0"/>
                  </a:rPr>
                  <a:t>Finished, Encrypted Data</a:t>
                </a:r>
              </a:p>
            </p:txBody>
          </p:sp>
        </p:grpSp>
      </p:grpSp>
      <p:sp>
        <p:nvSpPr>
          <p:cNvPr id="42" name="Rectangle 33">
            <a:extLst>
              <a:ext uri="{FF2B5EF4-FFF2-40B4-BE49-F238E27FC236}">
                <a16:creationId xmlns:a16="http://schemas.microsoft.com/office/drawing/2014/main" id="{56ABC483-1763-F94B-BC3B-27FCB28D9602}"/>
              </a:ext>
            </a:extLst>
          </p:cNvPr>
          <p:cNvSpPr>
            <a:spLocks/>
          </p:cNvSpPr>
          <p:nvPr/>
        </p:nvSpPr>
        <p:spPr bwMode="auto">
          <a:xfrm>
            <a:off x="7394837" y="4215751"/>
            <a:ext cx="2111155"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dirty="0">
                <a:solidFill>
                  <a:srgbClr val="00B050"/>
                </a:solidFill>
                <a:latin typeface="Helvetica" panose="020B0604020202020204" pitchFamily="34" charset="0"/>
                <a:sym typeface="Helvetica" panose="020B0604020202020204" pitchFamily="34" charset="0"/>
              </a:rPr>
              <a:t>Bob</a:t>
            </a:r>
            <a:r>
              <a:rPr lang="en-US" altLang="fr-FR" sz="1800" dirty="0">
                <a:solidFill>
                  <a:schemeClr val="tx1"/>
                </a:solidFill>
                <a:latin typeface="Helvetica" panose="020B0604020202020204" pitchFamily="34" charset="0"/>
                <a:sym typeface="Helvetica" panose="020B0604020202020204" pitchFamily="34" charset="0"/>
              </a:rPr>
              <a:t> computes </a:t>
            </a:r>
            <a:r>
              <a:rPr lang="en-US" altLang="fr-FR" sz="1800" dirty="0" err="1">
                <a:solidFill>
                  <a:schemeClr val="tx1"/>
                </a:solidFill>
                <a:latin typeface="Helvetica" panose="020B0604020202020204" pitchFamily="34" charset="0"/>
                <a:sym typeface="Helvetica" panose="020B0604020202020204" pitchFamily="34" charset="0"/>
              </a:rPr>
              <a:t>DH</a:t>
            </a:r>
            <a:r>
              <a:rPr lang="en-US" altLang="fr-FR" sz="1800" baseline="-25000" dirty="0" err="1">
                <a:solidFill>
                  <a:schemeClr val="tx1"/>
                </a:solidFill>
                <a:latin typeface="Helvetica" panose="020B0604020202020204" pitchFamily="34" charset="0"/>
                <a:sym typeface="Helvetica" panose="020B0604020202020204" pitchFamily="34" charset="0"/>
              </a:rPr>
              <a:t>key</a:t>
            </a:r>
            <a:endParaRPr lang="en-US" altLang="fr-FR" sz="1800" baseline="-25000" dirty="0">
              <a:solidFill>
                <a:srgbClr val="0000FF"/>
              </a:solidFill>
              <a:latin typeface="Helvetica" panose="020B0604020202020204" pitchFamily="34" charset="0"/>
              <a:sym typeface="Helvetica" panose="020B0604020202020204" pitchFamily="34" charset="0"/>
            </a:endParaRPr>
          </a:p>
        </p:txBody>
      </p:sp>
      <p:grpSp>
        <p:nvGrpSpPr>
          <p:cNvPr id="4" name="Group 6">
            <a:extLst>
              <a:ext uri="{FF2B5EF4-FFF2-40B4-BE49-F238E27FC236}">
                <a16:creationId xmlns:a16="http://schemas.microsoft.com/office/drawing/2014/main" id="{E694A982-A70F-1373-899C-A6F17DD582AA}"/>
              </a:ext>
            </a:extLst>
          </p:cNvPr>
          <p:cNvGrpSpPr>
            <a:grpSpLocks/>
          </p:cNvGrpSpPr>
          <p:nvPr/>
        </p:nvGrpSpPr>
        <p:grpSpPr bwMode="auto">
          <a:xfrm>
            <a:off x="7236618" y="1824911"/>
            <a:ext cx="417512" cy="728581"/>
            <a:chOff x="0" y="0"/>
            <a:chExt cx="506" cy="1003"/>
          </a:xfrm>
        </p:grpSpPr>
        <p:sp>
          <p:nvSpPr>
            <p:cNvPr id="5" name="Rectangle 7">
              <a:extLst>
                <a:ext uri="{FF2B5EF4-FFF2-40B4-BE49-F238E27FC236}">
                  <a16:creationId xmlns:a16="http://schemas.microsoft.com/office/drawing/2014/main" id="{3C2D1048-FD10-7E16-5D78-49491064B08A}"/>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A6AB1ADC-418D-789A-5F51-2BD4FBA53F0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B</a:t>
              </a:r>
            </a:p>
          </p:txBody>
        </p:sp>
      </p:grpSp>
      <p:grpSp>
        <p:nvGrpSpPr>
          <p:cNvPr id="7" name="Group 6">
            <a:extLst>
              <a:ext uri="{FF2B5EF4-FFF2-40B4-BE49-F238E27FC236}">
                <a16:creationId xmlns:a16="http://schemas.microsoft.com/office/drawing/2014/main" id="{0003C9C7-7721-2D65-275A-4E7DF4068520}"/>
              </a:ext>
            </a:extLst>
          </p:cNvPr>
          <p:cNvGrpSpPr>
            <a:grpSpLocks/>
          </p:cNvGrpSpPr>
          <p:nvPr/>
        </p:nvGrpSpPr>
        <p:grpSpPr bwMode="auto">
          <a:xfrm>
            <a:off x="2339703" y="1783129"/>
            <a:ext cx="673643" cy="861615"/>
            <a:chOff x="0" y="0"/>
            <a:chExt cx="656" cy="1194"/>
          </a:xfrm>
        </p:grpSpPr>
        <p:sp>
          <p:nvSpPr>
            <p:cNvPr id="8" name="Rectangle 7">
              <a:extLst>
                <a:ext uri="{FF2B5EF4-FFF2-40B4-BE49-F238E27FC236}">
                  <a16:creationId xmlns:a16="http://schemas.microsoft.com/office/drawing/2014/main" id="{A354E630-ECB5-4694-49B3-465E6F45E75D}"/>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97481686-0591-ABE7-8451-D52B12161758}"/>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952851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39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4" grpId="0"/>
      <p:bldP spid="4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3394F-8018-483D-964E-A01A91B639B1}"/>
              </a:ext>
            </a:extLst>
          </p:cNvPr>
          <p:cNvSpPr>
            <a:spLocks noGrp="1"/>
          </p:cNvSpPr>
          <p:nvPr>
            <p:ph type="title"/>
          </p:nvPr>
        </p:nvSpPr>
        <p:spPr>
          <a:xfrm>
            <a:off x="391694" y="165011"/>
            <a:ext cx="9021972" cy="1714500"/>
          </a:xfrm>
        </p:spPr>
        <p:txBody>
          <a:bodyPr/>
          <a:lstStyle/>
          <a:p>
            <a:pPr>
              <a:defRPr/>
            </a:pPr>
            <a:r>
              <a:rPr lang="en-GB" dirty="0">
                <a:sym typeface="Gill Sans" charset="0"/>
              </a:rPr>
              <a:t>A single physical server for many TLS services</a:t>
            </a:r>
          </a:p>
        </p:txBody>
      </p:sp>
      <p:sp>
        <p:nvSpPr>
          <p:cNvPr id="3" name="Espace réservé du contenu 2">
            <a:extLst>
              <a:ext uri="{FF2B5EF4-FFF2-40B4-BE49-F238E27FC236}">
                <a16:creationId xmlns:a16="http://schemas.microsoft.com/office/drawing/2014/main" id="{F07EBDF8-598B-4E6A-82C8-38723038227A}"/>
              </a:ext>
            </a:extLst>
          </p:cNvPr>
          <p:cNvSpPr>
            <a:spLocks noGrp="1"/>
          </p:cNvSpPr>
          <p:nvPr>
            <p:ph idx="1"/>
          </p:nvPr>
        </p:nvSpPr>
        <p:spPr/>
        <p:txBody>
          <a:bodyPr/>
          <a:lstStyle/>
          <a:p>
            <a:pPr>
              <a:buFont typeface="Gill Sans" charset="0"/>
              <a:buChar char="•"/>
              <a:defRPr/>
            </a:pPr>
            <a:r>
              <a:rPr lang="en-GB" dirty="0">
                <a:sym typeface="Gill Sans" charset="0"/>
              </a:rPr>
              <a:t>Server Name Indication</a:t>
            </a:r>
          </a:p>
          <a:p>
            <a:pPr>
              <a:buFont typeface="Gill Sans" charset="0"/>
              <a:buChar char="•"/>
              <a:defRPr/>
            </a:pPr>
            <a:endParaRPr lang="en-GB" dirty="0">
              <a:sym typeface="Gill Sans" charset="0"/>
            </a:endParaRPr>
          </a:p>
          <a:p>
            <a:pPr>
              <a:buFont typeface="Gill Sans" charset="0"/>
              <a:buChar char="•"/>
              <a:defRPr/>
            </a:pPr>
            <a:endParaRPr lang="en-GB" dirty="0">
              <a:sym typeface="Gill Sans" charset="0"/>
            </a:endParaRPr>
          </a:p>
          <a:p>
            <a:pPr>
              <a:buFont typeface="Gill Sans" charset="0"/>
              <a:buChar char="•"/>
              <a:defRPr/>
            </a:pPr>
            <a:endParaRPr lang="en-GB" dirty="0">
              <a:sym typeface="Gill Sans" charset="0"/>
            </a:endParaRPr>
          </a:p>
          <a:p>
            <a:pPr>
              <a:buFont typeface="Gill Sans" charset="0"/>
              <a:buChar char="•"/>
              <a:defRPr/>
            </a:pPr>
            <a:endParaRPr lang="en-GB" dirty="0">
              <a:sym typeface="Gill Sans" charset="0"/>
            </a:endParaRPr>
          </a:p>
          <a:p>
            <a:pPr>
              <a:buFont typeface="Gill Sans" charset="0"/>
              <a:buChar char="•"/>
              <a:defRPr/>
            </a:pPr>
            <a:endParaRPr lang="en-GB" dirty="0">
              <a:sym typeface="Gill Sans" charset="0"/>
            </a:endParaRPr>
          </a:p>
        </p:txBody>
      </p:sp>
      <p:pic>
        <p:nvPicPr>
          <p:cNvPr id="69635" name="Picture 6">
            <a:extLst>
              <a:ext uri="{FF2B5EF4-FFF2-40B4-BE49-F238E27FC236}">
                <a16:creationId xmlns:a16="http://schemas.microsoft.com/office/drawing/2014/main" id="{2D8122ED-E6D8-484D-BE64-271E6675C1E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950" y="2871788"/>
            <a:ext cx="5905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6" name="Rectangle 7">
            <a:extLst>
              <a:ext uri="{FF2B5EF4-FFF2-40B4-BE49-F238E27FC236}">
                <a16:creationId xmlns:a16="http://schemas.microsoft.com/office/drawing/2014/main" id="{BD876405-7961-4E7D-9697-8774AC0D291C}"/>
              </a:ext>
            </a:extLst>
          </p:cNvPr>
          <p:cNvSpPr>
            <a:spLocks/>
          </p:cNvSpPr>
          <p:nvPr/>
        </p:nvSpPr>
        <p:spPr bwMode="auto">
          <a:xfrm>
            <a:off x="2173288" y="255905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pic>
        <p:nvPicPr>
          <p:cNvPr id="69637" name="Picture 8">
            <a:extLst>
              <a:ext uri="{FF2B5EF4-FFF2-40B4-BE49-F238E27FC236}">
                <a16:creationId xmlns:a16="http://schemas.microsoft.com/office/drawing/2014/main" id="{6D1121EE-D6E6-4905-9F1D-B14870DB48B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813" y="2794000"/>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8" name="Rectangle 9">
            <a:extLst>
              <a:ext uri="{FF2B5EF4-FFF2-40B4-BE49-F238E27FC236}">
                <a16:creationId xmlns:a16="http://schemas.microsoft.com/office/drawing/2014/main" id="{14041A35-AC7C-4CCF-8D57-20EF1C2B96C7}"/>
              </a:ext>
            </a:extLst>
          </p:cNvPr>
          <p:cNvSpPr>
            <a:spLocks/>
          </p:cNvSpPr>
          <p:nvPr/>
        </p:nvSpPr>
        <p:spPr bwMode="auto">
          <a:xfrm>
            <a:off x="6824663" y="2492375"/>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sp>
        <p:nvSpPr>
          <p:cNvPr id="69639" name="Line 10">
            <a:extLst>
              <a:ext uri="{FF2B5EF4-FFF2-40B4-BE49-F238E27FC236}">
                <a16:creationId xmlns:a16="http://schemas.microsoft.com/office/drawing/2014/main" id="{E19D5E03-5199-448A-8D36-957017FF2EE6}"/>
              </a:ext>
            </a:extLst>
          </p:cNvPr>
          <p:cNvSpPr>
            <a:spLocks noChangeShapeType="1"/>
          </p:cNvSpPr>
          <p:nvPr/>
        </p:nvSpPr>
        <p:spPr bwMode="auto">
          <a:xfrm flipH="1">
            <a:off x="2639567" y="3905250"/>
            <a:ext cx="2032" cy="163920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9640" name="Line 11">
            <a:extLst>
              <a:ext uri="{FF2B5EF4-FFF2-40B4-BE49-F238E27FC236}">
                <a16:creationId xmlns:a16="http://schemas.microsoft.com/office/drawing/2014/main" id="{FA21D507-7F32-4BC2-A620-56600D7D7168}"/>
              </a:ext>
            </a:extLst>
          </p:cNvPr>
          <p:cNvSpPr>
            <a:spLocks noChangeShapeType="1"/>
          </p:cNvSpPr>
          <p:nvPr/>
        </p:nvSpPr>
        <p:spPr bwMode="auto">
          <a:xfrm>
            <a:off x="7532688" y="4076700"/>
            <a:ext cx="0" cy="156935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9643" name="Rectangle 22">
            <a:extLst>
              <a:ext uri="{FF2B5EF4-FFF2-40B4-BE49-F238E27FC236}">
                <a16:creationId xmlns:a16="http://schemas.microsoft.com/office/drawing/2014/main" id="{C5561BEB-FB45-44C1-A424-3F84A086570F}"/>
              </a:ext>
            </a:extLst>
          </p:cNvPr>
          <p:cNvSpPr>
            <a:spLocks/>
          </p:cNvSpPr>
          <p:nvPr/>
        </p:nvSpPr>
        <p:spPr bwMode="auto">
          <a:xfrm>
            <a:off x="6559550" y="3484563"/>
            <a:ext cx="1963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9644" name="Group 23">
            <a:extLst>
              <a:ext uri="{FF2B5EF4-FFF2-40B4-BE49-F238E27FC236}">
                <a16:creationId xmlns:a16="http://schemas.microsoft.com/office/drawing/2014/main" id="{7D7C155E-0BFD-45DE-80B2-5E7038EE6967}"/>
              </a:ext>
            </a:extLst>
          </p:cNvPr>
          <p:cNvGrpSpPr>
            <a:grpSpLocks/>
          </p:cNvGrpSpPr>
          <p:nvPr/>
        </p:nvGrpSpPr>
        <p:grpSpPr bwMode="auto">
          <a:xfrm>
            <a:off x="2466975" y="3581400"/>
            <a:ext cx="447675" cy="482600"/>
            <a:chOff x="0" y="0"/>
            <a:chExt cx="371" cy="432"/>
          </a:xfrm>
        </p:grpSpPr>
        <p:sp>
          <p:nvSpPr>
            <p:cNvPr id="69665" name="Rectangle 24">
              <a:extLst>
                <a:ext uri="{FF2B5EF4-FFF2-40B4-BE49-F238E27FC236}">
                  <a16:creationId xmlns:a16="http://schemas.microsoft.com/office/drawing/2014/main" id="{D03882EA-E4E9-413F-8C5E-E17F242A0A47}"/>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66" name="Rectangle 25">
              <a:extLst>
                <a:ext uri="{FF2B5EF4-FFF2-40B4-BE49-F238E27FC236}">
                  <a16:creationId xmlns:a16="http://schemas.microsoft.com/office/drawing/2014/main" id="{0268A9B6-FDA5-48F8-8939-9DCA63D07823}"/>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p:txBody>
        </p:sp>
      </p:grpSp>
      <p:sp>
        <p:nvSpPr>
          <p:cNvPr id="69649" name="Rectangle 9">
            <a:extLst>
              <a:ext uri="{FF2B5EF4-FFF2-40B4-BE49-F238E27FC236}">
                <a16:creationId xmlns:a16="http://schemas.microsoft.com/office/drawing/2014/main" id="{9DC56F90-0D8E-4FDA-96D4-F2AF8DB04BE5}"/>
              </a:ext>
            </a:extLst>
          </p:cNvPr>
          <p:cNvSpPr>
            <a:spLocks/>
          </p:cNvSpPr>
          <p:nvPr/>
        </p:nvSpPr>
        <p:spPr bwMode="auto">
          <a:xfrm>
            <a:off x="7956550" y="2276475"/>
            <a:ext cx="7508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Tom</a:t>
            </a:r>
          </a:p>
        </p:txBody>
      </p:sp>
      <p:sp>
        <p:nvSpPr>
          <p:cNvPr id="69650" name="Rectangle 22">
            <a:extLst>
              <a:ext uri="{FF2B5EF4-FFF2-40B4-BE49-F238E27FC236}">
                <a16:creationId xmlns:a16="http://schemas.microsoft.com/office/drawing/2014/main" id="{72BEF414-A294-4D94-86E5-2BA6D5A6A95B}"/>
              </a:ext>
            </a:extLst>
          </p:cNvPr>
          <p:cNvSpPr>
            <a:spLocks/>
          </p:cNvSpPr>
          <p:nvPr/>
        </p:nvSpPr>
        <p:spPr bwMode="auto">
          <a:xfrm>
            <a:off x="7942263" y="2708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Tom</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4" name="Group 12">
            <a:extLst>
              <a:ext uri="{FF2B5EF4-FFF2-40B4-BE49-F238E27FC236}">
                <a16:creationId xmlns:a16="http://schemas.microsoft.com/office/drawing/2014/main" id="{C8C7FC72-474E-9CD9-07E5-05B514A7D458}"/>
              </a:ext>
            </a:extLst>
          </p:cNvPr>
          <p:cNvGrpSpPr>
            <a:grpSpLocks/>
          </p:cNvGrpSpPr>
          <p:nvPr/>
        </p:nvGrpSpPr>
        <p:grpSpPr bwMode="auto">
          <a:xfrm>
            <a:off x="2643188" y="4039393"/>
            <a:ext cx="4795837" cy="303213"/>
            <a:chOff x="0" y="0"/>
            <a:chExt cx="3966" cy="271"/>
          </a:xfrm>
        </p:grpSpPr>
        <p:sp>
          <p:nvSpPr>
            <p:cNvPr id="5" name="Line 13">
              <a:extLst>
                <a:ext uri="{FF2B5EF4-FFF2-40B4-BE49-F238E27FC236}">
                  <a16:creationId xmlns:a16="http://schemas.microsoft.com/office/drawing/2014/main" id="{9A58E05A-2DD6-2387-E96E-5F15401278CB}"/>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 name="Group 14">
              <a:extLst>
                <a:ext uri="{FF2B5EF4-FFF2-40B4-BE49-F238E27FC236}">
                  <a16:creationId xmlns:a16="http://schemas.microsoft.com/office/drawing/2014/main" id="{7C367329-971F-53A3-EE49-4E1A7ECE6D5A}"/>
                </a:ext>
              </a:extLst>
            </p:cNvPr>
            <p:cNvGrpSpPr>
              <a:grpSpLocks/>
            </p:cNvGrpSpPr>
            <p:nvPr/>
          </p:nvGrpSpPr>
          <p:grpSpPr bwMode="auto">
            <a:xfrm>
              <a:off x="361" y="0"/>
              <a:ext cx="3097" cy="271"/>
              <a:chOff x="0" y="0"/>
              <a:chExt cx="3097" cy="271"/>
            </a:xfrm>
          </p:grpSpPr>
          <p:sp>
            <p:nvSpPr>
              <p:cNvPr id="7" name="Rectangle 15">
                <a:extLst>
                  <a:ext uri="{FF2B5EF4-FFF2-40B4-BE49-F238E27FC236}">
                    <a16:creationId xmlns:a16="http://schemas.microsoft.com/office/drawing/2014/main" id="{F4F4B22F-EEC1-81BD-2033-F70C016EA8D5}"/>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8" name="Rectangle 16">
                <a:extLst>
                  <a:ext uri="{FF2B5EF4-FFF2-40B4-BE49-F238E27FC236}">
                    <a16:creationId xmlns:a16="http://schemas.microsoft.com/office/drawing/2014/main" id="{0F966B2C-31CF-138B-DDE6-E59E7EFC6C86}"/>
                  </a:ext>
                </a:extLst>
              </p:cNvPr>
              <p:cNvSpPr>
                <a:spLocks/>
              </p:cNvSpPr>
              <p:nvPr/>
            </p:nvSpPr>
            <p:spPr bwMode="auto">
              <a:xfrm>
                <a:off x="0" y="0"/>
                <a:ext cx="309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dirty="0" err="1">
                    <a:solidFill>
                      <a:schemeClr val="tx1"/>
                    </a:solidFill>
                    <a:latin typeface="Helvetica" panose="020B0604020202020204" pitchFamily="34" charset="0"/>
                    <a:sym typeface="Helvetica" panose="020B0604020202020204" pitchFamily="34" charset="0"/>
                  </a:rPr>
                  <a:t>ClientHello</a:t>
                </a:r>
                <a:r>
                  <a:rPr lang="en-US" altLang="fr-FR" sz="1500" dirty="0">
                    <a:solidFill>
                      <a:schemeClr val="tx1"/>
                    </a:solidFill>
                    <a:latin typeface="Helvetica" panose="020B0604020202020204" pitchFamily="34" charset="0"/>
                    <a:sym typeface="Helvetica" panose="020B0604020202020204" pitchFamily="34" charset="0"/>
                  </a:rPr>
                  <a:t> (</a:t>
                </a:r>
                <a:r>
                  <a:rPr lang="en-GB" altLang="fr-FR" sz="1600" i="1" dirty="0" err="1">
                    <a:solidFill>
                      <a:srgbClr val="3366FF"/>
                    </a:solidFill>
                  </a:rPr>
                  <a:t>g</a:t>
                </a:r>
                <a:r>
                  <a:rPr lang="en-GB" altLang="fr-FR" sz="1600" i="1" baseline="30000" dirty="0" err="1">
                    <a:solidFill>
                      <a:srgbClr val="3366FF"/>
                    </a:solidFill>
                  </a:rPr>
                  <a:t>a</a:t>
                </a:r>
                <a:r>
                  <a:rPr lang="en-GB" altLang="fr-FR" sz="1600" i="1" dirty="0">
                    <a:solidFill>
                      <a:srgbClr val="3366FF"/>
                    </a:solidFill>
                  </a:rPr>
                  <a:t> mod p</a:t>
                </a:r>
                <a:r>
                  <a:rPr lang="en-US" altLang="fr-FR" sz="1500" dirty="0">
                    <a:solidFill>
                      <a:schemeClr val="tx1"/>
                    </a:solidFill>
                    <a:latin typeface="Helvetica" panose="020B0604020202020204" pitchFamily="34" charset="0"/>
                    <a:sym typeface="Helvetica" panose="020B0604020202020204" pitchFamily="34" charset="0"/>
                  </a:rPr>
                  <a:t>, </a:t>
                </a:r>
                <a:r>
                  <a:rPr lang="en-US" altLang="fr-FR" sz="1500" dirty="0" err="1">
                    <a:solidFill>
                      <a:srgbClr val="0000FF"/>
                    </a:solidFill>
                    <a:latin typeface="Helvetica" panose="020B0604020202020204" pitchFamily="34" charset="0"/>
                    <a:sym typeface="Helvetica" panose="020B0604020202020204" pitchFamily="34" charset="0"/>
                  </a:rPr>
                  <a:t>Random</a:t>
                </a:r>
                <a:r>
                  <a:rPr lang="en-US" altLang="fr-FR" sz="1500" baseline="-33000" dirty="0" err="1">
                    <a:solidFill>
                      <a:srgbClr val="0000FF"/>
                    </a:solidFill>
                    <a:latin typeface="Helvetica" panose="020B0604020202020204" pitchFamily="34" charset="0"/>
                    <a:sym typeface="Helvetica" panose="020B0604020202020204" pitchFamily="34" charset="0"/>
                  </a:rPr>
                  <a:t>Alice,</a:t>
                </a:r>
                <a:r>
                  <a:rPr lang="en-US" altLang="fr-FR" sz="1500" b="1" dirty="0" err="1">
                    <a:solidFill>
                      <a:srgbClr val="FF0000"/>
                    </a:solidFill>
                    <a:latin typeface="Helvetica" panose="020B0604020202020204" pitchFamily="34" charset="0"/>
                    <a:sym typeface="Helvetica" panose="020B0604020202020204" pitchFamily="34" charset="0"/>
                  </a:rPr>
                  <a:t>SNI</a:t>
                </a:r>
                <a:r>
                  <a:rPr lang="en-US" altLang="fr-FR" sz="1500" b="1" dirty="0">
                    <a:solidFill>
                      <a:srgbClr val="FF0000"/>
                    </a:solidFill>
                    <a:latin typeface="Helvetica" panose="020B0604020202020204" pitchFamily="34" charset="0"/>
                    <a:sym typeface="Helvetica" panose="020B0604020202020204" pitchFamily="34" charset="0"/>
                  </a:rPr>
                  <a:t>=Bob</a:t>
                </a:r>
                <a:r>
                  <a:rPr lang="en-US" altLang="fr-FR" sz="1500" dirty="0">
                    <a:solidFill>
                      <a:schemeClr val="tx1"/>
                    </a:solidFill>
                    <a:latin typeface="Helvetica" panose="020B0604020202020204" pitchFamily="34" charset="0"/>
                    <a:sym typeface="Helvetica" panose="020B0604020202020204" pitchFamily="34" charset="0"/>
                  </a:rPr>
                  <a:t>)</a:t>
                </a:r>
                <a:r>
                  <a:rPr lang="ar-SA" altLang="fr-FR" sz="1500" dirty="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dirty="0">
                  <a:solidFill>
                    <a:schemeClr val="tx1"/>
                  </a:solidFill>
                  <a:latin typeface="Helvetica" panose="020B0604020202020204" pitchFamily="34" charset="0"/>
                  <a:sym typeface="Helvetica" panose="020B0604020202020204" pitchFamily="34" charset="0"/>
                </a:endParaRPr>
              </a:p>
            </p:txBody>
          </p:sp>
        </p:grpSp>
      </p:grpSp>
      <p:grpSp>
        <p:nvGrpSpPr>
          <p:cNvPr id="9" name="Group 17">
            <a:extLst>
              <a:ext uri="{FF2B5EF4-FFF2-40B4-BE49-F238E27FC236}">
                <a16:creationId xmlns:a16="http://schemas.microsoft.com/office/drawing/2014/main" id="{94CBD5A7-3E9C-CCA1-A7B1-761043ECB973}"/>
              </a:ext>
            </a:extLst>
          </p:cNvPr>
          <p:cNvGrpSpPr>
            <a:grpSpLocks/>
          </p:cNvGrpSpPr>
          <p:nvPr/>
        </p:nvGrpSpPr>
        <p:grpSpPr bwMode="auto">
          <a:xfrm>
            <a:off x="2604294" y="4584779"/>
            <a:ext cx="4848225" cy="682625"/>
            <a:chOff x="0" y="0"/>
            <a:chExt cx="4009" cy="612"/>
          </a:xfrm>
        </p:grpSpPr>
        <p:sp>
          <p:nvSpPr>
            <p:cNvPr id="11" name="Line 18">
              <a:extLst>
                <a:ext uri="{FF2B5EF4-FFF2-40B4-BE49-F238E27FC236}">
                  <a16:creationId xmlns:a16="http://schemas.microsoft.com/office/drawing/2014/main" id="{68A30AC3-8F2E-2A84-D25A-E980346D4D45}"/>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2" name="Group 19">
              <a:extLst>
                <a:ext uri="{FF2B5EF4-FFF2-40B4-BE49-F238E27FC236}">
                  <a16:creationId xmlns:a16="http://schemas.microsoft.com/office/drawing/2014/main" id="{0790BC5E-1DDD-5EAC-51F7-62F1BCAF20DA}"/>
                </a:ext>
              </a:extLst>
            </p:cNvPr>
            <p:cNvGrpSpPr>
              <a:grpSpLocks/>
            </p:cNvGrpSpPr>
            <p:nvPr/>
          </p:nvGrpSpPr>
          <p:grpSpPr bwMode="auto">
            <a:xfrm>
              <a:off x="786" y="70"/>
              <a:ext cx="2400" cy="542"/>
              <a:chOff x="0" y="0"/>
              <a:chExt cx="2400" cy="542"/>
            </a:xfrm>
          </p:grpSpPr>
          <p:sp>
            <p:nvSpPr>
              <p:cNvPr id="13" name="Rectangle 20">
                <a:extLst>
                  <a:ext uri="{FF2B5EF4-FFF2-40B4-BE49-F238E27FC236}">
                    <a16:creationId xmlns:a16="http://schemas.microsoft.com/office/drawing/2014/main" id="{380F06BD-6E45-505C-627C-BD3CD3152B28}"/>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4" name="Rectangle 21">
                <a:extLst>
                  <a:ext uri="{FF2B5EF4-FFF2-40B4-BE49-F238E27FC236}">
                    <a16:creationId xmlns:a16="http://schemas.microsoft.com/office/drawing/2014/main" id="{74DCA7A3-184D-2CAF-D1E9-25C855BA1B34}"/>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dirty="0" err="1">
                    <a:solidFill>
                      <a:schemeClr val="tx1"/>
                    </a:solidFill>
                    <a:latin typeface="Helvetica" panose="020B0604020202020204" pitchFamily="34" charset="0"/>
                    <a:sym typeface="Helvetica" panose="020B0604020202020204" pitchFamily="34" charset="0"/>
                  </a:rPr>
                  <a:t>ServerHello</a:t>
                </a:r>
                <a:r>
                  <a:rPr lang="en-US" altLang="fr-FR" sz="1500" dirty="0">
                    <a:solidFill>
                      <a:schemeClr val="tx1"/>
                    </a:solidFill>
                    <a:latin typeface="Helvetica" panose="020B0604020202020204" pitchFamily="34" charset="0"/>
                    <a:sym typeface="Helvetica" panose="020B0604020202020204" pitchFamily="34" charset="0"/>
                  </a:rPr>
                  <a:t>(</a:t>
                </a:r>
                <a:r>
                  <a:rPr lang="en-GB" altLang="fr-FR" sz="1600" i="1" dirty="0" err="1">
                    <a:solidFill>
                      <a:srgbClr val="3366FF"/>
                    </a:solidFill>
                  </a:rPr>
                  <a:t>g</a:t>
                </a:r>
                <a:r>
                  <a:rPr lang="en-GB" altLang="fr-FR" sz="1600" i="1" baseline="30000" dirty="0" err="1">
                    <a:solidFill>
                      <a:srgbClr val="3366FF"/>
                    </a:solidFill>
                  </a:rPr>
                  <a:t>b</a:t>
                </a:r>
                <a:r>
                  <a:rPr lang="en-GB" altLang="fr-FR" sz="1600" i="1" dirty="0">
                    <a:solidFill>
                      <a:srgbClr val="3366FF"/>
                    </a:solidFill>
                  </a:rPr>
                  <a:t> mod p</a:t>
                </a:r>
                <a:r>
                  <a:rPr lang="en-US" altLang="fr-FR" sz="1500" dirty="0">
                    <a:solidFill>
                      <a:schemeClr val="tx1"/>
                    </a:solidFill>
                    <a:latin typeface="Helvetica" panose="020B0604020202020204" pitchFamily="34" charset="0"/>
                    <a:sym typeface="Helvetica" panose="020B0604020202020204" pitchFamily="34" charset="0"/>
                  </a:rPr>
                  <a:t>,</a:t>
                </a:r>
                <a:r>
                  <a:rPr lang="en-US" altLang="fr-FR" sz="1500" dirty="0" err="1">
                    <a:solidFill>
                      <a:srgbClr val="0000FF"/>
                    </a:solidFill>
                    <a:latin typeface="Helvetica" panose="020B0604020202020204" pitchFamily="34" charset="0"/>
                    <a:sym typeface="Helvetica" panose="020B0604020202020204" pitchFamily="34" charset="0"/>
                  </a:rPr>
                  <a:t>Random</a:t>
                </a:r>
                <a:r>
                  <a:rPr lang="en-US" altLang="fr-FR" sz="1500" baseline="-33000" dirty="0" err="1">
                    <a:solidFill>
                      <a:srgbClr val="0000FF"/>
                    </a:solidFill>
                    <a:latin typeface="Helvetica" panose="020B0604020202020204" pitchFamily="34" charset="0"/>
                    <a:sym typeface="Helvetica" panose="020B0604020202020204" pitchFamily="34" charset="0"/>
                  </a:rPr>
                  <a:t>Bob</a:t>
                </a:r>
                <a:r>
                  <a:rPr lang="en-US" altLang="fr-FR" sz="1500" dirty="0">
                    <a:solidFill>
                      <a:schemeClr val="tx1"/>
                    </a:solidFill>
                    <a:latin typeface="Helvetica" panose="020B0604020202020204" pitchFamily="34" charset="0"/>
                    <a:sym typeface="Helvetica" panose="020B0604020202020204" pitchFamily="34" charset="0"/>
                  </a:rPr>
                  <a:t> )</a:t>
                </a:r>
                <a:r>
                  <a:rPr lang="ar-SA" altLang="fr-FR" sz="1500" dirty="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dirty="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i="1" dirty="0">
                    <a:solidFill>
                      <a:schemeClr val="tx1"/>
                    </a:solidFill>
                    <a:latin typeface="Helvetica" panose="020B0604020202020204" pitchFamily="34" charset="0"/>
                    <a:sym typeface="Helvetica" panose="020B0604020202020204" pitchFamily="34" charset="0"/>
                  </a:rPr>
                  <a:t>Certificate(</a:t>
                </a:r>
                <a:r>
                  <a:rPr lang="en-US" altLang="fr-FR" sz="1500" i="1" dirty="0" err="1">
                    <a:solidFill>
                      <a:srgbClr val="008000"/>
                    </a:solidFill>
                    <a:latin typeface="Helvetica" panose="020B0604020202020204" pitchFamily="34" charset="0"/>
                    <a:sym typeface="Helvetica" panose="020B0604020202020204" pitchFamily="34" charset="0"/>
                  </a:rPr>
                  <a:t>Pub</a:t>
                </a:r>
                <a:r>
                  <a:rPr lang="en-US" altLang="fr-FR" sz="1500" i="1" baseline="-33000" dirty="0" err="1">
                    <a:solidFill>
                      <a:srgbClr val="008000"/>
                    </a:solidFill>
                    <a:latin typeface="Helvetica" panose="020B0604020202020204" pitchFamily="34" charset="0"/>
                    <a:sym typeface="Helvetica" panose="020B0604020202020204" pitchFamily="34" charset="0"/>
                  </a:rPr>
                  <a:t>Bob</a:t>
                </a:r>
                <a:r>
                  <a:rPr lang="en-US" altLang="fr-FR" sz="1500" i="1" dirty="0">
                    <a:solidFill>
                      <a:schemeClr val="tx1"/>
                    </a:solidFill>
                    <a:latin typeface="Helvetica" panose="020B0604020202020204" pitchFamily="34" charset="0"/>
                    <a:sym typeface="Helvetica" panose="020B0604020202020204" pitchFamily="34" charset="0"/>
                  </a:rPr>
                  <a:t> , </a:t>
                </a:r>
                <a:r>
                  <a:rPr lang="en-US" altLang="fr-FR" sz="1500" i="1" dirty="0" err="1">
                    <a:solidFill>
                      <a:srgbClr val="FF0000"/>
                    </a:solidFill>
                    <a:latin typeface="Helvetica" panose="020B0604020202020204" pitchFamily="34" charset="0"/>
                    <a:sym typeface="Helvetica" panose="020B0604020202020204" pitchFamily="34" charset="0"/>
                  </a:rPr>
                  <a:t>Priv</a:t>
                </a:r>
                <a:r>
                  <a:rPr lang="en-US" altLang="fr-FR" sz="1500" i="1" baseline="-33000" dirty="0" err="1">
                    <a:solidFill>
                      <a:srgbClr val="FF0000"/>
                    </a:solidFill>
                    <a:latin typeface="Helvetica" panose="020B0604020202020204" pitchFamily="34" charset="0"/>
                    <a:sym typeface="Helvetica" panose="020B0604020202020204" pitchFamily="34" charset="0"/>
                  </a:rPr>
                  <a:t>C</a:t>
                </a:r>
                <a:r>
                  <a:rPr lang="en-US" altLang="fr-FR" sz="1500" i="1" dirty="0">
                    <a:solidFill>
                      <a:schemeClr val="tx1"/>
                    </a:solidFill>
                    <a:latin typeface="Helvetica" panose="020B0604020202020204" pitchFamily="34" charset="0"/>
                    <a:sym typeface="Helvetica" panose="020B0604020202020204" pitchFamily="34" charset="0"/>
                  </a:rPr>
                  <a:t> )</a:t>
                </a:r>
              </a:p>
              <a:p>
                <a:pPr eaLnBrk="1" hangingPunct="1">
                  <a:lnSpc>
                    <a:spcPct val="83000"/>
                  </a:lnSpc>
                </a:pPr>
                <a:r>
                  <a:rPr lang="en-US"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Sign(</a:t>
                </a:r>
                <a:r>
                  <a:rPr lang="en-US" altLang="fr-FR" sz="1500" i="1" dirty="0" err="1">
                    <a:solidFill>
                      <a:schemeClr val="tx1"/>
                    </a:solidFill>
                    <a:latin typeface="Helvetica" panose="020B0604020202020204" pitchFamily="34" charset="0"/>
                    <a:cs typeface="Arial" panose="020B0604020202020204" pitchFamily="34" charset="0"/>
                    <a:sym typeface="Helvetica" panose="020B0604020202020204" pitchFamily="34" charset="0"/>
                  </a:rPr>
                  <a:t>DH</a:t>
                </a:r>
                <a:r>
                  <a:rPr lang="en-US" altLang="fr-FR" sz="1500" i="1" baseline="-25000" dirty="0" err="1">
                    <a:solidFill>
                      <a:schemeClr val="tx1"/>
                    </a:solidFill>
                    <a:latin typeface="Helvetica" panose="020B0604020202020204" pitchFamily="34" charset="0"/>
                    <a:cs typeface="Arial" panose="020B0604020202020204" pitchFamily="34" charset="0"/>
                    <a:sym typeface="Helvetica" panose="020B0604020202020204" pitchFamily="34" charset="0"/>
                  </a:rPr>
                  <a:t>key</a:t>
                </a:r>
                <a:r>
                  <a:rPr lang="en-US" altLang="fr-FR" sz="1500" i="1" dirty="0" err="1">
                    <a:solidFill>
                      <a:schemeClr val="tx1"/>
                    </a:solidFill>
                    <a:latin typeface="Helvetica" panose="020B0604020202020204" pitchFamily="34" charset="0"/>
                    <a:cs typeface="Arial" panose="020B0604020202020204" pitchFamily="34" charset="0"/>
                    <a:sym typeface="Helvetica" panose="020B0604020202020204" pitchFamily="34" charset="0"/>
                  </a:rPr>
                  <a:t>,Handshake</a:t>
                </a:r>
                <a:r>
                  <a:rPr lang="en-US"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a:t>
                </a:r>
              </a:p>
              <a:p>
                <a:pPr eaLnBrk="1" hangingPunct="1">
                  <a:lnSpc>
                    <a:spcPct val="83000"/>
                  </a:lnSpc>
                </a:pPr>
                <a:r>
                  <a:rPr lang="en-US"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Finished</a:t>
                </a:r>
              </a:p>
              <a:p>
                <a:pPr eaLnBrk="1" hangingPunct="1">
                  <a:lnSpc>
                    <a:spcPct val="83000"/>
                  </a:lnSpc>
                </a:pPr>
                <a:r>
                  <a:rPr lang="en-US"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Encrypted Data</a:t>
                </a:r>
                <a:r>
                  <a:rPr lang="ar-SA"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nl-BE" altLang="fr-FR" sz="1500" i="1" dirty="0">
                  <a:solidFill>
                    <a:schemeClr val="tx1"/>
                  </a:solidFill>
                  <a:latin typeface="Helvetica" panose="020B0604020202020204" pitchFamily="34" charset="0"/>
                  <a:cs typeface="Arial" panose="020B0604020202020204" pitchFamily="34" charset="0"/>
                  <a:sym typeface="Helvetica" panose="020B0604020202020204" pitchFamily="34" charset="0"/>
                </a:endParaRPr>
              </a:p>
              <a:p>
                <a:pPr eaLnBrk="1" hangingPunct="1">
                  <a:lnSpc>
                    <a:spcPct val="83000"/>
                  </a:lnSpc>
                </a:pPr>
                <a:endParaRPr lang="en-US" altLang="fr-FR" sz="1500" i="1" dirty="0">
                  <a:solidFill>
                    <a:schemeClr val="tx1"/>
                  </a:solidFill>
                  <a:latin typeface="Helvetica" panose="020B0604020202020204" pitchFamily="34" charset="0"/>
                  <a:sym typeface="Helvetica" panose="020B0604020202020204" pitchFamily="34" charset="0"/>
                </a:endParaRPr>
              </a:p>
            </p:txBody>
          </p:sp>
        </p:grpSp>
      </p:grpSp>
      <p:sp>
        <p:nvSpPr>
          <p:cNvPr id="16" name="TextBox 15">
            <a:extLst>
              <a:ext uri="{FF2B5EF4-FFF2-40B4-BE49-F238E27FC236}">
                <a16:creationId xmlns:a16="http://schemas.microsoft.com/office/drawing/2014/main" id="{A47F2EA1-F2CE-F462-FE4D-ECEBE67194CD}"/>
              </a:ext>
            </a:extLst>
          </p:cNvPr>
          <p:cNvSpPr txBox="1"/>
          <p:nvPr/>
        </p:nvSpPr>
        <p:spPr>
          <a:xfrm>
            <a:off x="844752" y="5763151"/>
            <a:ext cx="7487242" cy="954107"/>
          </a:xfrm>
          <a:prstGeom prst="rect">
            <a:avLst/>
          </a:prstGeom>
          <a:noFill/>
        </p:spPr>
        <p:txBody>
          <a:bodyPr wrap="none" rtlCol="0">
            <a:spAutoFit/>
          </a:bodyPr>
          <a:lstStyle/>
          <a:p>
            <a:r>
              <a:rPr lang="en-BE" sz="2800" dirty="0"/>
              <a:t>Privacy concern: can be used to track sites visited </a:t>
            </a:r>
            <a:br>
              <a:rPr lang="en-BE" sz="2800" dirty="0"/>
            </a:br>
            <a:r>
              <a:rPr lang="en-BE" sz="2800" dirty="0"/>
              <a:t>by users if ClientHello is captured. ESNI </a:t>
            </a:r>
          </a:p>
        </p:txBody>
      </p:sp>
    </p:spTree>
    <p:extLst>
      <p:ext uri="{BB962C8B-B14F-4D97-AF65-F5344CB8AC3E}">
        <p14:creationId xmlns:p14="http://schemas.microsoft.com/office/powerpoint/2010/main" val="1950288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26C89B93-BC6E-4B6A-B3F7-797E9E39EFBE}"/>
              </a:ext>
            </a:extLst>
          </p:cNvPr>
          <p:cNvSpPr>
            <a:spLocks noGrp="1" noChangeArrowheads="1"/>
          </p:cNvSpPr>
          <p:nvPr>
            <p:ph type="title"/>
          </p:nvPr>
        </p:nvSpPr>
        <p:spPr/>
        <p:txBody>
          <a:bodyPr/>
          <a:lstStyle/>
          <a:p>
            <a:pPr eaLnBrk="1" hangingPunct="1"/>
            <a:r>
              <a:rPr lang="en-US" altLang="en-US"/>
              <a:t>Agenda</a:t>
            </a:r>
          </a:p>
        </p:txBody>
      </p:sp>
      <p:sp>
        <p:nvSpPr>
          <p:cNvPr id="17410" name="Rectangle 2">
            <a:extLst>
              <a:ext uri="{FF2B5EF4-FFF2-40B4-BE49-F238E27FC236}">
                <a16:creationId xmlns:a16="http://schemas.microsoft.com/office/drawing/2014/main" id="{C5F39B8E-B528-4A9B-9D09-68051D1017E2}"/>
              </a:ext>
            </a:extLst>
          </p:cNvPr>
          <p:cNvSpPr>
            <a:spLocks noGrp="1" noChangeArrowheads="1"/>
          </p:cNvSpPr>
          <p:nvPr>
            <p:ph type="body" idx="1"/>
          </p:nvPr>
        </p:nvSpPr>
        <p:spPr/>
        <p:txBody>
          <a:bodyPr/>
          <a:lstStyle/>
          <a:p>
            <a:pPr marL="654050" eaLnBrk="1" hangingPunct="1"/>
            <a:r>
              <a:rPr lang="en-US" altLang="en-US" dirty="0"/>
              <a:t>Sharing resources</a:t>
            </a:r>
          </a:p>
          <a:p>
            <a:pPr marL="654050" eaLnBrk="1" hangingPunct="1"/>
            <a:r>
              <a:rPr lang="en-US" altLang="en-US" dirty="0"/>
              <a:t>Network security</a:t>
            </a:r>
          </a:p>
          <a:p>
            <a:pPr marL="654050" eaLnBrk="1" hangingPunct="1"/>
            <a:r>
              <a:rPr lang="en-US" altLang="en-US" dirty="0"/>
              <a:t>Security protocols</a:t>
            </a:r>
          </a:p>
          <a:p>
            <a:pPr marL="982663" lvl="1" eaLnBrk="1" hangingPunct="1"/>
            <a:r>
              <a:rPr lang="en-US" altLang="en-US" dirty="0"/>
              <a:t>Transport Layer Security (TLS)</a:t>
            </a:r>
          </a:p>
          <a:p>
            <a:pPr marL="982663" lvl="1" eaLnBrk="1" hangingPunct="1"/>
            <a:r>
              <a:rPr lang="en-US" altLang="en-US" dirty="0" err="1">
                <a:solidFill>
                  <a:srgbClr val="FF0000"/>
                </a:solidFill>
              </a:rPr>
              <a:t>Ssh</a:t>
            </a:r>
            <a:endParaRPr lang="en-US" altLang="en-US" dirty="0">
              <a:solidFill>
                <a:srgbClr val="FF0000"/>
              </a:solidFill>
            </a:endParaRPr>
          </a:p>
          <a:p>
            <a:pPr marL="982663" lvl="1" eaLnBrk="1" hangingPunct="1"/>
            <a:r>
              <a:rPr lang="en-US" altLang="en-US" dirty="0"/>
              <a:t>Attacks against DNS</a:t>
            </a:r>
          </a:p>
        </p:txBody>
      </p:sp>
    </p:spTree>
    <p:extLst>
      <p:ext uri="{BB962C8B-B14F-4D97-AF65-F5344CB8AC3E}">
        <p14:creationId xmlns:p14="http://schemas.microsoft.com/office/powerpoint/2010/main" val="266181032"/>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BA0A9-527B-4969-8851-698E7CDC08F7}"/>
              </a:ext>
            </a:extLst>
          </p:cNvPr>
          <p:cNvSpPr>
            <a:spLocks noGrp="1"/>
          </p:cNvSpPr>
          <p:nvPr>
            <p:ph type="title"/>
          </p:nvPr>
        </p:nvSpPr>
        <p:spPr/>
        <p:txBody>
          <a:bodyPr/>
          <a:lstStyle/>
          <a:p>
            <a:pPr>
              <a:defRPr/>
            </a:pPr>
            <a:r>
              <a:rPr lang="en-GB" dirty="0">
                <a:sym typeface="Gill Sans" charset="0"/>
              </a:rPr>
              <a:t>telnet</a:t>
            </a:r>
          </a:p>
        </p:txBody>
      </p:sp>
      <p:pic>
        <p:nvPicPr>
          <p:cNvPr id="4" name="Espace réservé du contenu 3">
            <a:extLst>
              <a:ext uri="{FF2B5EF4-FFF2-40B4-BE49-F238E27FC236}">
                <a16:creationId xmlns:a16="http://schemas.microsoft.com/office/drawing/2014/main" id="{1CCE7282-D242-4B58-870F-26D257A70879}"/>
              </a:ext>
            </a:extLst>
          </p:cNvPr>
          <p:cNvPicPr>
            <a:picLocks noGrp="1" noChangeAspect="1"/>
          </p:cNvPicPr>
          <p:nvPr>
            <p:ph idx="1"/>
          </p:nvPr>
        </p:nvPicPr>
        <p:blipFill>
          <a:blip r:embed="rId2"/>
          <a:srcRect t="7477" b="7477"/>
          <a:stretch>
            <a:fillRect/>
          </a:stretch>
        </p:blipFill>
        <p:spPr/>
      </p:pic>
    </p:spTree>
    <p:extLst>
      <p:ext uri="{BB962C8B-B14F-4D97-AF65-F5344CB8AC3E}">
        <p14:creationId xmlns:p14="http://schemas.microsoft.com/office/powerpoint/2010/main" val="9364907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1FE29-5129-499C-A495-3B217BBB2A7A}"/>
              </a:ext>
            </a:extLst>
          </p:cNvPr>
          <p:cNvSpPr>
            <a:spLocks noGrp="1"/>
          </p:cNvSpPr>
          <p:nvPr>
            <p:ph type="title"/>
          </p:nvPr>
        </p:nvSpPr>
        <p:spPr/>
        <p:txBody>
          <a:bodyPr/>
          <a:lstStyle/>
          <a:p>
            <a:r>
              <a:rPr lang="fr-FR" dirty="0"/>
              <a:t>HTTP/2.0</a:t>
            </a:r>
          </a:p>
        </p:txBody>
      </p:sp>
      <p:sp>
        <p:nvSpPr>
          <p:cNvPr id="3" name="Espace réservé du contenu 2">
            <a:extLst>
              <a:ext uri="{FF2B5EF4-FFF2-40B4-BE49-F238E27FC236}">
                <a16:creationId xmlns:a16="http://schemas.microsoft.com/office/drawing/2014/main" id="{FBAA9B77-A89B-4CB4-B66D-0414F3E1FFFE}"/>
              </a:ext>
            </a:extLst>
          </p:cNvPr>
          <p:cNvSpPr>
            <a:spLocks noGrp="1"/>
          </p:cNvSpPr>
          <p:nvPr>
            <p:ph idx="1"/>
          </p:nvPr>
        </p:nvSpPr>
        <p:spPr/>
        <p:txBody>
          <a:bodyPr/>
          <a:lstStyle/>
          <a:p>
            <a:pPr indent="-420370"/>
            <a:r>
              <a:rPr lang="fr-FR" dirty="0"/>
              <a:t>Key changes </a:t>
            </a:r>
            <a:r>
              <a:rPr lang="fr-FR" dirty="0" err="1"/>
              <a:t>from</a:t>
            </a:r>
            <a:r>
              <a:rPr lang="fr-FR" dirty="0"/>
              <a:t> HTTP/1.x</a:t>
            </a:r>
          </a:p>
          <a:p>
            <a:pPr marL="944245" lvl="1" indent="-420370"/>
            <a:r>
              <a:rPr lang="fr-FR" dirty="0" err="1"/>
              <a:t>Binary</a:t>
            </a:r>
            <a:r>
              <a:rPr lang="fr-FR" dirty="0"/>
              <a:t> </a:t>
            </a:r>
            <a:r>
              <a:rPr lang="fr-FR" dirty="0" err="1"/>
              <a:t>protocol</a:t>
            </a:r>
            <a:r>
              <a:rPr lang="fr-FR" dirty="0"/>
              <a:t> </a:t>
            </a:r>
            <a:r>
              <a:rPr lang="fr-FR" dirty="0" err="1"/>
              <a:t>instead</a:t>
            </a:r>
            <a:r>
              <a:rPr lang="fr-FR" dirty="0"/>
              <a:t> of ASCII</a:t>
            </a:r>
          </a:p>
          <a:p>
            <a:pPr marL="944245" lvl="1" indent="-420370"/>
            <a:r>
              <a:rPr lang="fr-FR" dirty="0"/>
              <a:t>Support multiple </a:t>
            </a:r>
            <a:r>
              <a:rPr lang="fr-FR" dirty="0" err="1"/>
              <a:t>datastreams</a:t>
            </a:r>
            <a:r>
              <a:rPr lang="fr-FR" dirty="0"/>
              <a:t> over the </a:t>
            </a:r>
            <a:r>
              <a:rPr lang="fr-FR" dirty="0" err="1"/>
              <a:t>underlying</a:t>
            </a:r>
            <a:r>
              <a:rPr lang="fr-FR" dirty="0"/>
              <a:t> transport </a:t>
            </a:r>
            <a:r>
              <a:rPr lang="fr-FR" dirty="0" err="1"/>
              <a:t>connection</a:t>
            </a:r>
          </a:p>
        </p:txBody>
      </p:sp>
    </p:spTree>
    <p:extLst>
      <p:ext uri="{BB962C8B-B14F-4D97-AF65-F5344CB8AC3E}">
        <p14:creationId xmlns:p14="http://schemas.microsoft.com/office/powerpoint/2010/main" val="2336788151"/>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77F78-BEF5-4E07-AFFD-2F3751727364}"/>
              </a:ext>
            </a:extLst>
          </p:cNvPr>
          <p:cNvSpPr>
            <a:spLocks noGrp="1"/>
          </p:cNvSpPr>
          <p:nvPr>
            <p:ph type="title"/>
          </p:nvPr>
        </p:nvSpPr>
        <p:spPr/>
        <p:txBody>
          <a:bodyPr/>
          <a:lstStyle/>
          <a:p>
            <a:pPr>
              <a:defRPr/>
            </a:pPr>
            <a:r>
              <a:rPr lang="en-GB" dirty="0">
                <a:sym typeface="Gill Sans" charset="0"/>
              </a:rPr>
              <a:t>A telnet session</a:t>
            </a:r>
          </a:p>
        </p:txBody>
      </p:sp>
      <p:pic>
        <p:nvPicPr>
          <p:cNvPr id="72706" name="Picture 6">
            <a:extLst>
              <a:ext uri="{FF2B5EF4-FFF2-40B4-BE49-F238E27FC236}">
                <a16:creationId xmlns:a16="http://schemas.microsoft.com/office/drawing/2014/main" id="{A5B6CB92-0D22-446B-A53A-DBF4DDA8E98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454150"/>
            <a:ext cx="7620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2707" name="Rectangle 7">
            <a:extLst>
              <a:ext uri="{FF2B5EF4-FFF2-40B4-BE49-F238E27FC236}">
                <a16:creationId xmlns:a16="http://schemas.microsoft.com/office/drawing/2014/main" id="{7CA1FFE1-1488-40AF-8E17-7AB33AE37790}"/>
              </a:ext>
            </a:extLst>
          </p:cNvPr>
          <p:cNvSpPr>
            <a:spLocks/>
          </p:cNvSpPr>
          <p:nvPr/>
        </p:nvSpPr>
        <p:spPr bwMode="auto">
          <a:xfrm>
            <a:off x="1106488" y="2114550"/>
            <a:ext cx="928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client</a:t>
            </a:r>
          </a:p>
        </p:txBody>
      </p:sp>
      <p:pic>
        <p:nvPicPr>
          <p:cNvPr id="72708" name="Picture 8">
            <a:extLst>
              <a:ext uri="{FF2B5EF4-FFF2-40B4-BE49-F238E27FC236}">
                <a16:creationId xmlns:a16="http://schemas.microsoft.com/office/drawing/2014/main" id="{ADBE2904-BBEA-4E4E-9E72-F62D0DA0FDD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700" y="1354138"/>
            <a:ext cx="7445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2709" name="Rectangle 9">
            <a:extLst>
              <a:ext uri="{FF2B5EF4-FFF2-40B4-BE49-F238E27FC236}">
                <a16:creationId xmlns:a16="http://schemas.microsoft.com/office/drawing/2014/main" id="{6C614546-5DA2-4A0E-8A87-0FAE131C5BE3}"/>
              </a:ext>
            </a:extLst>
          </p:cNvPr>
          <p:cNvSpPr>
            <a:spLocks/>
          </p:cNvSpPr>
          <p:nvPr/>
        </p:nvSpPr>
        <p:spPr bwMode="auto">
          <a:xfrm>
            <a:off x="7194550" y="2012950"/>
            <a:ext cx="11033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server</a:t>
            </a:r>
          </a:p>
        </p:txBody>
      </p:sp>
      <p:cxnSp>
        <p:nvCxnSpPr>
          <p:cNvPr id="9" name="Connecteur droit 8">
            <a:extLst>
              <a:ext uri="{FF2B5EF4-FFF2-40B4-BE49-F238E27FC236}">
                <a16:creationId xmlns:a16="http://schemas.microsoft.com/office/drawing/2014/main" id="{3B593952-D37D-45CA-A67E-528D63581177}"/>
              </a:ext>
            </a:extLst>
          </p:cNvPr>
          <p:cNvCxnSpPr>
            <a:stCxn id="72707" idx="2"/>
          </p:cNvCxnSpPr>
          <p:nvPr/>
        </p:nvCxnSpPr>
        <p:spPr bwMode="auto">
          <a:xfrm flipH="1">
            <a:off x="1552575" y="2524125"/>
            <a:ext cx="17463" cy="313213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Connecteur droit 9">
            <a:extLst>
              <a:ext uri="{FF2B5EF4-FFF2-40B4-BE49-F238E27FC236}">
                <a16:creationId xmlns:a16="http://schemas.microsoft.com/office/drawing/2014/main" id="{FFBB8AF8-9451-4257-94C6-A7D8AE4F6AF3}"/>
              </a:ext>
            </a:extLst>
          </p:cNvPr>
          <p:cNvCxnSpPr/>
          <p:nvPr/>
        </p:nvCxnSpPr>
        <p:spPr bwMode="auto">
          <a:xfrm flipH="1">
            <a:off x="7750175" y="2416175"/>
            <a:ext cx="19050" cy="31511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72712" name="Grouper 24">
            <a:extLst>
              <a:ext uri="{FF2B5EF4-FFF2-40B4-BE49-F238E27FC236}">
                <a16:creationId xmlns:a16="http://schemas.microsoft.com/office/drawing/2014/main" id="{336F6278-23B6-49FF-A157-353B604CC49D}"/>
              </a:ext>
            </a:extLst>
          </p:cNvPr>
          <p:cNvGrpSpPr>
            <a:grpSpLocks/>
          </p:cNvGrpSpPr>
          <p:nvPr/>
        </p:nvGrpSpPr>
        <p:grpSpPr bwMode="auto">
          <a:xfrm>
            <a:off x="1662113" y="2466972"/>
            <a:ext cx="6034087" cy="504825"/>
            <a:chOff x="2181920" y="4300736"/>
            <a:chExt cx="7920880" cy="718901"/>
          </a:xfrm>
        </p:grpSpPr>
        <p:cxnSp>
          <p:nvCxnSpPr>
            <p:cNvPr id="12" name="Connecteur droit avec flèche 11">
              <a:extLst>
                <a:ext uri="{FF2B5EF4-FFF2-40B4-BE49-F238E27FC236}">
                  <a16:creationId xmlns:a16="http://schemas.microsoft.com/office/drawing/2014/main" id="{550D3E52-6983-45E4-A417-755B43767297}"/>
                </a:ext>
              </a:extLst>
            </p:cNvPr>
            <p:cNvCxnSpPr/>
            <p:nvPr/>
          </p:nvCxnSpPr>
          <p:spPr bwMode="auto">
            <a:xfrm>
              <a:off x="2181920" y="4587845"/>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2732" name="ZoneTexte 12">
              <a:extLst>
                <a:ext uri="{FF2B5EF4-FFF2-40B4-BE49-F238E27FC236}">
                  <a16:creationId xmlns:a16="http://schemas.microsoft.com/office/drawing/2014/main" id="{2BA602F1-7D3A-40A3-A02A-E3F0FDC1CB66}"/>
                </a:ext>
              </a:extLst>
            </p:cNvPr>
            <p:cNvSpPr txBox="1">
              <a:spLocks noChangeArrowheads="1"/>
            </p:cNvSpPr>
            <p:nvPr/>
          </p:nvSpPr>
          <p:spPr bwMode="auto">
            <a:xfrm>
              <a:off x="3902853" y="4300736"/>
              <a:ext cx="2431159" cy="657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dirty="0" err="1"/>
                <a:t>Connect_req</a:t>
              </a:r>
              <a:endParaRPr lang="en-GB" altLang="fr-FR" sz="2400" dirty="0"/>
            </a:p>
          </p:txBody>
        </p:sp>
      </p:grpSp>
      <p:grpSp>
        <p:nvGrpSpPr>
          <p:cNvPr id="72713" name="Grouper 25">
            <a:extLst>
              <a:ext uri="{FF2B5EF4-FFF2-40B4-BE49-F238E27FC236}">
                <a16:creationId xmlns:a16="http://schemas.microsoft.com/office/drawing/2014/main" id="{5C1BF8B9-1FA3-4827-A6BF-20FAA5E6361F}"/>
              </a:ext>
            </a:extLst>
          </p:cNvPr>
          <p:cNvGrpSpPr>
            <a:grpSpLocks/>
          </p:cNvGrpSpPr>
          <p:nvPr/>
        </p:nvGrpSpPr>
        <p:grpSpPr bwMode="auto">
          <a:xfrm>
            <a:off x="1606550" y="3024188"/>
            <a:ext cx="6143625" cy="461665"/>
            <a:chOff x="2109912" y="5092824"/>
            <a:chExt cx="8064896" cy="657439"/>
          </a:xfrm>
        </p:grpSpPr>
        <p:cxnSp>
          <p:nvCxnSpPr>
            <p:cNvPr id="15" name="Connecteur droit avec flèche 14">
              <a:extLst>
                <a:ext uri="{FF2B5EF4-FFF2-40B4-BE49-F238E27FC236}">
                  <a16:creationId xmlns:a16="http://schemas.microsoft.com/office/drawing/2014/main" id="{9DFD93CD-B742-42C4-BF0D-01D045BA8EC4}"/>
                </a:ext>
              </a:extLst>
            </p:cNvPr>
            <p:cNvCxnSpPr/>
            <p:nvPr/>
          </p:nvCxnSpPr>
          <p:spPr bwMode="auto">
            <a:xfrm flipH="1">
              <a:off x="2109912" y="5309851"/>
              <a:ext cx="8064896" cy="35945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2730" name="ZoneTexte 13">
              <a:extLst>
                <a:ext uri="{FF2B5EF4-FFF2-40B4-BE49-F238E27FC236}">
                  <a16:creationId xmlns:a16="http://schemas.microsoft.com/office/drawing/2014/main" id="{B197427C-C123-4966-B889-BA69FC35676B}"/>
                </a:ext>
              </a:extLst>
            </p:cNvPr>
            <p:cNvSpPr txBox="1">
              <a:spLocks noChangeArrowheads="1"/>
            </p:cNvSpPr>
            <p:nvPr/>
          </p:nvSpPr>
          <p:spPr bwMode="auto">
            <a:xfrm>
              <a:off x="3910537" y="5092824"/>
              <a:ext cx="2586947" cy="657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dirty="0" err="1"/>
                <a:t>Connect_resp</a:t>
              </a:r>
              <a:endParaRPr lang="en-GB" altLang="fr-FR" sz="2400" dirty="0"/>
            </a:p>
          </p:txBody>
        </p:sp>
      </p:grpSp>
      <p:grpSp>
        <p:nvGrpSpPr>
          <p:cNvPr id="72714" name="Grouper 26">
            <a:extLst>
              <a:ext uri="{FF2B5EF4-FFF2-40B4-BE49-F238E27FC236}">
                <a16:creationId xmlns:a16="http://schemas.microsoft.com/office/drawing/2014/main" id="{7A1A743F-CED9-4A48-A339-5658ED4BC12A}"/>
              </a:ext>
            </a:extLst>
          </p:cNvPr>
          <p:cNvGrpSpPr>
            <a:grpSpLocks/>
          </p:cNvGrpSpPr>
          <p:nvPr/>
        </p:nvGrpSpPr>
        <p:grpSpPr bwMode="auto">
          <a:xfrm>
            <a:off x="1606550" y="3479801"/>
            <a:ext cx="6034088" cy="506413"/>
            <a:chOff x="2109912" y="5740896"/>
            <a:chExt cx="7920880" cy="719614"/>
          </a:xfrm>
        </p:grpSpPr>
        <p:cxnSp>
          <p:nvCxnSpPr>
            <p:cNvPr id="19" name="Connecteur droit avec flèche 18">
              <a:extLst>
                <a:ext uri="{FF2B5EF4-FFF2-40B4-BE49-F238E27FC236}">
                  <a16:creationId xmlns:a16="http://schemas.microsoft.com/office/drawing/2014/main" id="{5A4E81AA-9590-4B37-9364-CEB2945C87F0}"/>
                </a:ext>
              </a:extLst>
            </p:cNvPr>
            <p:cNvCxnSpPr/>
            <p:nvPr/>
          </p:nvCxnSpPr>
          <p:spPr bwMode="auto">
            <a:xfrm>
              <a:off x="2109912" y="6029644"/>
              <a:ext cx="7920880" cy="430866"/>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2728" name="ZoneTexte 19">
              <a:extLst>
                <a:ext uri="{FF2B5EF4-FFF2-40B4-BE49-F238E27FC236}">
                  <a16:creationId xmlns:a16="http://schemas.microsoft.com/office/drawing/2014/main" id="{E09EA7B2-8D56-4337-B553-3D99E87DCD77}"/>
                </a:ext>
              </a:extLst>
            </p:cNvPr>
            <p:cNvSpPr txBox="1">
              <a:spLocks noChangeArrowheads="1"/>
            </p:cNvSpPr>
            <p:nvPr/>
          </p:nvSpPr>
          <p:spPr bwMode="auto">
            <a:xfrm>
              <a:off x="3683489" y="5740896"/>
              <a:ext cx="2586537" cy="6560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dirty="0" err="1"/>
                <a:t>Connect_conf</a:t>
              </a:r>
              <a:endParaRPr lang="en-GB" altLang="fr-FR" sz="2400" dirty="0"/>
            </a:p>
          </p:txBody>
        </p:sp>
      </p:grpSp>
      <p:grpSp>
        <p:nvGrpSpPr>
          <p:cNvPr id="72715" name="Grouper 28">
            <a:extLst>
              <a:ext uri="{FF2B5EF4-FFF2-40B4-BE49-F238E27FC236}">
                <a16:creationId xmlns:a16="http://schemas.microsoft.com/office/drawing/2014/main" id="{93F8AA41-857D-4338-A193-1347D4A974E5}"/>
              </a:ext>
            </a:extLst>
          </p:cNvPr>
          <p:cNvGrpSpPr>
            <a:grpSpLocks/>
          </p:cNvGrpSpPr>
          <p:nvPr/>
        </p:nvGrpSpPr>
        <p:grpSpPr bwMode="auto">
          <a:xfrm>
            <a:off x="1606550" y="4441821"/>
            <a:ext cx="6034088" cy="504825"/>
            <a:chOff x="2109912" y="7109048"/>
            <a:chExt cx="7920880" cy="718901"/>
          </a:xfrm>
        </p:grpSpPr>
        <p:cxnSp>
          <p:nvCxnSpPr>
            <p:cNvPr id="21" name="Connecteur droit avec flèche 20">
              <a:extLst>
                <a:ext uri="{FF2B5EF4-FFF2-40B4-BE49-F238E27FC236}">
                  <a16:creationId xmlns:a16="http://schemas.microsoft.com/office/drawing/2014/main" id="{A968444E-593C-44C8-8E58-28264C5A4778}"/>
                </a:ext>
              </a:extLst>
            </p:cNvPr>
            <p:cNvCxnSpPr/>
            <p:nvPr/>
          </p:nvCxnSpPr>
          <p:spPr bwMode="auto">
            <a:xfrm>
              <a:off x="2109912" y="7396157"/>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2726" name="ZoneTexte 21">
              <a:extLst>
                <a:ext uri="{FF2B5EF4-FFF2-40B4-BE49-F238E27FC236}">
                  <a16:creationId xmlns:a16="http://schemas.microsoft.com/office/drawing/2014/main" id="{122C93B6-9ACC-468A-A0DE-583F940CF9F1}"/>
                </a:ext>
              </a:extLst>
            </p:cNvPr>
            <p:cNvSpPr txBox="1">
              <a:spLocks noChangeArrowheads="1"/>
            </p:cNvSpPr>
            <p:nvPr/>
          </p:nvSpPr>
          <p:spPr bwMode="auto">
            <a:xfrm>
              <a:off x="4384050" y="7109048"/>
              <a:ext cx="1732214" cy="657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i="1" dirty="0">
                  <a:solidFill>
                    <a:srgbClr val="0000FF"/>
                  </a:solidFill>
                </a:rPr>
                <a:t>username</a:t>
              </a:r>
            </a:p>
          </p:txBody>
        </p:sp>
      </p:grpSp>
      <p:grpSp>
        <p:nvGrpSpPr>
          <p:cNvPr id="72716" name="Grouper 27">
            <a:extLst>
              <a:ext uri="{FF2B5EF4-FFF2-40B4-BE49-F238E27FC236}">
                <a16:creationId xmlns:a16="http://schemas.microsoft.com/office/drawing/2014/main" id="{2FE0D780-3C35-416C-B6D8-3087E2BA5405}"/>
              </a:ext>
            </a:extLst>
          </p:cNvPr>
          <p:cNvGrpSpPr>
            <a:grpSpLocks/>
          </p:cNvGrpSpPr>
          <p:nvPr/>
        </p:nvGrpSpPr>
        <p:grpSpPr bwMode="auto">
          <a:xfrm>
            <a:off x="1552575" y="3935411"/>
            <a:ext cx="6143625" cy="461665"/>
            <a:chOff x="2037904" y="6388968"/>
            <a:chExt cx="8064896" cy="656028"/>
          </a:xfrm>
        </p:grpSpPr>
        <p:cxnSp>
          <p:nvCxnSpPr>
            <p:cNvPr id="23" name="Connecteur droit avec flèche 22">
              <a:extLst>
                <a:ext uri="{FF2B5EF4-FFF2-40B4-BE49-F238E27FC236}">
                  <a16:creationId xmlns:a16="http://schemas.microsoft.com/office/drawing/2014/main" id="{9621D2F4-165A-4776-80BD-ED185388173F}"/>
                </a:ext>
              </a:extLst>
            </p:cNvPr>
            <p:cNvCxnSpPr/>
            <p:nvPr/>
          </p:nvCxnSpPr>
          <p:spPr bwMode="auto">
            <a:xfrm flipH="1">
              <a:off x="2037904" y="6605529"/>
              <a:ext cx="8064896" cy="360935"/>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2724" name="ZoneTexte 23">
              <a:extLst>
                <a:ext uri="{FF2B5EF4-FFF2-40B4-BE49-F238E27FC236}">
                  <a16:creationId xmlns:a16="http://schemas.microsoft.com/office/drawing/2014/main" id="{3C42A941-EBDA-49FE-9F59-0C87B5385389}"/>
                </a:ext>
              </a:extLst>
            </p:cNvPr>
            <p:cNvSpPr txBox="1">
              <a:spLocks noChangeArrowheads="1"/>
            </p:cNvSpPr>
            <p:nvPr/>
          </p:nvSpPr>
          <p:spPr bwMode="auto">
            <a:xfrm>
              <a:off x="5077019" y="6388968"/>
              <a:ext cx="1105433" cy="6560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i="1" dirty="0">
                  <a:solidFill>
                    <a:srgbClr val="008000"/>
                  </a:solidFill>
                </a:rPr>
                <a:t>Login</a:t>
              </a:r>
              <a:r>
                <a:rPr lang="en-GB" altLang="fr-FR" sz="2400" i="1" dirty="0"/>
                <a:t>:</a:t>
              </a:r>
            </a:p>
          </p:txBody>
        </p:sp>
      </p:grpSp>
      <p:grpSp>
        <p:nvGrpSpPr>
          <p:cNvPr id="72717" name="Grouper 29">
            <a:extLst>
              <a:ext uri="{FF2B5EF4-FFF2-40B4-BE49-F238E27FC236}">
                <a16:creationId xmlns:a16="http://schemas.microsoft.com/office/drawing/2014/main" id="{BCA7F672-FFB4-490B-8C07-163560B52894}"/>
              </a:ext>
            </a:extLst>
          </p:cNvPr>
          <p:cNvGrpSpPr>
            <a:grpSpLocks/>
          </p:cNvGrpSpPr>
          <p:nvPr/>
        </p:nvGrpSpPr>
        <p:grpSpPr bwMode="auto">
          <a:xfrm>
            <a:off x="1552575" y="4948237"/>
            <a:ext cx="6143625" cy="461665"/>
            <a:chOff x="2037904" y="6388968"/>
            <a:chExt cx="8064896" cy="657439"/>
          </a:xfrm>
        </p:grpSpPr>
        <p:cxnSp>
          <p:nvCxnSpPr>
            <p:cNvPr id="31" name="Connecteur droit avec flèche 30">
              <a:extLst>
                <a:ext uri="{FF2B5EF4-FFF2-40B4-BE49-F238E27FC236}">
                  <a16:creationId xmlns:a16="http://schemas.microsoft.com/office/drawing/2014/main" id="{D8D1CB94-9603-4FCE-B426-20FB677E103D}"/>
                </a:ext>
              </a:extLst>
            </p:cNvPr>
            <p:cNvCxnSpPr/>
            <p:nvPr/>
          </p:nvCxnSpPr>
          <p:spPr bwMode="auto">
            <a:xfrm flipH="1">
              <a:off x="2037904" y="6605995"/>
              <a:ext cx="8064896" cy="35945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2722" name="ZoneTexte 31">
              <a:extLst>
                <a:ext uri="{FF2B5EF4-FFF2-40B4-BE49-F238E27FC236}">
                  <a16:creationId xmlns:a16="http://schemas.microsoft.com/office/drawing/2014/main" id="{7A353746-0341-4E5E-8CD9-07F7E51F706B}"/>
                </a:ext>
              </a:extLst>
            </p:cNvPr>
            <p:cNvSpPr txBox="1">
              <a:spLocks noChangeArrowheads="1"/>
            </p:cNvSpPr>
            <p:nvPr/>
          </p:nvSpPr>
          <p:spPr bwMode="auto">
            <a:xfrm>
              <a:off x="4558413" y="6388968"/>
              <a:ext cx="1697584" cy="657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i="1" dirty="0">
                  <a:solidFill>
                    <a:srgbClr val="008000"/>
                  </a:solidFill>
                </a:rPr>
                <a:t>Password:</a:t>
              </a:r>
            </a:p>
          </p:txBody>
        </p:sp>
      </p:grpSp>
      <p:grpSp>
        <p:nvGrpSpPr>
          <p:cNvPr id="72718" name="Grouper 32">
            <a:extLst>
              <a:ext uri="{FF2B5EF4-FFF2-40B4-BE49-F238E27FC236}">
                <a16:creationId xmlns:a16="http://schemas.microsoft.com/office/drawing/2014/main" id="{C3370B9E-D087-4243-B1BB-5D28C23E37C0}"/>
              </a:ext>
            </a:extLst>
          </p:cNvPr>
          <p:cNvGrpSpPr>
            <a:grpSpLocks/>
          </p:cNvGrpSpPr>
          <p:nvPr/>
        </p:nvGrpSpPr>
        <p:grpSpPr bwMode="auto">
          <a:xfrm>
            <a:off x="1606550" y="5403846"/>
            <a:ext cx="6034088" cy="504825"/>
            <a:chOff x="2109912" y="7109048"/>
            <a:chExt cx="7920880" cy="718901"/>
          </a:xfrm>
        </p:grpSpPr>
        <p:cxnSp>
          <p:nvCxnSpPr>
            <p:cNvPr id="34" name="Connecteur droit avec flèche 33">
              <a:extLst>
                <a:ext uri="{FF2B5EF4-FFF2-40B4-BE49-F238E27FC236}">
                  <a16:creationId xmlns:a16="http://schemas.microsoft.com/office/drawing/2014/main" id="{39485C8D-2FE8-48A8-B59D-C2C58A3C00AD}"/>
                </a:ext>
              </a:extLst>
            </p:cNvPr>
            <p:cNvCxnSpPr/>
            <p:nvPr/>
          </p:nvCxnSpPr>
          <p:spPr bwMode="auto">
            <a:xfrm>
              <a:off x="2109912" y="7396157"/>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2720" name="ZoneTexte 34">
              <a:extLst>
                <a:ext uri="{FF2B5EF4-FFF2-40B4-BE49-F238E27FC236}">
                  <a16:creationId xmlns:a16="http://schemas.microsoft.com/office/drawing/2014/main" id="{42AB68EA-2ECC-4C8A-AEAF-96B9B4841A3F}"/>
                </a:ext>
              </a:extLst>
            </p:cNvPr>
            <p:cNvSpPr txBox="1">
              <a:spLocks noChangeArrowheads="1"/>
            </p:cNvSpPr>
            <p:nvPr/>
          </p:nvSpPr>
          <p:spPr bwMode="auto">
            <a:xfrm>
              <a:off x="4710465" y="7109048"/>
              <a:ext cx="1359931" cy="657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i="1" dirty="0" err="1">
                  <a:solidFill>
                    <a:srgbClr val="0000FF"/>
                  </a:solidFill>
                </a:rPr>
                <a:t>mypass</a:t>
              </a:r>
              <a:endParaRPr lang="en-GB" altLang="fr-FR" sz="2400" i="1" dirty="0">
                <a:solidFill>
                  <a:srgbClr val="0000FF"/>
                </a:solidFill>
              </a:endParaRPr>
            </a:p>
          </p:txBody>
        </p:sp>
      </p:grpSp>
      <p:sp>
        <p:nvSpPr>
          <p:cNvPr id="30" name="Rectangle 29">
            <a:extLst>
              <a:ext uri="{FF2B5EF4-FFF2-40B4-BE49-F238E27FC236}">
                <a16:creationId xmlns:a16="http://schemas.microsoft.com/office/drawing/2014/main" id="{8CEAE09A-B9E6-9344-9438-1EA930929908}"/>
              </a:ext>
            </a:extLst>
          </p:cNvPr>
          <p:cNvSpPr/>
          <p:nvPr/>
        </p:nvSpPr>
        <p:spPr>
          <a:xfrm>
            <a:off x="1540602" y="6125632"/>
            <a:ext cx="7239479" cy="569387"/>
          </a:xfrm>
          <a:prstGeom prst="rect">
            <a:avLst/>
          </a:prstGeom>
        </p:spPr>
        <p:txBody>
          <a:bodyPr wrap="square">
            <a:spAutoFit/>
          </a:bodyPr>
          <a:lstStyle/>
          <a:p>
            <a:pPr marL="1272256" lvl="2" indent="-420967">
              <a:spcBef>
                <a:spcPts val="1768"/>
              </a:spcBef>
              <a:buFont typeface="Gill Sans" charset="0"/>
              <a:buChar char="•"/>
              <a:defRPr/>
            </a:pPr>
            <a:r>
              <a:rPr lang="en-GB" dirty="0">
                <a:sym typeface="Gill Sans" charset="0"/>
              </a:rPr>
              <a:t>Is this secure ?</a:t>
            </a:r>
          </a:p>
        </p:txBody>
      </p:sp>
    </p:spTree>
    <p:extLst>
      <p:ext uri="{BB962C8B-B14F-4D97-AF65-F5344CB8AC3E}">
        <p14:creationId xmlns:p14="http://schemas.microsoft.com/office/powerpoint/2010/main" val="3875969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animEffect transition="in" filter="wipe(left)">
                                      <p:cBhvr>
                                        <p:cTn id="7" dur="500"/>
                                        <p:tgtEl>
                                          <p:spTgt spid="7271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2713"/>
                                        </p:tgtEl>
                                        <p:attrNameLst>
                                          <p:attrName>style.visibility</p:attrName>
                                        </p:attrNameLst>
                                      </p:cBhvr>
                                      <p:to>
                                        <p:strVal val="visible"/>
                                      </p:to>
                                    </p:set>
                                    <p:animEffect transition="in" filter="wipe(right)">
                                      <p:cBhvr>
                                        <p:cTn id="11" dur="500"/>
                                        <p:tgtEl>
                                          <p:spTgt spid="727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2714"/>
                                        </p:tgtEl>
                                        <p:attrNameLst>
                                          <p:attrName>style.visibility</p:attrName>
                                        </p:attrNameLst>
                                      </p:cBhvr>
                                      <p:to>
                                        <p:strVal val="visible"/>
                                      </p:to>
                                    </p:set>
                                    <p:animEffect transition="in" filter="wipe(left)">
                                      <p:cBhvr>
                                        <p:cTn id="15" dur="500"/>
                                        <p:tgtEl>
                                          <p:spTgt spid="727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2716"/>
                                        </p:tgtEl>
                                        <p:attrNameLst>
                                          <p:attrName>style.visibility</p:attrName>
                                        </p:attrNameLst>
                                      </p:cBhvr>
                                      <p:to>
                                        <p:strVal val="visible"/>
                                      </p:to>
                                    </p:set>
                                    <p:animEffect transition="in" filter="wipe(right)">
                                      <p:cBhvr>
                                        <p:cTn id="20" dur="500"/>
                                        <p:tgtEl>
                                          <p:spTgt spid="727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2715"/>
                                        </p:tgtEl>
                                        <p:attrNameLst>
                                          <p:attrName>style.visibility</p:attrName>
                                        </p:attrNameLst>
                                      </p:cBhvr>
                                      <p:to>
                                        <p:strVal val="visible"/>
                                      </p:to>
                                    </p:set>
                                    <p:animEffect transition="in" filter="wipe(left)">
                                      <p:cBhvr>
                                        <p:cTn id="25" dur="500"/>
                                        <p:tgtEl>
                                          <p:spTgt spid="727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72717"/>
                                        </p:tgtEl>
                                        <p:attrNameLst>
                                          <p:attrName>style.visibility</p:attrName>
                                        </p:attrNameLst>
                                      </p:cBhvr>
                                      <p:to>
                                        <p:strVal val="visible"/>
                                      </p:to>
                                    </p:set>
                                    <p:animEffect transition="in" filter="wipe(right)">
                                      <p:cBhvr>
                                        <p:cTn id="30" dur="500"/>
                                        <p:tgtEl>
                                          <p:spTgt spid="727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2718"/>
                                        </p:tgtEl>
                                        <p:attrNameLst>
                                          <p:attrName>style.visibility</p:attrName>
                                        </p:attrNameLst>
                                      </p:cBhvr>
                                      <p:to>
                                        <p:strVal val="visible"/>
                                      </p:to>
                                    </p:set>
                                    <p:animEffect transition="in" filter="wipe(left)">
                                      <p:cBhvr>
                                        <p:cTn id="35" dur="500"/>
                                        <p:tgtEl>
                                          <p:spTgt spid="727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96E5C-43DF-46BA-BC38-1845A7AD15D3}"/>
              </a:ext>
            </a:extLst>
          </p:cNvPr>
          <p:cNvSpPr>
            <a:spLocks noGrp="1"/>
          </p:cNvSpPr>
          <p:nvPr>
            <p:ph type="title"/>
          </p:nvPr>
        </p:nvSpPr>
        <p:spPr/>
        <p:txBody>
          <a:bodyPr/>
          <a:lstStyle/>
          <a:p>
            <a:pPr>
              <a:defRPr/>
            </a:pPr>
            <a:r>
              <a:rPr lang="en-GB" dirty="0">
                <a:sym typeface="Gill Sans" charset="0"/>
              </a:rPr>
              <a:t>SSH</a:t>
            </a:r>
          </a:p>
        </p:txBody>
      </p:sp>
      <p:sp>
        <p:nvSpPr>
          <p:cNvPr id="3" name="Espace réservé du contenu 2">
            <a:extLst>
              <a:ext uri="{FF2B5EF4-FFF2-40B4-BE49-F238E27FC236}">
                <a16:creationId xmlns:a16="http://schemas.microsoft.com/office/drawing/2014/main" id="{A40D92F4-F8ED-4517-B565-853A2C236594}"/>
              </a:ext>
            </a:extLst>
          </p:cNvPr>
          <p:cNvSpPr>
            <a:spLocks noGrp="1"/>
          </p:cNvSpPr>
          <p:nvPr>
            <p:ph idx="1"/>
          </p:nvPr>
        </p:nvSpPr>
        <p:spPr/>
        <p:txBody>
          <a:bodyPr/>
          <a:lstStyle/>
          <a:p>
            <a:pPr marL="617418" indent="-420967">
              <a:spcBef>
                <a:spcPts val="1768"/>
              </a:spcBef>
              <a:buFont typeface="Gill Sans" charset="0"/>
              <a:buChar char="•"/>
              <a:defRPr/>
            </a:pPr>
            <a:r>
              <a:rPr lang="en-GB" dirty="0">
                <a:sym typeface="Gill Sans" charset="0"/>
              </a:rPr>
              <a:t>Basic principles</a:t>
            </a:r>
          </a:p>
          <a:p>
            <a:pPr marL="944837" lvl="1" indent="-420967">
              <a:spcBef>
                <a:spcPts val="1768"/>
              </a:spcBef>
              <a:buFont typeface="Gill Sans" charset="0"/>
              <a:buChar char="•"/>
              <a:defRPr/>
            </a:pPr>
            <a:r>
              <a:rPr lang="en-GB" dirty="0">
                <a:sym typeface="Gill Sans" charset="0"/>
              </a:rPr>
              <a:t>Public key used for authentication</a:t>
            </a:r>
          </a:p>
          <a:p>
            <a:pPr marL="1272256" lvl="2" indent="-420967">
              <a:spcBef>
                <a:spcPts val="1768"/>
              </a:spcBef>
              <a:buFont typeface="Gill Sans" charset="0"/>
              <a:buChar char="•"/>
              <a:defRPr/>
            </a:pPr>
            <a:r>
              <a:rPr lang="en-GB" dirty="0">
                <a:sym typeface="Gill Sans" charset="0"/>
              </a:rPr>
              <a:t>Each host (client/server) has a public </a:t>
            </a:r>
            <a:r>
              <a:rPr lang="en-GB" dirty="0" err="1">
                <a:sym typeface="Gill Sans" charset="0"/>
              </a:rPr>
              <a:t>keypair</a:t>
            </a:r>
            <a:endParaRPr lang="en-GB" dirty="0">
              <a:sym typeface="Gill Sans" charset="0"/>
            </a:endParaRPr>
          </a:p>
          <a:p>
            <a:pPr marL="944837" lvl="1" indent="-420967">
              <a:spcBef>
                <a:spcPts val="1768"/>
              </a:spcBef>
              <a:buFont typeface="Gill Sans" charset="0"/>
              <a:buChar char="•"/>
              <a:defRPr/>
            </a:pPr>
            <a:r>
              <a:rPr lang="en-GB" dirty="0" err="1">
                <a:sym typeface="Gill Sans" charset="0"/>
              </a:rPr>
              <a:t>Diffie</a:t>
            </a:r>
            <a:r>
              <a:rPr lang="en-GB" dirty="0">
                <a:sym typeface="Gill Sans" charset="0"/>
              </a:rPr>
              <a:t> Hellman for key exchange</a:t>
            </a:r>
          </a:p>
          <a:p>
            <a:pPr marL="944837" lvl="1" indent="-420967">
              <a:spcBef>
                <a:spcPts val="1768"/>
              </a:spcBef>
              <a:buFont typeface="Gill Sans" charset="0"/>
              <a:buChar char="•"/>
              <a:defRPr/>
            </a:pPr>
            <a:r>
              <a:rPr lang="en-GB" dirty="0">
                <a:sym typeface="Gill Sans" charset="0"/>
              </a:rPr>
              <a:t>Secret key encryption for confidentiality</a:t>
            </a:r>
          </a:p>
        </p:txBody>
      </p:sp>
    </p:spTree>
    <p:extLst>
      <p:ext uri="{BB962C8B-B14F-4D97-AF65-F5344CB8AC3E}">
        <p14:creationId xmlns:p14="http://schemas.microsoft.com/office/powerpoint/2010/main" val="82692005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1E586A-1D14-47D4-85B7-D5BD4820DE9C}"/>
              </a:ext>
            </a:extLst>
          </p:cNvPr>
          <p:cNvSpPr>
            <a:spLocks noGrp="1"/>
          </p:cNvSpPr>
          <p:nvPr>
            <p:ph type="title"/>
          </p:nvPr>
        </p:nvSpPr>
        <p:spPr/>
        <p:txBody>
          <a:bodyPr/>
          <a:lstStyle/>
          <a:p>
            <a:pPr>
              <a:defRPr/>
            </a:pPr>
            <a:r>
              <a:rPr lang="en-GB" dirty="0">
                <a:sym typeface="Gill Sans" charset="0"/>
              </a:rPr>
              <a:t>SSH</a:t>
            </a:r>
          </a:p>
        </p:txBody>
      </p:sp>
      <p:pic>
        <p:nvPicPr>
          <p:cNvPr id="74754" name="Picture 6">
            <a:extLst>
              <a:ext uri="{FF2B5EF4-FFF2-40B4-BE49-F238E27FC236}">
                <a16:creationId xmlns:a16="http://schemas.microsoft.com/office/drawing/2014/main" id="{43BD8AD5-C894-4339-A04C-4750D5D4F08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454150"/>
            <a:ext cx="7620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4755" name="Rectangle 7">
            <a:extLst>
              <a:ext uri="{FF2B5EF4-FFF2-40B4-BE49-F238E27FC236}">
                <a16:creationId xmlns:a16="http://schemas.microsoft.com/office/drawing/2014/main" id="{B3B54C9E-EF28-443F-8FC1-A0F851922A6D}"/>
              </a:ext>
            </a:extLst>
          </p:cNvPr>
          <p:cNvSpPr>
            <a:spLocks/>
          </p:cNvSpPr>
          <p:nvPr/>
        </p:nvSpPr>
        <p:spPr bwMode="auto">
          <a:xfrm>
            <a:off x="1106488" y="2114550"/>
            <a:ext cx="928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client</a:t>
            </a:r>
          </a:p>
        </p:txBody>
      </p:sp>
      <p:pic>
        <p:nvPicPr>
          <p:cNvPr id="74756" name="Picture 8">
            <a:extLst>
              <a:ext uri="{FF2B5EF4-FFF2-40B4-BE49-F238E27FC236}">
                <a16:creationId xmlns:a16="http://schemas.microsoft.com/office/drawing/2014/main" id="{B86C69F8-21A5-4767-883D-463D6F11F9F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700" y="1354138"/>
            <a:ext cx="7445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cxnSp>
        <p:nvCxnSpPr>
          <p:cNvPr id="9" name="Connecteur droit 8">
            <a:extLst>
              <a:ext uri="{FF2B5EF4-FFF2-40B4-BE49-F238E27FC236}">
                <a16:creationId xmlns:a16="http://schemas.microsoft.com/office/drawing/2014/main" id="{5CCC8307-A424-4394-AE4E-9EF75F78790A}"/>
              </a:ext>
            </a:extLst>
          </p:cNvPr>
          <p:cNvCxnSpPr>
            <a:stCxn id="74755" idx="2"/>
          </p:cNvCxnSpPr>
          <p:nvPr/>
        </p:nvCxnSpPr>
        <p:spPr bwMode="auto">
          <a:xfrm flipH="1">
            <a:off x="1552575" y="2524125"/>
            <a:ext cx="17463" cy="4043363"/>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Connecteur droit 9">
            <a:extLst>
              <a:ext uri="{FF2B5EF4-FFF2-40B4-BE49-F238E27FC236}">
                <a16:creationId xmlns:a16="http://schemas.microsoft.com/office/drawing/2014/main" id="{672A58F9-4C84-4663-A17D-8572C3A53B8B}"/>
              </a:ext>
            </a:extLst>
          </p:cNvPr>
          <p:cNvCxnSpPr/>
          <p:nvPr/>
        </p:nvCxnSpPr>
        <p:spPr bwMode="auto">
          <a:xfrm flipH="1">
            <a:off x="7750175" y="2416175"/>
            <a:ext cx="19050" cy="40005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74759" name="Grouper 24">
            <a:extLst>
              <a:ext uri="{FF2B5EF4-FFF2-40B4-BE49-F238E27FC236}">
                <a16:creationId xmlns:a16="http://schemas.microsoft.com/office/drawing/2014/main" id="{8EC721CF-372B-409A-8E03-89ED45C0DAA8}"/>
              </a:ext>
            </a:extLst>
          </p:cNvPr>
          <p:cNvGrpSpPr>
            <a:grpSpLocks/>
          </p:cNvGrpSpPr>
          <p:nvPr/>
        </p:nvGrpSpPr>
        <p:grpSpPr bwMode="auto">
          <a:xfrm>
            <a:off x="1662113" y="2466975"/>
            <a:ext cx="6034087" cy="738188"/>
            <a:chOff x="2181920" y="4300736"/>
            <a:chExt cx="7920880" cy="1051223"/>
          </a:xfrm>
        </p:grpSpPr>
        <p:cxnSp>
          <p:nvCxnSpPr>
            <p:cNvPr id="12" name="Connecteur droit avec flèche 11">
              <a:extLst>
                <a:ext uri="{FF2B5EF4-FFF2-40B4-BE49-F238E27FC236}">
                  <a16:creationId xmlns:a16="http://schemas.microsoft.com/office/drawing/2014/main" id="{1F213E4C-5DAC-4598-87E5-F610A5B13895}"/>
                </a:ext>
              </a:extLst>
            </p:cNvPr>
            <p:cNvCxnSpPr/>
            <p:nvPr/>
          </p:nvCxnSpPr>
          <p:spPr bwMode="auto">
            <a:xfrm>
              <a:off x="2181920" y="4587845"/>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780" name="ZoneTexte 12">
              <a:extLst>
                <a:ext uri="{FF2B5EF4-FFF2-40B4-BE49-F238E27FC236}">
                  <a16:creationId xmlns:a16="http://schemas.microsoft.com/office/drawing/2014/main" id="{8498A06D-DC74-431D-9BB2-C9DE13E9C44F}"/>
                </a:ext>
              </a:extLst>
            </p:cNvPr>
            <p:cNvSpPr txBox="1">
              <a:spLocks noChangeArrowheads="1"/>
            </p:cNvSpPr>
            <p:nvPr/>
          </p:nvSpPr>
          <p:spPr bwMode="auto">
            <a:xfrm>
              <a:off x="5817667" y="4300736"/>
              <a:ext cx="242411" cy="1051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4200"/>
                <a:t> </a:t>
              </a:r>
            </a:p>
          </p:txBody>
        </p:sp>
      </p:grpSp>
      <p:grpSp>
        <p:nvGrpSpPr>
          <p:cNvPr id="74760" name="Grouper 25">
            <a:extLst>
              <a:ext uri="{FF2B5EF4-FFF2-40B4-BE49-F238E27FC236}">
                <a16:creationId xmlns:a16="http://schemas.microsoft.com/office/drawing/2014/main" id="{D7B348CF-B7B7-4472-ACA7-470B6048C108}"/>
              </a:ext>
            </a:extLst>
          </p:cNvPr>
          <p:cNvGrpSpPr>
            <a:grpSpLocks/>
          </p:cNvGrpSpPr>
          <p:nvPr/>
        </p:nvGrpSpPr>
        <p:grpSpPr bwMode="auto">
          <a:xfrm>
            <a:off x="1606550" y="3024188"/>
            <a:ext cx="6143625" cy="738187"/>
            <a:chOff x="2109912" y="5092824"/>
            <a:chExt cx="8064896" cy="1051223"/>
          </a:xfrm>
        </p:grpSpPr>
        <p:cxnSp>
          <p:nvCxnSpPr>
            <p:cNvPr id="15" name="Connecteur droit avec flèche 14">
              <a:extLst>
                <a:ext uri="{FF2B5EF4-FFF2-40B4-BE49-F238E27FC236}">
                  <a16:creationId xmlns:a16="http://schemas.microsoft.com/office/drawing/2014/main" id="{1985E48E-9C18-4E34-B239-2FF8BB8C3574}"/>
                </a:ext>
              </a:extLst>
            </p:cNvPr>
            <p:cNvCxnSpPr/>
            <p:nvPr/>
          </p:nvCxnSpPr>
          <p:spPr bwMode="auto">
            <a:xfrm flipH="1">
              <a:off x="2109912" y="5309851"/>
              <a:ext cx="8064896" cy="35945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778" name="ZoneTexte 13">
              <a:extLst>
                <a:ext uri="{FF2B5EF4-FFF2-40B4-BE49-F238E27FC236}">
                  <a16:creationId xmlns:a16="http://schemas.microsoft.com/office/drawing/2014/main" id="{4885CBC1-0BCE-4E53-9D82-6D49D9CD5006}"/>
                </a:ext>
              </a:extLst>
            </p:cNvPr>
            <p:cNvSpPr txBox="1">
              <a:spLocks noChangeArrowheads="1"/>
            </p:cNvSpPr>
            <p:nvPr/>
          </p:nvSpPr>
          <p:spPr bwMode="auto">
            <a:xfrm>
              <a:off x="5961666" y="5092824"/>
              <a:ext cx="242445" cy="1051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4200"/>
                <a:t> </a:t>
              </a:r>
            </a:p>
          </p:txBody>
        </p:sp>
      </p:grpSp>
      <p:grpSp>
        <p:nvGrpSpPr>
          <p:cNvPr id="74761" name="Grouper 26">
            <a:extLst>
              <a:ext uri="{FF2B5EF4-FFF2-40B4-BE49-F238E27FC236}">
                <a16:creationId xmlns:a16="http://schemas.microsoft.com/office/drawing/2014/main" id="{452287E4-BBD0-4618-9ECB-4F70DA29F1F2}"/>
              </a:ext>
            </a:extLst>
          </p:cNvPr>
          <p:cNvGrpSpPr>
            <a:grpSpLocks/>
          </p:cNvGrpSpPr>
          <p:nvPr/>
        </p:nvGrpSpPr>
        <p:grpSpPr bwMode="auto">
          <a:xfrm>
            <a:off x="1606550" y="3479800"/>
            <a:ext cx="6034088" cy="738188"/>
            <a:chOff x="2109912" y="5740896"/>
            <a:chExt cx="7920880" cy="1048967"/>
          </a:xfrm>
        </p:grpSpPr>
        <p:cxnSp>
          <p:nvCxnSpPr>
            <p:cNvPr id="19" name="Connecteur droit avec flèche 18">
              <a:extLst>
                <a:ext uri="{FF2B5EF4-FFF2-40B4-BE49-F238E27FC236}">
                  <a16:creationId xmlns:a16="http://schemas.microsoft.com/office/drawing/2014/main" id="{692F959D-9992-4DFA-8024-9EBF7BC9CF36}"/>
                </a:ext>
              </a:extLst>
            </p:cNvPr>
            <p:cNvCxnSpPr/>
            <p:nvPr/>
          </p:nvCxnSpPr>
          <p:spPr bwMode="auto">
            <a:xfrm>
              <a:off x="2109912" y="6029644"/>
              <a:ext cx="7920880" cy="430866"/>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776" name="ZoneTexte 19">
              <a:extLst>
                <a:ext uri="{FF2B5EF4-FFF2-40B4-BE49-F238E27FC236}">
                  <a16:creationId xmlns:a16="http://schemas.microsoft.com/office/drawing/2014/main" id="{341F5134-EB15-44F0-AE2F-0BACE86C9783}"/>
                </a:ext>
              </a:extLst>
            </p:cNvPr>
            <p:cNvSpPr txBox="1">
              <a:spLocks noChangeArrowheads="1"/>
            </p:cNvSpPr>
            <p:nvPr/>
          </p:nvSpPr>
          <p:spPr bwMode="auto">
            <a:xfrm>
              <a:off x="5745659" y="5740896"/>
              <a:ext cx="242411" cy="10489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4200"/>
                <a:t> </a:t>
              </a:r>
            </a:p>
          </p:txBody>
        </p:sp>
      </p:grpSp>
      <p:grpSp>
        <p:nvGrpSpPr>
          <p:cNvPr id="29" name="Grouper 28">
            <a:extLst>
              <a:ext uri="{FF2B5EF4-FFF2-40B4-BE49-F238E27FC236}">
                <a16:creationId xmlns:a16="http://schemas.microsoft.com/office/drawing/2014/main" id="{C32AA147-191E-457B-99EB-9F322745691B}"/>
              </a:ext>
            </a:extLst>
          </p:cNvPr>
          <p:cNvGrpSpPr>
            <a:grpSpLocks/>
          </p:cNvGrpSpPr>
          <p:nvPr/>
        </p:nvGrpSpPr>
        <p:grpSpPr bwMode="auto">
          <a:xfrm>
            <a:off x="1606550" y="4441825"/>
            <a:ext cx="6034088" cy="523220"/>
            <a:chOff x="2109912" y="7109048"/>
            <a:chExt cx="7920880" cy="745096"/>
          </a:xfrm>
        </p:grpSpPr>
        <p:cxnSp>
          <p:nvCxnSpPr>
            <p:cNvPr id="21" name="Connecteur droit avec flèche 20">
              <a:extLst>
                <a:ext uri="{FF2B5EF4-FFF2-40B4-BE49-F238E27FC236}">
                  <a16:creationId xmlns:a16="http://schemas.microsoft.com/office/drawing/2014/main" id="{EE3E39C9-39BE-46F9-8501-C8EC3023355A}"/>
                </a:ext>
              </a:extLst>
            </p:cNvPr>
            <p:cNvCxnSpPr/>
            <p:nvPr/>
          </p:nvCxnSpPr>
          <p:spPr bwMode="auto">
            <a:xfrm>
              <a:off x="2109912" y="7396157"/>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774" name="ZoneTexte 21">
              <a:extLst>
                <a:ext uri="{FF2B5EF4-FFF2-40B4-BE49-F238E27FC236}">
                  <a16:creationId xmlns:a16="http://schemas.microsoft.com/office/drawing/2014/main" id="{FD26BB06-FC9F-4642-B73E-B044A589B7E4}"/>
                </a:ext>
              </a:extLst>
            </p:cNvPr>
            <p:cNvSpPr txBox="1">
              <a:spLocks noChangeArrowheads="1"/>
            </p:cNvSpPr>
            <p:nvPr/>
          </p:nvSpPr>
          <p:spPr bwMode="auto">
            <a:xfrm>
              <a:off x="3570925" y="7109048"/>
              <a:ext cx="4591881" cy="7450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nb-NO" altLang="fr-FR" sz="2800" dirty="0">
                  <a:solidFill>
                    <a:srgbClr val="0000FF"/>
                  </a:solidFill>
                </a:rPr>
                <a:t>SSH-2.0-OpenSSH_6.9</a:t>
              </a:r>
              <a:endParaRPr lang="en-GB" altLang="fr-FR" sz="2800" i="1" dirty="0">
                <a:solidFill>
                  <a:srgbClr val="0000FF"/>
                </a:solidFill>
              </a:endParaRPr>
            </a:p>
          </p:txBody>
        </p:sp>
      </p:grpSp>
      <p:grpSp>
        <p:nvGrpSpPr>
          <p:cNvPr id="28" name="Grouper 27">
            <a:extLst>
              <a:ext uri="{FF2B5EF4-FFF2-40B4-BE49-F238E27FC236}">
                <a16:creationId xmlns:a16="http://schemas.microsoft.com/office/drawing/2014/main" id="{ACCAAF82-D5CA-4DA5-8CBA-795426775625}"/>
              </a:ext>
            </a:extLst>
          </p:cNvPr>
          <p:cNvGrpSpPr>
            <a:grpSpLocks/>
          </p:cNvGrpSpPr>
          <p:nvPr/>
        </p:nvGrpSpPr>
        <p:grpSpPr bwMode="auto">
          <a:xfrm>
            <a:off x="1552575" y="3935410"/>
            <a:ext cx="6143625" cy="523220"/>
            <a:chOff x="2037904" y="6388968"/>
            <a:chExt cx="8064896" cy="743498"/>
          </a:xfrm>
        </p:grpSpPr>
        <p:cxnSp>
          <p:nvCxnSpPr>
            <p:cNvPr id="23" name="Connecteur droit avec flèche 22">
              <a:extLst>
                <a:ext uri="{FF2B5EF4-FFF2-40B4-BE49-F238E27FC236}">
                  <a16:creationId xmlns:a16="http://schemas.microsoft.com/office/drawing/2014/main" id="{BADF4C88-DDA3-4CB3-85C3-716833B2AD51}"/>
                </a:ext>
              </a:extLst>
            </p:cNvPr>
            <p:cNvCxnSpPr/>
            <p:nvPr/>
          </p:nvCxnSpPr>
          <p:spPr bwMode="auto">
            <a:xfrm flipH="1">
              <a:off x="2037904" y="6605529"/>
              <a:ext cx="8064896" cy="360935"/>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772" name="ZoneTexte 23">
              <a:extLst>
                <a:ext uri="{FF2B5EF4-FFF2-40B4-BE49-F238E27FC236}">
                  <a16:creationId xmlns:a16="http://schemas.microsoft.com/office/drawing/2014/main" id="{A9B1F147-38F5-4B09-B1CB-DCBEE987F8C9}"/>
                </a:ext>
              </a:extLst>
            </p:cNvPr>
            <p:cNvSpPr txBox="1">
              <a:spLocks noChangeArrowheads="1"/>
            </p:cNvSpPr>
            <p:nvPr/>
          </p:nvSpPr>
          <p:spPr bwMode="auto">
            <a:xfrm>
              <a:off x="3545479" y="6388968"/>
              <a:ext cx="4930803" cy="743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nb-NO" altLang="fr-FR" sz="2800" dirty="0">
                  <a:solidFill>
                    <a:srgbClr val="008000"/>
                  </a:solidFill>
                </a:rPr>
                <a:t>SSH-2.0-OpenSSH_6.6.1</a:t>
              </a:r>
            </a:p>
          </p:txBody>
        </p:sp>
      </p:grpSp>
      <p:grpSp>
        <p:nvGrpSpPr>
          <p:cNvPr id="30" name="Grouper 29">
            <a:extLst>
              <a:ext uri="{FF2B5EF4-FFF2-40B4-BE49-F238E27FC236}">
                <a16:creationId xmlns:a16="http://schemas.microsoft.com/office/drawing/2014/main" id="{CB0C31D4-3930-44FF-A796-06AAAF4D9727}"/>
              </a:ext>
            </a:extLst>
          </p:cNvPr>
          <p:cNvGrpSpPr>
            <a:grpSpLocks/>
          </p:cNvGrpSpPr>
          <p:nvPr/>
        </p:nvGrpSpPr>
        <p:grpSpPr bwMode="auto">
          <a:xfrm>
            <a:off x="1552575" y="5605463"/>
            <a:ext cx="6143625" cy="523220"/>
            <a:chOff x="2037904" y="6388968"/>
            <a:chExt cx="8064896" cy="743498"/>
          </a:xfrm>
        </p:grpSpPr>
        <p:cxnSp>
          <p:nvCxnSpPr>
            <p:cNvPr id="31" name="Connecteur droit avec flèche 30">
              <a:extLst>
                <a:ext uri="{FF2B5EF4-FFF2-40B4-BE49-F238E27FC236}">
                  <a16:creationId xmlns:a16="http://schemas.microsoft.com/office/drawing/2014/main" id="{B9ECF106-A347-43AA-BF07-DAB344BF866E}"/>
                </a:ext>
              </a:extLst>
            </p:cNvPr>
            <p:cNvCxnSpPr/>
            <p:nvPr/>
          </p:nvCxnSpPr>
          <p:spPr bwMode="auto">
            <a:xfrm flipH="1">
              <a:off x="2037904" y="6605529"/>
              <a:ext cx="8064896" cy="358679"/>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770" name="ZoneTexte 31">
              <a:extLst>
                <a:ext uri="{FF2B5EF4-FFF2-40B4-BE49-F238E27FC236}">
                  <a16:creationId xmlns:a16="http://schemas.microsoft.com/office/drawing/2014/main" id="{4FEB1A45-83F6-4DB7-A927-7FC8E336387A}"/>
                </a:ext>
              </a:extLst>
            </p:cNvPr>
            <p:cNvSpPr txBox="1">
              <a:spLocks noChangeArrowheads="1"/>
            </p:cNvSpPr>
            <p:nvPr/>
          </p:nvSpPr>
          <p:spPr bwMode="auto">
            <a:xfrm>
              <a:off x="3771695" y="6388968"/>
              <a:ext cx="4478378" cy="743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800" dirty="0">
                  <a:solidFill>
                    <a:srgbClr val="008000"/>
                  </a:solidFill>
                </a:rPr>
                <a:t>SSH2_MSG_KEXINIT</a:t>
              </a:r>
              <a:endParaRPr lang="en-GB" altLang="fr-FR" sz="2800" i="1" dirty="0">
                <a:solidFill>
                  <a:srgbClr val="008000"/>
                </a:solidFill>
              </a:endParaRPr>
            </a:p>
          </p:txBody>
        </p:sp>
      </p:grpSp>
      <p:grpSp>
        <p:nvGrpSpPr>
          <p:cNvPr id="33" name="Grouper 32">
            <a:extLst>
              <a:ext uri="{FF2B5EF4-FFF2-40B4-BE49-F238E27FC236}">
                <a16:creationId xmlns:a16="http://schemas.microsoft.com/office/drawing/2014/main" id="{AC301E4B-AFFC-4D96-8BC2-221E668EA82D}"/>
              </a:ext>
            </a:extLst>
          </p:cNvPr>
          <p:cNvGrpSpPr>
            <a:grpSpLocks/>
          </p:cNvGrpSpPr>
          <p:nvPr/>
        </p:nvGrpSpPr>
        <p:grpSpPr bwMode="auto">
          <a:xfrm>
            <a:off x="1606550" y="4999038"/>
            <a:ext cx="6034088" cy="523220"/>
            <a:chOff x="2109912" y="7109048"/>
            <a:chExt cx="7920880" cy="745097"/>
          </a:xfrm>
        </p:grpSpPr>
        <p:cxnSp>
          <p:nvCxnSpPr>
            <p:cNvPr id="34" name="Connecteur droit avec flèche 33">
              <a:extLst>
                <a:ext uri="{FF2B5EF4-FFF2-40B4-BE49-F238E27FC236}">
                  <a16:creationId xmlns:a16="http://schemas.microsoft.com/office/drawing/2014/main" id="{17C125AE-1C67-4BE6-B860-C212F8BF940B}"/>
                </a:ext>
              </a:extLst>
            </p:cNvPr>
            <p:cNvCxnSpPr/>
            <p:nvPr/>
          </p:nvCxnSpPr>
          <p:spPr bwMode="auto">
            <a:xfrm>
              <a:off x="2109912" y="7396156"/>
              <a:ext cx="7920880" cy="431794"/>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768" name="ZoneTexte 34">
              <a:extLst>
                <a:ext uri="{FF2B5EF4-FFF2-40B4-BE49-F238E27FC236}">
                  <a16:creationId xmlns:a16="http://schemas.microsoft.com/office/drawing/2014/main" id="{5DC3E021-DFAF-4601-A1B9-07F7517401E1}"/>
                </a:ext>
              </a:extLst>
            </p:cNvPr>
            <p:cNvSpPr txBox="1">
              <a:spLocks noChangeArrowheads="1"/>
            </p:cNvSpPr>
            <p:nvPr/>
          </p:nvSpPr>
          <p:spPr bwMode="auto">
            <a:xfrm>
              <a:off x="3627739" y="7109048"/>
              <a:ext cx="4478252" cy="7450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800" dirty="0">
                  <a:solidFill>
                    <a:srgbClr val="3366FF"/>
                  </a:solidFill>
                </a:rPr>
                <a:t>SSH2_MSG_KEXINIT</a:t>
              </a:r>
              <a:endParaRPr lang="en-GB" altLang="fr-FR" sz="2800" i="1" dirty="0">
                <a:solidFill>
                  <a:srgbClr val="3366FF"/>
                </a:solidFill>
              </a:endParaRPr>
            </a:p>
          </p:txBody>
        </p:sp>
      </p:grpSp>
      <p:sp>
        <p:nvSpPr>
          <p:cNvPr id="74766" name="Rectangle 22">
            <a:extLst>
              <a:ext uri="{FF2B5EF4-FFF2-40B4-BE49-F238E27FC236}">
                <a16:creationId xmlns:a16="http://schemas.microsoft.com/office/drawing/2014/main" id="{82AB4DAB-E424-4C68-BB9A-836F86F13B6E}"/>
              </a:ext>
            </a:extLst>
          </p:cNvPr>
          <p:cNvSpPr>
            <a:spLocks/>
          </p:cNvSpPr>
          <p:nvPr/>
        </p:nvSpPr>
        <p:spPr bwMode="auto">
          <a:xfrm>
            <a:off x="6818313" y="2062163"/>
            <a:ext cx="25320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900" baseline="-33000">
                <a:solidFill>
                  <a:srgbClr val="008000"/>
                </a:solidFill>
                <a:latin typeface="Helvetica" panose="020B0604020202020204" pitchFamily="34" charset="0"/>
                <a:sym typeface="Helvetica" panose="020B0604020202020204" pitchFamily="34" charset="0"/>
              </a:rPr>
              <a:t>,</a:t>
            </a:r>
            <a:r>
              <a:rPr lang="en-US" altLang="fr-FR" sz="1900">
                <a:solidFill>
                  <a:srgbClr val="008000"/>
                </a:solidFill>
                <a:latin typeface="Helvetica" panose="020B0604020202020204" pitchFamily="34" charset="0"/>
                <a:sym typeface="Helvetica" panose="020B0604020202020204" pitchFamily="34" charset="0"/>
              </a:rPr>
              <a:t>Pub</a:t>
            </a:r>
            <a:r>
              <a:rPr lang="en-US" altLang="fr-FR" sz="1900" baseline="-33000">
                <a:solidFill>
                  <a:srgbClr val="008000"/>
                </a:solidFill>
                <a:latin typeface="Helvetica" panose="020B0604020202020204" pitchFamily="34" charset="0"/>
                <a:sym typeface="Helvetica" panose="020B0604020202020204" pitchFamily="34" charset="0"/>
              </a:rPr>
              <a:t>Server,</a:t>
            </a:r>
            <a:r>
              <a:rPr lang="en-US" altLang="fr-FR" sz="1900">
                <a:solidFill>
                  <a:srgbClr val="008000"/>
                </a:solidFill>
                <a:latin typeface="Helvetica" panose="020B0604020202020204" pitchFamily="34" charset="0"/>
                <a:sym typeface="Helvetica" panose="020B0604020202020204" pitchFamily="34" charset="0"/>
              </a:rPr>
              <a:t>,Priv</a:t>
            </a:r>
            <a:r>
              <a:rPr lang="en-US" altLang="fr-FR" sz="1900" baseline="-33000">
                <a:solidFill>
                  <a:srgbClr val="008000"/>
                </a:solidFill>
                <a:latin typeface="Helvetica" panose="020B0604020202020204" pitchFamily="34" charset="0"/>
                <a:sym typeface="Helvetica" panose="020B0604020202020204" pitchFamily="34" charset="0"/>
              </a:rPr>
              <a:t>Server</a:t>
            </a:r>
          </a:p>
        </p:txBody>
      </p:sp>
    </p:spTree>
    <p:extLst>
      <p:ext uri="{BB962C8B-B14F-4D97-AF65-F5344CB8AC3E}">
        <p14:creationId xmlns:p14="http://schemas.microsoft.com/office/powerpoint/2010/main" val="14015701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right)">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EF2EF3-7078-4AA2-ABDD-6B4871F6FD7B}"/>
              </a:ext>
            </a:extLst>
          </p:cNvPr>
          <p:cNvSpPr>
            <a:spLocks noGrp="1"/>
          </p:cNvSpPr>
          <p:nvPr>
            <p:ph type="title"/>
          </p:nvPr>
        </p:nvSpPr>
        <p:spPr/>
        <p:txBody>
          <a:bodyPr/>
          <a:lstStyle/>
          <a:p>
            <a:pPr>
              <a:defRPr/>
            </a:pPr>
            <a:r>
              <a:rPr lang="en-GB" dirty="0">
                <a:sym typeface="Gill Sans" charset="0"/>
              </a:rPr>
              <a:t>SSH : key exchange</a:t>
            </a:r>
          </a:p>
        </p:txBody>
      </p:sp>
      <p:sp>
        <p:nvSpPr>
          <p:cNvPr id="3" name="Espace réservé du contenu 2">
            <a:extLst>
              <a:ext uri="{FF2B5EF4-FFF2-40B4-BE49-F238E27FC236}">
                <a16:creationId xmlns:a16="http://schemas.microsoft.com/office/drawing/2014/main" id="{CE60D193-75FA-454D-80F4-5C699D29B20D}"/>
              </a:ext>
            </a:extLst>
          </p:cNvPr>
          <p:cNvSpPr>
            <a:spLocks noGrp="1"/>
          </p:cNvSpPr>
          <p:nvPr>
            <p:ph idx="1"/>
          </p:nvPr>
        </p:nvSpPr>
        <p:spPr>
          <a:xfrm>
            <a:off x="1063041" y="1420018"/>
            <a:ext cx="7972425" cy="4017963"/>
          </a:xfrm>
        </p:spPr>
        <p:txBody>
          <a:bodyPr/>
          <a:lstStyle/>
          <a:p>
            <a:pPr marL="617418" indent="-420967">
              <a:spcBef>
                <a:spcPts val="1768"/>
              </a:spcBef>
              <a:buFont typeface="Gill Sans" charset="0"/>
              <a:buChar char="•"/>
              <a:defRPr/>
            </a:pPr>
            <a:r>
              <a:rPr lang="en-GB" dirty="0">
                <a:sym typeface="Gill Sans" charset="0"/>
              </a:rPr>
              <a:t>Principles</a:t>
            </a:r>
          </a:p>
          <a:p>
            <a:pPr marL="944837" lvl="1" indent="-420967">
              <a:spcBef>
                <a:spcPts val="1768"/>
              </a:spcBef>
              <a:buFont typeface="Gill Sans" charset="0"/>
              <a:buChar char="•"/>
              <a:defRPr/>
            </a:pPr>
            <a:r>
              <a:rPr lang="en-GB" dirty="0" err="1">
                <a:sym typeface="Gill Sans" charset="0"/>
              </a:rPr>
              <a:t>Diffie</a:t>
            </a:r>
            <a:r>
              <a:rPr lang="en-GB" dirty="0">
                <a:sym typeface="Gill Sans" charset="0"/>
              </a:rPr>
              <a:t> Hellman allows to securely exchange keys</a:t>
            </a:r>
          </a:p>
          <a:p>
            <a:pPr marL="1272256" lvl="2" indent="-420967">
              <a:spcBef>
                <a:spcPts val="1768"/>
              </a:spcBef>
              <a:buFont typeface="Gill Sans" charset="0"/>
              <a:buChar char="•"/>
              <a:defRPr/>
            </a:pPr>
            <a:r>
              <a:rPr lang="en-GB" dirty="0">
                <a:solidFill>
                  <a:srgbClr val="FF0000"/>
                </a:solidFill>
                <a:sym typeface="Gill Sans" charset="0"/>
              </a:rPr>
              <a:t>but it needs to be authenticated !</a:t>
            </a:r>
          </a:p>
        </p:txBody>
      </p:sp>
      <p:pic>
        <p:nvPicPr>
          <p:cNvPr id="4" name="Picture 2">
            <a:extLst>
              <a:ext uri="{FF2B5EF4-FFF2-40B4-BE49-F238E27FC236}">
                <a16:creationId xmlns:a16="http://schemas.microsoft.com/office/drawing/2014/main" id="{0899D79A-7E91-A145-8139-BA744B2FE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11551" y="5297728"/>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2F812D-B7CC-7543-A253-CBB6E545DB6D}"/>
              </a:ext>
            </a:extLst>
          </p:cNvPr>
          <p:cNvSpPr/>
          <p:nvPr/>
        </p:nvSpPr>
        <p:spPr>
          <a:xfrm>
            <a:off x="1539312" y="4980917"/>
            <a:ext cx="7239479" cy="1523494"/>
          </a:xfrm>
          <a:prstGeom prst="rect">
            <a:avLst/>
          </a:prstGeom>
        </p:spPr>
        <p:txBody>
          <a:bodyPr wrap="square">
            <a:spAutoFit/>
          </a:bodyPr>
          <a:lstStyle/>
          <a:p>
            <a:pPr marL="1272256" lvl="2" indent="-420967">
              <a:spcBef>
                <a:spcPts val="1768"/>
              </a:spcBef>
              <a:buFont typeface="Gill Sans" charset="0"/>
              <a:buChar char="•"/>
              <a:defRPr/>
            </a:pPr>
            <a:r>
              <a:rPr lang="en-GB" dirty="0">
                <a:sym typeface="Gill Sans" charset="0"/>
              </a:rPr>
              <a:t>When you use </a:t>
            </a:r>
            <a:r>
              <a:rPr lang="en-GB" dirty="0" err="1">
                <a:sym typeface="Gill Sans" charset="0"/>
              </a:rPr>
              <a:t>ssh</a:t>
            </a:r>
            <a:r>
              <a:rPr lang="en-GB" dirty="0">
                <a:sym typeface="Gill Sans" charset="0"/>
              </a:rPr>
              <a:t> to access </a:t>
            </a:r>
            <a:r>
              <a:rPr lang="en-GB" dirty="0" err="1">
                <a:sym typeface="Gill Sans" charset="0"/>
              </a:rPr>
              <a:t>UCLouvain’s</a:t>
            </a:r>
            <a:r>
              <a:rPr lang="en-GB" dirty="0">
                <a:sym typeface="Gill Sans" charset="0"/>
              </a:rPr>
              <a:t> servers, how do you authenticate them ?</a:t>
            </a:r>
          </a:p>
        </p:txBody>
      </p:sp>
    </p:spTree>
    <p:extLst>
      <p:ext uri="{BB962C8B-B14F-4D97-AF65-F5344CB8AC3E}">
        <p14:creationId xmlns:p14="http://schemas.microsoft.com/office/powerpoint/2010/main" val="1045399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F5BB55-828A-4249-8077-E9D7628AD87F}"/>
              </a:ext>
            </a:extLst>
          </p:cNvPr>
          <p:cNvSpPr>
            <a:spLocks noGrp="1"/>
          </p:cNvSpPr>
          <p:nvPr>
            <p:ph type="title"/>
          </p:nvPr>
        </p:nvSpPr>
        <p:spPr/>
        <p:txBody>
          <a:bodyPr/>
          <a:lstStyle/>
          <a:p>
            <a:pPr>
              <a:defRPr/>
            </a:pPr>
            <a:r>
              <a:rPr lang="en-GB" dirty="0">
                <a:sym typeface="Gill Sans" charset="0"/>
              </a:rPr>
              <a:t>Key exchange</a:t>
            </a:r>
          </a:p>
        </p:txBody>
      </p:sp>
      <p:pic>
        <p:nvPicPr>
          <p:cNvPr id="76802" name="Picture 6">
            <a:extLst>
              <a:ext uri="{FF2B5EF4-FFF2-40B4-BE49-F238E27FC236}">
                <a16:creationId xmlns:a16="http://schemas.microsoft.com/office/drawing/2014/main" id="{B74D6F72-0025-4523-9311-09F3559DDE6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454150"/>
            <a:ext cx="7620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6803" name="Rectangle 7">
            <a:extLst>
              <a:ext uri="{FF2B5EF4-FFF2-40B4-BE49-F238E27FC236}">
                <a16:creationId xmlns:a16="http://schemas.microsoft.com/office/drawing/2014/main" id="{DBD8B7EA-C5BF-4BCB-8BA1-328C422B4BB7}"/>
              </a:ext>
            </a:extLst>
          </p:cNvPr>
          <p:cNvSpPr>
            <a:spLocks/>
          </p:cNvSpPr>
          <p:nvPr/>
        </p:nvSpPr>
        <p:spPr bwMode="auto">
          <a:xfrm>
            <a:off x="1106488" y="2114550"/>
            <a:ext cx="928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client</a:t>
            </a:r>
          </a:p>
        </p:txBody>
      </p:sp>
      <p:pic>
        <p:nvPicPr>
          <p:cNvPr id="76804" name="Picture 8">
            <a:extLst>
              <a:ext uri="{FF2B5EF4-FFF2-40B4-BE49-F238E27FC236}">
                <a16:creationId xmlns:a16="http://schemas.microsoft.com/office/drawing/2014/main" id="{799E1EDD-C511-4F01-9F82-F8115B16DAC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700" y="1354138"/>
            <a:ext cx="7445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cxnSp>
        <p:nvCxnSpPr>
          <p:cNvPr id="9" name="Connecteur droit 8">
            <a:extLst>
              <a:ext uri="{FF2B5EF4-FFF2-40B4-BE49-F238E27FC236}">
                <a16:creationId xmlns:a16="http://schemas.microsoft.com/office/drawing/2014/main" id="{16B6C608-AE25-495A-AC94-56C2643BA047}"/>
              </a:ext>
            </a:extLst>
          </p:cNvPr>
          <p:cNvCxnSpPr>
            <a:stCxn id="76803" idx="2"/>
          </p:cNvCxnSpPr>
          <p:nvPr/>
        </p:nvCxnSpPr>
        <p:spPr bwMode="auto">
          <a:xfrm flipH="1">
            <a:off x="1552575" y="2524125"/>
            <a:ext cx="17463" cy="4043363"/>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Connecteur droit 9">
            <a:extLst>
              <a:ext uri="{FF2B5EF4-FFF2-40B4-BE49-F238E27FC236}">
                <a16:creationId xmlns:a16="http://schemas.microsoft.com/office/drawing/2014/main" id="{CF166A3A-DCB4-4793-A261-2DCC231540C9}"/>
              </a:ext>
            </a:extLst>
          </p:cNvPr>
          <p:cNvCxnSpPr/>
          <p:nvPr/>
        </p:nvCxnSpPr>
        <p:spPr bwMode="auto">
          <a:xfrm flipH="1">
            <a:off x="7750175" y="2416175"/>
            <a:ext cx="19050" cy="40005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30" name="Grouper 29">
            <a:extLst>
              <a:ext uri="{FF2B5EF4-FFF2-40B4-BE49-F238E27FC236}">
                <a16:creationId xmlns:a16="http://schemas.microsoft.com/office/drawing/2014/main" id="{831F5CFC-F8E3-4AB7-9987-3F85F7E3C772}"/>
              </a:ext>
            </a:extLst>
          </p:cNvPr>
          <p:cNvGrpSpPr>
            <a:grpSpLocks/>
          </p:cNvGrpSpPr>
          <p:nvPr/>
        </p:nvGrpSpPr>
        <p:grpSpPr bwMode="auto">
          <a:xfrm>
            <a:off x="1866900" y="3784600"/>
            <a:ext cx="5930900" cy="2677656"/>
            <a:chOff x="2037189" y="6388968"/>
            <a:chExt cx="8066149" cy="3808902"/>
          </a:xfrm>
        </p:grpSpPr>
        <p:cxnSp>
          <p:nvCxnSpPr>
            <p:cNvPr id="31" name="Connecteur droit avec flèche 30">
              <a:extLst>
                <a:ext uri="{FF2B5EF4-FFF2-40B4-BE49-F238E27FC236}">
                  <a16:creationId xmlns:a16="http://schemas.microsoft.com/office/drawing/2014/main" id="{E2AEF6C1-179D-42CD-946D-56854171FD26}"/>
                </a:ext>
              </a:extLst>
            </p:cNvPr>
            <p:cNvCxnSpPr/>
            <p:nvPr/>
          </p:nvCxnSpPr>
          <p:spPr bwMode="auto">
            <a:xfrm flipH="1">
              <a:off x="2037189" y="6605753"/>
              <a:ext cx="8066149" cy="359051"/>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6815" name="ZoneTexte 31">
              <a:extLst>
                <a:ext uri="{FF2B5EF4-FFF2-40B4-BE49-F238E27FC236}">
                  <a16:creationId xmlns:a16="http://schemas.microsoft.com/office/drawing/2014/main" id="{976AEC1C-023F-4356-84C3-DD8438C05340}"/>
                </a:ext>
              </a:extLst>
            </p:cNvPr>
            <p:cNvSpPr txBox="1">
              <a:spLocks noChangeArrowheads="1"/>
            </p:cNvSpPr>
            <p:nvPr/>
          </p:nvSpPr>
          <p:spPr bwMode="auto">
            <a:xfrm>
              <a:off x="2338394" y="6388968"/>
              <a:ext cx="7344991" cy="380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sz="2800" dirty="0">
                <a:solidFill>
                  <a:srgbClr val="008000"/>
                </a:solidFill>
              </a:endParaRPr>
            </a:p>
            <a:p>
              <a:pPr eaLnBrk="1" hangingPunct="1"/>
              <a:r>
                <a:rPr lang="en-GB" altLang="fr-FR" sz="2800" dirty="0">
                  <a:solidFill>
                    <a:srgbClr val="008000"/>
                  </a:solidFill>
                </a:rPr>
                <a:t>SSH2_MSG_KEXINIT</a:t>
              </a:r>
              <a:endParaRPr lang="en-GB" altLang="fr-FR" sz="2800" i="1" dirty="0">
                <a:solidFill>
                  <a:srgbClr val="008000"/>
                </a:solidFill>
              </a:endParaRPr>
            </a:p>
            <a:p>
              <a:pPr eaLnBrk="1" hangingPunct="1"/>
              <a:r>
                <a:rPr lang="en-GB" altLang="fr-FR" sz="2800" i="1" dirty="0">
                  <a:solidFill>
                    <a:srgbClr val="008000"/>
                  </a:solidFill>
                </a:rPr>
                <a:t>B=</a:t>
              </a:r>
              <a:r>
                <a:rPr lang="en-GB" altLang="fr-FR" sz="2800" i="1" dirty="0" err="1">
                  <a:solidFill>
                    <a:srgbClr val="008000"/>
                  </a:solidFill>
                </a:rPr>
                <a:t>g</a:t>
              </a:r>
              <a:r>
                <a:rPr lang="en-GB" altLang="fr-FR" sz="2800" i="1" baseline="30000" dirty="0" err="1">
                  <a:solidFill>
                    <a:srgbClr val="008000"/>
                  </a:solidFill>
                </a:rPr>
                <a:t>b</a:t>
              </a:r>
              <a:r>
                <a:rPr lang="en-GB" altLang="fr-FR" sz="2800" i="1" dirty="0">
                  <a:solidFill>
                    <a:srgbClr val="008000"/>
                  </a:solidFill>
                </a:rPr>
                <a:t> mod p</a:t>
              </a:r>
            </a:p>
            <a:p>
              <a:pPr eaLnBrk="1" hangingPunct="1"/>
              <a:r>
                <a:rPr lang="en-GB" altLang="fr-FR" sz="2800" i="1" dirty="0">
                  <a:solidFill>
                    <a:srgbClr val="008000"/>
                  </a:solidFill>
                </a:rPr>
                <a:t>Sign(Hash(</a:t>
              </a:r>
              <a:r>
                <a:rPr lang="en-GB" altLang="fr-FR" sz="2800" i="1" dirty="0" err="1">
                  <a:solidFill>
                    <a:srgbClr val="008000"/>
                  </a:solidFill>
                </a:rPr>
                <a:t>V</a:t>
              </a:r>
              <a:r>
                <a:rPr lang="en-GB" altLang="fr-FR" sz="2800" i="1" baseline="-25000" dirty="0" err="1">
                  <a:solidFill>
                    <a:srgbClr val="008000"/>
                  </a:solidFill>
                </a:rPr>
                <a:t>client</a:t>
              </a:r>
              <a:r>
                <a:rPr lang="en-GB" altLang="fr-FR" sz="2800" i="1" dirty="0">
                  <a:solidFill>
                    <a:srgbClr val="008000"/>
                  </a:solidFill>
                </a:rPr>
                <a:t>||</a:t>
              </a:r>
              <a:r>
                <a:rPr lang="en-GB" altLang="fr-FR" sz="2800" i="1" dirty="0" err="1">
                  <a:solidFill>
                    <a:srgbClr val="008000"/>
                  </a:solidFill>
                </a:rPr>
                <a:t>V</a:t>
              </a:r>
              <a:r>
                <a:rPr lang="en-GB" altLang="fr-FR" sz="2800" i="1" baseline="-25000" dirty="0" err="1">
                  <a:solidFill>
                    <a:srgbClr val="008000"/>
                  </a:solidFill>
                </a:rPr>
                <a:t>server</a:t>
              </a:r>
              <a:r>
                <a:rPr lang="en-GB" altLang="fr-FR" sz="2800" i="1" dirty="0">
                  <a:solidFill>
                    <a:srgbClr val="008000"/>
                  </a:solidFill>
                </a:rPr>
                <a:t>||</a:t>
              </a:r>
              <a:br>
                <a:rPr lang="en-GB" altLang="fr-FR" sz="2800" i="1" dirty="0">
                  <a:solidFill>
                    <a:srgbClr val="008000"/>
                  </a:solidFill>
                </a:rPr>
              </a:br>
              <a:r>
                <a:rPr lang="en-GB" altLang="fr-FR" sz="2800" i="1" dirty="0" err="1">
                  <a:solidFill>
                    <a:srgbClr val="008000"/>
                  </a:solidFill>
                </a:rPr>
                <a:t>KEX</a:t>
              </a:r>
              <a:r>
                <a:rPr lang="en-GB" altLang="fr-FR" sz="2800" i="1" baseline="-25000" dirty="0" err="1">
                  <a:solidFill>
                    <a:srgbClr val="008000"/>
                  </a:solidFill>
                </a:rPr>
                <a:t>Client</a:t>
              </a:r>
              <a:r>
                <a:rPr lang="en-GB" altLang="fr-FR" sz="2800" i="1" dirty="0">
                  <a:solidFill>
                    <a:srgbClr val="008000"/>
                  </a:solidFill>
                </a:rPr>
                <a:t>||</a:t>
              </a:r>
              <a:r>
                <a:rPr lang="en-GB" altLang="fr-FR" sz="2800" i="1" dirty="0" err="1">
                  <a:solidFill>
                    <a:srgbClr val="008000"/>
                  </a:solidFill>
                </a:rPr>
                <a:t>KEX</a:t>
              </a:r>
              <a:r>
                <a:rPr lang="en-GB" altLang="fr-FR" sz="2800" i="1" baseline="-25000" dirty="0" err="1">
                  <a:solidFill>
                    <a:srgbClr val="008000"/>
                  </a:solidFill>
                </a:rPr>
                <a:t>Server</a:t>
              </a:r>
              <a:r>
                <a:rPr lang="en-GB" altLang="fr-FR" sz="2800" i="1" dirty="0">
                  <a:solidFill>
                    <a:srgbClr val="008000"/>
                  </a:solidFill>
                </a:rPr>
                <a:t>||</a:t>
              </a:r>
              <a:r>
                <a:rPr lang="en-GB" altLang="fr-FR" sz="2800" dirty="0" err="1">
                  <a:solidFill>
                    <a:srgbClr val="008000"/>
                  </a:solidFill>
                </a:rPr>
                <a:t>Pub</a:t>
              </a:r>
              <a:r>
                <a:rPr lang="en-GB" altLang="fr-FR" sz="2800" baseline="-25000" dirty="0" err="1">
                  <a:solidFill>
                    <a:srgbClr val="008000"/>
                  </a:solidFill>
                </a:rPr>
                <a:t>Server</a:t>
              </a:r>
              <a:r>
                <a:rPr lang="en-GB" altLang="fr-FR" sz="2800" dirty="0">
                  <a:solidFill>
                    <a:srgbClr val="008000"/>
                  </a:solidFill>
                </a:rPr>
                <a:t>||A||B||K)</a:t>
              </a:r>
            </a:p>
            <a:p>
              <a:pPr eaLnBrk="1" hangingPunct="1"/>
              <a:endParaRPr lang="en-GB" altLang="fr-FR" sz="2800" i="1" dirty="0">
                <a:solidFill>
                  <a:srgbClr val="008000"/>
                </a:solidFill>
              </a:endParaRPr>
            </a:p>
          </p:txBody>
        </p:sp>
      </p:grpSp>
      <p:grpSp>
        <p:nvGrpSpPr>
          <p:cNvPr id="33" name="Grouper 32">
            <a:extLst>
              <a:ext uri="{FF2B5EF4-FFF2-40B4-BE49-F238E27FC236}">
                <a16:creationId xmlns:a16="http://schemas.microsoft.com/office/drawing/2014/main" id="{C2C13D44-1F25-425A-BBAD-88DDFE2BFE33}"/>
              </a:ext>
            </a:extLst>
          </p:cNvPr>
          <p:cNvGrpSpPr>
            <a:grpSpLocks/>
          </p:cNvGrpSpPr>
          <p:nvPr/>
        </p:nvGrpSpPr>
        <p:grpSpPr bwMode="auto">
          <a:xfrm>
            <a:off x="1606550" y="2517776"/>
            <a:ext cx="6034088" cy="954107"/>
            <a:chOff x="2109912" y="7109048"/>
            <a:chExt cx="7920880" cy="1356758"/>
          </a:xfrm>
        </p:grpSpPr>
        <p:cxnSp>
          <p:nvCxnSpPr>
            <p:cNvPr id="34" name="Connecteur droit avec flèche 33">
              <a:extLst>
                <a:ext uri="{FF2B5EF4-FFF2-40B4-BE49-F238E27FC236}">
                  <a16:creationId xmlns:a16="http://schemas.microsoft.com/office/drawing/2014/main" id="{D07EF3D3-73DA-44E6-B005-2CD350F5D56E}"/>
                </a:ext>
              </a:extLst>
            </p:cNvPr>
            <p:cNvCxnSpPr/>
            <p:nvPr/>
          </p:nvCxnSpPr>
          <p:spPr bwMode="auto">
            <a:xfrm>
              <a:off x="2109912" y="7395746"/>
              <a:ext cx="7920880" cy="433431"/>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6813" name="ZoneTexte 34">
              <a:extLst>
                <a:ext uri="{FF2B5EF4-FFF2-40B4-BE49-F238E27FC236}">
                  <a16:creationId xmlns:a16="http://schemas.microsoft.com/office/drawing/2014/main" id="{F5E81695-295B-4163-8FF0-4D13F9247182}"/>
                </a:ext>
              </a:extLst>
            </p:cNvPr>
            <p:cNvSpPr txBox="1">
              <a:spLocks noChangeArrowheads="1"/>
            </p:cNvSpPr>
            <p:nvPr/>
          </p:nvSpPr>
          <p:spPr bwMode="auto">
            <a:xfrm>
              <a:off x="3627740" y="7109048"/>
              <a:ext cx="4478252" cy="13567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800" dirty="0">
                  <a:solidFill>
                    <a:srgbClr val="3366FF"/>
                  </a:solidFill>
                </a:rPr>
                <a:t>SSH2_MSG_KEXINIT</a:t>
              </a:r>
            </a:p>
            <a:p>
              <a:pPr eaLnBrk="1" hangingPunct="1"/>
              <a:r>
                <a:rPr lang="en-GB" altLang="fr-FR" sz="2800" i="1" dirty="0">
                  <a:solidFill>
                    <a:srgbClr val="3366FF"/>
                  </a:solidFill>
                </a:rPr>
                <a:t>A=</a:t>
              </a:r>
              <a:r>
                <a:rPr lang="en-GB" altLang="fr-FR" sz="2800" i="1" dirty="0" err="1">
                  <a:solidFill>
                    <a:srgbClr val="3366FF"/>
                  </a:solidFill>
                </a:rPr>
                <a:t>g</a:t>
              </a:r>
              <a:r>
                <a:rPr lang="en-GB" altLang="fr-FR" sz="2800" i="1" baseline="30000" dirty="0" err="1">
                  <a:solidFill>
                    <a:srgbClr val="3366FF"/>
                  </a:solidFill>
                </a:rPr>
                <a:t>a</a:t>
              </a:r>
              <a:r>
                <a:rPr lang="en-GB" altLang="fr-FR" sz="2800" i="1" dirty="0">
                  <a:solidFill>
                    <a:srgbClr val="3366FF"/>
                  </a:solidFill>
                </a:rPr>
                <a:t> mod p</a:t>
              </a:r>
            </a:p>
          </p:txBody>
        </p:sp>
      </p:grpSp>
      <p:sp>
        <p:nvSpPr>
          <p:cNvPr id="76809" name="Rectangle 22">
            <a:extLst>
              <a:ext uri="{FF2B5EF4-FFF2-40B4-BE49-F238E27FC236}">
                <a16:creationId xmlns:a16="http://schemas.microsoft.com/office/drawing/2014/main" id="{CC453387-C3FB-4E5D-96CC-5E5247E61260}"/>
              </a:ext>
            </a:extLst>
          </p:cNvPr>
          <p:cNvSpPr>
            <a:spLocks/>
          </p:cNvSpPr>
          <p:nvPr/>
        </p:nvSpPr>
        <p:spPr bwMode="auto">
          <a:xfrm>
            <a:off x="6818313" y="2062163"/>
            <a:ext cx="25320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900" baseline="-33000">
                <a:solidFill>
                  <a:srgbClr val="008000"/>
                </a:solidFill>
                <a:latin typeface="Helvetica" panose="020B0604020202020204" pitchFamily="34" charset="0"/>
                <a:sym typeface="Helvetica" panose="020B0604020202020204" pitchFamily="34" charset="0"/>
              </a:rPr>
              <a:t>,</a:t>
            </a:r>
            <a:r>
              <a:rPr lang="en-US" altLang="fr-FR" sz="1900">
                <a:solidFill>
                  <a:srgbClr val="008000"/>
                </a:solidFill>
                <a:latin typeface="Helvetica" panose="020B0604020202020204" pitchFamily="34" charset="0"/>
                <a:sym typeface="Helvetica" panose="020B0604020202020204" pitchFamily="34" charset="0"/>
              </a:rPr>
              <a:t>Pub</a:t>
            </a:r>
            <a:r>
              <a:rPr lang="en-US" altLang="fr-FR" sz="1900" baseline="-33000">
                <a:solidFill>
                  <a:srgbClr val="008000"/>
                </a:solidFill>
                <a:latin typeface="Helvetica" panose="020B0604020202020204" pitchFamily="34" charset="0"/>
                <a:sym typeface="Helvetica" panose="020B0604020202020204" pitchFamily="34" charset="0"/>
              </a:rPr>
              <a:t>Server,</a:t>
            </a:r>
            <a:r>
              <a:rPr lang="en-US" altLang="fr-FR" sz="1900">
                <a:solidFill>
                  <a:srgbClr val="008000"/>
                </a:solidFill>
                <a:latin typeface="Helvetica" panose="020B0604020202020204" pitchFamily="34" charset="0"/>
                <a:sym typeface="Helvetica" panose="020B0604020202020204" pitchFamily="34" charset="0"/>
              </a:rPr>
              <a:t>,Priv</a:t>
            </a:r>
            <a:r>
              <a:rPr lang="en-US" altLang="fr-FR" sz="1900" baseline="-33000">
                <a:solidFill>
                  <a:srgbClr val="008000"/>
                </a:solidFill>
                <a:latin typeface="Helvetica" panose="020B0604020202020204" pitchFamily="34" charset="0"/>
                <a:sym typeface="Helvetica" panose="020B0604020202020204" pitchFamily="34" charset="0"/>
              </a:rPr>
              <a:t>Server</a:t>
            </a:r>
          </a:p>
        </p:txBody>
      </p:sp>
      <p:sp>
        <p:nvSpPr>
          <p:cNvPr id="38" name="Bulle ronde 37">
            <a:extLst>
              <a:ext uri="{FF2B5EF4-FFF2-40B4-BE49-F238E27FC236}">
                <a16:creationId xmlns:a16="http://schemas.microsoft.com/office/drawing/2014/main" id="{63C54F47-E51D-4317-9B48-362F7C606C9D}"/>
              </a:ext>
            </a:extLst>
          </p:cNvPr>
          <p:cNvSpPr>
            <a:spLocks noChangeArrowheads="1"/>
          </p:cNvSpPr>
          <p:nvPr/>
        </p:nvSpPr>
        <p:spPr bwMode="auto">
          <a:xfrm>
            <a:off x="6543675" y="4137025"/>
            <a:ext cx="3016250" cy="1165225"/>
          </a:xfrm>
          <a:prstGeom prst="wedgeEllipseCallout">
            <a:avLst>
              <a:gd name="adj1" fmla="val -23"/>
              <a:gd name="adj2" fmla="val -193866"/>
            </a:avLst>
          </a:prstGeom>
          <a:solidFill>
            <a:srgbClr val="FFFFFF"/>
          </a:solidFill>
          <a:ln w="25400">
            <a:solidFill>
              <a:schemeClr val="tx1"/>
            </a:solidFill>
            <a:round/>
            <a:headEnd/>
            <a:tailEnd/>
          </a:ln>
        </p:spPr>
        <p:txBody>
          <a:bodyPr lIns="67355" tIns="33677" rIns="67355" bIns="33677"/>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9" name="Rectangle 38">
            <a:extLst>
              <a:ext uri="{FF2B5EF4-FFF2-40B4-BE49-F238E27FC236}">
                <a16:creationId xmlns:a16="http://schemas.microsoft.com/office/drawing/2014/main" id="{B931F665-DBDA-4F0A-953B-E6CA2317088A}"/>
              </a:ext>
            </a:extLst>
          </p:cNvPr>
          <p:cNvSpPr>
            <a:spLocks noChangeArrowheads="1"/>
          </p:cNvSpPr>
          <p:nvPr/>
        </p:nvSpPr>
        <p:spPr bwMode="auto">
          <a:xfrm>
            <a:off x="7015163" y="4492625"/>
            <a:ext cx="21732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a:t>K=</a:t>
            </a:r>
            <a:r>
              <a:rPr lang="en-GB" altLang="fr-FR">
                <a:solidFill>
                  <a:srgbClr val="3366FF"/>
                </a:solidFill>
              </a:rPr>
              <a:t>A</a:t>
            </a:r>
            <a:r>
              <a:rPr lang="en-GB" altLang="fr-FR" baseline="30000">
                <a:solidFill>
                  <a:srgbClr val="008000"/>
                </a:solidFill>
              </a:rPr>
              <a:t>b</a:t>
            </a:r>
            <a:r>
              <a:rPr lang="en-GB" altLang="fr-FR"/>
              <a:t> mod p</a:t>
            </a:r>
          </a:p>
        </p:txBody>
      </p:sp>
    </p:spTree>
    <p:extLst>
      <p:ext uri="{BB962C8B-B14F-4D97-AF65-F5344CB8AC3E}">
        <p14:creationId xmlns:p14="http://schemas.microsoft.com/office/powerpoint/2010/main" val="2278876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5D748-CEC2-466D-9893-6BB7C0761C41}"/>
              </a:ext>
            </a:extLst>
          </p:cNvPr>
          <p:cNvSpPr>
            <a:spLocks noGrp="1"/>
          </p:cNvSpPr>
          <p:nvPr>
            <p:ph type="title"/>
          </p:nvPr>
        </p:nvSpPr>
        <p:spPr/>
        <p:txBody>
          <a:bodyPr/>
          <a:lstStyle/>
          <a:p>
            <a:pPr>
              <a:defRPr/>
            </a:pPr>
            <a:r>
              <a:rPr lang="en-GB" dirty="0">
                <a:sym typeface="Gill Sans" charset="0"/>
              </a:rPr>
              <a:t>User authentication</a:t>
            </a:r>
          </a:p>
        </p:txBody>
      </p:sp>
      <p:sp>
        <p:nvSpPr>
          <p:cNvPr id="3" name="Espace réservé du contenu 2">
            <a:extLst>
              <a:ext uri="{FF2B5EF4-FFF2-40B4-BE49-F238E27FC236}">
                <a16:creationId xmlns:a16="http://schemas.microsoft.com/office/drawing/2014/main" id="{E11D95AE-D539-4484-923C-77AFDF6C2514}"/>
              </a:ext>
            </a:extLst>
          </p:cNvPr>
          <p:cNvSpPr>
            <a:spLocks noGrp="1"/>
          </p:cNvSpPr>
          <p:nvPr>
            <p:ph idx="1"/>
          </p:nvPr>
        </p:nvSpPr>
        <p:spPr>
          <a:xfrm>
            <a:off x="966788" y="1946275"/>
            <a:ext cx="8490009" cy="4017963"/>
          </a:xfrm>
        </p:spPr>
        <p:txBody>
          <a:bodyPr/>
          <a:lstStyle/>
          <a:p>
            <a:pPr marL="617220" indent="-420370">
              <a:spcBef>
                <a:spcPts val="1768"/>
              </a:spcBef>
              <a:buFont typeface="Gill Sans" charset="0"/>
              <a:buChar char="•"/>
              <a:defRPr/>
            </a:pPr>
            <a:r>
              <a:rPr lang="en-GB" dirty="0">
                <a:sym typeface="Gill Sans" charset="0"/>
              </a:rPr>
              <a:t>How does the server authenticate the user ?</a:t>
            </a:r>
            <a:endParaRPr lang="fr-FR"/>
          </a:p>
          <a:p>
            <a:pPr marL="944245" lvl="1" indent="-420370">
              <a:spcBef>
                <a:spcPts val="1768"/>
              </a:spcBef>
              <a:buFont typeface="Gill Sans" charset="0"/>
              <a:buChar char="•"/>
              <a:defRPr/>
            </a:pPr>
            <a:r>
              <a:rPr lang="en-GB" dirty="0">
                <a:sym typeface="Gill Sans" charset="0"/>
              </a:rPr>
              <a:t>Username/password</a:t>
            </a:r>
            <a:endParaRPr lang="en-GB" dirty="0"/>
          </a:p>
          <a:p>
            <a:pPr marL="1271905" lvl="2" indent="-420370">
              <a:spcBef>
                <a:spcPts val="1768"/>
              </a:spcBef>
              <a:buFont typeface="Gill Sans" charset="0"/>
              <a:buChar char="•"/>
              <a:defRPr/>
            </a:pPr>
            <a:r>
              <a:rPr lang="en-GB" dirty="0">
                <a:sym typeface="Gill Sans" charset="0"/>
              </a:rPr>
              <a:t>Sent over the encrypted channel</a:t>
            </a:r>
            <a:endParaRPr lang="en-GB" dirty="0"/>
          </a:p>
          <a:p>
            <a:pPr marL="944245" lvl="1" indent="-420370">
              <a:spcBef>
                <a:spcPts val="1768"/>
              </a:spcBef>
              <a:buFont typeface="Gill Sans" charset="0"/>
              <a:buChar char="•"/>
              <a:defRPr/>
            </a:pPr>
            <a:r>
              <a:rPr lang="en-GB" dirty="0">
                <a:sym typeface="Gill Sans" charset="0"/>
              </a:rPr>
              <a:t>Public key authentication</a:t>
            </a:r>
            <a:endParaRPr lang="en-GB" dirty="0"/>
          </a:p>
          <a:p>
            <a:pPr marL="1271905" lvl="2" indent="-420370">
              <a:spcBef>
                <a:spcPts val="1768"/>
              </a:spcBef>
              <a:buFont typeface="Gill Sans" charset="0"/>
              <a:buChar char="•"/>
              <a:defRPr/>
            </a:pPr>
            <a:r>
              <a:rPr lang="en-GB" dirty="0">
                <a:sym typeface="Gill Sans" charset="0"/>
              </a:rPr>
              <a:t>User has his/her public/private keypair</a:t>
            </a:r>
            <a:endParaRPr lang="en-GB" dirty="0"/>
          </a:p>
          <a:p>
            <a:pPr marL="1271905" lvl="2" indent="-420370">
              <a:spcBef>
                <a:spcPts val="1768"/>
              </a:spcBef>
              <a:buFont typeface="Gill Sans" charset="0"/>
              <a:buChar char="•"/>
              <a:defRPr/>
            </a:pPr>
            <a:r>
              <a:rPr lang="en-GB" dirty="0">
                <a:sym typeface="Gill Sans" charset="0"/>
              </a:rPr>
              <a:t>Server knows user's public key and sends challenge</a:t>
            </a:r>
            <a:endParaRPr lang="en-GB" dirty="0"/>
          </a:p>
        </p:txBody>
      </p:sp>
    </p:spTree>
    <p:extLst>
      <p:ext uri="{BB962C8B-B14F-4D97-AF65-F5344CB8AC3E}">
        <p14:creationId xmlns:p14="http://schemas.microsoft.com/office/powerpoint/2010/main" val="3239218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26C89B93-BC6E-4B6A-B3F7-797E9E39EFBE}"/>
              </a:ext>
            </a:extLst>
          </p:cNvPr>
          <p:cNvSpPr>
            <a:spLocks noGrp="1" noChangeArrowheads="1"/>
          </p:cNvSpPr>
          <p:nvPr>
            <p:ph type="title"/>
          </p:nvPr>
        </p:nvSpPr>
        <p:spPr/>
        <p:txBody>
          <a:bodyPr/>
          <a:lstStyle/>
          <a:p>
            <a:pPr eaLnBrk="1" hangingPunct="1"/>
            <a:r>
              <a:rPr lang="en-US" altLang="en-US"/>
              <a:t>Agenda</a:t>
            </a:r>
          </a:p>
        </p:txBody>
      </p:sp>
      <p:sp>
        <p:nvSpPr>
          <p:cNvPr id="17410" name="Rectangle 2">
            <a:extLst>
              <a:ext uri="{FF2B5EF4-FFF2-40B4-BE49-F238E27FC236}">
                <a16:creationId xmlns:a16="http://schemas.microsoft.com/office/drawing/2014/main" id="{C5F39B8E-B528-4A9B-9D09-68051D1017E2}"/>
              </a:ext>
            </a:extLst>
          </p:cNvPr>
          <p:cNvSpPr>
            <a:spLocks noGrp="1" noChangeArrowheads="1"/>
          </p:cNvSpPr>
          <p:nvPr>
            <p:ph type="body" idx="1"/>
          </p:nvPr>
        </p:nvSpPr>
        <p:spPr/>
        <p:txBody>
          <a:bodyPr/>
          <a:lstStyle/>
          <a:p>
            <a:pPr marL="654050" eaLnBrk="1" hangingPunct="1"/>
            <a:r>
              <a:rPr lang="en-US" altLang="en-US" dirty="0"/>
              <a:t>Sharing resources</a:t>
            </a:r>
          </a:p>
          <a:p>
            <a:pPr marL="654050" eaLnBrk="1" hangingPunct="1"/>
            <a:r>
              <a:rPr lang="en-US" altLang="en-US" dirty="0"/>
              <a:t>Network security principles</a:t>
            </a:r>
          </a:p>
          <a:p>
            <a:pPr marL="654050" eaLnBrk="1" hangingPunct="1"/>
            <a:r>
              <a:rPr lang="en-US" altLang="en-US" dirty="0"/>
              <a:t>Security protocols</a:t>
            </a:r>
          </a:p>
          <a:p>
            <a:pPr marL="982663" lvl="1" eaLnBrk="1" hangingPunct="1"/>
            <a:r>
              <a:rPr lang="en-US" altLang="en-US" dirty="0"/>
              <a:t>Transport Layer Security (TLS)</a:t>
            </a:r>
          </a:p>
          <a:p>
            <a:pPr marL="982663" lvl="1" eaLnBrk="1" hangingPunct="1"/>
            <a:r>
              <a:rPr lang="en-US" altLang="en-US" dirty="0" err="1"/>
              <a:t>Ssh</a:t>
            </a:r>
            <a:endParaRPr lang="en-US" altLang="en-US" dirty="0"/>
          </a:p>
          <a:p>
            <a:pPr marL="982663" lvl="1" eaLnBrk="1" hangingPunct="1"/>
            <a:r>
              <a:rPr lang="en-US" altLang="en-US" dirty="0">
                <a:solidFill>
                  <a:srgbClr val="FF0000"/>
                </a:solidFill>
              </a:rPr>
              <a:t>Attacks against DNS</a:t>
            </a:r>
          </a:p>
        </p:txBody>
      </p:sp>
    </p:spTree>
    <p:extLst>
      <p:ext uri="{BB962C8B-B14F-4D97-AF65-F5344CB8AC3E}">
        <p14:creationId xmlns:p14="http://schemas.microsoft.com/office/powerpoint/2010/main" val="1313687318"/>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9D0E-CFA1-C34E-81FC-FBA363FC2065}"/>
              </a:ext>
            </a:extLst>
          </p:cNvPr>
          <p:cNvSpPr>
            <a:spLocks noGrp="1"/>
          </p:cNvSpPr>
          <p:nvPr>
            <p:ph type="title"/>
          </p:nvPr>
        </p:nvSpPr>
        <p:spPr/>
        <p:txBody>
          <a:bodyPr/>
          <a:lstStyle/>
          <a:p>
            <a:r>
              <a:rPr lang="en-BE" dirty="0"/>
              <a:t>Attacks against DNS</a:t>
            </a:r>
          </a:p>
        </p:txBody>
      </p:sp>
      <p:sp>
        <p:nvSpPr>
          <p:cNvPr id="3" name="Content Placeholder 2">
            <a:extLst>
              <a:ext uri="{FF2B5EF4-FFF2-40B4-BE49-F238E27FC236}">
                <a16:creationId xmlns:a16="http://schemas.microsoft.com/office/drawing/2014/main" id="{DDA07069-4E94-794F-BE88-674F6A5E68CE}"/>
              </a:ext>
            </a:extLst>
          </p:cNvPr>
          <p:cNvSpPr>
            <a:spLocks noGrp="1"/>
          </p:cNvSpPr>
          <p:nvPr>
            <p:ph idx="1"/>
          </p:nvPr>
        </p:nvSpPr>
        <p:spPr/>
        <p:txBody>
          <a:bodyPr/>
          <a:lstStyle/>
          <a:p>
            <a:r>
              <a:rPr lang="en-BE" dirty="0"/>
              <a:t>DNS is key, if an attacker can change the responses returned by resolvers, this could have a major impact </a:t>
            </a:r>
          </a:p>
          <a:p>
            <a:r>
              <a:rPr lang="en-BE" dirty="0"/>
              <a:t>Users rely on their resolver to obtain name-to-address mappings </a:t>
            </a:r>
          </a:p>
        </p:txBody>
      </p:sp>
    </p:spTree>
    <p:extLst>
      <p:ext uri="{BB962C8B-B14F-4D97-AF65-F5344CB8AC3E}">
        <p14:creationId xmlns:p14="http://schemas.microsoft.com/office/powerpoint/2010/main" val="2884931369"/>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5131-70EB-2049-AB39-DFE4BC002A14}"/>
              </a:ext>
            </a:extLst>
          </p:cNvPr>
          <p:cNvSpPr>
            <a:spLocks noGrp="1"/>
          </p:cNvSpPr>
          <p:nvPr>
            <p:ph type="title"/>
          </p:nvPr>
        </p:nvSpPr>
        <p:spPr/>
        <p:txBody>
          <a:bodyPr/>
          <a:lstStyle/>
          <a:p>
            <a:r>
              <a:rPr lang="en-BE" dirty="0"/>
              <a:t>Packet spoofing</a:t>
            </a:r>
          </a:p>
        </p:txBody>
      </p:sp>
      <p:sp>
        <p:nvSpPr>
          <p:cNvPr id="3" name="Content Placeholder 2">
            <a:extLst>
              <a:ext uri="{FF2B5EF4-FFF2-40B4-BE49-F238E27FC236}">
                <a16:creationId xmlns:a16="http://schemas.microsoft.com/office/drawing/2014/main" id="{EC86178D-704A-D44D-9F26-9F2D8F794334}"/>
              </a:ext>
            </a:extLst>
          </p:cNvPr>
          <p:cNvSpPr>
            <a:spLocks noGrp="1"/>
          </p:cNvSpPr>
          <p:nvPr>
            <p:ph idx="1"/>
          </p:nvPr>
        </p:nvSpPr>
        <p:spPr/>
        <p:txBody>
          <a:bodyPr/>
          <a:lstStyle/>
          <a:p>
            <a:r>
              <a:rPr lang="en-BE" dirty="0"/>
              <a:t>On the Internet, every device has one IP address</a:t>
            </a:r>
          </a:p>
          <a:p>
            <a:r>
              <a:rPr lang="en-BE" dirty="0"/>
              <a:t>All the packets sent by this device use its IP address as their source</a:t>
            </a:r>
          </a:p>
          <a:p>
            <a:r>
              <a:rPr lang="en-BE" dirty="0"/>
              <a:t>Is it possible </a:t>
            </a:r>
            <a:r>
              <a:rPr lang="en-BE"/>
              <a:t>for Terrence </a:t>
            </a:r>
            <a:r>
              <a:rPr lang="en-BE" dirty="0"/>
              <a:t>to send a packet using Alice’s IP address ?</a:t>
            </a:r>
          </a:p>
        </p:txBody>
      </p:sp>
    </p:spTree>
    <p:extLst>
      <p:ext uri="{BB962C8B-B14F-4D97-AF65-F5344CB8AC3E}">
        <p14:creationId xmlns:p14="http://schemas.microsoft.com/office/powerpoint/2010/main" val="260783256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5AF-333F-2F4E-BE7B-F5784C744DD8}"/>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659DD8F8-D766-9841-916C-EF2AB56FA689}"/>
              </a:ext>
            </a:extLst>
          </p:cNvPr>
          <p:cNvSpPr>
            <a:spLocks noGrp="1"/>
          </p:cNvSpPr>
          <p:nvPr>
            <p:ph idx="1"/>
          </p:nvPr>
        </p:nvSpPr>
        <p:spPr/>
        <p:txBody>
          <a:bodyPr/>
          <a:lstStyle/>
          <a:p>
            <a:endParaRPr lang="en-BE"/>
          </a:p>
        </p:txBody>
      </p:sp>
      <p:pic>
        <p:nvPicPr>
          <p:cNvPr id="4" name="Picture 3">
            <a:extLst>
              <a:ext uri="{FF2B5EF4-FFF2-40B4-BE49-F238E27FC236}">
                <a16:creationId xmlns:a16="http://schemas.microsoft.com/office/drawing/2014/main" id="{79532525-DBBF-8E49-BF09-3DA6785CAFB1}"/>
              </a:ext>
            </a:extLst>
          </p:cNvPr>
          <p:cNvPicPr>
            <a:picLocks noChangeAspect="1"/>
          </p:cNvPicPr>
          <p:nvPr/>
        </p:nvPicPr>
        <p:blipFill>
          <a:blip r:embed="rId2"/>
          <a:stretch>
            <a:fillRect/>
          </a:stretch>
        </p:blipFill>
        <p:spPr>
          <a:xfrm>
            <a:off x="200472" y="178594"/>
            <a:ext cx="8458200" cy="5486400"/>
          </a:xfrm>
          <a:prstGeom prst="rect">
            <a:avLst/>
          </a:prstGeom>
        </p:spPr>
      </p:pic>
      <p:sp>
        <p:nvSpPr>
          <p:cNvPr id="5" name="Rectangle 4">
            <a:extLst>
              <a:ext uri="{FF2B5EF4-FFF2-40B4-BE49-F238E27FC236}">
                <a16:creationId xmlns:a16="http://schemas.microsoft.com/office/drawing/2014/main" id="{FA6EA63D-96EE-9C42-8456-55D287798568}"/>
              </a:ext>
            </a:extLst>
          </p:cNvPr>
          <p:cNvSpPr/>
          <p:nvPr/>
        </p:nvSpPr>
        <p:spPr>
          <a:xfrm>
            <a:off x="1123987" y="6093296"/>
            <a:ext cx="7658025" cy="461665"/>
          </a:xfrm>
          <a:prstGeom prst="rect">
            <a:avLst/>
          </a:prstGeom>
        </p:spPr>
        <p:txBody>
          <a:bodyPr wrap="square">
            <a:spAutoFit/>
          </a:bodyPr>
          <a:lstStyle/>
          <a:p>
            <a:r>
              <a:rPr lang="en-BE" sz="2400" dirty="0"/>
              <a:t>https://spoofer.caida.org/country_stats.php</a:t>
            </a:r>
          </a:p>
        </p:txBody>
      </p:sp>
    </p:spTree>
    <p:extLst>
      <p:ext uri="{BB962C8B-B14F-4D97-AF65-F5344CB8AC3E}">
        <p14:creationId xmlns:p14="http://schemas.microsoft.com/office/powerpoint/2010/main" val="5504574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0E8A9-5645-40AA-BE21-E2B462A3A731}"/>
              </a:ext>
            </a:extLst>
          </p:cNvPr>
          <p:cNvSpPr>
            <a:spLocks noGrp="1"/>
          </p:cNvSpPr>
          <p:nvPr>
            <p:ph type="title"/>
          </p:nvPr>
        </p:nvSpPr>
        <p:spPr/>
        <p:txBody>
          <a:bodyPr/>
          <a:lstStyle/>
          <a:p>
            <a:pPr>
              <a:defRPr/>
            </a:pPr>
            <a:r>
              <a:rPr lang="en-GB" dirty="0">
                <a:sym typeface="Gill Sans" charset="0"/>
              </a:rPr>
              <a:t>A single TCP connection</a:t>
            </a:r>
          </a:p>
        </p:txBody>
      </p:sp>
      <p:sp>
        <p:nvSpPr>
          <p:cNvPr id="3" name="Espace réservé du contenu 2">
            <a:extLst>
              <a:ext uri="{FF2B5EF4-FFF2-40B4-BE49-F238E27FC236}">
                <a16:creationId xmlns:a16="http://schemas.microsoft.com/office/drawing/2014/main" id="{112CB2CA-04D4-4813-A429-3DFC568663F5}"/>
              </a:ext>
            </a:extLst>
          </p:cNvPr>
          <p:cNvSpPr>
            <a:spLocks noGrp="1"/>
          </p:cNvSpPr>
          <p:nvPr>
            <p:ph idx="1"/>
          </p:nvPr>
        </p:nvSpPr>
        <p:spPr/>
        <p:txBody>
          <a:bodyPr/>
          <a:lstStyle/>
          <a:p>
            <a:pPr marL="617418" indent="-420967">
              <a:spcBef>
                <a:spcPts val="1768"/>
              </a:spcBef>
              <a:buFont typeface="Gill Sans" charset="0"/>
              <a:buChar char="•"/>
              <a:defRPr/>
            </a:pPr>
            <a:r>
              <a:rPr lang="en-GB" dirty="0">
                <a:sym typeface="Gill Sans" charset="0"/>
              </a:rPr>
              <a:t>One TCP connection for all objects for a given client-server pair</a:t>
            </a:r>
          </a:p>
          <a:p>
            <a:pPr marL="944837" lvl="1" indent="-420967">
              <a:spcBef>
                <a:spcPts val="1768"/>
              </a:spcBef>
              <a:buFont typeface="Gill Sans" charset="0"/>
              <a:buChar char="•"/>
              <a:defRPr/>
            </a:pPr>
            <a:r>
              <a:rPr lang="en-GB" dirty="0">
                <a:sym typeface="Gill Sans" charset="0"/>
              </a:rPr>
              <a:t>Minimize in-network and server resources</a:t>
            </a:r>
          </a:p>
          <a:p>
            <a:pPr marL="944837" lvl="1" indent="-420967">
              <a:spcBef>
                <a:spcPts val="1768"/>
              </a:spcBef>
              <a:buFont typeface="Gill Sans" charset="0"/>
              <a:buChar char="•"/>
              <a:defRPr/>
            </a:pPr>
            <a:r>
              <a:rPr lang="en-GB" dirty="0">
                <a:sym typeface="Gill Sans" charset="0"/>
              </a:rPr>
              <a:t>Beware of head-of-line blocking</a:t>
            </a:r>
          </a:p>
          <a:p>
            <a:pPr marL="1272256" lvl="2" indent="-420967">
              <a:spcBef>
                <a:spcPts val="1768"/>
              </a:spcBef>
              <a:buFont typeface="Gill Sans" charset="0"/>
              <a:buChar char="•"/>
              <a:defRPr/>
            </a:pPr>
            <a:r>
              <a:rPr lang="en-GB" dirty="0">
                <a:sym typeface="Gill Sans" charset="0"/>
              </a:rPr>
              <a:t>Can we do better than HTTP/1.1 ?</a:t>
            </a:r>
          </a:p>
        </p:txBody>
      </p:sp>
    </p:spTree>
    <p:extLst>
      <p:ext uri="{BB962C8B-B14F-4D97-AF65-F5344CB8AC3E}">
        <p14:creationId xmlns:p14="http://schemas.microsoft.com/office/powerpoint/2010/main" val="1418839549"/>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741B-5BF3-204D-9826-9A7EF52EC52E}"/>
              </a:ext>
            </a:extLst>
          </p:cNvPr>
          <p:cNvSpPr>
            <a:spLocks noGrp="1"/>
          </p:cNvSpPr>
          <p:nvPr>
            <p:ph type="title"/>
          </p:nvPr>
        </p:nvSpPr>
        <p:spPr/>
        <p:txBody>
          <a:bodyPr/>
          <a:lstStyle/>
          <a:p>
            <a:r>
              <a:rPr lang="en-BE" dirty="0"/>
              <a:t>Spoofing attack</a:t>
            </a:r>
          </a:p>
        </p:txBody>
      </p:sp>
      <p:grpSp>
        <p:nvGrpSpPr>
          <p:cNvPr id="4" name="Group 6">
            <a:extLst>
              <a:ext uri="{FF2B5EF4-FFF2-40B4-BE49-F238E27FC236}">
                <a16:creationId xmlns:a16="http://schemas.microsoft.com/office/drawing/2014/main" id="{62B84636-F775-C344-82B7-A5D86BEA9FEE}"/>
              </a:ext>
            </a:extLst>
          </p:cNvPr>
          <p:cNvGrpSpPr>
            <a:grpSpLocks/>
          </p:cNvGrpSpPr>
          <p:nvPr/>
        </p:nvGrpSpPr>
        <p:grpSpPr bwMode="auto">
          <a:xfrm>
            <a:off x="6983590" y="1995144"/>
            <a:ext cx="633706" cy="745403"/>
            <a:chOff x="0" y="0"/>
            <a:chExt cx="506" cy="1003"/>
          </a:xfrm>
        </p:grpSpPr>
        <p:sp>
          <p:nvSpPr>
            <p:cNvPr id="5" name="Rectangle 7">
              <a:extLst>
                <a:ext uri="{FF2B5EF4-FFF2-40B4-BE49-F238E27FC236}">
                  <a16:creationId xmlns:a16="http://schemas.microsoft.com/office/drawing/2014/main" id="{2B81986F-396C-0A43-A800-09BAC7681218}"/>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6F8559DD-F83B-3445-BA0A-AFD390A35C44}"/>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7" name="Group 14">
            <a:extLst>
              <a:ext uri="{FF2B5EF4-FFF2-40B4-BE49-F238E27FC236}">
                <a16:creationId xmlns:a16="http://schemas.microsoft.com/office/drawing/2014/main" id="{06692EE5-F774-BB4D-8AD2-84FA61F2A044}"/>
              </a:ext>
            </a:extLst>
          </p:cNvPr>
          <p:cNvGrpSpPr>
            <a:grpSpLocks/>
          </p:cNvGrpSpPr>
          <p:nvPr/>
        </p:nvGrpSpPr>
        <p:grpSpPr bwMode="auto">
          <a:xfrm>
            <a:off x="7617296" y="4941168"/>
            <a:ext cx="635645" cy="826366"/>
            <a:chOff x="6440791" y="4293096"/>
            <a:chExt cx="787450" cy="1512168"/>
          </a:xfrm>
        </p:grpSpPr>
        <p:sp>
          <p:nvSpPr>
            <p:cNvPr id="8" name="Rectangle 7">
              <a:extLst>
                <a:ext uri="{FF2B5EF4-FFF2-40B4-BE49-F238E27FC236}">
                  <a16:creationId xmlns:a16="http://schemas.microsoft.com/office/drawing/2014/main" id="{12C45DD1-266A-E94E-9101-1015C507D666}"/>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28F32AE7-18DE-C749-BA96-B603C5529FA2}"/>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T</a:t>
              </a:r>
            </a:p>
          </p:txBody>
        </p:sp>
        <p:cxnSp>
          <p:nvCxnSpPr>
            <p:cNvPr id="10" name="Straight Connector 17">
              <a:extLst>
                <a:ext uri="{FF2B5EF4-FFF2-40B4-BE49-F238E27FC236}">
                  <a16:creationId xmlns:a16="http://schemas.microsoft.com/office/drawing/2014/main" id="{77284776-9E3D-454C-B222-B764F47A5A46}"/>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1" name="Snip Same-side Corner of Rectangle 10">
              <a:extLst>
                <a:ext uri="{FF2B5EF4-FFF2-40B4-BE49-F238E27FC236}">
                  <a16:creationId xmlns:a16="http://schemas.microsoft.com/office/drawing/2014/main" id="{0C9ACBE9-050C-F44D-AB8C-9BA0A0A98189}"/>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2" name="Rounded Rectangle 19">
              <a:extLst>
                <a:ext uri="{FF2B5EF4-FFF2-40B4-BE49-F238E27FC236}">
                  <a16:creationId xmlns:a16="http://schemas.microsoft.com/office/drawing/2014/main" id="{9ED01340-D50B-0B4D-8D73-64BDE7262111}"/>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3" name="Oval 20">
              <a:extLst>
                <a:ext uri="{FF2B5EF4-FFF2-40B4-BE49-F238E27FC236}">
                  <a16:creationId xmlns:a16="http://schemas.microsoft.com/office/drawing/2014/main" id="{45859641-D82F-7642-89B9-37C20027B3B7}"/>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4" name="Oval 21">
              <a:extLst>
                <a:ext uri="{FF2B5EF4-FFF2-40B4-BE49-F238E27FC236}">
                  <a16:creationId xmlns:a16="http://schemas.microsoft.com/office/drawing/2014/main" id="{19D87617-B977-9E44-AFA9-D7461907A8CD}"/>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5" name="Group 12">
            <a:extLst>
              <a:ext uri="{FF2B5EF4-FFF2-40B4-BE49-F238E27FC236}">
                <a16:creationId xmlns:a16="http://schemas.microsoft.com/office/drawing/2014/main" id="{76C9164F-1D5C-F64D-88EB-38E334C52456}"/>
              </a:ext>
            </a:extLst>
          </p:cNvPr>
          <p:cNvGrpSpPr>
            <a:grpSpLocks/>
          </p:cNvGrpSpPr>
          <p:nvPr/>
        </p:nvGrpSpPr>
        <p:grpSpPr bwMode="auto">
          <a:xfrm>
            <a:off x="1928664" y="1949565"/>
            <a:ext cx="635644" cy="826366"/>
            <a:chOff x="0" y="0"/>
            <a:chExt cx="656" cy="1194"/>
          </a:xfrm>
        </p:grpSpPr>
        <p:sp>
          <p:nvSpPr>
            <p:cNvPr id="16" name="Rectangle 13">
              <a:extLst>
                <a:ext uri="{FF2B5EF4-FFF2-40B4-BE49-F238E27FC236}">
                  <a16:creationId xmlns:a16="http://schemas.microsoft.com/office/drawing/2014/main" id="{C50985E7-4B9A-CD48-BC49-923DB9A61081}"/>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87A8463A-CF16-F640-AC97-3605EB134C50}"/>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cxnSp>
        <p:nvCxnSpPr>
          <p:cNvPr id="19" name="Straight Arrow Connector 18">
            <a:extLst>
              <a:ext uri="{FF2B5EF4-FFF2-40B4-BE49-F238E27FC236}">
                <a16:creationId xmlns:a16="http://schemas.microsoft.com/office/drawing/2014/main" id="{1026B38F-12F1-964C-8BC3-8D7D27B0FFA3}"/>
              </a:ext>
            </a:extLst>
          </p:cNvPr>
          <p:cNvCxnSpPr/>
          <p:nvPr/>
        </p:nvCxnSpPr>
        <p:spPr bwMode="auto">
          <a:xfrm>
            <a:off x="2792760" y="2282465"/>
            <a:ext cx="3672408" cy="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9777ED19-D2F3-5246-AAFA-972790B3F882}"/>
              </a:ext>
            </a:extLst>
          </p:cNvPr>
          <p:cNvSpPr txBox="1"/>
          <p:nvPr/>
        </p:nvSpPr>
        <p:spPr>
          <a:xfrm>
            <a:off x="2838650" y="1733928"/>
            <a:ext cx="3382657" cy="569387"/>
          </a:xfrm>
          <a:prstGeom prst="rect">
            <a:avLst/>
          </a:prstGeom>
          <a:noFill/>
        </p:spPr>
        <p:txBody>
          <a:bodyPr wrap="none" rtlCol="0">
            <a:spAutoFit/>
          </a:bodyPr>
          <a:lstStyle/>
          <a:p>
            <a:r>
              <a:rPr lang="en-BE" dirty="0"/>
              <a:t>Q? </a:t>
            </a:r>
            <a:r>
              <a:rPr lang="en-BE" dirty="0">
                <a:latin typeface="Courier" pitchFamily="2" charset="0"/>
              </a:rPr>
              <a:t>www.bob.net</a:t>
            </a:r>
          </a:p>
        </p:txBody>
      </p:sp>
      <p:cxnSp>
        <p:nvCxnSpPr>
          <p:cNvPr id="21" name="Straight Arrow Connector 20">
            <a:extLst>
              <a:ext uri="{FF2B5EF4-FFF2-40B4-BE49-F238E27FC236}">
                <a16:creationId xmlns:a16="http://schemas.microsoft.com/office/drawing/2014/main" id="{DDEA685C-194E-3649-B4E4-CB83652F6707}"/>
              </a:ext>
            </a:extLst>
          </p:cNvPr>
          <p:cNvCxnSpPr>
            <a:cxnSpLocks/>
          </p:cNvCxnSpPr>
          <p:nvPr/>
        </p:nvCxnSpPr>
        <p:spPr bwMode="auto">
          <a:xfrm flipH="1">
            <a:off x="2792760" y="2775931"/>
            <a:ext cx="4068452" cy="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2" name="TextBox 21">
            <a:extLst>
              <a:ext uri="{FF2B5EF4-FFF2-40B4-BE49-F238E27FC236}">
                <a16:creationId xmlns:a16="http://schemas.microsoft.com/office/drawing/2014/main" id="{390DE9BE-C4C7-6A45-B297-DA7C3BD6A57E}"/>
              </a:ext>
            </a:extLst>
          </p:cNvPr>
          <p:cNvSpPr txBox="1"/>
          <p:nvPr/>
        </p:nvSpPr>
        <p:spPr>
          <a:xfrm>
            <a:off x="1780439" y="2852034"/>
            <a:ext cx="6394699" cy="569387"/>
          </a:xfrm>
          <a:prstGeom prst="rect">
            <a:avLst/>
          </a:prstGeom>
          <a:noFill/>
        </p:spPr>
        <p:txBody>
          <a:bodyPr wrap="none" rtlCol="0">
            <a:spAutoFit/>
          </a:bodyPr>
          <a:lstStyle/>
          <a:p>
            <a:r>
              <a:rPr lang="en-BE" dirty="0">
                <a:latin typeface="Courier" pitchFamily="2" charset="0"/>
              </a:rPr>
              <a:t>www.bob.net=2001:db8:12::1</a:t>
            </a:r>
          </a:p>
        </p:txBody>
      </p:sp>
      <p:cxnSp>
        <p:nvCxnSpPr>
          <p:cNvPr id="25" name="Straight Arrow Connector 24">
            <a:extLst>
              <a:ext uri="{FF2B5EF4-FFF2-40B4-BE49-F238E27FC236}">
                <a16:creationId xmlns:a16="http://schemas.microsoft.com/office/drawing/2014/main" id="{41364407-5887-6C4F-B56A-AF471F257828}"/>
              </a:ext>
            </a:extLst>
          </p:cNvPr>
          <p:cNvCxnSpPr>
            <a:cxnSpLocks/>
          </p:cNvCxnSpPr>
          <p:nvPr/>
        </p:nvCxnSpPr>
        <p:spPr bwMode="auto">
          <a:xfrm flipH="1" flipV="1">
            <a:off x="3224808" y="3429000"/>
            <a:ext cx="4106616" cy="1853705"/>
          </a:xfrm>
          <a:prstGeom prst="straightConnector1">
            <a:avLst/>
          </a:prstGeom>
          <a:blipFill dpi="0" rotWithShape="0">
            <a:blip r:embed="rId4"/>
            <a:srcRect/>
            <a:tile tx="0" ty="0" sx="100000" sy="100000" flip="none" algn="tl"/>
          </a:blipFill>
          <a:ln w="254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9088D1C1-53FC-694C-B515-0698C8EBD9AB}"/>
              </a:ext>
            </a:extLst>
          </p:cNvPr>
          <p:cNvSpPr txBox="1"/>
          <p:nvPr/>
        </p:nvSpPr>
        <p:spPr>
          <a:xfrm rot="1607639">
            <a:off x="2327087" y="4744815"/>
            <a:ext cx="6633547" cy="569387"/>
          </a:xfrm>
          <a:prstGeom prst="rect">
            <a:avLst/>
          </a:prstGeom>
          <a:noFill/>
        </p:spPr>
        <p:txBody>
          <a:bodyPr wrap="none" rtlCol="0">
            <a:spAutoFit/>
          </a:bodyPr>
          <a:lstStyle/>
          <a:p>
            <a:r>
              <a:rPr lang="en-BE" dirty="0">
                <a:solidFill>
                  <a:srgbClr val="FF0000"/>
                </a:solidFill>
                <a:latin typeface="Courier" pitchFamily="2" charset="0"/>
              </a:rPr>
              <a:t>www.bob.net=2001:db8:34::55</a:t>
            </a:r>
          </a:p>
        </p:txBody>
      </p:sp>
      <p:pic>
        <p:nvPicPr>
          <p:cNvPr id="28" name="Picture 2">
            <a:extLst>
              <a:ext uri="{FF2B5EF4-FFF2-40B4-BE49-F238E27FC236}">
                <a16:creationId xmlns:a16="http://schemas.microsoft.com/office/drawing/2014/main" id="{CA0A5CEF-15CB-294E-954B-1577AE2320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9393537">
            <a:off x="2683" y="4345784"/>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29" name="Bulle ronde 47">
            <a:extLst>
              <a:ext uri="{FF2B5EF4-FFF2-40B4-BE49-F238E27FC236}">
                <a16:creationId xmlns:a16="http://schemas.microsoft.com/office/drawing/2014/main" id="{073BB109-C40B-9948-8C23-93396EDBE80E}"/>
              </a:ext>
            </a:extLst>
          </p:cNvPr>
          <p:cNvSpPr/>
          <p:nvPr/>
        </p:nvSpPr>
        <p:spPr>
          <a:xfrm>
            <a:off x="7206724" y="3280233"/>
            <a:ext cx="2300557" cy="1008877"/>
          </a:xfrm>
          <a:prstGeom prst="wedgeEllipseCallout">
            <a:avLst>
              <a:gd name="adj1" fmla="val -16456"/>
              <a:gd name="adj2" fmla="val 108900"/>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1500" dirty="0" err="1">
                <a:solidFill>
                  <a:schemeClr val="tx1"/>
                </a:solidFill>
                <a:cs typeface="Courier"/>
              </a:rPr>
              <a:t>Response</a:t>
            </a:r>
            <a:r>
              <a:rPr lang="fr-FR" sz="1500" dirty="0">
                <a:solidFill>
                  <a:schemeClr val="tx1"/>
                </a:solidFill>
                <a:cs typeface="Courier"/>
              </a:rPr>
              <a:t> sent </a:t>
            </a:r>
            <a:r>
              <a:rPr lang="fr-FR" sz="1500" dirty="0" err="1">
                <a:solidFill>
                  <a:schemeClr val="tx1"/>
                </a:solidFill>
                <a:cs typeface="Courier"/>
              </a:rPr>
              <a:t>using</a:t>
            </a:r>
            <a:r>
              <a:rPr lang="fr-FR" sz="1500" dirty="0">
                <a:solidFill>
                  <a:schemeClr val="tx1"/>
                </a:solidFill>
                <a:cs typeface="Courier"/>
              </a:rPr>
              <a:t> </a:t>
            </a:r>
            <a:r>
              <a:rPr lang="fr-FR" sz="1500" dirty="0" err="1">
                <a:solidFill>
                  <a:schemeClr val="tx1"/>
                </a:solidFill>
                <a:cs typeface="Courier"/>
              </a:rPr>
              <a:t>Bob’s</a:t>
            </a:r>
            <a:r>
              <a:rPr lang="fr-FR" sz="1500" dirty="0">
                <a:solidFill>
                  <a:schemeClr val="tx1"/>
                </a:solidFill>
                <a:cs typeface="Courier"/>
              </a:rPr>
              <a:t> IP </a:t>
            </a:r>
            <a:r>
              <a:rPr lang="fr-FR" sz="1500" dirty="0" err="1">
                <a:solidFill>
                  <a:schemeClr val="tx1"/>
                </a:solidFill>
                <a:cs typeface="Courier"/>
              </a:rPr>
              <a:t>address</a:t>
            </a:r>
            <a:endParaRPr lang="fr-FR" sz="1500" dirty="0">
              <a:solidFill>
                <a:schemeClr val="tx1"/>
              </a:solidFill>
              <a:cs typeface="Courier"/>
            </a:endParaRPr>
          </a:p>
        </p:txBody>
      </p:sp>
      <p:sp>
        <p:nvSpPr>
          <p:cNvPr id="30" name="Rectangle 29">
            <a:extLst>
              <a:ext uri="{FF2B5EF4-FFF2-40B4-BE49-F238E27FC236}">
                <a16:creationId xmlns:a16="http://schemas.microsoft.com/office/drawing/2014/main" id="{571944BA-51FB-ED49-935F-CA50A7C405B8}"/>
              </a:ext>
            </a:extLst>
          </p:cNvPr>
          <p:cNvSpPr/>
          <p:nvPr/>
        </p:nvSpPr>
        <p:spPr>
          <a:xfrm>
            <a:off x="268390" y="5206360"/>
            <a:ext cx="5599009" cy="1523494"/>
          </a:xfrm>
          <a:prstGeom prst="rect">
            <a:avLst/>
          </a:prstGeom>
        </p:spPr>
        <p:txBody>
          <a:bodyPr wrap="square">
            <a:spAutoFit/>
          </a:bodyPr>
          <a:lstStyle/>
          <a:p>
            <a:r>
              <a:rPr lang="en-BE" dirty="0"/>
              <a:t>How can Alice verify that Bob’s message is legitimate and Terrence’s message invalid ?</a:t>
            </a:r>
          </a:p>
        </p:txBody>
      </p:sp>
    </p:spTree>
    <p:extLst>
      <p:ext uri="{BB962C8B-B14F-4D97-AF65-F5344CB8AC3E}">
        <p14:creationId xmlns:p14="http://schemas.microsoft.com/office/powerpoint/2010/main" val="3709383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righ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7" grpId="0"/>
      <p:bldP spid="29" grpId="0" animBg="1"/>
      <p:bldP spid="3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58D2-98C2-EC4C-8166-91FB9E83E6F0}"/>
              </a:ext>
            </a:extLst>
          </p:cNvPr>
          <p:cNvSpPr>
            <a:spLocks noGrp="1"/>
          </p:cNvSpPr>
          <p:nvPr>
            <p:ph type="title"/>
          </p:nvPr>
        </p:nvSpPr>
        <p:spPr/>
        <p:txBody>
          <a:bodyPr/>
          <a:lstStyle/>
          <a:p>
            <a:r>
              <a:rPr lang="en-BE" dirty="0"/>
              <a:t>Countering spoofing attacks</a:t>
            </a:r>
          </a:p>
        </p:txBody>
      </p:sp>
      <p:sp>
        <p:nvSpPr>
          <p:cNvPr id="4" name="AutoShape 2">
            <a:extLst>
              <a:ext uri="{FF2B5EF4-FFF2-40B4-BE49-F238E27FC236}">
                <a16:creationId xmlns:a16="http://schemas.microsoft.com/office/drawing/2014/main" id="{0D8E22E2-752F-F24D-8A28-DC73D17CB1AA}"/>
              </a:ext>
            </a:extLst>
          </p:cNvPr>
          <p:cNvSpPr>
            <a:spLocks/>
          </p:cNvSpPr>
          <p:nvPr/>
        </p:nvSpPr>
        <p:spPr bwMode="auto">
          <a:xfrm>
            <a:off x="2000672" y="3816748"/>
            <a:ext cx="2695575" cy="246063"/>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 name="AutoShape 3">
            <a:extLst>
              <a:ext uri="{FF2B5EF4-FFF2-40B4-BE49-F238E27FC236}">
                <a16:creationId xmlns:a16="http://schemas.microsoft.com/office/drawing/2014/main" id="{D0DBB2A6-E89A-D84B-BEF0-3B0408A34F71}"/>
              </a:ext>
            </a:extLst>
          </p:cNvPr>
          <p:cNvSpPr>
            <a:spLocks/>
          </p:cNvSpPr>
          <p:nvPr/>
        </p:nvSpPr>
        <p:spPr bwMode="auto">
          <a:xfrm>
            <a:off x="2000672" y="4061223"/>
            <a:ext cx="2695575" cy="247650"/>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 name="AutoShape 4">
            <a:extLst>
              <a:ext uri="{FF2B5EF4-FFF2-40B4-BE49-F238E27FC236}">
                <a16:creationId xmlns:a16="http://schemas.microsoft.com/office/drawing/2014/main" id="{595DD102-FA15-7D4A-A57F-6C05C7488D01}"/>
              </a:ext>
            </a:extLst>
          </p:cNvPr>
          <p:cNvSpPr>
            <a:spLocks/>
          </p:cNvSpPr>
          <p:nvPr/>
        </p:nvSpPr>
        <p:spPr bwMode="auto">
          <a:xfrm>
            <a:off x="2000672" y="4308873"/>
            <a:ext cx="2695575" cy="246063"/>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7" name="AutoShape 5">
            <a:extLst>
              <a:ext uri="{FF2B5EF4-FFF2-40B4-BE49-F238E27FC236}">
                <a16:creationId xmlns:a16="http://schemas.microsoft.com/office/drawing/2014/main" id="{5755E374-B834-2940-9818-400C580563AC}"/>
              </a:ext>
            </a:extLst>
          </p:cNvPr>
          <p:cNvSpPr>
            <a:spLocks/>
          </p:cNvSpPr>
          <p:nvPr/>
        </p:nvSpPr>
        <p:spPr bwMode="auto">
          <a:xfrm>
            <a:off x="2000672" y="4553348"/>
            <a:ext cx="2695575" cy="361950"/>
          </a:xfrm>
          <a:prstGeom prst="roundRect">
            <a:avLst>
              <a:gd name="adj" fmla="val 30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8" name="Rectangle 6">
            <a:extLst>
              <a:ext uri="{FF2B5EF4-FFF2-40B4-BE49-F238E27FC236}">
                <a16:creationId xmlns:a16="http://schemas.microsoft.com/office/drawing/2014/main" id="{5C1344EB-7BD2-A047-9257-E8C7C6066369}"/>
              </a:ext>
            </a:extLst>
          </p:cNvPr>
          <p:cNvSpPr>
            <a:spLocks/>
          </p:cNvSpPr>
          <p:nvPr/>
        </p:nvSpPr>
        <p:spPr bwMode="auto">
          <a:xfrm>
            <a:off x="2310235" y="3867548"/>
            <a:ext cx="71913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Identification </a:t>
            </a:r>
          </a:p>
        </p:txBody>
      </p:sp>
      <p:sp>
        <p:nvSpPr>
          <p:cNvPr id="9" name="Rectangle 7">
            <a:extLst>
              <a:ext uri="{FF2B5EF4-FFF2-40B4-BE49-F238E27FC236}">
                <a16:creationId xmlns:a16="http://schemas.microsoft.com/office/drawing/2014/main" id="{484D57E4-61CA-EC4B-B0A7-A61D22815DE0}"/>
              </a:ext>
            </a:extLst>
          </p:cNvPr>
          <p:cNvSpPr>
            <a:spLocks/>
          </p:cNvSpPr>
          <p:nvPr/>
        </p:nvSpPr>
        <p:spPr bwMode="auto">
          <a:xfrm>
            <a:off x="3834235" y="3867548"/>
            <a:ext cx="31273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Flags</a:t>
            </a:r>
          </a:p>
        </p:txBody>
      </p:sp>
      <p:sp>
        <p:nvSpPr>
          <p:cNvPr id="10" name="Line 8">
            <a:extLst>
              <a:ext uri="{FF2B5EF4-FFF2-40B4-BE49-F238E27FC236}">
                <a16:creationId xmlns:a16="http://schemas.microsoft.com/office/drawing/2014/main" id="{D53CA886-26F3-D148-B035-2ECBC469E7C9}"/>
              </a:ext>
            </a:extLst>
          </p:cNvPr>
          <p:cNvSpPr>
            <a:spLocks noChangeShapeType="1"/>
          </p:cNvSpPr>
          <p:nvPr/>
        </p:nvSpPr>
        <p:spPr bwMode="auto">
          <a:xfrm>
            <a:off x="1932410" y="3234930"/>
            <a:ext cx="2738437" cy="158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 name="Rectangle 9">
            <a:extLst>
              <a:ext uri="{FF2B5EF4-FFF2-40B4-BE49-F238E27FC236}">
                <a16:creationId xmlns:a16="http://schemas.microsoft.com/office/drawing/2014/main" id="{4D5FF223-36E2-8C4B-A183-AC731AB03D33}"/>
              </a:ext>
            </a:extLst>
          </p:cNvPr>
          <p:cNvSpPr>
            <a:spLocks/>
          </p:cNvSpPr>
          <p:nvPr/>
        </p:nvSpPr>
        <p:spPr bwMode="auto">
          <a:xfrm>
            <a:off x="3555951" y="3088880"/>
            <a:ext cx="37782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dirty="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32 bits</a:t>
            </a:r>
          </a:p>
        </p:txBody>
      </p:sp>
      <p:sp>
        <p:nvSpPr>
          <p:cNvPr id="12" name="Line 10">
            <a:extLst>
              <a:ext uri="{FF2B5EF4-FFF2-40B4-BE49-F238E27FC236}">
                <a16:creationId xmlns:a16="http://schemas.microsoft.com/office/drawing/2014/main" id="{3111E7CA-3287-F141-8ADC-02CAE8026F30}"/>
              </a:ext>
            </a:extLst>
          </p:cNvPr>
          <p:cNvSpPr>
            <a:spLocks noChangeShapeType="1"/>
          </p:cNvSpPr>
          <p:nvPr/>
        </p:nvSpPr>
        <p:spPr bwMode="auto">
          <a:xfrm>
            <a:off x="3365922" y="3808811"/>
            <a:ext cx="1588"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3" name="Rectangle 11">
            <a:extLst>
              <a:ext uri="{FF2B5EF4-FFF2-40B4-BE49-F238E27FC236}">
                <a16:creationId xmlns:a16="http://schemas.microsoft.com/office/drawing/2014/main" id="{8AA8741F-4203-2F4B-9D94-DA1ADDDA36A4}"/>
              </a:ext>
            </a:extLst>
          </p:cNvPr>
          <p:cNvSpPr>
            <a:spLocks/>
          </p:cNvSpPr>
          <p:nvPr/>
        </p:nvSpPr>
        <p:spPr bwMode="auto">
          <a:xfrm>
            <a:off x="3367510" y="4346973"/>
            <a:ext cx="118268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Number of additional</a:t>
            </a:r>
          </a:p>
        </p:txBody>
      </p:sp>
      <p:sp>
        <p:nvSpPr>
          <p:cNvPr id="14" name="Rectangle 12">
            <a:extLst>
              <a:ext uri="{FF2B5EF4-FFF2-40B4-BE49-F238E27FC236}">
                <a16:creationId xmlns:a16="http://schemas.microsoft.com/office/drawing/2014/main" id="{F8C64705-1CAA-A14A-8B42-20C4F03D7E74}"/>
              </a:ext>
            </a:extLst>
          </p:cNvPr>
          <p:cNvSpPr>
            <a:spLocks/>
          </p:cNvSpPr>
          <p:nvPr/>
        </p:nvSpPr>
        <p:spPr bwMode="auto">
          <a:xfrm>
            <a:off x="2057822" y="4351736"/>
            <a:ext cx="1191032"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Number of  authority </a:t>
            </a:r>
          </a:p>
        </p:txBody>
      </p:sp>
      <p:sp>
        <p:nvSpPr>
          <p:cNvPr id="15" name="Rectangle 13">
            <a:extLst>
              <a:ext uri="{FF2B5EF4-FFF2-40B4-BE49-F238E27FC236}">
                <a16:creationId xmlns:a16="http://schemas.microsoft.com/office/drawing/2014/main" id="{689BF12E-4188-7747-AC5D-0BC4DD7A5159}"/>
              </a:ext>
            </a:extLst>
          </p:cNvPr>
          <p:cNvSpPr>
            <a:spLocks/>
          </p:cNvSpPr>
          <p:nvPr/>
        </p:nvSpPr>
        <p:spPr bwMode="auto">
          <a:xfrm>
            <a:off x="3394497" y="4105673"/>
            <a:ext cx="1112838"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Number of answers</a:t>
            </a:r>
          </a:p>
        </p:txBody>
      </p:sp>
      <p:sp>
        <p:nvSpPr>
          <p:cNvPr id="18" name="Rectangle 16">
            <a:extLst>
              <a:ext uri="{FF2B5EF4-FFF2-40B4-BE49-F238E27FC236}">
                <a16:creationId xmlns:a16="http://schemas.microsoft.com/office/drawing/2014/main" id="{7C4DF661-A633-454D-B93B-A311EB01BCAB}"/>
              </a:ext>
            </a:extLst>
          </p:cNvPr>
          <p:cNvSpPr>
            <a:spLocks/>
          </p:cNvSpPr>
          <p:nvPr/>
        </p:nvSpPr>
        <p:spPr bwMode="auto">
          <a:xfrm>
            <a:off x="2302297" y="4589861"/>
            <a:ext cx="2144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0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Questions</a:t>
            </a:r>
          </a:p>
          <a:p>
            <a:pPr eaLnBrk="1" hangingPunct="1">
              <a:lnSpc>
                <a:spcPct val="84000"/>
              </a:lnSpc>
            </a:pPr>
            <a:r>
              <a:rPr lang="en-US" altLang="fr-FR" sz="10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(variable number of resource records)</a:t>
            </a:r>
          </a:p>
        </p:txBody>
      </p:sp>
      <p:sp>
        <p:nvSpPr>
          <p:cNvPr id="19" name="Rectangle 17">
            <a:extLst>
              <a:ext uri="{FF2B5EF4-FFF2-40B4-BE49-F238E27FC236}">
                <a16:creationId xmlns:a16="http://schemas.microsoft.com/office/drawing/2014/main" id="{A7229BEA-3B96-2F49-81B9-E425DC5A1F2B}"/>
              </a:ext>
            </a:extLst>
          </p:cNvPr>
          <p:cNvSpPr>
            <a:spLocks/>
          </p:cNvSpPr>
          <p:nvPr/>
        </p:nvSpPr>
        <p:spPr bwMode="auto">
          <a:xfrm>
            <a:off x="2059410" y="4104086"/>
            <a:ext cx="118427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Number of questions</a:t>
            </a:r>
          </a:p>
        </p:txBody>
      </p:sp>
      <p:sp>
        <p:nvSpPr>
          <p:cNvPr id="20" name="Line 18">
            <a:extLst>
              <a:ext uri="{FF2B5EF4-FFF2-40B4-BE49-F238E27FC236}">
                <a16:creationId xmlns:a16="http://schemas.microsoft.com/office/drawing/2014/main" id="{D43AFDC4-F073-5842-B9F6-9F40B2A970F5}"/>
              </a:ext>
            </a:extLst>
          </p:cNvPr>
          <p:cNvSpPr>
            <a:spLocks noChangeShapeType="1"/>
          </p:cNvSpPr>
          <p:nvPr/>
        </p:nvSpPr>
        <p:spPr bwMode="auto">
          <a:xfrm>
            <a:off x="3362747" y="4075511"/>
            <a:ext cx="1588"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1" name="Line 19">
            <a:extLst>
              <a:ext uri="{FF2B5EF4-FFF2-40B4-BE49-F238E27FC236}">
                <a16:creationId xmlns:a16="http://schemas.microsoft.com/office/drawing/2014/main" id="{506E1957-7EE2-1443-B58A-5080BBF597D5}"/>
              </a:ext>
            </a:extLst>
          </p:cNvPr>
          <p:cNvSpPr>
            <a:spLocks noChangeShapeType="1"/>
          </p:cNvSpPr>
          <p:nvPr/>
        </p:nvSpPr>
        <p:spPr bwMode="auto">
          <a:xfrm>
            <a:off x="3362747" y="4316811"/>
            <a:ext cx="1588"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2" name="Rectangle 20">
            <a:extLst>
              <a:ext uri="{FF2B5EF4-FFF2-40B4-BE49-F238E27FC236}">
                <a16:creationId xmlns:a16="http://schemas.microsoft.com/office/drawing/2014/main" id="{EF2286D1-C39D-D74E-89F4-B8AE2EA43D1C}"/>
              </a:ext>
            </a:extLst>
          </p:cNvPr>
          <p:cNvSpPr>
            <a:spLocks/>
          </p:cNvSpPr>
          <p:nvPr/>
        </p:nvSpPr>
        <p:spPr bwMode="auto">
          <a:xfrm>
            <a:off x="2422947" y="4945461"/>
            <a:ext cx="214471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Answers</a:t>
            </a:r>
          </a:p>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(variable number of resource records)</a:t>
            </a:r>
          </a:p>
        </p:txBody>
      </p:sp>
      <p:sp>
        <p:nvSpPr>
          <p:cNvPr id="23" name="Rectangle 21">
            <a:extLst>
              <a:ext uri="{FF2B5EF4-FFF2-40B4-BE49-F238E27FC236}">
                <a16:creationId xmlns:a16="http://schemas.microsoft.com/office/drawing/2014/main" id="{B73EFC60-5F89-B84E-BBA5-B849AD4D64A5}"/>
              </a:ext>
            </a:extLst>
          </p:cNvPr>
          <p:cNvSpPr>
            <a:spLocks/>
          </p:cNvSpPr>
          <p:nvPr/>
        </p:nvSpPr>
        <p:spPr bwMode="auto">
          <a:xfrm>
            <a:off x="2411835" y="5320111"/>
            <a:ext cx="21447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0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Authority</a:t>
            </a:r>
          </a:p>
          <a:p>
            <a:pPr eaLnBrk="1" hangingPunct="1">
              <a:lnSpc>
                <a:spcPct val="84000"/>
              </a:lnSpc>
            </a:pPr>
            <a:r>
              <a:rPr lang="en-US" altLang="fr-FR" sz="1000" dirty="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(variable number of resource records)</a:t>
            </a:r>
          </a:p>
        </p:txBody>
      </p:sp>
      <p:sp>
        <p:nvSpPr>
          <p:cNvPr id="24" name="Rectangle 22">
            <a:extLst>
              <a:ext uri="{FF2B5EF4-FFF2-40B4-BE49-F238E27FC236}">
                <a16:creationId xmlns:a16="http://schemas.microsoft.com/office/drawing/2014/main" id="{91C492B4-ACD8-2847-A441-8074A8CB0390}"/>
              </a:ext>
            </a:extLst>
          </p:cNvPr>
          <p:cNvSpPr>
            <a:spLocks/>
          </p:cNvSpPr>
          <p:nvPr/>
        </p:nvSpPr>
        <p:spPr bwMode="auto">
          <a:xfrm>
            <a:off x="2346747" y="5656661"/>
            <a:ext cx="2144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Additional information</a:t>
            </a:r>
          </a:p>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(variable number of resource records)</a:t>
            </a:r>
          </a:p>
        </p:txBody>
      </p:sp>
      <p:sp>
        <p:nvSpPr>
          <p:cNvPr id="25" name="AutoShape 23">
            <a:extLst>
              <a:ext uri="{FF2B5EF4-FFF2-40B4-BE49-F238E27FC236}">
                <a16:creationId xmlns:a16="http://schemas.microsoft.com/office/drawing/2014/main" id="{190001EB-448F-904C-885D-0CEBA64C63E9}"/>
              </a:ext>
            </a:extLst>
          </p:cNvPr>
          <p:cNvSpPr>
            <a:spLocks/>
          </p:cNvSpPr>
          <p:nvPr/>
        </p:nvSpPr>
        <p:spPr bwMode="auto">
          <a:xfrm>
            <a:off x="2000672" y="4918473"/>
            <a:ext cx="2695575" cy="361950"/>
          </a:xfrm>
          <a:prstGeom prst="roundRect">
            <a:avLst>
              <a:gd name="adj" fmla="val 30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6" name="AutoShape 24">
            <a:extLst>
              <a:ext uri="{FF2B5EF4-FFF2-40B4-BE49-F238E27FC236}">
                <a16:creationId xmlns:a16="http://schemas.microsoft.com/office/drawing/2014/main" id="{C5AEDE0C-C9AF-6941-B30B-821F5BE1F33B}"/>
              </a:ext>
            </a:extLst>
          </p:cNvPr>
          <p:cNvSpPr>
            <a:spLocks/>
          </p:cNvSpPr>
          <p:nvPr/>
        </p:nvSpPr>
        <p:spPr bwMode="auto">
          <a:xfrm>
            <a:off x="2000672" y="5285186"/>
            <a:ext cx="2695575" cy="361950"/>
          </a:xfrm>
          <a:prstGeom prst="roundRect">
            <a:avLst>
              <a:gd name="adj" fmla="val 30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solidFill>
                <a:srgbClr val="FF0000"/>
              </a:solidFill>
            </a:endParaRPr>
          </a:p>
        </p:txBody>
      </p:sp>
      <p:sp>
        <p:nvSpPr>
          <p:cNvPr id="27" name="AutoShape 25">
            <a:extLst>
              <a:ext uri="{FF2B5EF4-FFF2-40B4-BE49-F238E27FC236}">
                <a16:creationId xmlns:a16="http://schemas.microsoft.com/office/drawing/2014/main" id="{8BCC1F46-6F55-B94C-868A-5524F485B2B5}"/>
              </a:ext>
            </a:extLst>
          </p:cNvPr>
          <p:cNvSpPr>
            <a:spLocks/>
          </p:cNvSpPr>
          <p:nvPr/>
        </p:nvSpPr>
        <p:spPr bwMode="auto">
          <a:xfrm>
            <a:off x="2000672" y="5640786"/>
            <a:ext cx="2695575" cy="360362"/>
          </a:xfrm>
          <a:prstGeom prst="roundRect">
            <a:avLst>
              <a:gd name="adj" fmla="val 30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0" name="AutoShape 2">
            <a:extLst>
              <a:ext uri="{FF2B5EF4-FFF2-40B4-BE49-F238E27FC236}">
                <a16:creationId xmlns:a16="http://schemas.microsoft.com/office/drawing/2014/main" id="{74178998-4BC6-E248-B25E-C8AE9E6A2CC6}"/>
              </a:ext>
            </a:extLst>
          </p:cNvPr>
          <p:cNvSpPr>
            <a:spLocks/>
          </p:cNvSpPr>
          <p:nvPr/>
        </p:nvSpPr>
        <p:spPr bwMode="auto">
          <a:xfrm>
            <a:off x="2000672" y="3305574"/>
            <a:ext cx="2695575" cy="246063"/>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1" name="AutoShape 3">
            <a:extLst>
              <a:ext uri="{FF2B5EF4-FFF2-40B4-BE49-F238E27FC236}">
                <a16:creationId xmlns:a16="http://schemas.microsoft.com/office/drawing/2014/main" id="{B6DA6FE3-A350-B949-A898-28ED6A0D16E4}"/>
              </a:ext>
            </a:extLst>
          </p:cNvPr>
          <p:cNvSpPr>
            <a:spLocks/>
          </p:cNvSpPr>
          <p:nvPr/>
        </p:nvSpPr>
        <p:spPr bwMode="auto">
          <a:xfrm>
            <a:off x="2000672" y="3550049"/>
            <a:ext cx="2695575" cy="247650"/>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2" name="Rectangle 6">
            <a:extLst>
              <a:ext uri="{FF2B5EF4-FFF2-40B4-BE49-F238E27FC236}">
                <a16:creationId xmlns:a16="http://schemas.microsoft.com/office/drawing/2014/main" id="{118B8202-8C7B-3445-91E3-C97AF6CB9CE8}"/>
              </a:ext>
            </a:extLst>
          </p:cNvPr>
          <p:cNvSpPr>
            <a:spLocks/>
          </p:cNvSpPr>
          <p:nvPr/>
        </p:nvSpPr>
        <p:spPr bwMode="auto">
          <a:xfrm>
            <a:off x="2310235" y="3356374"/>
            <a:ext cx="718145"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b="1" dirty="0">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Source port</a:t>
            </a:r>
          </a:p>
        </p:txBody>
      </p:sp>
      <p:sp>
        <p:nvSpPr>
          <p:cNvPr id="33" name="Rectangle 7">
            <a:extLst>
              <a:ext uri="{FF2B5EF4-FFF2-40B4-BE49-F238E27FC236}">
                <a16:creationId xmlns:a16="http://schemas.microsoft.com/office/drawing/2014/main" id="{5B0D5177-9ADD-7B49-B86E-06C4806D1C1A}"/>
              </a:ext>
            </a:extLst>
          </p:cNvPr>
          <p:cNvSpPr>
            <a:spLocks/>
          </p:cNvSpPr>
          <p:nvPr/>
        </p:nvSpPr>
        <p:spPr bwMode="auto">
          <a:xfrm>
            <a:off x="3687773" y="3342008"/>
            <a:ext cx="597921"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b="1" dirty="0" err="1">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Dest</a:t>
            </a:r>
            <a:r>
              <a:rPr lang="en-US" altLang="fr-FR" sz="1000" b="1" dirty="0">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 port</a:t>
            </a:r>
          </a:p>
        </p:txBody>
      </p:sp>
      <p:sp>
        <p:nvSpPr>
          <p:cNvPr id="34" name="Line 10">
            <a:extLst>
              <a:ext uri="{FF2B5EF4-FFF2-40B4-BE49-F238E27FC236}">
                <a16:creationId xmlns:a16="http://schemas.microsoft.com/office/drawing/2014/main" id="{8B7C15A3-7DFB-6E4B-B03B-A8211CEB6F23}"/>
              </a:ext>
            </a:extLst>
          </p:cNvPr>
          <p:cNvSpPr>
            <a:spLocks noChangeShapeType="1"/>
          </p:cNvSpPr>
          <p:nvPr/>
        </p:nvSpPr>
        <p:spPr bwMode="auto">
          <a:xfrm>
            <a:off x="3365922" y="3297637"/>
            <a:ext cx="1588"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35" name="Rectangle 13">
            <a:extLst>
              <a:ext uri="{FF2B5EF4-FFF2-40B4-BE49-F238E27FC236}">
                <a16:creationId xmlns:a16="http://schemas.microsoft.com/office/drawing/2014/main" id="{344620E2-4713-1C4B-B021-5BB2C8C3DD5E}"/>
              </a:ext>
            </a:extLst>
          </p:cNvPr>
          <p:cNvSpPr>
            <a:spLocks/>
          </p:cNvSpPr>
          <p:nvPr/>
        </p:nvSpPr>
        <p:spPr bwMode="auto">
          <a:xfrm>
            <a:off x="2310189" y="3638650"/>
            <a:ext cx="694101"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dirty="0">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UDP Length</a:t>
            </a:r>
          </a:p>
        </p:txBody>
      </p:sp>
      <p:sp>
        <p:nvSpPr>
          <p:cNvPr id="36" name="Rectangle 17">
            <a:extLst>
              <a:ext uri="{FF2B5EF4-FFF2-40B4-BE49-F238E27FC236}">
                <a16:creationId xmlns:a16="http://schemas.microsoft.com/office/drawing/2014/main" id="{2E3BD312-C8DA-0A42-AD52-8A4E55138AE0}"/>
              </a:ext>
            </a:extLst>
          </p:cNvPr>
          <p:cNvSpPr>
            <a:spLocks/>
          </p:cNvSpPr>
          <p:nvPr/>
        </p:nvSpPr>
        <p:spPr bwMode="auto">
          <a:xfrm>
            <a:off x="3681464" y="3603158"/>
            <a:ext cx="604333"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dirty="0">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Checksum</a:t>
            </a:r>
          </a:p>
        </p:txBody>
      </p:sp>
      <p:sp>
        <p:nvSpPr>
          <p:cNvPr id="37" name="Line 18">
            <a:extLst>
              <a:ext uri="{FF2B5EF4-FFF2-40B4-BE49-F238E27FC236}">
                <a16:creationId xmlns:a16="http://schemas.microsoft.com/office/drawing/2014/main" id="{FD714832-7B09-0D4F-9BB2-5AE667E54A09}"/>
              </a:ext>
            </a:extLst>
          </p:cNvPr>
          <p:cNvSpPr>
            <a:spLocks noChangeShapeType="1"/>
          </p:cNvSpPr>
          <p:nvPr/>
        </p:nvSpPr>
        <p:spPr bwMode="auto">
          <a:xfrm>
            <a:off x="3362747" y="3564337"/>
            <a:ext cx="1588"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38" name="TextBox 37">
            <a:extLst>
              <a:ext uri="{FF2B5EF4-FFF2-40B4-BE49-F238E27FC236}">
                <a16:creationId xmlns:a16="http://schemas.microsoft.com/office/drawing/2014/main" id="{8EC9FFAF-F9FF-C94C-8F30-DB8B124C8D32}"/>
              </a:ext>
            </a:extLst>
          </p:cNvPr>
          <p:cNvSpPr txBox="1"/>
          <p:nvPr/>
        </p:nvSpPr>
        <p:spPr>
          <a:xfrm>
            <a:off x="401168" y="2905780"/>
            <a:ext cx="1293944" cy="1046440"/>
          </a:xfrm>
          <a:prstGeom prst="rect">
            <a:avLst/>
          </a:prstGeom>
          <a:noFill/>
        </p:spPr>
        <p:txBody>
          <a:bodyPr wrap="none" rtlCol="0">
            <a:spAutoFit/>
          </a:bodyPr>
          <a:lstStyle/>
          <a:p>
            <a:r>
              <a:rPr lang="en-BE" dirty="0">
                <a:solidFill>
                  <a:srgbClr val="0070C0"/>
                </a:solidFill>
              </a:rPr>
              <a:t>UDP </a:t>
            </a:r>
          </a:p>
          <a:p>
            <a:r>
              <a:rPr lang="en-BE" dirty="0">
                <a:solidFill>
                  <a:srgbClr val="0070C0"/>
                </a:solidFill>
              </a:rPr>
              <a:t>header</a:t>
            </a:r>
          </a:p>
        </p:txBody>
      </p:sp>
      <p:sp>
        <p:nvSpPr>
          <p:cNvPr id="39" name="TextBox 38">
            <a:extLst>
              <a:ext uri="{FF2B5EF4-FFF2-40B4-BE49-F238E27FC236}">
                <a16:creationId xmlns:a16="http://schemas.microsoft.com/office/drawing/2014/main" id="{29EEB353-3FCF-7C41-A0B2-D08A895D248E}"/>
              </a:ext>
            </a:extLst>
          </p:cNvPr>
          <p:cNvSpPr txBox="1"/>
          <p:nvPr/>
        </p:nvSpPr>
        <p:spPr>
          <a:xfrm>
            <a:off x="304945" y="4346973"/>
            <a:ext cx="1516762" cy="1046440"/>
          </a:xfrm>
          <a:prstGeom prst="rect">
            <a:avLst/>
          </a:prstGeom>
          <a:noFill/>
        </p:spPr>
        <p:txBody>
          <a:bodyPr wrap="none" rtlCol="0">
            <a:spAutoFit/>
          </a:bodyPr>
          <a:lstStyle/>
          <a:p>
            <a:r>
              <a:rPr lang="en-BE" dirty="0">
                <a:solidFill>
                  <a:srgbClr val="FF0000"/>
                </a:solidFill>
              </a:rPr>
              <a:t>DNS</a:t>
            </a:r>
            <a:br>
              <a:rPr lang="en-BE" dirty="0">
                <a:solidFill>
                  <a:srgbClr val="FF0000"/>
                </a:solidFill>
              </a:rPr>
            </a:br>
            <a:r>
              <a:rPr lang="en-BE" dirty="0">
                <a:solidFill>
                  <a:srgbClr val="FF0000"/>
                </a:solidFill>
              </a:rPr>
              <a:t>message</a:t>
            </a:r>
          </a:p>
        </p:txBody>
      </p:sp>
      <p:sp>
        <p:nvSpPr>
          <p:cNvPr id="42" name="Bulle ronde 47">
            <a:extLst>
              <a:ext uri="{FF2B5EF4-FFF2-40B4-BE49-F238E27FC236}">
                <a16:creationId xmlns:a16="http://schemas.microsoft.com/office/drawing/2014/main" id="{B3C2A32B-EE71-2445-A1D8-E58C13EA507B}"/>
              </a:ext>
            </a:extLst>
          </p:cNvPr>
          <p:cNvSpPr/>
          <p:nvPr/>
        </p:nvSpPr>
        <p:spPr>
          <a:xfrm>
            <a:off x="4927182" y="1772816"/>
            <a:ext cx="4978818" cy="1008877"/>
          </a:xfrm>
          <a:prstGeom prst="wedgeEllipseCallout">
            <a:avLst>
              <a:gd name="adj1" fmla="val -98082"/>
              <a:gd name="adj2" fmla="val 95053"/>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000" dirty="0">
                <a:solidFill>
                  <a:schemeClr val="tx1"/>
                </a:solidFill>
                <a:cs typeface="Courier"/>
              </a:rPr>
              <a:t>Alice </a:t>
            </a:r>
            <a:r>
              <a:rPr lang="fr-FR" sz="2000" dirty="0" err="1">
                <a:solidFill>
                  <a:schemeClr val="tx1"/>
                </a:solidFill>
                <a:cs typeface="Courier"/>
              </a:rPr>
              <a:t>should</a:t>
            </a:r>
            <a:r>
              <a:rPr lang="fr-FR" sz="2000" dirty="0">
                <a:solidFill>
                  <a:schemeClr val="tx1"/>
                </a:solidFill>
                <a:cs typeface="Courier"/>
              </a:rPr>
              <a:t> use </a:t>
            </a:r>
            <a:r>
              <a:rPr lang="fr-FR" sz="2000" dirty="0" err="1">
                <a:solidFill>
                  <a:schemeClr val="tx1"/>
                </a:solidFill>
                <a:cs typeface="Courier"/>
              </a:rPr>
              <a:t>random</a:t>
            </a:r>
            <a:r>
              <a:rPr lang="fr-FR" sz="2000" dirty="0">
                <a:solidFill>
                  <a:schemeClr val="tx1"/>
                </a:solidFill>
                <a:cs typeface="Courier"/>
              </a:rPr>
              <a:t> source port in </a:t>
            </a:r>
            <a:r>
              <a:rPr lang="fr-FR" sz="2000" dirty="0" err="1">
                <a:solidFill>
                  <a:schemeClr val="tx1"/>
                </a:solidFill>
                <a:cs typeface="Courier"/>
              </a:rPr>
              <a:t>her</a:t>
            </a:r>
            <a:r>
              <a:rPr lang="fr-FR" sz="2000" dirty="0">
                <a:solidFill>
                  <a:schemeClr val="tx1"/>
                </a:solidFill>
                <a:cs typeface="Courier"/>
              </a:rPr>
              <a:t> </a:t>
            </a:r>
            <a:r>
              <a:rPr lang="fr-FR" sz="2000" dirty="0" err="1">
                <a:solidFill>
                  <a:schemeClr val="tx1"/>
                </a:solidFill>
                <a:cs typeface="Courier"/>
              </a:rPr>
              <a:t>queries</a:t>
            </a:r>
            <a:r>
              <a:rPr lang="fr-FR" sz="2000" dirty="0">
                <a:solidFill>
                  <a:schemeClr val="tx1"/>
                </a:solidFill>
                <a:cs typeface="Courier"/>
              </a:rPr>
              <a:t> and </a:t>
            </a:r>
            <a:r>
              <a:rPr lang="fr-FR" sz="2000" dirty="0" err="1">
                <a:solidFill>
                  <a:schemeClr val="tx1"/>
                </a:solidFill>
                <a:cs typeface="Courier"/>
              </a:rPr>
              <a:t>verify</a:t>
            </a:r>
            <a:r>
              <a:rPr lang="fr-FR" sz="2000" dirty="0">
                <a:solidFill>
                  <a:schemeClr val="tx1"/>
                </a:solidFill>
                <a:cs typeface="Courier"/>
              </a:rPr>
              <a:t> the server </a:t>
            </a:r>
            <a:r>
              <a:rPr lang="fr-FR" sz="2000" dirty="0" err="1">
                <a:solidFill>
                  <a:schemeClr val="tx1"/>
                </a:solidFill>
                <a:cs typeface="Courier"/>
              </a:rPr>
              <a:t>response</a:t>
            </a:r>
            <a:endParaRPr lang="fr-FR" sz="2000" dirty="0">
              <a:solidFill>
                <a:schemeClr val="tx1"/>
              </a:solidFill>
              <a:cs typeface="Courier"/>
            </a:endParaRPr>
          </a:p>
        </p:txBody>
      </p:sp>
      <p:sp>
        <p:nvSpPr>
          <p:cNvPr id="43" name="Bulle ronde 47">
            <a:extLst>
              <a:ext uri="{FF2B5EF4-FFF2-40B4-BE49-F238E27FC236}">
                <a16:creationId xmlns:a16="http://schemas.microsoft.com/office/drawing/2014/main" id="{CA715C4C-96E4-2F48-8405-3D1109DDA5A1}"/>
              </a:ext>
            </a:extLst>
          </p:cNvPr>
          <p:cNvSpPr/>
          <p:nvPr/>
        </p:nvSpPr>
        <p:spPr>
          <a:xfrm>
            <a:off x="5123706" y="4200109"/>
            <a:ext cx="4978818" cy="1008877"/>
          </a:xfrm>
          <a:prstGeom prst="wedgeEllipseCallout">
            <a:avLst>
              <a:gd name="adj1" fmla="val -89154"/>
              <a:gd name="adj2" fmla="val -71112"/>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000" dirty="0">
                <a:solidFill>
                  <a:schemeClr val="tx1"/>
                </a:solidFill>
                <a:cs typeface="Courier"/>
              </a:rPr>
              <a:t>Alice </a:t>
            </a:r>
            <a:r>
              <a:rPr lang="fr-FR" sz="2000" dirty="0" err="1">
                <a:solidFill>
                  <a:schemeClr val="tx1"/>
                </a:solidFill>
                <a:cs typeface="Courier"/>
              </a:rPr>
              <a:t>should</a:t>
            </a:r>
            <a:r>
              <a:rPr lang="fr-FR" sz="2000" dirty="0">
                <a:solidFill>
                  <a:schemeClr val="tx1"/>
                </a:solidFill>
                <a:cs typeface="Courier"/>
              </a:rPr>
              <a:t> use </a:t>
            </a:r>
            <a:r>
              <a:rPr lang="fr-FR" sz="2000" dirty="0" err="1">
                <a:solidFill>
                  <a:schemeClr val="tx1"/>
                </a:solidFill>
                <a:cs typeface="Courier"/>
              </a:rPr>
              <a:t>random</a:t>
            </a:r>
            <a:r>
              <a:rPr lang="fr-FR" sz="2000" dirty="0">
                <a:solidFill>
                  <a:schemeClr val="tx1"/>
                </a:solidFill>
                <a:cs typeface="Courier"/>
              </a:rPr>
              <a:t> </a:t>
            </a:r>
            <a:r>
              <a:rPr lang="fr-FR" sz="2000" dirty="0" err="1">
                <a:solidFill>
                  <a:schemeClr val="tx1"/>
                </a:solidFill>
                <a:cs typeface="Courier"/>
              </a:rPr>
              <a:t>identifiers</a:t>
            </a:r>
            <a:r>
              <a:rPr lang="fr-FR" sz="2000" dirty="0">
                <a:solidFill>
                  <a:schemeClr val="tx1"/>
                </a:solidFill>
                <a:cs typeface="Courier"/>
              </a:rPr>
              <a:t> and </a:t>
            </a:r>
            <a:r>
              <a:rPr lang="fr-FR" sz="2000" dirty="0" err="1">
                <a:solidFill>
                  <a:schemeClr val="tx1"/>
                </a:solidFill>
                <a:cs typeface="Courier"/>
              </a:rPr>
              <a:t>verify</a:t>
            </a:r>
            <a:r>
              <a:rPr lang="fr-FR" sz="2000" dirty="0">
                <a:solidFill>
                  <a:schemeClr val="tx1"/>
                </a:solidFill>
                <a:cs typeface="Courier"/>
              </a:rPr>
              <a:t> the server </a:t>
            </a:r>
            <a:r>
              <a:rPr lang="fr-FR" sz="2000" dirty="0" err="1">
                <a:solidFill>
                  <a:schemeClr val="tx1"/>
                </a:solidFill>
                <a:cs typeface="Courier"/>
              </a:rPr>
              <a:t>response</a:t>
            </a:r>
            <a:endParaRPr lang="fr-FR" sz="2000" dirty="0">
              <a:solidFill>
                <a:schemeClr val="tx1"/>
              </a:solidFill>
              <a:cs typeface="Courier"/>
            </a:endParaRPr>
          </a:p>
        </p:txBody>
      </p:sp>
      <p:sp>
        <p:nvSpPr>
          <p:cNvPr id="44" name="TextBox 43">
            <a:extLst>
              <a:ext uri="{FF2B5EF4-FFF2-40B4-BE49-F238E27FC236}">
                <a16:creationId xmlns:a16="http://schemas.microsoft.com/office/drawing/2014/main" id="{D9C7A265-355E-7C48-B092-DA43F01B553A}"/>
              </a:ext>
            </a:extLst>
          </p:cNvPr>
          <p:cNvSpPr txBox="1"/>
          <p:nvPr/>
        </p:nvSpPr>
        <p:spPr>
          <a:xfrm>
            <a:off x="4821139" y="5536273"/>
            <a:ext cx="4851008" cy="569387"/>
          </a:xfrm>
          <a:prstGeom prst="rect">
            <a:avLst/>
          </a:prstGeom>
          <a:noFill/>
        </p:spPr>
        <p:txBody>
          <a:bodyPr wrap="none" rtlCol="0">
            <a:spAutoFit/>
          </a:bodyPr>
          <a:lstStyle/>
          <a:p>
            <a:r>
              <a:rPr lang="en-BE" dirty="0">
                <a:solidFill>
                  <a:srgbClr val="FF0000"/>
                </a:solidFill>
              </a:rPr>
              <a:t>Total: 32 bits of randomness</a:t>
            </a:r>
          </a:p>
        </p:txBody>
      </p:sp>
      <p:sp>
        <p:nvSpPr>
          <p:cNvPr id="3" name="Rectangle 2">
            <a:extLst>
              <a:ext uri="{FF2B5EF4-FFF2-40B4-BE49-F238E27FC236}">
                <a16:creationId xmlns:a16="http://schemas.microsoft.com/office/drawing/2014/main" id="{008B6534-9DDF-6140-AD8B-65F339AEF455}"/>
              </a:ext>
            </a:extLst>
          </p:cNvPr>
          <p:cNvSpPr/>
          <p:nvPr/>
        </p:nvSpPr>
        <p:spPr>
          <a:xfrm>
            <a:off x="1762808" y="6278375"/>
            <a:ext cx="6721796" cy="400110"/>
          </a:xfrm>
          <a:prstGeom prst="rect">
            <a:avLst/>
          </a:prstGeom>
        </p:spPr>
        <p:txBody>
          <a:bodyPr wrap="square">
            <a:spAutoFit/>
          </a:bodyPr>
          <a:lstStyle/>
          <a:p>
            <a:r>
              <a:rPr lang="en-BE" sz="2000" dirty="0"/>
              <a:t>https://tools.ietf.org/html/rfc6056</a:t>
            </a:r>
          </a:p>
        </p:txBody>
      </p:sp>
    </p:spTree>
    <p:extLst>
      <p:ext uri="{BB962C8B-B14F-4D97-AF65-F5344CB8AC3E}">
        <p14:creationId xmlns:p14="http://schemas.microsoft.com/office/powerpoint/2010/main" val="387604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B7B4-C83A-6747-8FC6-AF7A412FC858}"/>
              </a:ext>
            </a:extLst>
          </p:cNvPr>
          <p:cNvSpPr>
            <a:spLocks noGrp="1"/>
          </p:cNvSpPr>
          <p:nvPr>
            <p:ph type="title"/>
          </p:nvPr>
        </p:nvSpPr>
        <p:spPr/>
        <p:txBody>
          <a:bodyPr/>
          <a:lstStyle/>
          <a:p>
            <a:r>
              <a:rPr lang="en-BE" dirty="0"/>
              <a:t>Other approaches</a:t>
            </a:r>
          </a:p>
        </p:txBody>
      </p:sp>
      <p:sp>
        <p:nvSpPr>
          <p:cNvPr id="3" name="Content Placeholder 2">
            <a:extLst>
              <a:ext uri="{FF2B5EF4-FFF2-40B4-BE49-F238E27FC236}">
                <a16:creationId xmlns:a16="http://schemas.microsoft.com/office/drawing/2014/main" id="{1BE2CB08-D948-EA4B-9937-CD3728241E69}"/>
              </a:ext>
            </a:extLst>
          </p:cNvPr>
          <p:cNvSpPr>
            <a:spLocks noGrp="1"/>
          </p:cNvSpPr>
          <p:nvPr>
            <p:ph idx="1"/>
          </p:nvPr>
        </p:nvSpPr>
        <p:spPr/>
        <p:txBody>
          <a:bodyPr>
            <a:normAutofit fontScale="70000" lnSpcReduction="20000"/>
          </a:bodyPr>
          <a:lstStyle/>
          <a:p>
            <a:r>
              <a:rPr lang="en-BE" dirty="0"/>
              <a:t>DNSSEC</a:t>
            </a:r>
          </a:p>
          <a:p>
            <a:pPr lvl="1"/>
            <a:r>
              <a:rPr lang="en-BE" dirty="0"/>
              <a:t>DNS extensions that allows servers to sign their reponse using public keys</a:t>
            </a:r>
          </a:p>
          <a:p>
            <a:pPr lvl="1"/>
            <a:r>
              <a:rPr lang="en-BE" dirty="0"/>
              <a:t>DNS responses sent in clear over UDP</a:t>
            </a:r>
          </a:p>
          <a:p>
            <a:pPr lvl="1"/>
            <a:r>
              <a:rPr lang="en-BE" dirty="0"/>
              <a:t>Alice can verify the cryptographic signature</a:t>
            </a:r>
          </a:p>
          <a:p>
            <a:r>
              <a:rPr lang="en-BE" dirty="0"/>
              <a:t>DNS over TLS or DNS over HTTPS</a:t>
            </a:r>
          </a:p>
          <a:p>
            <a:pPr lvl="1"/>
            <a:r>
              <a:rPr lang="en-BE" dirty="0"/>
              <a:t>Request/Response sent over TLS session(encrypted and authenticated)</a:t>
            </a:r>
          </a:p>
          <a:p>
            <a:pPr lvl="2"/>
            <a:r>
              <a:rPr lang="en-BE" dirty="0"/>
              <a:t>cannot be hijacked by Trudy</a:t>
            </a:r>
          </a:p>
        </p:txBody>
      </p:sp>
    </p:spTree>
    <p:extLst>
      <p:ext uri="{BB962C8B-B14F-4D97-AF65-F5344CB8AC3E}">
        <p14:creationId xmlns:p14="http://schemas.microsoft.com/office/powerpoint/2010/main" val="273665541"/>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A055-5989-DA4E-9769-B6C74707F03E}"/>
              </a:ext>
            </a:extLst>
          </p:cNvPr>
          <p:cNvSpPr>
            <a:spLocks noGrp="1"/>
          </p:cNvSpPr>
          <p:nvPr>
            <p:ph type="title"/>
          </p:nvPr>
        </p:nvSpPr>
        <p:spPr/>
        <p:txBody>
          <a:bodyPr/>
          <a:lstStyle/>
          <a:p>
            <a:r>
              <a:rPr lang="en-BE" dirty="0"/>
              <a:t>Denial of Service attacks</a:t>
            </a:r>
          </a:p>
        </p:txBody>
      </p:sp>
      <p:sp>
        <p:nvSpPr>
          <p:cNvPr id="3" name="Content Placeholder 2">
            <a:extLst>
              <a:ext uri="{FF2B5EF4-FFF2-40B4-BE49-F238E27FC236}">
                <a16:creationId xmlns:a16="http://schemas.microsoft.com/office/drawing/2014/main" id="{B446BBB9-10D7-AB4F-98CF-C327CA47BBD0}"/>
              </a:ext>
            </a:extLst>
          </p:cNvPr>
          <p:cNvSpPr>
            <a:spLocks noGrp="1"/>
          </p:cNvSpPr>
          <p:nvPr>
            <p:ph idx="1"/>
          </p:nvPr>
        </p:nvSpPr>
        <p:spPr>
          <a:xfrm>
            <a:off x="848544" y="476672"/>
            <a:ext cx="7971234" cy="4018359"/>
          </a:xfrm>
        </p:spPr>
        <p:txBody>
          <a:bodyPr/>
          <a:lstStyle/>
          <a:p>
            <a:r>
              <a:rPr lang="en-BE" dirty="0"/>
              <a:t>How can Trudy saturate Alice’s link to make it impossible for her to use Internet ?</a:t>
            </a:r>
          </a:p>
          <a:p>
            <a:r>
              <a:rPr lang="en-BE" dirty="0"/>
              <a:t>Naive approach</a:t>
            </a:r>
          </a:p>
        </p:txBody>
      </p:sp>
      <p:grpSp>
        <p:nvGrpSpPr>
          <p:cNvPr id="7" name="Group 14">
            <a:extLst>
              <a:ext uri="{FF2B5EF4-FFF2-40B4-BE49-F238E27FC236}">
                <a16:creationId xmlns:a16="http://schemas.microsoft.com/office/drawing/2014/main" id="{F13C84AF-AE00-7745-8D5A-D3EB30FA5F76}"/>
              </a:ext>
            </a:extLst>
          </p:cNvPr>
          <p:cNvGrpSpPr>
            <a:grpSpLocks/>
          </p:cNvGrpSpPr>
          <p:nvPr/>
        </p:nvGrpSpPr>
        <p:grpSpPr bwMode="auto">
          <a:xfrm>
            <a:off x="7617296" y="4941168"/>
            <a:ext cx="635645" cy="826366"/>
            <a:chOff x="6440791" y="4293096"/>
            <a:chExt cx="787450" cy="1512168"/>
          </a:xfrm>
        </p:grpSpPr>
        <p:sp>
          <p:nvSpPr>
            <p:cNvPr id="8" name="Rectangle 7">
              <a:extLst>
                <a:ext uri="{FF2B5EF4-FFF2-40B4-BE49-F238E27FC236}">
                  <a16:creationId xmlns:a16="http://schemas.microsoft.com/office/drawing/2014/main" id="{5696536E-09DE-5B49-93F8-539DEA7FDB54}"/>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650D2A17-169A-2847-BA1B-76DA7A5618C0}"/>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T</a:t>
              </a:r>
            </a:p>
          </p:txBody>
        </p:sp>
        <p:cxnSp>
          <p:nvCxnSpPr>
            <p:cNvPr id="10" name="Straight Connector 17">
              <a:extLst>
                <a:ext uri="{FF2B5EF4-FFF2-40B4-BE49-F238E27FC236}">
                  <a16:creationId xmlns:a16="http://schemas.microsoft.com/office/drawing/2014/main" id="{25E4802A-3368-CF40-8F3E-9B3930DFB057}"/>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1" name="Snip Same-side Corner of Rectangle 10">
              <a:extLst>
                <a:ext uri="{FF2B5EF4-FFF2-40B4-BE49-F238E27FC236}">
                  <a16:creationId xmlns:a16="http://schemas.microsoft.com/office/drawing/2014/main" id="{1200698F-2366-0246-AB6F-D806040CBB4A}"/>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2" name="Rounded Rectangle 19">
              <a:extLst>
                <a:ext uri="{FF2B5EF4-FFF2-40B4-BE49-F238E27FC236}">
                  <a16:creationId xmlns:a16="http://schemas.microsoft.com/office/drawing/2014/main" id="{B77EE372-C023-9843-B0BF-28F6FEB19D14}"/>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3" name="Oval 20">
              <a:extLst>
                <a:ext uri="{FF2B5EF4-FFF2-40B4-BE49-F238E27FC236}">
                  <a16:creationId xmlns:a16="http://schemas.microsoft.com/office/drawing/2014/main" id="{2BB61E3E-BEAB-964A-AE61-8CB222A094B0}"/>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4" name="Oval 21">
              <a:extLst>
                <a:ext uri="{FF2B5EF4-FFF2-40B4-BE49-F238E27FC236}">
                  <a16:creationId xmlns:a16="http://schemas.microsoft.com/office/drawing/2014/main" id="{0926BEEA-A7A8-9F4D-82AC-BE911BA6EE6D}"/>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5" name="Group 12">
            <a:extLst>
              <a:ext uri="{FF2B5EF4-FFF2-40B4-BE49-F238E27FC236}">
                <a16:creationId xmlns:a16="http://schemas.microsoft.com/office/drawing/2014/main" id="{C96097E3-0243-9941-ACBF-8CE7265181D1}"/>
              </a:ext>
            </a:extLst>
          </p:cNvPr>
          <p:cNvGrpSpPr>
            <a:grpSpLocks/>
          </p:cNvGrpSpPr>
          <p:nvPr/>
        </p:nvGrpSpPr>
        <p:grpSpPr bwMode="auto">
          <a:xfrm>
            <a:off x="1640632" y="3520005"/>
            <a:ext cx="635644" cy="826366"/>
            <a:chOff x="0" y="0"/>
            <a:chExt cx="656" cy="1194"/>
          </a:xfrm>
        </p:grpSpPr>
        <p:sp>
          <p:nvSpPr>
            <p:cNvPr id="16" name="Rectangle 13">
              <a:extLst>
                <a:ext uri="{FF2B5EF4-FFF2-40B4-BE49-F238E27FC236}">
                  <a16:creationId xmlns:a16="http://schemas.microsoft.com/office/drawing/2014/main" id="{D4931E8C-D3B8-4D47-98BC-54F6A23F3254}"/>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48D84F5C-1420-804B-931E-41FCA50A90FB}"/>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cxnSp>
        <p:nvCxnSpPr>
          <p:cNvPr id="19" name="Straight Arrow Connector 18">
            <a:extLst>
              <a:ext uri="{FF2B5EF4-FFF2-40B4-BE49-F238E27FC236}">
                <a16:creationId xmlns:a16="http://schemas.microsoft.com/office/drawing/2014/main" id="{A426B871-3930-9548-955A-4C0605EA4A33}"/>
              </a:ext>
            </a:extLst>
          </p:cNvPr>
          <p:cNvCxnSpPr>
            <a:stCxn id="9" idx="1"/>
          </p:cNvCxnSpPr>
          <p:nvPr/>
        </p:nvCxnSpPr>
        <p:spPr bwMode="auto">
          <a:xfrm flipH="1" flipV="1">
            <a:off x="2432720" y="4013472"/>
            <a:ext cx="5184576" cy="1360536"/>
          </a:xfrm>
          <a:prstGeom prst="straightConnector1">
            <a:avLst/>
          </a:prstGeom>
          <a:blipFill dpi="0" rotWithShape="0">
            <a:blip r:embed="rId5"/>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2ECB6E70-3C16-1849-95B2-294B6395A8DA}"/>
              </a:ext>
            </a:extLst>
          </p:cNvPr>
          <p:cNvSpPr txBox="1"/>
          <p:nvPr/>
        </p:nvSpPr>
        <p:spPr>
          <a:xfrm>
            <a:off x="4145074" y="4148123"/>
            <a:ext cx="2456122" cy="1523494"/>
          </a:xfrm>
          <a:prstGeom prst="rect">
            <a:avLst/>
          </a:prstGeom>
          <a:solidFill>
            <a:schemeClr val="bg1"/>
          </a:solidFill>
        </p:spPr>
        <p:txBody>
          <a:bodyPr wrap="none" rtlCol="0">
            <a:spAutoFit/>
          </a:bodyPr>
          <a:lstStyle/>
          <a:p>
            <a:r>
              <a:rPr lang="en-BE" dirty="0"/>
              <a:t>Lots of traffic </a:t>
            </a:r>
            <a:br>
              <a:rPr lang="en-BE" dirty="0"/>
            </a:br>
            <a:r>
              <a:rPr lang="en-BE" dirty="0"/>
              <a:t>sent by </a:t>
            </a:r>
          </a:p>
          <a:p>
            <a:r>
              <a:rPr lang="en-BE" dirty="0"/>
              <a:t>Trudy</a:t>
            </a:r>
          </a:p>
        </p:txBody>
      </p:sp>
      <p:sp>
        <p:nvSpPr>
          <p:cNvPr id="21" name="TextBox 20">
            <a:extLst>
              <a:ext uri="{FF2B5EF4-FFF2-40B4-BE49-F238E27FC236}">
                <a16:creationId xmlns:a16="http://schemas.microsoft.com/office/drawing/2014/main" id="{D7A32F45-36AD-CD4E-93F6-527FB38D304A}"/>
              </a:ext>
            </a:extLst>
          </p:cNvPr>
          <p:cNvSpPr txBox="1"/>
          <p:nvPr/>
        </p:nvSpPr>
        <p:spPr>
          <a:xfrm>
            <a:off x="404711" y="5244314"/>
            <a:ext cx="3747244" cy="1046440"/>
          </a:xfrm>
          <a:prstGeom prst="rect">
            <a:avLst/>
          </a:prstGeom>
          <a:solidFill>
            <a:schemeClr val="bg1"/>
          </a:solidFill>
        </p:spPr>
        <p:txBody>
          <a:bodyPr wrap="none" rtlCol="0">
            <a:spAutoFit/>
          </a:bodyPr>
          <a:lstStyle/>
          <a:p>
            <a:r>
              <a:rPr lang="en-BE" dirty="0"/>
              <a:t>Can Terrence hide the</a:t>
            </a:r>
            <a:br>
              <a:rPr lang="en-BE" dirty="0"/>
            </a:br>
            <a:r>
              <a:rPr lang="en-BE" dirty="0"/>
              <a:t>attack and amplify it ?</a:t>
            </a:r>
          </a:p>
        </p:txBody>
      </p:sp>
      <p:sp>
        <p:nvSpPr>
          <p:cNvPr id="22" name="Rectangle 21">
            <a:extLst>
              <a:ext uri="{FF2B5EF4-FFF2-40B4-BE49-F238E27FC236}">
                <a16:creationId xmlns:a16="http://schemas.microsoft.com/office/drawing/2014/main" id="{7ADB5FA6-42A7-084E-AF49-D5340C4CC6ED}"/>
              </a:ext>
            </a:extLst>
          </p:cNvPr>
          <p:cNvSpPr/>
          <p:nvPr/>
        </p:nvSpPr>
        <p:spPr>
          <a:xfrm>
            <a:off x="967383" y="6467125"/>
            <a:ext cx="8021116" cy="400110"/>
          </a:xfrm>
          <a:prstGeom prst="rect">
            <a:avLst/>
          </a:prstGeom>
        </p:spPr>
        <p:txBody>
          <a:bodyPr wrap="square">
            <a:spAutoFit/>
          </a:bodyPr>
          <a:lstStyle/>
          <a:p>
            <a:r>
              <a:rPr lang="en-BE" sz="2000" dirty="0"/>
              <a:t>https://www.cloudflare.com/en-gb/learning/ddos/famous-ddos-attacks/</a:t>
            </a:r>
          </a:p>
        </p:txBody>
      </p:sp>
      <p:pic>
        <p:nvPicPr>
          <p:cNvPr id="23" name="Picture 2">
            <a:extLst>
              <a:ext uri="{FF2B5EF4-FFF2-40B4-BE49-F238E27FC236}">
                <a16:creationId xmlns:a16="http://schemas.microsoft.com/office/drawing/2014/main" id="{4ECBD12D-DEA3-5A4D-B570-8B2586D502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93537">
            <a:off x="4068334" y="3082934"/>
            <a:ext cx="1769330" cy="39567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046E74B6-1264-854F-86BC-1BA97B548014}"/>
              </a:ext>
            </a:extLst>
          </p:cNvPr>
          <p:cNvSpPr/>
          <p:nvPr/>
        </p:nvSpPr>
        <p:spPr>
          <a:xfrm>
            <a:off x="5310881" y="2656584"/>
            <a:ext cx="4953000" cy="1046440"/>
          </a:xfrm>
          <a:prstGeom prst="rect">
            <a:avLst/>
          </a:prstGeom>
        </p:spPr>
        <p:txBody>
          <a:bodyPr>
            <a:spAutoFit/>
          </a:bodyPr>
          <a:lstStyle/>
          <a:p>
            <a:r>
              <a:rPr lang="en-BE" dirty="0"/>
              <a:t>What was the largest</a:t>
            </a:r>
            <a:br>
              <a:rPr lang="en-BE" dirty="0"/>
            </a:br>
            <a:r>
              <a:rPr lang="en-BE" dirty="0"/>
              <a:t>known DDoS attack ?</a:t>
            </a:r>
          </a:p>
        </p:txBody>
      </p:sp>
    </p:spTree>
    <p:extLst>
      <p:ext uri="{BB962C8B-B14F-4D97-AF65-F5344CB8AC3E}">
        <p14:creationId xmlns:p14="http://schemas.microsoft.com/office/powerpoint/2010/main" val="45875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F510-0DE8-D147-AD03-0ED803C75991}"/>
              </a:ext>
            </a:extLst>
          </p:cNvPr>
          <p:cNvSpPr>
            <a:spLocks noGrp="1"/>
          </p:cNvSpPr>
          <p:nvPr>
            <p:ph type="title"/>
          </p:nvPr>
        </p:nvSpPr>
        <p:spPr/>
        <p:txBody>
          <a:bodyPr/>
          <a:lstStyle/>
          <a:p>
            <a:r>
              <a:rPr lang="en-BE" dirty="0"/>
              <a:t>Amplification attack</a:t>
            </a:r>
          </a:p>
        </p:txBody>
      </p:sp>
      <p:sp>
        <p:nvSpPr>
          <p:cNvPr id="3" name="Content Placeholder 2">
            <a:extLst>
              <a:ext uri="{FF2B5EF4-FFF2-40B4-BE49-F238E27FC236}">
                <a16:creationId xmlns:a16="http://schemas.microsoft.com/office/drawing/2014/main" id="{9CC299F5-C232-7049-A50F-B3B45A78E11A}"/>
              </a:ext>
            </a:extLst>
          </p:cNvPr>
          <p:cNvSpPr>
            <a:spLocks noGrp="1"/>
          </p:cNvSpPr>
          <p:nvPr>
            <p:ph idx="1"/>
          </p:nvPr>
        </p:nvSpPr>
        <p:spPr>
          <a:xfrm>
            <a:off x="967383" y="-158613"/>
            <a:ext cx="7971234" cy="4018359"/>
          </a:xfrm>
        </p:spPr>
        <p:txBody>
          <a:bodyPr/>
          <a:lstStyle/>
          <a:p>
            <a:r>
              <a:rPr lang="en-BE" dirty="0"/>
              <a:t>Protocol designers, beware !</a:t>
            </a:r>
          </a:p>
        </p:txBody>
      </p:sp>
      <p:grpSp>
        <p:nvGrpSpPr>
          <p:cNvPr id="5" name="Group 6">
            <a:extLst>
              <a:ext uri="{FF2B5EF4-FFF2-40B4-BE49-F238E27FC236}">
                <a16:creationId xmlns:a16="http://schemas.microsoft.com/office/drawing/2014/main" id="{97A8640B-9475-554F-B3E1-20EDD0093E3A}"/>
              </a:ext>
            </a:extLst>
          </p:cNvPr>
          <p:cNvGrpSpPr>
            <a:grpSpLocks/>
          </p:cNvGrpSpPr>
          <p:nvPr/>
        </p:nvGrpSpPr>
        <p:grpSpPr bwMode="auto">
          <a:xfrm>
            <a:off x="6914663" y="2542537"/>
            <a:ext cx="633706" cy="745403"/>
            <a:chOff x="0" y="0"/>
            <a:chExt cx="506" cy="1003"/>
          </a:xfrm>
        </p:grpSpPr>
        <p:sp>
          <p:nvSpPr>
            <p:cNvPr id="6" name="Rectangle 7">
              <a:extLst>
                <a:ext uri="{FF2B5EF4-FFF2-40B4-BE49-F238E27FC236}">
                  <a16:creationId xmlns:a16="http://schemas.microsoft.com/office/drawing/2014/main" id="{A9478778-1397-BB45-812A-04629A1B11F5}"/>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1F745A81-8D1C-6445-A3B0-1F2C4B701E01}"/>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8" name="Group 14">
            <a:extLst>
              <a:ext uri="{FF2B5EF4-FFF2-40B4-BE49-F238E27FC236}">
                <a16:creationId xmlns:a16="http://schemas.microsoft.com/office/drawing/2014/main" id="{A184AD30-C6C0-6E44-B471-AFFC3ECD064E}"/>
              </a:ext>
            </a:extLst>
          </p:cNvPr>
          <p:cNvGrpSpPr>
            <a:grpSpLocks/>
          </p:cNvGrpSpPr>
          <p:nvPr/>
        </p:nvGrpSpPr>
        <p:grpSpPr bwMode="auto">
          <a:xfrm>
            <a:off x="1823181" y="5095563"/>
            <a:ext cx="635645" cy="826366"/>
            <a:chOff x="6440791" y="4293096"/>
            <a:chExt cx="787450" cy="1512168"/>
          </a:xfrm>
        </p:grpSpPr>
        <p:sp>
          <p:nvSpPr>
            <p:cNvPr id="9" name="Rectangle 8">
              <a:extLst>
                <a:ext uri="{FF2B5EF4-FFF2-40B4-BE49-F238E27FC236}">
                  <a16:creationId xmlns:a16="http://schemas.microsoft.com/office/drawing/2014/main" id="{960816A2-5576-AD4C-99DB-D244DF10C9F9}"/>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0" name="Rectangle 9">
              <a:extLst>
                <a:ext uri="{FF2B5EF4-FFF2-40B4-BE49-F238E27FC236}">
                  <a16:creationId xmlns:a16="http://schemas.microsoft.com/office/drawing/2014/main" id="{0DBA4475-7984-A74E-A429-E40657AB48DE}"/>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T</a:t>
              </a:r>
            </a:p>
          </p:txBody>
        </p:sp>
        <p:cxnSp>
          <p:nvCxnSpPr>
            <p:cNvPr id="11" name="Straight Connector 17">
              <a:extLst>
                <a:ext uri="{FF2B5EF4-FFF2-40B4-BE49-F238E27FC236}">
                  <a16:creationId xmlns:a16="http://schemas.microsoft.com/office/drawing/2014/main" id="{AC06E94B-D619-5D47-94E1-25E3F345E4AC}"/>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2" name="Snip Same-side Corner of Rectangle 11">
              <a:extLst>
                <a:ext uri="{FF2B5EF4-FFF2-40B4-BE49-F238E27FC236}">
                  <a16:creationId xmlns:a16="http://schemas.microsoft.com/office/drawing/2014/main" id="{A7C12F44-3F07-F649-AC4D-948281D67A94}"/>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dirty="0">
                <a:latin typeface="Gill Sans" charset="0"/>
                <a:ea typeface="Heiti SC Light" charset="0"/>
                <a:sym typeface="Gill Sans" charset="0"/>
              </a:endParaRPr>
            </a:p>
          </p:txBody>
        </p:sp>
        <p:sp>
          <p:nvSpPr>
            <p:cNvPr id="13" name="Rounded Rectangle 19">
              <a:extLst>
                <a:ext uri="{FF2B5EF4-FFF2-40B4-BE49-F238E27FC236}">
                  <a16:creationId xmlns:a16="http://schemas.microsoft.com/office/drawing/2014/main" id="{EEC072C5-0884-DC42-9FDB-8C2E7135DB9E}"/>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4" name="Oval 20">
              <a:extLst>
                <a:ext uri="{FF2B5EF4-FFF2-40B4-BE49-F238E27FC236}">
                  <a16:creationId xmlns:a16="http://schemas.microsoft.com/office/drawing/2014/main" id="{D16E1DE5-0C28-F045-B37C-35DFBDF11AD4}"/>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5" name="Oval 21">
              <a:extLst>
                <a:ext uri="{FF2B5EF4-FFF2-40B4-BE49-F238E27FC236}">
                  <a16:creationId xmlns:a16="http://schemas.microsoft.com/office/drawing/2014/main" id="{FACCFE6F-CEF9-794A-A573-74047CA495D7}"/>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6" name="Group 12">
            <a:extLst>
              <a:ext uri="{FF2B5EF4-FFF2-40B4-BE49-F238E27FC236}">
                <a16:creationId xmlns:a16="http://schemas.microsoft.com/office/drawing/2014/main" id="{94D106A6-82CD-984E-9207-E2D561440DB0}"/>
              </a:ext>
            </a:extLst>
          </p:cNvPr>
          <p:cNvGrpSpPr>
            <a:grpSpLocks/>
          </p:cNvGrpSpPr>
          <p:nvPr/>
        </p:nvGrpSpPr>
        <p:grpSpPr bwMode="auto">
          <a:xfrm>
            <a:off x="1824151" y="2502056"/>
            <a:ext cx="635644" cy="826366"/>
            <a:chOff x="0" y="0"/>
            <a:chExt cx="656" cy="1194"/>
          </a:xfrm>
        </p:grpSpPr>
        <p:sp>
          <p:nvSpPr>
            <p:cNvPr id="17" name="Rectangle 13">
              <a:extLst>
                <a:ext uri="{FF2B5EF4-FFF2-40B4-BE49-F238E27FC236}">
                  <a16:creationId xmlns:a16="http://schemas.microsoft.com/office/drawing/2014/main" id="{1AE31029-7506-7640-ACDB-D43C037CAA35}"/>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4">
              <a:extLst>
                <a:ext uri="{FF2B5EF4-FFF2-40B4-BE49-F238E27FC236}">
                  <a16:creationId xmlns:a16="http://schemas.microsoft.com/office/drawing/2014/main" id="{185BD467-605D-7544-9045-26EC6186869E}"/>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dirty="0">
                  <a:solidFill>
                    <a:srgbClr val="FFFFFF"/>
                  </a:solidFill>
                  <a:latin typeface="Helvetica" panose="020B0604020202020204" pitchFamily="34" charset="0"/>
                  <a:sym typeface="Helvetica" panose="020B0604020202020204" pitchFamily="34" charset="0"/>
                </a:rPr>
                <a:t>A</a:t>
              </a:r>
            </a:p>
          </p:txBody>
        </p:sp>
      </p:grpSp>
      <p:cxnSp>
        <p:nvCxnSpPr>
          <p:cNvPr id="19" name="Straight Arrow Connector 18">
            <a:extLst>
              <a:ext uri="{FF2B5EF4-FFF2-40B4-BE49-F238E27FC236}">
                <a16:creationId xmlns:a16="http://schemas.microsoft.com/office/drawing/2014/main" id="{180DC506-84E1-844F-B9E8-4DDEBFBBC28B}"/>
              </a:ext>
            </a:extLst>
          </p:cNvPr>
          <p:cNvCxnSpPr>
            <a:cxnSpLocks/>
          </p:cNvCxnSpPr>
          <p:nvPr/>
        </p:nvCxnSpPr>
        <p:spPr bwMode="auto">
          <a:xfrm flipV="1">
            <a:off x="2559487" y="3151347"/>
            <a:ext cx="4355176" cy="2492753"/>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AF53518A-8B55-2A47-900D-C12DA925A85F}"/>
              </a:ext>
            </a:extLst>
          </p:cNvPr>
          <p:cNvSpPr txBox="1"/>
          <p:nvPr/>
        </p:nvSpPr>
        <p:spPr>
          <a:xfrm rot="19734008">
            <a:off x="2194424" y="4369041"/>
            <a:ext cx="5085303" cy="569387"/>
          </a:xfrm>
          <a:prstGeom prst="rect">
            <a:avLst/>
          </a:prstGeom>
          <a:noFill/>
        </p:spPr>
        <p:txBody>
          <a:bodyPr wrap="none" rtlCol="0">
            <a:spAutoFit/>
          </a:bodyPr>
          <a:lstStyle/>
          <a:p>
            <a:r>
              <a:rPr lang="en-BE" dirty="0">
                <a:solidFill>
                  <a:srgbClr val="FF0000"/>
                </a:solidFill>
              </a:rPr>
              <a:t>S=A, D=B </a:t>
            </a:r>
            <a:r>
              <a:rPr lang="en-BE" dirty="0"/>
              <a:t>Q? </a:t>
            </a:r>
            <a:r>
              <a:rPr lang="en-BE" dirty="0">
                <a:latin typeface="Courier" pitchFamily="2" charset="0"/>
              </a:rPr>
              <a:t>www.bob.net</a:t>
            </a:r>
          </a:p>
        </p:txBody>
      </p:sp>
      <p:cxnSp>
        <p:nvCxnSpPr>
          <p:cNvPr id="22" name="Straight Arrow Connector 21">
            <a:extLst>
              <a:ext uri="{FF2B5EF4-FFF2-40B4-BE49-F238E27FC236}">
                <a16:creationId xmlns:a16="http://schemas.microsoft.com/office/drawing/2014/main" id="{DC065BEF-8649-664A-A8C4-26B9A3A753DE}"/>
              </a:ext>
            </a:extLst>
          </p:cNvPr>
          <p:cNvCxnSpPr>
            <a:cxnSpLocks/>
          </p:cNvCxnSpPr>
          <p:nvPr/>
        </p:nvCxnSpPr>
        <p:spPr bwMode="auto">
          <a:xfrm flipH="1">
            <a:off x="2646029" y="2858318"/>
            <a:ext cx="4068452" cy="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22">
            <a:extLst>
              <a:ext uri="{FF2B5EF4-FFF2-40B4-BE49-F238E27FC236}">
                <a16:creationId xmlns:a16="http://schemas.microsoft.com/office/drawing/2014/main" id="{39E7DC51-4247-F84A-88E2-7C020DE5BA98}"/>
              </a:ext>
            </a:extLst>
          </p:cNvPr>
          <p:cNvSpPr txBox="1"/>
          <p:nvPr/>
        </p:nvSpPr>
        <p:spPr>
          <a:xfrm>
            <a:off x="2267346" y="2070351"/>
            <a:ext cx="5678157" cy="569387"/>
          </a:xfrm>
          <a:prstGeom prst="rect">
            <a:avLst/>
          </a:prstGeom>
          <a:noFill/>
        </p:spPr>
        <p:txBody>
          <a:bodyPr wrap="none" rtlCol="0">
            <a:spAutoFit/>
          </a:bodyPr>
          <a:lstStyle/>
          <a:p>
            <a:r>
              <a:rPr lang="en-BE" dirty="0">
                <a:solidFill>
                  <a:srgbClr val="FF0000"/>
                </a:solidFill>
                <a:latin typeface="Courier" pitchFamily="2" charset="0"/>
              </a:rPr>
              <a:t>S=B,D=A </a:t>
            </a:r>
            <a:r>
              <a:rPr lang="en-BE" dirty="0">
                <a:latin typeface="Courier" pitchFamily="2" charset="0"/>
              </a:rPr>
              <a:t>www.bob.net=...</a:t>
            </a:r>
          </a:p>
        </p:txBody>
      </p:sp>
      <p:sp>
        <p:nvSpPr>
          <p:cNvPr id="24" name="Rectangle 23">
            <a:extLst>
              <a:ext uri="{FF2B5EF4-FFF2-40B4-BE49-F238E27FC236}">
                <a16:creationId xmlns:a16="http://schemas.microsoft.com/office/drawing/2014/main" id="{A71764CF-4483-6B48-B889-594F1E5FBCA7}"/>
              </a:ext>
            </a:extLst>
          </p:cNvPr>
          <p:cNvSpPr/>
          <p:nvPr/>
        </p:nvSpPr>
        <p:spPr>
          <a:xfrm>
            <a:off x="4909389" y="4757495"/>
            <a:ext cx="4953000" cy="1523494"/>
          </a:xfrm>
          <a:prstGeom prst="rect">
            <a:avLst/>
          </a:prstGeom>
        </p:spPr>
        <p:txBody>
          <a:bodyPr>
            <a:spAutoFit/>
          </a:bodyPr>
          <a:lstStyle/>
          <a:p>
            <a:r>
              <a:rPr lang="en-BE" dirty="0"/>
              <a:t>Terrence will try to send a </a:t>
            </a:r>
            <a:r>
              <a:rPr lang="en-BE" dirty="0">
                <a:solidFill>
                  <a:srgbClr val="FF0000"/>
                </a:solidFill>
              </a:rPr>
              <a:t>short request </a:t>
            </a:r>
            <a:r>
              <a:rPr lang="en-BE" dirty="0"/>
              <a:t>that triggers a </a:t>
            </a:r>
            <a:r>
              <a:rPr lang="en-BE" dirty="0">
                <a:solidFill>
                  <a:srgbClr val="FF0000"/>
                </a:solidFill>
              </a:rPr>
              <a:t>large response</a:t>
            </a:r>
            <a:r>
              <a:rPr lang="en-BE" dirty="0"/>
              <a:t> from Bob</a:t>
            </a:r>
          </a:p>
        </p:txBody>
      </p:sp>
    </p:spTree>
    <p:extLst>
      <p:ext uri="{BB962C8B-B14F-4D97-AF65-F5344CB8AC3E}">
        <p14:creationId xmlns:p14="http://schemas.microsoft.com/office/powerpoint/2010/main" val="441498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2" presetClass="entr" presetSubtype="8"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Title &amp; Bullets">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24665</TotalTime>
  <Pages>0</Pages>
  <Words>4017</Words>
  <Characters>0</Characters>
  <Application>Microsoft Macintosh PowerPoint</Application>
  <PresentationFormat>A4 Paper (210x297 mm)</PresentationFormat>
  <Lines>0</Lines>
  <Paragraphs>873</Paragraphs>
  <Slides>94</Slides>
  <Notes>11</Notes>
  <HiddenSlides>0</HiddenSlides>
  <MMClips>0</MMClips>
  <ScaleCrop>false</ScaleCrop>
  <HeadingPairs>
    <vt:vector size="6" baseType="variant">
      <vt:variant>
        <vt:lpstr>Fonts Used</vt:lpstr>
      </vt:variant>
      <vt:variant>
        <vt:i4>4</vt:i4>
      </vt:variant>
      <vt:variant>
        <vt:lpstr>Theme</vt:lpstr>
      </vt:variant>
      <vt:variant>
        <vt:i4>14</vt:i4>
      </vt:variant>
      <vt:variant>
        <vt:lpstr>Slide Titles</vt:lpstr>
      </vt:variant>
      <vt:variant>
        <vt:i4>94</vt:i4>
      </vt:variant>
    </vt:vector>
  </HeadingPairs>
  <TitlesOfParts>
    <vt:vector size="112" baseType="lpstr">
      <vt:lpstr>Arial</vt:lpstr>
      <vt:lpstr>Courier</vt:lpstr>
      <vt:lpstr>Gill Sans</vt:lpstr>
      <vt:lpstr>Helvetica</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Part 2</vt:lpstr>
      <vt:lpstr>Agenda</vt:lpstr>
      <vt:lpstr>A faster web</vt:lpstr>
      <vt:lpstr>How to improve web ?</vt:lpstr>
      <vt:lpstr>Reducing latency ?</vt:lpstr>
      <vt:lpstr>Web proxies</vt:lpstr>
      <vt:lpstr>Improving HTTP</vt:lpstr>
      <vt:lpstr>HTTP/2.0</vt:lpstr>
      <vt:lpstr>A single TCP connection</vt:lpstr>
      <vt:lpstr>HTTP/2.0</vt:lpstr>
      <vt:lpstr>HTTP/2.0</vt:lpstr>
      <vt:lpstr>HTTP/2.0 Framing</vt:lpstr>
      <vt:lpstr>HTTP/2.0 Frames</vt:lpstr>
      <vt:lpstr>HTTP/2.0 Framing</vt:lpstr>
      <vt:lpstr>HTTP/2.0 Streams</vt:lpstr>
      <vt:lpstr>HTTP/2</vt:lpstr>
      <vt:lpstr>HTTP/2 versus HTTP/1</vt:lpstr>
      <vt:lpstr>Agenda</vt:lpstr>
      <vt:lpstr>The security landscape</vt:lpstr>
      <vt:lpstr>Security threat: Privacy</vt:lpstr>
      <vt:lpstr>Authentication</vt:lpstr>
      <vt:lpstr>Message integrity</vt:lpstr>
      <vt:lpstr>Denial of Service</vt:lpstr>
      <vt:lpstr>Hash functions</vt:lpstr>
      <vt:lpstr>MD5</vt:lpstr>
      <vt:lpstr>SHA1 and SHA256</vt:lpstr>
      <vt:lpstr>Secret-key crypto</vt:lpstr>
      <vt:lpstr>Cipher performance</vt:lpstr>
      <vt:lpstr>Public-key crypto</vt:lpstr>
      <vt:lpstr>Public-key crypto Encryption</vt:lpstr>
      <vt:lpstr>Public-key crypto Signatures</vt:lpstr>
      <vt:lpstr>RSA</vt:lpstr>
      <vt:lpstr>Agenda</vt:lpstr>
      <vt:lpstr>Password authentication</vt:lpstr>
      <vt:lpstr>Attacks</vt:lpstr>
      <vt:lpstr>Hashed Password</vt:lpstr>
      <vt:lpstr>One-time passwords</vt:lpstr>
      <vt:lpstr>One-time passwords</vt:lpstr>
      <vt:lpstr>One time passwords</vt:lpstr>
      <vt:lpstr>One-time passwords</vt:lpstr>
      <vt:lpstr>Agenda</vt:lpstr>
      <vt:lpstr>Server Authentication</vt:lpstr>
      <vt:lpstr>Server authentication</vt:lpstr>
      <vt:lpstr>Server authentication</vt:lpstr>
      <vt:lpstr>Server authentication</vt:lpstr>
      <vt:lpstr>Are certificates sufficient ?</vt:lpstr>
      <vt:lpstr>Improved authentication</vt:lpstr>
      <vt:lpstr>Agenda</vt:lpstr>
      <vt:lpstr>Key Exchange</vt:lpstr>
      <vt:lpstr>Diffie-Hellman  key exchange</vt:lpstr>
      <vt:lpstr>Diffie-Hellman  key exchange</vt:lpstr>
      <vt:lpstr>Diffie-Hellman  g=5, p=23</vt:lpstr>
      <vt:lpstr>Diffie-Hellman</vt:lpstr>
      <vt:lpstr>A possible MITM attack</vt:lpstr>
      <vt:lpstr>Solving the MITM attack</vt:lpstr>
      <vt:lpstr>Authenticated Diffie-Hellman  </vt:lpstr>
      <vt:lpstr>Agenda</vt:lpstr>
      <vt:lpstr>TLS works above TCP</vt:lpstr>
      <vt:lpstr>TLS building blocks</vt:lpstr>
      <vt:lpstr>Phases of a TLS session</vt:lpstr>
      <vt:lpstr>TLS handshake</vt:lpstr>
      <vt:lpstr>X.509 Certificates</vt:lpstr>
      <vt:lpstr>ClientHello message</vt:lpstr>
      <vt:lpstr>ClientHello</vt:lpstr>
      <vt:lpstr>ServerHello</vt:lpstr>
      <vt:lpstr>Handshake (cont.)</vt:lpstr>
      <vt:lpstr>Data transmission</vt:lpstr>
      <vt:lpstr>Record Authentication</vt:lpstr>
      <vt:lpstr>Key Derivation</vt:lpstr>
      <vt:lpstr>Session resumption</vt:lpstr>
      <vt:lpstr>TLS 1.3</vt:lpstr>
      <vt:lpstr>Design objectives</vt:lpstr>
      <vt:lpstr>Perfect Forward Secrecy</vt:lpstr>
      <vt:lpstr>Does TLS support PFS ?</vt:lpstr>
      <vt:lpstr>Simplifying the handshake</vt:lpstr>
      <vt:lpstr>TLS 1.3 handshake</vt:lpstr>
      <vt:lpstr>A single physical server for many TLS services</vt:lpstr>
      <vt:lpstr>Agenda</vt:lpstr>
      <vt:lpstr>telnet</vt:lpstr>
      <vt:lpstr>A telnet session</vt:lpstr>
      <vt:lpstr>SSH</vt:lpstr>
      <vt:lpstr>SSH</vt:lpstr>
      <vt:lpstr>SSH : key exchange</vt:lpstr>
      <vt:lpstr>Key exchange</vt:lpstr>
      <vt:lpstr>User authentication</vt:lpstr>
      <vt:lpstr>Agenda</vt:lpstr>
      <vt:lpstr>Attacks against DNS</vt:lpstr>
      <vt:lpstr>Packet spoofing</vt:lpstr>
      <vt:lpstr>PowerPoint Presentation</vt:lpstr>
      <vt:lpstr>Spoofing attack</vt:lpstr>
      <vt:lpstr>Countering spoofing attacks</vt:lpstr>
      <vt:lpstr>Other approaches</vt:lpstr>
      <vt:lpstr>Denial of Service attacks</vt:lpstr>
      <vt:lpstr>Amplification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subject/>
  <dc:creator/>
  <cp:keywords/>
  <dc:description/>
  <cp:lastModifiedBy>Olivier Bonaventure</cp:lastModifiedBy>
  <cp:revision>167</cp:revision>
  <cp:lastPrinted>2016-12-28T10:06:17Z</cp:lastPrinted>
  <dcterms:modified xsi:type="dcterms:W3CDTF">2023-05-23T15:47:56Z</dcterms:modified>
</cp:coreProperties>
</file>