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80" r:id="rId2"/>
    <p:sldId id="446" r:id="rId3"/>
    <p:sldId id="283" r:id="rId4"/>
    <p:sldId id="284" r:id="rId5"/>
    <p:sldId id="302" r:id="rId6"/>
    <p:sldId id="301" r:id="rId7"/>
    <p:sldId id="303" r:id="rId8"/>
    <p:sldId id="286" r:id="rId9"/>
    <p:sldId id="258" r:id="rId10"/>
    <p:sldId id="304" r:id="rId11"/>
    <p:sldId id="288" r:id="rId12"/>
    <p:sldId id="305" r:id="rId13"/>
    <p:sldId id="306" r:id="rId14"/>
    <p:sldId id="307" r:id="rId15"/>
    <p:sldId id="285" r:id="rId16"/>
    <p:sldId id="289" r:id="rId17"/>
    <p:sldId id="300" r:id="rId18"/>
    <p:sldId id="290" r:id="rId19"/>
    <p:sldId id="261" r:id="rId20"/>
    <p:sldId id="291" r:id="rId21"/>
    <p:sldId id="294" r:id="rId22"/>
    <p:sldId id="295" r:id="rId23"/>
    <p:sldId id="259" r:id="rId24"/>
    <p:sldId id="260" r:id="rId25"/>
    <p:sldId id="293" r:id="rId26"/>
    <p:sldId id="264" r:id="rId27"/>
    <p:sldId id="265" r:id="rId28"/>
    <p:sldId id="292" r:id="rId29"/>
    <p:sldId id="262" r:id="rId30"/>
    <p:sldId id="296" r:id="rId31"/>
    <p:sldId id="287" r:id="rId32"/>
    <p:sldId id="299" r:id="rId33"/>
    <p:sldId id="272" r:id="rId34"/>
    <p:sldId id="270" r:id="rId35"/>
    <p:sldId id="271" r:id="rId36"/>
    <p:sldId id="308" r:id="rId37"/>
    <p:sldId id="309" r:id="rId38"/>
    <p:sldId id="447" r:id="rId39"/>
    <p:sldId id="426" r:id="rId40"/>
    <p:sldId id="445" r:id="rId41"/>
    <p:sldId id="428" r:id="rId42"/>
    <p:sldId id="427" r:id="rId43"/>
    <p:sldId id="429" r:id="rId44"/>
    <p:sldId id="432" r:id="rId4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E6A9D-B028-6F4E-8D37-2C75F907C831}" v="2" dt="2023-05-23T15:45:32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422"/>
  </p:normalViewPr>
  <p:slideViewPr>
    <p:cSldViewPr snapToGrid="0" snapToObjects="1">
      <p:cViewPr varScale="1">
        <p:scale>
          <a:sx n="121" d="100"/>
          <a:sy n="121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aventure" userId="2cfde838-01f0-4cfb-adb8-e4ec77c79c17" providerId="ADAL" clId="{DA7E6A9D-B028-6F4E-8D37-2C75F907C831}"/>
    <pc:docChg chg="custSel delSld modSld">
      <pc:chgData name="Olivier Bonaventure" userId="2cfde838-01f0-4cfb-adb8-e4ec77c79c17" providerId="ADAL" clId="{DA7E6A9D-B028-6F4E-8D37-2C75F907C831}" dt="2023-05-23T15:45:32.622" v="8"/>
      <pc:docMkLst>
        <pc:docMk/>
      </pc:docMkLst>
      <pc:sldChg chg="del">
        <pc:chgData name="Olivier Bonaventure" userId="2cfde838-01f0-4cfb-adb8-e4ec77c79c17" providerId="ADAL" clId="{DA7E6A9D-B028-6F4E-8D37-2C75F907C831}" dt="2023-05-23T15:39:14.527" v="0" actId="2696"/>
        <pc:sldMkLst>
          <pc:docMk/>
          <pc:sldMk cId="2837866304" sldId="276"/>
        </pc:sldMkLst>
      </pc:sldChg>
      <pc:sldChg chg="addSp delSp modSp mod">
        <pc:chgData name="Olivier Bonaventure" userId="2cfde838-01f0-4cfb-adb8-e4ec77c79c17" providerId="ADAL" clId="{DA7E6A9D-B028-6F4E-8D37-2C75F907C831}" dt="2023-05-23T15:45:32.622" v="8"/>
        <pc:sldMkLst>
          <pc:docMk/>
          <pc:sldMk cId="2882359112" sldId="280"/>
        </pc:sldMkLst>
        <pc:spChg chg="mod">
          <ac:chgData name="Olivier Bonaventure" userId="2cfde838-01f0-4cfb-adb8-e4ec77c79c17" providerId="ADAL" clId="{DA7E6A9D-B028-6F4E-8D37-2C75F907C831}" dt="2023-05-23T15:39:24.924" v="5" actId="20577"/>
          <ac:spMkLst>
            <pc:docMk/>
            <pc:sldMk cId="2882359112" sldId="280"/>
            <ac:spMk id="2" creationId="{00000000-0000-0000-0000-000000000000}"/>
          </ac:spMkLst>
        </pc:spChg>
        <pc:spChg chg="del">
          <ac:chgData name="Olivier Bonaventure" userId="2cfde838-01f0-4cfb-adb8-e4ec77c79c17" providerId="ADAL" clId="{DA7E6A9D-B028-6F4E-8D37-2C75F907C831}" dt="2023-05-23T15:45:31.366" v="7" actId="478"/>
          <ac:spMkLst>
            <pc:docMk/>
            <pc:sldMk cId="2882359112" sldId="280"/>
            <ac:spMk id="4" creationId="{00000000-0000-0000-0000-000000000000}"/>
          </ac:spMkLst>
        </pc:spChg>
        <pc:spChg chg="add mod">
          <ac:chgData name="Olivier Bonaventure" userId="2cfde838-01f0-4cfb-adb8-e4ec77c79c17" providerId="ADAL" clId="{DA7E6A9D-B028-6F4E-8D37-2C75F907C831}" dt="2023-05-23T15:45:32.622" v="8"/>
          <ac:spMkLst>
            <pc:docMk/>
            <pc:sldMk cId="2882359112" sldId="280"/>
            <ac:spMk id="5" creationId="{DA7FE77B-0994-7CC9-5922-38D81EBF1167}"/>
          </ac:spMkLst>
        </pc:spChg>
        <pc:picChg chg="add mod">
          <ac:chgData name="Olivier Bonaventure" userId="2cfde838-01f0-4cfb-adb8-e4ec77c79c17" providerId="ADAL" clId="{DA7E6A9D-B028-6F4E-8D37-2C75F907C831}" dt="2023-05-23T15:39:26.393" v="6"/>
          <ac:picMkLst>
            <pc:docMk/>
            <pc:sldMk cId="2882359112" sldId="280"/>
            <ac:picMk id="3" creationId="{660503C9-1852-3D41-5A54-8E624EA74A00}"/>
          </ac:picMkLst>
        </pc:picChg>
      </pc:sldChg>
      <pc:sldChg chg="del">
        <pc:chgData name="Olivier Bonaventure" userId="2cfde838-01f0-4cfb-adb8-e4ec77c79c17" providerId="ADAL" clId="{DA7E6A9D-B028-6F4E-8D37-2C75F907C831}" dt="2023-05-23T15:39:16.463" v="2" actId="2696"/>
        <pc:sldMkLst>
          <pc:docMk/>
          <pc:sldMk cId="1630975430" sldId="430"/>
        </pc:sldMkLst>
      </pc:sldChg>
      <pc:sldChg chg="del">
        <pc:chgData name="Olivier Bonaventure" userId="2cfde838-01f0-4cfb-adb8-e4ec77c79c17" providerId="ADAL" clId="{DA7E6A9D-B028-6F4E-8D37-2C75F907C831}" dt="2023-05-23T15:39:16.439" v="1" actId="2696"/>
        <pc:sldMkLst>
          <pc:docMk/>
          <pc:sldMk cId="2814533962" sldId="431"/>
        </pc:sldMkLst>
      </pc:sldChg>
      <pc:sldChg chg="del">
        <pc:chgData name="Olivier Bonaventure" userId="2cfde838-01f0-4cfb-adb8-e4ec77c79c17" providerId="ADAL" clId="{DA7E6A9D-B028-6F4E-8D37-2C75F907C831}" dt="2023-05-23T15:39:16.533" v="3" actId="2696"/>
        <pc:sldMkLst>
          <pc:docMk/>
          <pc:sldMk cId="3215512820" sldId="448"/>
        </pc:sldMkLst>
      </pc:sldChg>
    </pc:docChg>
  </pc:docChgLst>
  <pc:docChgLst>
    <pc:chgData name="Olivier Bonaventure" userId="2cfde838-01f0-4cfb-adb8-e4ec77c79c17" providerId="ADAL" clId="{04D7F63B-03E3-524D-BE3D-9B058ACA0E2C}"/>
    <pc:docChg chg="modSld">
      <pc:chgData name="Olivier Bonaventure" userId="2cfde838-01f0-4cfb-adb8-e4ec77c79c17" providerId="ADAL" clId="{04D7F63B-03E3-524D-BE3D-9B058ACA0E2C}" dt="2023-04-16T14:12:17.760" v="0" actId="729"/>
      <pc:docMkLst>
        <pc:docMk/>
      </pc:docMkLst>
      <pc:sldChg chg="mod modShow">
        <pc:chgData name="Olivier Bonaventure" userId="2cfde838-01f0-4cfb-adb8-e4ec77c79c17" providerId="ADAL" clId="{04D7F63B-03E3-524D-BE3D-9B058ACA0E2C}" dt="2023-04-16T14:12:17.760" v="0" actId="729"/>
        <pc:sldMkLst>
          <pc:docMk/>
          <pc:sldMk cId="3215512820" sldId="4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4385-094C-764D-A454-86B500809491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7DB3-AFB4-CD4B-9ADC-59E5267E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7DB3-AFB4-CD4B-9ADC-59E5267E8D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7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Type 0 Routing header is specified in RFC2460</a:t>
            </a:r>
          </a:p>
          <a:p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Two other types of routing headers have been defined. Type 1 is experimental and never used. Type 2 is specific for Mobile IPv6 that will be covered later.</a:t>
            </a:r>
          </a:p>
          <a:p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B5AF-B21A-124A-8302-73AAB5AB001E}" type="datetimeFigureOut">
              <a:rPr lang="fr-FR" smtClean="0"/>
              <a:t>23/05/2023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Part 8</a:t>
            </a:r>
            <a:br>
              <a:rPr lang="en-GB" dirty="0"/>
            </a:br>
            <a:r>
              <a:rPr lang="en-GB" dirty="0"/>
              <a:t>iBGP and Segment Routing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CAB109-7102-2CA0-7D0B-76DF28D9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0503C9-1852-3D41-5A54-8E624EA7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1939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FE77B-0994-7CC9-5922-38D81EBF1167}"/>
              </a:ext>
            </a:extLst>
          </p:cNvPr>
          <p:cNvSpPr txBox="1"/>
          <p:nvPr/>
        </p:nvSpPr>
        <p:spPr>
          <a:xfrm>
            <a:off x="799809" y="6212843"/>
            <a:ext cx="778033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B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© O. Bonaventure, UCLouvain, 2023. </a:t>
            </a:r>
            <a:r>
              <a:rPr lang="en-BE" sz="1400" dirty="0"/>
              <a:t>Supplementary material for the </a:t>
            </a:r>
            <a:br>
              <a:rPr lang="en-BE" sz="1400" dirty="0"/>
            </a:br>
            <a:r>
              <a:rPr lang="en-BE" sz="1400" dirty="0"/>
              <a:t>Computer Networking : Principles, Protocols and Practice ebook, https://www.computer-networking.info</a:t>
            </a:r>
            <a:endParaRPr kumimoji="0" lang="en-B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3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Endpoints of the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router has several IP addresses, on which address should an </a:t>
            </a:r>
            <a:r>
              <a:rPr lang="en-GB" dirty="0" err="1"/>
              <a:t>iBGP</a:t>
            </a:r>
            <a:r>
              <a:rPr lang="en-GB" dirty="0"/>
              <a:t> session terminate ?</a:t>
            </a:r>
          </a:p>
          <a:p>
            <a:endParaRPr lang="en-GB" dirty="0"/>
          </a:p>
          <a:p>
            <a:pPr lvl="1"/>
            <a:r>
              <a:rPr lang="en-GB" dirty="0"/>
              <a:t>Any IP address belonging to the router</a:t>
            </a:r>
          </a:p>
          <a:p>
            <a:pPr lvl="2"/>
            <a:r>
              <a:rPr lang="en-GB" dirty="0"/>
              <a:t>Address is associated to an interface, if the interface stops, </a:t>
            </a:r>
            <a:r>
              <a:rPr lang="en-GB" dirty="0" err="1"/>
              <a:t>iBGP</a:t>
            </a:r>
            <a:r>
              <a:rPr lang="en-GB" dirty="0"/>
              <a:t> session stops as well even if the router is still reachable over other interfaces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 loopback address</a:t>
            </a:r>
          </a:p>
          <a:p>
            <a:pPr lvl="2"/>
            <a:r>
              <a:rPr lang="en-GB" dirty="0"/>
              <a:t>A software only interface that is always up and announced through the </a:t>
            </a:r>
            <a:r>
              <a:rPr lang="en-GB" dirty="0" err="1"/>
              <a:t>intradomain</a:t>
            </a:r>
            <a:r>
              <a:rPr lang="en-GB" dirty="0"/>
              <a:t> routing protocol so that it remains reachable as long as the router has one interface up</a:t>
            </a:r>
          </a:p>
          <a:p>
            <a:pPr lvl="2"/>
            <a:r>
              <a:rPr lang="en-GB" b="1" dirty="0"/>
              <a:t>Best Current Practice</a:t>
            </a:r>
          </a:p>
        </p:txBody>
      </p:sp>
    </p:spTree>
    <p:extLst>
      <p:ext uri="{BB962C8B-B14F-4D97-AF65-F5344CB8AC3E}">
        <p14:creationId xmlns:p14="http://schemas.microsoft.com/office/powerpoint/2010/main" val="7839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deal with routers that are not connected to other </a:t>
            </a:r>
            <a:r>
              <a:rPr lang="en-GB" dirty="0" err="1"/>
              <a:t>ASes</a:t>
            </a:r>
            <a:r>
              <a:rPr lang="en-GB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BGP on these routers</a:t>
            </a:r>
          </a:p>
          <a:p>
            <a:r>
              <a:rPr lang="en-GB" dirty="0"/>
              <a:t>Include them in</a:t>
            </a:r>
            <a:br>
              <a:rPr lang="en-GB" dirty="0"/>
            </a:br>
            <a:r>
              <a:rPr lang="en-GB" dirty="0" err="1"/>
              <a:t>iBGP</a:t>
            </a:r>
            <a:r>
              <a:rPr lang="en-GB" dirty="0"/>
              <a:t> full-mesh</a:t>
            </a:r>
          </a:p>
          <a:p>
            <a:pPr lvl="1"/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deal with routers that are not connected to other </a:t>
            </a:r>
            <a:r>
              <a:rPr lang="en-GB" dirty="0" err="1"/>
              <a:t>ASes</a:t>
            </a:r>
            <a:r>
              <a:rPr lang="en-GB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they </a:t>
            </a:r>
            <a:r>
              <a:rPr lang="en-GB" dirty="0" err="1"/>
              <a:t>wlll</a:t>
            </a:r>
            <a:br>
              <a:rPr lang="en-GB" dirty="0"/>
            </a:br>
            <a:r>
              <a:rPr lang="en-GB" dirty="0"/>
              <a:t>never have to </a:t>
            </a:r>
            <a:br>
              <a:rPr lang="en-GB" dirty="0"/>
            </a:br>
            <a:r>
              <a:rPr lang="en-GB" dirty="0"/>
              <a:t>forward a packet</a:t>
            </a:r>
            <a:br>
              <a:rPr lang="en-GB" dirty="0"/>
            </a:br>
            <a:r>
              <a:rPr lang="en-GB" dirty="0"/>
              <a:t>to an external</a:t>
            </a:r>
            <a:br>
              <a:rPr lang="en-GB" dirty="0"/>
            </a:br>
            <a:r>
              <a:rPr lang="en-GB" dirty="0"/>
              <a:t>destination</a:t>
            </a:r>
          </a:p>
          <a:p>
            <a:r>
              <a:rPr lang="en-GB" dirty="0"/>
              <a:t>MPLS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roles of the IGP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intradomain</a:t>
            </a:r>
            <a:r>
              <a:rPr lang="en-GB" dirty="0"/>
              <a:t> routing protocol distributes information about the reachability of :</a:t>
            </a:r>
          </a:p>
          <a:p>
            <a:endParaRPr lang="en-GB" dirty="0"/>
          </a:p>
          <a:p>
            <a:pPr lvl="1"/>
            <a:r>
              <a:rPr lang="en-GB" dirty="0"/>
              <a:t>IP prefixes associated to internal links between routers of the AS</a:t>
            </a:r>
          </a:p>
          <a:p>
            <a:pPr lvl="1"/>
            <a:r>
              <a:rPr lang="en-GB" dirty="0"/>
              <a:t>IP addresses associated to loopback interfaces or routers of the AS</a:t>
            </a:r>
          </a:p>
          <a:p>
            <a:pPr lvl="1"/>
            <a:r>
              <a:rPr lang="en-GB" dirty="0"/>
              <a:t>IP prefixes associated to peering links between a router of this AS and another 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83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</a:t>
            </a:r>
            <a:r>
              <a:rPr lang="en-GB" dirty="0" err="1"/>
              <a:t>Nexthop</a:t>
            </a:r>
            <a:r>
              <a:rPr lang="en-GB" dirty="0"/>
              <a:t>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Helps to reduce # routes in the IGP</a:t>
            </a:r>
          </a:p>
        </p:txBody>
      </p:sp>
      <p:sp>
        <p:nvSpPr>
          <p:cNvPr id="4" name="Nuage 3"/>
          <p:cNvSpPr/>
          <p:nvPr/>
        </p:nvSpPr>
        <p:spPr>
          <a:xfrm>
            <a:off x="4555579" y="2390518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508318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324840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36158" y="536890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01" y="581354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78289" y="214645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67582" y="5593663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25186" y="376238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32025" y="300996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13" y="2483806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60109" y="368667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60109" y="264063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27817" y="570120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35376" y="2205852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59997" y="5368908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01393" y="2768926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05475" y="2306159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71734" y="2608364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44613" y="303872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grpSp>
        <p:nvGrpSpPr>
          <p:cNvPr id="23" name="Grouper 22"/>
          <p:cNvGrpSpPr/>
          <p:nvPr/>
        </p:nvGrpSpPr>
        <p:grpSpPr>
          <a:xfrm>
            <a:off x="1065210" y="2640635"/>
            <a:ext cx="3745552" cy="2275308"/>
            <a:chOff x="1046535" y="2299804"/>
            <a:chExt cx="3745552" cy="2275308"/>
          </a:xfrm>
        </p:grpSpPr>
        <p:sp>
          <p:nvSpPr>
            <p:cNvPr id="24" name="ZoneTexte 23"/>
            <p:cNvSpPr txBox="1"/>
            <p:nvPr/>
          </p:nvSpPr>
          <p:spPr>
            <a:xfrm>
              <a:off x="1046535" y="2299804"/>
              <a:ext cx="3055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</a:t>
              </a:r>
              <a:r>
                <a:rPr lang="en-GB" b="1" dirty="0"/>
                <a:t>2001:11:1001::1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r 25"/>
          <p:cNvGrpSpPr/>
          <p:nvPr/>
        </p:nvGrpSpPr>
        <p:grpSpPr>
          <a:xfrm>
            <a:off x="475875" y="3958456"/>
            <a:ext cx="4041116" cy="1630112"/>
            <a:chOff x="4011943" y="1987513"/>
            <a:chExt cx="4041116" cy="1630112"/>
          </a:xfrm>
        </p:grpSpPr>
        <p:cxnSp>
          <p:nvCxnSpPr>
            <p:cNvPr id="27" name="Connecteur droit avec flèche 26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</a:t>
              </a:r>
              <a:r>
                <a:rPr lang="en-GB" b="1" dirty="0"/>
                <a:t>AS1:AS3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</a:t>
              </a:r>
              <a:r>
                <a:rPr lang="en-GB" b="1" dirty="0"/>
                <a:t>2001:222:12::1234</a:t>
              </a: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545690" y="5233400"/>
            <a:ext cx="17263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</a:rPr>
              <a:t>2001:11:1001::2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5755276" y="3329834"/>
            <a:ext cx="3378674" cy="1551952"/>
            <a:chOff x="5796065" y="3225473"/>
            <a:chExt cx="3378674" cy="1551952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2001:222:11:13::33</a:t>
              </a: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3057279" y="2773442"/>
            <a:ext cx="17186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</a:rPr>
              <a:t>2001:11:1001::1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5017649" y="5762646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2001:222:12::1234</a:t>
            </a:r>
          </a:p>
        </p:txBody>
      </p:sp>
    </p:spTree>
    <p:extLst>
      <p:ext uri="{BB962C8B-B14F-4D97-AF65-F5344CB8AC3E}">
        <p14:creationId xmlns:p14="http://schemas.microsoft.com/office/powerpoint/2010/main" val="4363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Ignore routes having an unreachable BGP </a:t>
            </a:r>
            <a:r>
              <a:rPr lang="en-GB" dirty="0" err="1"/>
              <a:t>nexthop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highest local-</a:t>
            </a:r>
            <a:r>
              <a:rPr lang="en-GB" dirty="0" err="1"/>
              <a:t>pref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shortest AS-Path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/>
              <a:t>Prefer routes having the smallest MED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learned via </a:t>
            </a:r>
            <a:r>
              <a:rPr lang="en-GB" dirty="0" err="1"/>
              <a:t>eBGP</a:t>
            </a:r>
            <a:r>
              <a:rPr lang="en-GB" dirty="0"/>
              <a:t> sessions over routes learned via </a:t>
            </a:r>
            <a:r>
              <a:rPr lang="en-GB" dirty="0" err="1"/>
              <a:t>iBGP</a:t>
            </a:r>
            <a:r>
              <a:rPr lang="en-GB" dirty="0"/>
              <a:t>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closest next-hop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Tie breaking rules : prefer route learned from the router with lowest router id</a:t>
            </a:r>
          </a:p>
        </p:txBody>
      </p:sp>
    </p:spTree>
    <p:extLst>
      <p:ext uri="{BB962C8B-B14F-4D97-AF65-F5344CB8AC3E}">
        <p14:creationId xmlns:p14="http://schemas.microsoft.com/office/powerpoint/2010/main" val="407534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Ignore routes having an unreachable BGP </a:t>
            </a:r>
            <a:r>
              <a:rPr lang="en-GB" dirty="0" err="1"/>
              <a:t>nexthop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Why would a BGP route contain an unreachable </a:t>
            </a:r>
            <a:r>
              <a:rPr lang="en-GB" dirty="0" err="1"/>
              <a:t>nexthop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Unreachable </a:t>
            </a:r>
            <a:r>
              <a:rPr lang="en-GB" dirty="0" err="1"/>
              <a:t>nexthop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124" cy="4525963"/>
          </a:xfrm>
        </p:spPr>
        <p:txBody>
          <a:bodyPr/>
          <a:lstStyle/>
          <a:p>
            <a:r>
              <a:rPr lang="en-GB" dirty="0"/>
              <a:t>Usually a transient issue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endCxn id="4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Nuage 18"/>
          <p:cNvSpPr/>
          <p:nvPr/>
        </p:nvSpPr>
        <p:spPr>
          <a:xfrm>
            <a:off x="1103236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99" y="5472714"/>
            <a:ext cx="698481" cy="513977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341625" y="528087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22" name="Nuage 21"/>
          <p:cNvSpPr/>
          <p:nvPr/>
        </p:nvSpPr>
        <p:spPr>
          <a:xfrm>
            <a:off x="3698315" y="196532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4463449" y="3421550"/>
            <a:ext cx="500341" cy="153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804991" y="2669136"/>
            <a:ext cx="2112588" cy="15556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5215468" y="4292651"/>
            <a:ext cx="520414" cy="605618"/>
            <a:chOff x="5455751" y="4481743"/>
            <a:chExt cx="520414" cy="605618"/>
          </a:xfrm>
        </p:grpSpPr>
        <p:cxnSp>
          <p:nvCxnSpPr>
            <p:cNvPr id="31" name="Connecteur droit 30"/>
            <p:cNvCxnSpPr/>
            <p:nvPr/>
          </p:nvCxnSpPr>
          <p:spPr>
            <a:xfrm flipH="1">
              <a:off x="5455751" y="4481743"/>
              <a:ext cx="520414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5482718" y="4491889"/>
              <a:ext cx="441627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8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 Prefer routes having the highest local-</a:t>
            </a:r>
            <a:r>
              <a:rPr lang="en-GB" dirty="0" err="1"/>
              <a:t>pref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Implement routing policies</a:t>
            </a:r>
          </a:p>
          <a:p>
            <a:pPr lvl="2"/>
            <a:r>
              <a:rPr lang="en-GB" dirty="0"/>
              <a:t>Prefer customer routes over shared-cost and provide routers</a:t>
            </a:r>
          </a:p>
          <a:p>
            <a:pPr lvl="1"/>
            <a:r>
              <a:rPr lang="en-GB" dirty="0"/>
              <a:t>Support backup routes</a:t>
            </a:r>
          </a:p>
          <a:p>
            <a:r>
              <a:rPr lang="en-GB" dirty="0"/>
              <a:t>Local-</a:t>
            </a:r>
            <a:r>
              <a:rPr lang="en-GB" dirty="0" err="1"/>
              <a:t>pref</a:t>
            </a:r>
            <a:r>
              <a:rPr lang="en-GB" dirty="0"/>
              <a:t> attribute to added by the import filter on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/>
              <a:t> session and distributed to all routers over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sessions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92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BGP routes towards prefix </a:t>
            </a:r>
            <a:r>
              <a:rPr lang="en-GB" i="1" dirty="0"/>
              <a:t>p</a:t>
            </a:r>
            <a:r>
              <a:rPr lang="en-GB" dirty="0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12" y="3046315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1" y="4504874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3" y="5138081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6" y="4447798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2" y="3933821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331738" y="2509680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5" y="3046315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068183" y="2188430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4881092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3046315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cxnSpLocks/>
          </p:cNvCxnSpPr>
          <p:nvPr/>
        </p:nvCxnSpPr>
        <p:spPr>
          <a:xfrm flipV="1">
            <a:off x="4224934" y="5175188"/>
            <a:ext cx="3100714" cy="2198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216336" y="3138640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768100" y="3351115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2899993" y="3303304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60076" y="4796983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3645673" y="3560292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454052" y="4279825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261328" y="4865100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4904796" y="3560292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382749" y="276930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246196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88549" y="37491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852271" y="468753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968455" y="40951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645673" y="53159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919067" y="46382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575450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288549" y="4160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216336" y="5175188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local-</a:t>
            </a:r>
            <a:r>
              <a:rPr lang="en-GB" dirty="0" err="1">
                <a:ln>
                  <a:solidFill>
                    <a:srgbClr val="FF0000"/>
                  </a:solidFill>
                </a:ln>
              </a:rPr>
              <a:t>pref</a:t>
            </a:r>
            <a:r>
              <a:rPr lang="en-GB" dirty="0">
                <a:ln>
                  <a:solidFill>
                    <a:srgbClr val="FF0000"/>
                  </a:solidFill>
                </a:ln>
              </a:rPr>
              <a:t>=50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346062" y="2707086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local-</a:t>
            </a:r>
            <a:r>
              <a:rPr lang="en-GB" dirty="0" err="1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pref</a:t>
            </a:r>
            <a:r>
              <a:rPr lang="en-GB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=99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9BA1B5-D67E-D64D-A808-33C41528CA52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550C9D-F32D-284F-9E20-F7E3ED6ADA34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197081-81A6-6348-F71E-8CAC7E40D64B}"/>
              </a:ext>
            </a:extLst>
          </p:cNvPr>
          <p:cNvCxnSpPr/>
          <p:nvPr/>
        </p:nvCxnSpPr>
        <p:spPr>
          <a:xfrm>
            <a:off x="2968455" y="3377891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144BE-B703-6CB4-2B47-8043D3860B02}"/>
              </a:ext>
            </a:extLst>
          </p:cNvPr>
          <p:cNvCxnSpPr>
            <a:cxnSpLocks/>
          </p:cNvCxnSpPr>
          <p:nvPr/>
        </p:nvCxnSpPr>
        <p:spPr>
          <a:xfrm flipH="1" flipV="1">
            <a:off x="5105132" y="3560292"/>
            <a:ext cx="240930" cy="719533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AB167-39C5-143A-3CEF-48C68CC9CAAA}"/>
              </a:ext>
            </a:extLst>
          </p:cNvPr>
          <p:cNvCxnSpPr>
            <a:cxnSpLocks/>
          </p:cNvCxnSpPr>
          <p:nvPr/>
        </p:nvCxnSpPr>
        <p:spPr>
          <a:xfrm flipV="1">
            <a:off x="3523091" y="3553645"/>
            <a:ext cx="1081691" cy="45040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39E40-C777-C0BC-91AB-3B4A3A4E7EE7}"/>
              </a:ext>
            </a:extLst>
          </p:cNvPr>
          <p:cNvCxnSpPr>
            <a:cxnSpLocks/>
          </p:cNvCxnSpPr>
          <p:nvPr/>
        </p:nvCxnSpPr>
        <p:spPr>
          <a:xfrm flipV="1">
            <a:off x="4224934" y="4798950"/>
            <a:ext cx="555012" cy="29036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5F25E-2DEB-7D78-9056-D1EA3DE1ABD4}"/>
              </a:ext>
            </a:extLst>
          </p:cNvPr>
          <p:cNvCxnSpPr>
            <a:cxnSpLocks/>
          </p:cNvCxnSpPr>
          <p:nvPr/>
        </p:nvCxnSpPr>
        <p:spPr>
          <a:xfrm flipV="1">
            <a:off x="2419276" y="4152816"/>
            <a:ext cx="555012" cy="29036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AE14F-A7E6-D056-8336-8C23D396A9EA}"/>
              </a:ext>
            </a:extLst>
          </p:cNvPr>
          <p:cNvCxnSpPr>
            <a:cxnSpLocks/>
          </p:cNvCxnSpPr>
          <p:nvPr/>
        </p:nvCxnSpPr>
        <p:spPr>
          <a:xfrm>
            <a:off x="5356723" y="3310466"/>
            <a:ext cx="1742225" cy="93182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572375" cy="4830961"/>
          </a:xfrm>
          <a:ln/>
        </p:spPr>
        <p:txBody>
          <a:bodyPr/>
          <a:lstStyle/>
          <a:p>
            <a:pPr marL="625056"/>
            <a:r>
              <a:rPr lang="en-US" dirty="0">
                <a:solidFill>
                  <a:srgbClr val="FF0000"/>
                </a:solidFill>
              </a:rPr>
              <a:t>Interdomain Routing</a:t>
            </a:r>
          </a:p>
          <a:p>
            <a:pPr marL="1025106" lvl="1"/>
            <a:r>
              <a:rPr lang="en-US" dirty="0">
                <a:solidFill>
                  <a:srgbClr val="FF0000"/>
                </a:solidFill>
              </a:rPr>
              <a:t>iBGP</a:t>
            </a:r>
          </a:p>
          <a:p>
            <a:pPr marL="625056"/>
            <a:r>
              <a:rPr lang="en-US" dirty="0"/>
              <a:t>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6981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4"/>
    </mc:Choice>
    <mc:Fallback xmlns="">
      <p:transition spd="slow" advTm="96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Prefer routes having the shortest AS-Path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Some operators believe that a BGP route with a long AS Path has a lower performance than a route with a longer AS Path</a:t>
            </a:r>
          </a:p>
          <a:p>
            <a:pPr lvl="2"/>
            <a:r>
              <a:rPr lang="en-GB" dirty="0"/>
              <a:t>This is not always true</a:t>
            </a:r>
            <a:r>
              <a:rPr lang="is-IS" dirty="0"/>
              <a:t>…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69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5. Prefer routes learned via </a:t>
            </a:r>
            <a:r>
              <a:rPr lang="en-GB" dirty="0" err="1"/>
              <a:t>eBGP</a:t>
            </a:r>
            <a:r>
              <a:rPr lang="en-GB" dirty="0"/>
              <a:t> sessions over routes learned via </a:t>
            </a:r>
            <a:r>
              <a:rPr lang="en-GB" dirty="0" err="1"/>
              <a:t>iBGP</a:t>
            </a:r>
            <a:r>
              <a:rPr lang="en-GB" dirty="0"/>
              <a:t> sessions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Motivation : Hot potato routing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Routers should try to forward packets towards external destinations to another AS a quickly as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 Prefer routes having the closest next-hop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Motivation : Hot potato routing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Routers should try to forward packets towards external destinations to another AS a quickly as possible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BGP routes towards prefix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dirty="0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cxnSpLocks/>
            <a:stCxn id="7" idx="3"/>
          </p:cNvCxnSpPr>
          <p:nvPr/>
        </p:nvCxnSpPr>
        <p:spPr>
          <a:xfrm flipV="1">
            <a:off x="4744166" y="5105155"/>
            <a:ext cx="2981494" cy="2198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cxnSpLocks/>
            <a:stCxn id="9" idx="3"/>
          </p:cNvCxnSpPr>
          <p:nvPr/>
        </p:nvCxnSpPr>
        <p:spPr>
          <a:xfrm>
            <a:off x="4045685" y="4120777"/>
            <a:ext cx="1343556" cy="67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311B8D-EA2B-C34E-8C3E-1F0C984DFE8A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0E1F0F-30F3-2847-BAE3-15BA7D26D94D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531A2A-75F4-0761-537A-821D0F15A3D1}"/>
              </a:ext>
            </a:extLst>
          </p:cNvPr>
          <p:cNvCxnSpPr/>
          <p:nvPr/>
        </p:nvCxnSpPr>
        <p:spPr>
          <a:xfrm>
            <a:off x="3388812" y="3089646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7F7C98-2FDC-D342-A77E-F9A8B940006B}"/>
              </a:ext>
            </a:extLst>
          </p:cNvPr>
          <p:cNvCxnSpPr>
            <a:cxnSpLocks/>
          </p:cNvCxnSpPr>
          <p:nvPr/>
        </p:nvCxnSpPr>
        <p:spPr>
          <a:xfrm flipV="1">
            <a:off x="4045685" y="3490259"/>
            <a:ext cx="929777" cy="37352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305576-F492-5E08-B415-2B1F7C38C66A}"/>
              </a:ext>
            </a:extLst>
          </p:cNvPr>
          <p:cNvCxnSpPr>
            <a:cxnSpLocks/>
          </p:cNvCxnSpPr>
          <p:nvPr/>
        </p:nvCxnSpPr>
        <p:spPr>
          <a:xfrm flipH="1" flipV="1">
            <a:off x="5460578" y="3490259"/>
            <a:ext cx="263557" cy="843978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91C00-502B-CF91-970F-3CDFC1A63856}"/>
              </a:ext>
            </a:extLst>
          </p:cNvPr>
          <p:cNvCxnSpPr>
            <a:cxnSpLocks/>
          </p:cNvCxnSpPr>
          <p:nvPr/>
        </p:nvCxnSpPr>
        <p:spPr>
          <a:xfrm>
            <a:off x="2997964" y="4661079"/>
            <a:ext cx="1137347" cy="347202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C671EA-3F52-224C-E186-99A9F13E9B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11481" y="4231019"/>
            <a:ext cx="383445" cy="83702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641865-280A-2824-3788-19D8EEDC56B1}"/>
              </a:ext>
            </a:extLst>
          </p:cNvPr>
          <p:cNvCxnSpPr>
            <a:cxnSpLocks/>
          </p:cNvCxnSpPr>
          <p:nvPr/>
        </p:nvCxnSpPr>
        <p:spPr>
          <a:xfrm>
            <a:off x="5654048" y="2958250"/>
            <a:ext cx="1900020" cy="64541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726B1C-71D9-B10F-19C9-C6D1F1C1F4BA}"/>
              </a:ext>
            </a:extLst>
          </p:cNvPr>
          <p:cNvCxnSpPr>
            <a:cxnSpLocks/>
          </p:cNvCxnSpPr>
          <p:nvPr/>
        </p:nvCxnSpPr>
        <p:spPr>
          <a:xfrm flipV="1">
            <a:off x="4631221" y="5273998"/>
            <a:ext cx="2967508" cy="151183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41">
            <a:extLst>
              <a:ext uri="{FF2B5EF4-FFF2-40B4-BE49-F238E27FC236}">
                <a16:creationId xmlns:a16="http://schemas.microsoft.com/office/drawing/2014/main" id="{B9DEC4E8-03F7-F1D3-544B-AD81343563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80938" y="4207206"/>
            <a:ext cx="513988" cy="860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BGP routes towards prefix </a:t>
            </a:r>
            <a:r>
              <a:rPr lang="en-GB" i="1" dirty="0"/>
              <a:t>p</a:t>
            </a:r>
            <a:r>
              <a:rPr lang="en-GB" dirty="0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20CDEA-F4DD-FB4E-A37B-241CA4F36714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0730D2-7875-E947-9500-0573B7F71A29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4236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Prefer routes having the smallest MED</a:t>
            </a:r>
          </a:p>
          <a:p>
            <a:r>
              <a:rPr lang="en-GB" dirty="0"/>
              <a:t>MED means Multi-Exit Discriminator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Motivation : Cold potato routing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Enable neighbour  AS (usually customer) to indicate the best peering link to reach a given prefix</a:t>
            </a:r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BGP routes towards prefix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dirty="0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695635" y="4850780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MED=50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616349" y="2699275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MED=99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9B6FA4-52D8-484A-92E8-66CCB6405A9F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6D8D60F-BD71-2441-A973-CD3967AA20F7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5571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BGP routes towards prefix </a:t>
            </a:r>
            <a:r>
              <a:rPr lang="en-GB" i="1" dirty="0">
                <a:solidFill>
                  <a:srgbClr val="FF0000"/>
                </a:solidFill>
              </a:rPr>
              <a:t>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715008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637182" y="28089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4425104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cxnSp>
        <p:nvCxnSpPr>
          <p:cNvPr id="60" name="Connecteur droit avec flèche 59"/>
          <p:cNvCxnSpPr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56" idx="1"/>
          </p:cNvCxnSpPr>
          <p:nvPr/>
        </p:nvCxnSpPr>
        <p:spPr>
          <a:xfrm flipV="1">
            <a:off x="2475554" y="2041292"/>
            <a:ext cx="1830954" cy="49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17" idx="0"/>
          </p:cNvCxnSpPr>
          <p:nvPr/>
        </p:nvCxnSpPr>
        <p:spPr>
          <a:xfrm flipH="1" flipV="1">
            <a:off x="6637182" y="3746946"/>
            <a:ext cx="5308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44830" y="2340224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217337" y="2370727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793793" y="3562280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004989" y="4955403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128905" y="1717951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IGP=7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637182" y="4148475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A2A362-8C4B-DD40-A9EA-915DF2BFA569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1CCB62-3B86-5F40-ABC0-F4F4CF972FD2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78011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step of the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7. Tie breaking rules : prefer route learned from the router with lowest router id</a:t>
            </a:r>
          </a:p>
          <a:p>
            <a:endParaRPr lang="en-GB" dirty="0"/>
          </a:p>
          <a:p>
            <a:pPr lvl="1"/>
            <a:r>
              <a:rPr lang="en-GB" dirty="0"/>
              <a:t>Motivation : select a single best route towards each destination prefix</a:t>
            </a:r>
          </a:p>
          <a:p>
            <a:pPr lvl="2"/>
            <a:r>
              <a:rPr lang="en-GB" dirty="0"/>
              <a:t>This best route is the route that can be advertised over </a:t>
            </a:r>
            <a:r>
              <a:rPr lang="en-GB" dirty="0" err="1"/>
              <a:t>eBGP</a:t>
            </a:r>
            <a:r>
              <a:rPr lang="en-GB" dirty="0"/>
              <a:t> session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Note that recent routers sometimes load balance (BGP Multipath) the traffic towards a given prefix over several routes (having the same BGP attributes)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5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</a:t>
            </a:r>
            <a:br>
              <a:rPr lang="en-GB" dirty="0"/>
            </a:b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/>
              <a:t>Which routes are advertised by a router over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sessions ?</a:t>
            </a:r>
          </a:p>
          <a:p>
            <a:pPr lvl="2"/>
            <a:r>
              <a:rPr lang="en-GB" dirty="0"/>
              <a:t>Over an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session, a router advertises its best route towards each destination prefix</a:t>
            </a:r>
          </a:p>
          <a:p>
            <a:pPr lvl="3"/>
            <a:r>
              <a:rPr lang="en-GB" dirty="0"/>
              <a:t>Provided this advertisement is allowed by the export filter</a:t>
            </a:r>
          </a:p>
          <a:p>
            <a:pPr lvl="3"/>
            <a:r>
              <a:rPr lang="en-GB" dirty="0"/>
              <a:t>At most one route per destination prefix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Over an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session, a router advertises its best route towards each destination prefix provided that this best route was learned over an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session</a:t>
            </a:r>
          </a:p>
          <a:p>
            <a:pPr lvl="3"/>
            <a:r>
              <a:rPr lang="en-GB" dirty="0"/>
              <a:t>Since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sessions are in full-mesh, there is no need to </a:t>
            </a:r>
            <a:r>
              <a:rPr lang="en-GB" dirty="0" err="1"/>
              <a:t>readvertise</a:t>
            </a:r>
            <a:r>
              <a:rPr lang="en-GB" dirty="0"/>
              <a:t> a route learned over another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10044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BGP in large networks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782"/>
            <a:ext cx="8229600" cy="4525963"/>
          </a:xfrm>
        </p:spPr>
        <p:txBody>
          <a:bodyPr/>
          <a:lstStyle/>
          <a:p>
            <a:r>
              <a:rPr lang="en-GB" dirty="0"/>
              <a:t>What happens when a network contains tens, hundreds or thousands of routers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34466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905241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53844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8481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4334188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1731750" y="29100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3446682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171657" y="55706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Nuage 11"/>
          <p:cNvSpPr/>
          <p:nvPr/>
        </p:nvSpPr>
        <p:spPr>
          <a:xfrm>
            <a:off x="7468195" y="25887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653058"/>
            <a:ext cx="698481" cy="513977"/>
          </a:xfrm>
          <a:prstGeom prst="rect">
            <a:avLst/>
          </a:prstGeom>
        </p:spPr>
      </p:pic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6015318"/>
            <a:ext cx="698481" cy="513977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604894" y="23482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5281459"/>
            <a:ext cx="698481" cy="513977"/>
          </a:xfrm>
          <a:prstGeom prst="rect">
            <a:avLst/>
          </a:prstGeom>
        </p:spPr>
      </p:pic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3446682"/>
            <a:ext cx="698481" cy="513977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>
            <a:off x="1503081" y="29100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384265" y="55384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1503081" y="57954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723772" y="51506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1"/>
          </p:cNvCxnSpPr>
          <p:nvPr/>
        </p:nvCxnSpPr>
        <p:spPr>
          <a:xfrm>
            <a:off x="5616348" y="35390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68112" y="37514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3"/>
          </p:cNvCxnSpPr>
          <p:nvPr/>
        </p:nvCxnSpPr>
        <p:spPr>
          <a:xfrm>
            <a:off x="3300005" y="37036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860088" y="51973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045685" y="38754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854064" y="46646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4661340" y="52654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0" idx="2"/>
          </p:cNvCxnSpPr>
          <p:nvPr/>
        </p:nvCxnSpPr>
        <p:spPr>
          <a:xfrm flipH="1" flipV="1">
            <a:off x="5304808" y="39606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782761" y="31696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731750" y="25407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42929" y="57954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688561" y="41495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6" name="Espace réservé du pied de page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</a:t>
            </a:r>
            <a:br>
              <a:rPr lang="en-GB" dirty="0"/>
            </a:br>
            <a:r>
              <a:rPr lang="en-GB" dirty="0" err="1"/>
              <a:t>iBGP</a:t>
            </a:r>
            <a:r>
              <a:rPr lang="en-GB" dirty="0"/>
              <a:t> and </a:t>
            </a:r>
            <a:r>
              <a:rPr lang="en-GB" dirty="0" err="1"/>
              <a:t>eBGP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13671" cy="4525963"/>
          </a:xfrm>
        </p:spPr>
        <p:txBody>
          <a:bodyPr/>
          <a:lstStyle/>
          <a:p>
            <a:pPr lvl="1"/>
            <a:r>
              <a:rPr lang="en-GB" dirty="0"/>
              <a:t>Which filters are used over </a:t>
            </a:r>
            <a:r>
              <a:rPr lang="en-GB" dirty="0" err="1"/>
              <a:t>iBGP</a:t>
            </a:r>
            <a:r>
              <a:rPr lang="en-GB" dirty="0"/>
              <a:t> and </a:t>
            </a:r>
            <a:r>
              <a:rPr lang="en-GB" dirty="0" err="1"/>
              <a:t>eBGP</a:t>
            </a:r>
            <a:r>
              <a:rPr lang="en-GB" dirty="0"/>
              <a:t> sessions ?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Import and export filters are used over all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/>
              <a:t> sessions</a:t>
            </a:r>
          </a:p>
          <a:p>
            <a:pPr lvl="3"/>
            <a:r>
              <a:rPr lang="en-GB" dirty="0"/>
              <a:t>Usually, there is a series of import filters attached to each peering link </a:t>
            </a:r>
          </a:p>
          <a:p>
            <a:pPr lvl="3"/>
            <a:r>
              <a:rPr lang="en-GB" dirty="0"/>
              <a:t>Filters are usually implemented as modules that are combined together and associated to similar peering links (e.g. customer filter, provider filter, </a:t>
            </a:r>
            <a:r>
              <a:rPr lang="is-IS" dirty="0"/>
              <a:t>…)</a:t>
            </a:r>
          </a:p>
          <a:p>
            <a:pPr lvl="3"/>
            <a:endParaRPr lang="is-IS" dirty="0"/>
          </a:p>
          <a:p>
            <a:pPr lvl="2"/>
            <a:r>
              <a:rPr lang="is-IS" dirty="0">
                <a:solidFill>
                  <a:srgbClr val="FF0000"/>
                </a:solidFill>
              </a:rPr>
              <a:t>No filter </a:t>
            </a:r>
            <a:r>
              <a:rPr lang="is-IS" dirty="0"/>
              <a:t>is applied on </a:t>
            </a:r>
            <a:r>
              <a:rPr lang="is-IS" dirty="0">
                <a:solidFill>
                  <a:srgbClr val="008000"/>
                </a:solidFill>
              </a:rPr>
              <a:t>iBGP</a:t>
            </a:r>
            <a:r>
              <a:rPr lang="is-IS" dirty="0"/>
              <a:t> sessions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41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BGP routes are known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212189" y="141763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11030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27552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1350052" y="479248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15" y="523712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540643" y="1173578"/>
            <a:ext cx="1797710" cy="39240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0"/>
          </p:cNvCxnSpPr>
          <p:nvPr/>
        </p:nvCxnSpPr>
        <p:spPr>
          <a:xfrm flipV="1">
            <a:off x="2217056" y="4577393"/>
            <a:ext cx="1450450" cy="6597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278950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258823" y="4260520"/>
            <a:ext cx="1820870" cy="1377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34" y="1718879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256970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2576829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4414673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06806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2770947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232856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4667083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2732344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2732344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2713791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271379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93" y="3908519"/>
            <a:ext cx="698481" cy="513977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 flipV="1">
            <a:off x="5465750" y="218948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422537" y="4414673"/>
            <a:ext cx="4853997" cy="11164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276534" y="236179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578338" y="2349067"/>
            <a:ext cx="0" cy="154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53732" y="168035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588441" y="504528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975015" y="221448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</p:spTree>
    <p:extLst>
      <p:ext uri="{BB962C8B-B14F-4D97-AF65-F5344CB8AC3E}">
        <p14:creationId xmlns:p14="http://schemas.microsoft.com/office/powerpoint/2010/main" val="30555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between</a:t>
            </a:r>
            <a:br>
              <a:rPr lang="en-GB" dirty="0"/>
            </a:br>
            <a:r>
              <a:rPr lang="en-GB" dirty="0" err="1"/>
              <a:t>iBGP</a:t>
            </a:r>
            <a:r>
              <a:rPr lang="en-GB" dirty="0"/>
              <a:t> and </a:t>
            </a:r>
            <a:r>
              <a:rPr lang="en-GB" dirty="0" err="1"/>
              <a:t>eBGP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What are the attributes carried by </a:t>
            </a:r>
            <a:r>
              <a:rPr lang="en-GB" dirty="0" err="1"/>
              <a:t>iBGP</a:t>
            </a:r>
            <a:r>
              <a:rPr lang="en-GB" dirty="0"/>
              <a:t> and </a:t>
            </a:r>
            <a:r>
              <a:rPr lang="en-GB" dirty="0" err="1"/>
              <a:t>eBGP</a:t>
            </a:r>
            <a:endParaRPr lang="en-GB" dirty="0"/>
          </a:p>
          <a:p>
            <a:pPr lvl="2"/>
            <a:r>
              <a:rPr lang="en-GB" dirty="0"/>
              <a:t>Prefix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AS Path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endParaRPr lang="en-GB" dirty="0">
              <a:solidFill>
                <a:srgbClr val="FF0000"/>
              </a:solidFill>
            </a:endParaRPr>
          </a:p>
          <a:p>
            <a:pPr lvl="3"/>
            <a:r>
              <a:rPr lang="en-GB" dirty="0">
                <a:solidFill>
                  <a:srgbClr val="000000"/>
                </a:solidFill>
              </a:rPr>
              <a:t>AS Path is updated when a BGP message is sent over 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session</a:t>
            </a:r>
          </a:p>
          <a:p>
            <a:pPr lvl="2"/>
            <a:r>
              <a:rPr lang="en-GB" dirty="0"/>
              <a:t>Local-</a:t>
            </a:r>
            <a:r>
              <a:rPr lang="en-GB" dirty="0" err="1"/>
              <a:t>pref</a:t>
            </a:r>
            <a:r>
              <a:rPr lang="en-GB" dirty="0"/>
              <a:t>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endParaRPr lang="en-GB" dirty="0">
              <a:solidFill>
                <a:srgbClr val="008000"/>
              </a:solidFill>
            </a:endParaRPr>
          </a:p>
          <a:p>
            <a:pPr lvl="3"/>
            <a:r>
              <a:rPr lang="en-GB" dirty="0">
                <a:solidFill>
                  <a:srgbClr val="000000"/>
                </a:solidFill>
              </a:rPr>
              <a:t>Local-</a:t>
            </a:r>
            <a:r>
              <a:rPr lang="en-GB" dirty="0" err="1">
                <a:solidFill>
                  <a:srgbClr val="000000"/>
                </a:solidFill>
              </a:rPr>
              <a:t>pref</a:t>
            </a:r>
            <a:r>
              <a:rPr lang="en-GB" dirty="0">
                <a:solidFill>
                  <a:srgbClr val="000000"/>
                </a:solidFill>
              </a:rPr>
              <a:t> cannot be used on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sessions</a:t>
            </a:r>
          </a:p>
          <a:p>
            <a:pPr lvl="2"/>
            <a:r>
              <a:rPr lang="en-GB" dirty="0">
                <a:solidFill>
                  <a:srgbClr val="000000"/>
                </a:solidFill>
              </a:rPr>
              <a:t>MED</a:t>
            </a:r>
            <a:r>
              <a:rPr lang="en-GB" dirty="0">
                <a:solidFill>
                  <a:srgbClr val="008000"/>
                </a:solidFill>
              </a:rPr>
              <a:t> :</a:t>
            </a:r>
            <a:r>
              <a:rPr lang="en-GB" dirty="0"/>
              <a:t>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endParaRPr lang="en-GB" dirty="0"/>
          </a:p>
          <a:p>
            <a:pPr lvl="2"/>
            <a:r>
              <a:rPr lang="en-GB" dirty="0" err="1"/>
              <a:t>Nexthop</a:t>
            </a:r>
            <a:r>
              <a:rPr lang="en-GB" dirty="0"/>
              <a:t> :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endParaRPr lang="en-GB" dirty="0">
              <a:solidFill>
                <a:srgbClr val="FF0000"/>
              </a:solidFill>
            </a:endParaRPr>
          </a:p>
          <a:p>
            <a:pPr lvl="3"/>
            <a:r>
              <a:rPr lang="en-GB" dirty="0" err="1">
                <a:solidFill>
                  <a:srgbClr val="FF0000"/>
                </a:solidFill>
              </a:rPr>
              <a:t>Nexthop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updated when a BGP message is sent over 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session</a:t>
            </a:r>
          </a:p>
          <a:p>
            <a:pPr lvl="2"/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happens if </a:t>
            </a:r>
            <a:r>
              <a:rPr lang="en-GB" dirty="0" err="1"/>
              <a:t>iBGP</a:t>
            </a:r>
            <a:r>
              <a:rPr lang="en-GB" dirty="0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</p:cNvCxnSpPr>
          <p:nvPr/>
        </p:nvCxnSpPr>
        <p:spPr>
          <a:xfrm flipH="1" flipV="1">
            <a:off x="1771200" y="3638577"/>
            <a:ext cx="1276186" cy="168615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895563" y="3638577"/>
            <a:ext cx="2061705" cy="10677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525735" y="4521682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91C5DA-A09E-FA4B-9665-BCE351367ECD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95B684-5279-E74C-99E2-0C34CBCEF1E8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happens if </a:t>
            </a:r>
            <a:r>
              <a:rPr lang="en-GB" dirty="0" err="1"/>
              <a:t>iBGP</a:t>
            </a:r>
            <a:r>
              <a:rPr lang="en-GB" dirty="0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V="1">
            <a:off x="3047386" y="3737064"/>
            <a:ext cx="684683" cy="15876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789EA6-F9D9-A74C-AB67-0B9C8EB8709A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052FFA6-7086-A541-ABA5-FDC347F33A8F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724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happens if </a:t>
            </a:r>
            <a:r>
              <a:rPr lang="en-GB" dirty="0" err="1"/>
              <a:t>iBGP</a:t>
            </a:r>
            <a:r>
              <a:rPr lang="en-GB" dirty="0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H="1" flipV="1">
            <a:off x="1895563" y="3746946"/>
            <a:ext cx="1151823" cy="157778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326C80-8A63-1341-9BE6-AF58BE6FD656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47609-0CC8-9E43-8FA1-36A3A927BDBF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BE" dirty="0"/>
              <a:t>ath towards </a:t>
            </a:r>
            <a:r>
              <a:rPr lang="en-BE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BGP depends on the underlying </a:t>
            </a:r>
            <a:r>
              <a:rPr lang="en-GB" dirty="0" err="1"/>
              <a:t>intradomain</a:t>
            </a:r>
            <a:r>
              <a:rPr lang="en-GB" dirty="0"/>
              <a:t> routing protocol</a:t>
            </a:r>
          </a:p>
          <a:p>
            <a:pPr lvl="1"/>
            <a:r>
              <a:rPr lang="en-GB" dirty="0"/>
              <a:t>Establishment of the </a:t>
            </a:r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/>
              <a:t> sessions</a:t>
            </a:r>
          </a:p>
          <a:p>
            <a:pPr lvl="1"/>
            <a:r>
              <a:rPr lang="en-GB" dirty="0"/>
              <a:t>Resolution of the BGP </a:t>
            </a:r>
            <a:r>
              <a:rPr lang="en-GB" dirty="0" err="1"/>
              <a:t>nexthop</a:t>
            </a:r>
            <a:endParaRPr lang="en-GB" dirty="0"/>
          </a:p>
          <a:p>
            <a:endParaRPr lang="en-GB" dirty="0">
              <a:solidFill>
                <a:srgbClr val="008000"/>
              </a:solidFill>
            </a:endParaRPr>
          </a:p>
          <a:p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play different roles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over sessions with routers in other </a:t>
            </a:r>
            <a:r>
              <a:rPr lang="en-GB" dirty="0" err="1"/>
              <a:t>ASes</a:t>
            </a:r>
            <a:endParaRPr lang="en-GB" dirty="0"/>
          </a:p>
          <a:p>
            <a:pPr lvl="1"/>
            <a:r>
              <a:rPr lang="en-GB" dirty="0" err="1">
                <a:solidFill>
                  <a:srgbClr val="008000"/>
                </a:solidFill>
              </a:rPr>
              <a:t>iBGP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/>
              <a:t>sessions (in full mesh) inside an AS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BGP decision process ranks routes</a:t>
            </a:r>
          </a:p>
          <a:p>
            <a:pPr lvl="1"/>
            <a:r>
              <a:rPr lang="en-GB" dirty="0"/>
              <a:t>Hot potato versus cold potato routing</a:t>
            </a:r>
          </a:p>
        </p:txBody>
      </p:sp>
    </p:spTree>
    <p:extLst>
      <p:ext uri="{BB962C8B-B14F-4D97-AF65-F5344CB8AC3E}">
        <p14:creationId xmlns:p14="http://schemas.microsoft.com/office/powerpoint/2010/main" val="767112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list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0" lvl="1" indent="0"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1</a:t>
            </a:r>
            <a:r>
              <a:rPr lang="en-US" baseline="32000" dirty="0"/>
              <a:t>st</a:t>
            </a:r>
            <a:r>
              <a:rPr lang="en-US" dirty="0"/>
              <a:t> edition, BGP section</a:t>
            </a:r>
            <a:br>
              <a:rPr lang="en-US" dirty="0"/>
            </a:br>
            <a:r>
              <a:rPr lang="en-US" dirty="0"/>
              <a:t>http://cnp3book.info.ucl.ac.be/network/network/#the-border-gateway-protocol</a:t>
            </a:r>
          </a:p>
          <a:p>
            <a:endParaRPr lang="en-GB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404813" y="2067308"/>
            <a:ext cx="109855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defRPr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70" y="1417638"/>
            <a:ext cx="3242578" cy="18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572375" cy="4830961"/>
          </a:xfrm>
          <a:ln/>
        </p:spPr>
        <p:txBody>
          <a:bodyPr/>
          <a:lstStyle/>
          <a:p>
            <a:pPr marL="625056"/>
            <a:r>
              <a:rPr lang="en-US" dirty="0"/>
              <a:t>Interdomain Routing</a:t>
            </a:r>
          </a:p>
          <a:p>
            <a:pPr marL="1025106" lvl="1"/>
            <a:r>
              <a:rPr lang="en-US" dirty="0"/>
              <a:t>iBGP</a:t>
            </a:r>
          </a:p>
          <a:p>
            <a:pPr marL="625056"/>
            <a:r>
              <a:rPr lang="en-US" dirty="0">
                <a:solidFill>
                  <a:srgbClr val="FF0000"/>
                </a:solidFill>
              </a:rPr>
              <a:t>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23592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4"/>
    </mc:Choice>
    <mc:Fallback xmlns="">
      <p:transition spd="slow" advTm="967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 Segment Routing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  <a:p>
            <a:pPr lvl="1"/>
            <a:r>
              <a:rPr lang="en-GB" dirty="0"/>
              <a:t>Allow operators to use non-shortest paths inside their networks using </a:t>
            </a:r>
            <a:br>
              <a:rPr lang="en-GB" dirty="0"/>
            </a:br>
            <a:r>
              <a:rPr lang="en-GB" b="1" dirty="0"/>
              <a:t>Source routing paradigm</a:t>
            </a:r>
          </a:p>
          <a:p>
            <a:pPr lvl="1"/>
            <a:r>
              <a:rPr lang="en-GB" dirty="0"/>
              <a:t>Provide advanced services</a:t>
            </a:r>
          </a:p>
          <a:p>
            <a:pPr lvl="2"/>
            <a:r>
              <a:rPr lang="en-GB" dirty="0"/>
              <a:t>Traffic engineering</a:t>
            </a:r>
          </a:p>
          <a:p>
            <a:pPr lvl="2"/>
            <a:r>
              <a:rPr lang="en-GB" dirty="0" err="1"/>
              <a:t>Middleboxing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1137974" y="6365576"/>
            <a:ext cx="677268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7" dirty="0"/>
              <a:t>See http://</a:t>
            </a:r>
            <a:r>
              <a:rPr lang="en-GB" sz="1687" dirty="0" err="1"/>
              <a:t>www.segment-routing.org</a:t>
            </a:r>
            <a:r>
              <a:rPr lang="en-GB" sz="1687" dirty="0"/>
              <a:t> and http://</a:t>
            </a:r>
            <a:r>
              <a:rPr lang="en-GB" sz="1687" dirty="0" err="1"/>
              <a:t>www.segment-routing.net</a:t>
            </a:r>
            <a:endParaRPr lang="en-GB" sz="1687" dirty="0"/>
          </a:p>
        </p:txBody>
      </p:sp>
    </p:spTree>
    <p:extLst>
      <p:ext uri="{BB962C8B-B14F-4D97-AF65-F5344CB8AC3E}">
        <p14:creationId xmlns:p14="http://schemas.microsoft.com/office/powerpoint/2010/main" val="22217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distribute BGP routes </a:t>
            </a:r>
            <a:br>
              <a:rPr lang="en-GB" dirty="0"/>
            </a:br>
            <a:r>
              <a:rPr lang="en-GB" dirty="0"/>
              <a:t>in a large network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94658" y="4982083"/>
            <a:ext cx="6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eBGP</a:t>
            </a:r>
            <a:endParaRPr lang="en-GB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6197875" y="5166749"/>
            <a:ext cx="92347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46533" y="5343281"/>
            <a:ext cx="62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iBGP</a:t>
            </a:r>
            <a:endParaRPr lang="en-GB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249750" y="5527947"/>
            <a:ext cx="923478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D953-C044-0C49-9F15-A41420B0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Source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06EA-2D02-AB4D-9418-4C90C3C4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86" y="1870948"/>
            <a:ext cx="7358063" cy="659624"/>
          </a:xfrm>
        </p:spPr>
        <p:txBody>
          <a:bodyPr/>
          <a:lstStyle/>
          <a:p>
            <a:r>
              <a:rPr lang="en-BE" dirty="0"/>
              <a:t>Each packet contains intermediate nodes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3A07D5-55E0-6B40-BEA8-9D2EA81D71AF}"/>
              </a:ext>
            </a:extLst>
          </p:cNvPr>
          <p:cNvGrpSpPr>
            <a:grpSpLocks/>
          </p:cNvGrpSpPr>
          <p:nvPr/>
        </p:nvGrpSpPr>
        <p:grpSpPr bwMode="auto">
          <a:xfrm>
            <a:off x="1159744" y="3756050"/>
            <a:ext cx="563686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2A50E5BC-D355-C147-917F-5D1F3D3A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6D642806-2A1D-074B-831F-75998DEF7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2A8A5A6-BAA5-494D-B522-A3BF417BE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A9A671A-9C8D-374A-9A3A-CE536B70EC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05FA0D3-0C3B-1F4B-96EA-1184E3DF7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83174AA-A4E2-CE47-BB44-6C76508E0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B325D3-5118-6D46-8B34-0CB4AEC15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" y="127"/>
              <a:ext cx="276" cy="216"/>
              <a:chOff x="3" y="0"/>
              <a:chExt cx="275" cy="216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339479-04DD-1F49-8DFA-ED76730E5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5D90B6-4D6F-E145-9ADA-9958E8FEE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13"/>
                <a:ext cx="27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EB51FF-DAEB-AC4D-8A7D-94E38C3690E3}"/>
              </a:ext>
            </a:extLst>
          </p:cNvPr>
          <p:cNvGrpSpPr>
            <a:grpSpLocks/>
          </p:cNvGrpSpPr>
          <p:nvPr/>
        </p:nvGrpSpPr>
        <p:grpSpPr bwMode="auto">
          <a:xfrm>
            <a:off x="2411016" y="3756050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27BF955D-C4EF-AE44-A260-A0560A343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DF7FDA6-7889-4248-AF4E-F454B56A1B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BA6BA34-BD10-084A-87BE-B78C33A09D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32F1304-4BE5-6E4A-87ED-0A0EA0E553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23E36F8A-C42B-234C-B07C-CFE32AD16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E6F7D6A-5D25-954A-B720-B64BE133D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94DB1F-25CF-7F49-9674-94BD260E8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6BF51A-39DD-864D-A9EC-D5457D4CF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A6EBB4-FD06-7C42-92D6-F6E7AA282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04AC03-0817-B543-A438-4DD2F39A58DB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283629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5F843F12-123F-E24C-A4D0-3B07B20B5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3C8C8FDB-6797-1E4A-81B5-04DE3C7C7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72AFC10D-B919-564B-AADC-123538FA68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F9E9BCD4-DCA9-A24F-8B8F-ABA9D12F1B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072C314F-DEAF-AD4D-B058-59C703CF7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72AB664-290D-B44A-B025-DBD54EDD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1CE49E-8FE1-5349-95A2-F841FE816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B89519-A081-D04B-92F3-5B18F519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01A21C-04E4-334F-9EBF-89DDD25D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R4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EE9EA5-5B2B-4C48-A543-152257D5801F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8A4921E9-FAB8-144A-8916-5D56391F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C94EC720-ACCB-DF42-8CDC-FA8069667F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2097658A-426B-B74C-B23A-9B5B58233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0B96D91E-A304-0645-864B-E284EF3715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597F3F9-26BE-BC40-BF7F-B6DFFC29C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423F2171-B42E-7D48-951F-B10807CB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6E07B0-6A98-AA4D-B166-0F1B428E3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F36EB5-F6C6-9C4F-AE89-4A1AFCE95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E641B5-1A8F-E54B-8533-5C7158B1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R5</a:t>
                </a:r>
              </a:p>
            </p:txBody>
          </p:sp>
        </p:grpSp>
      </p:grpSp>
      <p:sp>
        <p:nvSpPr>
          <p:cNvPr id="44" name="Line 43">
            <a:extLst>
              <a:ext uri="{FF2B5EF4-FFF2-40B4-BE49-F238E27FC236}">
                <a16:creationId xmlns:a16="http://schemas.microsoft.com/office/drawing/2014/main" id="{89FA7AD4-158F-DB4E-979E-9DAB18FC0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3018235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2DDCD-1E15-174F-A3BC-B8223618EADA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4649019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46" name="AutoShape 45">
              <a:extLst>
                <a:ext uri="{FF2B5EF4-FFF2-40B4-BE49-F238E27FC236}">
                  <a16:creationId xmlns:a16="http://schemas.microsoft.com/office/drawing/2014/main" id="{8DECF715-BA18-1E41-A09B-7BE2411B8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91E6FCD2-F123-EC47-9DD1-F70FB8BE5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1B4F870E-C775-9941-86F5-1D2420022C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C922C1D1-3E7E-6E44-B02E-ADA53D6F45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CD88C653-8CA8-1D48-BA26-569473D50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5DB20CE-CDA9-AB44-96C3-7F30EC3DB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C78226-7B1A-484A-A73B-47D8FB327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A5DA8D-92AD-B64E-B935-8B6D7EA27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28F3E7-83F5-3448-83A8-5A347A31E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 dirty="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C2DF63-72B2-DB4C-9C84-CDAE18CE4442}"/>
              </a:ext>
            </a:extLst>
          </p:cNvPr>
          <p:cNvGrpSpPr>
            <a:grpSpLocks/>
          </p:cNvGrpSpPr>
          <p:nvPr/>
        </p:nvGrpSpPr>
        <p:grpSpPr bwMode="auto">
          <a:xfrm>
            <a:off x="2562821" y="283629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56" name="AutoShape 55">
              <a:extLst>
                <a:ext uri="{FF2B5EF4-FFF2-40B4-BE49-F238E27FC236}">
                  <a16:creationId xmlns:a16="http://schemas.microsoft.com/office/drawing/2014/main" id="{6783F20F-A07F-EF4F-8587-3265EFCD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B60F2B4C-B83F-9141-A26D-C062E910DF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C75FE47A-E946-0F47-B191-FFDC33DB4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3BDC4AEE-0902-EC49-B109-818A5A2D10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C6B5A9DF-A288-5046-8512-DA1A8E01E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0CD34643-30D4-274D-A4CE-87375DBBF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62A2338-54FD-4741-A665-1E2096756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F016CCB-9697-1944-A87B-F90B23E19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FE2E32-A5FD-5148-8778-A21BA4878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R3</a:t>
                </a:r>
              </a:p>
            </p:txBody>
          </p:sp>
        </p:grpSp>
      </p:grpSp>
      <p:sp>
        <p:nvSpPr>
          <p:cNvPr id="65" name="Line 64">
            <a:extLst>
              <a:ext uri="{FF2B5EF4-FFF2-40B4-BE49-F238E27FC236}">
                <a16:creationId xmlns:a16="http://schemas.microsoft.com/office/drawing/2014/main" id="{39952613-4874-C144-B515-144A94AFD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3830836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D8978EDC-C35B-4949-AF4B-2F81EEEA6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4830961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65C111C0-5358-E14B-A910-69DF007DD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415" y="4018360"/>
            <a:ext cx="851669" cy="558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F4CF9511-D830-064D-814B-E2F651B89CA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648036" y="3277107"/>
            <a:ext cx="50631" cy="4556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6045EAE0-5B8C-374F-8A95-FD80F29BCC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857500" y="3945806"/>
            <a:ext cx="1279178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A5B1E2F7-8892-F641-BE24-B79F7721C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446" y="3036094"/>
            <a:ext cx="1148581" cy="1004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E915D9E8-203A-BD48-B431-01C0D3AF7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405" y="4087198"/>
            <a:ext cx="1478997" cy="80738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B3E048-3A9B-8A4A-9870-A07E5B4A0675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284522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73" name="AutoShape 72">
              <a:extLst>
                <a:ext uri="{FF2B5EF4-FFF2-40B4-BE49-F238E27FC236}">
                  <a16:creationId xmlns:a16="http://schemas.microsoft.com/office/drawing/2014/main" id="{ADC38E5E-4697-1440-8C0F-EF90EACCF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C8E562D7-0F15-B342-94E9-385B9BF3E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89214980-7146-E547-BAFF-A62A8EAEC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7BE7097A-ACE7-5947-81A5-88EDE7EAB8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D9699ED5-6297-0440-8A0D-8E66C7C2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EF8C4342-7D0F-2A48-BBDC-CF60DD5CA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85FFF84-3571-D64D-A83F-5BE54D735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33D38FF-444C-8E44-AE6D-3642964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BF2BC9-7F7B-6245-B727-26387CA3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R7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BBBDCE-1AEE-6642-AA3D-6235139B7EF4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83" name="AutoShape 82">
              <a:extLst>
                <a:ext uri="{FF2B5EF4-FFF2-40B4-BE49-F238E27FC236}">
                  <a16:creationId xmlns:a16="http://schemas.microsoft.com/office/drawing/2014/main" id="{DF64CAF4-AD1B-1649-8073-E79B38FF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0B6E0C62-E2E5-6544-93FC-E8594DEFD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960CA352-D8AC-1C49-A4F7-2475611F40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0E0C1BE7-4D6A-D24B-BB36-DB23F7F684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3BD239FB-63AB-F547-AB7C-38295BAEA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249A8015-67D6-4B43-A9E5-9E757B9A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3DB3EFD-CE02-8D45-94CA-C80CC281B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EDFA7DD-2214-EF42-B996-8DF9068D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9CA7536-B14F-8E43-A6ED-C89720592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R8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185676-5744-6149-B308-40C58F53348B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4649019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93" name="AutoShape 92">
              <a:extLst>
                <a:ext uri="{FF2B5EF4-FFF2-40B4-BE49-F238E27FC236}">
                  <a16:creationId xmlns:a16="http://schemas.microsoft.com/office/drawing/2014/main" id="{F157EEF8-778A-7F4B-B739-009F98F4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80A1460D-4174-1547-90AC-C7E8831211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BD84976B-EDC0-6549-91F0-17B801913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5D59E369-1B5F-6745-822F-22B4ED9982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0A928A4F-00DF-064F-A206-63881144D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CF7CECDB-A483-7642-AEDF-54A23A30A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E31A454-F00F-6640-8CDE-88FCC580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6607F3-F23F-E348-AE92-8D7F75B38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95627ED-C74A-D543-8FD1-8043CE39E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R9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C48F86-179C-244C-AF2C-CE33F06E1869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103" name="AutoShape 102">
              <a:extLst>
                <a:ext uri="{FF2B5EF4-FFF2-40B4-BE49-F238E27FC236}">
                  <a16:creationId xmlns:a16="http://schemas.microsoft.com/office/drawing/2014/main" id="{E8653B7F-EC23-8D46-BD0E-C6340E392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E3503A6A-3D1D-B74C-A398-0D85595D95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E8981387-641F-C242-A2E1-58874756A9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BA77257F-8046-7B47-9966-185E99EA8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3163059D-0677-D141-8652-07FA9B7F3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FE0E713E-346E-944B-8A36-1449871E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8B2550-D6A9-7F4C-8789-E0FA6E7FC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" y="127"/>
              <a:ext cx="255" cy="216"/>
              <a:chOff x="0" y="0"/>
              <a:chExt cx="255" cy="216"/>
            </a:xfrm>
            <a:grpFill/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AE63BCC-DC35-3D42-A8C2-F5C84CD0C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6F3B01C-A063-7A47-A24E-249F79E13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5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RD</a:t>
                </a:r>
              </a:p>
            </p:txBody>
          </p:sp>
        </p:grpSp>
      </p:grpSp>
      <p:sp>
        <p:nvSpPr>
          <p:cNvPr id="112" name="Line 111">
            <a:extLst>
              <a:ext uri="{FF2B5EF4-FFF2-40B4-BE49-F238E27FC236}">
                <a16:creationId xmlns:a16="http://schemas.microsoft.com/office/drawing/2014/main" id="{22AF3810-FA4E-3841-8CE3-10F4B5CF143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66669" y="4037336"/>
            <a:ext cx="1254621" cy="79139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4" name="Line 113">
            <a:extLst>
              <a:ext uri="{FF2B5EF4-FFF2-40B4-BE49-F238E27FC236}">
                <a16:creationId xmlns:a16="http://schemas.microsoft.com/office/drawing/2014/main" id="{8E05FE4F-2E07-094F-AADE-D0ED475C9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810" y="3007072"/>
            <a:ext cx="1194346" cy="71437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5" name="Line 66">
            <a:extLst>
              <a:ext uri="{FF2B5EF4-FFF2-40B4-BE49-F238E27FC236}">
                <a16:creationId xmlns:a16="http://schemas.microsoft.com/office/drawing/2014/main" id="{46F76D46-AA10-114E-9347-7F777D16B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9559" y="4191320"/>
            <a:ext cx="2798395" cy="80411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6" name="Line 66">
            <a:extLst>
              <a:ext uri="{FF2B5EF4-FFF2-40B4-BE49-F238E27FC236}">
                <a16:creationId xmlns:a16="http://schemas.microsoft.com/office/drawing/2014/main" id="{40DBE938-6F08-D049-AD41-1151D3116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0711" y="3113845"/>
            <a:ext cx="1086469" cy="6441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7" name="Line 67">
            <a:extLst>
              <a:ext uri="{FF2B5EF4-FFF2-40B4-BE49-F238E27FC236}">
                <a16:creationId xmlns:a16="http://schemas.microsoft.com/office/drawing/2014/main" id="{64C92F75-B62C-E944-ACF4-9446A12011C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666914" y="3062592"/>
            <a:ext cx="1396309" cy="6026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8" name="Line 67">
            <a:extLst>
              <a:ext uri="{FF2B5EF4-FFF2-40B4-BE49-F238E27FC236}">
                <a16:creationId xmlns:a16="http://schemas.microsoft.com/office/drawing/2014/main" id="{FE53CBE3-F63D-8246-8030-3BDCA064FDB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624544" y="4043478"/>
            <a:ext cx="1647320" cy="6833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B19F2B-25E2-DE4F-B992-AFABE856802F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5388" y="4284935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300D06-4790-1647-82E9-94B7E0EAF33D}"/>
              </a:ext>
            </a:extLst>
          </p:cNvPr>
          <p:cNvSpPr txBox="1"/>
          <p:nvPr/>
        </p:nvSpPr>
        <p:spPr>
          <a:xfrm>
            <a:off x="898606" y="4401586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dirty="0">
                <a:solidFill>
                  <a:srgbClr val="FF0000"/>
                </a:solidFill>
              </a:rPr>
              <a:t>RD via </a:t>
            </a:r>
            <a:r>
              <a:rPr lang="en-BE" sz="2250" b="1" dirty="0">
                <a:solidFill>
                  <a:srgbClr val="FF0000"/>
                </a:solidFill>
              </a:rPr>
              <a:t>R5</a:t>
            </a:r>
            <a:r>
              <a:rPr lang="en-BE" sz="2250" dirty="0">
                <a:solidFill>
                  <a:srgbClr val="FF0000"/>
                </a:solidFill>
              </a:rPr>
              <a:t>,R4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50AEF3-3AD7-FC4B-8968-15EEC92359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7023" y="4222774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7DAE0-F9F5-4A4E-B0A3-C3883C7CD367}"/>
              </a:ext>
            </a:extLst>
          </p:cNvPr>
          <p:cNvSpPr txBox="1"/>
          <p:nvPr/>
        </p:nvSpPr>
        <p:spPr>
          <a:xfrm>
            <a:off x="2730241" y="4339425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dirty="0">
                <a:solidFill>
                  <a:srgbClr val="FF0000"/>
                </a:solidFill>
              </a:rPr>
              <a:t>RD via </a:t>
            </a:r>
            <a:r>
              <a:rPr lang="en-BE" sz="2250" b="1" dirty="0">
                <a:solidFill>
                  <a:srgbClr val="FF0000"/>
                </a:solidFill>
              </a:rPr>
              <a:t>R5</a:t>
            </a:r>
            <a:r>
              <a:rPr lang="en-BE" sz="2250" dirty="0">
                <a:solidFill>
                  <a:srgbClr val="FF0000"/>
                </a:solidFill>
              </a:rPr>
              <a:t>,R4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3E62EE9-51CE-A748-BA4B-D2FA12F3A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4398" y="4128973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09822A6-8B6D-3443-8C37-908F8FB71DDD}"/>
              </a:ext>
            </a:extLst>
          </p:cNvPr>
          <p:cNvSpPr txBox="1"/>
          <p:nvPr/>
        </p:nvSpPr>
        <p:spPr>
          <a:xfrm>
            <a:off x="4679802" y="4262566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dirty="0">
                <a:solidFill>
                  <a:srgbClr val="FF0000"/>
                </a:solidFill>
              </a:rPr>
              <a:t>RD via R5,</a:t>
            </a:r>
            <a:r>
              <a:rPr lang="en-BE" sz="2250" b="1" dirty="0">
                <a:solidFill>
                  <a:srgbClr val="FF0000"/>
                </a:solidFill>
              </a:rPr>
              <a:t>R4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26D977-37C8-EC4F-A8A9-0579A5000A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29277" y="3170137"/>
            <a:ext cx="1460891" cy="72284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EB5981D-C38F-B74F-A08D-7C054457AADC}"/>
              </a:ext>
            </a:extLst>
          </p:cNvPr>
          <p:cNvSpPr txBox="1"/>
          <p:nvPr/>
        </p:nvSpPr>
        <p:spPr>
          <a:xfrm rot="1437677">
            <a:off x="4716409" y="3036695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dirty="0">
                <a:solidFill>
                  <a:srgbClr val="FF0000"/>
                </a:solidFill>
              </a:rPr>
              <a:t>RD via R5,</a:t>
            </a:r>
            <a:r>
              <a:rPr lang="en-BE" sz="2250" b="1" dirty="0">
                <a:solidFill>
                  <a:srgbClr val="FF0000"/>
                </a:solidFill>
              </a:rPr>
              <a:t>R4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1F185E-5B21-1145-9758-EC47BBABC8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2594" y="2781262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BE8D0EB-C967-BB45-95E3-7DF4FBBB20D2}"/>
              </a:ext>
            </a:extLst>
          </p:cNvPr>
          <p:cNvSpPr txBox="1"/>
          <p:nvPr/>
        </p:nvSpPr>
        <p:spPr>
          <a:xfrm>
            <a:off x="4725351" y="2356047"/>
            <a:ext cx="167065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b="1" dirty="0">
                <a:solidFill>
                  <a:srgbClr val="FF0000"/>
                </a:solidFill>
              </a:rPr>
              <a:t>RD</a:t>
            </a:r>
            <a:r>
              <a:rPr lang="en-BE" sz="2250" dirty="0">
                <a:solidFill>
                  <a:srgbClr val="FF0000"/>
                </a:solidFill>
              </a:rPr>
              <a:t> via R5,R4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6962872-83F9-FD4D-B47D-2455BE5174D5}"/>
              </a:ext>
            </a:extLst>
          </p:cNvPr>
          <p:cNvCxnSpPr>
            <a:cxnSpLocks/>
          </p:cNvCxnSpPr>
          <p:nvPr/>
        </p:nvCxnSpPr>
        <p:spPr bwMode="auto">
          <a:xfrm>
            <a:off x="6801375" y="3027164"/>
            <a:ext cx="910662" cy="51315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F5ACFB1-D6BD-E843-A25E-DAB2BAF8661C}"/>
              </a:ext>
            </a:extLst>
          </p:cNvPr>
          <p:cNvSpPr txBox="1"/>
          <p:nvPr/>
        </p:nvSpPr>
        <p:spPr>
          <a:xfrm rot="1856039">
            <a:off x="6791411" y="2922743"/>
            <a:ext cx="167065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b="1" dirty="0">
                <a:solidFill>
                  <a:srgbClr val="FF0000"/>
                </a:solidFill>
              </a:rPr>
              <a:t>RD</a:t>
            </a:r>
            <a:r>
              <a:rPr lang="en-BE" sz="2250" dirty="0">
                <a:solidFill>
                  <a:srgbClr val="FF0000"/>
                </a:solidFill>
              </a:rPr>
              <a:t> via R5,R4</a:t>
            </a:r>
          </a:p>
        </p:txBody>
      </p:sp>
    </p:spTree>
    <p:extLst>
      <p:ext uri="{BB962C8B-B14F-4D97-AF65-F5344CB8AC3E}">
        <p14:creationId xmlns:p14="http://schemas.microsoft.com/office/powerpoint/2010/main" val="27198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8" grpId="0"/>
      <p:bldP spid="132" grpId="0"/>
      <p:bldP spid="1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segment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IPv6 address that identifies</a:t>
            </a:r>
          </a:p>
          <a:p>
            <a:pPr lvl="1"/>
            <a:r>
              <a:rPr lang="en-GB" dirty="0"/>
              <a:t>A router in the network (node)</a:t>
            </a:r>
          </a:p>
          <a:p>
            <a:pPr lvl="2"/>
            <a:r>
              <a:rPr lang="en-GB" dirty="0"/>
              <a:t>Advertised by the routing protocol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outgoing</a:t>
            </a:r>
            <a:r>
              <a:rPr lang="en-GB" dirty="0"/>
              <a:t> link on a router</a:t>
            </a:r>
          </a:p>
          <a:p>
            <a:pPr lvl="2"/>
            <a:r>
              <a:rPr lang="en-GB" dirty="0"/>
              <a:t>Advertised by the routing protocol</a:t>
            </a:r>
          </a:p>
          <a:p>
            <a:pPr lvl="2"/>
            <a:r>
              <a:rPr lang="en-GB" dirty="0"/>
              <a:t>Can be used to realise specific paths</a:t>
            </a:r>
          </a:p>
          <a:p>
            <a:pPr lvl="1"/>
            <a:r>
              <a:rPr lang="en-GB" dirty="0"/>
              <a:t>An abstract service (e.g. firewall)</a:t>
            </a:r>
          </a:p>
        </p:txBody>
      </p:sp>
    </p:spTree>
    <p:extLst>
      <p:ext uri="{BB962C8B-B14F-4D97-AF65-F5344CB8AC3E}">
        <p14:creationId xmlns:p14="http://schemas.microsoft.com/office/powerpoint/2010/main" val="210608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IPv6 SR Header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4009430" y="1420912"/>
            <a:ext cx="47769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32 bits</a:t>
            </a: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>
            <a:off x="2646536" y="1764730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2646536" y="208173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>
            <a:off x="2646536" y="2404318"/>
            <a:ext cx="3210223" cy="791394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>
            <a:off x="2646536" y="3196828"/>
            <a:ext cx="3210223" cy="790277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2682255" y="1816367"/>
            <a:ext cx="1308050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NxtHdr</a:t>
            </a:r>
            <a:r>
              <a:rPr lang="en-US" sz="1547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547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HLen</a:t>
            </a:r>
            <a:endParaRPr lang="en-US" sz="1547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7897" name="Rectangle 9"/>
          <p:cNvSpPr>
            <a:spLocks/>
          </p:cNvSpPr>
          <p:nvPr/>
        </p:nvSpPr>
        <p:spPr bwMode="auto">
          <a:xfrm>
            <a:off x="4284018" y="1806017"/>
            <a:ext cx="130042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RType   SLeft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607469" y="1654224"/>
            <a:ext cx="3261568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899" name="Rectangle 11"/>
          <p:cNvSpPr>
            <a:spLocks/>
          </p:cNvSpPr>
          <p:nvPr/>
        </p:nvSpPr>
        <p:spPr bwMode="auto">
          <a:xfrm>
            <a:off x="4305226" y="2134919"/>
            <a:ext cx="49694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37900" name="Rectangle 12"/>
          <p:cNvSpPr>
            <a:spLocks/>
          </p:cNvSpPr>
          <p:nvPr/>
        </p:nvSpPr>
        <p:spPr bwMode="auto">
          <a:xfrm>
            <a:off x="3348951" y="2530439"/>
            <a:ext cx="1619033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List[0]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04902" y="1777008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239369" y="1777008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3" name="Rectangle 15"/>
          <p:cNvSpPr>
            <a:spLocks/>
          </p:cNvSpPr>
          <p:nvPr/>
        </p:nvSpPr>
        <p:spPr bwMode="auto">
          <a:xfrm>
            <a:off x="3389693" y="3295043"/>
            <a:ext cx="1619033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List[1]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5062017" y="1777008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5" name="Rectangle 17"/>
          <p:cNvSpPr>
            <a:spLocks/>
          </p:cNvSpPr>
          <p:nvPr/>
        </p:nvSpPr>
        <p:spPr bwMode="auto">
          <a:xfrm>
            <a:off x="2698667" y="2107728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           Flags          Res.</a:t>
            </a:r>
          </a:p>
        </p:txBody>
      </p:sp>
      <p:sp>
        <p:nvSpPr>
          <p:cNvPr id="37906" name="AutoShape 18"/>
          <p:cNvSpPr>
            <a:spLocks/>
          </p:cNvSpPr>
          <p:nvPr/>
        </p:nvSpPr>
        <p:spPr bwMode="auto">
          <a:xfrm>
            <a:off x="2646536" y="4240486"/>
            <a:ext cx="3210223" cy="791393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907" name="Rectangle 19"/>
          <p:cNvSpPr>
            <a:spLocks/>
          </p:cNvSpPr>
          <p:nvPr/>
        </p:nvSpPr>
        <p:spPr bwMode="auto">
          <a:xfrm>
            <a:off x="3383776" y="4339816"/>
            <a:ext cx="1630254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List[n]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643188" y="3848695"/>
            <a:ext cx="0" cy="50899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5848945" y="3848695"/>
            <a:ext cx="0" cy="50899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840015" y="1928813"/>
            <a:ext cx="3299520" cy="1639714"/>
            <a:chOff x="0" y="0"/>
            <a:chExt cx="2956" cy="1469"/>
          </a:xfrm>
        </p:grpSpPr>
        <p:sp>
          <p:nvSpPr>
            <p:cNvPr id="37911" name="Rectangle 23"/>
            <p:cNvSpPr>
              <a:spLocks/>
            </p:cNvSpPr>
            <p:nvPr/>
          </p:nvSpPr>
          <p:spPr bwMode="auto">
            <a:xfrm>
              <a:off x="554" y="709"/>
              <a:ext cx="2402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Number of segments left. Pointer in address list</a:t>
              </a:r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>
              <a:off x="0" y="0"/>
              <a:ext cx="939" cy="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08757" y="2061973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5027676" y="2061973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29" name="AutoShape 18"/>
          <p:cNvSpPr>
            <a:spLocks/>
          </p:cNvSpPr>
          <p:nvPr/>
        </p:nvSpPr>
        <p:spPr bwMode="auto">
          <a:xfrm>
            <a:off x="2648036" y="5656748"/>
            <a:ext cx="3210223" cy="791393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2" name="AutoShape 4"/>
          <p:cNvSpPr>
            <a:spLocks/>
          </p:cNvSpPr>
          <p:nvPr/>
        </p:nvSpPr>
        <p:spPr bwMode="auto">
          <a:xfrm>
            <a:off x="2648036" y="5049180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3" name="AutoShape 4"/>
          <p:cNvSpPr>
            <a:spLocks/>
          </p:cNvSpPr>
          <p:nvPr/>
        </p:nvSpPr>
        <p:spPr bwMode="auto">
          <a:xfrm>
            <a:off x="2648036" y="535296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2698667" y="5050078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      Length          Res.</a:t>
            </a: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3508757" y="5049180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4268216" y="5049180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>
            <a:off x="2749298" y="5381953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HMAC Key ID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2749298" y="5910799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HMAC (32 bytes)</a:t>
            </a:r>
          </a:p>
        </p:txBody>
      </p:sp>
    </p:spTree>
    <p:extLst>
      <p:ext uri="{BB962C8B-B14F-4D97-AF65-F5344CB8AC3E}">
        <p14:creationId xmlns:p14="http://schemas.microsoft.com/office/powerpoint/2010/main" val="12959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SR capable host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Endhost</a:t>
            </a:r>
            <a:endParaRPr lang="en-GB" dirty="0"/>
          </a:p>
          <a:p>
            <a:pPr lvl="1"/>
            <a:r>
              <a:rPr lang="en-GB" dirty="0"/>
              <a:t>Adds SR header to each transmitted packet</a:t>
            </a:r>
          </a:p>
          <a:p>
            <a:pPr lvl="1"/>
            <a:r>
              <a:rPr lang="en-GB" dirty="0"/>
              <a:t>HMAC allows network to check </a:t>
            </a:r>
            <a:r>
              <a:rPr lang="en-GB" dirty="0" err="1"/>
              <a:t>endhost</a:t>
            </a:r>
            <a:r>
              <a:rPr lang="en-GB" dirty="0"/>
              <a:t> is using a valid segment list</a:t>
            </a:r>
          </a:p>
        </p:txBody>
      </p:sp>
    </p:spTree>
    <p:extLst>
      <p:ext uri="{BB962C8B-B14F-4D97-AF65-F5344CB8AC3E}">
        <p14:creationId xmlns:p14="http://schemas.microsoft.com/office/powerpoint/2010/main" val="1558020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IPv6SR Example</a:t>
            </a: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340203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002D99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2001:6a8:3080:4::d 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2216795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79762" y="2293814"/>
            <a:ext cx="564803" cy="399604"/>
            <a:chOff x="0" y="0"/>
            <a:chExt cx="505" cy="358"/>
          </a:xfrm>
        </p:grpSpPr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3" y="138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497089" y="2312789"/>
            <a:ext cx="426393" cy="370582"/>
            <a:chOff x="0" y="0"/>
            <a:chExt cx="381" cy="332"/>
          </a:xfrm>
        </p:grpSpPr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1" name="Rectangle 19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522887" y="2312789"/>
            <a:ext cx="426393" cy="370582"/>
            <a:chOff x="0" y="0"/>
            <a:chExt cx="381" cy="332"/>
          </a:xfrm>
        </p:grpSpPr>
        <p:sp>
          <p:nvSpPr>
            <p:cNvPr id="23" name="AutoShape 21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9" name="Rectangle 27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432599" y="2293814"/>
            <a:ext cx="564803" cy="399604"/>
            <a:chOff x="0" y="0"/>
            <a:chExt cx="505" cy="358"/>
          </a:xfrm>
        </p:grpSpPr>
        <p:sp>
          <p:nvSpPr>
            <p:cNvPr id="31" name="AutoShape 29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" name="Rectangle 35"/>
            <p:cNvSpPr>
              <a:spLocks/>
            </p:cNvSpPr>
            <p:nvPr/>
          </p:nvSpPr>
          <p:spPr bwMode="auto">
            <a:xfrm>
              <a:off x="13" y="138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R3</a:t>
              </a: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480721" y="2312789"/>
            <a:ext cx="426393" cy="370582"/>
            <a:chOff x="0" y="0"/>
            <a:chExt cx="381" cy="332"/>
          </a:xfrm>
        </p:grpSpPr>
        <p:sp>
          <p:nvSpPr>
            <p:cNvPr id="39" name="AutoShape 37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5" name="Rectangle 43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pic>
        <p:nvPicPr>
          <p:cNvPr id="46" name="Picture 4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216795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5"/>
          <p:cNvSpPr>
            <a:spLocks/>
          </p:cNvSpPr>
          <p:nvPr/>
        </p:nvSpPr>
        <p:spPr bwMode="auto">
          <a:xfrm>
            <a:off x="946547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558E2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2001:6a8:3080:1::a </a:t>
            </a:r>
          </a:p>
        </p:txBody>
      </p:sp>
      <p:sp>
        <p:nvSpPr>
          <p:cNvPr id="48" name="Rectangle 46"/>
          <p:cNvSpPr>
            <a:spLocks/>
          </p:cNvSpPr>
          <p:nvPr/>
        </p:nvSpPr>
        <p:spPr bwMode="auto">
          <a:xfrm>
            <a:off x="2294930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2001:6a8:3080:1::a </a:t>
            </a:r>
          </a:p>
        </p:txBody>
      </p:sp>
      <p:sp>
        <p:nvSpPr>
          <p:cNvPr id="49" name="Rectangle 47"/>
          <p:cNvSpPr>
            <a:spLocks/>
          </p:cNvSpPr>
          <p:nvPr/>
        </p:nvSpPr>
        <p:spPr bwMode="auto">
          <a:xfrm>
            <a:off x="5045273" y="1857551"/>
            <a:ext cx="1211870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2001:6a8:3080:3::FF </a:t>
            </a:r>
          </a:p>
        </p:txBody>
      </p: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4016127" y="3480346"/>
            <a:ext cx="563687" cy="399604"/>
            <a:chOff x="0" y="0"/>
            <a:chExt cx="505" cy="358"/>
          </a:xfrm>
        </p:grpSpPr>
        <p:sp>
          <p:nvSpPr>
            <p:cNvPr id="51" name="AutoShape 49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rot="10800000" flipH="1">
              <a:off x="341" y="1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7" name="Rectangle 55"/>
            <p:cNvSpPr>
              <a:spLocks/>
            </p:cNvSpPr>
            <p:nvPr/>
          </p:nvSpPr>
          <p:spPr bwMode="auto">
            <a:xfrm>
              <a:off x="13" y="138"/>
              <a:ext cx="2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sp>
        <p:nvSpPr>
          <p:cNvPr id="58" name="Rectangle 56"/>
          <p:cNvSpPr>
            <a:spLocks/>
          </p:cNvSpPr>
          <p:nvPr/>
        </p:nvSpPr>
        <p:spPr bwMode="auto">
          <a:xfrm>
            <a:off x="3741539" y="3143426"/>
            <a:ext cx="1275990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2001:6a8:3080:22::CC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848570" y="2553890"/>
            <a:ext cx="1151930" cy="11519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634133" y="2464594"/>
            <a:ext cx="713259" cy="457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2821781" y="2491383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3866555" y="2491383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4839891" y="2473523"/>
            <a:ext cx="56257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5875734" y="2491383"/>
            <a:ext cx="563687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5064250" y="3491508"/>
            <a:ext cx="426393" cy="367234"/>
            <a:chOff x="0" y="0"/>
            <a:chExt cx="381" cy="329"/>
          </a:xfrm>
        </p:grpSpPr>
        <p:sp>
          <p:nvSpPr>
            <p:cNvPr id="66" name="AutoShape 64"/>
            <p:cNvSpPr>
              <a:spLocks/>
            </p:cNvSpPr>
            <p:nvPr/>
          </p:nvSpPr>
          <p:spPr bwMode="auto">
            <a:xfrm>
              <a:off x="0" y="113"/>
              <a:ext cx="258" cy="215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rot="10800000" flipH="1">
              <a:off x="258" y="213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123" y="0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380" y="0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2" name="Rectangle 70"/>
            <p:cNvSpPr>
              <a:spLocks/>
            </p:cNvSpPr>
            <p:nvPr/>
          </p:nvSpPr>
          <p:spPr bwMode="auto">
            <a:xfrm>
              <a:off x="61" y="116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6008564" y="3500438"/>
            <a:ext cx="426393" cy="369466"/>
            <a:chOff x="0" y="0"/>
            <a:chExt cx="381" cy="331"/>
          </a:xfrm>
        </p:grpSpPr>
        <p:sp>
          <p:nvSpPr>
            <p:cNvPr id="74" name="AutoShape 72"/>
            <p:cNvSpPr>
              <a:spLocks/>
            </p:cNvSpPr>
            <p:nvPr/>
          </p:nvSpPr>
          <p:spPr bwMode="auto">
            <a:xfrm>
              <a:off x="0" y="116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rot="10800000" flipH="1">
              <a:off x="258" y="215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23" y="2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380" y="2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0" name="Rectangle 78"/>
            <p:cNvSpPr>
              <a:spLocks/>
            </p:cNvSpPr>
            <p:nvPr/>
          </p:nvSpPr>
          <p:spPr bwMode="auto">
            <a:xfrm>
              <a:off x="61" y="118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5357813" y="3679032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 rot="10800000">
            <a:off x="4759524" y="2669977"/>
            <a:ext cx="1381869" cy="9208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4527351" y="3661172"/>
            <a:ext cx="52685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6786563" y="2491383"/>
            <a:ext cx="95436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85" name="Group 83"/>
          <p:cNvGrpSpPr>
            <a:grpSpLocks/>
          </p:cNvGrpSpPr>
          <p:nvPr/>
        </p:nvGrpSpPr>
        <p:grpSpPr bwMode="auto">
          <a:xfrm>
            <a:off x="1812727" y="2589609"/>
            <a:ext cx="1998018" cy="1161976"/>
            <a:chOff x="0" y="0"/>
            <a:chExt cx="1790" cy="1041"/>
          </a:xfrm>
        </p:grpSpPr>
        <p:sp>
          <p:nvSpPr>
            <p:cNvPr id="86" name="Line 84"/>
            <p:cNvSpPr>
              <a:spLocks noChangeShapeType="1"/>
            </p:cNvSpPr>
            <p:nvPr/>
          </p:nvSpPr>
          <p:spPr bwMode="auto">
            <a:xfrm rot="10800000">
              <a:off x="0" y="0"/>
              <a:ext cx="526" cy="30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rot="10800000">
              <a:off x="871" y="143"/>
              <a:ext cx="919" cy="89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4491633" y="2634258"/>
            <a:ext cx="3250406" cy="1243459"/>
            <a:chOff x="0" y="0"/>
            <a:chExt cx="2912" cy="1114"/>
          </a:xfrm>
        </p:grpSpPr>
        <p:sp>
          <p:nvSpPr>
            <p:cNvPr id="89" name="Line 87"/>
            <p:cNvSpPr>
              <a:spLocks noChangeShapeType="1"/>
            </p:cNvSpPr>
            <p:nvPr/>
          </p:nvSpPr>
          <p:spPr bwMode="auto">
            <a:xfrm rot="10800000">
              <a:off x="0" y="1103"/>
              <a:ext cx="527" cy="11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823" y="1096"/>
              <a:ext cx="528" cy="1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304" y="0"/>
              <a:ext cx="496" cy="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rot="10800000">
              <a:off x="1232" y="0"/>
              <a:ext cx="495" cy="1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2104" y="0"/>
              <a:ext cx="808" cy="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92" y="120"/>
              <a:ext cx="794" cy="598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95" name="Group 93"/>
          <p:cNvGrpSpPr>
            <a:grpSpLocks/>
          </p:cNvGrpSpPr>
          <p:nvPr/>
        </p:nvGrpSpPr>
        <p:grpSpPr bwMode="auto">
          <a:xfrm>
            <a:off x="482203" y="2571750"/>
            <a:ext cx="3260453" cy="3802931"/>
            <a:chOff x="0" y="0"/>
            <a:chExt cx="2920" cy="3407"/>
          </a:xfrm>
        </p:grpSpPr>
        <p:sp>
          <p:nvSpPr>
            <p:cNvPr id="96" name="AutoShape 94"/>
            <p:cNvSpPr>
              <a:spLocks/>
            </p:cNvSpPr>
            <p:nvPr/>
          </p:nvSpPr>
          <p:spPr bwMode="auto">
            <a:xfrm>
              <a:off x="1" y="1998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7" name="AutoShape 95"/>
            <p:cNvSpPr>
              <a:spLocks/>
            </p:cNvSpPr>
            <p:nvPr/>
          </p:nvSpPr>
          <p:spPr bwMode="auto">
            <a:xfrm>
              <a:off x="1" y="2281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8" name="Rectangle 96"/>
            <p:cNvSpPr>
              <a:spLocks/>
            </p:cNvSpPr>
            <p:nvPr/>
          </p:nvSpPr>
          <p:spPr bwMode="auto">
            <a:xfrm>
              <a:off x="34" y="2031"/>
              <a:ext cx="12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NxtHdr    HLen</a:t>
              </a:r>
            </a:p>
          </p:txBody>
        </p:sp>
        <p:sp>
          <p:nvSpPr>
            <p:cNvPr id="99" name="Rectangle 97"/>
            <p:cNvSpPr>
              <a:spLocks/>
            </p:cNvSpPr>
            <p:nvPr/>
          </p:nvSpPr>
          <p:spPr bwMode="auto">
            <a:xfrm>
              <a:off x="1594" y="2018"/>
              <a:ext cx="9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 dirty="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RType</a:t>
              </a:r>
              <a:r>
                <a:rPr lang="en-US" sz="1687" dirty="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 1</a:t>
              </a:r>
            </a:p>
          </p:txBody>
        </p:sp>
        <p:sp>
          <p:nvSpPr>
            <p:cNvPr id="100" name="Rectangle 98"/>
            <p:cNvSpPr>
              <a:spLocks/>
            </p:cNvSpPr>
            <p:nvPr/>
          </p:nvSpPr>
          <p:spPr bwMode="auto">
            <a:xfrm>
              <a:off x="1509" y="2316"/>
              <a:ext cx="5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0" y="2570"/>
              <a:ext cx="2920" cy="422"/>
              <a:chOff x="0" y="0"/>
              <a:chExt cx="2920" cy="422"/>
            </a:xfrm>
          </p:grpSpPr>
          <p:sp>
            <p:nvSpPr>
              <p:cNvPr id="116" name="AutoShape 100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7" name="Rectangle 101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  <p:sp>
          <p:nvSpPr>
            <p:cNvPr id="102" name="Line 102"/>
            <p:cNvSpPr>
              <a:spLocks noChangeShapeType="1"/>
            </p:cNvSpPr>
            <p:nvPr/>
          </p:nvSpPr>
          <p:spPr bwMode="auto">
            <a:xfrm>
              <a:off x="781" y="2009"/>
              <a:ext cx="2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>
              <a:off x="1449" y="2009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2196" y="2008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5" name="Rectangle 105"/>
            <p:cNvSpPr>
              <a:spLocks/>
            </p:cNvSpPr>
            <p:nvPr/>
          </p:nvSpPr>
          <p:spPr bwMode="auto">
            <a:xfrm>
              <a:off x="900" y="2257"/>
              <a:ext cx="9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Reserved</a:t>
              </a:r>
            </a:p>
          </p:txBody>
        </p:sp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0" y="1168"/>
              <a:ext cx="2920" cy="423"/>
              <a:chOff x="0" y="0"/>
              <a:chExt cx="2920" cy="422"/>
            </a:xfrm>
          </p:grpSpPr>
          <p:sp>
            <p:nvSpPr>
              <p:cNvPr id="114" name="AutoShape 107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5" name="Rectangle 108"/>
              <p:cNvSpPr>
                <a:spLocks/>
              </p:cNvSpPr>
              <p:nvPr/>
            </p:nvSpPr>
            <p:spPr bwMode="auto">
              <a:xfrm>
                <a:off x="184" y="86"/>
                <a:ext cx="251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558E28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SRC: 2001:6A8:3080:1::A</a:t>
                </a:r>
              </a:p>
            </p:txBody>
          </p:sp>
        </p:grp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 rot="10800000" flipH="1">
              <a:off x="1279" y="0"/>
              <a:ext cx="203" cy="1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08" name="Group 110"/>
            <p:cNvGrpSpPr>
              <a:grpSpLocks/>
            </p:cNvGrpSpPr>
            <p:nvPr/>
          </p:nvGrpSpPr>
          <p:grpSpPr bwMode="auto">
            <a:xfrm>
              <a:off x="0" y="2984"/>
              <a:ext cx="2920" cy="423"/>
              <a:chOff x="0" y="0"/>
              <a:chExt cx="2920" cy="422"/>
            </a:xfrm>
          </p:grpSpPr>
          <p:sp>
            <p:nvSpPr>
              <p:cNvPr id="112" name="AutoShape 111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3" name="Rectangle 112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  <p:grpSp>
          <p:nvGrpSpPr>
            <p:cNvPr id="109" name="Group 113"/>
            <p:cNvGrpSpPr>
              <a:grpSpLocks/>
            </p:cNvGrpSpPr>
            <p:nvPr/>
          </p:nvGrpSpPr>
          <p:grpSpPr bwMode="auto">
            <a:xfrm>
              <a:off x="0" y="1579"/>
              <a:ext cx="2920" cy="423"/>
              <a:chOff x="0" y="0"/>
              <a:chExt cx="2920" cy="422"/>
            </a:xfrm>
          </p:grpSpPr>
          <p:sp>
            <p:nvSpPr>
              <p:cNvPr id="110" name="AutoShape 114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1" name="Rectangle 115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</p:grpSp>
      <p:grpSp>
        <p:nvGrpSpPr>
          <p:cNvPr id="118" name="Group 116"/>
          <p:cNvGrpSpPr>
            <a:grpSpLocks/>
          </p:cNvGrpSpPr>
          <p:nvPr/>
        </p:nvGrpSpPr>
        <p:grpSpPr bwMode="auto">
          <a:xfrm>
            <a:off x="4203650" y="3741539"/>
            <a:ext cx="3259336" cy="3081859"/>
            <a:chOff x="0" y="0"/>
            <a:chExt cx="2920" cy="2761"/>
          </a:xfrm>
        </p:grpSpPr>
        <p:sp>
          <p:nvSpPr>
            <p:cNvPr id="119" name="AutoShape 117"/>
            <p:cNvSpPr>
              <a:spLocks/>
            </p:cNvSpPr>
            <p:nvPr/>
          </p:nvSpPr>
          <p:spPr bwMode="auto">
            <a:xfrm>
              <a:off x="1" y="1342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20" name="AutoShape 118"/>
            <p:cNvSpPr>
              <a:spLocks/>
            </p:cNvSpPr>
            <p:nvPr/>
          </p:nvSpPr>
          <p:spPr bwMode="auto">
            <a:xfrm>
              <a:off x="1" y="1625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21" name="Rectangle 119"/>
            <p:cNvSpPr>
              <a:spLocks/>
            </p:cNvSpPr>
            <p:nvPr/>
          </p:nvSpPr>
          <p:spPr bwMode="auto">
            <a:xfrm>
              <a:off x="34" y="1375"/>
              <a:ext cx="12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NxtHdr    HLen</a:t>
              </a:r>
            </a:p>
          </p:txBody>
        </p:sp>
        <p:sp>
          <p:nvSpPr>
            <p:cNvPr id="122" name="Rectangle 120"/>
            <p:cNvSpPr>
              <a:spLocks/>
            </p:cNvSpPr>
            <p:nvPr/>
          </p:nvSpPr>
          <p:spPr bwMode="auto">
            <a:xfrm>
              <a:off x="1594" y="1363"/>
              <a:ext cx="9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RType   0</a:t>
              </a:r>
            </a:p>
          </p:txBody>
        </p:sp>
        <p:sp>
          <p:nvSpPr>
            <p:cNvPr id="123" name="Rectangle 121"/>
            <p:cNvSpPr>
              <a:spLocks/>
            </p:cNvSpPr>
            <p:nvPr/>
          </p:nvSpPr>
          <p:spPr bwMode="auto">
            <a:xfrm>
              <a:off x="1509" y="1660"/>
              <a:ext cx="5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124" name="Group 122"/>
            <p:cNvGrpSpPr>
              <a:grpSpLocks/>
            </p:cNvGrpSpPr>
            <p:nvPr/>
          </p:nvGrpSpPr>
          <p:grpSpPr bwMode="auto">
            <a:xfrm>
              <a:off x="0" y="1914"/>
              <a:ext cx="2920" cy="423"/>
              <a:chOff x="0" y="0"/>
              <a:chExt cx="2920" cy="422"/>
            </a:xfrm>
          </p:grpSpPr>
          <p:sp>
            <p:nvSpPr>
              <p:cNvPr id="139" name="AutoShape 123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40" name="Rectangle 124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  <p:sp>
          <p:nvSpPr>
            <p:cNvPr id="125" name="Line 125"/>
            <p:cNvSpPr>
              <a:spLocks noChangeShapeType="1"/>
            </p:cNvSpPr>
            <p:nvPr/>
          </p:nvSpPr>
          <p:spPr bwMode="auto">
            <a:xfrm>
              <a:off x="781" y="1354"/>
              <a:ext cx="2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6" name="Line 126"/>
            <p:cNvSpPr>
              <a:spLocks noChangeShapeType="1"/>
            </p:cNvSpPr>
            <p:nvPr/>
          </p:nvSpPr>
          <p:spPr bwMode="auto">
            <a:xfrm>
              <a:off x="1449" y="1354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2196" y="1352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8" name="Rectangle 128"/>
            <p:cNvSpPr>
              <a:spLocks/>
            </p:cNvSpPr>
            <p:nvPr/>
          </p:nvSpPr>
          <p:spPr bwMode="auto">
            <a:xfrm>
              <a:off x="900" y="1601"/>
              <a:ext cx="9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Reserved</a:t>
              </a:r>
            </a:p>
          </p:txBody>
        </p:sp>
        <p:grpSp>
          <p:nvGrpSpPr>
            <p:cNvPr id="129" name="Group 129"/>
            <p:cNvGrpSpPr>
              <a:grpSpLocks/>
            </p:cNvGrpSpPr>
            <p:nvPr/>
          </p:nvGrpSpPr>
          <p:grpSpPr bwMode="auto">
            <a:xfrm>
              <a:off x="0" y="512"/>
              <a:ext cx="2920" cy="423"/>
              <a:chOff x="0" y="0"/>
              <a:chExt cx="2920" cy="422"/>
            </a:xfrm>
          </p:grpSpPr>
          <p:sp>
            <p:nvSpPr>
              <p:cNvPr id="137" name="AutoShape 130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8" name="Rectangle 131"/>
              <p:cNvSpPr>
                <a:spLocks/>
              </p:cNvSpPr>
              <p:nvPr/>
            </p:nvSpPr>
            <p:spPr bwMode="auto">
              <a:xfrm>
                <a:off x="184" y="86"/>
                <a:ext cx="251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558E28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SRC: 2001:6A8:3080:1::A</a:t>
                </a:r>
              </a:p>
            </p:txBody>
          </p:sp>
        </p:grpSp>
        <p:grpSp>
          <p:nvGrpSpPr>
            <p:cNvPr id="130" name="Group 132"/>
            <p:cNvGrpSpPr>
              <a:grpSpLocks/>
            </p:cNvGrpSpPr>
            <p:nvPr/>
          </p:nvGrpSpPr>
          <p:grpSpPr bwMode="auto">
            <a:xfrm>
              <a:off x="0" y="925"/>
              <a:ext cx="2920" cy="422"/>
              <a:chOff x="0" y="0"/>
              <a:chExt cx="2920" cy="422"/>
            </a:xfrm>
          </p:grpSpPr>
          <p:sp>
            <p:nvSpPr>
              <p:cNvPr id="135" name="AutoShape 133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6" name="Rectangle 134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  <p:sp>
          <p:nvSpPr>
            <p:cNvPr id="131" name="Line 135"/>
            <p:cNvSpPr>
              <a:spLocks noChangeShapeType="1"/>
            </p:cNvSpPr>
            <p:nvPr/>
          </p:nvSpPr>
          <p:spPr bwMode="auto">
            <a:xfrm rot="10800000" flipH="1">
              <a:off x="1279" y="0"/>
              <a:ext cx="61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32" name="Group 136"/>
            <p:cNvGrpSpPr>
              <a:grpSpLocks/>
            </p:cNvGrpSpPr>
            <p:nvPr/>
          </p:nvGrpSpPr>
          <p:grpSpPr bwMode="auto">
            <a:xfrm>
              <a:off x="0" y="2338"/>
              <a:ext cx="2920" cy="423"/>
              <a:chOff x="0" y="0"/>
              <a:chExt cx="2920" cy="422"/>
            </a:xfrm>
          </p:grpSpPr>
          <p:sp>
            <p:nvSpPr>
              <p:cNvPr id="133" name="AutoShape 137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4" name="Rectangle 138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9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addresses used on routers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r 31"/>
          <p:cNvGrpSpPr/>
          <p:nvPr/>
        </p:nvGrpSpPr>
        <p:grpSpPr>
          <a:xfrm>
            <a:off x="5106512" y="4298958"/>
            <a:ext cx="3466228" cy="1831995"/>
            <a:chOff x="5106512" y="4298958"/>
            <a:chExt cx="3466228" cy="1831995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 flipV="1">
              <a:off x="5106512" y="4298958"/>
              <a:ext cx="1778142" cy="1211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977158" y="5484622"/>
              <a:ext cx="2595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 /64 prefix belonging</a:t>
              </a:r>
            </a:p>
            <a:p>
              <a:r>
                <a:rPr lang="en-GB" dirty="0"/>
                <a:t>to the AS1, 2001:11:1:/64</a:t>
              </a:r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513227" y="3561603"/>
            <a:ext cx="2855920" cy="1523740"/>
            <a:chOff x="513227" y="3561603"/>
            <a:chExt cx="2855920" cy="1523740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2508168" y="4201635"/>
              <a:ext cx="797399" cy="8837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13227" y="3561603"/>
              <a:ext cx="2855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 /64 prefix belonging</a:t>
              </a:r>
            </a:p>
            <a:p>
              <a:r>
                <a:rPr lang="en-GB" dirty="0"/>
                <a:t>to AS2, e.g. 2001:222:12:/64</a:t>
              </a:r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5977158" y="2740239"/>
            <a:ext cx="3151674" cy="1784561"/>
            <a:chOff x="5977158" y="2740239"/>
            <a:chExt cx="3151674" cy="1784561"/>
          </a:xfrm>
        </p:grpSpPr>
        <p:sp>
          <p:nvSpPr>
            <p:cNvPr id="29" name="ZoneTexte 28"/>
            <p:cNvSpPr txBox="1"/>
            <p:nvPr/>
          </p:nvSpPr>
          <p:spPr>
            <a:xfrm>
              <a:off x="5977158" y="3878469"/>
              <a:ext cx="3151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 /64 prefix belonging</a:t>
              </a:r>
            </a:p>
            <a:p>
              <a:r>
                <a:rPr lang="en-GB" dirty="0"/>
                <a:t>to AS1, e.g. 2001:222:11:13:/64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 flipV="1">
              <a:off x="6147983" y="2740239"/>
              <a:ext cx="948713" cy="1138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6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closer look at the BGP 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76165" y="168035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r 29"/>
          <p:cNvGrpSpPr/>
          <p:nvPr/>
        </p:nvGrpSpPr>
        <p:grpSpPr>
          <a:xfrm>
            <a:off x="5796065" y="3225473"/>
            <a:ext cx="3378674" cy="1551952"/>
            <a:chOff x="5796065" y="3225473"/>
            <a:chExt cx="3378674" cy="1551952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2001:222:11:13::33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7425938" y="26978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grpSp>
        <p:nvGrpSpPr>
          <p:cNvPr id="29" name="Grouper 28"/>
          <p:cNvGrpSpPr/>
          <p:nvPr/>
        </p:nvGrpSpPr>
        <p:grpSpPr>
          <a:xfrm>
            <a:off x="1046535" y="2299804"/>
            <a:ext cx="3745552" cy="2275308"/>
            <a:chOff x="1046535" y="2299804"/>
            <a:chExt cx="3745552" cy="2275308"/>
          </a:xfrm>
        </p:grpSpPr>
        <p:sp>
          <p:nvSpPr>
            <p:cNvPr id="26" name="ZoneTexte 25"/>
            <p:cNvSpPr txBox="1"/>
            <p:nvPr/>
          </p:nvSpPr>
          <p:spPr>
            <a:xfrm>
              <a:off x="1046535" y="2299804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2001:222:11:13::33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457200" y="3617625"/>
            <a:ext cx="4041116" cy="1630112"/>
            <a:chOff x="4011943" y="1987513"/>
            <a:chExt cx="4041116" cy="1630112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Prefix: p</a:t>
              </a:r>
            </a:p>
            <a:p>
              <a:r>
                <a:rPr lang="en-GB" dirty="0"/>
                <a:t>AS Path : </a:t>
              </a:r>
              <a:r>
                <a:rPr lang="en-GB" b="1" dirty="0"/>
                <a:t>AS1:AS3</a:t>
              </a:r>
            </a:p>
            <a:p>
              <a:r>
                <a:rPr lang="en-GB" dirty="0"/>
                <a:t>BGP </a:t>
              </a:r>
              <a:r>
                <a:rPr lang="en-GB" dirty="0" err="1"/>
                <a:t>Nexhop</a:t>
              </a:r>
              <a:r>
                <a:rPr lang="en-GB" dirty="0"/>
                <a:t> : </a:t>
              </a:r>
              <a:r>
                <a:rPr lang="en-GB" b="1" dirty="0"/>
                <a:t>2001:222:12::1234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4475508" y="536037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2001:222:12::1234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682878" y="277667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888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Endpoints of the </a:t>
            </a:r>
            <a:r>
              <a:rPr lang="en-GB" dirty="0" err="1">
                <a:solidFill>
                  <a:srgbClr val="FF0000"/>
                </a:solidFill>
              </a:rPr>
              <a:t>eBGP</a:t>
            </a:r>
            <a:r>
              <a:rPr lang="en-GB" dirty="0"/>
              <a:t>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4468"/>
            <a:ext cx="8229600" cy="4525963"/>
          </a:xfrm>
        </p:spPr>
        <p:txBody>
          <a:bodyPr/>
          <a:lstStyle/>
          <a:p>
            <a:r>
              <a:rPr lang="en-GB" dirty="0" err="1"/>
              <a:t>eBGP</a:t>
            </a:r>
            <a:r>
              <a:rPr lang="en-GB" dirty="0"/>
              <a:t> sessions are TCP connections established between</a:t>
            </a:r>
            <a:br>
              <a:rPr lang="en-GB" dirty="0"/>
            </a:br>
            <a:r>
              <a:rPr lang="en-GB" dirty="0"/>
              <a:t>the IP addresses of</a:t>
            </a:r>
            <a:br>
              <a:rPr lang="en-GB" dirty="0"/>
            </a:br>
            <a:r>
              <a:rPr lang="en-GB" dirty="0"/>
              <a:t>the two routers</a:t>
            </a:r>
            <a:br>
              <a:rPr lang="en-GB" dirty="0"/>
            </a:br>
            <a:r>
              <a:rPr lang="en-GB" dirty="0"/>
              <a:t>on the peering link</a:t>
            </a:r>
          </a:p>
        </p:txBody>
      </p:sp>
      <p:sp>
        <p:nvSpPr>
          <p:cNvPr id="4" name="Nuage 3"/>
          <p:cNvSpPr/>
          <p:nvPr/>
        </p:nvSpPr>
        <p:spPr>
          <a:xfrm>
            <a:off x="4576648" y="225484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494750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311273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57227" y="523323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0" y="567787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99358" y="201078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88651" y="545799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46255" y="362670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53094" y="287429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82" y="234813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81178" y="355100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81178" y="250496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48886" y="556553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5909" y="188551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81066" y="523323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22462" y="263325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26544" y="217048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92803" y="247269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65682" y="290305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461166" y="5060745"/>
            <a:ext cx="2076894" cy="39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515252" y="556553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2001:222:12::1234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311460" y="6146657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2001:222:12::5678</a:t>
            </a:r>
          </a:p>
        </p:txBody>
      </p:sp>
    </p:spTree>
    <p:extLst>
      <p:ext uri="{BB962C8B-B14F-4D97-AF65-F5344CB8AC3E}">
        <p14:creationId xmlns:p14="http://schemas.microsoft.com/office/powerpoint/2010/main" val="21812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distribute BGP routes </a:t>
            </a:r>
            <a:br>
              <a:rPr lang="en-GB" dirty="0"/>
            </a:br>
            <a:r>
              <a:rPr lang="en-GB" dirty="0"/>
              <a:t>in a large network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Full mesh </a:t>
            </a:r>
            <a:r>
              <a:rPr lang="en-GB" dirty="0"/>
              <a:t>of </a:t>
            </a:r>
            <a:r>
              <a:rPr lang="en-GB" dirty="0" err="1"/>
              <a:t>iBGP</a:t>
            </a:r>
            <a:r>
              <a:rPr lang="en-GB" dirty="0"/>
              <a:t> sessions</a:t>
            </a:r>
          </a:p>
          <a:p>
            <a:pPr lvl="1"/>
            <a:r>
              <a:rPr lang="en-GB" dirty="0"/>
              <a:t>Why ?</a:t>
            </a:r>
          </a:p>
        </p:txBody>
      </p:sp>
      <p:sp>
        <p:nvSpPr>
          <p:cNvPr id="4" name="Nuage 3"/>
          <p:cNvSpPr/>
          <p:nvPr/>
        </p:nvSpPr>
        <p:spPr>
          <a:xfrm>
            <a:off x="3212189" y="2049687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889019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3208878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5046722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738855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3402996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864905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5299132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3364393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3364393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3345840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</a:t>
            </a:r>
            <a:r>
              <a:rPr lang="en-GB" dirty="0" err="1"/>
              <a:t>iBGP</a:t>
            </a:r>
            <a:r>
              <a:rPr lang="en-GB" dirty="0"/>
              <a:t> sessions in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2" name="Nuage 11"/>
          <p:cNvSpPr/>
          <p:nvPr/>
        </p:nvSpPr>
        <p:spPr>
          <a:xfrm>
            <a:off x="171657" y="51002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182658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5544918"/>
            <a:ext cx="698481" cy="513977"/>
          </a:xfrm>
          <a:prstGeom prst="rect">
            <a:avLst/>
          </a:prstGeom>
        </p:spPr>
      </p:pic>
      <p:sp>
        <p:nvSpPr>
          <p:cNvPr id="16" name="Nuage 15"/>
          <p:cNvSpPr/>
          <p:nvPr/>
        </p:nvSpPr>
        <p:spPr>
          <a:xfrm>
            <a:off x="604894" y="18778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1503081" y="24396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384265" y="50680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5" idx="3"/>
          </p:cNvCxnSpPr>
          <p:nvPr/>
        </p:nvCxnSpPr>
        <p:spPr>
          <a:xfrm flipV="1">
            <a:off x="1503081" y="53250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</p:cNvCxnSpPr>
          <p:nvPr/>
        </p:nvCxnSpPr>
        <p:spPr>
          <a:xfrm>
            <a:off x="3300005" y="32332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4045685" y="34050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2854064" y="41942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11" idx="2"/>
          </p:cNvCxnSpPr>
          <p:nvPr/>
        </p:nvCxnSpPr>
        <p:spPr>
          <a:xfrm flipH="1" flipV="1">
            <a:off x="5304808" y="34902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731750" y="20703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42929" y="53250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AS3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AS4</a:t>
            </a:r>
          </a:p>
        </p:txBody>
      </p:sp>
      <p:cxnSp>
        <p:nvCxnSpPr>
          <p:cNvPr id="34" name="Connecteur droit avec flèche 21">
            <a:extLst>
              <a:ext uri="{FF2B5EF4-FFF2-40B4-BE49-F238E27FC236}">
                <a16:creationId xmlns:a16="http://schemas.microsoft.com/office/drawing/2014/main" id="{F5F9E568-1E30-FB4D-AFAA-67F1E2315CB5}"/>
              </a:ext>
            </a:extLst>
          </p:cNvPr>
          <p:cNvCxnSpPr/>
          <p:nvPr/>
        </p:nvCxnSpPr>
        <p:spPr>
          <a:xfrm>
            <a:off x="2525671" y="6503532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68CD88-D2A3-144A-94EB-FBFB43BCECF0}"/>
              </a:ext>
            </a:extLst>
          </p:cNvPr>
          <p:cNvSpPr txBox="1"/>
          <p:nvPr/>
        </p:nvSpPr>
        <p:spPr>
          <a:xfrm>
            <a:off x="3696444" y="631886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iBGP session</a:t>
            </a:r>
          </a:p>
        </p:txBody>
      </p:sp>
    </p:spTree>
    <p:extLst>
      <p:ext uri="{BB962C8B-B14F-4D97-AF65-F5344CB8AC3E}">
        <p14:creationId xmlns:p14="http://schemas.microsoft.com/office/powerpoint/2010/main" val="215556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22124</TotalTime>
  <Words>1803</Words>
  <Application>Microsoft Macintosh PowerPoint</Application>
  <PresentationFormat>On-screen Show (4:3)</PresentationFormat>
  <Paragraphs>394</Paragraphs>
  <Slides>44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Helvetica</vt:lpstr>
      <vt:lpstr>Thème Office</vt:lpstr>
      <vt:lpstr>Part 8 iBGP and Segment Routing</vt:lpstr>
      <vt:lpstr>Agenda</vt:lpstr>
      <vt:lpstr>BGP in large networks</vt:lpstr>
      <vt:lpstr>How to distribute BGP routes  in a large network ?</vt:lpstr>
      <vt:lpstr>IP addresses used on routers</vt:lpstr>
      <vt:lpstr>A closer look at the BGP messages</vt:lpstr>
      <vt:lpstr>Endpoints of the eBGP sessions</vt:lpstr>
      <vt:lpstr>How to distribute BGP routes  in a large network ?</vt:lpstr>
      <vt:lpstr>Draw iBGP sessions in AS1</vt:lpstr>
      <vt:lpstr>Endpoints of the iBGP sessions</vt:lpstr>
      <vt:lpstr>How to deal with routers that are not connected to other ASes ?</vt:lpstr>
      <vt:lpstr>How to deal with routers that are not connected to other ASes ?</vt:lpstr>
      <vt:lpstr>What are the roles of the IGP ?</vt:lpstr>
      <vt:lpstr>BGP Nexthop self</vt:lpstr>
      <vt:lpstr>The BGP decision process</vt:lpstr>
      <vt:lpstr>1st step of BGP decision process</vt:lpstr>
      <vt:lpstr>Unreachable nexthop</vt:lpstr>
      <vt:lpstr>2nd step of BGP decision process</vt:lpstr>
      <vt:lpstr>BGP routes towards prefix p on all routers inside AS1</vt:lpstr>
      <vt:lpstr>3rd step of BGP decision process</vt:lpstr>
      <vt:lpstr>5th  step of BGP decision process</vt:lpstr>
      <vt:lpstr>6th  step of BGP decision process</vt:lpstr>
      <vt:lpstr>BGP routes towards prefix p on all routers inside AS1</vt:lpstr>
      <vt:lpstr>BGP routes towards prefix p on all routers inside AS1</vt:lpstr>
      <vt:lpstr>4th  step of BGP decision process</vt:lpstr>
      <vt:lpstr>BGP routes towards prefix p on all routers inside AS1</vt:lpstr>
      <vt:lpstr>BGP routes towards prefix p on all routers inside AS1</vt:lpstr>
      <vt:lpstr>7th step of the BGP decision process</vt:lpstr>
      <vt:lpstr>Differences between iBGP and eBGP</vt:lpstr>
      <vt:lpstr>Differences between iBGP and eBGP</vt:lpstr>
      <vt:lpstr>Which BGP routes are known ?</vt:lpstr>
      <vt:lpstr>Differences between iBGP and eBGP</vt:lpstr>
      <vt:lpstr>What happens if iBGP sessions are missing ?</vt:lpstr>
      <vt:lpstr>What happens if iBGP sessions are missing ?</vt:lpstr>
      <vt:lpstr>What happens if iBGP sessions are missing ?</vt:lpstr>
      <vt:lpstr>Conclusion</vt:lpstr>
      <vt:lpstr>Reading list</vt:lpstr>
      <vt:lpstr>Agenda</vt:lpstr>
      <vt:lpstr>IPv6 Segment Routing</vt:lpstr>
      <vt:lpstr>Source routing</vt:lpstr>
      <vt:lpstr>What is a segment ?</vt:lpstr>
      <vt:lpstr>IPv6 SR Header</vt:lpstr>
      <vt:lpstr>SR capable host</vt:lpstr>
      <vt:lpstr>IPv6SR Example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Bonaventure</dc:creator>
  <cp:lastModifiedBy>Olivier Bonaventure</cp:lastModifiedBy>
  <cp:revision>51</cp:revision>
  <dcterms:created xsi:type="dcterms:W3CDTF">2014-01-28T20:07:02Z</dcterms:created>
  <dcterms:modified xsi:type="dcterms:W3CDTF">2023-05-23T15:45:36Z</dcterms:modified>
</cp:coreProperties>
</file>