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8"/>
  </p:notesMasterIdLst>
  <p:sldIdLst>
    <p:sldId id="280" r:id="rId2"/>
    <p:sldId id="299" r:id="rId3"/>
    <p:sldId id="330" r:id="rId4"/>
    <p:sldId id="301" r:id="rId5"/>
    <p:sldId id="302" r:id="rId6"/>
    <p:sldId id="307" r:id="rId7"/>
    <p:sldId id="308" r:id="rId8"/>
    <p:sldId id="313" r:id="rId9"/>
    <p:sldId id="314" r:id="rId10"/>
    <p:sldId id="475" r:id="rId11"/>
    <p:sldId id="315" r:id="rId12"/>
    <p:sldId id="621" r:id="rId13"/>
    <p:sldId id="601" r:id="rId14"/>
    <p:sldId id="602" r:id="rId15"/>
    <p:sldId id="603" r:id="rId16"/>
    <p:sldId id="604" r:id="rId17"/>
    <p:sldId id="309" r:id="rId18"/>
    <p:sldId id="310" r:id="rId19"/>
    <p:sldId id="605" r:id="rId20"/>
    <p:sldId id="331" r:id="rId21"/>
    <p:sldId id="332" r:id="rId22"/>
    <p:sldId id="333" r:id="rId23"/>
    <p:sldId id="334" r:id="rId24"/>
    <p:sldId id="264" r:id="rId25"/>
    <p:sldId id="606" r:id="rId26"/>
    <p:sldId id="607" r:id="rId27"/>
    <p:sldId id="265" r:id="rId28"/>
    <p:sldId id="608" r:id="rId29"/>
    <p:sldId id="609" r:id="rId30"/>
    <p:sldId id="610" r:id="rId31"/>
    <p:sldId id="611" r:id="rId32"/>
    <p:sldId id="266" r:id="rId33"/>
    <p:sldId id="622" r:id="rId34"/>
    <p:sldId id="623" r:id="rId35"/>
    <p:sldId id="390" r:id="rId36"/>
    <p:sldId id="394" r:id="rId37"/>
    <p:sldId id="391" r:id="rId38"/>
    <p:sldId id="392" r:id="rId39"/>
    <p:sldId id="393" r:id="rId40"/>
    <p:sldId id="624" r:id="rId41"/>
    <p:sldId id="614" r:id="rId42"/>
    <p:sldId id="268" r:id="rId43"/>
    <p:sldId id="270" r:id="rId44"/>
    <p:sldId id="396" r:id="rId45"/>
    <p:sldId id="595" r:id="rId46"/>
    <p:sldId id="597" r:id="rId47"/>
    <p:sldId id="615" r:id="rId48"/>
    <p:sldId id="599" r:id="rId49"/>
    <p:sldId id="617" r:id="rId50"/>
    <p:sldId id="618" r:id="rId51"/>
    <p:sldId id="619" r:id="rId52"/>
    <p:sldId id="598" r:id="rId53"/>
    <p:sldId id="328" r:id="rId54"/>
    <p:sldId id="329" r:id="rId55"/>
    <p:sldId id="596" r:id="rId56"/>
    <p:sldId id="327" r:id="rId57"/>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1pPr>
    <a:lvl2pPr marL="4572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2pPr>
    <a:lvl3pPr marL="9144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3pPr>
    <a:lvl4pPr marL="13716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4pPr>
    <a:lvl5pPr marL="1828800" algn="ctr" rtl="0" fontAlgn="base">
      <a:spcBef>
        <a:spcPct val="0"/>
      </a:spcBef>
      <a:spcAft>
        <a:spcPct val="0"/>
      </a:spcAft>
      <a:defRPr sz="4200" kern="1200">
        <a:solidFill>
          <a:srgbClr val="000000"/>
        </a:solidFill>
        <a:latin typeface="Gill Sans" charset="0"/>
        <a:ea typeface="Heiti SC Light" charset="0"/>
        <a:cs typeface="Heiti SC Light" charset="0"/>
        <a:sym typeface="Gill Sans" charset="0"/>
      </a:defRPr>
    </a:lvl5pPr>
    <a:lvl6pPr marL="2286000" algn="l" defTabSz="457200" rtl="0" eaLnBrk="1" latinLnBrk="0" hangingPunct="1">
      <a:defRPr sz="4200" kern="1200">
        <a:solidFill>
          <a:srgbClr val="000000"/>
        </a:solidFill>
        <a:latin typeface="Gill Sans" charset="0"/>
        <a:ea typeface="Heiti SC Light" charset="0"/>
        <a:cs typeface="Heiti SC Light" charset="0"/>
        <a:sym typeface="Gill Sans" charset="0"/>
      </a:defRPr>
    </a:lvl6pPr>
    <a:lvl7pPr marL="2743200" algn="l" defTabSz="457200" rtl="0" eaLnBrk="1" latinLnBrk="0" hangingPunct="1">
      <a:defRPr sz="4200" kern="1200">
        <a:solidFill>
          <a:srgbClr val="000000"/>
        </a:solidFill>
        <a:latin typeface="Gill Sans" charset="0"/>
        <a:ea typeface="Heiti SC Light" charset="0"/>
        <a:cs typeface="Heiti SC Light" charset="0"/>
        <a:sym typeface="Gill Sans" charset="0"/>
      </a:defRPr>
    </a:lvl7pPr>
    <a:lvl8pPr marL="3200400" algn="l" defTabSz="457200" rtl="0" eaLnBrk="1" latinLnBrk="0" hangingPunct="1">
      <a:defRPr sz="4200" kern="1200">
        <a:solidFill>
          <a:srgbClr val="000000"/>
        </a:solidFill>
        <a:latin typeface="Gill Sans" charset="0"/>
        <a:ea typeface="Heiti SC Light" charset="0"/>
        <a:cs typeface="Heiti SC Light" charset="0"/>
        <a:sym typeface="Gill Sans" charset="0"/>
      </a:defRPr>
    </a:lvl8pPr>
    <a:lvl9pPr marL="3657600" algn="l" defTabSz="457200" rtl="0" eaLnBrk="1" latinLnBrk="0" hangingPunct="1">
      <a:defRPr sz="4200" kern="1200">
        <a:solidFill>
          <a:srgbClr val="000000"/>
        </a:solidFill>
        <a:latin typeface="Gill Sans" charset="0"/>
        <a:ea typeface="Heiti SC Light" charset="0"/>
        <a:cs typeface="Heiti SC Light" charset="0"/>
        <a:sym typeface="Gill Sans" charset="0"/>
      </a:defRPr>
    </a:lvl9pPr>
  </p:defaultTextStyle>
  <p:extLst>
    <p:ext uri="{EFAFB233-063F-42B5-8137-9DF3F51BA10A}">
      <p15:sldGuideLst xmlns:p15="http://schemas.microsoft.com/office/powerpoint/2012/main">
        <p15:guide id="1" orient="horz" pos="3662" userDrawn="1">
          <p15:clr>
            <a:srgbClr val="A4A3A4"/>
          </p15:clr>
        </p15:guide>
        <p15:guide id="2" pos="47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A176D7-A66D-8548-B3BD-A2E590D2DFF1}" v="2" dt="2023-05-23T15:45:17.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44"/>
    <p:restoredTop sz="92925"/>
  </p:normalViewPr>
  <p:slideViewPr>
    <p:cSldViewPr>
      <p:cViewPr varScale="1">
        <p:scale>
          <a:sx n="83" d="100"/>
          <a:sy n="83" d="100"/>
        </p:scale>
        <p:origin x="1360" y="216"/>
      </p:cViewPr>
      <p:guideLst>
        <p:guide orient="horz" pos="3662"/>
        <p:guide pos="47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Bonaventure" userId="2cfde838-01f0-4cfb-adb8-e4ec77c79c17" providerId="ADAL" clId="{73A176D7-A66D-8548-B3BD-A2E590D2DFF1}"/>
    <pc:docChg chg="custSel delSld modSld">
      <pc:chgData name="Olivier Bonaventure" userId="2cfde838-01f0-4cfb-adb8-e4ec77c79c17" providerId="ADAL" clId="{73A176D7-A66D-8548-B3BD-A2E590D2DFF1}" dt="2023-05-23T15:45:22.187" v="8" actId="1076"/>
      <pc:docMkLst>
        <pc:docMk/>
      </pc:docMkLst>
      <pc:sldChg chg="del">
        <pc:chgData name="Olivier Bonaventure" userId="2cfde838-01f0-4cfb-adb8-e4ec77c79c17" providerId="ADAL" clId="{73A176D7-A66D-8548-B3BD-A2E590D2DFF1}" dt="2023-05-23T15:40:13.287" v="3" actId="2696"/>
        <pc:sldMkLst>
          <pc:docMk/>
          <pc:sldMk cId="2370396671" sldId="263"/>
        </pc:sldMkLst>
      </pc:sldChg>
      <pc:sldChg chg="del">
        <pc:chgData name="Olivier Bonaventure" userId="2cfde838-01f0-4cfb-adb8-e4ec77c79c17" providerId="ADAL" clId="{73A176D7-A66D-8548-B3BD-A2E590D2DFF1}" dt="2023-05-23T15:40:17.096" v="4" actId="2696"/>
        <pc:sldMkLst>
          <pc:docMk/>
          <pc:sldMk cId="410688632" sldId="267"/>
        </pc:sldMkLst>
      </pc:sldChg>
      <pc:sldChg chg="addSp delSp modSp mod">
        <pc:chgData name="Olivier Bonaventure" userId="2cfde838-01f0-4cfb-adb8-e4ec77c79c17" providerId="ADAL" clId="{73A176D7-A66D-8548-B3BD-A2E590D2DFF1}" dt="2023-05-23T15:45:22.187" v="8" actId="1076"/>
        <pc:sldMkLst>
          <pc:docMk/>
          <pc:sldMk cId="2882359112" sldId="280"/>
        </pc:sldMkLst>
        <pc:spChg chg="del">
          <ac:chgData name="Olivier Bonaventure" userId="2cfde838-01f0-4cfb-adb8-e4ec77c79c17" providerId="ADAL" clId="{73A176D7-A66D-8548-B3BD-A2E590D2DFF1}" dt="2023-05-23T15:45:16.269" v="6" actId="478"/>
          <ac:spMkLst>
            <pc:docMk/>
            <pc:sldMk cId="2882359112" sldId="280"/>
            <ac:spMk id="4" creationId="{00000000-0000-0000-0000-000000000000}"/>
          </ac:spMkLst>
        </pc:spChg>
        <pc:spChg chg="add mod">
          <ac:chgData name="Olivier Bonaventure" userId="2cfde838-01f0-4cfb-adb8-e4ec77c79c17" providerId="ADAL" clId="{73A176D7-A66D-8548-B3BD-A2E590D2DFF1}" dt="2023-05-23T15:45:22.187" v="8" actId="1076"/>
          <ac:spMkLst>
            <pc:docMk/>
            <pc:sldMk cId="2882359112" sldId="280"/>
            <ac:spMk id="5" creationId="{24D241DB-2D1D-A0A0-9659-58FD77038ABE}"/>
          </ac:spMkLst>
        </pc:spChg>
        <pc:picChg chg="add mod">
          <ac:chgData name="Olivier Bonaventure" userId="2cfde838-01f0-4cfb-adb8-e4ec77c79c17" providerId="ADAL" clId="{73A176D7-A66D-8548-B3BD-A2E590D2DFF1}" dt="2023-05-23T15:39:58.164" v="0"/>
          <ac:picMkLst>
            <pc:docMk/>
            <pc:sldMk cId="2882359112" sldId="280"/>
            <ac:picMk id="3" creationId="{0C4E5EE1-1FD9-D7C1-0CA1-675D5B283F54}"/>
          </ac:picMkLst>
        </pc:picChg>
      </pc:sldChg>
      <pc:sldChg chg="del">
        <pc:chgData name="Olivier Bonaventure" userId="2cfde838-01f0-4cfb-adb8-e4ec77c79c17" providerId="ADAL" clId="{73A176D7-A66D-8548-B3BD-A2E590D2DFF1}" dt="2023-05-23T15:40:25.919" v="5" actId="2696"/>
        <pc:sldMkLst>
          <pc:docMk/>
          <pc:sldMk cId="4069392465" sldId="395"/>
        </pc:sldMkLst>
      </pc:sldChg>
      <pc:sldChg chg="del">
        <pc:chgData name="Olivier Bonaventure" userId="2cfde838-01f0-4cfb-adb8-e4ec77c79c17" providerId="ADAL" clId="{73A176D7-A66D-8548-B3BD-A2E590D2DFF1}" dt="2023-05-23T15:40:13.208" v="1" actId="2696"/>
        <pc:sldMkLst>
          <pc:docMk/>
          <pc:sldMk cId="1496066511" sldId="592"/>
        </pc:sldMkLst>
      </pc:sldChg>
      <pc:sldChg chg="del">
        <pc:chgData name="Olivier Bonaventure" userId="2cfde838-01f0-4cfb-adb8-e4ec77c79c17" providerId="ADAL" clId="{73A176D7-A66D-8548-B3BD-A2E590D2DFF1}" dt="2023-05-23T15:40:13.236" v="2" actId="2696"/>
        <pc:sldMkLst>
          <pc:docMk/>
          <pc:sldMk cId="1729239627" sldId="593"/>
        </pc:sldMkLst>
      </pc:sldChg>
    </pc:docChg>
  </pc:docChgLst>
  <pc:docChgLst>
    <pc:chgData name="Olivier Bonaventure" userId="2cfde838-01f0-4cfb-adb8-e4ec77c79c17" providerId="ADAL" clId="{CBA7351C-AE93-E64B-8D6D-AC28CD94DC18}"/>
    <pc:docChg chg="undo custSel addSld delSld modSld sldOrd delMainMaster">
      <pc:chgData name="Olivier Bonaventure" userId="2cfde838-01f0-4cfb-adb8-e4ec77c79c17" providerId="ADAL" clId="{CBA7351C-AE93-E64B-8D6D-AC28CD94DC18}" dt="2023-04-20T06:10:51.470" v="907" actId="20577"/>
      <pc:docMkLst>
        <pc:docMk/>
      </pc:docMkLst>
      <pc:sldChg chg="modSp add del mod chgLayout">
        <pc:chgData name="Olivier Bonaventure" userId="2cfde838-01f0-4cfb-adb8-e4ec77c79c17" providerId="ADAL" clId="{CBA7351C-AE93-E64B-8D6D-AC28CD94DC18}" dt="2023-04-03T14:05:22.877" v="83" actId="2696"/>
        <pc:sldMkLst>
          <pc:docMk/>
          <pc:sldMk cId="0" sldId="256"/>
        </pc:sldMkLst>
        <pc:spChg chg="mod ord">
          <ac:chgData name="Olivier Bonaventure" userId="2cfde838-01f0-4cfb-adb8-e4ec77c79c17" providerId="ADAL" clId="{CBA7351C-AE93-E64B-8D6D-AC28CD94DC18}" dt="2023-04-03T14:04:10.371" v="58" actId="700"/>
          <ac:spMkLst>
            <pc:docMk/>
            <pc:sldMk cId="0" sldId="256"/>
            <ac:spMk id="15361" creationId="{00000000-0000-0000-0000-000000000000}"/>
          </ac:spMkLst>
        </pc:spChg>
        <pc:spChg chg="mod ord">
          <ac:chgData name="Olivier Bonaventure" userId="2cfde838-01f0-4cfb-adb8-e4ec77c79c17" providerId="ADAL" clId="{CBA7351C-AE93-E64B-8D6D-AC28CD94DC18}" dt="2023-04-03T14:04:10.371" v="58" actId="700"/>
          <ac:spMkLst>
            <pc:docMk/>
            <pc:sldMk cId="0" sldId="256"/>
            <ac:spMk id="15362" creationId="{00000000-0000-0000-0000-000000000000}"/>
          </ac:spMkLst>
        </pc:spChg>
      </pc:sldChg>
      <pc:sldChg chg="del">
        <pc:chgData name="Olivier Bonaventure" userId="2cfde838-01f0-4cfb-adb8-e4ec77c79c17" providerId="ADAL" clId="{CBA7351C-AE93-E64B-8D6D-AC28CD94DC18}" dt="2023-04-03T09:51:21.557" v="41" actId="2696"/>
        <pc:sldMkLst>
          <pc:docMk/>
          <pc:sldMk cId="0" sldId="257"/>
        </pc:sldMkLst>
      </pc:sldChg>
      <pc:sldChg chg="del">
        <pc:chgData name="Olivier Bonaventure" userId="2cfde838-01f0-4cfb-adb8-e4ec77c79c17" providerId="ADAL" clId="{CBA7351C-AE93-E64B-8D6D-AC28CD94DC18}" dt="2023-04-03T09:51:21.427" v="9" actId="2696"/>
        <pc:sldMkLst>
          <pc:docMk/>
          <pc:sldMk cId="0" sldId="259"/>
        </pc:sldMkLst>
      </pc:sldChg>
      <pc:sldChg chg="del">
        <pc:chgData name="Olivier Bonaventure" userId="2cfde838-01f0-4cfb-adb8-e4ec77c79c17" providerId="ADAL" clId="{CBA7351C-AE93-E64B-8D6D-AC28CD94DC18}" dt="2023-04-03T09:51:21.518" v="34" actId="2696"/>
        <pc:sldMkLst>
          <pc:docMk/>
          <pc:sldMk cId="0" sldId="260"/>
        </pc:sldMkLst>
      </pc:sldChg>
      <pc:sldChg chg="del">
        <pc:chgData name="Olivier Bonaventure" userId="2cfde838-01f0-4cfb-adb8-e4ec77c79c17" providerId="ADAL" clId="{CBA7351C-AE93-E64B-8D6D-AC28CD94DC18}" dt="2023-04-03T09:51:21.392" v="3" actId="2696"/>
        <pc:sldMkLst>
          <pc:docMk/>
          <pc:sldMk cId="0" sldId="261"/>
        </pc:sldMkLst>
      </pc:sldChg>
      <pc:sldChg chg="add del">
        <pc:chgData name="Olivier Bonaventure" userId="2cfde838-01f0-4cfb-adb8-e4ec77c79c17" providerId="ADAL" clId="{CBA7351C-AE93-E64B-8D6D-AC28CD94DC18}" dt="2023-04-03T14:08:11.280" v="244" actId="2696"/>
        <pc:sldMkLst>
          <pc:docMk/>
          <pc:sldMk cId="1837554418" sldId="261"/>
        </pc:sldMkLst>
      </pc:sldChg>
      <pc:sldChg chg="del">
        <pc:chgData name="Olivier Bonaventure" userId="2cfde838-01f0-4cfb-adb8-e4ec77c79c17" providerId="ADAL" clId="{CBA7351C-AE93-E64B-8D6D-AC28CD94DC18}" dt="2023-04-03T09:51:21.422" v="8" actId="2696"/>
        <pc:sldMkLst>
          <pc:docMk/>
          <pc:sldMk cId="0" sldId="262"/>
        </pc:sldMkLst>
      </pc:sldChg>
      <pc:sldChg chg="del">
        <pc:chgData name="Olivier Bonaventure" userId="2cfde838-01f0-4cfb-adb8-e4ec77c79c17" providerId="ADAL" clId="{CBA7351C-AE93-E64B-8D6D-AC28CD94DC18}" dt="2023-04-03T09:51:21.496" v="32" actId="2696"/>
        <pc:sldMkLst>
          <pc:docMk/>
          <pc:sldMk cId="2370396671" sldId="263"/>
        </pc:sldMkLst>
      </pc:sldChg>
      <pc:sldChg chg="del">
        <pc:chgData name="Olivier Bonaventure" userId="2cfde838-01f0-4cfb-adb8-e4ec77c79c17" providerId="ADAL" clId="{CBA7351C-AE93-E64B-8D6D-AC28CD94DC18}" dt="2023-04-03T09:51:21.478" v="28" actId="2696"/>
        <pc:sldMkLst>
          <pc:docMk/>
          <pc:sldMk cId="1079389593" sldId="264"/>
        </pc:sldMkLst>
      </pc:sldChg>
      <pc:sldChg chg="add">
        <pc:chgData name="Olivier Bonaventure" userId="2cfde838-01f0-4cfb-adb8-e4ec77c79c17" providerId="ADAL" clId="{CBA7351C-AE93-E64B-8D6D-AC28CD94DC18}" dt="2023-04-03T09:53:18.665" v="44"/>
        <pc:sldMkLst>
          <pc:docMk/>
          <pc:sldMk cId="2541198768" sldId="265"/>
        </pc:sldMkLst>
      </pc:sldChg>
      <pc:sldChg chg="del">
        <pc:chgData name="Olivier Bonaventure" userId="2cfde838-01f0-4cfb-adb8-e4ec77c79c17" providerId="ADAL" clId="{CBA7351C-AE93-E64B-8D6D-AC28CD94DC18}" dt="2023-04-03T09:51:21.402" v="5" actId="2696"/>
        <pc:sldMkLst>
          <pc:docMk/>
          <pc:sldMk cId="1764879980" sldId="266"/>
        </pc:sldMkLst>
      </pc:sldChg>
      <pc:sldChg chg="del">
        <pc:chgData name="Olivier Bonaventure" userId="2cfde838-01f0-4cfb-adb8-e4ec77c79c17" providerId="ADAL" clId="{CBA7351C-AE93-E64B-8D6D-AC28CD94DC18}" dt="2023-04-03T09:51:21.489" v="31" actId="2696"/>
        <pc:sldMkLst>
          <pc:docMk/>
          <pc:sldMk cId="410688632" sldId="267"/>
        </pc:sldMkLst>
      </pc:sldChg>
      <pc:sldChg chg="add del">
        <pc:chgData name="Olivier Bonaventure" userId="2cfde838-01f0-4cfb-adb8-e4ec77c79c17" providerId="ADAL" clId="{CBA7351C-AE93-E64B-8D6D-AC28CD94DC18}" dt="2023-04-03T14:09:50.627" v="250" actId="2696"/>
        <pc:sldMkLst>
          <pc:docMk/>
          <pc:sldMk cId="48452230" sldId="268"/>
        </pc:sldMkLst>
      </pc:sldChg>
      <pc:sldChg chg="add">
        <pc:chgData name="Olivier Bonaventure" userId="2cfde838-01f0-4cfb-adb8-e4ec77c79c17" providerId="ADAL" clId="{CBA7351C-AE93-E64B-8D6D-AC28CD94DC18}" dt="2023-04-03T14:10:08.221" v="251"/>
        <pc:sldMkLst>
          <pc:docMk/>
          <pc:sldMk cId="3217236256" sldId="268"/>
        </pc:sldMkLst>
      </pc:sldChg>
      <pc:sldChg chg="del">
        <pc:chgData name="Olivier Bonaventure" userId="2cfde838-01f0-4cfb-adb8-e4ec77c79c17" providerId="ADAL" clId="{CBA7351C-AE93-E64B-8D6D-AC28CD94DC18}" dt="2023-04-03T09:51:21.416" v="7" actId="2696"/>
        <pc:sldMkLst>
          <pc:docMk/>
          <pc:sldMk cId="0" sldId="269"/>
        </pc:sldMkLst>
      </pc:sldChg>
      <pc:sldChg chg="add del">
        <pc:chgData name="Olivier Bonaventure" userId="2cfde838-01f0-4cfb-adb8-e4ec77c79c17" providerId="ADAL" clId="{CBA7351C-AE93-E64B-8D6D-AC28CD94DC18}" dt="2023-04-03T14:52:23.992" v="722" actId="2696"/>
        <pc:sldMkLst>
          <pc:docMk/>
          <pc:sldMk cId="1015281619" sldId="269"/>
        </pc:sldMkLst>
      </pc:sldChg>
      <pc:sldChg chg="add del mod modShow">
        <pc:chgData name="Olivier Bonaventure" userId="2cfde838-01f0-4cfb-adb8-e4ec77c79c17" providerId="ADAL" clId="{CBA7351C-AE93-E64B-8D6D-AC28CD94DC18}" dt="2023-04-03T14:09:50.627" v="250" actId="2696"/>
        <pc:sldMkLst>
          <pc:docMk/>
          <pc:sldMk cId="2294812601" sldId="269"/>
        </pc:sldMkLst>
      </pc:sldChg>
      <pc:sldChg chg="add del">
        <pc:chgData name="Olivier Bonaventure" userId="2cfde838-01f0-4cfb-adb8-e4ec77c79c17" providerId="ADAL" clId="{CBA7351C-AE93-E64B-8D6D-AC28CD94DC18}" dt="2023-04-03T14:09:50.627" v="250" actId="2696"/>
        <pc:sldMkLst>
          <pc:docMk/>
          <pc:sldMk cId="3582484867" sldId="270"/>
        </pc:sldMkLst>
      </pc:sldChg>
      <pc:sldChg chg="add">
        <pc:chgData name="Olivier Bonaventure" userId="2cfde838-01f0-4cfb-adb8-e4ec77c79c17" providerId="ADAL" clId="{CBA7351C-AE93-E64B-8D6D-AC28CD94DC18}" dt="2023-04-03T14:10:08.221" v="251"/>
        <pc:sldMkLst>
          <pc:docMk/>
          <pc:sldMk cId="3665944758" sldId="270"/>
        </pc:sldMkLst>
      </pc:sldChg>
      <pc:sldChg chg="del">
        <pc:chgData name="Olivier Bonaventure" userId="2cfde838-01f0-4cfb-adb8-e4ec77c79c17" providerId="ADAL" clId="{CBA7351C-AE93-E64B-8D6D-AC28CD94DC18}" dt="2023-04-03T09:51:21.429" v="10" actId="2696"/>
        <pc:sldMkLst>
          <pc:docMk/>
          <pc:sldMk cId="0" sldId="271"/>
        </pc:sldMkLst>
      </pc:sldChg>
      <pc:sldChg chg="add del">
        <pc:chgData name="Olivier Bonaventure" userId="2cfde838-01f0-4cfb-adb8-e4ec77c79c17" providerId="ADAL" clId="{CBA7351C-AE93-E64B-8D6D-AC28CD94DC18}" dt="2023-04-03T14:52:31.313" v="723" actId="2696"/>
        <pc:sldMkLst>
          <pc:docMk/>
          <pc:sldMk cId="1857864522" sldId="271"/>
        </pc:sldMkLst>
      </pc:sldChg>
      <pc:sldChg chg="add del mod modShow">
        <pc:chgData name="Olivier Bonaventure" userId="2cfde838-01f0-4cfb-adb8-e4ec77c79c17" providerId="ADAL" clId="{CBA7351C-AE93-E64B-8D6D-AC28CD94DC18}" dt="2023-04-03T14:09:50.627" v="250" actId="2696"/>
        <pc:sldMkLst>
          <pc:docMk/>
          <pc:sldMk cId="2051156184" sldId="271"/>
        </pc:sldMkLst>
      </pc:sldChg>
      <pc:sldChg chg="del mod modShow">
        <pc:chgData name="Olivier Bonaventure" userId="2cfde838-01f0-4cfb-adb8-e4ec77c79c17" providerId="ADAL" clId="{CBA7351C-AE93-E64B-8D6D-AC28CD94DC18}" dt="2023-04-03T14:44:37.970" v="294" actId="2696"/>
        <pc:sldMkLst>
          <pc:docMk/>
          <pc:sldMk cId="0" sldId="272"/>
        </pc:sldMkLst>
      </pc:sldChg>
      <pc:sldChg chg="del">
        <pc:chgData name="Olivier Bonaventure" userId="2cfde838-01f0-4cfb-adb8-e4ec77c79c17" providerId="ADAL" clId="{CBA7351C-AE93-E64B-8D6D-AC28CD94DC18}" dt="2023-04-03T09:51:21.484" v="30" actId="2696"/>
        <pc:sldMkLst>
          <pc:docMk/>
          <pc:sldMk cId="0" sldId="273"/>
        </pc:sldMkLst>
      </pc:sldChg>
      <pc:sldChg chg="add del mod modShow">
        <pc:chgData name="Olivier Bonaventure" userId="2cfde838-01f0-4cfb-adb8-e4ec77c79c17" providerId="ADAL" clId="{CBA7351C-AE93-E64B-8D6D-AC28CD94DC18}" dt="2023-04-03T14:09:50.627" v="250" actId="2696"/>
        <pc:sldMkLst>
          <pc:docMk/>
          <pc:sldMk cId="2323605091" sldId="273"/>
        </pc:sldMkLst>
      </pc:sldChg>
      <pc:sldChg chg="add del">
        <pc:chgData name="Olivier Bonaventure" userId="2cfde838-01f0-4cfb-adb8-e4ec77c79c17" providerId="ADAL" clId="{CBA7351C-AE93-E64B-8D6D-AC28CD94DC18}" dt="2023-04-03T14:52:31.395" v="725" actId="2696"/>
        <pc:sldMkLst>
          <pc:docMk/>
          <pc:sldMk cId="2868306324" sldId="273"/>
        </pc:sldMkLst>
      </pc:sldChg>
      <pc:sldChg chg="add del modTransition">
        <pc:chgData name="Olivier Bonaventure" userId="2cfde838-01f0-4cfb-adb8-e4ec77c79c17" providerId="ADAL" clId="{CBA7351C-AE93-E64B-8D6D-AC28CD94DC18}" dt="2023-04-03T14:15:24.216" v="266" actId="2696"/>
        <pc:sldMkLst>
          <pc:docMk/>
          <pc:sldMk cId="0" sldId="274"/>
        </pc:sldMkLst>
      </pc:sldChg>
      <pc:sldChg chg="add del modTransition">
        <pc:chgData name="Olivier Bonaventure" userId="2cfde838-01f0-4cfb-adb8-e4ec77c79c17" providerId="ADAL" clId="{CBA7351C-AE93-E64B-8D6D-AC28CD94DC18}" dt="2023-04-03T14:15:24.171" v="260" actId="2696"/>
        <pc:sldMkLst>
          <pc:docMk/>
          <pc:sldMk cId="0" sldId="275"/>
        </pc:sldMkLst>
      </pc:sldChg>
      <pc:sldChg chg="add del modTransition">
        <pc:chgData name="Olivier Bonaventure" userId="2cfde838-01f0-4cfb-adb8-e4ec77c79c17" providerId="ADAL" clId="{CBA7351C-AE93-E64B-8D6D-AC28CD94DC18}" dt="2023-04-03T14:15:24.252" v="272" actId="2696"/>
        <pc:sldMkLst>
          <pc:docMk/>
          <pc:sldMk cId="0" sldId="276"/>
        </pc:sldMkLst>
      </pc:sldChg>
      <pc:sldChg chg="add del modTransition">
        <pc:chgData name="Olivier Bonaventure" userId="2cfde838-01f0-4cfb-adb8-e4ec77c79c17" providerId="ADAL" clId="{CBA7351C-AE93-E64B-8D6D-AC28CD94DC18}" dt="2023-04-03T14:15:24.382" v="280" actId="2696"/>
        <pc:sldMkLst>
          <pc:docMk/>
          <pc:sldMk cId="0" sldId="277"/>
        </pc:sldMkLst>
      </pc:sldChg>
      <pc:sldChg chg="add del modTransition">
        <pc:chgData name="Olivier Bonaventure" userId="2cfde838-01f0-4cfb-adb8-e4ec77c79c17" providerId="ADAL" clId="{CBA7351C-AE93-E64B-8D6D-AC28CD94DC18}" dt="2023-04-03T14:15:24.194" v="263" actId="2696"/>
        <pc:sldMkLst>
          <pc:docMk/>
          <pc:sldMk cId="0" sldId="278"/>
        </pc:sldMkLst>
      </pc:sldChg>
      <pc:sldChg chg="add del modTransition">
        <pc:chgData name="Olivier Bonaventure" userId="2cfde838-01f0-4cfb-adb8-e4ec77c79c17" providerId="ADAL" clId="{CBA7351C-AE93-E64B-8D6D-AC28CD94DC18}" dt="2023-04-03T14:15:24.626" v="292" actId="2696"/>
        <pc:sldMkLst>
          <pc:docMk/>
          <pc:sldMk cId="0" sldId="279"/>
        </pc:sldMkLst>
      </pc:sldChg>
      <pc:sldChg chg="del">
        <pc:chgData name="Olivier Bonaventure" userId="2cfde838-01f0-4cfb-adb8-e4ec77c79c17" providerId="ADAL" clId="{CBA7351C-AE93-E64B-8D6D-AC28CD94DC18}" dt="2023-04-03T09:51:21.476" v="27" actId="2696"/>
        <pc:sldMkLst>
          <pc:docMk/>
          <pc:sldMk cId="2882359112" sldId="280"/>
        </pc:sldMkLst>
        <pc:spChg chg="mod">
          <ac:chgData name="Olivier Bonaventure" userId="2cfde838-01f0-4cfb-adb8-e4ec77c79c17" providerId="ADAL" clId="{CBA7351C-AE93-E64B-8D6D-AC28CD94DC18}" dt="2023-04-03T14:05:03.437" v="79" actId="20577"/>
          <ac:spMkLst>
            <pc:docMk/>
            <pc:sldMk cId="2882359112" sldId="280"/>
            <ac:spMk id="2" creationId="{00000000-0000-0000-0000-000000000000}"/>
          </ac:spMkLst>
        </pc:spChg>
        <pc:spChg chg="mod">
          <ac:chgData name="Olivier Bonaventure" userId="2cfde838-01f0-4cfb-adb8-e4ec77c79c17" providerId="ADAL" clId="{CBA7351C-AE93-E64B-8D6D-AC28CD94DC18}" dt="2023-04-03T14:05:17.053" v="82" actId="255"/>
          <ac:spMkLst>
            <pc:docMk/>
            <pc:sldMk cId="2882359112" sldId="280"/>
            <ac:spMk id="4" creationId="{00000000-0000-0000-0000-000000000000}"/>
          </ac:spMkLst>
        </pc:spChg>
      </pc:sldChg>
      <pc:sldChg chg="add del modTransition">
        <pc:chgData name="Olivier Bonaventure" userId="2cfde838-01f0-4cfb-adb8-e4ec77c79c17" providerId="ADAL" clId="{CBA7351C-AE93-E64B-8D6D-AC28CD94DC18}" dt="2023-04-03T14:15:24.270" v="275" actId="2696"/>
        <pc:sldMkLst>
          <pc:docMk/>
          <pc:sldMk cId="0" sldId="281"/>
        </pc:sldMkLst>
      </pc:sldChg>
      <pc:sldChg chg="add del modTransition">
        <pc:chgData name="Olivier Bonaventure" userId="2cfde838-01f0-4cfb-adb8-e4ec77c79c17" providerId="ADAL" clId="{CBA7351C-AE93-E64B-8D6D-AC28CD94DC18}" dt="2023-04-03T14:15:24.388" v="281" actId="2696"/>
        <pc:sldMkLst>
          <pc:docMk/>
          <pc:sldMk cId="0" sldId="282"/>
        </pc:sldMkLst>
      </pc:sldChg>
      <pc:sldChg chg="add del modTransition">
        <pc:chgData name="Olivier Bonaventure" userId="2cfde838-01f0-4cfb-adb8-e4ec77c79c17" providerId="ADAL" clId="{CBA7351C-AE93-E64B-8D6D-AC28CD94DC18}" dt="2023-04-03T14:15:24.365" v="277" actId="2696"/>
        <pc:sldMkLst>
          <pc:docMk/>
          <pc:sldMk cId="0" sldId="283"/>
        </pc:sldMkLst>
      </pc:sldChg>
      <pc:sldChg chg="del">
        <pc:chgData name="Olivier Bonaventure" userId="2cfde838-01f0-4cfb-adb8-e4ec77c79c17" providerId="ADAL" clId="{CBA7351C-AE93-E64B-8D6D-AC28CD94DC18}" dt="2023-04-03T09:51:21.555" v="40" actId="2696"/>
        <pc:sldMkLst>
          <pc:docMk/>
          <pc:sldMk cId="0" sldId="285"/>
        </pc:sldMkLst>
      </pc:sldChg>
      <pc:sldChg chg="del">
        <pc:chgData name="Olivier Bonaventure" userId="2cfde838-01f0-4cfb-adb8-e4ec77c79c17" providerId="ADAL" clId="{CBA7351C-AE93-E64B-8D6D-AC28CD94DC18}" dt="2023-04-03T09:51:21.481" v="29" actId="2696"/>
        <pc:sldMkLst>
          <pc:docMk/>
          <pc:sldMk cId="0" sldId="286"/>
        </pc:sldMkLst>
      </pc:sldChg>
      <pc:sldChg chg="del">
        <pc:chgData name="Olivier Bonaventure" userId="2cfde838-01f0-4cfb-adb8-e4ec77c79c17" providerId="ADAL" clId="{CBA7351C-AE93-E64B-8D6D-AC28CD94DC18}" dt="2023-04-03T09:51:21.384" v="1" actId="2696"/>
        <pc:sldMkLst>
          <pc:docMk/>
          <pc:sldMk cId="0" sldId="287"/>
        </pc:sldMkLst>
      </pc:sldChg>
      <pc:sldChg chg="add del modTransition">
        <pc:chgData name="Olivier Bonaventure" userId="2cfde838-01f0-4cfb-adb8-e4ec77c79c17" providerId="ADAL" clId="{CBA7351C-AE93-E64B-8D6D-AC28CD94DC18}" dt="2023-04-03T14:15:24.574" v="290" actId="2696"/>
        <pc:sldMkLst>
          <pc:docMk/>
          <pc:sldMk cId="1639222062" sldId="287"/>
        </pc:sldMkLst>
      </pc:sldChg>
      <pc:sldChg chg="del">
        <pc:chgData name="Olivier Bonaventure" userId="2cfde838-01f0-4cfb-adb8-e4ec77c79c17" providerId="ADAL" clId="{CBA7351C-AE93-E64B-8D6D-AC28CD94DC18}" dt="2023-04-03T09:51:21.375" v="0" actId="2696"/>
        <pc:sldMkLst>
          <pc:docMk/>
          <pc:sldMk cId="0" sldId="288"/>
        </pc:sldMkLst>
      </pc:sldChg>
      <pc:sldChg chg="add del modTransition">
        <pc:chgData name="Olivier Bonaventure" userId="2cfde838-01f0-4cfb-adb8-e4ec77c79c17" providerId="ADAL" clId="{CBA7351C-AE93-E64B-8D6D-AC28CD94DC18}" dt="2023-04-03T14:15:24.369" v="278" actId="2696"/>
        <pc:sldMkLst>
          <pc:docMk/>
          <pc:sldMk cId="1556589310" sldId="288"/>
        </pc:sldMkLst>
      </pc:sldChg>
      <pc:sldChg chg="del">
        <pc:chgData name="Olivier Bonaventure" userId="2cfde838-01f0-4cfb-adb8-e4ec77c79c17" providerId="ADAL" clId="{CBA7351C-AE93-E64B-8D6D-AC28CD94DC18}" dt="2023-04-03T09:51:21.395" v="4" actId="2696"/>
        <pc:sldMkLst>
          <pc:docMk/>
          <pc:sldMk cId="0" sldId="289"/>
        </pc:sldMkLst>
      </pc:sldChg>
      <pc:sldChg chg="add del modTransition">
        <pc:chgData name="Olivier Bonaventure" userId="2cfde838-01f0-4cfb-adb8-e4ec77c79c17" providerId="ADAL" clId="{CBA7351C-AE93-E64B-8D6D-AC28CD94DC18}" dt="2023-04-03T14:15:24.643" v="293" actId="2696"/>
        <pc:sldMkLst>
          <pc:docMk/>
          <pc:sldMk cId="575262573" sldId="289"/>
        </pc:sldMkLst>
      </pc:sldChg>
      <pc:sldChg chg="del">
        <pc:chgData name="Olivier Bonaventure" userId="2cfde838-01f0-4cfb-adb8-e4ec77c79c17" providerId="ADAL" clId="{CBA7351C-AE93-E64B-8D6D-AC28CD94DC18}" dt="2023-04-03T09:51:21.387" v="2" actId="2696"/>
        <pc:sldMkLst>
          <pc:docMk/>
          <pc:sldMk cId="0" sldId="290"/>
        </pc:sldMkLst>
      </pc:sldChg>
      <pc:sldChg chg="del mod modShow">
        <pc:chgData name="Olivier Bonaventure" userId="2cfde838-01f0-4cfb-adb8-e4ec77c79c17" providerId="ADAL" clId="{CBA7351C-AE93-E64B-8D6D-AC28CD94DC18}" dt="2023-04-03T14:44:39.429" v="295" actId="2696"/>
        <pc:sldMkLst>
          <pc:docMk/>
          <pc:sldMk cId="0" sldId="291"/>
        </pc:sldMkLst>
      </pc:sldChg>
      <pc:sldChg chg="del mod modShow">
        <pc:chgData name="Olivier Bonaventure" userId="2cfde838-01f0-4cfb-adb8-e4ec77c79c17" providerId="ADAL" clId="{CBA7351C-AE93-E64B-8D6D-AC28CD94DC18}" dt="2023-04-03T14:44:40.045" v="296" actId="2696"/>
        <pc:sldMkLst>
          <pc:docMk/>
          <pc:sldMk cId="0" sldId="292"/>
        </pc:sldMkLst>
      </pc:sldChg>
      <pc:sldChg chg="del mod modShow">
        <pc:chgData name="Olivier Bonaventure" userId="2cfde838-01f0-4cfb-adb8-e4ec77c79c17" providerId="ADAL" clId="{CBA7351C-AE93-E64B-8D6D-AC28CD94DC18}" dt="2023-04-03T14:44:41.138" v="298" actId="2696"/>
        <pc:sldMkLst>
          <pc:docMk/>
          <pc:sldMk cId="0" sldId="293"/>
        </pc:sldMkLst>
      </pc:sldChg>
      <pc:sldChg chg="del mod modShow">
        <pc:chgData name="Olivier Bonaventure" userId="2cfde838-01f0-4cfb-adb8-e4ec77c79c17" providerId="ADAL" clId="{CBA7351C-AE93-E64B-8D6D-AC28CD94DC18}" dt="2023-04-03T14:44:41.572" v="299" actId="2696"/>
        <pc:sldMkLst>
          <pc:docMk/>
          <pc:sldMk cId="0" sldId="294"/>
        </pc:sldMkLst>
      </pc:sldChg>
      <pc:sldChg chg="del mod modShow">
        <pc:chgData name="Olivier Bonaventure" userId="2cfde838-01f0-4cfb-adb8-e4ec77c79c17" providerId="ADAL" clId="{CBA7351C-AE93-E64B-8D6D-AC28CD94DC18}" dt="2023-04-03T14:44:42.102" v="300" actId="2696"/>
        <pc:sldMkLst>
          <pc:docMk/>
          <pc:sldMk cId="0" sldId="295"/>
        </pc:sldMkLst>
      </pc:sldChg>
      <pc:sldChg chg="del mod modShow">
        <pc:chgData name="Olivier Bonaventure" userId="2cfde838-01f0-4cfb-adb8-e4ec77c79c17" providerId="ADAL" clId="{CBA7351C-AE93-E64B-8D6D-AC28CD94DC18}" dt="2023-04-03T14:44:42.523" v="301" actId="2696"/>
        <pc:sldMkLst>
          <pc:docMk/>
          <pc:sldMk cId="0" sldId="296"/>
        </pc:sldMkLst>
      </pc:sldChg>
      <pc:sldChg chg="del">
        <pc:chgData name="Olivier Bonaventure" userId="2cfde838-01f0-4cfb-adb8-e4ec77c79c17" providerId="ADAL" clId="{CBA7351C-AE93-E64B-8D6D-AC28CD94DC18}" dt="2023-04-03T14:44:43.546" v="303" actId="2696"/>
        <pc:sldMkLst>
          <pc:docMk/>
          <pc:sldMk cId="0" sldId="298"/>
        </pc:sldMkLst>
      </pc:sldChg>
      <pc:sldChg chg="addSp delSp modSp mod">
        <pc:chgData name="Olivier Bonaventure" userId="2cfde838-01f0-4cfb-adb8-e4ec77c79c17" providerId="ADAL" clId="{CBA7351C-AE93-E64B-8D6D-AC28CD94DC18}" dt="2023-04-03T14:45:36.485" v="320" actId="1076"/>
        <pc:sldMkLst>
          <pc:docMk/>
          <pc:sldMk cId="0" sldId="299"/>
        </pc:sldMkLst>
        <pc:spChg chg="add del">
          <ac:chgData name="Olivier Bonaventure" userId="2cfde838-01f0-4cfb-adb8-e4ec77c79c17" providerId="ADAL" clId="{CBA7351C-AE93-E64B-8D6D-AC28CD94DC18}" dt="2023-04-03T14:44:55.285" v="308" actId="22"/>
          <ac:spMkLst>
            <pc:docMk/>
            <pc:sldMk cId="0" sldId="299"/>
            <ac:spMk id="3" creationId="{8C3C8C8E-1EC6-23FD-FE0A-28B08BA487A8}"/>
          </ac:spMkLst>
        </pc:spChg>
        <pc:spChg chg="add del">
          <ac:chgData name="Olivier Bonaventure" userId="2cfde838-01f0-4cfb-adb8-e4ec77c79c17" providerId="ADAL" clId="{CBA7351C-AE93-E64B-8D6D-AC28CD94DC18}" dt="2023-04-03T14:44:59.478" v="310" actId="22"/>
          <ac:spMkLst>
            <pc:docMk/>
            <pc:sldMk cId="0" sldId="299"/>
            <ac:spMk id="5" creationId="{A0E1F451-7525-60A4-90E3-33BE43DD2EDB}"/>
          </ac:spMkLst>
        </pc:spChg>
        <pc:spChg chg="mod">
          <ac:chgData name="Olivier Bonaventure" userId="2cfde838-01f0-4cfb-adb8-e4ec77c79c17" providerId="ADAL" clId="{CBA7351C-AE93-E64B-8D6D-AC28CD94DC18}" dt="2023-04-03T14:45:36.485" v="320" actId="1076"/>
          <ac:spMkLst>
            <pc:docMk/>
            <pc:sldMk cId="0" sldId="299"/>
            <ac:spMk id="61442" creationId="{00000000-0000-0000-0000-000000000000}"/>
          </ac:spMkLst>
        </pc:spChg>
      </pc:sldChg>
      <pc:sldChg chg="del">
        <pc:chgData name="Olivier Bonaventure" userId="2cfde838-01f0-4cfb-adb8-e4ec77c79c17" providerId="ADAL" clId="{CBA7351C-AE93-E64B-8D6D-AC28CD94DC18}" dt="2023-04-03T14:44:43.007" v="302" actId="2696"/>
        <pc:sldMkLst>
          <pc:docMk/>
          <pc:sldMk cId="0" sldId="303"/>
        </pc:sldMkLst>
      </pc:sldChg>
      <pc:sldChg chg="del">
        <pc:chgData name="Olivier Bonaventure" userId="2cfde838-01f0-4cfb-adb8-e4ec77c79c17" providerId="ADAL" clId="{CBA7351C-AE93-E64B-8D6D-AC28CD94DC18}" dt="2023-04-03T14:44:44.087" v="304" actId="2696"/>
        <pc:sldMkLst>
          <pc:docMk/>
          <pc:sldMk cId="0" sldId="304"/>
        </pc:sldMkLst>
      </pc:sldChg>
      <pc:sldChg chg="del">
        <pc:chgData name="Olivier Bonaventure" userId="2cfde838-01f0-4cfb-adb8-e4ec77c79c17" providerId="ADAL" clId="{CBA7351C-AE93-E64B-8D6D-AC28CD94DC18}" dt="2023-04-03T14:44:44.626" v="305" actId="2696"/>
        <pc:sldMkLst>
          <pc:docMk/>
          <pc:sldMk cId="0" sldId="305"/>
        </pc:sldMkLst>
      </pc:sldChg>
      <pc:sldChg chg="del">
        <pc:chgData name="Olivier Bonaventure" userId="2cfde838-01f0-4cfb-adb8-e4ec77c79c17" providerId="ADAL" clId="{CBA7351C-AE93-E64B-8D6D-AC28CD94DC18}" dt="2023-04-03T14:44:46.525" v="306" actId="2696"/>
        <pc:sldMkLst>
          <pc:docMk/>
          <pc:sldMk cId="0" sldId="306"/>
        </pc:sldMkLst>
      </pc:sldChg>
      <pc:sldChg chg="modSp mod">
        <pc:chgData name="Olivier Bonaventure" userId="2cfde838-01f0-4cfb-adb8-e4ec77c79c17" providerId="ADAL" clId="{CBA7351C-AE93-E64B-8D6D-AC28CD94DC18}" dt="2023-04-20T06:06:46.884" v="884" actId="20577"/>
        <pc:sldMkLst>
          <pc:docMk/>
          <pc:sldMk cId="0" sldId="307"/>
        </pc:sldMkLst>
        <pc:spChg chg="mod">
          <ac:chgData name="Olivier Bonaventure" userId="2cfde838-01f0-4cfb-adb8-e4ec77c79c17" providerId="ADAL" clId="{CBA7351C-AE93-E64B-8D6D-AC28CD94DC18}" dt="2023-04-20T06:06:46.884" v="884" actId="20577"/>
          <ac:spMkLst>
            <pc:docMk/>
            <pc:sldMk cId="0" sldId="307"/>
            <ac:spMk id="65538" creationId="{00000000-0000-0000-0000-000000000000}"/>
          </ac:spMkLst>
        </pc:spChg>
      </pc:sldChg>
      <pc:sldChg chg="ord">
        <pc:chgData name="Olivier Bonaventure" userId="2cfde838-01f0-4cfb-adb8-e4ec77c79c17" providerId="ADAL" clId="{CBA7351C-AE93-E64B-8D6D-AC28CD94DC18}" dt="2023-04-20T06:08:21.520" v="886" actId="20578"/>
        <pc:sldMkLst>
          <pc:docMk/>
          <pc:sldMk cId="0" sldId="309"/>
        </pc:sldMkLst>
      </pc:sldChg>
      <pc:sldChg chg="ord">
        <pc:chgData name="Olivier Bonaventure" userId="2cfde838-01f0-4cfb-adb8-e4ec77c79c17" providerId="ADAL" clId="{CBA7351C-AE93-E64B-8D6D-AC28CD94DC18}" dt="2023-04-20T06:08:21.520" v="886" actId="20578"/>
        <pc:sldMkLst>
          <pc:docMk/>
          <pc:sldMk cId="0" sldId="310"/>
        </pc:sldMkLst>
      </pc:sldChg>
      <pc:sldChg chg="add del modTransition">
        <pc:chgData name="Olivier Bonaventure" userId="2cfde838-01f0-4cfb-adb8-e4ec77c79c17" providerId="ADAL" clId="{CBA7351C-AE93-E64B-8D6D-AC28CD94DC18}" dt="2023-04-03T14:15:24.562" v="288" actId="2696"/>
        <pc:sldMkLst>
          <pc:docMk/>
          <pc:sldMk cId="3108822299" sldId="311"/>
        </pc:sldMkLst>
      </pc:sldChg>
      <pc:sldChg chg="del mod modShow">
        <pc:chgData name="Olivier Bonaventure" userId="2cfde838-01f0-4cfb-adb8-e4ec77c79c17" providerId="ADAL" clId="{CBA7351C-AE93-E64B-8D6D-AC28CD94DC18}" dt="2023-04-03T14:44:40.662" v="297" actId="2696"/>
        <pc:sldMkLst>
          <pc:docMk/>
          <pc:sldMk cId="4154167763" sldId="312"/>
        </pc:sldMkLst>
      </pc:sldChg>
      <pc:sldChg chg="modSp add del mod modTransition">
        <pc:chgData name="Olivier Bonaventure" userId="2cfde838-01f0-4cfb-adb8-e4ec77c79c17" providerId="ADAL" clId="{CBA7351C-AE93-E64B-8D6D-AC28CD94DC18}" dt="2023-04-03T14:15:24.568" v="289" actId="2696"/>
        <pc:sldMkLst>
          <pc:docMk/>
          <pc:sldMk cId="2960039935" sldId="316"/>
        </pc:sldMkLst>
        <pc:spChg chg="mod">
          <ac:chgData name="Olivier Bonaventure" userId="2cfde838-01f0-4cfb-adb8-e4ec77c79c17" providerId="ADAL" clId="{CBA7351C-AE93-E64B-8D6D-AC28CD94DC18}" dt="2023-04-03T14:14:24.027" v="258" actId="27636"/>
          <ac:spMkLst>
            <pc:docMk/>
            <pc:sldMk cId="2960039935" sldId="316"/>
            <ac:spMk id="3" creationId="{7746ABAD-63CF-323B-2D9B-CBC4A26F4D99}"/>
          </ac:spMkLst>
        </pc:spChg>
      </pc:sldChg>
      <pc:sldChg chg="add del modTransition">
        <pc:chgData name="Olivier Bonaventure" userId="2cfde838-01f0-4cfb-adb8-e4ec77c79c17" providerId="ADAL" clId="{CBA7351C-AE93-E64B-8D6D-AC28CD94DC18}" dt="2023-04-03T14:15:24.243" v="271" actId="2696"/>
        <pc:sldMkLst>
          <pc:docMk/>
          <pc:sldMk cId="3824647891" sldId="317"/>
        </pc:sldMkLst>
      </pc:sldChg>
      <pc:sldChg chg="add del modTransition">
        <pc:chgData name="Olivier Bonaventure" userId="2cfde838-01f0-4cfb-adb8-e4ec77c79c17" providerId="ADAL" clId="{CBA7351C-AE93-E64B-8D6D-AC28CD94DC18}" dt="2023-04-03T14:15:24.207" v="265" actId="2696"/>
        <pc:sldMkLst>
          <pc:docMk/>
          <pc:sldMk cId="358790387" sldId="318"/>
        </pc:sldMkLst>
      </pc:sldChg>
      <pc:sldChg chg="add del modTransition">
        <pc:chgData name="Olivier Bonaventure" userId="2cfde838-01f0-4cfb-adb8-e4ec77c79c17" providerId="ADAL" clId="{CBA7351C-AE93-E64B-8D6D-AC28CD94DC18}" dt="2023-04-03T14:15:24.498" v="284" actId="2696"/>
        <pc:sldMkLst>
          <pc:docMk/>
          <pc:sldMk cId="3367240168" sldId="319"/>
        </pc:sldMkLst>
      </pc:sldChg>
      <pc:sldChg chg="add del modTransition">
        <pc:chgData name="Olivier Bonaventure" userId="2cfde838-01f0-4cfb-adb8-e4ec77c79c17" providerId="ADAL" clId="{CBA7351C-AE93-E64B-8D6D-AC28CD94DC18}" dt="2023-04-03T14:15:24.467" v="283" actId="2696"/>
        <pc:sldMkLst>
          <pc:docMk/>
          <pc:sldMk cId="3232219104" sldId="321"/>
        </pc:sldMkLst>
      </pc:sldChg>
      <pc:sldChg chg="add del modTransition">
        <pc:chgData name="Olivier Bonaventure" userId="2cfde838-01f0-4cfb-adb8-e4ec77c79c17" providerId="ADAL" clId="{CBA7351C-AE93-E64B-8D6D-AC28CD94DC18}" dt="2023-04-03T14:15:24.361" v="276" actId="2696"/>
        <pc:sldMkLst>
          <pc:docMk/>
          <pc:sldMk cId="1948344033" sldId="322"/>
        </pc:sldMkLst>
      </pc:sldChg>
      <pc:sldChg chg="add del modTransition">
        <pc:chgData name="Olivier Bonaventure" userId="2cfde838-01f0-4cfb-adb8-e4ec77c79c17" providerId="ADAL" clId="{CBA7351C-AE93-E64B-8D6D-AC28CD94DC18}" dt="2023-04-03T14:15:24.166" v="259" actId="2696"/>
        <pc:sldMkLst>
          <pc:docMk/>
          <pc:sldMk cId="1463702170" sldId="323"/>
        </pc:sldMkLst>
      </pc:sldChg>
      <pc:sldChg chg="add del">
        <pc:chgData name="Olivier Bonaventure" userId="2cfde838-01f0-4cfb-adb8-e4ec77c79c17" providerId="ADAL" clId="{CBA7351C-AE93-E64B-8D6D-AC28CD94DC18}" dt="2023-04-03T14:49:18.361" v="334" actId="2696"/>
        <pc:sldMkLst>
          <pc:docMk/>
          <pc:sldMk cId="0" sldId="325"/>
        </pc:sldMkLst>
      </pc:sldChg>
      <pc:sldChg chg="add">
        <pc:chgData name="Olivier Bonaventure" userId="2cfde838-01f0-4cfb-adb8-e4ec77c79c17" providerId="ADAL" clId="{CBA7351C-AE93-E64B-8D6D-AC28CD94DC18}" dt="2023-04-03T09:53:18.665" v="44"/>
        <pc:sldMkLst>
          <pc:docMk/>
          <pc:sldMk cId="1109796068" sldId="327"/>
        </pc:sldMkLst>
      </pc:sldChg>
      <pc:sldChg chg="add">
        <pc:chgData name="Olivier Bonaventure" userId="2cfde838-01f0-4cfb-adb8-e4ec77c79c17" providerId="ADAL" clId="{CBA7351C-AE93-E64B-8D6D-AC28CD94DC18}" dt="2023-04-03T09:53:18.665" v="44"/>
        <pc:sldMkLst>
          <pc:docMk/>
          <pc:sldMk cId="3726409819" sldId="328"/>
        </pc:sldMkLst>
      </pc:sldChg>
      <pc:sldChg chg="delSp add mod">
        <pc:chgData name="Olivier Bonaventure" userId="2cfde838-01f0-4cfb-adb8-e4ec77c79c17" providerId="ADAL" clId="{CBA7351C-AE93-E64B-8D6D-AC28CD94DC18}" dt="2023-04-03T14:53:34.540" v="745" actId="478"/>
        <pc:sldMkLst>
          <pc:docMk/>
          <pc:sldMk cId="1174275537" sldId="329"/>
        </pc:sldMkLst>
        <pc:spChg chg="del">
          <ac:chgData name="Olivier Bonaventure" userId="2cfde838-01f0-4cfb-adb8-e4ec77c79c17" providerId="ADAL" clId="{CBA7351C-AE93-E64B-8D6D-AC28CD94DC18}" dt="2023-04-03T14:53:34.540" v="745" actId="478"/>
          <ac:spMkLst>
            <pc:docMk/>
            <pc:sldMk cId="1174275537" sldId="329"/>
            <ac:spMk id="3" creationId="{55754E60-C321-8B42-95F9-06806A6FBD59}"/>
          </ac:spMkLst>
        </pc:spChg>
      </pc:sldChg>
      <pc:sldChg chg="addSp delSp mod">
        <pc:chgData name="Olivier Bonaventure" userId="2cfde838-01f0-4cfb-adb8-e4ec77c79c17" providerId="ADAL" clId="{CBA7351C-AE93-E64B-8D6D-AC28CD94DC18}" dt="2023-04-03T14:45:07.884" v="312" actId="22"/>
        <pc:sldMkLst>
          <pc:docMk/>
          <pc:sldMk cId="3203886193" sldId="330"/>
        </pc:sldMkLst>
        <pc:spChg chg="add del">
          <ac:chgData name="Olivier Bonaventure" userId="2cfde838-01f0-4cfb-adb8-e4ec77c79c17" providerId="ADAL" clId="{CBA7351C-AE93-E64B-8D6D-AC28CD94DC18}" dt="2023-04-03T14:45:07.884" v="312" actId="22"/>
          <ac:spMkLst>
            <pc:docMk/>
            <pc:sldMk cId="3203886193" sldId="330"/>
            <ac:spMk id="7" creationId="{99BDF74D-0488-0284-C28A-5A3FA4164026}"/>
          </ac:spMkLst>
        </pc:spChg>
      </pc:sldChg>
      <pc:sldChg chg="add">
        <pc:chgData name="Olivier Bonaventure" userId="2cfde838-01f0-4cfb-adb8-e4ec77c79c17" providerId="ADAL" clId="{CBA7351C-AE93-E64B-8D6D-AC28CD94DC18}" dt="2023-04-03T09:53:18.665" v="44"/>
        <pc:sldMkLst>
          <pc:docMk/>
          <pc:sldMk cId="0" sldId="331"/>
        </pc:sldMkLst>
      </pc:sldChg>
      <pc:sldChg chg="del">
        <pc:chgData name="Olivier Bonaventure" userId="2cfde838-01f0-4cfb-adb8-e4ec77c79c17" providerId="ADAL" clId="{CBA7351C-AE93-E64B-8D6D-AC28CD94DC18}" dt="2023-04-03T09:51:21.525" v="36" actId="2696"/>
        <pc:sldMkLst>
          <pc:docMk/>
          <pc:sldMk cId="4232719467" sldId="331"/>
        </pc:sldMkLst>
      </pc:sldChg>
      <pc:sldChg chg="add">
        <pc:chgData name="Olivier Bonaventure" userId="2cfde838-01f0-4cfb-adb8-e4ec77c79c17" providerId="ADAL" clId="{CBA7351C-AE93-E64B-8D6D-AC28CD94DC18}" dt="2023-04-03T09:53:18.665" v="44"/>
        <pc:sldMkLst>
          <pc:docMk/>
          <pc:sldMk cId="0" sldId="332"/>
        </pc:sldMkLst>
      </pc:sldChg>
      <pc:sldChg chg="add">
        <pc:chgData name="Olivier Bonaventure" userId="2cfde838-01f0-4cfb-adb8-e4ec77c79c17" providerId="ADAL" clId="{CBA7351C-AE93-E64B-8D6D-AC28CD94DC18}" dt="2023-04-03T09:53:18.665" v="44"/>
        <pc:sldMkLst>
          <pc:docMk/>
          <pc:sldMk cId="0" sldId="333"/>
        </pc:sldMkLst>
      </pc:sldChg>
      <pc:sldChg chg="del">
        <pc:chgData name="Olivier Bonaventure" userId="2cfde838-01f0-4cfb-adb8-e4ec77c79c17" providerId="ADAL" clId="{CBA7351C-AE93-E64B-8D6D-AC28CD94DC18}" dt="2023-04-03T09:51:21.529" v="37" actId="2696"/>
        <pc:sldMkLst>
          <pc:docMk/>
          <pc:sldMk cId="3860891969" sldId="333"/>
        </pc:sldMkLst>
      </pc:sldChg>
      <pc:sldChg chg="add">
        <pc:chgData name="Olivier Bonaventure" userId="2cfde838-01f0-4cfb-adb8-e4ec77c79c17" providerId="ADAL" clId="{CBA7351C-AE93-E64B-8D6D-AC28CD94DC18}" dt="2023-04-03T09:53:18.665" v="44"/>
        <pc:sldMkLst>
          <pc:docMk/>
          <pc:sldMk cId="0" sldId="334"/>
        </pc:sldMkLst>
      </pc:sldChg>
      <pc:sldChg chg="del">
        <pc:chgData name="Olivier Bonaventure" userId="2cfde838-01f0-4cfb-adb8-e4ec77c79c17" providerId="ADAL" clId="{CBA7351C-AE93-E64B-8D6D-AC28CD94DC18}" dt="2023-04-03T09:51:21.523" v="35" actId="2696"/>
        <pc:sldMkLst>
          <pc:docMk/>
          <pc:sldMk cId="2074276708" sldId="335"/>
        </pc:sldMkLst>
      </pc:sldChg>
      <pc:sldChg chg="del">
        <pc:chgData name="Olivier Bonaventure" userId="2cfde838-01f0-4cfb-adb8-e4ec77c79c17" providerId="ADAL" clId="{CBA7351C-AE93-E64B-8D6D-AC28CD94DC18}" dt="2023-04-03T09:51:21.410" v="6" actId="2696"/>
        <pc:sldMkLst>
          <pc:docMk/>
          <pc:sldMk cId="2401233402" sldId="336"/>
        </pc:sldMkLst>
      </pc:sldChg>
      <pc:sldChg chg="add del">
        <pc:chgData name="Olivier Bonaventure" userId="2cfde838-01f0-4cfb-adb8-e4ec77c79c17" providerId="ADAL" clId="{CBA7351C-AE93-E64B-8D6D-AC28CD94DC18}" dt="2023-04-03T14:49:50.075" v="344" actId="2696"/>
        <pc:sldMkLst>
          <pc:docMk/>
          <pc:sldMk cId="513085848" sldId="370"/>
        </pc:sldMkLst>
      </pc:sldChg>
      <pc:sldChg chg="add">
        <pc:chgData name="Olivier Bonaventure" userId="2cfde838-01f0-4cfb-adb8-e4ec77c79c17" providerId="ADAL" clId="{CBA7351C-AE93-E64B-8D6D-AC28CD94DC18}" dt="2023-04-03T14:09:25.180" v="248"/>
        <pc:sldMkLst>
          <pc:docMk/>
          <pc:sldMk cId="20078379" sldId="390"/>
        </pc:sldMkLst>
      </pc:sldChg>
      <pc:sldChg chg="add del">
        <pc:chgData name="Olivier Bonaventure" userId="2cfde838-01f0-4cfb-adb8-e4ec77c79c17" providerId="ADAL" clId="{CBA7351C-AE93-E64B-8D6D-AC28CD94DC18}" dt="2023-04-03T14:09:17.776" v="246" actId="2696"/>
        <pc:sldMkLst>
          <pc:docMk/>
          <pc:sldMk cId="3785556184" sldId="390"/>
        </pc:sldMkLst>
      </pc:sldChg>
      <pc:sldChg chg="add">
        <pc:chgData name="Olivier Bonaventure" userId="2cfde838-01f0-4cfb-adb8-e4ec77c79c17" providerId="ADAL" clId="{CBA7351C-AE93-E64B-8D6D-AC28CD94DC18}" dt="2023-04-03T14:09:25.180" v="248"/>
        <pc:sldMkLst>
          <pc:docMk/>
          <pc:sldMk cId="1892203065" sldId="391"/>
        </pc:sldMkLst>
      </pc:sldChg>
      <pc:sldChg chg="add del">
        <pc:chgData name="Olivier Bonaventure" userId="2cfde838-01f0-4cfb-adb8-e4ec77c79c17" providerId="ADAL" clId="{CBA7351C-AE93-E64B-8D6D-AC28CD94DC18}" dt="2023-04-03T14:09:17.776" v="246" actId="2696"/>
        <pc:sldMkLst>
          <pc:docMk/>
          <pc:sldMk cId="4053285319" sldId="391"/>
        </pc:sldMkLst>
      </pc:sldChg>
      <pc:sldChg chg="add del">
        <pc:chgData name="Olivier Bonaventure" userId="2cfde838-01f0-4cfb-adb8-e4ec77c79c17" providerId="ADAL" clId="{CBA7351C-AE93-E64B-8D6D-AC28CD94DC18}" dt="2023-04-03T14:09:17.776" v="246" actId="2696"/>
        <pc:sldMkLst>
          <pc:docMk/>
          <pc:sldMk cId="1461251244" sldId="392"/>
        </pc:sldMkLst>
      </pc:sldChg>
      <pc:sldChg chg="add">
        <pc:chgData name="Olivier Bonaventure" userId="2cfde838-01f0-4cfb-adb8-e4ec77c79c17" providerId="ADAL" clId="{CBA7351C-AE93-E64B-8D6D-AC28CD94DC18}" dt="2023-04-03T14:09:25.180" v="248"/>
        <pc:sldMkLst>
          <pc:docMk/>
          <pc:sldMk cId="4154334633" sldId="392"/>
        </pc:sldMkLst>
      </pc:sldChg>
      <pc:sldChg chg="add">
        <pc:chgData name="Olivier Bonaventure" userId="2cfde838-01f0-4cfb-adb8-e4ec77c79c17" providerId="ADAL" clId="{CBA7351C-AE93-E64B-8D6D-AC28CD94DC18}" dt="2023-04-03T14:09:25.180" v="248"/>
        <pc:sldMkLst>
          <pc:docMk/>
          <pc:sldMk cId="2758962373" sldId="393"/>
        </pc:sldMkLst>
      </pc:sldChg>
      <pc:sldChg chg="add del">
        <pc:chgData name="Olivier Bonaventure" userId="2cfde838-01f0-4cfb-adb8-e4ec77c79c17" providerId="ADAL" clId="{CBA7351C-AE93-E64B-8D6D-AC28CD94DC18}" dt="2023-04-03T14:09:17.776" v="246" actId="2696"/>
        <pc:sldMkLst>
          <pc:docMk/>
          <pc:sldMk cId="3633702647" sldId="393"/>
        </pc:sldMkLst>
      </pc:sldChg>
      <pc:sldChg chg="add">
        <pc:chgData name="Olivier Bonaventure" userId="2cfde838-01f0-4cfb-adb8-e4ec77c79c17" providerId="ADAL" clId="{CBA7351C-AE93-E64B-8D6D-AC28CD94DC18}" dt="2023-04-03T14:09:25.180" v="248"/>
        <pc:sldMkLst>
          <pc:docMk/>
          <pc:sldMk cId="3548577196" sldId="394"/>
        </pc:sldMkLst>
      </pc:sldChg>
      <pc:sldChg chg="add del">
        <pc:chgData name="Olivier Bonaventure" userId="2cfde838-01f0-4cfb-adb8-e4ec77c79c17" providerId="ADAL" clId="{CBA7351C-AE93-E64B-8D6D-AC28CD94DC18}" dt="2023-04-03T14:09:17.776" v="246" actId="2696"/>
        <pc:sldMkLst>
          <pc:docMk/>
          <pc:sldMk cId="4162521450" sldId="394"/>
        </pc:sldMkLst>
      </pc:sldChg>
      <pc:sldChg chg="add del">
        <pc:chgData name="Olivier Bonaventure" userId="2cfde838-01f0-4cfb-adb8-e4ec77c79c17" providerId="ADAL" clId="{CBA7351C-AE93-E64B-8D6D-AC28CD94DC18}" dt="2023-04-03T14:09:17.776" v="246" actId="2696"/>
        <pc:sldMkLst>
          <pc:docMk/>
          <pc:sldMk cId="3166328952" sldId="395"/>
        </pc:sldMkLst>
      </pc:sldChg>
      <pc:sldChg chg="add">
        <pc:chgData name="Olivier Bonaventure" userId="2cfde838-01f0-4cfb-adb8-e4ec77c79c17" providerId="ADAL" clId="{CBA7351C-AE93-E64B-8D6D-AC28CD94DC18}" dt="2023-04-03T14:09:25.180" v="248"/>
        <pc:sldMkLst>
          <pc:docMk/>
          <pc:sldMk cId="4069392465" sldId="395"/>
        </pc:sldMkLst>
      </pc:sldChg>
      <pc:sldChg chg="add del">
        <pc:chgData name="Olivier Bonaventure" userId="2cfde838-01f0-4cfb-adb8-e4ec77c79c17" providerId="ADAL" clId="{CBA7351C-AE93-E64B-8D6D-AC28CD94DC18}" dt="2023-04-03T14:09:50.627" v="250" actId="2696"/>
        <pc:sldMkLst>
          <pc:docMk/>
          <pc:sldMk cId="1253223473" sldId="396"/>
        </pc:sldMkLst>
      </pc:sldChg>
      <pc:sldChg chg="add">
        <pc:chgData name="Olivier Bonaventure" userId="2cfde838-01f0-4cfb-adb8-e4ec77c79c17" providerId="ADAL" clId="{CBA7351C-AE93-E64B-8D6D-AC28CD94DC18}" dt="2023-04-03T14:10:08.221" v="251"/>
        <pc:sldMkLst>
          <pc:docMk/>
          <pc:sldMk cId="1579689384" sldId="396"/>
        </pc:sldMkLst>
      </pc:sldChg>
      <pc:sldChg chg="add del">
        <pc:chgData name="Olivier Bonaventure" userId="2cfde838-01f0-4cfb-adb8-e4ec77c79c17" providerId="ADAL" clId="{CBA7351C-AE93-E64B-8D6D-AC28CD94DC18}" dt="2023-04-03T14:49:34.176" v="337" actId="2696"/>
        <pc:sldMkLst>
          <pc:docMk/>
          <pc:sldMk cId="3026838676" sldId="398"/>
        </pc:sldMkLst>
      </pc:sldChg>
      <pc:sldChg chg="add del">
        <pc:chgData name="Olivier Bonaventure" userId="2cfde838-01f0-4cfb-adb8-e4ec77c79c17" providerId="ADAL" clId="{CBA7351C-AE93-E64B-8D6D-AC28CD94DC18}" dt="2023-04-03T14:49:32.323" v="335" actId="2696"/>
        <pc:sldMkLst>
          <pc:docMk/>
          <pc:sldMk cId="3714583041" sldId="399"/>
        </pc:sldMkLst>
      </pc:sldChg>
      <pc:sldChg chg="add del">
        <pc:chgData name="Olivier Bonaventure" userId="2cfde838-01f0-4cfb-adb8-e4ec77c79c17" providerId="ADAL" clId="{CBA7351C-AE93-E64B-8D6D-AC28CD94DC18}" dt="2023-04-03T14:49:33.103" v="336" actId="2696"/>
        <pc:sldMkLst>
          <pc:docMk/>
          <pc:sldMk cId="1685863658" sldId="400"/>
        </pc:sldMkLst>
      </pc:sldChg>
      <pc:sldChg chg="del">
        <pc:chgData name="Olivier Bonaventure" userId="2cfde838-01f0-4cfb-adb8-e4ec77c79c17" providerId="ADAL" clId="{CBA7351C-AE93-E64B-8D6D-AC28CD94DC18}" dt="2023-04-03T14:46:05.776" v="327" actId="2696"/>
        <pc:sldMkLst>
          <pc:docMk/>
          <pc:sldMk cId="1893261771" sldId="476"/>
        </pc:sldMkLst>
      </pc:sldChg>
      <pc:sldChg chg="del">
        <pc:chgData name="Olivier Bonaventure" userId="2cfde838-01f0-4cfb-adb8-e4ec77c79c17" providerId="ADAL" clId="{CBA7351C-AE93-E64B-8D6D-AC28CD94DC18}" dt="2023-04-03T14:46:05.776" v="327" actId="2696"/>
        <pc:sldMkLst>
          <pc:docMk/>
          <pc:sldMk cId="1915656856" sldId="477"/>
        </pc:sldMkLst>
      </pc:sldChg>
      <pc:sldChg chg="del">
        <pc:chgData name="Olivier Bonaventure" userId="2cfde838-01f0-4cfb-adb8-e4ec77c79c17" providerId="ADAL" clId="{CBA7351C-AE93-E64B-8D6D-AC28CD94DC18}" dt="2023-04-03T14:46:05.776" v="327" actId="2696"/>
        <pc:sldMkLst>
          <pc:docMk/>
          <pc:sldMk cId="2466888032" sldId="478"/>
        </pc:sldMkLst>
      </pc:sldChg>
      <pc:sldChg chg="del">
        <pc:chgData name="Olivier Bonaventure" userId="2cfde838-01f0-4cfb-adb8-e4ec77c79c17" providerId="ADAL" clId="{CBA7351C-AE93-E64B-8D6D-AC28CD94DC18}" dt="2023-04-03T14:46:05.776" v="327" actId="2696"/>
        <pc:sldMkLst>
          <pc:docMk/>
          <pc:sldMk cId="1707063978" sldId="479"/>
        </pc:sldMkLst>
      </pc:sldChg>
      <pc:sldChg chg="del">
        <pc:chgData name="Olivier Bonaventure" userId="2cfde838-01f0-4cfb-adb8-e4ec77c79c17" providerId="ADAL" clId="{CBA7351C-AE93-E64B-8D6D-AC28CD94DC18}" dt="2023-04-03T14:46:05.776" v="327" actId="2696"/>
        <pc:sldMkLst>
          <pc:docMk/>
          <pc:sldMk cId="1353152927" sldId="480"/>
        </pc:sldMkLst>
      </pc:sldChg>
      <pc:sldChg chg="del">
        <pc:chgData name="Olivier Bonaventure" userId="2cfde838-01f0-4cfb-adb8-e4ec77c79c17" providerId="ADAL" clId="{CBA7351C-AE93-E64B-8D6D-AC28CD94DC18}" dt="2023-04-03T14:46:05.776" v="327" actId="2696"/>
        <pc:sldMkLst>
          <pc:docMk/>
          <pc:sldMk cId="1571607825" sldId="481"/>
        </pc:sldMkLst>
      </pc:sldChg>
      <pc:sldChg chg="new del">
        <pc:chgData name="Olivier Bonaventure" userId="2cfde838-01f0-4cfb-adb8-e4ec77c79c17" providerId="ADAL" clId="{CBA7351C-AE93-E64B-8D6D-AC28CD94DC18}" dt="2023-04-03T14:06:11.731" v="154" actId="2696"/>
        <pc:sldMkLst>
          <pc:docMk/>
          <pc:sldMk cId="996609258" sldId="482"/>
        </pc:sldMkLst>
      </pc:sldChg>
      <pc:sldChg chg="add">
        <pc:chgData name="Olivier Bonaventure" userId="2cfde838-01f0-4cfb-adb8-e4ec77c79c17" providerId="ADAL" clId="{CBA7351C-AE93-E64B-8D6D-AC28CD94DC18}" dt="2023-04-03T09:53:18.665" v="44"/>
        <pc:sldMkLst>
          <pc:docMk/>
          <pc:sldMk cId="1496066511" sldId="592"/>
        </pc:sldMkLst>
      </pc:sldChg>
      <pc:sldChg chg="add">
        <pc:chgData name="Olivier Bonaventure" userId="2cfde838-01f0-4cfb-adb8-e4ec77c79c17" providerId="ADAL" clId="{CBA7351C-AE93-E64B-8D6D-AC28CD94DC18}" dt="2023-04-03T09:53:18.665" v="44"/>
        <pc:sldMkLst>
          <pc:docMk/>
          <pc:sldMk cId="1729239627" sldId="593"/>
        </pc:sldMkLst>
      </pc:sldChg>
      <pc:sldChg chg="modSp add mod ord">
        <pc:chgData name="Olivier Bonaventure" userId="2cfde838-01f0-4cfb-adb8-e4ec77c79c17" providerId="ADAL" clId="{CBA7351C-AE93-E64B-8D6D-AC28CD94DC18}" dt="2023-04-03T14:52:42.927" v="744" actId="120"/>
        <pc:sldMkLst>
          <pc:docMk/>
          <pc:sldMk cId="883685093" sldId="595"/>
        </pc:sldMkLst>
        <pc:spChg chg="mod">
          <ac:chgData name="Olivier Bonaventure" userId="2cfde838-01f0-4cfb-adb8-e4ec77c79c17" providerId="ADAL" clId="{CBA7351C-AE93-E64B-8D6D-AC28CD94DC18}" dt="2023-04-03T14:52:42.927" v="744" actId="120"/>
          <ac:spMkLst>
            <pc:docMk/>
            <pc:sldMk cId="883685093" sldId="595"/>
            <ac:spMk id="2" creationId="{CBEBE207-1F81-0B4E-837B-5C71A018961F}"/>
          </ac:spMkLst>
        </pc:spChg>
      </pc:sldChg>
      <pc:sldChg chg="add">
        <pc:chgData name="Olivier Bonaventure" userId="2cfde838-01f0-4cfb-adb8-e4ec77c79c17" providerId="ADAL" clId="{CBA7351C-AE93-E64B-8D6D-AC28CD94DC18}" dt="2023-04-03T09:53:18.665" v="44"/>
        <pc:sldMkLst>
          <pc:docMk/>
          <pc:sldMk cId="2096289912" sldId="596"/>
        </pc:sldMkLst>
      </pc:sldChg>
      <pc:sldChg chg="modSp add mod">
        <pc:chgData name="Olivier Bonaventure" userId="2cfde838-01f0-4cfb-adb8-e4ec77c79c17" providerId="ADAL" clId="{CBA7351C-AE93-E64B-8D6D-AC28CD94DC18}" dt="2023-04-20T06:10:51.470" v="907" actId="20577"/>
        <pc:sldMkLst>
          <pc:docMk/>
          <pc:sldMk cId="1439319870" sldId="597"/>
        </pc:sldMkLst>
        <pc:spChg chg="mod">
          <ac:chgData name="Olivier Bonaventure" userId="2cfde838-01f0-4cfb-adb8-e4ec77c79c17" providerId="ADAL" clId="{CBA7351C-AE93-E64B-8D6D-AC28CD94DC18}" dt="2023-04-20T06:10:51.470" v="907" actId="20577"/>
          <ac:spMkLst>
            <pc:docMk/>
            <pc:sldMk cId="1439319870" sldId="597"/>
            <ac:spMk id="3" creationId="{A10F16AD-F51E-474B-9068-A6FD8E5B1039}"/>
          </ac:spMkLst>
        </pc:spChg>
      </pc:sldChg>
      <pc:sldChg chg="modSp add mod">
        <pc:chgData name="Olivier Bonaventure" userId="2cfde838-01f0-4cfb-adb8-e4ec77c79c17" providerId="ADAL" clId="{CBA7351C-AE93-E64B-8D6D-AC28CD94DC18}" dt="2023-04-03T09:53:19.574" v="47" actId="27636"/>
        <pc:sldMkLst>
          <pc:docMk/>
          <pc:sldMk cId="2067741004" sldId="598"/>
        </pc:sldMkLst>
        <pc:spChg chg="mod">
          <ac:chgData name="Olivier Bonaventure" userId="2cfde838-01f0-4cfb-adb8-e4ec77c79c17" providerId="ADAL" clId="{CBA7351C-AE93-E64B-8D6D-AC28CD94DC18}" dt="2023-04-03T09:53:19.574" v="47" actId="27636"/>
          <ac:spMkLst>
            <pc:docMk/>
            <pc:sldMk cId="2067741004" sldId="598"/>
            <ac:spMk id="3" creationId="{BA0A2B82-CBBC-3843-B37E-0F63129BAB76}"/>
          </ac:spMkLst>
        </pc:spChg>
      </pc:sldChg>
      <pc:sldChg chg="add">
        <pc:chgData name="Olivier Bonaventure" userId="2cfde838-01f0-4cfb-adb8-e4ec77c79c17" providerId="ADAL" clId="{CBA7351C-AE93-E64B-8D6D-AC28CD94DC18}" dt="2023-04-03T09:53:18.665" v="44"/>
        <pc:sldMkLst>
          <pc:docMk/>
          <pc:sldMk cId="3074074697" sldId="599"/>
        </pc:sldMkLst>
      </pc:sldChg>
      <pc:sldChg chg="add">
        <pc:chgData name="Olivier Bonaventure" userId="2cfde838-01f0-4cfb-adb8-e4ec77c79c17" providerId="ADAL" clId="{CBA7351C-AE93-E64B-8D6D-AC28CD94DC18}" dt="2023-04-03T09:53:18.665" v="44"/>
        <pc:sldMkLst>
          <pc:docMk/>
          <pc:sldMk cId="2654847871" sldId="601"/>
        </pc:sldMkLst>
      </pc:sldChg>
      <pc:sldChg chg="add">
        <pc:chgData name="Olivier Bonaventure" userId="2cfde838-01f0-4cfb-adb8-e4ec77c79c17" providerId="ADAL" clId="{CBA7351C-AE93-E64B-8D6D-AC28CD94DC18}" dt="2023-04-03T09:53:18.665" v="44"/>
        <pc:sldMkLst>
          <pc:docMk/>
          <pc:sldMk cId="3015963949" sldId="602"/>
        </pc:sldMkLst>
      </pc:sldChg>
      <pc:sldChg chg="add">
        <pc:chgData name="Olivier Bonaventure" userId="2cfde838-01f0-4cfb-adb8-e4ec77c79c17" providerId="ADAL" clId="{CBA7351C-AE93-E64B-8D6D-AC28CD94DC18}" dt="2023-04-03T09:53:18.665" v="44"/>
        <pc:sldMkLst>
          <pc:docMk/>
          <pc:sldMk cId="3938721589" sldId="603"/>
        </pc:sldMkLst>
      </pc:sldChg>
      <pc:sldChg chg="add">
        <pc:chgData name="Olivier Bonaventure" userId="2cfde838-01f0-4cfb-adb8-e4ec77c79c17" providerId="ADAL" clId="{CBA7351C-AE93-E64B-8D6D-AC28CD94DC18}" dt="2023-04-03T09:53:18.665" v="44"/>
        <pc:sldMkLst>
          <pc:docMk/>
          <pc:sldMk cId="1731732252" sldId="604"/>
        </pc:sldMkLst>
      </pc:sldChg>
      <pc:sldChg chg="add">
        <pc:chgData name="Olivier Bonaventure" userId="2cfde838-01f0-4cfb-adb8-e4ec77c79c17" providerId="ADAL" clId="{CBA7351C-AE93-E64B-8D6D-AC28CD94DC18}" dt="2023-04-03T09:53:18.665" v="44"/>
        <pc:sldMkLst>
          <pc:docMk/>
          <pc:sldMk cId="0" sldId="605"/>
        </pc:sldMkLst>
      </pc:sldChg>
      <pc:sldChg chg="add">
        <pc:chgData name="Olivier Bonaventure" userId="2cfde838-01f0-4cfb-adb8-e4ec77c79c17" providerId="ADAL" clId="{CBA7351C-AE93-E64B-8D6D-AC28CD94DC18}" dt="2023-04-03T09:53:18.665" v="44"/>
        <pc:sldMkLst>
          <pc:docMk/>
          <pc:sldMk cId="815002843" sldId="606"/>
        </pc:sldMkLst>
      </pc:sldChg>
      <pc:sldChg chg="add">
        <pc:chgData name="Olivier Bonaventure" userId="2cfde838-01f0-4cfb-adb8-e4ec77c79c17" providerId="ADAL" clId="{CBA7351C-AE93-E64B-8D6D-AC28CD94DC18}" dt="2023-04-03T09:53:18.665" v="44"/>
        <pc:sldMkLst>
          <pc:docMk/>
          <pc:sldMk cId="3625577696" sldId="607"/>
        </pc:sldMkLst>
      </pc:sldChg>
      <pc:sldChg chg="add">
        <pc:chgData name="Olivier Bonaventure" userId="2cfde838-01f0-4cfb-adb8-e4ec77c79c17" providerId="ADAL" clId="{CBA7351C-AE93-E64B-8D6D-AC28CD94DC18}" dt="2023-04-03T09:53:18.665" v="44"/>
        <pc:sldMkLst>
          <pc:docMk/>
          <pc:sldMk cId="3172212761" sldId="608"/>
        </pc:sldMkLst>
      </pc:sldChg>
      <pc:sldChg chg="add">
        <pc:chgData name="Olivier Bonaventure" userId="2cfde838-01f0-4cfb-adb8-e4ec77c79c17" providerId="ADAL" clId="{CBA7351C-AE93-E64B-8D6D-AC28CD94DC18}" dt="2023-04-03T09:53:18.665" v="44"/>
        <pc:sldMkLst>
          <pc:docMk/>
          <pc:sldMk cId="1770756005" sldId="609"/>
        </pc:sldMkLst>
      </pc:sldChg>
      <pc:sldChg chg="add">
        <pc:chgData name="Olivier Bonaventure" userId="2cfde838-01f0-4cfb-adb8-e4ec77c79c17" providerId="ADAL" clId="{CBA7351C-AE93-E64B-8D6D-AC28CD94DC18}" dt="2023-04-03T09:53:18.665" v="44"/>
        <pc:sldMkLst>
          <pc:docMk/>
          <pc:sldMk cId="3829426794" sldId="610"/>
        </pc:sldMkLst>
      </pc:sldChg>
      <pc:sldChg chg="add">
        <pc:chgData name="Olivier Bonaventure" userId="2cfde838-01f0-4cfb-adb8-e4ec77c79c17" providerId="ADAL" clId="{CBA7351C-AE93-E64B-8D6D-AC28CD94DC18}" dt="2023-04-03T09:53:18.665" v="44"/>
        <pc:sldMkLst>
          <pc:docMk/>
          <pc:sldMk cId="572079898" sldId="611"/>
        </pc:sldMkLst>
      </pc:sldChg>
      <pc:sldChg chg="add del">
        <pc:chgData name="Olivier Bonaventure" userId="2cfde838-01f0-4cfb-adb8-e4ec77c79c17" providerId="ADAL" clId="{CBA7351C-AE93-E64B-8D6D-AC28CD94DC18}" dt="2023-04-03T14:52:31.340" v="724" actId="2696"/>
        <pc:sldMkLst>
          <pc:docMk/>
          <pc:sldMk cId="3815295064" sldId="612"/>
        </pc:sldMkLst>
      </pc:sldChg>
      <pc:sldChg chg="add del mod modShow">
        <pc:chgData name="Olivier Bonaventure" userId="2cfde838-01f0-4cfb-adb8-e4ec77c79c17" providerId="ADAL" clId="{CBA7351C-AE93-E64B-8D6D-AC28CD94DC18}" dt="2023-04-03T14:09:50.627" v="250" actId="2696"/>
        <pc:sldMkLst>
          <pc:docMk/>
          <pc:sldMk cId="4222777401" sldId="612"/>
        </pc:sldMkLst>
      </pc:sldChg>
      <pc:sldChg chg="add del">
        <pc:chgData name="Olivier Bonaventure" userId="2cfde838-01f0-4cfb-adb8-e4ec77c79c17" providerId="ADAL" clId="{CBA7351C-AE93-E64B-8D6D-AC28CD94DC18}" dt="2023-04-03T14:52:19.971" v="721" actId="2696"/>
        <pc:sldMkLst>
          <pc:docMk/>
          <pc:sldMk cId="750620821" sldId="613"/>
        </pc:sldMkLst>
      </pc:sldChg>
      <pc:sldChg chg="modSp add mod">
        <pc:chgData name="Olivier Bonaventure" userId="2cfde838-01f0-4cfb-adb8-e4ec77c79c17" providerId="ADAL" clId="{CBA7351C-AE93-E64B-8D6D-AC28CD94DC18}" dt="2023-04-03T09:53:19.152" v="45" actId="27636"/>
        <pc:sldMkLst>
          <pc:docMk/>
          <pc:sldMk cId="3163566873" sldId="614"/>
        </pc:sldMkLst>
        <pc:spChg chg="mod">
          <ac:chgData name="Olivier Bonaventure" userId="2cfde838-01f0-4cfb-adb8-e4ec77c79c17" providerId="ADAL" clId="{CBA7351C-AE93-E64B-8D6D-AC28CD94DC18}" dt="2023-04-03T09:53:19.152" v="45" actId="27636"/>
          <ac:spMkLst>
            <pc:docMk/>
            <pc:sldMk cId="3163566873" sldId="614"/>
            <ac:spMk id="3" creationId="{B1A2D88E-C5F4-4D41-9140-AA4F92388389}"/>
          </ac:spMkLst>
        </pc:spChg>
      </pc:sldChg>
      <pc:sldChg chg="addSp modSp add mod">
        <pc:chgData name="Olivier Bonaventure" userId="2cfde838-01f0-4cfb-adb8-e4ec77c79c17" providerId="ADAL" clId="{CBA7351C-AE93-E64B-8D6D-AC28CD94DC18}" dt="2023-04-18T16:13:27.545" v="823" actId="2711"/>
        <pc:sldMkLst>
          <pc:docMk/>
          <pc:sldMk cId="2629729518" sldId="615"/>
        </pc:sldMkLst>
        <pc:spChg chg="add mod">
          <ac:chgData name="Olivier Bonaventure" userId="2cfde838-01f0-4cfb-adb8-e4ec77c79c17" providerId="ADAL" clId="{CBA7351C-AE93-E64B-8D6D-AC28CD94DC18}" dt="2023-04-18T16:13:27.545" v="823" actId="2711"/>
          <ac:spMkLst>
            <pc:docMk/>
            <pc:sldMk cId="2629729518" sldId="615"/>
            <ac:spMk id="6" creationId="{3B434779-728D-F541-349E-F7E414E70CF4}"/>
          </ac:spMkLst>
        </pc:spChg>
        <pc:spChg chg="mod">
          <ac:chgData name="Olivier Bonaventure" userId="2cfde838-01f0-4cfb-adb8-e4ec77c79c17" providerId="ADAL" clId="{CBA7351C-AE93-E64B-8D6D-AC28CD94DC18}" dt="2023-04-03T09:57:01.960" v="50" actId="1076"/>
          <ac:spMkLst>
            <pc:docMk/>
            <pc:sldMk cId="2629729518" sldId="615"/>
            <ac:spMk id="8" creationId="{055BC3A1-6A46-1149-90E1-CE0A74F99DEC}"/>
          </ac:spMkLst>
        </pc:spChg>
        <pc:spChg chg="mod">
          <ac:chgData name="Olivier Bonaventure" userId="2cfde838-01f0-4cfb-adb8-e4ec77c79c17" providerId="ADAL" clId="{CBA7351C-AE93-E64B-8D6D-AC28CD94DC18}" dt="2023-04-18T09:36:53.154" v="757" actId="1076"/>
          <ac:spMkLst>
            <pc:docMk/>
            <pc:sldMk cId="2629729518" sldId="615"/>
            <ac:spMk id="9" creationId="{E78B9AFB-A602-2940-93C8-EE340EE89152}"/>
          </ac:spMkLst>
        </pc:spChg>
        <pc:spChg chg="mod">
          <ac:chgData name="Olivier Bonaventure" userId="2cfde838-01f0-4cfb-adb8-e4ec77c79c17" providerId="ADAL" clId="{CBA7351C-AE93-E64B-8D6D-AC28CD94DC18}" dt="2023-04-18T09:36:50.581" v="756" actId="1076"/>
          <ac:spMkLst>
            <pc:docMk/>
            <pc:sldMk cId="2629729518" sldId="615"/>
            <ac:spMk id="10" creationId="{981C94B6-3042-D240-808D-B98E6225CF86}"/>
          </ac:spMkLst>
        </pc:spChg>
      </pc:sldChg>
      <pc:sldChg chg="add">
        <pc:chgData name="Olivier Bonaventure" userId="2cfde838-01f0-4cfb-adb8-e4ec77c79c17" providerId="ADAL" clId="{CBA7351C-AE93-E64B-8D6D-AC28CD94DC18}" dt="2023-04-03T09:53:18.665" v="44"/>
        <pc:sldMkLst>
          <pc:docMk/>
          <pc:sldMk cId="2902901215" sldId="617"/>
        </pc:sldMkLst>
      </pc:sldChg>
      <pc:sldChg chg="add">
        <pc:chgData name="Olivier Bonaventure" userId="2cfde838-01f0-4cfb-adb8-e4ec77c79c17" providerId="ADAL" clId="{CBA7351C-AE93-E64B-8D6D-AC28CD94DC18}" dt="2023-04-03T09:53:18.665" v="44"/>
        <pc:sldMkLst>
          <pc:docMk/>
          <pc:sldMk cId="1073530644" sldId="618"/>
        </pc:sldMkLst>
      </pc:sldChg>
      <pc:sldChg chg="add">
        <pc:chgData name="Olivier Bonaventure" userId="2cfde838-01f0-4cfb-adb8-e4ec77c79c17" providerId="ADAL" clId="{CBA7351C-AE93-E64B-8D6D-AC28CD94DC18}" dt="2023-04-03T09:53:18.665" v="44"/>
        <pc:sldMkLst>
          <pc:docMk/>
          <pc:sldMk cId="3908957597" sldId="619"/>
        </pc:sldMkLst>
      </pc:sldChg>
      <pc:sldChg chg="add del">
        <pc:chgData name="Olivier Bonaventure" userId="2cfde838-01f0-4cfb-adb8-e4ec77c79c17" providerId="ADAL" clId="{CBA7351C-AE93-E64B-8D6D-AC28CD94DC18}" dt="2023-04-17T11:20:48.544" v="746" actId="2696"/>
        <pc:sldMkLst>
          <pc:docMk/>
          <pc:sldMk cId="1374338182" sldId="620"/>
        </pc:sldMkLst>
        <pc:spChg chg="mod">
          <ac:chgData name="Olivier Bonaventure" userId="2cfde838-01f0-4cfb-adb8-e4ec77c79c17" providerId="ADAL" clId="{CBA7351C-AE93-E64B-8D6D-AC28CD94DC18}" dt="2023-04-03T14:45:53.630" v="326" actId="20577"/>
          <ac:spMkLst>
            <pc:docMk/>
            <pc:sldMk cId="1374338182" sldId="620"/>
            <ac:spMk id="61442" creationId="{00000000-0000-0000-0000-000000000000}"/>
          </ac:spMkLst>
        </pc:spChg>
      </pc:sldChg>
      <pc:sldChg chg="modSp add mod">
        <pc:chgData name="Olivier Bonaventure" userId="2cfde838-01f0-4cfb-adb8-e4ec77c79c17" providerId="ADAL" clId="{CBA7351C-AE93-E64B-8D6D-AC28CD94DC18}" dt="2023-04-03T14:49:14.238" v="333" actId="20577"/>
        <pc:sldMkLst>
          <pc:docMk/>
          <pc:sldMk cId="3074026917" sldId="621"/>
        </pc:sldMkLst>
        <pc:spChg chg="mod">
          <ac:chgData name="Olivier Bonaventure" userId="2cfde838-01f0-4cfb-adb8-e4ec77c79c17" providerId="ADAL" clId="{CBA7351C-AE93-E64B-8D6D-AC28CD94DC18}" dt="2023-04-03T14:49:14.238" v="333" actId="20577"/>
          <ac:spMkLst>
            <pc:docMk/>
            <pc:sldMk cId="3074026917" sldId="621"/>
            <ac:spMk id="61442" creationId="{00000000-0000-0000-0000-000000000000}"/>
          </ac:spMkLst>
        </pc:spChg>
      </pc:sldChg>
      <pc:sldChg chg="modSp add mod">
        <pc:chgData name="Olivier Bonaventure" userId="2cfde838-01f0-4cfb-adb8-e4ec77c79c17" providerId="ADAL" clId="{CBA7351C-AE93-E64B-8D6D-AC28CD94DC18}" dt="2023-04-03T14:50:03.638" v="345" actId="207"/>
        <pc:sldMkLst>
          <pc:docMk/>
          <pc:sldMk cId="1476634706" sldId="622"/>
        </pc:sldMkLst>
        <pc:spChg chg="mod">
          <ac:chgData name="Olivier Bonaventure" userId="2cfde838-01f0-4cfb-adb8-e4ec77c79c17" providerId="ADAL" clId="{CBA7351C-AE93-E64B-8D6D-AC28CD94DC18}" dt="2023-04-03T14:50:03.638" v="345" actId="207"/>
          <ac:spMkLst>
            <pc:docMk/>
            <pc:sldMk cId="1476634706" sldId="622"/>
            <ac:spMk id="61442" creationId="{00000000-0000-0000-0000-000000000000}"/>
          </ac:spMkLst>
        </pc:spChg>
      </pc:sldChg>
      <pc:sldChg chg="new del">
        <pc:chgData name="Olivier Bonaventure" userId="2cfde838-01f0-4cfb-adb8-e4ec77c79c17" providerId="ADAL" clId="{CBA7351C-AE93-E64B-8D6D-AC28CD94DC18}" dt="2023-04-03T14:09:29.354" v="249" actId="2696"/>
        <pc:sldMkLst>
          <pc:docMk/>
          <pc:sldMk cId="658169134" sldId="623"/>
        </pc:sldMkLst>
      </pc:sldChg>
      <pc:sldChg chg="modSp new mod ord">
        <pc:chgData name="Olivier Bonaventure" userId="2cfde838-01f0-4cfb-adb8-e4ec77c79c17" providerId="ADAL" clId="{CBA7351C-AE93-E64B-8D6D-AC28CD94DC18}" dt="2023-04-03T14:51:50.979" v="717" actId="20578"/>
        <pc:sldMkLst>
          <pc:docMk/>
          <pc:sldMk cId="2437906633" sldId="623"/>
        </pc:sldMkLst>
        <pc:spChg chg="mod">
          <ac:chgData name="Olivier Bonaventure" userId="2cfde838-01f0-4cfb-adb8-e4ec77c79c17" providerId="ADAL" clId="{CBA7351C-AE93-E64B-8D6D-AC28CD94DC18}" dt="2023-04-03T14:50:20.010" v="383" actId="20577"/>
          <ac:spMkLst>
            <pc:docMk/>
            <pc:sldMk cId="2437906633" sldId="623"/>
            <ac:spMk id="2" creationId="{99B6778E-96ED-4057-4CE2-28588B1CF1F0}"/>
          </ac:spMkLst>
        </pc:spChg>
        <pc:spChg chg="mod">
          <ac:chgData name="Olivier Bonaventure" userId="2cfde838-01f0-4cfb-adb8-e4ec77c79c17" providerId="ADAL" clId="{CBA7351C-AE93-E64B-8D6D-AC28CD94DC18}" dt="2023-04-03T14:51:41.828" v="716" actId="20577"/>
          <ac:spMkLst>
            <pc:docMk/>
            <pc:sldMk cId="2437906633" sldId="623"/>
            <ac:spMk id="3" creationId="{55C5F184-068A-0092-034E-C5BB4454A250}"/>
          </ac:spMkLst>
        </pc:spChg>
      </pc:sldChg>
      <pc:sldChg chg="new del">
        <pc:chgData name="Olivier Bonaventure" userId="2cfde838-01f0-4cfb-adb8-e4ec77c79c17" providerId="ADAL" clId="{CBA7351C-AE93-E64B-8D6D-AC28CD94DC18}" dt="2023-04-03T14:15:24.236" v="270" actId="2696"/>
        <pc:sldMkLst>
          <pc:docMk/>
          <pc:sldMk cId="3785548128" sldId="623"/>
        </pc:sldMkLst>
      </pc:sldChg>
      <pc:sldChg chg="add del modTransition">
        <pc:chgData name="Olivier Bonaventure" userId="2cfde838-01f0-4cfb-adb8-e4ec77c79c17" providerId="ADAL" clId="{CBA7351C-AE93-E64B-8D6D-AC28CD94DC18}" dt="2023-04-03T14:15:24.556" v="287" actId="2696"/>
        <pc:sldMkLst>
          <pc:docMk/>
          <pc:sldMk cId="1340440908" sldId="624"/>
        </pc:sldMkLst>
        <pc:spChg chg="mod">
          <ac:chgData name="Olivier Bonaventure" userId="2cfde838-01f0-4cfb-adb8-e4ec77c79c17" providerId="ADAL" clId="{CBA7351C-AE93-E64B-8D6D-AC28CD94DC18}" dt="2023-04-03T14:52:18.988" v="720" actId="207"/>
          <ac:spMkLst>
            <pc:docMk/>
            <pc:sldMk cId="1340440908" sldId="624"/>
            <ac:spMk id="61442" creationId="{00000000-0000-0000-0000-000000000000}"/>
          </ac:spMkLst>
        </pc:spChg>
      </pc:sldChg>
      <pc:sldChg chg="add del modTransition">
        <pc:chgData name="Olivier Bonaventure" userId="2cfde838-01f0-4cfb-adb8-e4ec77c79c17" providerId="ADAL" clId="{CBA7351C-AE93-E64B-8D6D-AC28CD94DC18}" dt="2023-04-03T14:15:24.227" v="268" actId="2696"/>
        <pc:sldMkLst>
          <pc:docMk/>
          <pc:sldMk cId="0" sldId="625"/>
        </pc:sldMkLst>
      </pc:sldChg>
      <pc:sldChg chg="add del modTransition">
        <pc:chgData name="Olivier Bonaventure" userId="2cfde838-01f0-4cfb-adb8-e4ec77c79c17" providerId="ADAL" clId="{CBA7351C-AE93-E64B-8D6D-AC28CD94DC18}" dt="2023-04-03T14:15:24.222" v="267" actId="2696"/>
        <pc:sldMkLst>
          <pc:docMk/>
          <pc:sldMk cId="0" sldId="626"/>
        </pc:sldMkLst>
      </pc:sldChg>
      <pc:sldChg chg="add del modTransition">
        <pc:chgData name="Olivier Bonaventure" userId="2cfde838-01f0-4cfb-adb8-e4ec77c79c17" providerId="ADAL" clId="{CBA7351C-AE93-E64B-8D6D-AC28CD94DC18}" dt="2023-04-03T14:15:24.265" v="274" actId="2696"/>
        <pc:sldMkLst>
          <pc:docMk/>
          <pc:sldMk cId="2812592571" sldId="627"/>
        </pc:sldMkLst>
      </pc:sldChg>
      <pc:sldChg chg="add del modTransition">
        <pc:chgData name="Olivier Bonaventure" userId="2cfde838-01f0-4cfb-adb8-e4ec77c79c17" providerId="ADAL" clId="{CBA7351C-AE93-E64B-8D6D-AC28CD94DC18}" dt="2023-04-03T14:15:24.581" v="291" actId="2696"/>
        <pc:sldMkLst>
          <pc:docMk/>
          <pc:sldMk cId="3676101524" sldId="628"/>
        </pc:sldMkLst>
      </pc:sldChg>
      <pc:sldChg chg="add del modTransition">
        <pc:chgData name="Olivier Bonaventure" userId="2cfde838-01f0-4cfb-adb8-e4ec77c79c17" providerId="ADAL" clId="{CBA7351C-AE93-E64B-8D6D-AC28CD94DC18}" dt="2023-04-03T14:15:24.259" v="273" actId="2696"/>
        <pc:sldMkLst>
          <pc:docMk/>
          <pc:sldMk cId="872151392" sldId="629"/>
        </pc:sldMkLst>
      </pc:sldChg>
      <pc:sldChg chg="modSp add del mod modTransition">
        <pc:chgData name="Olivier Bonaventure" userId="2cfde838-01f0-4cfb-adb8-e4ec77c79c17" providerId="ADAL" clId="{CBA7351C-AE93-E64B-8D6D-AC28CD94DC18}" dt="2023-04-03T14:15:24.232" v="269" actId="2696"/>
        <pc:sldMkLst>
          <pc:docMk/>
          <pc:sldMk cId="225230821" sldId="630"/>
        </pc:sldMkLst>
        <pc:spChg chg="mod">
          <ac:chgData name="Olivier Bonaventure" userId="2cfde838-01f0-4cfb-adb8-e4ec77c79c17" providerId="ADAL" clId="{CBA7351C-AE93-E64B-8D6D-AC28CD94DC18}" dt="2023-04-03T14:14:23.220" v="255" actId="27636"/>
          <ac:spMkLst>
            <pc:docMk/>
            <pc:sldMk cId="225230821" sldId="630"/>
            <ac:spMk id="3" creationId="{DDE4858F-2F70-22FC-367D-B58C90EFD1D5}"/>
          </ac:spMkLst>
        </pc:spChg>
      </pc:sldChg>
      <pc:sldChg chg="modSp add del mod modTransition">
        <pc:chgData name="Olivier Bonaventure" userId="2cfde838-01f0-4cfb-adb8-e4ec77c79c17" providerId="ADAL" clId="{CBA7351C-AE93-E64B-8D6D-AC28CD94DC18}" dt="2023-04-03T14:15:24.551" v="286" actId="2696"/>
        <pc:sldMkLst>
          <pc:docMk/>
          <pc:sldMk cId="1068141033" sldId="631"/>
        </pc:sldMkLst>
        <pc:spChg chg="mod">
          <ac:chgData name="Olivier Bonaventure" userId="2cfde838-01f0-4cfb-adb8-e4ec77c79c17" providerId="ADAL" clId="{CBA7351C-AE93-E64B-8D6D-AC28CD94DC18}" dt="2023-04-03T14:14:23.629" v="256" actId="27636"/>
          <ac:spMkLst>
            <pc:docMk/>
            <pc:sldMk cId="1068141033" sldId="631"/>
            <ac:spMk id="3" creationId="{D5557E63-67D9-DC81-0642-C9B990D25D4C}"/>
          </ac:spMkLst>
        </pc:spChg>
      </pc:sldChg>
      <pc:sldChg chg="modSp add del mod modTransition">
        <pc:chgData name="Olivier Bonaventure" userId="2cfde838-01f0-4cfb-adb8-e4ec77c79c17" providerId="ADAL" clId="{CBA7351C-AE93-E64B-8D6D-AC28CD94DC18}" dt="2023-04-03T14:15:24.184" v="262" actId="2696"/>
        <pc:sldMkLst>
          <pc:docMk/>
          <pc:sldMk cId="2950247983" sldId="632"/>
        </pc:sldMkLst>
        <pc:spChg chg="mod">
          <ac:chgData name="Olivier Bonaventure" userId="2cfde838-01f0-4cfb-adb8-e4ec77c79c17" providerId="ADAL" clId="{CBA7351C-AE93-E64B-8D6D-AC28CD94DC18}" dt="2023-04-03T14:14:23.929" v="257" actId="27636"/>
          <ac:spMkLst>
            <pc:docMk/>
            <pc:sldMk cId="2950247983" sldId="632"/>
            <ac:spMk id="3" creationId="{327ADF36-F757-8E11-FB67-DF3A9DABE8DE}"/>
          </ac:spMkLst>
        </pc:spChg>
      </pc:sldChg>
      <pc:sldChg chg="add del modTransition">
        <pc:chgData name="Olivier Bonaventure" userId="2cfde838-01f0-4cfb-adb8-e4ec77c79c17" providerId="ADAL" clId="{CBA7351C-AE93-E64B-8D6D-AC28CD94DC18}" dt="2023-04-03T14:15:24.375" v="279" actId="2696"/>
        <pc:sldMkLst>
          <pc:docMk/>
          <pc:sldMk cId="2132776460" sldId="633"/>
        </pc:sldMkLst>
      </pc:sldChg>
      <pc:sldChg chg="add del modTransition">
        <pc:chgData name="Olivier Bonaventure" userId="2cfde838-01f0-4cfb-adb8-e4ec77c79c17" providerId="ADAL" clId="{CBA7351C-AE93-E64B-8D6D-AC28CD94DC18}" dt="2023-04-03T14:15:24.200" v="264" actId="2696"/>
        <pc:sldMkLst>
          <pc:docMk/>
          <pc:sldMk cId="0" sldId="634"/>
        </pc:sldMkLst>
      </pc:sldChg>
      <pc:sldChg chg="add del modTransition">
        <pc:chgData name="Olivier Bonaventure" userId="2cfde838-01f0-4cfb-adb8-e4ec77c79c17" providerId="ADAL" clId="{CBA7351C-AE93-E64B-8D6D-AC28CD94DC18}" dt="2023-04-03T14:15:24.392" v="282" actId="2696"/>
        <pc:sldMkLst>
          <pc:docMk/>
          <pc:sldMk cId="0" sldId="635"/>
        </pc:sldMkLst>
      </pc:sldChg>
      <pc:sldChg chg="add del modTransition">
        <pc:chgData name="Olivier Bonaventure" userId="2cfde838-01f0-4cfb-adb8-e4ec77c79c17" providerId="ADAL" clId="{CBA7351C-AE93-E64B-8D6D-AC28CD94DC18}" dt="2023-04-03T14:15:24.179" v="261" actId="2696"/>
        <pc:sldMkLst>
          <pc:docMk/>
          <pc:sldMk cId="0" sldId="636"/>
        </pc:sldMkLst>
      </pc:sldChg>
      <pc:sldChg chg="add del modTransition">
        <pc:chgData name="Olivier Bonaventure" userId="2cfde838-01f0-4cfb-adb8-e4ec77c79c17" providerId="ADAL" clId="{CBA7351C-AE93-E64B-8D6D-AC28CD94DC18}" dt="2023-04-03T14:15:24.547" v="285" actId="2696"/>
        <pc:sldMkLst>
          <pc:docMk/>
          <pc:sldMk cId="0" sldId="637"/>
        </pc:sldMkLst>
      </pc:sldChg>
      <pc:sldMasterChg chg="del delSldLayout">
        <pc:chgData name="Olivier Bonaventure" userId="2cfde838-01f0-4cfb-adb8-e4ec77c79c17" providerId="ADAL" clId="{CBA7351C-AE93-E64B-8D6D-AC28CD94DC18}" dt="2023-04-03T09:51:21.449" v="23" actId="2696"/>
        <pc:sldMasterMkLst>
          <pc:docMk/>
          <pc:sldMasterMk cId="0" sldId="2147483648"/>
        </pc:sldMasterMkLst>
        <pc:sldLayoutChg chg="del">
          <pc:chgData name="Olivier Bonaventure" userId="2cfde838-01f0-4cfb-adb8-e4ec77c79c17" providerId="ADAL" clId="{CBA7351C-AE93-E64B-8D6D-AC28CD94DC18}" dt="2023-04-03T09:51:21.434" v="12" actId="2696"/>
          <pc:sldLayoutMkLst>
            <pc:docMk/>
            <pc:sldMasterMk cId="0" sldId="2147483648"/>
            <pc:sldLayoutMk cId="3150105389" sldId="2147483662"/>
          </pc:sldLayoutMkLst>
        </pc:sldLayoutChg>
        <pc:sldLayoutChg chg="del">
          <pc:chgData name="Olivier Bonaventure" userId="2cfde838-01f0-4cfb-adb8-e4ec77c79c17" providerId="ADAL" clId="{CBA7351C-AE93-E64B-8D6D-AC28CD94DC18}" dt="2023-04-03T09:51:21.435" v="13" actId="2696"/>
          <pc:sldLayoutMkLst>
            <pc:docMk/>
            <pc:sldMasterMk cId="0" sldId="2147483648"/>
            <pc:sldLayoutMk cId="2470963345" sldId="2147483663"/>
          </pc:sldLayoutMkLst>
        </pc:sldLayoutChg>
        <pc:sldLayoutChg chg="del">
          <pc:chgData name="Olivier Bonaventure" userId="2cfde838-01f0-4cfb-adb8-e4ec77c79c17" providerId="ADAL" clId="{CBA7351C-AE93-E64B-8D6D-AC28CD94DC18}" dt="2023-04-03T09:51:21.436" v="14" actId="2696"/>
          <pc:sldLayoutMkLst>
            <pc:docMk/>
            <pc:sldMasterMk cId="0" sldId="2147483648"/>
            <pc:sldLayoutMk cId="1991126625" sldId="2147483664"/>
          </pc:sldLayoutMkLst>
        </pc:sldLayoutChg>
        <pc:sldLayoutChg chg="del">
          <pc:chgData name="Olivier Bonaventure" userId="2cfde838-01f0-4cfb-adb8-e4ec77c79c17" providerId="ADAL" clId="{CBA7351C-AE93-E64B-8D6D-AC28CD94DC18}" dt="2023-04-03T09:51:21.437" v="15" actId="2696"/>
          <pc:sldLayoutMkLst>
            <pc:docMk/>
            <pc:sldMasterMk cId="0" sldId="2147483648"/>
            <pc:sldLayoutMk cId="1033231961" sldId="2147483665"/>
          </pc:sldLayoutMkLst>
        </pc:sldLayoutChg>
        <pc:sldLayoutChg chg="del">
          <pc:chgData name="Olivier Bonaventure" userId="2cfde838-01f0-4cfb-adb8-e4ec77c79c17" providerId="ADAL" clId="{CBA7351C-AE93-E64B-8D6D-AC28CD94DC18}" dt="2023-04-03T09:51:21.439" v="16" actId="2696"/>
          <pc:sldLayoutMkLst>
            <pc:docMk/>
            <pc:sldMasterMk cId="0" sldId="2147483648"/>
            <pc:sldLayoutMk cId="3920702915" sldId="2147483666"/>
          </pc:sldLayoutMkLst>
        </pc:sldLayoutChg>
        <pc:sldLayoutChg chg="del">
          <pc:chgData name="Olivier Bonaventure" userId="2cfde838-01f0-4cfb-adb8-e4ec77c79c17" providerId="ADAL" clId="{CBA7351C-AE93-E64B-8D6D-AC28CD94DC18}" dt="2023-04-03T09:51:21.440" v="17" actId="2696"/>
          <pc:sldLayoutMkLst>
            <pc:docMk/>
            <pc:sldMasterMk cId="0" sldId="2147483648"/>
            <pc:sldLayoutMk cId="2667627604" sldId="2147483667"/>
          </pc:sldLayoutMkLst>
        </pc:sldLayoutChg>
        <pc:sldLayoutChg chg="del">
          <pc:chgData name="Olivier Bonaventure" userId="2cfde838-01f0-4cfb-adb8-e4ec77c79c17" providerId="ADAL" clId="{CBA7351C-AE93-E64B-8D6D-AC28CD94DC18}" dt="2023-04-03T09:51:21.441" v="18" actId="2696"/>
          <pc:sldLayoutMkLst>
            <pc:docMk/>
            <pc:sldMasterMk cId="0" sldId="2147483648"/>
            <pc:sldLayoutMk cId="4206950327" sldId="2147483668"/>
          </pc:sldLayoutMkLst>
        </pc:sldLayoutChg>
        <pc:sldLayoutChg chg="del">
          <pc:chgData name="Olivier Bonaventure" userId="2cfde838-01f0-4cfb-adb8-e4ec77c79c17" providerId="ADAL" clId="{CBA7351C-AE93-E64B-8D6D-AC28CD94DC18}" dt="2023-04-03T09:51:21.442" v="19" actId="2696"/>
          <pc:sldLayoutMkLst>
            <pc:docMk/>
            <pc:sldMasterMk cId="0" sldId="2147483648"/>
            <pc:sldLayoutMk cId="1774873922" sldId="2147483669"/>
          </pc:sldLayoutMkLst>
        </pc:sldLayoutChg>
        <pc:sldLayoutChg chg="del">
          <pc:chgData name="Olivier Bonaventure" userId="2cfde838-01f0-4cfb-adb8-e4ec77c79c17" providerId="ADAL" clId="{CBA7351C-AE93-E64B-8D6D-AC28CD94DC18}" dt="2023-04-03T09:51:21.443" v="20" actId="2696"/>
          <pc:sldLayoutMkLst>
            <pc:docMk/>
            <pc:sldMasterMk cId="0" sldId="2147483648"/>
            <pc:sldLayoutMk cId="435590540" sldId="2147483670"/>
          </pc:sldLayoutMkLst>
        </pc:sldLayoutChg>
        <pc:sldLayoutChg chg="del">
          <pc:chgData name="Olivier Bonaventure" userId="2cfde838-01f0-4cfb-adb8-e4ec77c79c17" providerId="ADAL" clId="{CBA7351C-AE93-E64B-8D6D-AC28CD94DC18}" dt="2023-04-03T09:51:21.444" v="21" actId="2696"/>
          <pc:sldLayoutMkLst>
            <pc:docMk/>
            <pc:sldMasterMk cId="0" sldId="2147483648"/>
            <pc:sldLayoutMk cId="4193769378" sldId="2147483671"/>
          </pc:sldLayoutMkLst>
        </pc:sldLayoutChg>
        <pc:sldLayoutChg chg="del">
          <pc:chgData name="Olivier Bonaventure" userId="2cfde838-01f0-4cfb-adb8-e4ec77c79c17" providerId="ADAL" clId="{CBA7351C-AE93-E64B-8D6D-AC28CD94DC18}" dt="2023-04-03T09:51:21.445" v="22" actId="2696"/>
          <pc:sldLayoutMkLst>
            <pc:docMk/>
            <pc:sldMasterMk cId="0" sldId="2147483648"/>
            <pc:sldLayoutMk cId="1633739916" sldId="2147483672"/>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0"/>
        </pc:sldMasterMkLst>
        <pc:sldLayoutChg chg="del">
          <pc:chgData name="Olivier Bonaventure" userId="2cfde838-01f0-4cfb-adb8-e4ec77c79c17" providerId="ADAL" clId="{CBA7351C-AE93-E64B-8D6D-AC28CD94DC18}" dt="2023-04-03T14:04:10.371" v="58" actId="700"/>
          <pc:sldLayoutMkLst>
            <pc:docMk/>
            <pc:sldMasterMk cId="0" sldId="2147483650"/>
            <pc:sldLayoutMk cId="3454143850" sldId="2147483684"/>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825103497" sldId="2147483685"/>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3293140242" sldId="2147483686"/>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2739136955" sldId="2147483687"/>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1265538129" sldId="2147483688"/>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24164169" sldId="2147483689"/>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2270245532" sldId="2147483690"/>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2657480483" sldId="2147483691"/>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4099230514" sldId="2147483692"/>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897115032" sldId="2147483693"/>
          </pc:sldLayoutMkLst>
        </pc:sldLayoutChg>
        <pc:sldLayoutChg chg="del">
          <pc:chgData name="Olivier Bonaventure" userId="2cfde838-01f0-4cfb-adb8-e4ec77c79c17" providerId="ADAL" clId="{CBA7351C-AE93-E64B-8D6D-AC28CD94DC18}" dt="2023-04-03T14:04:10.371" v="58" actId="700"/>
          <pc:sldLayoutMkLst>
            <pc:docMk/>
            <pc:sldMasterMk cId="0" sldId="2147483650"/>
            <pc:sldLayoutMk cId="4286108589" sldId="2147483694"/>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1"/>
        </pc:sldMasterMkLst>
        <pc:sldLayoutChg chg="del">
          <pc:chgData name="Olivier Bonaventure" userId="2cfde838-01f0-4cfb-adb8-e4ec77c79c17" providerId="ADAL" clId="{CBA7351C-AE93-E64B-8D6D-AC28CD94DC18}" dt="2023-04-03T14:04:10.371" v="58" actId="700"/>
          <pc:sldLayoutMkLst>
            <pc:docMk/>
            <pc:sldMasterMk cId="0" sldId="2147483651"/>
            <pc:sldLayoutMk cId="50690239" sldId="2147483695"/>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2807523193" sldId="2147483696"/>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2198332101" sldId="2147483697"/>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2443444886" sldId="2147483698"/>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1023211395" sldId="2147483699"/>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2641035622" sldId="2147483700"/>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973650625" sldId="2147483701"/>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489570408" sldId="2147483702"/>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1493596014" sldId="2147483703"/>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512917052" sldId="2147483704"/>
          </pc:sldLayoutMkLst>
        </pc:sldLayoutChg>
        <pc:sldLayoutChg chg="del">
          <pc:chgData name="Olivier Bonaventure" userId="2cfde838-01f0-4cfb-adb8-e4ec77c79c17" providerId="ADAL" clId="{CBA7351C-AE93-E64B-8D6D-AC28CD94DC18}" dt="2023-04-03T14:04:10.371" v="58" actId="700"/>
          <pc:sldLayoutMkLst>
            <pc:docMk/>
            <pc:sldMasterMk cId="0" sldId="2147483651"/>
            <pc:sldLayoutMk cId="743464854" sldId="2147483705"/>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2"/>
        </pc:sldMasterMkLst>
        <pc:sldLayoutChg chg="del">
          <pc:chgData name="Olivier Bonaventure" userId="2cfde838-01f0-4cfb-adb8-e4ec77c79c17" providerId="ADAL" clId="{CBA7351C-AE93-E64B-8D6D-AC28CD94DC18}" dt="2023-04-03T14:04:10.371" v="58" actId="700"/>
          <pc:sldLayoutMkLst>
            <pc:docMk/>
            <pc:sldMasterMk cId="0" sldId="2147483652"/>
            <pc:sldLayoutMk cId="597728146" sldId="2147483706"/>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2141815687" sldId="2147483707"/>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3210991879" sldId="2147483708"/>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301972588" sldId="2147483709"/>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531788630" sldId="2147483710"/>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1923975330" sldId="2147483711"/>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3198691365" sldId="2147483712"/>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2299953454" sldId="2147483713"/>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2667672396" sldId="2147483714"/>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1194972837" sldId="2147483715"/>
          </pc:sldLayoutMkLst>
        </pc:sldLayoutChg>
        <pc:sldLayoutChg chg="del">
          <pc:chgData name="Olivier Bonaventure" userId="2cfde838-01f0-4cfb-adb8-e4ec77c79c17" providerId="ADAL" clId="{CBA7351C-AE93-E64B-8D6D-AC28CD94DC18}" dt="2023-04-03T14:04:10.371" v="58" actId="700"/>
          <pc:sldLayoutMkLst>
            <pc:docMk/>
            <pc:sldMasterMk cId="0" sldId="2147483652"/>
            <pc:sldLayoutMk cId="151497101" sldId="2147483716"/>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3"/>
        </pc:sldMasterMkLst>
        <pc:sldLayoutChg chg="del">
          <pc:chgData name="Olivier Bonaventure" userId="2cfde838-01f0-4cfb-adb8-e4ec77c79c17" providerId="ADAL" clId="{CBA7351C-AE93-E64B-8D6D-AC28CD94DC18}" dt="2023-04-03T14:04:10.371" v="58" actId="700"/>
          <pc:sldLayoutMkLst>
            <pc:docMk/>
            <pc:sldMasterMk cId="0" sldId="2147483653"/>
            <pc:sldLayoutMk cId="1607355999" sldId="2147483717"/>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1003616647" sldId="2147483718"/>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2115998124" sldId="2147483719"/>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2969640487" sldId="2147483720"/>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2796184758" sldId="2147483721"/>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1899227489" sldId="2147483722"/>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3309804801" sldId="2147483723"/>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1739797020" sldId="2147483724"/>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3725648652" sldId="2147483725"/>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286789244" sldId="2147483726"/>
          </pc:sldLayoutMkLst>
        </pc:sldLayoutChg>
        <pc:sldLayoutChg chg="del">
          <pc:chgData name="Olivier Bonaventure" userId="2cfde838-01f0-4cfb-adb8-e4ec77c79c17" providerId="ADAL" clId="{CBA7351C-AE93-E64B-8D6D-AC28CD94DC18}" dt="2023-04-03T14:04:10.371" v="58" actId="700"/>
          <pc:sldLayoutMkLst>
            <pc:docMk/>
            <pc:sldMasterMk cId="0" sldId="2147483653"/>
            <pc:sldLayoutMk cId="1806267342" sldId="2147483727"/>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4"/>
        </pc:sldMasterMkLst>
        <pc:sldLayoutChg chg="del">
          <pc:chgData name="Olivier Bonaventure" userId="2cfde838-01f0-4cfb-adb8-e4ec77c79c17" providerId="ADAL" clId="{CBA7351C-AE93-E64B-8D6D-AC28CD94DC18}" dt="2023-04-03T14:04:10.371" v="58" actId="700"/>
          <pc:sldLayoutMkLst>
            <pc:docMk/>
            <pc:sldMasterMk cId="0" sldId="2147483654"/>
            <pc:sldLayoutMk cId="1112424601" sldId="2147483728"/>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1625449394" sldId="2147483729"/>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2171663560" sldId="2147483730"/>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780891422" sldId="2147483731"/>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360151933" sldId="2147483732"/>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2782855240" sldId="2147483733"/>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1439485486" sldId="2147483734"/>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3476139847" sldId="2147483735"/>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751122966" sldId="2147483736"/>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759359031" sldId="2147483737"/>
          </pc:sldLayoutMkLst>
        </pc:sldLayoutChg>
        <pc:sldLayoutChg chg="del">
          <pc:chgData name="Olivier Bonaventure" userId="2cfde838-01f0-4cfb-adb8-e4ec77c79c17" providerId="ADAL" clId="{CBA7351C-AE93-E64B-8D6D-AC28CD94DC18}" dt="2023-04-03T14:04:10.371" v="58" actId="700"/>
          <pc:sldLayoutMkLst>
            <pc:docMk/>
            <pc:sldMasterMk cId="0" sldId="2147483654"/>
            <pc:sldLayoutMk cId="127112469" sldId="2147483738"/>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5"/>
        </pc:sldMasterMkLst>
        <pc:sldLayoutChg chg="del">
          <pc:chgData name="Olivier Bonaventure" userId="2cfde838-01f0-4cfb-adb8-e4ec77c79c17" providerId="ADAL" clId="{CBA7351C-AE93-E64B-8D6D-AC28CD94DC18}" dt="2023-04-03T14:04:10.371" v="58" actId="700"/>
          <pc:sldLayoutMkLst>
            <pc:docMk/>
            <pc:sldMasterMk cId="0" sldId="2147483655"/>
            <pc:sldLayoutMk cId="3698223920" sldId="2147483739"/>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4166906121" sldId="2147483740"/>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161605236" sldId="2147483741"/>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189139840" sldId="2147483742"/>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2372768272" sldId="2147483743"/>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1237940015" sldId="2147483744"/>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1046901470" sldId="2147483745"/>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208422476" sldId="2147483746"/>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232139085" sldId="2147483747"/>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1533521759" sldId="2147483748"/>
          </pc:sldLayoutMkLst>
        </pc:sldLayoutChg>
        <pc:sldLayoutChg chg="del">
          <pc:chgData name="Olivier Bonaventure" userId="2cfde838-01f0-4cfb-adb8-e4ec77c79c17" providerId="ADAL" clId="{CBA7351C-AE93-E64B-8D6D-AC28CD94DC18}" dt="2023-04-03T14:04:10.371" v="58" actId="700"/>
          <pc:sldLayoutMkLst>
            <pc:docMk/>
            <pc:sldMasterMk cId="0" sldId="2147483655"/>
            <pc:sldLayoutMk cId="3481344765" sldId="2147483749"/>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6"/>
        </pc:sldMasterMkLst>
        <pc:sldLayoutChg chg="del">
          <pc:chgData name="Olivier Bonaventure" userId="2cfde838-01f0-4cfb-adb8-e4ec77c79c17" providerId="ADAL" clId="{CBA7351C-AE93-E64B-8D6D-AC28CD94DC18}" dt="2023-04-03T14:04:10.371" v="58" actId="700"/>
          <pc:sldLayoutMkLst>
            <pc:docMk/>
            <pc:sldMasterMk cId="0" sldId="2147483656"/>
            <pc:sldLayoutMk cId="4192948831" sldId="2147483750"/>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1423614560" sldId="2147483751"/>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3240048470" sldId="2147483752"/>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900923500" sldId="2147483753"/>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642241404" sldId="2147483754"/>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309818295" sldId="2147483755"/>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2502366112" sldId="2147483756"/>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1203190049" sldId="2147483757"/>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485582295" sldId="2147483758"/>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2259587425" sldId="2147483759"/>
          </pc:sldLayoutMkLst>
        </pc:sldLayoutChg>
        <pc:sldLayoutChg chg="del">
          <pc:chgData name="Olivier Bonaventure" userId="2cfde838-01f0-4cfb-adb8-e4ec77c79c17" providerId="ADAL" clId="{CBA7351C-AE93-E64B-8D6D-AC28CD94DC18}" dt="2023-04-03T14:04:10.371" v="58" actId="700"/>
          <pc:sldLayoutMkLst>
            <pc:docMk/>
            <pc:sldMasterMk cId="0" sldId="2147483656"/>
            <pc:sldLayoutMk cId="745793173" sldId="2147483760"/>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7"/>
        </pc:sldMasterMkLst>
        <pc:sldLayoutChg chg="del">
          <pc:chgData name="Olivier Bonaventure" userId="2cfde838-01f0-4cfb-adb8-e4ec77c79c17" providerId="ADAL" clId="{CBA7351C-AE93-E64B-8D6D-AC28CD94DC18}" dt="2023-04-03T14:04:10.371" v="58" actId="700"/>
          <pc:sldLayoutMkLst>
            <pc:docMk/>
            <pc:sldMasterMk cId="0" sldId="2147483657"/>
            <pc:sldLayoutMk cId="2921610270" sldId="2147483761"/>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196738403" sldId="2147483762"/>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2110900491" sldId="2147483763"/>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3451852457" sldId="2147483764"/>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3903587970" sldId="2147483765"/>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466157287" sldId="2147483766"/>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517504154" sldId="2147483767"/>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3774303556" sldId="2147483768"/>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2444970130" sldId="2147483769"/>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1324722807" sldId="2147483770"/>
          </pc:sldLayoutMkLst>
        </pc:sldLayoutChg>
        <pc:sldLayoutChg chg="del">
          <pc:chgData name="Olivier Bonaventure" userId="2cfde838-01f0-4cfb-adb8-e4ec77c79c17" providerId="ADAL" clId="{CBA7351C-AE93-E64B-8D6D-AC28CD94DC18}" dt="2023-04-03T14:04:10.371" v="58" actId="700"/>
          <pc:sldLayoutMkLst>
            <pc:docMk/>
            <pc:sldMasterMk cId="0" sldId="2147483657"/>
            <pc:sldLayoutMk cId="3988000340" sldId="2147483771"/>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8"/>
        </pc:sldMasterMkLst>
        <pc:sldLayoutChg chg="del">
          <pc:chgData name="Olivier Bonaventure" userId="2cfde838-01f0-4cfb-adb8-e4ec77c79c17" providerId="ADAL" clId="{CBA7351C-AE93-E64B-8D6D-AC28CD94DC18}" dt="2023-04-03T14:04:10.371" v="58" actId="700"/>
          <pc:sldLayoutMkLst>
            <pc:docMk/>
            <pc:sldMasterMk cId="0" sldId="2147483658"/>
            <pc:sldLayoutMk cId="1379071534" sldId="2147483772"/>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1281301889" sldId="2147483773"/>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2609143584" sldId="2147483774"/>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3118395276" sldId="2147483775"/>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3613123587" sldId="2147483776"/>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434962301" sldId="2147483777"/>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4195344523" sldId="2147483778"/>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2947542169" sldId="2147483779"/>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269536140" sldId="2147483780"/>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624786194" sldId="2147483781"/>
          </pc:sldLayoutMkLst>
        </pc:sldLayoutChg>
        <pc:sldLayoutChg chg="del">
          <pc:chgData name="Olivier Bonaventure" userId="2cfde838-01f0-4cfb-adb8-e4ec77c79c17" providerId="ADAL" clId="{CBA7351C-AE93-E64B-8D6D-AC28CD94DC18}" dt="2023-04-03T14:04:10.371" v="58" actId="700"/>
          <pc:sldLayoutMkLst>
            <pc:docMk/>
            <pc:sldMasterMk cId="0" sldId="2147483658"/>
            <pc:sldLayoutMk cId="2183557848" sldId="2147483782"/>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59"/>
        </pc:sldMasterMkLst>
        <pc:sldLayoutChg chg="del">
          <pc:chgData name="Olivier Bonaventure" userId="2cfde838-01f0-4cfb-adb8-e4ec77c79c17" providerId="ADAL" clId="{CBA7351C-AE93-E64B-8D6D-AC28CD94DC18}" dt="2023-04-03T14:04:10.371" v="58" actId="700"/>
          <pc:sldLayoutMkLst>
            <pc:docMk/>
            <pc:sldMasterMk cId="0" sldId="2147483659"/>
            <pc:sldLayoutMk cId="4200446604" sldId="2147483783"/>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1713175410" sldId="2147483784"/>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619638330" sldId="2147483785"/>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3660372115" sldId="2147483786"/>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2137330620" sldId="2147483787"/>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4102542067" sldId="2147483788"/>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2907364238" sldId="2147483789"/>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3791140107" sldId="2147483790"/>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1048315348" sldId="2147483791"/>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3556000031" sldId="2147483792"/>
          </pc:sldLayoutMkLst>
        </pc:sldLayoutChg>
        <pc:sldLayoutChg chg="del">
          <pc:chgData name="Olivier Bonaventure" userId="2cfde838-01f0-4cfb-adb8-e4ec77c79c17" providerId="ADAL" clId="{CBA7351C-AE93-E64B-8D6D-AC28CD94DC18}" dt="2023-04-03T14:04:10.371" v="58" actId="700"/>
          <pc:sldLayoutMkLst>
            <pc:docMk/>
            <pc:sldMasterMk cId="0" sldId="2147483659"/>
            <pc:sldLayoutMk cId="1843039906" sldId="2147483793"/>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60"/>
        </pc:sldMasterMkLst>
        <pc:sldLayoutChg chg="del">
          <pc:chgData name="Olivier Bonaventure" userId="2cfde838-01f0-4cfb-adb8-e4ec77c79c17" providerId="ADAL" clId="{CBA7351C-AE93-E64B-8D6D-AC28CD94DC18}" dt="2023-04-03T14:04:10.371" v="58" actId="700"/>
          <pc:sldLayoutMkLst>
            <pc:docMk/>
            <pc:sldMasterMk cId="0" sldId="2147483660"/>
            <pc:sldLayoutMk cId="2786346839" sldId="2147483794"/>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1610979168" sldId="2147483795"/>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1359855308" sldId="2147483796"/>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3078447920" sldId="2147483797"/>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1139192736" sldId="2147483798"/>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4241415872" sldId="2147483799"/>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4261432069" sldId="2147483800"/>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1008755683" sldId="2147483801"/>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1806982532" sldId="2147483802"/>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2674444500" sldId="2147483803"/>
          </pc:sldLayoutMkLst>
        </pc:sldLayoutChg>
        <pc:sldLayoutChg chg="del">
          <pc:chgData name="Olivier Bonaventure" userId="2cfde838-01f0-4cfb-adb8-e4ec77c79c17" providerId="ADAL" clId="{CBA7351C-AE93-E64B-8D6D-AC28CD94DC18}" dt="2023-04-03T14:04:10.371" v="58" actId="700"/>
          <pc:sldLayoutMkLst>
            <pc:docMk/>
            <pc:sldMasterMk cId="0" sldId="2147483660"/>
            <pc:sldLayoutMk cId="172348194" sldId="2147483804"/>
          </pc:sldLayoutMkLst>
        </pc:sldLayoutChg>
      </pc:sldMasterChg>
      <pc:sldMasterChg chg="del delSldLayout">
        <pc:chgData name="Olivier Bonaventure" userId="2cfde838-01f0-4cfb-adb8-e4ec77c79c17" providerId="ADAL" clId="{CBA7351C-AE93-E64B-8D6D-AC28CD94DC18}" dt="2023-04-03T14:04:10.371" v="58" actId="700"/>
        <pc:sldMasterMkLst>
          <pc:docMk/>
          <pc:sldMasterMk cId="0" sldId="2147483661"/>
        </pc:sldMasterMkLst>
        <pc:sldLayoutChg chg="del">
          <pc:chgData name="Olivier Bonaventure" userId="2cfde838-01f0-4cfb-adb8-e4ec77c79c17" providerId="ADAL" clId="{CBA7351C-AE93-E64B-8D6D-AC28CD94DC18}" dt="2023-04-03T14:04:10.371" v="58" actId="700"/>
          <pc:sldLayoutMkLst>
            <pc:docMk/>
            <pc:sldMasterMk cId="0" sldId="2147483661"/>
            <pc:sldLayoutMk cId="103303573" sldId="2147483805"/>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3573663677" sldId="2147483806"/>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330665128" sldId="2147483807"/>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4041172063" sldId="2147483808"/>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3641006113" sldId="2147483809"/>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2953025968" sldId="2147483810"/>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2286605782" sldId="2147483811"/>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3685953016" sldId="2147483812"/>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4034775402" sldId="2147483813"/>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211450546" sldId="2147483814"/>
          </pc:sldLayoutMkLst>
        </pc:sldLayoutChg>
        <pc:sldLayoutChg chg="del">
          <pc:chgData name="Olivier Bonaventure" userId="2cfde838-01f0-4cfb-adb8-e4ec77c79c17" providerId="ADAL" clId="{CBA7351C-AE93-E64B-8D6D-AC28CD94DC18}" dt="2023-04-03T14:04:10.371" v="58" actId="700"/>
          <pc:sldLayoutMkLst>
            <pc:docMk/>
            <pc:sldMasterMk cId="0" sldId="2147483661"/>
            <pc:sldLayoutMk cId="741798885" sldId="214748381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355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51503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ＭＳ Ｐゴシック" charset="0"/>
        <a:cs typeface="+mn-cs"/>
      </a:defRPr>
    </a:lvl1pPr>
    <a:lvl2pPr marL="457200" algn="l" rtl="0" fontAlgn="base">
      <a:spcBef>
        <a:spcPct val="0"/>
      </a:spcBef>
      <a:spcAft>
        <a:spcPct val="0"/>
      </a:spcAft>
      <a:defRPr sz="1200" kern="1200">
        <a:solidFill>
          <a:schemeClr val="tx1"/>
        </a:solidFill>
        <a:latin typeface="Gill Sans" charset="0"/>
        <a:ea typeface="ＭＳ Ｐゴシック" charset="0"/>
        <a:cs typeface="+mn-cs"/>
      </a:defRPr>
    </a:lvl2pPr>
    <a:lvl3pPr marL="914400" algn="l" rtl="0" fontAlgn="base">
      <a:spcBef>
        <a:spcPct val="0"/>
      </a:spcBef>
      <a:spcAft>
        <a:spcPct val="0"/>
      </a:spcAft>
      <a:defRPr sz="1200" kern="1200">
        <a:solidFill>
          <a:schemeClr val="tx1"/>
        </a:solidFill>
        <a:latin typeface="Gill Sans" charset="0"/>
        <a:ea typeface="ＭＳ Ｐゴシック" charset="0"/>
        <a:cs typeface="+mn-cs"/>
      </a:defRPr>
    </a:lvl3pPr>
    <a:lvl4pPr marL="1371600" algn="l" rtl="0" fontAlgn="base">
      <a:spcBef>
        <a:spcPct val="0"/>
      </a:spcBef>
      <a:spcAft>
        <a:spcPct val="0"/>
      </a:spcAft>
      <a:defRPr sz="1200" kern="1200">
        <a:solidFill>
          <a:schemeClr val="tx1"/>
        </a:solidFill>
        <a:latin typeface="Gill Sans" charset="0"/>
        <a:ea typeface="ＭＳ Ｐゴシック" charset="0"/>
        <a:cs typeface="+mn-cs"/>
      </a:defRPr>
    </a:lvl4pPr>
    <a:lvl5pPr marL="1828800" algn="l" rtl="0" fontAlgn="base">
      <a:spcBef>
        <a:spcPct val="0"/>
      </a:spcBef>
      <a:spcAft>
        <a:spcPct val="0"/>
      </a:spcAft>
      <a:defRPr sz="1200" kern="1200">
        <a:solidFill>
          <a:schemeClr val="tx1"/>
        </a:solidFill>
        <a:latin typeface="Gill San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Rot="1" noChangeAspect="1" noChangeArrowheads="1"/>
          </p:cNvSpPr>
          <p:nvPr>
            <p:ph type="sldImg"/>
          </p:nvPr>
        </p:nvSpPr>
        <p:spPr>
          <a:solidFill>
            <a:srgbClr val="FFFFFF"/>
          </a:solidFill>
          <a:ln/>
        </p:spPr>
      </p:sp>
      <p:sp>
        <p:nvSpPr>
          <p:cNvPr id="44034" name="Rectangle 2"/>
          <p:cNvSpPr>
            <a:spLocks noGrp="1" noChangeArrowheads="1"/>
          </p:cNvSpPr>
          <p:nvPr>
            <p:ph type="body" idx="1"/>
          </p:nvPr>
        </p:nvSpPr>
        <p:spPr>
          <a:ln/>
        </p:spPr>
        <p:txBody>
          <a:bodyPr/>
          <a:lstStyle/>
          <a:p>
            <a:pPr eaLnBrk="1" hangingPunct="1">
              <a:defRPr/>
            </a:pPr>
            <a:r>
              <a:rPr lang="en-US" sz="1400">
                <a:latin typeface="Helvetica" charset="0"/>
                <a:cs typeface="Helvetica" charset="0"/>
                <a:sym typeface="Helvetica" charset="0"/>
              </a:rPr>
              <a:t>How to determine a max-min fair bandwidth allocation for a given network ?</a:t>
            </a:r>
          </a:p>
          <a:p>
            <a:pPr eaLnBrk="1" hangingPunct="1">
              <a:defRPr/>
            </a:pPr>
            <a:endParaRPr lang="en-US" sz="1400">
              <a:latin typeface="Helvetica" charset="0"/>
              <a:cs typeface="Helvetica" charset="0"/>
              <a:sym typeface="Helvetica" charset="0"/>
            </a:endParaRPr>
          </a:p>
          <a:p>
            <a:pPr eaLnBrk="1" hangingPunct="1">
              <a:defRPr/>
            </a:pPr>
            <a:r>
              <a:rPr lang="en-US" sz="1400">
                <a:latin typeface="Helvetica" charset="0"/>
                <a:cs typeface="Helvetica" charset="0"/>
                <a:sym typeface="Helvetica" charset="0"/>
              </a:rPr>
              <a:t>Algorithm [Bertsekas &amp; Gallager, Data Networks, 2nd edition, Prentice Hall 1992]</a:t>
            </a:r>
          </a:p>
          <a:p>
            <a:pPr eaLnBrk="1" hangingPunct="1">
              <a:defRPr/>
            </a:pPr>
            <a:endParaRPr lang="en-US" sz="1400">
              <a:latin typeface="Helvetica" charset="0"/>
              <a:cs typeface="Helvetica" charset="0"/>
              <a:sym typeface="Helvetica" charset="0"/>
            </a:endParaRPr>
          </a:p>
          <a:p>
            <a:pPr eaLnBrk="1" hangingPunct="1">
              <a:defRPr/>
            </a:pPr>
            <a:r>
              <a:rPr lang="en-US" sz="1400">
                <a:latin typeface="Helvetica" charset="0"/>
                <a:cs typeface="Helvetica" charset="0"/>
                <a:sym typeface="Helvetica" charset="0"/>
              </a:rPr>
              <a:t>First start with an allocation of 0 Mbps for each source</a:t>
            </a:r>
          </a:p>
          <a:p>
            <a:pPr eaLnBrk="1" hangingPunct="1">
              <a:defRPr/>
            </a:pPr>
            <a:r>
              <a:rPr lang="en-US" sz="1400">
                <a:latin typeface="Helvetica" charset="0"/>
                <a:cs typeface="Helvetica" charset="0"/>
                <a:sym typeface="Helvetica" charset="0"/>
              </a:rPr>
              <a:t>Then equally increment the allocation to each source until one link becomes saturated. At this point, each source which uses the saturated link receives an allocation equal to the bandwidth of this saturated link divided by the number of sources using this bottleneck link.</a:t>
            </a:r>
          </a:p>
          <a:p>
            <a:pPr eaLnBrk="1" hangingPunct="1">
              <a:defRPr/>
            </a:pPr>
            <a:r>
              <a:rPr lang="en-US" sz="1400">
                <a:latin typeface="Helvetica" charset="0"/>
                <a:cs typeface="Helvetica" charset="0"/>
                <a:sym typeface="Helvetica" charset="0"/>
              </a:rPr>
              <a:t>Next, the allocation of all the sources which do not use a saturated link is equally incremented until another link becomes saturated.</a:t>
            </a:r>
          </a:p>
          <a:p>
            <a:pPr eaLnBrk="1" hangingPunct="1">
              <a:defRPr/>
            </a:pPr>
            <a:r>
              <a:rPr lang="en-US" sz="1400">
                <a:latin typeface="Helvetica" charset="0"/>
                <a:cs typeface="Helvetica" charset="0"/>
                <a:sym typeface="Helvetica" charset="0"/>
              </a:rPr>
              <a:t>The algorithm continues from step to step, always incrementing the allocation of the sources which do not use a saturated link, until all sources use at least one of the saturated links.</a:t>
            </a:r>
          </a:p>
          <a:p>
            <a:pPr eaLnBrk="1" hangingPunct="1">
              <a:defRPr/>
            </a:pPr>
            <a:r>
              <a:rPr lang="en-US" sz="1400">
                <a:latin typeface="Helvetica" charset="0"/>
                <a:cs typeface="Helvetica" charset="0"/>
                <a:sym typeface="Helvetica"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More detailed models can be found in the scientific literature :</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endParaRPr lang="en-US" sz="1400">
              <a:solidFill>
                <a:srgbClr val="000000"/>
              </a:solidFill>
              <a:latin typeface="Helvetica" charset="0"/>
              <a:cs typeface="Helvetica" charset="0"/>
              <a:sym typeface="Helvetica" charset="0"/>
            </a:endParaRP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M. Mathis,J. Semke, J. Mahdavi and T. Ott, The macroscopic behaviour of the TCP congestion avoidance algorithm, ACM Computer Communication Review, 1997</a:t>
            </a:r>
          </a:p>
          <a:p>
            <a:pPr>
              <a:lnSpc>
                <a:spcPct val="84000"/>
              </a:lnSpc>
              <a:tabLst>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  </a:t>
            </a:r>
          </a:p>
        </p:txBody>
      </p:sp>
    </p:spTree>
    <p:extLst>
      <p:ext uri="{BB962C8B-B14F-4D97-AF65-F5344CB8AC3E}">
        <p14:creationId xmlns:p14="http://schemas.microsoft.com/office/powerpoint/2010/main" val="240892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74725" y="3030538"/>
            <a:ext cx="11055350" cy="2090737"/>
          </a:xfrm>
        </p:spPr>
        <p:txBody>
          <a:bodyPr/>
          <a:lstStyle/>
          <a:p>
            <a:r>
              <a:rPr lang="nl-BE"/>
              <a:t>Cliquez et modifiez le titre</a:t>
            </a:r>
            <a:endParaRPr lang="en-GB"/>
          </a:p>
        </p:txBody>
      </p:sp>
      <p:sp>
        <p:nvSpPr>
          <p:cNvPr id="3" name="Sous-titr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03239532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9332872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18600" y="254000"/>
            <a:ext cx="2616200" cy="8229600"/>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1270000" y="254000"/>
            <a:ext cx="7696200" cy="8229600"/>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4658870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7385747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27113" y="6267450"/>
            <a:ext cx="11053762" cy="1936750"/>
          </a:xfrm>
        </p:spPr>
        <p:txBody>
          <a:bodyPr anchor="t"/>
          <a:lstStyle>
            <a:lvl1pPr algn="l">
              <a:defRPr sz="4000" b="1" cap="all"/>
            </a:lvl1pPr>
          </a:lstStyle>
          <a:p>
            <a:r>
              <a:rPr lang="nl-BE"/>
              <a:t>Cliquez et modifiez le titre</a:t>
            </a:r>
            <a:endParaRPr lang="en-GB"/>
          </a:p>
        </p:txBody>
      </p:sp>
      <p:sp>
        <p:nvSpPr>
          <p:cNvPr id="3" name="Espace réservé du texte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a:t>Cliquez pour modifier les styles du texte du masque</a:t>
            </a:r>
          </a:p>
        </p:txBody>
      </p:sp>
    </p:spTree>
    <p:extLst>
      <p:ext uri="{BB962C8B-B14F-4D97-AF65-F5344CB8AC3E}">
        <p14:creationId xmlns:p14="http://schemas.microsoft.com/office/powerpoint/2010/main" val="17169657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045262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50875" y="390525"/>
            <a:ext cx="11703050" cy="16256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4" name="Espace réservé du contenu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Cliquez pour modifier les styles du texte du masque</a:t>
            </a:r>
          </a:p>
        </p:txBody>
      </p:sp>
      <p:sp>
        <p:nvSpPr>
          <p:cNvPr id="6" name="Espace réservé du contenu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873980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2210314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9838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50875" y="388938"/>
            <a:ext cx="4278313" cy="1652587"/>
          </a:xfrm>
        </p:spPr>
        <p:txBody>
          <a:bodyPr anchor="b"/>
          <a:lstStyle>
            <a:lvl1pPr algn="l">
              <a:defRPr sz="2000" b="1"/>
            </a:lvl1pPr>
          </a:lstStyle>
          <a:p>
            <a:r>
              <a:rPr lang="nl-BE"/>
              <a:t>Cliquez et modifiez le titre</a:t>
            </a:r>
            <a:endParaRPr lang="en-GB"/>
          </a:p>
        </p:txBody>
      </p:sp>
      <p:sp>
        <p:nvSpPr>
          <p:cNvPr id="3" name="Espace réservé du contenu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Tree>
    <p:extLst>
      <p:ext uri="{BB962C8B-B14F-4D97-AF65-F5344CB8AC3E}">
        <p14:creationId xmlns:p14="http://schemas.microsoft.com/office/powerpoint/2010/main" val="9216004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549525" y="6827838"/>
            <a:ext cx="7802563" cy="806450"/>
          </a:xfrm>
        </p:spPr>
        <p:txBody>
          <a:bodyPr anchor="b"/>
          <a:lstStyle>
            <a:lvl1pPr algn="l">
              <a:defRPr sz="2000" b="1"/>
            </a:lvl1pPr>
          </a:lstStyle>
          <a:p>
            <a:r>
              <a:rPr lang="nl-BE"/>
              <a:t>Cliquez et modifiez le titre</a:t>
            </a:r>
            <a:endParaRPr lang="en-GB"/>
          </a:p>
        </p:txBody>
      </p:sp>
      <p:sp>
        <p:nvSpPr>
          <p:cNvPr id="3" name="Espace réservé pour une image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Cliquez pour modifier les styles du texte du masque</a:t>
            </a:r>
          </a:p>
        </p:txBody>
      </p:sp>
    </p:spTree>
    <p:extLst>
      <p:ext uri="{BB962C8B-B14F-4D97-AF65-F5344CB8AC3E}">
        <p14:creationId xmlns:p14="http://schemas.microsoft.com/office/powerpoint/2010/main" val="30976882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1270000" y="2768600"/>
            <a:ext cx="10464800" cy="5715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hdr="0" ftr="0" dt="0"/>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2pPr>
      <a:lvl3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3pPr>
      <a:lvl4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4pPr>
      <a:lvl5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5pPr>
      <a:lvl6pPr marL="4572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6pPr>
      <a:lvl7pPr marL="9144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7pPr>
      <a:lvl8pPr marL="13716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8pPr>
      <a:lvl9pPr marL="18288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9pPr>
    </p:titleStyle>
    <p:bodyStyle>
      <a:lvl1pPr marL="838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arxiv.org/pdf/1903.03852.pdf"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en-GB" dirty="0"/>
              <a:t>Part 9</a:t>
            </a:r>
            <a:br>
              <a:rPr lang="en-GB" dirty="0"/>
            </a:br>
            <a:r>
              <a:rPr lang="en-GB" dirty="0"/>
              <a:t>Congestion control</a:t>
            </a:r>
          </a:p>
        </p:txBody>
      </p:sp>
      <p:sp>
        <p:nvSpPr>
          <p:cNvPr id="6" name="Subtitle 5">
            <a:extLst>
              <a:ext uri="{FF2B5EF4-FFF2-40B4-BE49-F238E27FC236}">
                <a16:creationId xmlns:a16="http://schemas.microsoft.com/office/drawing/2014/main" id="{D6CAB109-7102-2CA0-7D0B-76DF28D9A831}"/>
              </a:ext>
            </a:extLst>
          </p:cNvPr>
          <p:cNvSpPr>
            <a:spLocks noGrp="1"/>
          </p:cNvSpPr>
          <p:nvPr>
            <p:ph type="subTitle" idx="1"/>
          </p:nvPr>
        </p:nvSpPr>
        <p:spPr/>
        <p:txBody>
          <a:bodyPr/>
          <a:lstStyle/>
          <a:p>
            <a:endParaRPr lang="en-BE"/>
          </a:p>
        </p:txBody>
      </p:sp>
      <p:pic>
        <p:nvPicPr>
          <p:cNvPr id="3" name="Picture 3">
            <a:extLst>
              <a:ext uri="{FF2B5EF4-FFF2-40B4-BE49-F238E27FC236}">
                <a16:creationId xmlns:a16="http://schemas.microsoft.com/office/drawing/2014/main" id="{0C4E5EE1-1FD9-D7C1-0CA1-675D5B283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121939"/>
            <a:ext cx="3805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 name="TextBox 4">
            <a:extLst>
              <a:ext uri="{FF2B5EF4-FFF2-40B4-BE49-F238E27FC236}">
                <a16:creationId xmlns:a16="http://schemas.microsoft.com/office/drawing/2014/main" id="{24D241DB-2D1D-A0A0-9659-58FD77038ABE}"/>
              </a:ext>
            </a:extLst>
          </p:cNvPr>
          <p:cNvSpPr txBox="1"/>
          <p:nvPr/>
        </p:nvSpPr>
        <p:spPr>
          <a:xfrm>
            <a:off x="2829992" y="9108443"/>
            <a:ext cx="7780333"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BE" sz="1400" b="0" i="0" u="none" strike="noStrike" cap="none" spc="0" normalizeH="0" baseline="0" dirty="0">
                <a:ln>
                  <a:noFill/>
                </a:ln>
                <a:solidFill>
                  <a:srgbClr val="000000"/>
                </a:solidFill>
                <a:effectLst/>
                <a:uFillTx/>
                <a:latin typeface="+mn-lt"/>
                <a:ea typeface="+mn-ea"/>
                <a:cs typeface="+mn-cs"/>
                <a:sym typeface="Calibri"/>
              </a:rPr>
              <a:t>© O. Bonaventure, UCLouvain, 2023. </a:t>
            </a:r>
            <a:r>
              <a:rPr lang="en-BE" sz="1400" dirty="0"/>
              <a:t>Supplementary material for the </a:t>
            </a:r>
            <a:br>
              <a:rPr lang="en-BE" sz="1400" dirty="0"/>
            </a:br>
            <a:r>
              <a:rPr lang="en-BE" sz="1400" dirty="0"/>
              <a:t>Computer Networking : Principles, Protocols and Practice ebook, https://www.computer-networking.info</a:t>
            </a:r>
            <a:endParaRPr kumimoji="0" lang="en-BE" sz="1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8823591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re 1">
            <a:extLst>
              <a:ext uri="{FF2B5EF4-FFF2-40B4-BE49-F238E27FC236}">
                <a16:creationId xmlns:a16="http://schemas.microsoft.com/office/drawing/2014/main" id="{01DFBEDC-FB84-4EBB-9A8B-583D7A2B80E0}"/>
              </a:ext>
            </a:extLst>
          </p:cNvPr>
          <p:cNvSpPr>
            <a:spLocks noGrp="1" noChangeArrowheads="1"/>
          </p:cNvSpPr>
          <p:nvPr>
            <p:ph type="title"/>
          </p:nvPr>
        </p:nvSpPr>
        <p:spPr/>
        <p:txBody>
          <a:bodyPr/>
          <a:lstStyle/>
          <a:p>
            <a:r>
              <a:rPr lang="en-GB" altLang="en-US"/>
              <a:t>How to achieve </a:t>
            </a:r>
            <a:br>
              <a:rPr lang="en-GB" altLang="en-US"/>
            </a:br>
            <a:r>
              <a:rPr lang="en-GB" altLang="en-US"/>
              <a:t>max-min fairness ?</a:t>
            </a:r>
          </a:p>
        </p:txBody>
      </p:sp>
      <p:sp>
        <p:nvSpPr>
          <p:cNvPr id="22530" name="Espace réservé du contenu 2">
            <a:extLst>
              <a:ext uri="{FF2B5EF4-FFF2-40B4-BE49-F238E27FC236}">
                <a16:creationId xmlns:a16="http://schemas.microsoft.com/office/drawing/2014/main" id="{AF2F1110-9BA1-4102-857A-79B64304390F}"/>
              </a:ext>
            </a:extLst>
          </p:cNvPr>
          <p:cNvSpPr>
            <a:spLocks noGrp="1" noChangeArrowheads="1"/>
          </p:cNvSpPr>
          <p:nvPr>
            <p:ph idx="1"/>
          </p:nvPr>
        </p:nvSpPr>
        <p:spPr/>
        <p:txBody>
          <a:bodyPr/>
          <a:lstStyle/>
          <a:p>
            <a:r>
              <a:rPr lang="en-GB" altLang="en-US"/>
              <a:t>Two possible approaches</a:t>
            </a:r>
          </a:p>
          <a:p>
            <a:pPr lvl="1"/>
            <a:r>
              <a:rPr lang="en-GB" altLang="en-US"/>
              <a:t>Modify the routers to reach max-min fairness</a:t>
            </a:r>
          </a:p>
          <a:p>
            <a:pPr lvl="1"/>
            <a:r>
              <a:rPr lang="en-GB" altLang="en-US"/>
              <a:t>Modify the endhosts to reach max-min fairness</a:t>
            </a:r>
          </a:p>
        </p:txBody>
      </p:sp>
    </p:spTree>
    <p:extLst>
      <p:ext uri="{BB962C8B-B14F-4D97-AF65-F5344CB8AC3E}">
        <p14:creationId xmlns:p14="http://schemas.microsoft.com/office/powerpoint/2010/main" val="20801898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p:txBody>
          <a:bodyPr/>
          <a:lstStyle/>
          <a:p>
            <a:pPr eaLnBrk="1" hangingPunct="1">
              <a:defRPr/>
            </a:pPr>
            <a:r>
              <a:rPr lang="en-US"/>
              <a:t>How to detect congestion ?</a:t>
            </a:r>
          </a:p>
        </p:txBody>
      </p:sp>
      <p:sp>
        <p:nvSpPr>
          <p:cNvPr id="51202" name="Rectangle 2"/>
          <p:cNvSpPr>
            <a:spLocks noGrp="1" noChangeArrowheads="1"/>
          </p:cNvSpPr>
          <p:nvPr>
            <p:ph type="body" idx="1"/>
          </p:nvPr>
        </p:nvSpPr>
        <p:spPr/>
        <p:txBody>
          <a:bodyPr/>
          <a:lstStyle/>
          <a:p>
            <a:pPr marL="889000" eaLnBrk="1" hangingPunct="1">
              <a:defRPr/>
            </a:pPr>
            <a:r>
              <a:rPr lang="en-US" dirty="0"/>
              <a:t>Packet losses</a:t>
            </a:r>
          </a:p>
          <a:p>
            <a:pPr marL="889000" eaLnBrk="1" hangingPunct="1">
              <a:defRPr/>
            </a:pPr>
            <a:r>
              <a:rPr lang="en-US" dirty="0"/>
              <a:t>Increased delay</a:t>
            </a:r>
          </a:p>
          <a:p>
            <a:pPr marL="889000" eaLnBrk="1" hangingPunct="1">
              <a:defRPr/>
            </a:pPr>
            <a:r>
              <a:rPr lang="en-US" dirty="0"/>
              <a:t>Routers add information to packets</a:t>
            </a:r>
          </a:p>
          <a:p>
            <a:pPr marL="1333500" lvl="1" eaLnBrk="1" hangingPunct="1">
              <a:defRPr/>
            </a:pPr>
            <a:r>
              <a:rPr lang="en-US" dirty="0"/>
              <a:t>Forward binary feedback</a:t>
            </a:r>
          </a:p>
          <a:p>
            <a:pPr marL="1333500" lvl="1" eaLnBrk="1" hangingPunct="1">
              <a:defRPr/>
            </a:pPr>
            <a:r>
              <a:rPr lang="en-US" dirty="0"/>
              <a:t>Backward binary feedback</a:t>
            </a:r>
          </a:p>
          <a:p>
            <a:pPr marL="1333500" lvl="1" eaLnBrk="1" hangingPunct="1">
              <a:defRPr/>
            </a:pPr>
            <a:r>
              <a:rPr lang="en-US" dirty="0"/>
              <a:t>Rate feedback</a:t>
            </a:r>
          </a:p>
        </p:txBody>
      </p:sp>
      <p:pic>
        <p:nvPicPr>
          <p:cNvPr id="4" name="Picture 2">
            <a:extLst>
              <a:ext uri="{FF2B5EF4-FFF2-40B4-BE49-F238E27FC236}">
                <a16:creationId xmlns:a16="http://schemas.microsoft.com/office/drawing/2014/main" id="{E98D39EF-95BA-B04C-B4DE-792DA3778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021793">
            <a:off x="24289" y="932782"/>
            <a:ext cx="3015871" cy="67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51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3292624"/>
            <a:ext cx="10464800" cy="5715000"/>
          </a:xfrm>
          <a:ln/>
        </p:spPr>
        <p:txBody>
          <a:bodyPr/>
          <a:lstStyle/>
          <a:p>
            <a:pPr marL="889000"/>
            <a:r>
              <a:rPr lang="en-US" dirty="0">
                <a:solidFill>
                  <a:srgbClr val="FF2712"/>
                </a:solidFill>
              </a:rPr>
              <a:t>Congestion Control</a:t>
            </a:r>
          </a:p>
          <a:p>
            <a:pPr marL="1333500" lvl="1"/>
            <a:r>
              <a:rPr lang="en-US" dirty="0"/>
              <a:t>Principles</a:t>
            </a:r>
          </a:p>
          <a:p>
            <a:pPr marL="1333500" lvl="1"/>
            <a:r>
              <a:rPr lang="en-US" dirty="0">
                <a:solidFill>
                  <a:srgbClr val="FF0000"/>
                </a:solidFill>
              </a:rPr>
              <a:t>Additive Increase/Multiplicative Decrease</a:t>
            </a:r>
          </a:p>
          <a:p>
            <a:pPr marL="1333500" lvl="1"/>
            <a:r>
              <a:rPr lang="en-US" dirty="0"/>
              <a:t>Explicit Congestion Notification</a:t>
            </a:r>
          </a:p>
          <a:p>
            <a:pPr marL="1333500" lvl="1"/>
            <a:r>
              <a:rPr lang="en-US" dirty="0"/>
              <a:t>Modern TCP Congestion control</a:t>
            </a:r>
          </a:p>
          <a:p>
            <a:pPr marL="1333500" lvl="1"/>
            <a:r>
              <a:rPr lang="en-US" dirty="0"/>
              <a:t>Router behavior</a:t>
            </a:r>
          </a:p>
          <a:p>
            <a:pPr marL="762000" lvl="1" indent="0">
              <a:buNone/>
            </a:pPr>
            <a:endParaRPr lang="en-US" dirty="0">
              <a:solidFill>
                <a:srgbClr val="FF2712"/>
              </a:solidFill>
            </a:endParaRPr>
          </a:p>
        </p:txBody>
      </p:sp>
    </p:spTree>
    <p:extLst>
      <p:ext uri="{BB962C8B-B14F-4D97-AF65-F5344CB8AC3E}">
        <p14:creationId xmlns:p14="http://schemas.microsoft.com/office/powerpoint/2010/main" val="30740269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B0E2-7067-4A40-AF44-38AED7EE551C}"/>
              </a:ext>
            </a:extLst>
          </p:cNvPr>
          <p:cNvSpPr>
            <a:spLocks noGrp="1"/>
          </p:cNvSpPr>
          <p:nvPr>
            <p:ph type="title"/>
          </p:nvPr>
        </p:nvSpPr>
        <p:spPr/>
        <p:txBody>
          <a:bodyPr/>
          <a:lstStyle/>
          <a:p>
            <a:r>
              <a:rPr lang="en-BE" dirty="0"/>
              <a:t>The congestion problem</a:t>
            </a:r>
          </a:p>
        </p:txBody>
      </p:sp>
      <p:pic>
        <p:nvPicPr>
          <p:cNvPr id="4" name="Picture 34">
            <a:extLst>
              <a:ext uri="{FF2B5EF4-FFF2-40B4-BE49-F238E27FC236}">
                <a16:creationId xmlns:a16="http://schemas.microsoft.com/office/drawing/2014/main" id="{920162FA-4820-B047-9343-A1DF34CA7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1" y="4041284"/>
            <a:ext cx="724909" cy="9509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pic>
        <p:nvPicPr>
          <p:cNvPr id="5" name="Picture 8">
            <a:extLst>
              <a:ext uri="{FF2B5EF4-FFF2-40B4-BE49-F238E27FC236}">
                <a16:creationId xmlns:a16="http://schemas.microsoft.com/office/drawing/2014/main" id="{DACC8713-5459-8740-BD1B-33A338307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5264710"/>
            <a:ext cx="761108" cy="761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pic>
        <p:nvPicPr>
          <p:cNvPr id="6" name="Picture 34">
            <a:extLst>
              <a:ext uri="{FF2B5EF4-FFF2-40B4-BE49-F238E27FC236}">
                <a16:creationId xmlns:a16="http://schemas.microsoft.com/office/drawing/2014/main" id="{FA0CACCC-C3A2-2B44-978B-48355ACC5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368" y="3026944"/>
            <a:ext cx="665551" cy="873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pic>
        <p:nvPicPr>
          <p:cNvPr id="7" name="Picture 34">
            <a:extLst>
              <a:ext uri="{FF2B5EF4-FFF2-40B4-BE49-F238E27FC236}">
                <a16:creationId xmlns:a16="http://schemas.microsoft.com/office/drawing/2014/main" id="{E029A5C1-4A2D-2D4E-B93A-5F7B94016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9" y="7628188"/>
            <a:ext cx="881163" cy="1155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pic>
        <p:nvPicPr>
          <p:cNvPr id="8" name="Picture 8">
            <a:extLst>
              <a:ext uri="{FF2B5EF4-FFF2-40B4-BE49-F238E27FC236}">
                <a16:creationId xmlns:a16="http://schemas.microsoft.com/office/drawing/2014/main" id="{877136C5-2525-9343-A943-121F6EABA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6455869"/>
            <a:ext cx="881161" cy="881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pic>
      <p:cxnSp>
        <p:nvCxnSpPr>
          <p:cNvPr id="10" name="Straight Connector 9">
            <a:extLst>
              <a:ext uri="{FF2B5EF4-FFF2-40B4-BE49-F238E27FC236}">
                <a16:creationId xmlns:a16="http://schemas.microsoft.com/office/drawing/2014/main" id="{43706C14-1618-5347-B924-8C94B599261A}"/>
              </a:ext>
            </a:extLst>
          </p:cNvPr>
          <p:cNvCxnSpPr/>
          <p:nvPr/>
        </p:nvCxnSpPr>
        <p:spPr bwMode="auto">
          <a:xfrm>
            <a:off x="4706262" y="4992239"/>
            <a:ext cx="1134403" cy="0"/>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10">
            <a:extLst>
              <a:ext uri="{FF2B5EF4-FFF2-40B4-BE49-F238E27FC236}">
                <a16:creationId xmlns:a16="http://schemas.microsoft.com/office/drawing/2014/main" id="{0647501E-32C5-474C-B264-BF7BD8D49193}"/>
              </a:ext>
            </a:extLst>
          </p:cNvPr>
          <p:cNvCxnSpPr/>
          <p:nvPr/>
        </p:nvCxnSpPr>
        <p:spPr bwMode="auto">
          <a:xfrm>
            <a:off x="4706262" y="5538535"/>
            <a:ext cx="1134403" cy="0"/>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86B4856D-50E7-BB49-921D-93C27C85A997}"/>
              </a:ext>
            </a:extLst>
          </p:cNvPr>
          <p:cNvCxnSpPr>
            <a:cxnSpLocks/>
          </p:cNvCxnSpPr>
          <p:nvPr/>
        </p:nvCxnSpPr>
        <p:spPr bwMode="auto">
          <a:xfrm>
            <a:off x="5840665" y="4992239"/>
            <a:ext cx="0" cy="546296"/>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5AD26159-35AD-DD47-84E3-1BABD37246A6}"/>
              </a:ext>
            </a:extLst>
          </p:cNvPr>
          <p:cNvCxnSpPr/>
          <p:nvPr/>
        </p:nvCxnSpPr>
        <p:spPr bwMode="auto">
          <a:xfrm>
            <a:off x="5840665" y="5264710"/>
            <a:ext cx="3592276"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209082B3-0971-6646-BD24-B63AAFD9220C}"/>
              </a:ext>
            </a:extLst>
          </p:cNvPr>
          <p:cNvSpPr txBox="1"/>
          <p:nvPr/>
        </p:nvSpPr>
        <p:spPr>
          <a:xfrm>
            <a:off x="5441741" y="3625618"/>
            <a:ext cx="4477508" cy="1789464"/>
          </a:xfrm>
          <a:prstGeom prst="rect">
            <a:avLst/>
          </a:prstGeom>
          <a:noFill/>
        </p:spPr>
        <p:txBody>
          <a:bodyPr wrap="none" rtlCol="0">
            <a:spAutoFit/>
          </a:bodyPr>
          <a:lstStyle/>
          <a:p>
            <a:r>
              <a:rPr lang="en-BE" sz="5514" dirty="0"/>
              <a:t>Bottleneck link</a:t>
            </a:r>
          </a:p>
          <a:p>
            <a:r>
              <a:rPr lang="en-BE" sz="5514" dirty="0"/>
              <a:t>N Mbps</a:t>
            </a:r>
          </a:p>
        </p:txBody>
      </p:sp>
      <p:cxnSp>
        <p:nvCxnSpPr>
          <p:cNvPr id="18" name="Straight Arrow Connector 17">
            <a:extLst>
              <a:ext uri="{FF2B5EF4-FFF2-40B4-BE49-F238E27FC236}">
                <a16:creationId xmlns:a16="http://schemas.microsoft.com/office/drawing/2014/main" id="{F915F3B1-F1A0-7648-BC38-B5FE65AFE9AD}"/>
              </a:ext>
            </a:extLst>
          </p:cNvPr>
          <p:cNvCxnSpPr>
            <a:stCxn id="6" idx="3"/>
          </p:cNvCxnSpPr>
          <p:nvPr/>
        </p:nvCxnSpPr>
        <p:spPr bwMode="auto">
          <a:xfrm>
            <a:off x="2075918" y="3463487"/>
            <a:ext cx="2630344" cy="1664987"/>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a:extLst>
              <a:ext uri="{FF2B5EF4-FFF2-40B4-BE49-F238E27FC236}">
                <a16:creationId xmlns:a16="http://schemas.microsoft.com/office/drawing/2014/main" id="{A1869FCB-57FF-9241-85F9-6FB39F55F5BB}"/>
              </a:ext>
            </a:extLst>
          </p:cNvPr>
          <p:cNvCxnSpPr>
            <a:cxnSpLocks/>
          </p:cNvCxnSpPr>
          <p:nvPr/>
        </p:nvCxnSpPr>
        <p:spPr bwMode="auto">
          <a:xfrm>
            <a:off x="1980690" y="4575897"/>
            <a:ext cx="2680762" cy="707407"/>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a:extLst>
              <a:ext uri="{FF2B5EF4-FFF2-40B4-BE49-F238E27FC236}">
                <a16:creationId xmlns:a16="http://schemas.microsoft.com/office/drawing/2014/main" id="{5DCBB106-E2FD-8F49-9C5A-D50FD35B928F}"/>
              </a:ext>
            </a:extLst>
          </p:cNvPr>
          <p:cNvCxnSpPr>
            <a:cxnSpLocks/>
          </p:cNvCxnSpPr>
          <p:nvPr/>
        </p:nvCxnSpPr>
        <p:spPr bwMode="auto">
          <a:xfrm flipV="1">
            <a:off x="1980688" y="5370351"/>
            <a:ext cx="2536507" cy="328556"/>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Arrow Connector 22">
            <a:extLst>
              <a:ext uri="{FF2B5EF4-FFF2-40B4-BE49-F238E27FC236}">
                <a16:creationId xmlns:a16="http://schemas.microsoft.com/office/drawing/2014/main" id="{43207E31-EFA6-BA4F-898A-8D14BAB3875F}"/>
              </a:ext>
            </a:extLst>
          </p:cNvPr>
          <p:cNvCxnSpPr>
            <a:cxnSpLocks/>
          </p:cNvCxnSpPr>
          <p:nvPr/>
        </p:nvCxnSpPr>
        <p:spPr bwMode="auto">
          <a:xfrm flipV="1">
            <a:off x="2052816" y="5534628"/>
            <a:ext cx="2464379" cy="1369949"/>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Arrow Connector 24">
            <a:extLst>
              <a:ext uri="{FF2B5EF4-FFF2-40B4-BE49-F238E27FC236}">
                <a16:creationId xmlns:a16="http://schemas.microsoft.com/office/drawing/2014/main" id="{D34A2A7F-A37F-A846-B13D-C386E859388C}"/>
              </a:ext>
            </a:extLst>
          </p:cNvPr>
          <p:cNvCxnSpPr>
            <a:cxnSpLocks/>
          </p:cNvCxnSpPr>
          <p:nvPr/>
        </p:nvCxnSpPr>
        <p:spPr bwMode="auto">
          <a:xfrm flipV="1">
            <a:off x="2147350" y="5625363"/>
            <a:ext cx="2514102" cy="2546629"/>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30E41072-B2FF-5542-AB5D-CFA3CE9DDBEB}"/>
              </a:ext>
            </a:extLst>
          </p:cNvPr>
          <p:cNvSpPr txBox="1"/>
          <p:nvPr/>
        </p:nvSpPr>
        <p:spPr>
          <a:xfrm>
            <a:off x="5394545" y="6437154"/>
            <a:ext cx="6900951" cy="1789464"/>
          </a:xfrm>
          <a:prstGeom prst="rect">
            <a:avLst/>
          </a:prstGeom>
          <a:noFill/>
        </p:spPr>
        <p:txBody>
          <a:bodyPr wrap="square" rtlCol="0">
            <a:spAutoFit/>
          </a:bodyPr>
          <a:lstStyle/>
          <a:p>
            <a:r>
              <a:rPr lang="en-BE" sz="5514" dirty="0"/>
              <a:t>How to efficiently share the bandwidth ?</a:t>
            </a:r>
          </a:p>
        </p:txBody>
      </p:sp>
    </p:spTree>
    <p:extLst>
      <p:ext uri="{BB962C8B-B14F-4D97-AF65-F5344CB8AC3E}">
        <p14:creationId xmlns:p14="http://schemas.microsoft.com/office/powerpoint/2010/main" val="26548478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DF61-4EDD-684B-9042-8B7A6955E299}"/>
              </a:ext>
            </a:extLst>
          </p:cNvPr>
          <p:cNvSpPr>
            <a:spLocks noGrp="1"/>
          </p:cNvSpPr>
          <p:nvPr>
            <p:ph type="title"/>
          </p:nvPr>
        </p:nvSpPr>
        <p:spPr/>
        <p:txBody>
          <a:bodyPr/>
          <a:lstStyle/>
          <a:p>
            <a:r>
              <a:rPr lang="en-BE" dirty="0"/>
              <a:t>Delay versus bandwidth</a:t>
            </a:r>
          </a:p>
        </p:txBody>
      </p:sp>
      <p:sp>
        <p:nvSpPr>
          <p:cNvPr id="3" name="Content Placeholder 2">
            <a:extLst>
              <a:ext uri="{FF2B5EF4-FFF2-40B4-BE49-F238E27FC236}">
                <a16:creationId xmlns:a16="http://schemas.microsoft.com/office/drawing/2014/main" id="{21BF28A0-C46A-7E4B-A32D-452DC29A8E0C}"/>
              </a:ext>
            </a:extLst>
          </p:cNvPr>
          <p:cNvSpPr>
            <a:spLocks noGrp="1"/>
          </p:cNvSpPr>
          <p:nvPr>
            <p:ph idx="1"/>
          </p:nvPr>
        </p:nvSpPr>
        <p:spPr/>
        <p:txBody>
          <a:bodyPr/>
          <a:lstStyle/>
          <a:p>
            <a:endParaRPr lang="en-BE" dirty="0"/>
          </a:p>
        </p:txBody>
      </p:sp>
      <p:cxnSp>
        <p:nvCxnSpPr>
          <p:cNvPr id="5" name="Straight Arrow Connector 4">
            <a:extLst>
              <a:ext uri="{FF2B5EF4-FFF2-40B4-BE49-F238E27FC236}">
                <a16:creationId xmlns:a16="http://schemas.microsoft.com/office/drawing/2014/main" id="{4190378E-DBB8-8541-89FD-313A291F1EA8}"/>
              </a:ext>
            </a:extLst>
          </p:cNvPr>
          <p:cNvCxnSpPr>
            <a:cxnSpLocks/>
          </p:cNvCxnSpPr>
          <p:nvPr/>
        </p:nvCxnSpPr>
        <p:spPr bwMode="auto">
          <a:xfrm flipV="1">
            <a:off x="3193725" y="3175198"/>
            <a:ext cx="0" cy="5482946"/>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Arrow Connector 7">
            <a:extLst>
              <a:ext uri="{FF2B5EF4-FFF2-40B4-BE49-F238E27FC236}">
                <a16:creationId xmlns:a16="http://schemas.microsoft.com/office/drawing/2014/main" id="{4AB511BD-019C-504D-A5E0-7416AD33B895}"/>
              </a:ext>
            </a:extLst>
          </p:cNvPr>
          <p:cNvCxnSpPr>
            <a:cxnSpLocks/>
          </p:cNvCxnSpPr>
          <p:nvPr/>
        </p:nvCxnSpPr>
        <p:spPr bwMode="auto">
          <a:xfrm flipV="1">
            <a:off x="2626524" y="7618273"/>
            <a:ext cx="9108277" cy="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419EC5C-ACC8-214C-B87C-EBE947D5391D}"/>
                  </a:ext>
                </a:extLst>
              </p:cNvPr>
              <p:cNvSpPr txBox="1"/>
              <p:nvPr/>
            </p:nvSpPr>
            <p:spPr>
              <a:xfrm>
                <a:off x="10193945" y="7684645"/>
                <a:ext cx="1747593" cy="940899"/>
              </a:xfrm>
              <a:prstGeom prst="rect">
                <a:avLst/>
              </a:prstGeom>
              <a:noFill/>
            </p:spPr>
            <p:txBody>
              <a:bodyPr wrap="none" rtlCol="0">
                <a:spAutoFit/>
              </a:bodyPr>
              <a:lstStyle/>
              <a:p>
                <a14:m>
                  <m:oMath xmlns:m="http://schemas.openxmlformats.org/officeDocument/2006/math">
                    <m:r>
                      <a:rPr lang="en-BE" sz="5514" i="1">
                        <a:latin typeface="Cambria Math" panose="02040503050406030204" pitchFamily="18" charset="0"/>
                        <a:ea typeface="Cambria Math" panose="02040503050406030204" pitchFamily="18" charset="0"/>
                      </a:rPr>
                      <m:t>∑</m:t>
                    </m:r>
                  </m:oMath>
                </a14:m>
                <a:r>
                  <a:rPr lang="en-BE" sz="5514" dirty="0"/>
                  <a:t>Bwi</a:t>
                </a:r>
              </a:p>
            </p:txBody>
          </p:sp>
        </mc:Choice>
        <mc:Fallback xmlns="">
          <p:sp>
            <p:nvSpPr>
              <p:cNvPr id="10" name="TextBox 9">
                <a:extLst>
                  <a:ext uri="{FF2B5EF4-FFF2-40B4-BE49-F238E27FC236}">
                    <a16:creationId xmlns:a16="http://schemas.microsoft.com/office/drawing/2014/main" id="{7419EC5C-ACC8-214C-B87C-EBE947D5391D}"/>
                  </a:ext>
                </a:extLst>
              </p:cNvPr>
              <p:cNvSpPr txBox="1">
                <a:spLocks noRot="1" noChangeAspect="1" noMove="1" noResize="1" noEditPoints="1" noAdjustHandles="1" noChangeArrowheads="1" noChangeShapeType="1" noTextEdit="1"/>
              </p:cNvSpPr>
              <p:nvPr/>
            </p:nvSpPr>
            <p:spPr>
              <a:xfrm>
                <a:off x="10193945" y="7684645"/>
                <a:ext cx="1747593" cy="940899"/>
              </a:xfrm>
              <a:prstGeom prst="rect">
                <a:avLst/>
              </a:prstGeom>
              <a:blipFill>
                <a:blip r:embed="rId3"/>
                <a:stretch>
                  <a:fillRect l="-12950" t="-18667" r="-17986" b="-37333"/>
                </a:stretch>
              </a:blipFill>
            </p:spPr>
            <p:txBody>
              <a:bodyPr/>
              <a:lstStyle/>
              <a:p>
                <a:r>
                  <a:rPr lang="en-BE">
                    <a:noFill/>
                  </a:rPr>
                  <a:t> </a:t>
                </a:r>
              </a:p>
            </p:txBody>
          </p:sp>
        </mc:Fallback>
      </mc:AlternateContent>
      <p:cxnSp>
        <p:nvCxnSpPr>
          <p:cNvPr id="12" name="Straight Connector 11">
            <a:extLst>
              <a:ext uri="{FF2B5EF4-FFF2-40B4-BE49-F238E27FC236}">
                <a16:creationId xmlns:a16="http://schemas.microsoft.com/office/drawing/2014/main" id="{8BFE3CFA-72F9-BB42-B089-DCF03AC72090}"/>
              </a:ext>
            </a:extLst>
          </p:cNvPr>
          <p:cNvCxnSpPr/>
          <p:nvPr/>
        </p:nvCxnSpPr>
        <p:spPr bwMode="auto">
          <a:xfrm>
            <a:off x="7920404" y="3175198"/>
            <a:ext cx="0" cy="5482946"/>
          </a:xfrm>
          <a:prstGeom prst="line">
            <a:avLst/>
          </a:prstGeom>
          <a:blipFill dpi="0" rotWithShape="0">
            <a:blip r:embed="rId2"/>
            <a:srcRect/>
            <a:tile tx="0" ty="0" sx="100000" sy="100000" flip="none" algn="tl"/>
          </a:blipFill>
          <a:ln w="25400" cap="flat" cmpd="sng" algn="ctr">
            <a:solidFill>
              <a:srgbClr val="0070C0"/>
            </a:solidFill>
            <a:prstDash val="lgDashDotDot"/>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3D87BFF1-2D6A-BF43-960E-506BD6897A71}"/>
              </a:ext>
            </a:extLst>
          </p:cNvPr>
          <p:cNvSpPr txBox="1"/>
          <p:nvPr/>
        </p:nvSpPr>
        <p:spPr>
          <a:xfrm>
            <a:off x="505898" y="2690785"/>
            <a:ext cx="3032048" cy="1789464"/>
          </a:xfrm>
          <a:prstGeom prst="rect">
            <a:avLst/>
          </a:prstGeom>
          <a:noFill/>
        </p:spPr>
        <p:txBody>
          <a:bodyPr wrap="none" rtlCol="0">
            <a:spAutoFit/>
          </a:bodyPr>
          <a:lstStyle/>
          <a:p>
            <a:r>
              <a:rPr lang="en-BE" sz="5514" dirty="0"/>
              <a:t>observed </a:t>
            </a:r>
          </a:p>
          <a:p>
            <a:r>
              <a:rPr lang="en-BE" sz="5514" dirty="0"/>
              <a:t>rtt</a:t>
            </a:r>
          </a:p>
        </p:txBody>
      </p:sp>
      <p:sp>
        <p:nvSpPr>
          <p:cNvPr id="14" name="Freeform 13">
            <a:extLst>
              <a:ext uri="{FF2B5EF4-FFF2-40B4-BE49-F238E27FC236}">
                <a16:creationId xmlns:a16="http://schemas.microsoft.com/office/drawing/2014/main" id="{7BDBCC50-2C31-FE4D-A8F9-68696378C200}"/>
              </a:ext>
            </a:extLst>
          </p:cNvPr>
          <p:cNvSpPr/>
          <p:nvPr/>
        </p:nvSpPr>
        <p:spPr bwMode="auto">
          <a:xfrm>
            <a:off x="3168383" y="2924182"/>
            <a:ext cx="5162699" cy="3624269"/>
          </a:xfrm>
          <a:custGeom>
            <a:avLst/>
            <a:gdLst>
              <a:gd name="connsiteX0" fmla="*/ 0 w 3932525"/>
              <a:gd name="connsiteY0" fmla="*/ 2720287 h 2760674"/>
              <a:gd name="connsiteX1" fmla="*/ 2848132 w 3932525"/>
              <a:gd name="connsiteY1" fmla="*/ 2720287 h 2760674"/>
              <a:gd name="connsiteX2" fmla="*/ 3657600 w 3932525"/>
              <a:gd name="connsiteY2" fmla="*/ 2300562 h 2760674"/>
              <a:gd name="connsiteX3" fmla="*/ 3912433 w 3932525"/>
              <a:gd name="connsiteY3" fmla="*/ 201939 h 2760674"/>
              <a:gd name="connsiteX4" fmla="*/ 3897443 w 3932525"/>
              <a:gd name="connsiteY4" fmla="*/ 201939 h 276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2525" h="2760674">
                <a:moveTo>
                  <a:pt x="0" y="2720287"/>
                </a:moveTo>
                <a:cubicBezTo>
                  <a:pt x="1119266" y="2755264"/>
                  <a:pt x="2238532" y="2790241"/>
                  <a:pt x="2848132" y="2720287"/>
                </a:cubicBezTo>
                <a:cubicBezTo>
                  <a:pt x="3457732" y="2650333"/>
                  <a:pt x="3480217" y="2720287"/>
                  <a:pt x="3657600" y="2300562"/>
                </a:cubicBezTo>
                <a:cubicBezTo>
                  <a:pt x="3834983" y="1880837"/>
                  <a:pt x="3872459" y="551709"/>
                  <a:pt x="3912433" y="201939"/>
                </a:cubicBezTo>
                <a:cubicBezTo>
                  <a:pt x="3952407" y="-147831"/>
                  <a:pt x="3924925" y="27054"/>
                  <a:pt x="3897443" y="201939"/>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cxnSp>
        <p:nvCxnSpPr>
          <p:cNvPr id="16" name="Straight Arrow Connector 15">
            <a:extLst>
              <a:ext uri="{FF2B5EF4-FFF2-40B4-BE49-F238E27FC236}">
                <a16:creationId xmlns:a16="http://schemas.microsoft.com/office/drawing/2014/main" id="{2A8E7631-DA12-284E-9F47-55BB13488DF8}"/>
              </a:ext>
            </a:extLst>
          </p:cNvPr>
          <p:cNvCxnSpPr/>
          <p:nvPr/>
        </p:nvCxnSpPr>
        <p:spPr bwMode="auto">
          <a:xfrm>
            <a:off x="5084398" y="6612202"/>
            <a:ext cx="0" cy="100607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triangle"/>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a:extLst>
              <a:ext uri="{FF2B5EF4-FFF2-40B4-BE49-F238E27FC236}">
                <a16:creationId xmlns:a16="http://schemas.microsoft.com/office/drawing/2014/main" id="{B9CF3423-B3E1-E949-B6E9-D2B23568BCFD}"/>
              </a:ext>
            </a:extLst>
          </p:cNvPr>
          <p:cNvSpPr txBox="1"/>
          <p:nvPr/>
        </p:nvSpPr>
        <p:spPr>
          <a:xfrm>
            <a:off x="4965522" y="6643070"/>
            <a:ext cx="2202590" cy="940899"/>
          </a:xfrm>
          <a:prstGeom prst="rect">
            <a:avLst/>
          </a:prstGeom>
          <a:noFill/>
        </p:spPr>
        <p:txBody>
          <a:bodyPr wrap="none" rtlCol="0">
            <a:spAutoFit/>
          </a:bodyPr>
          <a:lstStyle/>
          <a:p>
            <a:r>
              <a:rPr lang="en-BE" sz="5514" dirty="0"/>
              <a:t>min rtt</a:t>
            </a:r>
          </a:p>
        </p:txBody>
      </p:sp>
      <p:sp>
        <p:nvSpPr>
          <p:cNvPr id="18" name="Oval Callout 17">
            <a:extLst>
              <a:ext uri="{FF2B5EF4-FFF2-40B4-BE49-F238E27FC236}">
                <a16:creationId xmlns:a16="http://schemas.microsoft.com/office/drawing/2014/main" id="{82F5C0B0-D993-CD4C-96D6-3582531FCEEC}"/>
              </a:ext>
            </a:extLst>
          </p:cNvPr>
          <p:cNvSpPr/>
          <p:nvPr/>
        </p:nvSpPr>
        <p:spPr bwMode="auto">
          <a:xfrm>
            <a:off x="3467812" y="3315011"/>
            <a:ext cx="3712849" cy="1499122"/>
          </a:xfrm>
          <a:prstGeom prst="wedgeEllipseCallout">
            <a:avLst>
              <a:gd name="adj1" fmla="val 63815"/>
              <a:gd name="adj2" fmla="val 147828"/>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r>
              <a:rPr lang="en-BE" sz="3151" dirty="0"/>
              <a:t>buffer almost overloaded</a:t>
            </a:r>
          </a:p>
        </p:txBody>
      </p:sp>
      <p:sp>
        <p:nvSpPr>
          <p:cNvPr id="19" name="Oval Callout 18">
            <a:extLst>
              <a:ext uri="{FF2B5EF4-FFF2-40B4-BE49-F238E27FC236}">
                <a16:creationId xmlns:a16="http://schemas.microsoft.com/office/drawing/2014/main" id="{6B7A7287-96F1-044D-84B8-0DF10C96E8B7}"/>
              </a:ext>
            </a:extLst>
          </p:cNvPr>
          <p:cNvSpPr/>
          <p:nvPr/>
        </p:nvSpPr>
        <p:spPr bwMode="auto">
          <a:xfrm>
            <a:off x="8821711" y="5325410"/>
            <a:ext cx="3712849" cy="1499122"/>
          </a:xfrm>
          <a:prstGeom prst="wedgeEllipseCallout">
            <a:avLst>
              <a:gd name="adj1" fmla="val -61803"/>
              <a:gd name="adj2" fmla="val -150162"/>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r>
              <a:rPr lang="en-BE" sz="3151" dirty="0"/>
              <a:t>huge packet losses</a:t>
            </a:r>
          </a:p>
        </p:txBody>
      </p:sp>
    </p:spTree>
    <p:extLst>
      <p:ext uri="{BB962C8B-B14F-4D97-AF65-F5344CB8AC3E}">
        <p14:creationId xmlns:p14="http://schemas.microsoft.com/office/powerpoint/2010/main" val="3015963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4677-8BEF-9240-9054-0919914B9E12}"/>
              </a:ext>
            </a:extLst>
          </p:cNvPr>
          <p:cNvSpPr>
            <a:spLocks noGrp="1"/>
          </p:cNvSpPr>
          <p:nvPr>
            <p:ph type="title"/>
          </p:nvPr>
        </p:nvSpPr>
        <p:spPr/>
        <p:txBody>
          <a:bodyPr/>
          <a:lstStyle/>
          <a:p>
            <a:r>
              <a:rPr lang="en-BE" dirty="0"/>
              <a:t>Router buffers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4A9A-A364-ED49-BC19-F7C6EDFE3BE3}"/>
                  </a:ext>
                </a:extLst>
              </p:cNvPr>
              <p:cNvSpPr>
                <a:spLocks noGrp="1"/>
              </p:cNvSpPr>
              <p:nvPr>
                <p:ph idx="1"/>
              </p:nvPr>
            </p:nvSpPr>
            <p:spPr/>
            <p:txBody>
              <a:bodyPr/>
              <a:lstStyle/>
              <a:p>
                <a:r>
                  <a:rPr lang="en-BE" dirty="0"/>
                  <a:t>Rule of thumb</a:t>
                </a:r>
              </a:p>
              <a:p>
                <a:pPr lvl="1"/>
                <a:r>
                  <a:rPr lang="en-BE" dirty="0"/>
                  <a:t>Routers should have RTT * C of buffers</a:t>
                </a:r>
              </a:p>
              <a:p>
                <a:pPr lvl="3"/>
                <a:r>
                  <a:rPr lang="en-BE" dirty="0"/>
                  <a:t>RTT is average rtt for flows</a:t>
                </a:r>
              </a:p>
              <a:p>
                <a:pPr lvl="3"/>
                <a:r>
                  <a:rPr lang="en-BE" dirty="0"/>
                  <a:t>C is bandwidth of output link</a:t>
                </a:r>
              </a:p>
              <a:p>
                <a:r>
                  <a:rPr lang="en-BE" dirty="0"/>
                  <a:t>Backbone routers</a:t>
                </a:r>
              </a:p>
              <a:p>
                <a:pPr lvl="1"/>
                <a14:m>
                  <m:oMath xmlns:m="http://schemas.openxmlformats.org/officeDocument/2006/math">
                    <m:r>
                      <a:rPr lang="nl-BE" b="0" i="1" smtClean="0">
                        <a:latin typeface="Cambria Math" panose="02040503050406030204" pitchFamily="18" charset="0"/>
                      </a:rPr>
                      <m:t>𝐵𝑢𝑓𝑓𝑒𝑟</m:t>
                    </m:r>
                    <m:r>
                      <a:rPr lang="nl-BE" b="0" i="1" smtClean="0">
                        <a:latin typeface="Cambria Math" panose="02040503050406030204" pitchFamily="18" charset="0"/>
                      </a:rPr>
                      <m:t> ≥</m:t>
                    </m:r>
                    <m:f>
                      <m:fPr>
                        <m:ctrlPr>
                          <a:rPr lang="en-BE" i="1" smtClean="0">
                            <a:latin typeface="Cambria Math" panose="02040503050406030204" pitchFamily="18" charset="0"/>
                          </a:rPr>
                        </m:ctrlPr>
                      </m:fPr>
                      <m:num>
                        <m:r>
                          <a:rPr lang="nl-BE" b="0" i="1" smtClean="0">
                            <a:latin typeface="Cambria Math" panose="02040503050406030204" pitchFamily="18" charset="0"/>
                          </a:rPr>
                          <m:t>𝑅𝑇𝑇</m:t>
                        </m:r>
                        <m:r>
                          <a:rPr lang="nl-BE" b="0" i="1" smtClean="0">
                            <a:latin typeface="Cambria Math" panose="02040503050406030204" pitchFamily="18" charset="0"/>
                          </a:rPr>
                          <m:t> ∗</m:t>
                        </m:r>
                        <m:r>
                          <a:rPr lang="nl-BE" b="0" i="1" smtClean="0">
                            <a:latin typeface="Cambria Math" panose="02040503050406030204" pitchFamily="18" charset="0"/>
                          </a:rPr>
                          <m:t>𝐶</m:t>
                        </m:r>
                      </m:num>
                      <m:den>
                        <m:r>
                          <a:rPr lang="en-BE"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𝑁</m:t>
                        </m:r>
                      </m:den>
                    </m:f>
                  </m:oMath>
                </a14:m>
                <a:endParaRPr lang="en-BE" dirty="0"/>
              </a:p>
            </p:txBody>
          </p:sp>
        </mc:Choice>
        <mc:Fallback xmlns="">
          <p:sp>
            <p:nvSpPr>
              <p:cNvPr id="3" name="Content Placeholder 2">
                <a:extLst>
                  <a:ext uri="{FF2B5EF4-FFF2-40B4-BE49-F238E27FC236}">
                    <a16:creationId xmlns:a16="http://schemas.microsoft.com/office/drawing/2014/main" id="{072F4A9A-A364-ED49-BC19-F7C6EDFE3BE3}"/>
                  </a:ext>
                </a:extLst>
              </p:cNvPr>
              <p:cNvSpPr>
                <a:spLocks noGrp="1" noRot="1" noChangeAspect="1" noMove="1" noResize="1" noEditPoints="1" noAdjustHandles="1" noChangeArrowheads="1" noChangeShapeType="1" noTextEdit="1"/>
              </p:cNvSpPr>
              <p:nvPr>
                <p:ph idx="1"/>
              </p:nvPr>
            </p:nvSpPr>
            <p:spPr>
              <a:blipFill>
                <a:blip r:embed="rId2"/>
                <a:stretch>
                  <a:fillRect l="-2070" t="-12934" b="-10410"/>
                </a:stretch>
              </a:blipFill>
            </p:spPr>
            <p:txBody>
              <a:bodyPr/>
              <a:lstStyle/>
              <a:p>
                <a:r>
                  <a:rPr lang="en-BE">
                    <a:noFill/>
                  </a:rPr>
                  <a:t> </a:t>
                </a:r>
              </a:p>
            </p:txBody>
          </p:sp>
        </mc:Fallback>
      </mc:AlternateContent>
      <p:sp>
        <p:nvSpPr>
          <p:cNvPr id="4" name="TextBox 3">
            <a:extLst>
              <a:ext uri="{FF2B5EF4-FFF2-40B4-BE49-F238E27FC236}">
                <a16:creationId xmlns:a16="http://schemas.microsoft.com/office/drawing/2014/main" id="{D1405885-CDE7-6840-96D0-DB64F6315DB1}"/>
              </a:ext>
            </a:extLst>
          </p:cNvPr>
          <p:cNvSpPr txBox="1"/>
          <p:nvPr/>
        </p:nvSpPr>
        <p:spPr>
          <a:xfrm>
            <a:off x="1909060" y="8477307"/>
            <a:ext cx="9779472" cy="1304588"/>
          </a:xfrm>
          <a:prstGeom prst="rect">
            <a:avLst/>
          </a:prstGeom>
          <a:noFill/>
        </p:spPr>
        <p:txBody>
          <a:bodyPr wrap="none" rtlCol="0">
            <a:spAutoFit/>
          </a:bodyPr>
          <a:lstStyle/>
          <a:p>
            <a:r>
              <a:rPr lang="en-GB" sz="2626" dirty="0"/>
              <a:t>N. McKeown, G. Appenzeller, I. </a:t>
            </a:r>
            <a:r>
              <a:rPr lang="en-GB" sz="2626" dirty="0" err="1"/>
              <a:t>Keslassy</a:t>
            </a:r>
            <a:r>
              <a:rPr lang="en-GB" sz="2626" dirty="0"/>
              <a:t>, Sizing Router Buffers (Redux), </a:t>
            </a:r>
            <a:br>
              <a:rPr lang="en-GB" sz="2626" dirty="0"/>
            </a:br>
            <a:r>
              <a:rPr lang="en-GB" sz="2626" dirty="0"/>
              <a:t>SIGCOMM CCR October 2019 </a:t>
            </a:r>
          </a:p>
          <a:p>
            <a:endParaRPr lang="en-BE" sz="2626" dirty="0"/>
          </a:p>
        </p:txBody>
      </p:sp>
    </p:spTree>
    <p:extLst>
      <p:ext uri="{BB962C8B-B14F-4D97-AF65-F5344CB8AC3E}">
        <p14:creationId xmlns:p14="http://schemas.microsoft.com/office/powerpoint/2010/main" val="39387215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649A-F3AB-8942-9076-0DFB43B0E25C}"/>
              </a:ext>
            </a:extLst>
          </p:cNvPr>
          <p:cNvSpPr>
            <a:spLocks noGrp="1"/>
          </p:cNvSpPr>
          <p:nvPr>
            <p:ph type="title"/>
          </p:nvPr>
        </p:nvSpPr>
        <p:spPr/>
        <p:txBody>
          <a:bodyPr/>
          <a:lstStyle/>
          <a:p>
            <a:r>
              <a:rPr lang="en-BE" dirty="0"/>
              <a:t>Congestion signals</a:t>
            </a:r>
          </a:p>
        </p:txBody>
      </p:sp>
      <p:sp>
        <p:nvSpPr>
          <p:cNvPr id="3" name="Content Placeholder 2">
            <a:extLst>
              <a:ext uri="{FF2B5EF4-FFF2-40B4-BE49-F238E27FC236}">
                <a16:creationId xmlns:a16="http://schemas.microsoft.com/office/drawing/2014/main" id="{8E718D96-40B8-F84F-A209-2A62A3A12951}"/>
              </a:ext>
            </a:extLst>
          </p:cNvPr>
          <p:cNvSpPr>
            <a:spLocks noGrp="1"/>
          </p:cNvSpPr>
          <p:nvPr>
            <p:ph idx="1"/>
          </p:nvPr>
        </p:nvSpPr>
        <p:spPr/>
        <p:txBody>
          <a:bodyPr/>
          <a:lstStyle/>
          <a:p>
            <a:r>
              <a:rPr lang="en-BE" dirty="0"/>
              <a:t>Main types of congestion signals</a:t>
            </a:r>
          </a:p>
          <a:p>
            <a:pPr lvl="1"/>
            <a:r>
              <a:rPr lang="en-BE" dirty="0"/>
              <a:t>Packet loss</a:t>
            </a:r>
          </a:p>
          <a:p>
            <a:pPr lvl="2"/>
            <a:r>
              <a:rPr lang="en-BE" dirty="0"/>
              <a:t>most popular signal</a:t>
            </a:r>
          </a:p>
          <a:p>
            <a:pPr lvl="1"/>
            <a:r>
              <a:rPr lang="en-BE" dirty="0"/>
              <a:t>Explicit Congestion Notification</a:t>
            </a:r>
          </a:p>
          <a:p>
            <a:pPr lvl="2"/>
            <a:r>
              <a:rPr lang="en-BE" dirty="0"/>
              <a:t>requires router cooperation</a:t>
            </a:r>
          </a:p>
          <a:p>
            <a:pPr lvl="1"/>
            <a:r>
              <a:rPr lang="en-BE" dirty="0"/>
              <a:t>Increase in measured round-trip-time</a:t>
            </a:r>
          </a:p>
          <a:p>
            <a:pPr lvl="2"/>
            <a:r>
              <a:rPr lang="en-BE" dirty="0"/>
              <a:t>can be fragile</a:t>
            </a:r>
          </a:p>
        </p:txBody>
      </p:sp>
    </p:spTree>
    <p:extLst>
      <p:ext uri="{BB962C8B-B14F-4D97-AF65-F5344CB8AC3E}">
        <p14:creationId xmlns:p14="http://schemas.microsoft.com/office/powerpoint/2010/main" val="17317322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ln/>
        </p:spPr>
        <p:txBody>
          <a:bodyPr/>
          <a:lstStyle/>
          <a:p>
            <a:r>
              <a:rPr lang="en-US" dirty="0"/>
              <a:t>Congestion control </a:t>
            </a: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09900"/>
            <a:ext cx="7810500" cy="5221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r>
              <a:rPr lang="en-US"/>
              <a:t>Congestion control</a:t>
            </a:r>
          </a:p>
        </p:txBody>
      </p:sp>
      <p:sp>
        <p:nvSpPr>
          <p:cNvPr id="68610" name="Rectangle 2"/>
          <p:cNvSpPr>
            <a:spLocks noGrp="1" noChangeArrowheads="1"/>
          </p:cNvSpPr>
          <p:nvPr>
            <p:ph type="body" idx="1"/>
          </p:nvPr>
        </p:nvSpPr>
        <p:spPr>
          <a:xfrm>
            <a:off x="1270000" y="368300"/>
            <a:ext cx="10464800" cy="5715000"/>
          </a:xfrm>
          <a:ln/>
        </p:spPr>
        <p:txBody>
          <a:bodyPr/>
          <a:lstStyle/>
          <a:p>
            <a:pPr marL="889000"/>
            <a:r>
              <a:rPr lang="en-US"/>
              <a:t>Additive Increase / Multiplicative Decrease</a:t>
            </a:r>
          </a:p>
        </p:txBody>
      </p:sp>
      <p:sp>
        <p:nvSpPr>
          <p:cNvPr id="68611" name="Rectangle 3"/>
          <p:cNvSpPr>
            <a:spLocks/>
          </p:cNvSpPr>
          <p:nvPr/>
        </p:nvSpPr>
        <p:spPr bwMode="auto">
          <a:xfrm>
            <a:off x="889000" y="4514850"/>
            <a:ext cx="12649200" cy="283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algn="l"/>
            <a:r>
              <a:rPr lang="en-US" sz="3600" i="1">
                <a:solidFill>
                  <a:srgbClr val="336D7D"/>
                </a:solidFill>
                <a:latin typeface="Courier" charset="0"/>
                <a:ea typeface="ＭＳ Ｐゴシック" charset="0"/>
                <a:cs typeface="Courier" charset="0"/>
                <a:sym typeface="Courier" charset="0"/>
              </a:rPr>
              <a:t># Additive Increase Multiplicative Decrease</a:t>
            </a:r>
            <a:endParaRPr lang="en-US" sz="3600">
              <a:solidFill>
                <a:srgbClr val="262626"/>
              </a:solidFill>
              <a:latin typeface="Courier" charset="0"/>
              <a:ea typeface="ＭＳ Ｐゴシック" charset="0"/>
              <a:cs typeface="Courier" charset="0"/>
              <a:sym typeface="Courier" charset="0"/>
            </a:endParaRPr>
          </a:p>
          <a:p>
            <a:pPr algn="l"/>
            <a:r>
              <a:rPr lang="en-US" sz="3600" b="1">
                <a:solidFill>
                  <a:srgbClr val="0C5F18"/>
                </a:solidFill>
                <a:latin typeface="Courier" charset="0"/>
                <a:ea typeface="ＭＳ Ｐゴシック" charset="0"/>
                <a:cs typeface="Courier" charset="0"/>
                <a:sym typeface="Courier" charset="0"/>
              </a:rPr>
              <a:t>if</a:t>
            </a:r>
            <a:r>
              <a:rPr lang="en-US" sz="3600">
                <a:solidFill>
                  <a:srgbClr val="262626"/>
                </a:solidFill>
                <a:latin typeface="Courier" charset="0"/>
                <a:ea typeface="ＭＳ Ｐゴシック" charset="0"/>
                <a:cs typeface="Courier" charset="0"/>
                <a:sym typeface="Courier" charset="0"/>
              </a:rPr>
              <a:t> congestion :</a:t>
            </a:r>
          </a:p>
          <a:p>
            <a:pPr algn="l"/>
            <a:r>
              <a:rPr lang="en-US" sz="3600">
                <a:solidFill>
                  <a:srgbClr val="262626"/>
                </a:solidFill>
                <a:latin typeface="Courier" charset="0"/>
                <a:ea typeface="ＭＳ Ｐゴシック" charset="0"/>
                <a:cs typeface="Courier" charset="0"/>
                <a:sym typeface="Courier" charset="0"/>
              </a:rPr>
              <a:t>   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betaC    </a:t>
            </a:r>
            <a:r>
              <a:rPr lang="en-US" sz="3600" i="1">
                <a:solidFill>
                  <a:srgbClr val="336D7D"/>
                </a:solidFill>
                <a:latin typeface="Courier" charset="0"/>
                <a:ea typeface="ＭＳ Ｐゴシック" charset="0"/>
                <a:cs typeface="Courier" charset="0"/>
                <a:sym typeface="Courier" charset="0"/>
              </a:rPr>
              <a:t># MD, betaC&lt;1</a:t>
            </a:r>
            <a:endParaRPr lang="en-US" sz="3600">
              <a:solidFill>
                <a:srgbClr val="262626"/>
              </a:solidFill>
              <a:latin typeface="Courier" charset="0"/>
              <a:ea typeface="ＭＳ Ｐゴシック" charset="0"/>
              <a:cs typeface="Courier" charset="0"/>
              <a:sym typeface="Courier" charset="0"/>
            </a:endParaRPr>
          </a:p>
          <a:p>
            <a:pPr algn="l"/>
            <a:r>
              <a:rPr lang="en-US" sz="3600" b="1">
                <a:solidFill>
                  <a:srgbClr val="0C5F18"/>
                </a:solidFill>
                <a:latin typeface="Courier" charset="0"/>
                <a:ea typeface="ＭＳ Ｐゴシック" charset="0"/>
                <a:cs typeface="Courier" charset="0"/>
                <a:sym typeface="Courier" charset="0"/>
              </a:rPr>
              <a:t>else</a:t>
            </a:r>
            <a:endParaRPr lang="en-US" sz="3600">
              <a:solidFill>
                <a:srgbClr val="262626"/>
              </a:solidFill>
              <a:latin typeface="Courier" charset="0"/>
              <a:ea typeface="ＭＳ Ｐゴシック" charset="0"/>
              <a:cs typeface="Courier" charset="0"/>
              <a:sym typeface="Courier" charset="0"/>
            </a:endParaRPr>
          </a:p>
          <a:p>
            <a:pPr algn="l"/>
            <a:r>
              <a:rPr lang="en-US" sz="3600">
                <a:solidFill>
                  <a:srgbClr val="262626"/>
                </a:solidFill>
                <a:latin typeface="Courier" charset="0"/>
                <a:ea typeface="ＭＳ Ｐゴシック" charset="0"/>
                <a:cs typeface="Courier" charset="0"/>
                <a:sym typeface="Courier" charset="0"/>
              </a:rPr>
              <a:t>   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rate</a:t>
            </a:r>
            <a:r>
              <a:rPr lang="en-US" sz="3600">
                <a:solidFill>
                  <a:srgbClr val="535353"/>
                </a:solidFill>
                <a:latin typeface="Courier" charset="0"/>
                <a:ea typeface="ＭＳ Ｐゴシック" charset="0"/>
                <a:cs typeface="Courier" charset="0"/>
                <a:sym typeface="Courier" charset="0"/>
              </a:rPr>
              <a:t>+</a:t>
            </a:r>
            <a:r>
              <a:rPr lang="en-US" sz="3600">
                <a:solidFill>
                  <a:srgbClr val="262626"/>
                </a:solidFill>
                <a:latin typeface="Courier" charset="0"/>
                <a:ea typeface="ＭＳ Ｐゴシック" charset="0"/>
                <a:cs typeface="Courier" charset="0"/>
                <a:sym typeface="Courier" charset="0"/>
              </a:rPr>
              <a:t>alphaN    </a:t>
            </a:r>
            <a:r>
              <a:rPr lang="en-US" sz="3600" i="1">
                <a:solidFill>
                  <a:srgbClr val="336D7D"/>
                </a:solidFill>
                <a:latin typeface="Courier" charset="0"/>
                <a:ea typeface="ＭＳ Ｐゴシック" charset="0"/>
                <a:cs typeface="Courier" charset="0"/>
                <a:sym typeface="Courier" charset="0"/>
              </a:rPr>
              <a:t># AI</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ln/>
        </p:spPr>
        <p:txBody>
          <a:bodyPr/>
          <a:lstStyle/>
          <a:p>
            <a:r>
              <a:rPr lang="en-US"/>
              <a:t>Additive Increase</a:t>
            </a:r>
          </a:p>
        </p:txBody>
      </p:sp>
      <p:sp>
        <p:nvSpPr>
          <p:cNvPr id="69634" name="Rectangle 2"/>
          <p:cNvSpPr>
            <a:spLocks noGrp="1" noChangeArrowheads="1"/>
          </p:cNvSpPr>
          <p:nvPr>
            <p:ph type="body" idx="1"/>
          </p:nvPr>
        </p:nvSpPr>
        <p:spPr>
          <a:xfrm>
            <a:off x="1270000" y="1559171"/>
            <a:ext cx="10464800" cy="5275384"/>
          </a:xfrm>
          <a:ln/>
        </p:spPr>
        <p:txBody>
          <a:bodyPr/>
          <a:lstStyle/>
          <a:p>
            <a:pPr marL="859670"/>
            <a:r>
              <a:rPr lang="en-US" dirty="0"/>
              <a:t>No congestion ?</a:t>
            </a:r>
          </a:p>
          <a:p>
            <a:pPr marL="1289506" lvl="1"/>
            <a:r>
              <a:rPr lang="en-US" dirty="0"/>
              <a:t>All </a:t>
            </a:r>
            <a:r>
              <a:rPr lang="en-US" dirty="0" err="1"/>
              <a:t>acks</a:t>
            </a:r>
            <a:r>
              <a:rPr lang="en-US" dirty="0"/>
              <a:t> move window</a:t>
            </a:r>
          </a:p>
          <a:p>
            <a:pPr marL="859670"/>
            <a:r>
              <a:rPr lang="en-US" dirty="0"/>
              <a:t>Additive increase</a:t>
            </a:r>
          </a:p>
          <a:p>
            <a:pPr marL="1289506" lvl="1"/>
            <a:r>
              <a:rPr lang="en-US" dirty="0"/>
              <a:t>Increment </a:t>
            </a:r>
            <a:r>
              <a:rPr lang="en-US" dirty="0" err="1"/>
              <a:t>cwnd</a:t>
            </a:r>
            <a:r>
              <a:rPr lang="en-US" dirty="0"/>
              <a:t> by one MSS every </a:t>
            </a:r>
            <a:r>
              <a:rPr lang="en-US" dirty="0" err="1"/>
              <a:t>rtt</a:t>
            </a:r>
            <a:endParaRPr lang="en-US" dirty="0"/>
          </a:p>
        </p:txBody>
      </p:sp>
      <p:grpSp>
        <p:nvGrpSpPr>
          <p:cNvPr id="69635" name="Group 3"/>
          <p:cNvGrpSpPr>
            <a:grpSpLocks/>
          </p:cNvGrpSpPr>
          <p:nvPr/>
        </p:nvGrpSpPr>
        <p:grpSpPr bwMode="auto">
          <a:xfrm>
            <a:off x="1909763" y="5879123"/>
            <a:ext cx="9698039" cy="3194540"/>
            <a:chOff x="5" y="7"/>
            <a:chExt cx="6109" cy="2180"/>
          </a:xfrm>
        </p:grpSpPr>
        <p:sp>
          <p:nvSpPr>
            <p:cNvPr id="69636" name="Line 4"/>
            <p:cNvSpPr>
              <a:spLocks noChangeShapeType="1"/>
            </p:cNvSpPr>
            <p:nvPr/>
          </p:nvSpPr>
          <p:spPr bwMode="auto">
            <a:xfrm rot="10800000" flipH="1">
              <a:off x="486" y="42"/>
              <a:ext cx="1" cy="210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5514"/>
            </a:p>
          </p:txBody>
        </p:sp>
        <p:sp>
          <p:nvSpPr>
            <p:cNvPr id="69637" name="Line 5"/>
            <p:cNvSpPr>
              <a:spLocks noChangeShapeType="1"/>
            </p:cNvSpPr>
            <p:nvPr/>
          </p:nvSpPr>
          <p:spPr bwMode="auto">
            <a:xfrm>
              <a:off x="277" y="1957"/>
              <a:ext cx="5750"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5514"/>
            </a:p>
          </p:txBody>
        </p:sp>
        <p:sp>
          <p:nvSpPr>
            <p:cNvPr id="69638" name="Rectangle 6"/>
            <p:cNvSpPr>
              <a:spLocks/>
            </p:cNvSpPr>
            <p:nvPr/>
          </p:nvSpPr>
          <p:spPr bwMode="auto">
            <a:xfrm>
              <a:off x="5" y="7"/>
              <a:ext cx="408"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69639" name="Rectangle 7"/>
            <p:cNvSpPr>
              <a:spLocks/>
            </p:cNvSpPr>
            <p:nvPr/>
          </p:nvSpPr>
          <p:spPr bwMode="auto">
            <a:xfrm>
              <a:off x="5766" y="2009"/>
              <a:ext cx="348"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Time</a:t>
              </a:r>
            </a:p>
          </p:txBody>
        </p:sp>
        <p:sp>
          <p:nvSpPr>
            <p:cNvPr id="69640" name="Line 8"/>
            <p:cNvSpPr>
              <a:spLocks noChangeShapeType="1"/>
            </p:cNvSpPr>
            <p:nvPr/>
          </p:nvSpPr>
          <p:spPr bwMode="auto">
            <a:xfrm rot="10800000" flipH="1">
              <a:off x="513" y="722"/>
              <a:ext cx="4778" cy="1228"/>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4203701"/>
            <a:ext cx="10464800" cy="5715000"/>
          </a:xfrm>
          <a:ln/>
        </p:spPr>
        <p:txBody>
          <a:bodyPr/>
          <a:lstStyle/>
          <a:p>
            <a:pPr marL="889000"/>
            <a:r>
              <a:rPr lang="en-US" dirty="0">
                <a:solidFill>
                  <a:srgbClr val="FF2712"/>
                </a:solidFill>
              </a:rPr>
              <a:t>Congestion Control</a:t>
            </a:r>
          </a:p>
          <a:p>
            <a:pPr marL="1333500" lvl="1"/>
            <a:r>
              <a:rPr lang="en-US" dirty="0">
                <a:solidFill>
                  <a:srgbClr val="FF0000"/>
                </a:solidFill>
              </a:rPr>
              <a:t>Principles</a:t>
            </a:r>
          </a:p>
          <a:p>
            <a:pPr marL="1333500" lvl="1"/>
            <a:r>
              <a:rPr lang="en-US" dirty="0"/>
              <a:t>Additive Increase/Multiplicative Decrease</a:t>
            </a:r>
          </a:p>
          <a:p>
            <a:pPr marL="1382084" lvl="2"/>
            <a:r>
              <a:rPr lang="en-US" dirty="0"/>
              <a:t>Explicit Congestion Notification</a:t>
            </a:r>
          </a:p>
          <a:p>
            <a:pPr marL="1382084" lvl="2"/>
            <a:r>
              <a:rPr lang="en-US" dirty="0"/>
              <a:t>Modern TCP Congestion control</a:t>
            </a:r>
          </a:p>
          <a:p>
            <a:pPr marL="1382084" lvl="2"/>
            <a:r>
              <a:rPr lang="en-US" dirty="0"/>
              <a:t>Router behavior</a:t>
            </a:r>
          </a:p>
          <a:p>
            <a:pPr marL="1333500" lvl="1"/>
            <a:endParaRPr lang="en-US" dirty="0"/>
          </a:p>
          <a:p>
            <a:pPr marL="762000" lvl="1" indent="0">
              <a:buNone/>
            </a:pPr>
            <a:endParaRPr lang="en-US" dirty="0">
              <a:solidFill>
                <a:srgbClr val="FF2712"/>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ln/>
        </p:spPr>
        <p:txBody>
          <a:bodyPr/>
          <a:lstStyle/>
          <a:p>
            <a:r>
              <a:rPr lang="en-US"/>
              <a:t>Faster increase</a:t>
            </a:r>
          </a:p>
        </p:txBody>
      </p:sp>
      <p:sp>
        <p:nvSpPr>
          <p:cNvPr id="70658" name="Rectangle 2"/>
          <p:cNvSpPr>
            <a:spLocks noGrp="1" noChangeArrowheads="1"/>
          </p:cNvSpPr>
          <p:nvPr>
            <p:ph type="body" idx="1"/>
          </p:nvPr>
        </p:nvSpPr>
        <p:spPr>
          <a:xfrm>
            <a:off x="1079501" y="2110155"/>
            <a:ext cx="10464800" cy="5275384"/>
          </a:xfrm>
          <a:ln/>
        </p:spPr>
        <p:txBody>
          <a:bodyPr/>
          <a:lstStyle/>
          <a:p>
            <a:pPr marL="859670"/>
            <a:r>
              <a:rPr lang="en-US"/>
              <a:t>How to speed up the growth of the congestion window at connection startup ?</a:t>
            </a:r>
          </a:p>
          <a:p>
            <a:pPr marL="859670"/>
            <a:r>
              <a:rPr lang="en-US"/>
              <a:t>Slow-start</a:t>
            </a:r>
          </a:p>
          <a:p>
            <a:pPr marL="1289506" lvl="1"/>
            <a:r>
              <a:rPr lang="en-US"/>
              <a:t>Double cwnd every rtt</a:t>
            </a:r>
            <a:br>
              <a:rPr lang="en-US"/>
            </a:br>
            <a:br>
              <a:rPr lang="en-US"/>
            </a:br>
            <a:br>
              <a:rPr lang="en-US"/>
            </a:br>
            <a:br>
              <a:rPr lang="en-US"/>
            </a:br>
            <a:endParaRPr lang="en-US"/>
          </a:p>
        </p:txBody>
      </p:sp>
      <p:sp>
        <p:nvSpPr>
          <p:cNvPr id="70659" name="Line 3"/>
          <p:cNvSpPr>
            <a:spLocks noChangeShapeType="1"/>
          </p:cNvSpPr>
          <p:nvPr/>
        </p:nvSpPr>
        <p:spPr bwMode="auto">
          <a:xfrm rot="10800000" flipH="1">
            <a:off x="3035300" y="5216770"/>
            <a:ext cx="1589"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0660" name="Line 4"/>
          <p:cNvSpPr>
            <a:spLocks noChangeShapeType="1"/>
          </p:cNvSpPr>
          <p:nvPr/>
        </p:nvSpPr>
        <p:spPr bwMode="auto">
          <a:xfrm>
            <a:off x="2703514" y="8022982"/>
            <a:ext cx="9128125" cy="146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0661" name="Rectangle 5"/>
          <p:cNvSpPr>
            <a:spLocks/>
          </p:cNvSpPr>
          <p:nvPr/>
        </p:nvSpPr>
        <p:spPr bwMode="auto">
          <a:xfrm>
            <a:off x="2269375" y="5165576"/>
            <a:ext cx="647613"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0662" name="AutoShape 6"/>
          <p:cNvSpPr>
            <a:spLocks/>
          </p:cNvSpPr>
          <p:nvPr/>
        </p:nvSpPr>
        <p:spPr bwMode="auto">
          <a:xfrm>
            <a:off x="3055938" y="5920154"/>
            <a:ext cx="1524000"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70663" name="Line 7"/>
          <p:cNvSpPr>
            <a:spLocks noChangeShapeType="1"/>
          </p:cNvSpPr>
          <p:nvPr/>
        </p:nvSpPr>
        <p:spPr bwMode="auto">
          <a:xfrm>
            <a:off x="3035301" y="8348297"/>
            <a:ext cx="1562100" cy="1465"/>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0664" name="Rectangle 8"/>
          <p:cNvSpPr>
            <a:spLocks/>
          </p:cNvSpPr>
          <p:nvPr/>
        </p:nvSpPr>
        <p:spPr bwMode="auto">
          <a:xfrm>
            <a:off x="1177203" y="8634350"/>
            <a:ext cx="3268522" cy="515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sp>
        <p:nvSpPr>
          <p:cNvPr id="70665" name="Rectangle 9"/>
          <p:cNvSpPr>
            <a:spLocks/>
          </p:cNvSpPr>
          <p:nvPr/>
        </p:nvSpPr>
        <p:spPr bwMode="auto">
          <a:xfrm>
            <a:off x="11204098" y="8204783"/>
            <a:ext cx="551818"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Time</a:t>
            </a:r>
          </a:p>
        </p:txBody>
      </p:sp>
      <p:sp>
        <p:nvSpPr>
          <p:cNvPr id="70666" name="Line 10"/>
          <p:cNvSpPr>
            <a:spLocks noChangeShapeType="1"/>
          </p:cNvSpPr>
          <p:nvPr/>
        </p:nvSpPr>
        <p:spPr bwMode="auto">
          <a:xfrm>
            <a:off x="4584700" y="5943601"/>
            <a:ext cx="2413000" cy="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0667" name="Line 11"/>
          <p:cNvSpPr>
            <a:spLocks noChangeShapeType="1"/>
          </p:cNvSpPr>
          <p:nvPr/>
        </p:nvSpPr>
        <p:spPr bwMode="auto">
          <a:xfrm>
            <a:off x="3065463" y="5967046"/>
            <a:ext cx="1419225" cy="0"/>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0668" name="Rectangle 12"/>
          <p:cNvSpPr>
            <a:spLocks/>
          </p:cNvSpPr>
          <p:nvPr/>
        </p:nvSpPr>
        <p:spPr bwMode="auto">
          <a:xfrm>
            <a:off x="1395027" y="5826465"/>
            <a:ext cx="1393009"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Max window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wipe(down)">
                                      <p:cBhvr>
                                        <p:cTn id="7" dur="500"/>
                                        <p:tgtEl>
                                          <p:spTgt spid="7066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0664"/>
                                        </p:tgtEl>
                                        <p:attrNameLst>
                                          <p:attrName>style.visibility</p:attrName>
                                        </p:attrNameLst>
                                      </p:cBhvr>
                                      <p:to>
                                        <p:strVal val="visible"/>
                                      </p:to>
                                    </p:set>
                                    <p:animEffect transition="in" filter="wipe(down)">
                                      <p:cBhvr>
                                        <p:cTn id="10" dur="500"/>
                                        <p:tgtEl>
                                          <p:spTgt spid="7066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0662"/>
                                        </p:tgtEl>
                                        <p:attrNameLst>
                                          <p:attrName>style.visibility</p:attrName>
                                        </p:attrNameLst>
                                      </p:cBhvr>
                                      <p:to>
                                        <p:strVal val="visible"/>
                                      </p:to>
                                    </p:set>
                                    <p:animEffect transition="in" filter="wipe(down)">
                                      <p:cBhvr>
                                        <p:cTn id="13" dur="500"/>
                                        <p:tgtEl>
                                          <p:spTgt spid="7066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70666"/>
                                        </p:tgtEl>
                                        <p:attrNameLst>
                                          <p:attrName>style.visibility</p:attrName>
                                        </p:attrNameLst>
                                      </p:cBhvr>
                                      <p:to>
                                        <p:strVal val="visible"/>
                                      </p:to>
                                    </p:set>
                                    <p:animEffect transition="in" filter="wipe(down)">
                                      <p:cBhvr>
                                        <p:cTn id="17" dur="500"/>
                                        <p:tgtEl>
                                          <p:spTgt spid="7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nimBg="1"/>
      <p:bldP spid="70663" grpId="0" animBg="1"/>
      <p:bldP spid="70664" grpId="0"/>
      <p:bldP spid="706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r>
              <a:rPr lang="en-US"/>
              <a:t>Multiplicative decrease</a:t>
            </a:r>
          </a:p>
        </p:txBody>
      </p:sp>
      <p:sp>
        <p:nvSpPr>
          <p:cNvPr id="71682" name="Rectangle 2"/>
          <p:cNvSpPr>
            <a:spLocks noGrp="1" noChangeArrowheads="1"/>
          </p:cNvSpPr>
          <p:nvPr>
            <p:ph type="body" idx="1"/>
          </p:nvPr>
        </p:nvSpPr>
        <p:spPr>
          <a:xfrm>
            <a:off x="1245817" y="2550388"/>
            <a:ext cx="10464800" cy="6213230"/>
          </a:xfrm>
          <a:ln/>
        </p:spPr>
        <p:txBody>
          <a:bodyPr/>
          <a:lstStyle/>
          <a:p>
            <a:pPr marL="859670"/>
            <a:r>
              <a:rPr lang="en-US" sz="3545" dirty="0"/>
              <a:t>How to detect congestion ?</a:t>
            </a:r>
          </a:p>
          <a:p>
            <a:pPr marL="1289506" lvl="1"/>
            <a:r>
              <a:rPr lang="en-US" sz="3545" dirty="0"/>
              <a:t>Three duplicate </a:t>
            </a:r>
            <a:r>
              <a:rPr lang="en-US" sz="3545" dirty="0" err="1"/>
              <a:t>acks</a:t>
            </a:r>
            <a:endParaRPr lang="en-US" sz="3545" dirty="0"/>
          </a:p>
          <a:p>
            <a:pPr marL="1719341" lvl="2"/>
            <a:r>
              <a:rPr lang="en-US" sz="3545" dirty="0"/>
              <a:t>mild congestion for TCP</a:t>
            </a:r>
          </a:p>
          <a:p>
            <a:pPr marL="2149177" lvl="3"/>
            <a:r>
              <a:rPr lang="en-US" sz="3545" dirty="0" err="1"/>
              <a:t>cwnd</a:t>
            </a:r>
            <a:r>
              <a:rPr lang="en-US" sz="3545" dirty="0"/>
              <a:t>/2 and restart additive increase</a:t>
            </a:r>
          </a:p>
          <a:p>
            <a:pPr marL="1289506" lvl="1"/>
            <a:r>
              <a:rPr lang="en-US" sz="3545" dirty="0"/>
              <a:t>Expiration of retransmission timer</a:t>
            </a:r>
          </a:p>
          <a:p>
            <a:pPr marL="1719341" lvl="2"/>
            <a:r>
              <a:rPr lang="en-US" sz="3545" dirty="0"/>
              <a:t>severe congestion </a:t>
            </a:r>
          </a:p>
          <a:p>
            <a:pPr marL="1719341" lvl="2"/>
            <a:r>
              <a:rPr lang="en-US" sz="3545" dirty="0"/>
              <a:t>Reset </a:t>
            </a:r>
            <a:r>
              <a:rPr lang="en-US" sz="3545" dirty="0" err="1"/>
              <a:t>cwnd</a:t>
            </a:r>
            <a:r>
              <a:rPr lang="en-US" sz="3545" dirty="0"/>
              <a:t> at 1 MSS</a:t>
            </a:r>
          </a:p>
          <a:p>
            <a:pPr marL="1719341" lvl="2"/>
            <a:r>
              <a:rPr lang="en-US" sz="3545" dirty="0"/>
              <a:t>Perform slow-start until half previous </a:t>
            </a:r>
            <a:r>
              <a:rPr lang="en-US" sz="3545" dirty="0" err="1"/>
              <a:t>cwnd</a:t>
            </a:r>
            <a:r>
              <a:rPr lang="en-US" sz="3545" dirty="0"/>
              <a:t> and then continue with congestion avoidance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7006456" y="-4604582"/>
            <a:ext cx="10464800" cy="2250831"/>
          </a:xfrm>
          <a:ln/>
        </p:spPr>
        <p:txBody>
          <a:bodyPr/>
          <a:lstStyle/>
          <a:p>
            <a:r>
              <a:rPr lang="en-US"/>
              <a:t>TCP with mild congestion</a:t>
            </a:r>
          </a:p>
        </p:txBody>
      </p:sp>
      <p:sp>
        <p:nvSpPr>
          <p:cNvPr id="72706" name="Line 2"/>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07" name="Line 3"/>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08" name="Rectangle 4"/>
          <p:cNvSpPr>
            <a:spLocks/>
          </p:cNvSpPr>
          <p:nvPr/>
        </p:nvSpPr>
        <p:spPr bwMode="auto">
          <a:xfrm>
            <a:off x="2564651" y="3836473"/>
            <a:ext cx="647613"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2709" name="AutoShape 5"/>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72710" name="Line 6"/>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11" name="Rectangle 7"/>
          <p:cNvSpPr>
            <a:spLocks/>
          </p:cNvSpPr>
          <p:nvPr/>
        </p:nvSpPr>
        <p:spPr bwMode="auto">
          <a:xfrm>
            <a:off x="5042478" y="3949307"/>
            <a:ext cx="1686359"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Fast retransmit</a:t>
            </a:r>
          </a:p>
        </p:txBody>
      </p:sp>
      <p:grpSp>
        <p:nvGrpSpPr>
          <p:cNvPr id="72712" name="Group 8"/>
          <p:cNvGrpSpPr>
            <a:grpSpLocks/>
          </p:cNvGrpSpPr>
          <p:nvPr/>
        </p:nvGrpSpPr>
        <p:grpSpPr bwMode="auto">
          <a:xfrm>
            <a:off x="4826000" y="4651131"/>
            <a:ext cx="2571750" cy="1060939"/>
            <a:chOff x="0" y="0"/>
            <a:chExt cx="1620" cy="723"/>
          </a:xfrm>
        </p:grpSpPr>
        <p:sp>
          <p:nvSpPr>
            <p:cNvPr id="72713" name="Line 9"/>
            <p:cNvSpPr>
              <a:spLocks noChangeShapeType="1"/>
            </p:cNvSpPr>
            <p:nvPr/>
          </p:nvSpPr>
          <p:spPr bwMode="auto">
            <a:xfrm flipH="1">
              <a:off x="0" y="0"/>
              <a:ext cx="29" cy="7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72714" name="Line 10"/>
            <p:cNvSpPr>
              <a:spLocks noChangeShapeType="1"/>
            </p:cNvSpPr>
            <p:nvPr/>
          </p:nvSpPr>
          <p:spPr bwMode="auto">
            <a:xfrm rot="10800000" flipH="1">
              <a:off x="0" y="321"/>
              <a:ext cx="1620" cy="40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grpSp>
      <p:grpSp>
        <p:nvGrpSpPr>
          <p:cNvPr id="72715" name="Group 11"/>
          <p:cNvGrpSpPr>
            <a:grpSpLocks/>
          </p:cNvGrpSpPr>
          <p:nvPr/>
        </p:nvGrpSpPr>
        <p:grpSpPr bwMode="auto">
          <a:xfrm>
            <a:off x="4752975" y="5720863"/>
            <a:ext cx="2000251" cy="322385"/>
            <a:chOff x="0" y="0"/>
            <a:chExt cx="1260" cy="220"/>
          </a:xfrm>
        </p:grpSpPr>
        <p:sp>
          <p:nvSpPr>
            <p:cNvPr id="72716" name="Line 12"/>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72717" name="Rectangle 13"/>
            <p:cNvSpPr>
              <a:spLocks/>
            </p:cNvSpPr>
            <p:nvPr/>
          </p:nvSpPr>
          <p:spPr bwMode="auto">
            <a:xfrm>
              <a:off x="526" y="42"/>
              <a:ext cx="709"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grpSp>
      <p:sp>
        <p:nvSpPr>
          <p:cNvPr id="72718" name="Line 14"/>
          <p:cNvSpPr>
            <a:spLocks noChangeShapeType="1"/>
          </p:cNvSpPr>
          <p:nvPr/>
        </p:nvSpPr>
        <p:spPr bwMode="auto">
          <a:xfrm>
            <a:off x="7404100" y="4529504"/>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19" name="Line 15"/>
          <p:cNvSpPr>
            <a:spLocks noChangeShapeType="1"/>
          </p:cNvSpPr>
          <p:nvPr/>
        </p:nvSpPr>
        <p:spPr bwMode="auto">
          <a:xfrm>
            <a:off x="7404101" y="5122985"/>
            <a:ext cx="96838" cy="92172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20" name="Line 16"/>
          <p:cNvSpPr>
            <a:spLocks noChangeShapeType="1"/>
          </p:cNvSpPr>
          <p:nvPr/>
        </p:nvSpPr>
        <p:spPr bwMode="auto">
          <a:xfrm>
            <a:off x="7493001" y="6030059"/>
            <a:ext cx="2000250" cy="2930"/>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21" name="Rectangle 17"/>
          <p:cNvSpPr>
            <a:spLocks/>
          </p:cNvSpPr>
          <p:nvPr/>
        </p:nvSpPr>
        <p:spPr bwMode="auto">
          <a:xfrm>
            <a:off x="7920945" y="6137127"/>
            <a:ext cx="1125308"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sp>
        <p:nvSpPr>
          <p:cNvPr id="72722" name="Line 18"/>
          <p:cNvSpPr>
            <a:spLocks noChangeShapeType="1"/>
          </p:cNvSpPr>
          <p:nvPr/>
        </p:nvSpPr>
        <p:spPr bwMode="auto">
          <a:xfrm rot="10800000" flipH="1">
            <a:off x="7516814" y="5448301"/>
            <a:ext cx="1597025" cy="57150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23" name="Line 19"/>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2725" name="Rectangle 21"/>
          <p:cNvSpPr>
            <a:spLocks/>
          </p:cNvSpPr>
          <p:nvPr/>
        </p:nvSpPr>
        <p:spPr bwMode="auto">
          <a:xfrm>
            <a:off x="1635196" y="7214393"/>
            <a:ext cx="3268522" cy="515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grpSp>
        <p:nvGrpSpPr>
          <p:cNvPr id="2" name="Grouper 1"/>
          <p:cNvGrpSpPr/>
          <p:nvPr/>
        </p:nvGrpSpPr>
        <p:grpSpPr>
          <a:xfrm>
            <a:off x="4846641" y="7019186"/>
            <a:ext cx="3615416" cy="703078"/>
            <a:chOff x="4846638" y="7197725"/>
            <a:chExt cx="3615416" cy="761669"/>
          </a:xfrm>
        </p:grpSpPr>
        <p:sp>
          <p:nvSpPr>
            <p:cNvPr id="72724" name="Line 20"/>
            <p:cNvSpPr>
              <a:spLocks noChangeShapeType="1"/>
            </p:cNvSpPr>
            <p:nvPr/>
          </p:nvSpPr>
          <p:spPr bwMode="auto">
            <a:xfrm>
              <a:off x="4846638" y="7197725"/>
              <a:ext cx="2438400" cy="4763"/>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5514"/>
            </a:p>
          </p:txBody>
        </p:sp>
        <p:sp>
          <p:nvSpPr>
            <p:cNvPr id="72726" name="Rectangle 22"/>
            <p:cNvSpPr>
              <a:spLocks/>
            </p:cNvSpPr>
            <p:nvPr/>
          </p:nvSpPr>
          <p:spPr bwMode="auto">
            <a:xfrm>
              <a:off x="5695271" y="7401254"/>
              <a:ext cx="2766783" cy="5581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Congestion avoidance </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linear increase of cwnd</a:t>
              </a:r>
            </a:p>
          </p:txBody>
        </p:sp>
      </p:grpSp>
      <p:sp>
        <p:nvSpPr>
          <p:cNvPr id="72727" name="Rectangle 23"/>
          <p:cNvSpPr>
            <a:spLocks/>
          </p:cNvSpPr>
          <p:nvPr/>
        </p:nvSpPr>
        <p:spPr bwMode="auto">
          <a:xfrm>
            <a:off x="7615022" y="4434350"/>
            <a:ext cx="1686359"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Fast retransmit</a:t>
            </a:r>
          </a:p>
        </p:txBody>
      </p:sp>
      <p:sp>
        <p:nvSpPr>
          <p:cNvPr id="26" name="Rectangle 1"/>
          <p:cNvSpPr txBox="1">
            <a:spLocks noChangeArrowheads="1"/>
          </p:cNvSpPr>
          <p:nvPr/>
        </p:nvSpPr>
        <p:spPr bwMode="auto">
          <a:xfrm>
            <a:off x="2325937" y="1420417"/>
            <a:ext cx="9394825" cy="158554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49124" tIns="49124" rIns="49124" bIns="49124"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2pPr>
            <a:lvl3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3pPr>
            <a:lvl4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4pPr>
            <a:lvl5pPr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5pPr>
            <a:lvl6pPr marL="4572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6pPr>
            <a:lvl7pPr marL="9144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7pPr>
            <a:lvl8pPr marL="13716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8pPr>
            <a:lvl9pPr marL="1828800" algn="ctr" rtl="0" fontAlgn="base">
              <a:spcBef>
                <a:spcPct val="0"/>
              </a:spcBef>
              <a:spcAft>
                <a:spcPct val="0"/>
              </a:spcAft>
              <a:defRPr sz="8400">
                <a:solidFill>
                  <a:schemeClr val="tx1"/>
                </a:solidFill>
                <a:latin typeface="Gill Sans" charset="0"/>
                <a:ea typeface="Heiti SC Light" charset="0"/>
                <a:cs typeface="Heiti SC Light" charset="0"/>
                <a:sym typeface="Gill Sans" charset="0"/>
              </a:defRPr>
            </a:lvl9pPr>
          </a:lstStyle>
          <a:p>
            <a:pPr>
              <a:lnSpc>
                <a:spcPct val="84000"/>
              </a:lnSpc>
              <a:tabLst>
                <a:tab pos="908795" algn="l"/>
                <a:tab pos="1805309" algn="l"/>
                <a:tab pos="2714102" algn="l"/>
                <a:tab pos="3610616" algn="l"/>
                <a:tab pos="4519411" algn="l"/>
                <a:tab pos="5415925" algn="l"/>
                <a:tab pos="6324719" algn="l"/>
                <a:tab pos="7221232" algn="l"/>
                <a:tab pos="8130027" algn="l"/>
                <a:tab pos="9026541" algn="l"/>
                <a:tab pos="9873930" algn="l"/>
              </a:tabLst>
            </a:pPr>
            <a:r>
              <a:rPr lang="en-US" sz="11028" dirty="0"/>
              <a:t>Mild congestion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wipe(left)">
                                      <p:cBhvr>
                                        <p:cTn id="7" dur="500"/>
                                        <p:tgtEl>
                                          <p:spTgt spid="7270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272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7272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2710"/>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72711"/>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nodeType="afterEffect">
                                  <p:stCondLst>
                                    <p:cond delay="0"/>
                                  </p:stCondLst>
                                  <p:childTnLst>
                                    <p:set>
                                      <p:cBhvr>
                                        <p:cTn id="23" dur="1" fill="hold">
                                          <p:stCondLst>
                                            <p:cond delay="499"/>
                                          </p:stCondLst>
                                        </p:cTn>
                                        <p:tgtEl>
                                          <p:spTgt spid="727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72712"/>
                                        </p:tgtEl>
                                        <p:attrNameLst>
                                          <p:attrName>style.visibility</p:attrName>
                                        </p:attrNameLst>
                                      </p:cBhvr>
                                      <p:to>
                                        <p:strVal val="visible"/>
                                      </p:to>
                                    </p:set>
                                    <p:animEffect transition="in" filter="wipe(left)">
                                      <p:cBhvr>
                                        <p:cTn id="29" dur="500"/>
                                        <p:tgtEl>
                                          <p:spTgt spid="727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72718"/>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72727"/>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72719"/>
                                        </p:tgtEl>
                                        <p:attrNameLst>
                                          <p:attrName>style.visibility</p:attrName>
                                        </p:attrNameLst>
                                      </p:cBhvr>
                                      <p:to>
                                        <p:strVal val="visible"/>
                                      </p:to>
                                    </p:set>
                                  </p:childTnLst>
                                </p:cTn>
                              </p:par>
                            </p:childTnLst>
                          </p:cTn>
                        </p:par>
                        <p:par>
                          <p:cTn id="40" fill="hold" nodeType="afterGroup">
                            <p:stCondLst>
                              <p:cond delay="1500"/>
                            </p:stCondLst>
                            <p:childTnLst>
                              <p:par>
                                <p:cTn id="41" presetID="1" presetClass="entr" presetSubtype="0" fill="hold" grpId="0" nodeType="afterEffect">
                                  <p:stCondLst>
                                    <p:cond delay="0"/>
                                  </p:stCondLst>
                                  <p:childTnLst>
                                    <p:set>
                                      <p:cBhvr>
                                        <p:cTn id="42" dur="1" fill="hold">
                                          <p:stCondLst>
                                            <p:cond delay="499"/>
                                          </p:stCondLst>
                                        </p:cTn>
                                        <p:tgtEl>
                                          <p:spTgt spid="72720"/>
                                        </p:tgtEl>
                                        <p:attrNameLst>
                                          <p:attrName>style.visibility</p:attrName>
                                        </p:attrNameLst>
                                      </p:cBhvr>
                                      <p:to>
                                        <p:strVal val="visible"/>
                                      </p:to>
                                    </p:set>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499"/>
                                          </p:stCondLst>
                                        </p:cTn>
                                        <p:tgtEl>
                                          <p:spTgt spid="72721"/>
                                        </p:tgtEl>
                                        <p:attrNameLst>
                                          <p:attrName>style.visibility</p:attrName>
                                        </p:attrNameLst>
                                      </p:cBhvr>
                                      <p:to>
                                        <p:strVal val="visible"/>
                                      </p:to>
                                    </p:set>
                                  </p:childTnLst>
                                </p:cTn>
                              </p:par>
                            </p:childTnLst>
                          </p:cTn>
                        </p:par>
                        <p:par>
                          <p:cTn id="46" fill="hold" nodeType="afterGroup">
                            <p:stCondLst>
                              <p:cond delay="2500"/>
                            </p:stCondLst>
                            <p:childTnLst>
                              <p:par>
                                <p:cTn id="47" presetID="1" presetClass="entr" presetSubtype="0" fill="hold" grpId="0" nodeType="afterEffect">
                                  <p:stCondLst>
                                    <p:cond delay="0"/>
                                  </p:stCondLst>
                                  <p:childTnLst>
                                    <p:set>
                                      <p:cBhvr>
                                        <p:cTn id="48" dur="1" fill="hold">
                                          <p:stCondLst>
                                            <p:cond delay="499"/>
                                          </p:stCondLst>
                                        </p:cTn>
                                        <p:tgtEl>
                                          <p:spTgt spid="72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P spid="72710" grpId="0" animBg="1"/>
      <p:bldP spid="72711" grpId="0" autoUpdateAnimBg="0"/>
      <p:bldP spid="72718" grpId="0" animBg="1"/>
      <p:bldP spid="72719" grpId="0" animBg="1"/>
      <p:bldP spid="72720" grpId="0" animBg="1"/>
      <p:bldP spid="72721" grpId="0" autoUpdateAnimBg="0"/>
      <p:bldP spid="72722" grpId="0" animBg="1"/>
      <p:bldP spid="72723" grpId="0" animBg="1"/>
      <p:bldP spid="72725" grpId="0" autoUpdateAnimBg="0"/>
      <p:bldP spid="727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2325937" y="1420417"/>
            <a:ext cx="9394825" cy="1585546"/>
          </a:xfrm>
          <a:ln/>
        </p:spPr>
        <p:txBody>
          <a:bodyPr/>
          <a:lstStyle/>
          <a:p>
            <a:pPr>
              <a:lnSpc>
                <a:spcPct val="84000"/>
              </a:lnSpc>
              <a:tabLst>
                <a:tab pos="908795" algn="l"/>
                <a:tab pos="1805309" algn="l"/>
                <a:tab pos="2714102" algn="l"/>
                <a:tab pos="3610616" algn="l"/>
                <a:tab pos="4519411" algn="l"/>
                <a:tab pos="5415925" algn="l"/>
                <a:tab pos="6324719" algn="l"/>
                <a:tab pos="7221232" algn="l"/>
                <a:tab pos="8130027" algn="l"/>
                <a:tab pos="9026541" algn="l"/>
                <a:tab pos="9873930" algn="l"/>
              </a:tabLst>
            </a:pPr>
            <a:r>
              <a:rPr lang="en-US" dirty="0"/>
              <a:t>Severe congestion</a:t>
            </a:r>
          </a:p>
        </p:txBody>
      </p:sp>
      <p:sp>
        <p:nvSpPr>
          <p:cNvPr id="73730" name="Line 2"/>
          <p:cNvSpPr>
            <a:spLocks noChangeShapeType="1"/>
          </p:cNvSpPr>
          <p:nvPr/>
        </p:nvSpPr>
        <p:spPr bwMode="auto">
          <a:xfrm rot="10800000" flipH="1">
            <a:off x="2792415" y="3864220"/>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31" name="Line 3"/>
          <p:cNvSpPr>
            <a:spLocks noChangeShapeType="1"/>
          </p:cNvSpPr>
          <p:nvPr/>
        </p:nvSpPr>
        <p:spPr bwMode="auto">
          <a:xfrm>
            <a:off x="2460626" y="6670431"/>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32" name="Rectangle 4"/>
          <p:cNvSpPr>
            <a:spLocks/>
          </p:cNvSpPr>
          <p:nvPr/>
        </p:nvSpPr>
        <p:spPr bwMode="auto">
          <a:xfrm>
            <a:off x="2028076" y="3813026"/>
            <a:ext cx="647613"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3733" name="Rectangle 5"/>
          <p:cNvSpPr>
            <a:spLocks/>
          </p:cNvSpPr>
          <p:nvPr/>
        </p:nvSpPr>
        <p:spPr bwMode="auto">
          <a:xfrm>
            <a:off x="11174729" y="6746727"/>
            <a:ext cx="551818"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Time</a:t>
            </a:r>
          </a:p>
        </p:txBody>
      </p:sp>
      <p:sp>
        <p:nvSpPr>
          <p:cNvPr id="73734" name="AutoShape 6"/>
          <p:cNvSpPr>
            <a:spLocks/>
          </p:cNvSpPr>
          <p:nvPr/>
        </p:nvSpPr>
        <p:spPr bwMode="auto">
          <a:xfrm>
            <a:off x="2813051" y="4560278"/>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73735" name="Line 7"/>
          <p:cNvSpPr>
            <a:spLocks noChangeShapeType="1"/>
          </p:cNvSpPr>
          <p:nvPr/>
        </p:nvSpPr>
        <p:spPr bwMode="auto">
          <a:xfrm>
            <a:off x="4216400" y="5697416"/>
            <a:ext cx="2000250" cy="1466"/>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36" name="Line 8"/>
          <p:cNvSpPr>
            <a:spLocks noChangeShapeType="1"/>
          </p:cNvSpPr>
          <p:nvPr/>
        </p:nvSpPr>
        <p:spPr bwMode="auto">
          <a:xfrm>
            <a:off x="4354514" y="3867151"/>
            <a:ext cx="3174" cy="50262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37" name="Rectangle 9"/>
          <p:cNvSpPr>
            <a:spLocks/>
          </p:cNvSpPr>
          <p:nvPr/>
        </p:nvSpPr>
        <p:spPr bwMode="auto">
          <a:xfrm>
            <a:off x="4507524" y="3925860"/>
            <a:ext cx="1803764"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Timer expiration</a:t>
            </a:r>
          </a:p>
        </p:txBody>
      </p:sp>
      <p:sp>
        <p:nvSpPr>
          <p:cNvPr id="73738" name="Line 10"/>
          <p:cNvSpPr>
            <a:spLocks noChangeShapeType="1"/>
          </p:cNvSpPr>
          <p:nvPr/>
        </p:nvSpPr>
        <p:spPr bwMode="auto">
          <a:xfrm>
            <a:off x="4338639" y="4627686"/>
            <a:ext cx="88900" cy="2042746"/>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39" name="AutoShape 11"/>
          <p:cNvSpPr>
            <a:spLocks/>
          </p:cNvSpPr>
          <p:nvPr/>
        </p:nvSpPr>
        <p:spPr bwMode="auto">
          <a:xfrm>
            <a:off x="4414838" y="5691554"/>
            <a:ext cx="1274762" cy="978877"/>
          </a:xfrm>
          <a:custGeom>
            <a:avLst/>
            <a:gdLst/>
            <a:ahLst/>
            <a:cxnLst/>
            <a:rect l="0" t="0" r="r" b="b"/>
            <a:pathLst>
              <a:path w="21600" h="21600">
                <a:moveTo>
                  <a:pt x="0" y="21600"/>
                </a:moveTo>
                <a:lnTo>
                  <a:pt x="1117" y="21553"/>
                </a:lnTo>
                <a:lnTo>
                  <a:pt x="2234" y="21449"/>
                </a:lnTo>
                <a:lnTo>
                  <a:pt x="3335" y="21288"/>
                </a:lnTo>
                <a:lnTo>
                  <a:pt x="4436" y="21061"/>
                </a:lnTo>
                <a:lnTo>
                  <a:pt x="5522" y="20777"/>
                </a:lnTo>
                <a:lnTo>
                  <a:pt x="6592" y="20436"/>
                </a:lnTo>
                <a:lnTo>
                  <a:pt x="7646" y="20029"/>
                </a:lnTo>
                <a:lnTo>
                  <a:pt x="8676" y="19575"/>
                </a:lnTo>
                <a:lnTo>
                  <a:pt x="9683" y="19055"/>
                </a:lnTo>
                <a:lnTo>
                  <a:pt x="10666" y="18487"/>
                </a:lnTo>
                <a:lnTo>
                  <a:pt x="11618" y="17863"/>
                </a:lnTo>
                <a:lnTo>
                  <a:pt x="12546" y="17191"/>
                </a:lnTo>
                <a:lnTo>
                  <a:pt x="13435" y="16472"/>
                </a:lnTo>
                <a:lnTo>
                  <a:pt x="14292" y="15696"/>
                </a:lnTo>
                <a:lnTo>
                  <a:pt x="15111" y="14883"/>
                </a:lnTo>
                <a:lnTo>
                  <a:pt x="15881" y="14022"/>
                </a:lnTo>
                <a:lnTo>
                  <a:pt x="16621" y="13113"/>
                </a:lnTo>
                <a:lnTo>
                  <a:pt x="17313" y="12177"/>
                </a:lnTo>
                <a:lnTo>
                  <a:pt x="17958" y="11202"/>
                </a:lnTo>
                <a:lnTo>
                  <a:pt x="18556" y="10190"/>
                </a:lnTo>
                <a:lnTo>
                  <a:pt x="19106" y="9140"/>
                </a:lnTo>
                <a:lnTo>
                  <a:pt x="19602" y="8070"/>
                </a:lnTo>
                <a:lnTo>
                  <a:pt x="20050" y="6973"/>
                </a:lnTo>
                <a:lnTo>
                  <a:pt x="20452" y="5847"/>
                </a:lnTo>
                <a:lnTo>
                  <a:pt x="20790" y="4712"/>
                </a:lnTo>
                <a:lnTo>
                  <a:pt x="21073" y="3548"/>
                </a:lnTo>
                <a:lnTo>
                  <a:pt x="21309" y="2375"/>
                </a:lnTo>
                <a:lnTo>
                  <a:pt x="21482" y="1192"/>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73740" name="Line 12"/>
          <p:cNvSpPr>
            <a:spLocks noChangeShapeType="1"/>
          </p:cNvSpPr>
          <p:nvPr/>
        </p:nvSpPr>
        <p:spPr bwMode="auto">
          <a:xfrm rot="10800000" flipH="1">
            <a:off x="5672138" y="4818186"/>
            <a:ext cx="2473325" cy="877766"/>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41" name="Rectangle 13"/>
          <p:cNvSpPr>
            <a:spLocks/>
          </p:cNvSpPr>
          <p:nvPr/>
        </p:nvSpPr>
        <p:spPr bwMode="auto">
          <a:xfrm>
            <a:off x="5805603" y="5789830"/>
            <a:ext cx="1125308"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sp>
        <p:nvSpPr>
          <p:cNvPr id="73742" name="Line 14"/>
          <p:cNvSpPr>
            <a:spLocks noChangeShapeType="1"/>
          </p:cNvSpPr>
          <p:nvPr/>
        </p:nvSpPr>
        <p:spPr bwMode="auto">
          <a:xfrm>
            <a:off x="8129589" y="4142643"/>
            <a:ext cx="1587" cy="50262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43" name="Rectangle 15"/>
          <p:cNvSpPr>
            <a:spLocks/>
          </p:cNvSpPr>
          <p:nvPr/>
        </p:nvSpPr>
        <p:spPr bwMode="auto">
          <a:xfrm>
            <a:off x="8096862" y="3744153"/>
            <a:ext cx="1803764"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a:solidFill>
                  <a:schemeClr val="tx1"/>
                </a:solidFill>
                <a:latin typeface="Helvetica" charset="0"/>
                <a:ea typeface="ＭＳ Ｐゴシック" charset="0"/>
                <a:cs typeface="Helvetica" charset="0"/>
                <a:sym typeface="Helvetica" charset="0"/>
              </a:rPr>
              <a:t>Timer expiration</a:t>
            </a:r>
          </a:p>
        </p:txBody>
      </p:sp>
      <p:sp>
        <p:nvSpPr>
          <p:cNvPr id="73744" name="Line 16"/>
          <p:cNvSpPr>
            <a:spLocks noChangeShapeType="1"/>
          </p:cNvSpPr>
          <p:nvPr/>
        </p:nvSpPr>
        <p:spPr bwMode="auto">
          <a:xfrm>
            <a:off x="8148639" y="4822582"/>
            <a:ext cx="104775" cy="1847850"/>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45" name="Line 17"/>
          <p:cNvSpPr>
            <a:spLocks noChangeShapeType="1"/>
          </p:cNvSpPr>
          <p:nvPr/>
        </p:nvSpPr>
        <p:spPr bwMode="auto">
          <a:xfrm>
            <a:off x="7972426" y="5795597"/>
            <a:ext cx="2000250" cy="1465"/>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46" name="Rectangle 18"/>
          <p:cNvSpPr>
            <a:spLocks/>
          </p:cNvSpPr>
          <p:nvPr/>
        </p:nvSpPr>
        <p:spPr bwMode="auto">
          <a:xfrm>
            <a:off x="9841820" y="5871892"/>
            <a:ext cx="1125308"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a:solidFill>
                  <a:schemeClr val="tx1"/>
                </a:solidFill>
                <a:latin typeface="Helvetica" charset="0"/>
                <a:ea typeface="ＭＳ Ｐゴシック" charset="0"/>
                <a:cs typeface="Helvetica" charset="0"/>
                <a:sym typeface="Helvetica" charset="0"/>
              </a:rPr>
              <a:t>Threshold</a:t>
            </a:r>
          </a:p>
        </p:txBody>
      </p:sp>
      <p:sp>
        <p:nvSpPr>
          <p:cNvPr id="73747" name="AutoShape 19"/>
          <p:cNvSpPr>
            <a:spLocks/>
          </p:cNvSpPr>
          <p:nvPr/>
        </p:nvSpPr>
        <p:spPr bwMode="auto">
          <a:xfrm>
            <a:off x="8277226" y="5830766"/>
            <a:ext cx="1274763" cy="854319"/>
          </a:xfrm>
          <a:custGeom>
            <a:avLst/>
            <a:gdLst/>
            <a:ahLst/>
            <a:cxnLst/>
            <a:rect l="0" t="0" r="r" b="b"/>
            <a:pathLst>
              <a:path w="21600" h="21600">
                <a:moveTo>
                  <a:pt x="0" y="21600"/>
                </a:moveTo>
                <a:lnTo>
                  <a:pt x="1149" y="21557"/>
                </a:lnTo>
                <a:lnTo>
                  <a:pt x="2290" y="21448"/>
                </a:lnTo>
                <a:lnTo>
                  <a:pt x="3431" y="21264"/>
                </a:lnTo>
                <a:lnTo>
                  <a:pt x="4564" y="21026"/>
                </a:lnTo>
                <a:lnTo>
                  <a:pt x="5673" y="20723"/>
                </a:lnTo>
                <a:lnTo>
                  <a:pt x="6775" y="20354"/>
                </a:lnTo>
                <a:lnTo>
                  <a:pt x="7853" y="19932"/>
                </a:lnTo>
                <a:lnTo>
                  <a:pt x="8915" y="19434"/>
                </a:lnTo>
                <a:lnTo>
                  <a:pt x="9946" y="18892"/>
                </a:lnTo>
                <a:lnTo>
                  <a:pt x="10953" y="18285"/>
                </a:lnTo>
                <a:lnTo>
                  <a:pt x="11921" y="17614"/>
                </a:lnTo>
                <a:lnTo>
                  <a:pt x="12866" y="16899"/>
                </a:lnTo>
                <a:lnTo>
                  <a:pt x="13770" y="16130"/>
                </a:lnTo>
                <a:lnTo>
                  <a:pt x="14636" y="15306"/>
                </a:lnTo>
                <a:lnTo>
                  <a:pt x="15454" y="14440"/>
                </a:lnTo>
                <a:lnTo>
                  <a:pt x="16241" y="13530"/>
                </a:lnTo>
                <a:lnTo>
                  <a:pt x="16973" y="12566"/>
                </a:lnTo>
                <a:lnTo>
                  <a:pt x="17666" y="11569"/>
                </a:lnTo>
                <a:lnTo>
                  <a:pt x="18303" y="10529"/>
                </a:lnTo>
                <a:lnTo>
                  <a:pt x="18893" y="9457"/>
                </a:lnTo>
                <a:lnTo>
                  <a:pt x="19428" y="8363"/>
                </a:lnTo>
                <a:lnTo>
                  <a:pt x="19908" y="7225"/>
                </a:lnTo>
                <a:lnTo>
                  <a:pt x="20333" y="6066"/>
                </a:lnTo>
                <a:lnTo>
                  <a:pt x="20703" y="4885"/>
                </a:lnTo>
                <a:lnTo>
                  <a:pt x="21018" y="3683"/>
                </a:lnTo>
                <a:lnTo>
                  <a:pt x="21270" y="2470"/>
                </a:lnTo>
                <a:lnTo>
                  <a:pt x="21466" y="1246"/>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73748" name="Line 20"/>
          <p:cNvSpPr>
            <a:spLocks noChangeShapeType="1"/>
          </p:cNvSpPr>
          <p:nvPr/>
        </p:nvSpPr>
        <p:spPr bwMode="auto">
          <a:xfrm rot="10800000" flipH="1">
            <a:off x="9585326" y="5243146"/>
            <a:ext cx="1598612" cy="570035"/>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49" name="Line 21"/>
          <p:cNvSpPr>
            <a:spLocks noChangeShapeType="1"/>
          </p:cNvSpPr>
          <p:nvPr/>
        </p:nvSpPr>
        <p:spPr bwMode="auto">
          <a:xfrm>
            <a:off x="2792413" y="6995747"/>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50" name="Line 22"/>
          <p:cNvSpPr>
            <a:spLocks noChangeShapeType="1"/>
          </p:cNvSpPr>
          <p:nvPr/>
        </p:nvSpPr>
        <p:spPr bwMode="auto">
          <a:xfrm>
            <a:off x="5637214" y="6995747"/>
            <a:ext cx="2492375"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73751" name="Rectangle 23"/>
          <p:cNvSpPr>
            <a:spLocks/>
          </p:cNvSpPr>
          <p:nvPr/>
        </p:nvSpPr>
        <p:spPr bwMode="auto">
          <a:xfrm>
            <a:off x="935110" y="7281801"/>
            <a:ext cx="3268522" cy="515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sp>
        <p:nvSpPr>
          <p:cNvPr id="73752" name="Rectangle 24"/>
          <p:cNvSpPr>
            <a:spLocks/>
          </p:cNvSpPr>
          <p:nvPr/>
        </p:nvSpPr>
        <p:spPr bwMode="auto">
          <a:xfrm>
            <a:off x="5535728" y="7349208"/>
            <a:ext cx="2766783" cy="515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Congestion avoidance </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linear increase of cwnd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r>
              <a:rPr lang="en-US"/>
              <a:t>AIMD in TCP</a:t>
            </a:r>
          </a:p>
        </p:txBody>
      </p:sp>
      <p:sp>
        <p:nvSpPr>
          <p:cNvPr id="32770" name="Rectangle 2"/>
          <p:cNvSpPr>
            <a:spLocks/>
          </p:cNvSpPr>
          <p:nvPr/>
        </p:nvSpPr>
        <p:spPr bwMode="auto">
          <a:xfrm>
            <a:off x="1418352" y="2482345"/>
            <a:ext cx="10733708" cy="676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Initialisation</a:t>
            </a:r>
            <a:endParaRPr lang="en-US" sz="2585" dirty="0">
              <a:solidFill>
                <a:schemeClr val="tx1"/>
              </a:solidFill>
              <a:latin typeface="Courier" charset="0"/>
              <a:ea typeface="ＭＳ Ｐゴシック" charset="0"/>
              <a:cs typeface="Courier" charset="0"/>
              <a:sym typeface="Courier" charset="0"/>
            </a:endParaRPr>
          </a:p>
          <a:p>
            <a:pPr algn="l"/>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MSS  </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swin</a:t>
            </a:r>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=0</a:t>
            </a:r>
          </a:p>
          <a:p>
            <a:pPr algn="l"/>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Ack arrival (assumes no delayed acks)</a:t>
            </a:r>
          </a:p>
          <a:p>
            <a:pPr algn="l"/>
            <a:r>
              <a:rPr lang="en-US" sz="2585" dirty="0">
                <a:solidFill>
                  <a:schemeClr val="tx1"/>
                </a:solidFill>
                <a:latin typeface="Courier" charset="0"/>
                <a:ea typeface="ＭＳ Ｐゴシック" charset="0"/>
                <a:cs typeface="Courier" charset="0"/>
                <a:sym typeface="Courier" charset="0"/>
              </a:rPr>
              <a:t>if </a:t>
            </a:r>
            <a:r>
              <a:rPr lang="en-US" sz="2585" dirty="0" err="1">
                <a:solidFill>
                  <a:schemeClr val="tx1"/>
                </a:solidFill>
                <a:latin typeface="Courier" charset="0"/>
                <a:ea typeface="ＭＳ Ｐゴシック" charset="0"/>
                <a:cs typeface="Courier" charset="0"/>
                <a:sym typeface="Courier" charset="0"/>
              </a:rPr>
              <a:t>tcp.ack</a:t>
            </a:r>
            <a:r>
              <a:rPr lang="en-US" sz="2585" dirty="0">
                <a:solidFill>
                  <a:schemeClr val="tx1"/>
                </a:solidFill>
                <a:latin typeface="Courier" charset="0"/>
                <a:ea typeface="ＭＳ Ｐゴシック" charset="0"/>
                <a:cs typeface="Courier" charset="0"/>
                <a:sym typeface="Courier" charset="0"/>
              </a:rPr>
              <a:t> &gt; </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 :  # new ack, no congestion</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==0: # not currently recovering from loss</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&lt; </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 :</a:t>
            </a:r>
          </a:p>
          <a:p>
            <a:pPr algn="l"/>
            <a:r>
              <a:rPr lang="en-US" sz="2585" dirty="0">
                <a:solidFill>
                  <a:schemeClr val="tx1"/>
                </a:solidFill>
                <a:latin typeface="Courier" charset="0"/>
                <a:ea typeface="ＭＳ Ｐゴシック" charset="0"/>
                <a:cs typeface="Courier" charset="0"/>
                <a:sym typeface="Courier" charset="0"/>
              </a:rPr>
              <a:t>         # slow-start : increase quickly </a:t>
            </a:r>
            <a:r>
              <a:rPr lang="en-US" sz="2585" dirty="0" err="1">
                <a:solidFill>
                  <a:schemeClr val="tx1"/>
                </a:solidFill>
                <a:latin typeface="Courier" charset="0"/>
                <a:ea typeface="ＭＳ Ｐゴシック" charset="0"/>
                <a:cs typeface="Courier" charset="0"/>
                <a:sym typeface="Courier" charset="0"/>
              </a:rPr>
              <a:t>cwnd</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 double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every </a:t>
            </a:r>
            <a:r>
              <a:rPr lang="en-US" sz="2585" dirty="0" err="1">
                <a:solidFill>
                  <a:schemeClr val="tx1"/>
                </a:solidFill>
                <a:latin typeface="Courier" charset="0"/>
                <a:ea typeface="ＭＳ Ｐゴシック" charset="0"/>
                <a:cs typeface="Courier" charset="0"/>
                <a:sym typeface="Courier" charset="0"/>
              </a:rPr>
              <a:t>rtt</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MSS</a:t>
            </a:r>
          </a:p>
          <a:p>
            <a:pPr algn="l"/>
            <a:r>
              <a:rPr lang="en-US" sz="2585" dirty="0">
                <a:solidFill>
                  <a:schemeClr val="tx1"/>
                </a:solidFill>
                <a:latin typeface="Courier" charset="0"/>
                <a:ea typeface="ＭＳ Ｐゴシック" charset="0"/>
                <a:cs typeface="Courier" charset="0"/>
                <a:sym typeface="Courier" charset="0"/>
              </a:rPr>
              <a:t>    else:</a:t>
            </a:r>
          </a:p>
          <a:p>
            <a:pPr algn="l"/>
            <a:r>
              <a:rPr lang="en-US" sz="2585" dirty="0">
                <a:solidFill>
                  <a:schemeClr val="tx1"/>
                </a:solidFill>
                <a:latin typeface="Courier" charset="0"/>
                <a:ea typeface="ＭＳ Ｐゴシック" charset="0"/>
                <a:cs typeface="Courier" charset="0"/>
                <a:sym typeface="Courier" charset="0"/>
              </a:rPr>
              <a:t>         # congestion avoidance : increase slowly </a:t>
            </a:r>
            <a:r>
              <a:rPr lang="en-US" sz="2585" dirty="0" err="1">
                <a:solidFill>
                  <a:schemeClr val="tx1"/>
                </a:solidFill>
                <a:latin typeface="Courier" charset="0"/>
                <a:ea typeface="ＭＳ Ｐゴシック" charset="0"/>
                <a:cs typeface="Courier" charset="0"/>
                <a:sym typeface="Courier" charset="0"/>
              </a:rPr>
              <a:t>cwnd</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 increase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by one </a:t>
            </a:r>
            <a:r>
              <a:rPr lang="en-US" sz="2585" dirty="0" err="1">
                <a:solidFill>
                  <a:schemeClr val="tx1"/>
                </a:solidFill>
                <a:latin typeface="Courier" charset="0"/>
                <a:ea typeface="ＭＳ Ｐゴシック" charset="0"/>
                <a:cs typeface="Courier" charset="0"/>
                <a:sym typeface="Courier" charset="0"/>
              </a:rPr>
              <a:t>mss</a:t>
            </a:r>
            <a:r>
              <a:rPr lang="en-US" sz="2585" dirty="0">
                <a:solidFill>
                  <a:schemeClr val="tx1"/>
                </a:solidFill>
                <a:latin typeface="Courier" charset="0"/>
                <a:ea typeface="ＭＳ Ｐゴシック" charset="0"/>
                <a:cs typeface="Courier" charset="0"/>
                <a:sym typeface="Courier" charset="0"/>
              </a:rPr>
              <a:t> every </a:t>
            </a:r>
            <a:r>
              <a:rPr lang="en-US" sz="2585" dirty="0" err="1">
                <a:solidFill>
                  <a:schemeClr val="tx1"/>
                </a:solidFill>
                <a:latin typeface="Courier" charset="0"/>
                <a:ea typeface="ＭＳ Ｐゴシック" charset="0"/>
                <a:cs typeface="Courier" charset="0"/>
                <a:sym typeface="Courier" charset="0"/>
              </a:rPr>
              <a:t>rtt</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mss</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mss</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p>
          <a:p>
            <a:pPr algn="l"/>
            <a:r>
              <a:rPr lang="en-US" sz="2585" dirty="0">
                <a:solidFill>
                  <a:schemeClr val="tx1"/>
                </a:solidFill>
                <a:latin typeface="Courier" charset="0"/>
                <a:ea typeface="ＭＳ Ｐゴシック" charset="0"/>
                <a:cs typeface="Courier" charset="0"/>
                <a:sym typeface="Courier" charset="0"/>
              </a:rPr>
              <a:t> else:  # recovering from loss</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 # deflate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 rfc5681</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=0</a:t>
            </a:r>
            <a:endParaRPr lang="en-US" sz="2585" dirty="0">
              <a:solidFill>
                <a:schemeClr val="tx1"/>
              </a:solidFill>
              <a:ea typeface="ＭＳ Ｐゴシック" charset="0"/>
              <a:cs typeface="Gill Sans" charset="0"/>
            </a:endParaRPr>
          </a:p>
        </p:txBody>
      </p:sp>
    </p:spTree>
    <p:extLst>
      <p:ext uri="{BB962C8B-B14F-4D97-AF65-F5344CB8AC3E}">
        <p14:creationId xmlns:p14="http://schemas.microsoft.com/office/powerpoint/2010/main" val="10793895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Slow-start</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3193725"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8771206"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406837" y="2483124"/>
            <a:ext cx="2350002" cy="900503"/>
          </a:xfrm>
          <a:prstGeom prst="rect">
            <a:avLst/>
          </a:prstGeom>
          <a:noFill/>
        </p:spPr>
        <p:txBody>
          <a:bodyPr wrap="none" rtlCol="0">
            <a:spAutoFit/>
          </a:bodyPr>
          <a:lstStyle/>
          <a:p>
            <a:r>
              <a:rPr lang="en-BE" sz="2626" dirty="0"/>
              <a:t>cwnd=1000</a:t>
            </a:r>
          </a:p>
          <a:p>
            <a:r>
              <a:rPr lang="en-BE" sz="2626" dirty="0"/>
              <a:t>ssthresh=64000</a:t>
            </a:r>
          </a:p>
        </p:txBody>
      </p:sp>
      <p:cxnSp>
        <p:nvCxnSpPr>
          <p:cNvPr id="9" name="Straight Arrow Connector 8">
            <a:extLst>
              <a:ext uri="{FF2B5EF4-FFF2-40B4-BE49-F238E27FC236}">
                <a16:creationId xmlns:a16="http://schemas.microsoft.com/office/drawing/2014/main" id="{DE4D1EF0-0A6D-964B-9F3F-0D76F6352172}"/>
              </a:ext>
            </a:extLst>
          </p:cNvPr>
          <p:cNvCxnSpPr/>
          <p:nvPr/>
        </p:nvCxnSpPr>
        <p:spPr bwMode="auto">
          <a:xfrm>
            <a:off x="3193725" y="3080662"/>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a:extLst>
              <a:ext uri="{FF2B5EF4-FFF2-40B4-BE49-F238E27FC236}">
                <a16:creationId xmlns:a16="http://schemas.microsoft.com/office/drawing/2014/main" id="{770DAD8D-DE57-BB44-85C1-22FC365E1DDC}"/>
              </a:ext>
            </a:extLst>
          </p:cNvPr>
          <p:cNvCxnSpPr>
            <a:cxnSpLocks/>
          </p:cNvCxnSpPr>
          <p:nvPr/>
        </p:nvCxnSpPr>
        <p:spPr bwMode="auto">
          <a:xfrm flipH="1">
            <a:off x="3193725" y="3590930"/>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66F580C7-F9D9-494C-BF34-AC6DF46FCF13}"/>
              </a:ext>
            </a:extLst>
          </p:cNvPr>
          <p:cNvSpPr txBox="1"/>
          <p:nvPr/>
        </p:nvSpPr>
        <p:spPr>
          <a:xfrm>
            <a:off x="5361818" y="2945937"/>
            <a:ext cx="891591" cy="455959"/>
          </a:xfrm>
          <a:prstGeom prst="rect">
            <a:avLst/>
          </a:prstGeom>
          <a:solidFill>
            <a:schemeClr val="bg1"/>
          </a:solidFill>
        </p:spPr>
        <p:txBody>
          <a:bodyPr wrap="none" rtlCol="0">
            <a:spAutoFit/>
          </a:bodyPr>
          <a:lstStyle/>
          <a:p>
            <a:r>
              <a:rPr lang="en-BE" sz="2363" dirty="0"/>
              <a:t>0-999</a:t>
            </a:r>
          </a:p>
        </p:txBody>
      </p:sp>
      <p:sp>
        <p:nvSpPr>
          <p:cNvPr id="13" name="TextBox 12">
            <a:extLst>
              <a:ext uri="{FF2B5EF4-FFF2-40B4-BE49-F238E27FC236}">
                <a16:creationId xmlns:a16="http://schemas.microsoft.com/office/drawing/2014/main" id="{C24A15B2-0EE7-2545-B451-81552C7A3209}"/>
              </a:ext>
            </a:extLst>
          </p:cNvPr>
          <p:cNvSpPr txBox="1"/>
          <p:nvPr/>
        </p:nvSpPr>
        <p:spPr>
          <a:xfrm>
            <a:off x="5068213" y="3723492"/>
            <a:ext cx="1592808" cy="455959"/>
          </a:xfrm>
          <a:prstGeom prst="rect">
            <a:avLst/>
          </a:prstGeom>
          <a:solidFill>
            <a:schemeClr val="bg1"/>
          </a:solidFill>
        </p:spPr>
        <p:txBody>
          <a:bodyPr wrap="none" rtlCol="0">
            <a:spAutoFit/>
          </a:bodyPr>
          <a:lstStyle/>
          <a:p>
            <a:r>
              <a:rPr lang="en-BE" sz="2363" dirty="0"/>
              <a:t>ACK(1000)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3193725" y="451857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5892234" y="4460331"/>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p:nvPr/>
        </p:nvCxnSpPr>
        <p:spPr bwMode="auto">
          <a:xfrm>
            <a:off x="3242556" y="483834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4289895" y="4724611"/>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3193725" y="5110472"/>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CB310D57-8A89-2749-A440-A752F6954236}"/>
              </a:ext>
            </a:extLst>
          </p:cNvPr>
          <p:cNvCxnSpPr>
            <a:cxnSpLocks/>
          </p:cNvCxnSpPr>
          <p:nvPr/>
        </p:nvCxnSpPr>
        <p:spPr bwMode="auto">
          <a:xfrm flipH="1">
            <a:off x="3253547" y="5445974"/>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4321046" y="5369593"/>
            <a:ext cx="1592808" cy="455959"/>
          </a:xfrm>
          <a:prstGeom prst="rect">
            <a:avLst/>
          </a:prstGeom>
          <a:solidFill>
            <a:schemeClr val="bg1"/>
          </a:solidFill>
        </p:spPr>
        <p:txBody>
          <a:bodyPr wrap="none" rtlCol="0">
            <a:spAutoFit/>
          </a:bodyPr>
          <a:lstStyle/>
          <a:p>
            <a:r>
              <a:rPr lang="en-BE" sz="2363" dirty="0"/>
              <a:t>ACK(2000)</a:t>
            </a:r>
          </a:p>
        </p:txBody>
      </p:sp>
      <p:sp>
        <p:nvSpPr>
          <p:cNvPr id="21" name="TextBox 20">
            <a:extLst>
              <a:ext uri="{FF2B5EF4-FFF2-40B4-BE49-F238E27FC236}">
                <a16:creationId xmlns:a16="http://schemas.microsoft.com/office/drawing/2014/main" id="{8DC2CD27-57FD-ED48-B49E-614AFE04A481}"/>
              </a:ext>
            </a:extLst>
          </p:cNvPr>
          <p:cNvSpPr txBox="1"/>
          <p:nvPr/>
        </p:nvSpPr>
        <p:spPr>
          <a:xfrm>
            <a:off x="6334166" y="5470278"/>
            <a:ext cx="1592808" cy="455959"/>
          </a:xfrm>
          <a:prstGeom prst="rect">
            <a:avLst/>
          </a:prstGeom>
          <a:solidFill>
            <a:schemeClr val="bg1"/>
          </a:solidFill>
        </p:spPr>
        <p:txBody>
          <a:bodyPr wrap="none" rtlCol="0">
            <a:spAutoFit/>
          </a:bodyPr>
          <a:lstStyle/>
          <a:p>
            <a:r>
              <a:rPr lang="en-BE" sz="2363" dirty="0"/>
              <a:t>ACK(3000)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548697" y="3935843"/>
            <a:ext cx="2350002" cy="900503"/>
          </a:xfrm>
          <a:prstGeom prst="rect">
            <a:avLst/>
          </a:prstGeom>
          <a:noFill/>
        </p:spPr>
        <p:txBody>
          <a:bodyPr wrap="none" rtlCol="0">
            <a:spAutoFit/>
          </a:bodyPr>
          <a:lstStyle/>
          <a:p>
            <a:r>
              <a:rPr lang="en-BE" sz="2626" dirty="0"/>
              <a:t>cwnd=2000</a:t>
            </a:r>
          </a:p>
          <a:p>
            <a:r>
              <a:rPr lang="en-BE" sz="2626" dirty="0"/>
              <a:t>ssthresh=64000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467007" y="5490481"/>
            <a:ext cx="2350002" cy="900503"/>
          </a:xfrm>
          <a:prstGeom prst="rect">
            <a:avLst/>
          </a:prstGeom>
          <a:noFill/>
        </p:spPr>
        <p:txBody>
          <a:bodyPr wrap="none" rtlCol="0">
            <a:spAutoFit/>
          </a:bodyPr>
          <a:lstStyle/>
          <a:p>
            <a:r>
              <a:rPr lang="en-BE" sz="2626" dirty="0"/>
              <a:t>cwnd=3000</a:t>
            </a:r>
          </a:p>
          <a:p>
            <a:r>
              <a:rPr lang="en-BE" sz="2626" dirty="0"/>
              <a:t>ssthresh=64000</a:t>
            </a:r>
          </a:p>
        </p:txBody>
      </p:sp>
      <p:sp>
        <p:nvSpPr>
          <p:cNvPr id="24" name="TextBox 23">
            <a:extLst>
              <a:ext uri="{FF2B5EF4-FFF2-40B4-BE49-F238E27FC236}">
                <a16:creationId xmlns:a16="http://schemas.microsoft.com/office/drawing/2014/main" id="{B11C58BE-F9E7-BA4C-823B-07B72111EF04}"/>
              </a:ext>
            </a:extLst>
          </p:cNvPr>
          <p:cNvSpPr txBox="1"/>
          <p:nvPr/>
        </p:nvSpPr>
        <p:spPr>
          <a:xfrm>
            <a:off x="406837" y="6428653"/>
            <a:ext cx="2350002" cy="900503"/>
          </a:xfrm>
          <a:prstGeom prst="rect">
            <a:avLst/>
          </a:prstGeom>
          <a:noFill/>
        </p:spPr>
        <p:txBody>
          <a:bodyPr wrap="none" rtlCol="0">
            <a:spAutoFit/>
          </a:bodyPr>
          <a:lstStyle/>
          <a:p>
            <a:r>
              <a:rPr lang="en-BE" sz="2626" dirty="0"/>
              <a:t>cwnd=4000</a:t>
            </a:r>
          </a:p>
          <a:p>
            <a:r>
              <a:rPr lang="en-BE" sz="2626" dirty="0"/>
              <a:t>ssthresh=64000</a:t>
            </a:r>
          </a:p>
        </p:txBody>
      </p:sp>
      <p:cxnSp>
        <p:nvCxnSpPr>
          <p:cNvPr id="25" name="Straight Arrow Connector 24">
            <a:extLst>
              <a:ext uri="{FF2B5EF4-FFF2-40B4-BE49-F238E27FC236}">
                <a16:creationId xmlns:a16="http://schemas.microsoft.com/office/drawing/2014/main" id="{3391C09C-42C2-D547-AC74-39FF963675C8}"/>
              </a:ext>
            </a:extLst>
          </p:cNvPr>
          <p:cNvCxnSpPr/>
          <p:nvPr/>
        </p:nvCxnSpPr>
        <p:spPr bwMode="auto">
          <a:xfrm>
            <a:off x="3251528" y="6526766"/>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5950038" y="6468526"/>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3300360" y="684653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4347698" y="6732806"/>
            <a:ext cx="1500732" cy="455959"/>
          </a:xfrm>
          <a:prstGeom prst="rect">
            <a:avLst/>
          </a:prstGeom>
          <a:solidFill>
            <a:schemeClr val="bg1"/>
          </a:solidFill>
        </p:spPr>
        <p:txBody>
          <a:bodyPr wrap="none" rtlCol="0">
            <a:spAutoFit/>
          </a:bodyPr>
          <a:lstStyle/>
          <a:p>
            <a:r>
              <a:rPr lang="en-BE" sz="2363" dirty="0"/>
              <a:t>4000-4999</a:t>
            </a:r>
          </a:p>
        </p:txBody>
      </p:sp>
      <p:cxnSp>
        <p:nvCxnSpPr>
          <p:cNvPr id="29" name="Straight Arrow Connector 28">
            <a:extLst>
              <a:ext uri="{FF2B5EF4-FFF2-40B4-BE49-F238E27FC236}">
                <a16:creationId xmlns:a16="http://schemas.microsoft.com/office/drawing/2014/main" id="{32B620D6-6779-B049-8D4E-83C04BBEFFC2}"/>
              </a:ext>
            </a:extLst>
          </p:cNvPr>
          <p:cNvCxnSpPr/>
          <p:nvPr/>
        </p:nvCxnSpPr>
        <p:spPr bwMode="auto">
          <a:xfrm>
            <a:off x="3265700" y="711555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C1CD6AEB-DDD3-A14E-9B17-DE8BE8F8DEFF}"/>
              </a:ext>
            </a:extLst>
          </p:cNvPr>
          <p:cNvSpPr txBox="1"/>
          <p:nvPr/>
        </p:nvSpPr>
        <p:spPr>
          <a:xfrm>
            <a:off x="5964209" y="7057314"/>
            <a:ext cx="1500732" cy="455959"/>
          </a:xfrm>
          <a:prstGeom prst="rect">
            <a:avLst/>
          </a:prstGeom>
          <a:solidFill>
            <a:schemeClr val="bg1"/>
          </a:solidFill>
        </p:spPr>
        <p:txBody>
          <a:bodyPr wrap="none" rtlCol="0">
            <a:spAutoFit/>
          </a:bodyPr>
          <a:lstStyle/>
          <a:p>
            <a:r>
              <a:rPr lang="en-BE" sz="2363" dirty="0"/>
              <a:t>5000-5999</a:t>
            </a:r>
          </a:p>
        </p:txBody>
      </p:sp>
      <p:cxnSp>
        <p:nvCxnSpPr>
          <p:cNvPr id="31" name="Straight Arrow Connector 30">
            <a:extLst>
              <a:ext uri="{FF2B5EF4-FFF2-40B4-BE49-F238E27FC236}">
                <a16:creationId xmlns:a16="http://schemas.microsoft.com/office/drawing/2014/main" id="{4BA5776F-0925-B648-B8EA-5B40E9E69F8E}"/>
              </a:ext>
            </a:extLst>
          </p:cNvPr>
          <p:cNvCxnSpPr/>
          <p:nvPr/>
        </p:nvCxnSpPr>
        <p:spPr bwMode="auto">
          <a:xfrm>
            <a:off x="3314532" y="7435327"/>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C211FDFC-144E-3A4F-A563-8C71CC601D4F}"/>
              </a:ext>
            </a:extLst>
          </p:cNvPr>
          <p:cNvSpPr txBox="1"/>
          <p:nvPr/>
        </p:nvSpPr>
        <p:spPr>
          <a:xfrm>
            <a:off x="4361870" y="7321594"/>
            <a:ext cx="1500732" cy="455959"/>
          </a:xfrm>
          <a:prstGeom prst="rect">
            <a:avLst/>
          </a:prstGeom>
          <a:solidFill>
            <a:schemeClr val="bg1"/>
          </a:solidFill>
        </p:spPr>
        <p:txBody>
          <a:bodyPr wrap="none" rtlCol="0">
            <a:spAutoFit/>
          </a:bodyPr>
          <a:lstStyle/>
          <a:p>
            <a:r>
              <a:rPr lang="en-BE" sz="2363" dirty="0"/>
              <a:t>6000-6999</a:t>
            </a:r>
          </a:p>
        </p:txBody>
      </p:sp>
      <p:cxnSp>
        <p:nvCxnSpPr>
          <p:cNvPr id="35" name="Straight Arrow Connector 34">
            <a:extLst>
              <a:ext uri="{FF2B5EF4-FFF2-40B4-BE49-F238E27FC236}">
                <a16:creationId xmlns:a16="http://schemas.microsoft.com/office/drawing/2014/main" id="{5F6683E3-0407-F447-B44D-EBC0A57A4D9D}"/>
              </a:ext>
            </a:extLst>
          </p:cNvPr>
          <p:cNvCxnSpPr>
            <a:cxnSpLocks/>
          </p:cNvCxnSpPr>
          <p:nvPr/>
        </p:nvCxnSpPr>
        <p:spPr bwMode="auto">
          <a:xfrm flipH="1">
            <a:off x="3282266" y="7123358"/>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6" name="TextBox 35">
            <a:extLst>
              <a:ext uri="{FF2B5EF4-FFF2-40B4-BE49-F238E27FC236}">
                <a16:creationId xmlns:a16="http://schemas.microsoft.com/office/drawing/2014/main" id="{D369E9EC-82DC-A444-AC9C-E387F90BC19D}"/>
              </a:ext>
            </a:extLst>
          </p:cNvPr>
          <p:cNvSpPr txBox="1"/>
          <p:nvPr/>
        </p:nvSpPr>
        <p:spPr>
          <a:xfrm>
            <a:off x="4243278" y="7752413"/>
            <a:ext cx="1648716" cy="455959"/>
          </a:xfrm>
          <a:prstGeom prst="rect">
            <a:avLst/>
          </a:prstGeom>
          <a:solidFill>
            <a:schemeClr val="bg1"/>
          </a:solidFill>
        </p:spPr>
        <p:txBody>
          <a:bodyPr wrap="square" rtlCol="0">
            <a:spAutoFit/>
          </a:bodyPr>
          <a:lstStyle/>
          <a:p>
            <a:r>
              <a:rPr lang="en-BE" sz="2363" dirty="0"/>
              <a:t>ACK(4000)</a:t>
            </a:r>
          </a:p>
        </p:txBody>
      </p:sp>
      <p:cxnSp>
        <p:nvCxnSpPr>
          <p:cNvPr id="38" name="Straight Arrow Connector 37">
            <a:extLst>
              <a:ext uri="{FF2B5EF4-FFF2-40B4-BE49-F238E27FC236}">
                <a16:creationId xmlns:a16="http://schemas.microsoft.com/office/drawing/2014/main" id="{70E88B00-722C-A148-B74C-28F371CC2F48}"/>
              </a:ext>
            </a:extLst>
          </p:cNvPr>
          <p:cNvCxnSpPr>
            <a:cxnSpLocks/>
          </p:cNvCxnSpPr>
          <p:nvPr/>
        </p:nvCxnSpPr>
        <p:spPr bwMode="auto">
          <a:xfrm flipH="1">
            <a:off x="3228141" y="7403609"/>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5C1BE780-E5FE-F546-B290-796B9E53D316}"/>
              </a:ext>
            </a:extLst>
          </p:cNvPr>
          <p:cNvCxnSpPr>
            <a:cxnSpLocks/>
          </p:cNvCxnSpPr>
          <p:nvPr/>
        </p:nvCxnSpPr>
        <p:spPr bwMode="auto">
          <a:xfrm flipH="1">
            <a:off x="3290503" y="7624196"/>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Arrow Connector 40">
            <a:extLst>
              <a:ext uri="{FF2B5EF4-FFF2-40B4-BE49-F238E27FC236}">
                <a16:creationId xmlns:a16="http://schemas.microsoft.com/office/drawing/2014/main" id="{0F30B212-83AB-634E-836F-870C44A91C69}"/>
              </a:ext>
            </a:extLst>
          </p:cNvPr>
          <p:cNvCxnSpPr>
            <a:cxnSpLocks/>
          </p:cNvCxnSpPr>
          <p:nvPr/>
        </p:nvCxnSpPr>
        <p:spPr bwMode="auto">
          <a:xfrm flipH="1">
            <a:off x="3274029" y="7863135"/>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9" name="TextBox 38">
            <a:extLst>
              <a:ext uri="{FF2B5EF4-FFF2-40B4-BE49-F238E27FC236}">
                <a16:creationId xmlns:a16="http://schemas.microsoft.com/office/drawing/2014/main" id="{BD85C589-55E3-414C-87B6-DBE8B1502A92}"/>
              </a:ext>
            </a:extLst>
          </p:cNvPr>
          <p:cNvSpPr txBox="1"/>
          <p:nvPr/>
        </p:nvSpPr>
        <p:spPr>
          <a:xfrm>
            <a:off x="4977090" y="8559297"/>
            <a:ext cx="1648716" cy="455959"/>
          </a:xfrm>
          <a:prstGeom prst="rect">
            <a:avLst/>
          </a:prstGeom>
          <a:solidFill>
            <a:schemeClr val="bg1"/>
          </a:solidFill>
        </p:spPr>
        <p:txBody>
          <a:bodyPr wrap="square" rtlCol="0">
            <a:spAutoFit/>
          </a:bodyPr>
          <a:lstStyle/>
          <a:p>
            <a:r>
              <a:rPr lang="en-BE" sz="2363" dirty="0"/>
              <a:t>ACK(7000)</a:t>
            </a:r>
          </a:p>
        </p:txBody>
      </p:sp>
      <p:pic>
        <p:nvPicPr>
          <p:cNvPr id="42" name="Picture 2">
            <a:extLst>
              <a:ext uri="{FF2B5EF4-FFF2-40B4-BE49-F238E27FC236}">
                <a16:creationId xmlns:a16="http://schemas.microsoft.com/office/drawing/2014/main" id="{18418B78-5E0A-3B48-A6C6-BD8B6F170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71" y="3303080"/>
            <a:ext cx="1322735" cy="70752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201CEFF0-3446-844E-B738-08DD3D7167F0}"/>
              </a:ext>
            </a:extLst>
          </p:cNvPr>
          <p:cNvSpPr/>
          <p:nvPr/>
        </p:nvSpPr>
        <p:spPr>
          <a:xfrm>
            <a:off x="1345081" y="3297299"/>
            <a:ext cx="2274771" cy="577209"/>
          </a:xfrm>
          <a:prstGeom prst="rect">
            <a:avLst/>
          </a:prstGeom>
        </p:spPr>
        <p:txBody>
          <a:bodyPr wrap="square">
            <a:spAutoFit/>
          </a:bodyPr>
          <a:lstStyle/>
          <a:p>
            <a:r>
              <a:rPr lang="en-BE" sz="3151" dirty="0">
                <a:solidFill>
                  <a:srgbClr val="0070C0"/>
                </a:solidFill>
              </a:rPr>
              <a:t>cwnd ?</a:t>
            </a:r>
          </a:p>
        </p:txBody>
      </p:sp>
    </p:spTree>
    <p:extLst>
      <p:ext uri="{BB962C8B-B14F-4D97-AF65-F5344CB8AC3E}">
        <p14:creationId xmlns:p14="http://schemas.microsoft.com/office/powerpoint/2010/main" val="815002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par>
                                <p:cTn id="40" presetID="22" presetClass="entr" presetSubtype="8"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500"/>
                                        <p:tgtEl>
                                          <p:spTgt spid="14"/>
                                        </p:tgtEl>
                                      </p:cBhvr>
                                    </p:animEffect>
                                  </p:childTnLst>
                                </p:cTn>
                              </p:par>
                              <p:par>
                                <p:cTn id="48" presetID="22" presetClass="entr" presetSubtype="2"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500"/>
                                        <p:tgtEl>
                                          <p:spTgt spid="19"/>
                                        </p:tgtEl>
                                      </p:cBhvr>
                                    </p:animEffect>
                                  </p:childTnLst>
                                </p:cTn>
                              </p:par>
                              <p:par>
                                <p:cTn id="51" presetID="22" presetClass="entr" presetSubtype="2"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right)">
                                      <p:cBhvr>
                                        <p:cTn id="53" dur="500"/>
                                        <p:tgtEl>
                                          <p:spTgt spid="20"/>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right)">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left)">
                                      <p:cBhvr>
                                        <p:cTn id="86" dur="500"/>
                                        <p:tgtEl>
                                          <p:spTgt spid="30"/>
                                        </p:tgtEl>
                                      </p:cBhvr>
                                    </p:animEffect>
                                  </p:childTnLst>
                                </p:cTn>
                              </p:par>
                              <p:par>
                                <p:cTn id="87" presetID="22" presetClass="entr" presetSubtype="8"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left)">
                                      <p:cBhvr>
                                        <p:cTn id="89" dur="500"/>
                                        <p:tgtEl>
                                          <p:spTgt spid="31"/>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right)">
                                      <p:cBhvr>
                                        <p:cTn id="97" dur="500"/>
                                        <p:tgtEl>
                                          <p:spTgt spid="35"/>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par>
                                <p:cTn id="101" presetID="22" presetClass="entr" presetSubtype="2"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right)">
                                      <p:cBhvr>
                                        <p:cTn id="103" dur="500"/>
                                        <p:tgtEl>
                                          <p:spTgt spid="38"/>
                                        </p:tgtEl>
                                      </p:cBhvr>
                                    </p:animEffect>
                                  </p:childTnLst>
                                </p:cTn>
                              </p:par>
                              <p:par>
                                <p:cTn id="104" presetID="22" presetClass="entr" presetSubtype="2" fill="hold"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wipe(right)">
                                      <p:cBhvr>
                                        <p:cTn id="106" dur="500"/>
                                        <p:tgtEl>
                                          <p:spTgt spid="40"/>
                                        </p:tgtEl>
                                      </p:cBhvr>
                                    </p:animEffect>
                                  </p:childTnLst>
                                </p:cTn>
                              </p:par>
                              <p:par>
                                <p:cTn id="107" presetID="22" presetClass="entr" presetSubtype="2" fill="hold"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right)">
                                      <p:cBhvr>
                                        <p:cTn id="109" dur="500"/>
                                        <p:tgtEl>
                                          <p:spTgt spid="41"/>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right)">
                                      <p:cBhvr>
                                        <p:cTn id="1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8" grpId="0" animBg="1"/>
      <p:bldP spid="14" grpId="0" animBg="1"/>
      <p:bldP spid="21" grpId="0" animBg="1"/>
      <p:bldP spid="22" grpId="0"/>
      <p:bldP spid="23" grpId="0"/>
      <p:bldP spid="24" grpId="0"/>
      <p:bldP spid="26" grpId="0" animBg="1"/>
      <p:bldP spid="28" grpId="0" animBg="1"/>
      <p:bldP spid="30" grpId="0" animBg="1"/>
      <p:bldP spid="32" grpId="0" animBg="1"/>
      <p:bldP spid="36" grpId="0" animBg="1"/>
      <p:bldP spid="39" grpId="0" animBg="1"/>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Congestion avoidance</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6596934" y="2644257"/>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12174415" y="2644257"/>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3894204" y="2196612"/>
            <a:ext cx="2181686" cy="900503"/>
          </a:xfrm>
          <a:prstGeom prst="rect">
            <a:avLst/>
          </a:prstGeom>
          <a:noFill/>
        </p:spPr>
        <p:txBody>
          <a:bodyPr wrap="none" rtlCol="0">
            <a:spAutoFit/>
          </a:bodyPr>
          <a:lstStyle/>
          <a:p>
            <a:r>
              <a:rPr lang="en-BE" sz="2626" dirty="0"/>
              <a:t>cwnd=2000</a:t>
            </a:r>
          </a:p>
          <a:p>
            <a:r>
              <a:rPr lang="en-BE" sz="2626" dirty="0"/>
              <a:t>ssthresh=4000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6614292" y="2774616"/>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9312801" y="2716376"/>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p:nvPr/>
        </p:nvCxnSpPr>
        <p:spPr bwMode="auto">
          <a:xfrm>
            <a:off x="6663123" y="309438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7710462" y="2980656"/>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6614292" y="3366517"/>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CB310D57-8A89-2749-A440-A752F6954236}"/>
              </a:ext>
            </a:extLst>
          </p:cNvPr>
          <p:cNvCxnSpPr>
            <a:cxnSpLocks/>
          </p:cNvCxnSpPr>
          <p:nvPr/>
        </p:nvCxnSpPr>
        <p:spPr bwMode="auto">
          <a:xfrm flipH="1">
            <a:off x="6674114" y="3702019"/>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7741613" y="3625638"/>
            <a:ext cx="1592808" cy="455959"/>
          </a:xfrm>
          <a:prstGeom prst="rect">
            <a:avLst/>
          </a:prstGeom>
          <a:solidFill>
            <a:schemeClr val="bg1"/>
          </a:solidFill>
        </p:spPr>
        <p:txBody>
          <a:bodyPr wrap="none" rtlCol="0">
            <a:spAutoFit/>
          </a:bodyPr>
          <a:lstStyle/>
          <a:p>
            <a:r>
              <a:rPr lang="en-BE" sz="2363" dirty="0"/>
              <a:t>ACK(2000)</a:t>
            </a:r>
          </a:p>
        </p:txBody>
      </p:sp>
      <p:sp>
        <p:nvSpPr>
          <p:cNvPr id="21" name="TextBox 20">
            <a:extLst>
              <a:ext uri="{FF2B5EF4-FFF2-40B4-BE49-F238E27FC236}">
                <a16:creationId xmlns:a16="http://schemas.microsoft.com/office/drawing/2014/main" id="{8DC2CD27-57FD-ED48-B49E-614AFE04A481}"/>
              </a:ext>
            </a:extLst>
          </p:cNvPr>
          <p:cNvSpPr txBox="1"/>
          <p:nvPr/>
        </p:nvSpPr>
        <p:spPr>
          <a:xfrm>
            <a:off x="9605516" y="3881922"/>
            <a:ext cx="1592808" cy="455959"/>
          </a:xfrm>
          <a:prstGeom prst="rect">
            <a:avLst/>
          </a:prstGeom>
          <a:solidFill>
            <a:schemeClr val="bg1"/>
          </a:solidFill>
        </p:spPr>
        <p:txBody>
          <a:bodyPr wrap="none" rtlCol="0">
            <a:spAutoFit/>
          </a:bodyPr>
          <a:lstStyle/>
          <a:p>
            <a:r>
              <a:rPr lang="en-BE" sz="2363" dirty="0"/>
              <a:t>ACK(3000)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3894204" y="3632125"/>
            <a:ext cx="2181686" cy="900503"/>
          </a:xfrm>
          <a:prstGeom prst="rect">
            <a:avLst/>
          </a:prstGeom>
          <a:noFill/>
        </p:spPr>
        <p:txBody>
          <a:bodyPr wrap="none" rtlCol="0">
            <a:spAutoFit/>
          </a:bodyPr>
          <a:lstStyle/>
          <a:p>
            <a:r>
              <a:rPr lang="en-BE" sz="2626" dirty="0"/>
              <a:t>cwnd=3000</a:t>
            </a:r>
          </a:p>
          <a:p>
            <a:r>
              <a:rPr lang="en-BE" sz="2626" dirty="0"/>
              <a:t>ssthresh=4000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3936184" y="4561452"/>
            <a:ext cx="2181686" cy="900503"/>
          </a:xfrm>
          <a:prstGeom prst="rect">
            <a:avLst/>
          </a:prstGeom>
          <a:noFill/>
        </p:spPr>
        <p:txBody>
          <a:bodyPr wrap="none" rtlCol="0">
            <a:spAutoFit/>
          </a:bodyPr>
          <a:lstStyle/>
          <a:p>
            <a:r>
              <a:rPr lang="en-BE" sz="2626" dirty="0"/>
              <a:t>cwnd=4000</a:t>
            </a:r>
          </a:p>
          <a:p>
            <a:r>
              <a:rPr lang="en-BE" sz="2626" dirty="0"/>
              <a:t>ssthresh=4000</a:t>
            </a:r>
          </a:p>
        </p:txBody>
      </p:sp>
      <p:sp>
        <p:nvSpPr>
          <p:cNvPr id="24" name="TextBox 23">
            <a:extLst>
              <a:ext uri="{FF2B5EF4-FFF2-40B4-BE49-F238E27FC236}">
                <a16:creationId xmlns:a16="http://schemas.microsoft.com/office/drawing/2014/main" id="{B11C58BE-F9E7-BA4C-823B-07B72111EF04}"/>
              </a:ext>
            </a:extLst>
          </p:cNvPr>
          <p:cNvSpPr txBox="1"/>
          <p:nvPr/>
        </p:nvSpPr>
        <p:spPr>
          <a:xfrm>
            <a:off x="969516" y="6340083"/>
            <a:ext cx="5325497" cy="496418"/>
          </a:xfrm>
          <a:prstGeom prst="rect">
            <a:avLst/>
          </a:prstGeom>
          <a:noFill/>
        </p:spPr>
        <p:txBody>
          <a:bodyPr wrap="none" rtlCol="0">
            <a:spAutoFit/>
          </a:bodyPr>
          <a:lstStyle/>
          <a:p>
            <a:r>
              <a:rPr lang="en-BE" sz="2626" dirty="0"/>
              <a:t>cwnd=4000+(1000*1000/4000)=4250</a:t>
            </a:r>
          </a:p>
        </p:txBody>
      </p:sp>
      <p:cxnSp>
        <p:nvCxnSpPr>
          <p:cNvPr id="25" name="Straight Arrow Connector 24">
            <a:extLst>
              <a:ext uri="{FF2B5EF4-FFF2-40B4-BE49-F238E27FC236}">
                <a16:creationId xmlns:a16="http://schemas.microsoft.com/office/drawing/2014/main" id="{3391C09C-42C2-D547-AC74-39FF963675C8}"/>
              </a:ext>
            </a:extLst>
          </p:cNvPr>
          <p:cNvCxnSpPr/>
          <p:nvPr/>
        </p:nvCxnSpPr>
        <p:spPr bwMode="auto">
          <a:xfrm>
            <a:off x="6609948" y="441058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9308457" y="4352349"/>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6658779" y="4730362"/>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7706117" y="4616629"/>
            <a:ext cx="1500732" cy="455959"/>
          </a:xfrm>
          <a:prstGeom prst="rect">
            <a:avLst/>
          </a:prstGeom>
          <a:solidFill>
            <a:schemeClr val="bg1"/>
          </a:solidFill>
        </p:spPr>
        <p:txBody>
          <a:bodyPr wrap="none" rtlCol="0">
            <a:spAutoFit/>
          </a:bodyPr>
          <a:lstStyle/>
          <a:p>
            <a:r>
              <a:rPr lang="en-BE" sz="2363" dirty="0"/>
              <a:t>4000-4999</a:t>
            </a:r>
          </a:p>
        </p:txBody>
      </p:sp>
      <p:cxnSp>
        <p:nvCxnSpPr>
          <p:cNvPr id="29" name="Straight Arrow Connector 28">
            <a:extLst>
              <a:ext uri="{FF2B5EF4-FFF2-40B4-BE49-F238E27FC236}">
                <a16:creationId xmlns:a16="http://schemas.microsoft.com/office/drawing/2014/main" id="{32B620D6-6779-B049-8D4E-83C04BBEFFC2}"/>
              </a:ext>
            </a:extLst>
          </p:cNvPr>
          <p:cNvCxnSpPr/>
          <p:nvPr/>
        </p:nvCxnSpPr>
        <p:spPr bwMode="auto">
          <a:xfrm>
            <a:off x="6647998" y="527488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C1CD6AEB-DDD3-A14E-9B17-DE8BE8F8DEFF}"/>
              </a:ext>
            </a:extLst>
          </p:cNvPr>
          <p:cNvSpPr txBox="1"/>
          <p:nvPr/>
        </p:nvSpPr>
        <p:spPr>
          <a:xfrm>
            <a:off x="9346508" y="5216641"/>
            <a:ext cx="1500732" cy="455959"/>
          </a:xfrm>
          <a:prstGeom prst="rect">
            <a:avLst/>
          </a:prstGeom>
          <a:solidFill>
            <a:schemeClr val="bg1"/>
          </a:solidFill>
        </p:spPr>
        <p:txBody>
          <a:bodyPr wrap="none" rtlCol="0">
            <a:spAutoFit/>
          </a:bodyPr>
          <a:lstStyle/>
          <a:p>
            <a:r>
              <a:rPr lang="en-BE" sz="2363" dirty="0"/>
              <a:t>5000-5999</a:t>
            </a:r>
          </a:p>
        </p:txBody>
      </p:sp>
      <p:cxnSp>
        <p:nvCxnSpPr>
          <p:cNvPr id="31" name="Straight Arrow Connector 30">
            <a:extLst>
              <a:ext uri="{FF2B5EF4-FFF2-40B4-BE49-F238E27FC236}">
                <a16:creationId xmlns:a16="http://schemas.microsoft.com/office/drawing/2014/main" id="{4BA5776F-0925-B648-B8EA-5B40E9E69F8E}"/>
              </a:ext>
            </a:extLst>
          </p:cNvPr>
          <p:cNvCxnSpPr/>
          <p:nvPr/>
        </p:nvCxnSpPr>
        <p:spPr bwMode="auto">
          <a:xfrm>
            <a:off x="6696830" y="559465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C211FDFC-144E-3A4F-A563-8C71CC601D4F}"/>
              </a:ext>
            </a:extLst>
          </p:cNvPr>
          <p:cNvSpPr txBox="1"/>
          <p:nvPr/>
        </p:nvSpPr>
        <p:spPr>
          <a:xfrm>
            <a:off x="7744168" y="5480921"/>
            <a:ext cx="1500732" cy="455959"/>
          </a:xfrm>
          <a:prstGeom prst="rect">
            <a:avLst/>
          </a:prstGeom>
          <a:solidFill>
            <a:schemeClr val="bg1"/>
          </a:solidFill>
        </p:spPr>
        <p:txBody>
          <a:bodyPr wrap="none" rtlCol="0">
            <a:spAutoFit/>
          </a:bodyPr>
          <a:lstStyle/>
          <a:p>
            <a:r>
              <a:rPr lang="en-BE" sz="2363" dirty="0"/>
              <a:t>6000-6999</a:t>
            </a:r>
          </a:p>
        </p:txBody>
      </p:sp>
      <p:cxnSp>
        <p:nvCxnSpPr>
          <p:cNvPr id="35" name="Straight Arrow Connector 34">
            <a:extLst>
              <a:ext uri="{FF2B5EF4-FFF2-40B4-BE49-F238E27FC236}">
                <a16:creationId xmlns:a16="http://schemas.microsoft.com/office/drawing/2014/main" id="{5F6683E3-0407-F447-B44D-EBC0A57A4D9D}"/>
              </a:ext>
            </a:extLst>
          </p:cNvPr>
          <p:cNvCxnSpPr>
            <a:cxnSpLocks/>
          </p:cNvCxnSpPr>
          <p:nvPr/>
        </p:nvCxnSpPr>
        <p:spPr bwMode="auto">
          <a:xfrm flipH="1">
            <a:off x="6605108" y="4971210"/>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6" name="TextBox 35">
            <a:extLst>
              <a:ext uri="{FF2B5EF4-FFF2-40B4-BE49-F238E27FC236}">
                <a16:creationId xmlns:a16="http://schemas.microsoft.com/office/drawing/2014/main" id="{D369E9EC-82DC-A444-AC9C-E387F90BC19D}"/>
              </a:ext>
            </a:extLst>
          </p:cNvPr>
          <p:cNvSpPr txBox="1"/>
          <p:nvPr/>
        </p:nvSpPr>
        <p:spPr>
          <a:xfrm>
            <a:off x="7546762" y="5894188"/>
            <a:ext cx="1648716" cy="455959"/>
          </a:xfrm>
          <a:prstGeom prst="rect">
            <a:avLst/>
          </a:prstGeom>
          <a:solidFill>
            <a:schemeClr val="bg1"/>
          </a:solidFill>
        </p:spPr>
        <p:txBody>
          <a:bodyPr wrap="square" rtlCol="0">
            <a:spAutoFit/>
          </a:bodyPr>
          <a:lstStyle/>
          <a:p>
            <a:r>
              <a:rPr lang="en-BE" sz="2363" dirty="0"/>
              <a:t>ACK(4000)</a:t>
            </a:r>
          </a:p>
        </p:txBody>
      </p:sp>
      <p:cxnSp>
        <p:nvCxnSpPr>
          <p:cNvPr id="38" name="Straight Arrow Connector 37">
            <a:extLst>
              <a:ext uri="{FF2B5EF4-FFF2-40B4-BE49-F238E27FC236}">
                <a16:creationId xmlns:a16="http://schemas.microsoft.com/office/drawing/2014/main" id="{70E88B00-722C-A148-B74C-28F371CC2F48}"/>
              </a:ext>
            </a:extLst>
          </p:cNvPr>
          <p:cNvCxnSpPr>
            <a:cxnSpLocks/>
          </p:cNvCxnSpPr>
          <p:nvPr/>
        </p:nvCxnSpPr>
        <p:spPr bwMode="auto">
          <a:xfrm flipH="1">
            <a:off x="6590225" y="5327872"/>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5C1BE780-E5FE-F546-B290-796B9E53D316}"/>
              </a:ext>
            </a:extLst>
          </p:cNvPr>
          <p:cNvCxnSpPr>
            <a:cxnSpLocks/>
          </p:cNvCxnSpPr>
          <p:nvPr/>
        </p:nvCxnSpPr>
        <p:spPr bwMode="auto">
          <a:xfrm flipH="1">
            <a:off x="6594848" y="5827897"/>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Arrow Connector 40">
            <a:extLst>
              <a:ext uri="{FF2B5EF4-FFF2-40B4-BE49-F238E27FC236}">
                <a16:creationId xmlns:a16="http://schemas.microsoft.com/office/drawing/2014/main" id="{0F30B212-83AB-634E-836F-870C44A91C69}"/>
              </a:ext>
            </a:extLst>
          </p:cNvPr>
          <p:cNvCxnSpPr>
            <a:cxnSpLocks/>
          </p:cNvCxnSpPr>
          <p:nvPr/>
        </p:nvCxnSpPr>
        <p:spPr bwMode="auto">
          <a:xfrm flipH="1">
            <a:off x="6598073" y="6086523"/>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9" name="TextBox 38">
            <a:extLst>
              <a:ext uri="{FF2B5EF4-FFF2-40B4-BE49-F238E27FC236}">
                <a16:creationId xmlns:a16="http://schemas.microsoft.com/office/drawing/2014/main" id="{BD85C589-55E3-414C-87B6-DBE8B1502A92}"/>
              </a:ext>
            </a:extLst>
          </p:cNvPr>
          <p:cNvSpPr txBox="1"/>
          <p:nvPr/>
        </p:nvSpPr>
        <p:spPr>
          <a:xfrm>
            <a:off x="9003026" y="6448934"/>
            <a:ext cx="1648716" cy="455959"/>
          </a:xfrm>
          <a:prstGeom prst="rect">
            <a:avLst/>
          </a:prstGeom>
          <a:solidFill>
            <a:schemeClr val="bg1"/>
          </a:solidFill>
        </p:spPr>
        <p:txBody>
          <a:bodyPr wrap="square" rtlCol="0">
            <a:spAutoFit/>
          </a:bodyPr>
          <a:lstStyle/>
          <a:p>
            <a:r>
              <a:rPr lang="en-BE" sz="2363" dirty="0"/>
              <a:t>ACK(7000)</a:t>
            </a:r>
          </a:p>
        </p:txBody>
      </p:sp>
      <p:sp>
        <p:nvSpPr>
          <p:cNvPr id="37" name="TextBox 36">
            <a:extLst>
              <a:ext uri="{FF2B5EF4-FFF2-40B4-BE49-F238E27FC236}">
                <a16:creationId xmlns:a16="http://schemas.microsoft.com/office/drawing/2014/main" id="{DB1C47A1-61B9-E74A-BEA8-12D7A83B8985}"/>
              </a:ext>
            </a:extLst>
          </p:cNvPr>
          <p:cNvSpPr txBox="1"/>
          <p:nvPr/>
        </p:nvSpPr>
        <p:spPr>
          <a:xfrm>
            <a:off x="931961" y="6842187"/>
            <a:ext cx="5325497" cy="496418"/>
          </a:xfrm>
          <a:prstGeom prst="rect">
            <a:avLst/>
          </a:prstGeom>
          <a:noFill/>
        </p:spPr>
        <p:txBody>
          <a:bodyPr wrap="none" rtlCol="0">
            <a:spAutoFit/>
          </a:bodyPr>
          <a:lstStyle/>
          <a:p>
            <a:r>
              <a:rPr lang="en-BE" sz="2626" dirty="0"/>
              <a:t>cwnd=4250+(1000*1000/4250)=4485</a:t>
            </a:r>
          </a:p>
        </p:txBody>
      </p:sp>
      <p:sp>
        <p:nvSpPr>
          <p:cNvPr id="42" name="TextBox 41">
            <a:extLst>
              <a:ext uri="{FF2B5EF4-FFF2-40B4-BE49-F238E27FC236}">
                <a16:creationId xmlns:a16="http://schemas.microsoft.com/office/drawing/2014/main" id="{FEC95C37-7253-8645-BD98-AF5D82368BD9}"/>
              </a:ext>
            </a:extLst>
          </p:cNvPr>
          <p:cNvSpPr txBox="1"/>
          <p:nvPr/>
        </p:nvSpPr>
        <p:spPr>
          <a:xfrm>
            <a:off x="934499" y="7214476"/>
            <a:ext cx="5325497" cy="496418"/>
          </a:xfrm>
          <a:prstGeom prst="rect">
            <a:avLst/>
          </a:prstGeom>
          <a:noFill/>
        </p:spPr>
        <p:txBody>
          <a:bodyPr wrap="none" rtlCol="0">
            <a:spAutoFit/>
          </a:bodyPr>
          <a:lstStyle/>
          <a:p>
            <a:r>
              <a:rPr lang="en-BE" sz="2626" dirty="0"/>
              <a:t>cwnd=4485+(1000*1000/4485)=4707</a:t>
            </a:r>
          </a:p>
        </p:txBody>
      </p:sp>
      <p:sp>
        <p:nvSpPr>
          <p:cNvPr id="43" name="TextBox 42">
            <a:extLst>
              <a:ext uri="{FF2B5EF4-FFF2-40B4-BE49-F238E27FC236}">
                <a16:creationId xmlns:a16="http://schemas.microsoft.com/office/drawing/2014/main" id="{B0796C48-6C58-FB40-B283-81C6A0F1E9C5}"/>
              </a:ext>
            </a:extLst>
          </p:cNvPr>
          <p:cNvSpPr txBox="1"/>
          <p:nvPr/>
        </p:nvSpPr>
        <p:spPr>
          <a:xfrm>
            <a:off x="897987" y="7618536"/>
            <a:ext cx="5325497" cy="496418"/>
          </a:xfrm>
          <a:prstGeom prst="rect">
            <a:avLst/>
          </a:prstGeom>
          <a:noFill/>
        </p:spPr>
        <p:txBody>
          <a:bodyPr wrap="none" rtlCol="0">
            <a:spAutoFit/>
          </a:bodyPr>
          <a:lstStyle/>
          <a:p>
            <a:r>
              <a:rPr lang="en-BE" sz="2626" dirty="0"/>
              <a:t>cwnd=4707+(1000*1000/4707)=4919</a:t>
            </a:r>
          </a:p>
        </p:txBody>
      </p:sp>
      <p:cxnSp>
        <p:nvCxnSpPr>
          <p:cNvPr id="44" name="Straight Arrow Connector 43">
            <a:extLst>
              <a:ext uri="{FF2B5EF4-FFF2-40B4-BE49-F238E27FC236}">
                <a16:creationId xmlns:a16="http://schemas.microsoft.com/office/drawing/2014/main" id="{41FBBFE8-60DB-8F42-98AF-6C50ABA27B99}"/>
              </a:ext>
            </a:extLst>
          </p:cNvPr>
          <p:cNvCxnSpPr/>
          <p:nvPr/>
        </p:nvCxnSpPr>
        <p:spPr bwMode="auto">
          <a:xfrm>
            <a:off x="6593986" y="6913597"/>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Arrow Connector 45">
            <a:extLst>
              <a:ext uri="{FF2B5EF4-FFF2-40B4-BE49-F238E27FC236}">
                <a16:creationId xmlns:a16="http://schemas.microsoft.com/office/drawing/2014/main" id="{36ED05E6-6141-D64C-8908-0D0C74153119}"/>
              </a:ext>
            </a:extLst>
          </p:cNvPr>
          <p:cNvCxnSpPr/>
          <p:nvPr/>
        </p:nvCxnSpPr>
        <p:spPr bwMode="auto">
          <a:xfrm>
            <a:off x="6564802" y="7135518"/>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Arrow Connector 47">
            <a:extLst>
              <a:ext uri="{FF2B5EF4-FFF2-40B4-BE49-F238E27FC236}">
                <a16:creationId xmlns:a16="http://schemas.microsoft.com/office/drawing/2014/main" id="{A0426004-9349-474D-A9AE-6B09BDD1BEF0}"/>
              </a:ext>
            </a:extLst>
          </p:cNvPr>
          <p:cNvCxnSpPr/>
          <p:nvPr/>
        </p:nvCxnSpPr>
        <p:spPr bwMode="auto">
          <a:xfrm>
            <a:off x="6609948" y="733818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a:extLst>
              <a:ext uri="{FF2B5EF4-FFF2-40B4-BE49-F238E27FC236}">
                <a16:creationId xmlns:a16="http://schemas.microsoft.com/office/drawing/2014/main" id="{18D34411-821C-4140-91B3-77121CA8CF51}"/>
              </a:ext>
            </a:extLst>
          </p:cNvPr>
          <p:cNvCxnSpPr/>
          <p:nvPr/>
        </p:nvCxnSpPr>
        <p:spPr bwMode="auto">
          <a:xfrm>
            <a:off x="6581710" y="760547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Straight Arrow Connector 51">
            <a:extLst>
              <a:ext uri="{FF2B5EF4-FFF2-40B4-BE49-F238E27FC236}">
                <a16:creationId xmlns:a16="http://schemas.microsoft.com/office/drawing/2014/main" id="{B90EEB7C-E59F-0B4E-8B67-58EDD11AB612}"/>
              </a:ext>
            </a:extLst>
          </p:cNvPr>
          <p:cNvCxnSpPr/>
          <p:nvPr/>
        </p:nvCxnSpPr>
        <p:spPr bwMode="auto">
          <a:xfrm>
            <a:off x="6564802" y="7823638"/>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53" name="Picture 2">
            <a:extLst>
              <a:ext uri="{FF2B5EF4-FFF2-40B4-BE49-F238E27FC236}">
                <a16:creationId xmlns:a16="http://schemas.microsoft.com/office/drawing/2014/main" id="{41B1ECDE-FEB2-084C-AAD4-BBD9EACDD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102" y="5564790"/>
            <a:ext cx="1322735" cy="70752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3002608A-A4FA-C14C-AA98-DB9EC6E6F60D}"/>
              </a:ext>
            </a:extLst>
          </p:cNvPr>
          <p:cNvSpPr/>
          <p:nvPr/>
        </p:nvSpPr>
        <p:spPr>
          <a:xfrm>
            <a:off x="2535712" y="5559009"/>
            <a:ext cx="2274771" cy="577209"/>
          </a:xfrm>
          <a:prstGeom prst="rect">
            <a:avLst/>
          </a:prstGeom>
        </p:spPr>
        <p:txBody>
          <a:bodyPr wrap="square">
            <a:spAutoFit/>
          </a:bodyPr>
          <a:lstStyle/>
          <a:p>
            <a:r>
              <a:rPr lang="en-BE" sz="3151" dirty="0">
                <a:solidFill>
                  <a:srgbClr val="0070C0"/>
                </a:solidFill>
              </a:rPr>
              <a:t>cwnd ?</a:t>
            </a:r>
          </a:p>
        </p:txBody>
      </p:sp>
    </p:spTree>
    <p:extLst>
      <p:ext uri="{BB962C8B-B14F-4D97-AF65-F5344CB8AC3E}">
        <p14:creationId xmlns:p14="http://schemas.microsoft.com/office/powerpoint/2010/main" val="3625577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par>
                                <p:cTn id="22" presetID="22" presetClass="entr" presetSubtype="2"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right)">
                                      <p:cBhvr>
                                        <p:cTn id="24" dur="500"/>
                                        <p:tgtEl>
                                          <p:spTgt spid="19"/>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22" presetClass="entr" presetSubtype="8"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right)">
                                      <p:cBhvr>
                                        <p:cTn id="49" dur="500"/>
                                        <p:tgtEl>
                                          <p:spTgt spid="21"/>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500"/>
                                        <p:tgtEl>
                                          <p:spTgt spid="30"/>
                                        </p:tgtEl>
                                      </p:cBhvr>
                                    </p:animEffect>
                                  </p:childTnLst>
                                </p:cTn>
                              </p:par>
                              <p:par>
                                <p:cTn id="61" presetID="22" presetClass="entr" presetSubtype="8"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left)">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right)">
                                      <p:cBhvr>
                                        <p:cTn id="71" dur="500"/>
                                        <p:tgtEl>
                                          <p:spTgt spid="35"/>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right)">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par>
                          <p:cTn id="85" fill="hold">
                            <p:stCondLst>
                              <p:cond delay="0"/>
                            </p:stCondLst>
                            <p:childTnLst>
                              <p:par>
                                <p:cTn id="86" presetID="22" presetClass="entr" presetSubtype="8" fill="hold"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left)">
                                      <p:cBhvr>
                                        <p:cTn id="88" dur="500"/>
                                        <p:tgtEl>
                                          <p:spTgt spid="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right)">
                                      <p:cBhvr>
                                        <p:cTn id="93" dur="500"/>
                                        <p:tgtEl>
                                          <p:spTgt spid="38"/>
                                        </p:tgtEl>
                                      </p:cBhvr>
                                    </p:animEffec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22" presetClass="entr" presetSubtype="8" fill="hold"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left)">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wipe(right)">
                                      <p:cBhvr>
                                        <p:cTn id="104" dur="500"/>
                                        <p:tgtEl>
                                          <p:spTgt spid="40"/>
                                        </p:tgtEl>
                                      </p:cBhvr>
                                    </p:animEffec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0"/>
                                          </p:stCondLst>
                                        </p:cTn>
                                        <p:tgtEl>
                                          <p:spTgt spid="42"/>
                                        </p:tgtEl>
                                        <p:attrNameLst>
                                          <p:attrName>style.visibility</p:attrName>
                                        </p:attrNameLst>
                                      </p:cBhvr>
                                      <p:to>
                                        <p:strVal val="visible"/>
                                      </p:to>
                                    </p:se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wipe(left)">
                                      <p:cBhvr>
                                        <p:cTn id="111" dur="500"/>
                                        <p:tgtEl>
                                          <p:spTgt spid="4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right)">
                                      <p:cBhvr>
                                        <p:cTn id="116" dur="500"/>
                                        <p:tgtEl>
                                          <p:spTgt spid="41"/>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wipe(right)">
                                      <p:cBhvr>
                                        <p:cTn id="119" dur="500"/>
                                        <p:tgtEl>
                                          <p:spTgt spid="39"/>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22" presetClass="entr" presetSubtype="8" fill="hold" nodeType="with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wipe(left)">
                                      <p:cBhvr>
                                        <p:cTn id="125" dur="500"/>
                                        <p:tgtEl>
                                          <p:spTgt spid="50"/>
                                        </p:tgtEl>
                                      </p:cBhvr>
                                    </p:animEffect>
                                  </p:childTnLst>
                                </p:cTn>
                              </p:par>
                              <p:par>
                                <p:cTn id="126" presetID="22" presetClass="entr" presetSubtype="8" fill="hold" nodeType="withEffect">
                                  <p:stCondLst>
                                    <p:cond delay="0"/>
                                  </p:stCondLst>
                                  <p:childTnLst>
                                    <p:set>
                                      <p:cBhvr>
                                        <p:cTn id="127" dur="1" fill="hold">
                                          <p:stCondLst>
                                            <p:cond delay="0"/>
                                          </p:stCondLst>
                                        </p:cTn>
                                        <p:tgtEl>
                                          <p:spTgt spid="52"/>
                                        </p:tgtEl>
                                        <p:attrNameLst>
                                          <p:attrName>style.visibility</p:attrName>
                                        </p:attrNameLst>
                                      </p:cBhvr>
                                      <p:to>
                                        <p:strVal val="visible"/>
                                      </p:to>
                                    </p:set>
                                    <p:animEffect transition="in" filter="wipe(left)">
                                      <p:cBhvr>
                                        <p:cTn id="12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4" grpId="0" animBg="1"/>
      <p:bldP spid="21" grpId="0" animBg="1"/>
      <p:bldP spid="22" grpId="0"/>
      <p:bldP spid="23" grpId="0"/>
      <p:bldP spid="24" grpId="0"/>
      <p:bldP spid="26" grpId="0" animBg="1"/>
      <p:bldP spid="28" grpId="0" animBg="1"/>
      <p:bldP spid="30" grpId="0" animBg="1"/>
      <p:bldP spid="32" grpId="0" animBg="1"/>
      <p:bldP spid="36" grpId="0" animBg="1"/>
      <p:bldP spid="39" grpId="0" animBg="1"/>
      <p:bldP spid="37" grpId="0"/>
      <p:bldP spid="42" grpId="0"/>
      <p:bldP spid="43"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a:t>AIMD in TCP</a:t>
            </a:r>
          </a:p>
        </p:txBody>
      </p:sp>
      <p:sp>
        <p:nvSpPr>
          <p:cNvPr id="33795" name="Rectangle 3"/>
          <p:cNvSpPr>
            <a:spLocks/>
          </p:cNvSpPr>
          <p:nvPr/>
        </p:nvSpPr>
        <p:spPr bwMode="auto">
          <a:xfrm>
            <a:off x="1184887" y="2416381"/>
            <a:ext cx="10336163" cy="7160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gn="l"/>
            <a:r>
              <a:rPr lang="en-US" sz="2585" dirty="0">
                <a:solidFill>
                  <a:schemeClr val="tx1"/>
                </a:solidFill>
                <a:latin typeface="Courier" charset="0"/>
                <a:ea typeface="ＭＳ Ｐゴシック" charset="0"/>
                <a:cs typeface="Courier" charset="0"/>
                <a:sym typeface="Courier" charset="0"/>
              </a:rPr>
              <a:t>else: # duplicate or old ack</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tcp.ack</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    # duplicate acknowledgment</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==1 or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==2:</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send_next_unacked_segment</a:t>
            </a:r>
            <a:r>
              <a:rPr lang="en-US" sz="2585" dirty="0">
                <a:solidFill>
                  <a:schemeClr val="tx1"/>
                </a:solidFill>
                <a:latin typeface="Courier" charset="0"/>
                <a:ea typeface="ＭＳ Ｐゴシック" charset="0"/>
                <a:cs typeface="Courier" charset="0"/>
                <a:sym typeface="Courier" charset="0"/>
              </a:rPr>
              <a:t> # rfc3042</a:t>
            </a: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==3:</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retransmitsegment</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ssthresh</a:t>
            </a:r>
            <a:r>
              <a:rPr lang="en-US" sz="2585" dirty="0">
                <a:solidFill>
                  <a:schemeClr val="tx1"/>
                </a:solidFill>
                <a:latin typeface="Courier" charset="0"/>
                <a:ea typeface="ＭＳ Ｐゴシック" charset="0"/>
                <a:cs typeface="Courier" charset="0"/>
                <a:sym typeface="Courier" charset="0"/>
              </a:rPr>
              <a:t>=max(</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/2,2*MSS)</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ssthresh</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if </a:t>
            </a:r>
            <a:r>
              <a:rPr lang="en-US" sz="2585" dirty="0" err="1">
                <a:solidFill>
                  <a:schemeClr val="tx1"/>
                </a:solidFill>
                <a:latin typeface="Courier" charset="0"/>
                <a:ea typeface="ＭＳ Ｐゴシック" charset="0"/>
                <a:cs typeface="Courier" charset="0"/>
                <a:sym typeface="Courier" charset="0"/>
              </a:rPr>
              <a:t>dupacks</a:t>
            </a:r>
            <a:r>
              <a:rPr lang="en-US" sz="2585" dirty="0">
                <a:solidFill>
                  <a:schemeClr val="tx1"/>
                </a:solidFill>
                <a:latin typeface="Courier" charset="0"/>
                <a:ea typeface="ＭＳ Ｐゴシック" charset="0"/>
                <a:cs typeface="Courier" charset="0"/>
                <a:sym typeface="Courier" charset="0"/>
              </a:rPr>
              <a:t>&gt;3:    # rfc5681</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a:t>
            </a:r>
            <a:r>
              <a:rPr lang="en-US" sz="2585" dirty="0" err="1">
                <a:solidFill>
                  <a:schemeClr val="tx1"/>
                </a:solidFill>
                <a:latin typeface="Courier" charset="0"/>
                <a:ea typeface="ＭＳ Ｐゴシック" charset="0"/>
                <a:cs typeface="Courier" charset="0"/>
                <a:sym typeface="Courier" charset="0"/>
              </a:rPr>
              <a:t>cwnd+MSS</a:t>
            </a:r>
            <a:r>
              <a:rPr lang="en-US" sz="2585" dirty="0">
                <a:solidFill>
                  <a:schemeClr val="tx1"/>
                </a:solidFill>
                <a:latin typeface="Courier" charset="0"/>
                <a:ea typeface="ＭＳ Ｐゴシック" charset="0"/>
                <a:cs typeface="Courier" charset="0"/>
                <a:sym typeface="Courier" charset="0"/>
              </a:rPr>
              <a:t>  # inflate </a:t>
            </a:r>
            <a:r>
              <a:rPr lang="en-US" sz="2585" dirty="0" err="1">
                <a:solidFill>
                  <a:schemeClr val="tx1"/>
                </a:solidFill>
                <a:latin typeface="Courier" charset="0"/>
                <a:ea typeface="ＭＳ Ｐゴシック" charset="0"/>
                <a:cs typeface="Courier" charset="0"/>
                <a:sym typeface="Courier" charset="0"/>
              </a:rPr>
              <a:t>cwnd</a:t>
            </a:r>
            <a:endParaRPr lang="en-US" sz="2585" dirty="0">
              <a:solidFill>
                <a:schemeClr val="tx1"/>
              </a:solidFill>
              <a:latin typeface="Courier" charset="0"/>
              <a:ea typeface="ＭＳ Ｐゴシック" charset="0"/>
              <a:cs typeface="Courier" charset="0"/>
              <a:sym typeface="Courier" charset="0"/>
            </a:endParaRPr>
          </a:p>
          <a:p>
            <a:pPr algn="l"/>
            <a:r>
              <a:rPr lang="en-US" sz="2585" dirty="0">
                <a:solidFill>
                  <a:schemeClr val="tx1"/>
                </a:solidFill>
                <a:latin typeface="Courier" charset="0"/>
                <a:ea typeface="ＭＳ Ｐゴシック" charset="0"/>
                <a:cs typeface="Courier" charset="0"/>
                <a:sym typeface="Courier" charset="0"/>
              </a:rPr>
              <a:t>  else:    # ack for old segment, ignored</a:t>
            </a:r>
          </a:p>
          <a:p>
            <a:pPr algn="l"/>
            <a:r>
              <a:rPr lang="en-US" sz="2585" dirty="0">
                <a:solidFill>
                  <a:schemeClr val="tx1"/>
                </a:solidFill>
                <a:latin typeface="Courier" charset="0"/>
                <a:ea typeface="ＭＳ Ｐゴシック" charset="0"/>
                <a:cs typeface="Courier" charset="0"/>
                <a:sym typeface="Courier" charset="0"/>
              </a:rPr>
              <a:t>    </a:t>
            </a:r>
          </a:p>
          <a:p>
            <a:pPr algn="l"/>
            <a:r>
              <a:rPr lang="en-US" sz="2585" dirty="0">
                <a:solidFill>
                  <a:schemeClr val="tx1"/>
                </a:solidFill>
                <a:latin typeface="Courier" charset="0"/>
                <a:ea typeface="ＭＳ Ｐゴシック" charset="0"/>
                <a:cs typeface="Courier" charset="0"/>
                <a:sym typeface="Courier" charset="0"/>
              </a:rPr>
              <a:t>Expiration of the retransmission timer:</a:t>
            </a:r>
          </a:p>
          <a:p>
            <a:pPr algn="l"/>
            <a:r>
              <a:rPr lang="en-US" sz="2585" dirty="0">
                <a:solidFill>
                  <a:schemeClr val="tx1"/>
                </a:solidFill>
                <a:latin typeface="Courier" charset="0"/>
                <a:ea typeface="ＭＳ Ｐゴシック" charset="0"/>
                <a:cs typeface="Courier" charset="0"/>
                <a:sym typeface="Courier" charset="0"/>
              </a:rPr>
              <a:t> send(</a:t>
            </a:r>
            <a:r>
              <a:rPr lang="en-US" sz="2585" dirty="0" err="1">
                <a:solidFill>
                  <a:schemeClr val="tx1"/>
                </a:solidFill>
                <a:latin typeface="Courier" charset="0"/>
                <a:ea typeface="ＭＳ Ｐゴシック" charset="0"/>
                <a:cs typeface="Courier" charset="0"/>
                <a:sym typeface="Courier" charset="0"/>
              </a:rPr>
              <a:t>snd.una</a:t>
            </a:r>
            <a:r>
              <a:rPr lang="en-US" sz="2585" dirty="0">
                <a:solidFill>
                  <a:schemeClr val="tx1"/>
                </a:solidFill>
                <a:latin typeface="Courier" charset="0"/>
                <a:ea typeface="ＭＳ Ｐゴシック" charset="0"/>
                <a:cs typeface="Courier" charset="0"/>
                <a:sym typeface="Courier" charset="0"/>
              </a:rPr>
              <a:t>)     # retransmit first lost segment</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sshtresh</a:t>
            </a:r>
            <a:r>
              <a:rPr lang="en-US" sz="2585" dirty="0">
                <a:solidFill>
                  <a:schemeClr val="tx1"/>
                </a:solidFill>
                <a:latin typeface="Courier" charset="0"/>
                <a:ea typeface="ＭＳ Ｐゴシック" charset="0"/>
                <a:cs typeface="Courier" charset="0"/>
                <a:sym typeface="Courier" charset="0"/>
              </a:rPr>
              <a:t>=max(</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/2,2*MSS)</a:t>
            </a:r>
          </a:p>
          <a:p>
            <a:pPr algn="l"/>
            <a:r>
              <a:rPr lang="en-US" sz="2585" dirty="0">
                <a:solidFill>
                  <a:schemeClr val="tx1"/>
                </a:solidFill>
                <a:latin typeface="Courier" charset="0"/>
                <a:ea typeface="ＭＳ Ｐゴシック" charset="0"/>
                <a:cs typeface="Courier" charset="0"/>
                <a:sym typeface="Courier" charset="0"/>
              </a:rPr>
              <a:t> </a:t>
            </a:r>
            <a:r>
              <a:rPr lang="en-US" sz="2585" dirty="0" err="1">
                <a:solidFill>
                  <a:schemeClr val="tx1"/>
                </a:solidFill>
                <a:latin typeface="Courier" charset="0"/>
                <a:ea typeface="ＭＳ Ｐゴシック" charset="0"/>
                <a:cs typeface="Courier" charset="0"/>
                <a:sym typeface="Courier" charset="0"/>
              </a:rPr>
              <a:t>cwnd</a:t>
            </a:r>
            <a:r>
              <a:rPr lang="en-US" sz="2585" dirty="0">
                <a:solidFill>
                  <a:schemeClr val="tx1"/>
                </a:solidFill>
                <a:latin typeface="Courier" charset="0"/>
                <a:ea typeface="ＭＳ Ｐゴシック" charset="0"/>
                <a:cs typeface="Courier" charset="0"/>
                <a:sym typeface="Courier" charset="0"/>
              </a:rPr>
              <a:t>=MSS</a:t>
            </a:r>
          </a:p>
          <a:p>
            <a:pPr algn="l"/>
            <a:endParaRPr lang="en-US" sz="2585" dirty="0">
              <a:solidFill>
                <a:schemeClr val="tx1"/>
              </a:solidFill>
              <a:ea typeface="ＭＳ Ｐゴシック" charset="0"/>
              <a:cs typeface="Gill Sans" charset="0"/>
            </a:endParaRPr>
          </a:p>
        </p:txBody>
      </p:sp>
    </p:spTree>
    <p:extLst>
      <p:ext uri="{BB962C8B-B14F-4D97-AF65-F5344CB8AC3E}">
        <p14:creationId xmlns:p14="http://schemas.microsoft.com/office/powerpoint/2010/main" val="25411987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TCP and losses</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3726727"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9304208"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1298678" y="2588709"/>
            <a:ext cx="1784463" cy="496418"/>
          </a:xfrm>
          <a:prstGeom prst="rect">
            <a:avLst/>
          </a:prstGeom>
          <a:noFill/>
        </p:spPr>
        <p:txBody>
          <a:bodyPr wrap="none" rtlCol="0">
            <a:spAutoFit/>
          </a:bodyPr>
          <a:lstStyle/>
          <a:p>
            <a:r>
              <a:rPr lang="en-BE" sz="2626" dirty="0"/>
              <a:t>cwnd=1000</a:t>
            </a:r>
          </a:p>
        </p:txBody>
      </p:sp>
      <p:cxnSp>
        <p:nvCxnSpPr>
          <p:cNvPr id="9" name="Straight Arrow Connector 8">
            <a:extLst>
              <a:ext uri="{FF2B5EF4-FFF2-40B4-BE49-F238E27FC236}">
                <a16:creationId xmlns:a16="http://schemas.microsoft.com/office/drawing/2014/main" id="{DE4D1EF0-0A6D-964B-9F3F-0D76F6352172}"/>
              </a:ext>
            </a:extLst>
          </p:cNvPr>
          <p:cNvCxnSpPr/>
          <p:nvPr/>
        </p:nvCxnSpPr>
        <p:spPr bwMode="auto">
          <a:xfrm>
            <a:off x="3726727" y="267136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a:extLst>
              <a:ext uri="{FF2B5EF4-FFF2-40B4-BE49-F238E27FC236}">
                <a16:creationId xmlns:a16="http://schemas.microsoft.com/office/drawing/2014/main" id="{770DAD8D-DE57-BB44-85C1-22FC365E1DDC}"/>
              </a:ext>
            </a:extLst>
          </p:cNvPr>
          <p:cNvCxnSpPr>
            <a:cxnSpLocks/>
          </p:cNvCxnSpPr>
          <p:nvPr/>
        </p:nvCxnSpPr>
        <p:spPr bwMode="auto">
          <a:xfrm flipH="1">
            <a:off x="3726727" y="3181632"/>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66F580C7-F9D9-494C-BF34-AC6DF46FCF13}"/>
              </a:ext>
            </a:extLst>
          </p:cNvPr>
          <p:cNvSpPr txBox="1"/>
          <p:nvPr/>
        </p:nvSpPr>
        <p:spPr>
          <a:xfrm>
            <a:off x="5894820" y="2536639"/>
            <a:ext cx="891591" cy="455959"/>
          </a:xfrm>
          <a:prstGeom prst="rect">
            <a:avLst/>
          </a:prstGeom>
          <a:solidFill>
            <a:schemeClr val="bg1"/>
          </a:solidFill>
        </p:spPr>
        <p:txBody>
          <a:bodyPr wrap="none" rtlCol="0">
            <a:spAutoFit/>
          </a:bodyPr>
          <a:lstStyle/>
          <a:p>
            <a:r>
              <a:rPr lang="en-BE" sz="2363" dirty="0"/>
              <a:t>0-999</a:t>
            </a:r>
          </a:p>
        </p:txBody>
      </p:sp>
      <p:sp>
        <p:nvSpPr>
          <p:cNvPr id="13" name="TextBox 12">
            <a:extLst>
              <a:ext uri="{FF2B5EF4-FFF2-40B4-BE49-F238E27FC236}">
                <a16:creationId xmlns:a16="http://schemas.microsoft.com/office/drawing/2014/main" id="{C24A15B2-0EE7-2545-B451-81552C7A3209}"/>
              </a:ext>
            </a:extLst>
          </p:cNvPr>
          <p:cNvSpPr txBox="1"/>
          <p:nvPr/>
        </p:nvSpPr>
        <p:spPr>
          <a:xfrm>
            <a:off x="5601215" y="3314194"/>
            <a:ext cx="1592808" cy="455959"/>
          </a:xfrm>
          <a:prstGeom prst="rect">
            <a:avLst/>
          </a:prstGeom>
          <a:solidFill>
            <a:schemeClr val="bg1"/>
          </a:solidFill>
        </p:spPr>
        <p:txBody>
          <a:bodyPr wrap="none" rtlCol="0">
            <a:spAutoFit/>
          </a:bodyPr>
          <a:lstStyle/>
          <a:p>
            <a:r>
              <a:rPr lang="en-BE" sz="2363" dirty="0"/>
              <a:t>ACK(1000)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3726727" y="4109273"/>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6425237" y="4051033"/>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a:cxnSpLocks/>
          </p:cNvCxnSpPr>
          <p:nvPr/>
        </p:nvCxnSpPr>
        <p:spPr bwMode="auto">
          <a:xfrm>
            <a:off x="3775559" y="4429046"/>
            <a:ext cx="3945232" cy="28298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4822897" y="4315313"/>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3726728" y="4706539"/>
            <a:ext cx="5606013" cy="839307"/>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4854049" y="4960295"/>
            <a:ext cx="1592808" cy="455959"/>
          </a:xfrm>
          <a:prstGeom prst="rect">
            <a:avLst/>
          </a:prstGeom>
          <a:solidFill>
            <a:schemeClr val="bg1"/>
          </a:solidFill>
        </p:spPr>
        <p:txBody>
          <a:bodyPr wrap="none" rtlCol="0">
            <a:spAutoFit/>
          </a:bodyPr>
          <a:lstStyle/>
          <a:p>
            <a:r>
              <a:rPr lang="en-BE" sz="2363" dirty="0"/>
              <a:t>ACK(2000)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1364468" y="3526544"/>
            <a:ext cx="1784463" cy="496418"/>
          </a:xfrm>
          <a:prstGeom prst="rect">
            <a:avLst/>
          </a:prstGeom>
          <a:noFill/>
        </p:spPr>
        <p:txBody>
          <a:bodyPr wrap="none" rtlCol="0">
            <a:spAutoFit/>
          </a:bodyPr>
          <a:lstStyle/>
          <a:p>
            <a:r>
              <a:rPr lang="en-BE" sz="2626" dirty="0"/>
              <a:t>cwnd=2000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1542361" y="5143486"/>
            <a:ext cx="1784463" cy="496418"/>
          </a:xfrm>
          <a:prstGeom prst="rect">
            <a:avLst/>
          </a:prstGeom>
          <a:noFill/>
        </p:spPr>
        <p:txBody>
          <a:bodyPr wrap="none" rtlCol="0">
            <a:spAutoFit/>
          </a:bodyPr>
          <a:lstStyle/>
          <a:p>
            <a:r>
              <a:rPr lang="en-BE" sz="2626" dirty="0"/>
              <a:t>cwnd=3000</a:t>
            </a:r>
          </a:p>
        </p:txBody>
      </p:sp>
      <p:cxnSp>
        <p:nvCxnSpPr>
          <p:cNvPr id="25" name="Straight Arrow Connector 24">
            <a:extLst>
              <a:ext uri="{FF2B5EF4-FFF2-40B4-BE49-F238E27FC236}">
                <a16:creationId xmlns:a16="http://schemas.microsoft.com/office/drawing/2014/main" id="{3391C09C-42C2-D547-AC74-39FF963675C8}"/>
              </a:ext>
            </a:extLst>
          </p:cNvPr>
          <p:cNvCxnSpPr/>
          <p:nvPr/>
        </p:nvCxnSpPr>
        <p:spPr bwMode="auto">
          <a:xfrm>
            <a:off x="3784531" y="6117468"/>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6483040" y="6059228"/>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3833362" y="643724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4880701" y="6323508"/>
            <a:ext cx="1500732" cy="455959"/>
          </a:xfrm>
          <a:prstGeom prst="rect">
            <a:avLst/>
          </a:prstGeom>
          <a:solidFill>
            <a:schemeClr val="bg1"/>
          </a:solidFill>
        </p:spPr>
        <p:txBody>
          <a:bodyPr wrap="none" rtlCol="0">
            <a:spAutoFit/>
          </a:bodyPr>
          <a:lstStyle/>
          <a:p>
            <a:r>
              <a:rPr lang="en-BE" sz="2363" dirty="0"/>
              <a:t>4000-4999</a:t>
            </a:r>
          </a:p>
        </p:txBody>
      </p:sp>
      <p:cxnSp>
        <p:nvCxnSpPr>
          <p:cNvPr id="35" name="Straight Arrow Connector 34">
            <a:extLst>
              <a:ext uri="{FF2B5EF4-FFF2-40B4-BE49-F238E27FC236}">
                <a16:creationId xmlns:a16="http://schemas.microsoft.com/office/drawing/2014/main" id="{5F6683E3-0407-F447-B44D-EBC0A57A4D9D}"/>
              </a:ext>
            </a:extLst>
          </p:cNvPr>
          <p:cNvCxnSpPr>
            <a:cxnSpLocks/>
          </p:cNvCxnSpPr>
          <p:nvPr/>
        </p:nvCxnSpPr>
        <p:spPr bwMode="auto">
          <a:xfrm flipH="1">
            <a:off x="3833363" y="6714060"/>
            <a:ext cx="5496442" cy="978579"/>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6" name="TextBox 35">
            <a:extLst>
              <a:ext uri="{FF2B5EF4-FFF2-40B4-BE49-F238E27FC236}">
                <a16:creationId xmlns:a16="http://schemas.microsoft.com/office/drawing/2014/main" id="{D369E9EC-82DC-A444-AC9C-E387F90BC19D}"/>
              </a:ext>
            </a:extLst>
          </p:cNvPr>
          <p:cNvSpPr txBox="1"/>
          <p:nvPr/>
        </p:nvSpPr>
        <p:spPr>
          <a:xfrm>
            <a:off x="4778421" y="7048547"/>
            <a:ext cx="1648716" cy="455959"/>
          </a:xfrm>
          <a:prstGeom prst="rect">
            <a:avLst/>
          </a:prstGeom>
          <a:solidFill>
            <a:schemeClr val="bg1"/>
          </a:solidFill>
        </p:spPr>
        <p:txBody>
          <a:bodyPr wrap="square" rtlCol="0">
            <a:spAutoFit/>
          </a:bodyPr>
          <a:lstStyle/>
          <a:p>
            <a:r>
              <a:rPr lang="en-BE" sz="2363" dirty="0"/>
              <a:t>ACK(2000)</a:t>
            </a:r>
          </a:p>
        </p:txBody>
      </p:sp>
      <p:cxnSp>
        <p:nvCxnSpPr>
          <p:cNvPr id="38" name="Straight Arrow Connector 37">
            <a:extLst>
              <a:ext uri="{FF2B5EF4-FFF2-40B4-BE49-F238E27FC236}">
                <a16:creationId xmlns:a16="http://schemas.microsoft.com/office/drawing/2014/main" id="{70E88B00-722C-A148-B74C-28F371CC2F48}"/>
              </a:ext>
            </a:extLst>
          </p:cNvPr>
          <p:cNvCxnSpPr>
            <a:cxnSpLocks/>
          </p:cNvCxnSpPr>
          <p:nvPr/>
        </p:nvCxnSpPr>
        <p:spPr bwMode="auto">
          <a:xfrm flipH="1">
            <a:off x="3758201" y="6994311"/>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 name="Multiply 2">
            <a:extLst>
              <a:ext uri="{FF2B5EF4-FFF2-40B4-BE49-F238E27FC236}">
                <a16:creationId xmlns:a16="http://schemas.microsoft.com/office/drawing/2014/main" id="{8DD25F6C-4D9F-3F4D-BD07-B949EDB0C555}"/>
              </a:ext>
            </a:extLst>
          </p:cNvPr>
          <p:cNvSpPr/>
          <p:nvPr/>
        </p:nvSpPr>
        <p:spPr bwMode="auto">
          <a:xfrm>
            <a:off x="7380707" y="4406781"/>
            <a:ext cx="567201" cy="617131"/>
          </a:xfrm>
          <a:prstGeom prst="mathMultiply">
            <a:avLst/>
          </a:prstGeom>
          <a:solidFill>
            <a:srgbClr val="FF0000"/>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42" name="TextBox 41">
            <a:extLst>
              <a:ext uri="{FF2B5EF4-FFF2-40B4-BE49-F238E27FC236}">
                <a16:creationId xmlns:a16="http://schemas.microsoft.com/office/drawing/2014/main" id="{58878C5F-5D66-5A44-BDF5-67D79AB4D3E8}"/>
              </a:ext>
            </a:extLst>
          </p:cNvPr>
          <p:cNvSpPr txBox="1"/>
          <p:nvPr/>
        </p:nvSpPr>
        <p:spPr>
          <a:xfrm>
            <a:off x="4759104" y="7446713"/>
            <a:ext cx="1648716" cy="455959"/>
          </a:xfrm>
          <a:prstGeom prst="rect">
            <a:avLst/>
          </a:prstGeom>
          <a:solidFill>
            <a:schemeClr val="bg1"/>
          </a:solidFill>
        </p:spPr>
        <p:txBody>
          <a:bodyPr wrap="square" rtlCol="0">
            <a:spAutoFit/>
          </a:bodyPr>
          <a:lstStyle/>
          <a:p>
            <a:r>
              <a:rPr lang="en-BE" sz="2363" dirty="0"/>
              <a:t>ACK(2000)</a:t>
            </a:r>
          </a:p>
        </p:txBody>
      </p:sp>
      <p:sp>
        <p:nvSpPr>
          <p:cNvPr id="43" name="TextBox 42">
            <a:extLst>
              <a:ext uri="{FF2B5EF4-FFF2-40B4-BE49-F238E27FC236}">
                <a16:creationId xmlns:a16="http://schemas.microsoft.com/office/drawing/2014/main" id="{7A3DD317-3E55-DD49-A193-3E41BD0A3DFD}"/>
              </a:ext>
            </a:extLst>
          </p:cNvPr>
          <p:cNvSpPr txBox="1"/>
          <p:nvPr/>
        </p:nvSpPr>
        <p:spPr>
          <a:xfrm>
            <a:off x="1373198" y="6991177"/>
            <a:ext cx="1784463" cy="900503"/>
          </a:xfrm>
          <a:prstGeom prst="rect">
            <a:avLst/>
          </a:prstGeom>
          <a:noFill/>
        </p:spPr>
        <p:txBody>
          <a:bodyPr wrap="none" rtlCol="0">
            <a:spAutoFit/>
          </a:bodyPr>
          <a:lstStyle/>
          <a:p>
            <a:r>
              <a:rPr lang="en-BE" sz="2626" dirty="0"/>
              <a:t>cwnd=3000</a:t>
            </a:r>
          </a:p>
          <a:p>
            <a:r>
              <a:rPr lang="en-BE" sz="2626" dirty="0"/>
              <a:t>dupack=1</a:t>
            </a:r>
          </a:p>
        </p:txBody>
      </p:sp>
      <p:sp>
        <p:nvSpPr>
          <p:cNvPr id="44" name="TextBox 43">
            <a:extLst>
              <a:ext uri="{FF2B5EF4-FFF2-40B4-BE49-F238E27FC236}">
                <a16:creationId xmlns:a16="http://schemas.microsoft.com/office/drawing/2014/main" id="{AC99CB5F-BD85-7345-A860-4F6B9FFCB990}"/>
              </a:ext>
            </a:extLst>
          </p:cNvPr>
          <p:cNvSpPr txBox="1"/>
          <p:nvPr/>
        </p:nvSpPr>
        <p:spPr>
          <a:xfrm>
            <a:off x="1353881" y="7809670"/>
            <a:ext cx="1784463" cy="900503"/>
          </a:xfrm>
          <a:prstGeom prst="rect">
            <a:avLst/>
          </a:prstGeom>
          <a:noFill/>
        </p:spPr>
        <p:txBody>
          <a:bodyPr wrap="none" rtlCol="0">
            <a:spAutoFit/>
          </a:bodyPr>
          <a:lstStyle/>
          <a:p>
            <a:r>
              <a:rPr lang="en-BE" sz="2626" dirty="0"/>
              <a:t>cwnd=3000</a:t>
            </a:r>
          </a:p>
          <a:p>
            <a:r>
              <a:rPr lang="en-BE" sz="2626" dirty="0"/>
              <a:t>dupack=2</a:t>
            </a:r>
          </a:p>
        </p:txBody>
      </p:sp>
      <p:sp>
        <p:nvSpPr>
          <p:cNvPr id="49" name="TextBox 48">
            <a:extLst>
              <a:ext uri="{FF2B5EF4-FFF2-40B4-BE49-F238E27FC236}">
                <a16:creationId xmlns:a16="http://schemas.microsoft.com/office/drawing/2014/main" id="{8931ADA9-4FB4-1C48-8D7D-ACBEF9EC7967}"/>
              </a:ext>
            </a:extLst>
          </p:cNvPr>
          <p:cNvSpPr txBox="1"/>
          <p:nvPr/>
        </p:nvSpPr>
        <p:spPr>
          <a:xfrm>
            <a:off x="-59356" y="1993016"/>
            <a:ext cx="3618298" cy="496418"/>
          </a:xfrm>
          <a:prstGeom prst="rect">
            <a:avLst/>
          </a:prstGeom>
          <a:noFill/>
        </p:spPr>
        <p:txBody>
          <a:bodyPr wrap="none" rtlCol="0">
            <a:spAutoFit/>
          </a:bodyPr>
          <a:lstStyle/>
          <a:p>
            <a:r>
              <a:rPr lang="en-BE" sz="2626" dirty="0">
                <a:latin typeface="Courier" pitchFamily="2" charset="0"/>
              </a:rPr>
              <a:t>write(5000 bytes)</a:t>
            </a:r>
          </a:p>
        </p:txBody>
      </p:sp>
    </p:spTree>
    <p:extLst>
      <p:ext uri="{BB962C8B-B14F-4D97-AF65-F5344CB8AC3E}">
        <p14:creationId xmlns:p14="http://schemas.microsoft.com/office/powerpoint/2010/main" val="3172212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par>
                                <p:cTn id="45" presetID="22" presetClass="entr" presetSubtype="2"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right)">
                                      <p:cBhvr>
                                        <p:cTn id="70" dur="500"/>
                                        <p:tgtEl>
                                          <p:spTgt spid="35"/>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right)">
                                      <p:cBhvr>
                                        <p:cTn id="73" dur="500"/>
                                        <p:tgtEl>
                                          <p:spTgt spid="36"/>
                                        </p:tgtEl>
                                      </p:cBhvr>
                                    </p:animEffect>
                                  </p:childTnLst>
                                </p:cTn>
                              </p:par>
                              <p:par>
                                <p:cTn id="74" presetID="22" presetClass="entr" presetSubtype="2"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right)">
                                      <p:cBhvr>
                                        <p:cTn id="76" dur="500"/>
                                        <p:tgtEl>
                                          <p:spTgt spid="38"/>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right)">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8" grpId="0" animBg="1"/>
      <p:bldP spid="14" grpId="0" animBg="1"/>
      <p:bldP spid="22" grpId="0"/>
      <p:bldP spid="23" grpId="0"/>
      <p:bldP spid="26" grpId="0" animBg="1"/>
      <p:bldP spid="28" grpId="0" animBg="1"/>
      <p:bldP spid="36" grpId="0" animBg="1"/>
      <p:bldP spid="3" grpId="0" animBg="1"/>
      <p:bldP spid="42" grpId="0" animBg="1"/>
      <p:bldP spid="43" grpId="0"/>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652E-7113-C648-B5F6-192DD4C81F54}"/>
              </a:ext>
            </a:extLst>
          </p:cNvPr>
          <p:cNvSpPr>
            <a:spLocks noGrp="1"/>
          </p:cNvSpPr>
          <p:nvPr>
            <p:ph type="title"/>
          </p:nvPr>
        </p:nvSpPr>
        <p:spPr/>
        <p:txBody>
          <a:bodyPr/>
          <a:lstStyle/>
          <a:p>
            <a:r>
              <a:rPr lang="en-BE" dirty="0"/>
              <a:t>TCP and losses</a:t>
            </a:r>
          </a:p>
        </p:txBody>
      </p:sp>
      <p:cxnSp>
        <p:nvCxnSpPr>
          <p:cNvPr id="4" name="Straight Connector 3">
            <a:extLst>
              <a:ext uri="{FF2B5EF4-FFF2-40B4-BE49-F238E27FC236}">
                <a16:creationId xmlns:a16="http://schemas.microsoft.com/office/drawing/2014/main" id="{2F7C8C7D-56D9-DB41-B23F-2A80CC01A833}"/>
              </a:ext>
            </a:extLst>
          </p:cNvPr>
          <p:cNvCxnSpPr/>
          <p:nvPr/>
        </p:nvCxnSpPr>
        <p:spPr bwMode="auto">
          <a:xfrm>
            <a:off x="3726727"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a:extLst>
              <a:ext uri="{FF2B5EF4-FFF2-40B4-BE49-F238E27FC236}">
                <a16:creationId xmlns:a16="http://schemas.microsoft.com/office/drawing/2014/main" id="{3151D26A-39F7-0740-B67B-60B6EAFCF4AF}"/>
              </a:ext>
            </a:extLst>
          </p:cNvPr>
          <p:cNvCxnSpPr/>
          <p:nvPr/>
        </p:nvCxnSpPr>
        <p:spPr bwMode="auto">
          <a:xfrm>
            <a:off x="9304208"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B154309-A19C-4B4F-8865-CB95D09B8CF7}"/>
              </a:ext>
            </a:extLst>
          </p:cNvPr>
          <p:cNvSpPr txBox="1"/>
          <p:nvPr/>
        </p:nvSpPr>
        <p:spPr>
          <a:xfrm>
            <a:off x="1606133" y="2521472"/>
            <a:ext cx="1784463" cy="900503"/>
          </a:xfrm>
          <a:prstGeom prst="rect">
            <a:avLst/>
          </a:prstGeom>
          <a:noFill/>
        </p:spPr>
        <p:txBody>
          <a:bodyPr wrap="none" rtlCol="0">
            <a:spAutoFit/>
          </a:bodyPr>
          <a:lstStyle/>
          <a:p>
            <a:r>
              <a:rPr lang="en-BE" sz="2626" dirty="0"/>
              <a:t>cwnd=3000</a:t>
            </a:r>
          </a:p>
          <a:p>
            <a:r>
              <a:rPr lang="en-BE" sz="2626" dirty="0"/>
              <a:t>dupack=2</a:t>
            </a:r>
          </a:p>
        </p:txBody>
      </p:sp>
      <p:cxnSp>
        <p:nvCxnSpPr>
          <p:cNvPr id="7" name="Straight Arrow Connector 6">
            <a:extLst>
              <a:ext uri="{FF2B5EF4-FFF2-40B4-BE49-F238E27FC236}">
                <a16:creationId xmlns:a16="http://schemas.microsoft.com/office/drawing/2014/main" id="{D50D68F3-D52E-1A4E-B888-93D0FED78D3B}"/>
              </a:ext>
            </a:extLst>
          </p:cNvPr>
          <p:cNvCxnSpPr>
            <a:cxnSpLocks/>
          </p:cNvCxnSpPr>
          <p:nvPr/>
        </p:nvCxnSpPr>
        <p:spPr bwMode="auto">
          <a:xfrm>
            <a:off x="3775560" y="4429046"/>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361DCA61-856F-E34A-B501-59E87770222C}"/>
              </a:ext>
            </a:extLst>
          </p:cNvPr>
          <p:cNvSpPr txBox="1"/>
          <p:nvPr/>
        </p:nvSpPr>
        <p:spPr>
          <a:xfrm>
            <a:off x="4822897" y="4315313"/>
            <a:ext cx="1500732" cy="455959"/>
          </a:xfrm>
          <a:prstGeom prst="rect">
            <a:avLst/>
          </a:prstGeom>
          <a:solidFill>
            <a:schemeClr val="bg1"/>
          </a:solidFill>
        </p:spPr>
        <p:txBody>
          <a:bodyPr wrap="none" rtlCol="0">
            <a:spAutoFit/>
          </a:bodyPr>
          <a:lstStyle/>
          <a:p>
            <a:r>
              <a:rPr lang="en-BE" sz="2363" dirty="0"/>
              <a:t>2000-2999</a:t>
            </a:r>
          </a:p>
        </p:txBody>
      </p:sp>
      <p:sp>
        <p:nvSpPr>
          <p:cNvPr id="9" name="TextBox 8">
            <a:extLst>
              <a:ext uri="{FF2B5EF4-FFF2-40B4-BE49-F238E27FC236}">
                <a16:creationId xmlns:a16="http://schemas.microsoft.com/office/drawing/2014/main" id="{4110F199-21C4-8A4D-81CE-8CBFBECF2B3F}"/>
              </a:ext>
            </a:extLst>
          </p:cNvPr>
          <p:cNvSpPr txBox="1"/>
          <p:nvPr/>
        </p:nvSpPr>
        <p:spPr>
          <a:xfrm>
            <a:off x="1275963" y="3842975"/>
            <a:ext cx="2287678" cy="1708673"/>
          </a:xfrm>
          <a:prstGeom prst="rect">
            <a:avLst/>
          </a:prstGeom>
          <a:noFill/>
        </p:spPr>
        <p:txBody>
          <a:bodyPr wrap="none" rtlCol="0">
            <a:spAutoFit/>
          </a:bodyPr>
          <a:lstStyle/>
          <a:p>
            <a:r>
              <a:rPr lang="en-BE" sz="2626" b="1" dirty="0">
                <a:solidFill>
                  <a:srgbClr val="FF0000"/>
                </a:solidFill>
              </a:rPr>
              <a:t>RTO expires</a:t>
            </a:r>
          </a:p>
          <a:p>
            <a:r>
              <a:rPr lang="en-BE" sz="2626" dirty="0"/>
              <a:t>cwnd=1000</a:t>
            </a:r>
          </a:p>
          <a:p>
            <a:r>
              <a:rPr lang="en-BE" sz="2626" dirty="0"/>
              <a:t>dupack=0</a:t>
            </a:r>
          </a:p>
          <a:p>
            <a:r>
              <a:rPr lang="en-BE" sz="2626" dirty="0"/>
              <a:t>ssthresh=2000</a:t>
            </a:r>
          </a:p>
        </p:txBody>
      </p:sp>
      <p:cxnSp>
        <p:nvCxnSpPr>
          <p:cNvPr id="11" name="Straight Arrow Connector 10">
            <a:extLst>
              <a:ext uri="{FF2B5EF4-FFF2-40B4-BE49-F238E27FC236}">
                <a16:creationId xmlns:a16="http://schemas.microsoft.com/office/drawing/2014/main" id="{A4F15C2E-ADDB-8243-BC0D-55E0CA12223E}"/>
              </a:ext>
            </a:extLst>
          </p:cNvPr>
          <p:cNvCxnSpPr>
            <a:cxnSpLocks/>
          </p:cNvCxnSpPr>
          <p:nvPr/>
        </p:nvCxnSpPr>
        <p:spPr bwMode="auto">
          <a:xfrm flipH="1">
            <a:off x="3743661" y="4949364"/>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80558C32-9DDF-D346-BB24-F51B62DB3DFF}"/>
              </a:ext>
            </a:extLst>
          </p:cNvPr>
          <p:cNvSpPr txBox="1"/>
          <p:nvPr/>
        </p:nvSpPr>
        <p:spPr>
          <a:xfrm>
            <a:off x="4744564" y="5401766"/>
            <a:ext cx="1648716" cy="455959"/>
          </a:xfrm>
          <a:prstGeom prst="rect">
            <a:avLst/>
          </a:prstGeom>
          <a:solidFill>
            <a:schemeClr val="bg1"/>
          </a:solidFill>
        </p:spPr>
        <p:txBody>
          <a:bodyPr wrap="square" rtlCol="0">
            <a:spAutoFit/>
          </a:bodyPr>
          <a:lstStyle/>
          <a:p>
            <a:r>
              <a:rPr lang="en-BE" sz="2363" dirty="0"/>
              <a:t>ACK(5000)</a:t>
            </a:r>
          </a:p>
        </p:txBody>
      </p:sp>
      <p:sp>
        <p:nvSpPr>
          <p:cNvPr id="13" name="TextBox 12">
            <a:extLst>
              <a:ext uri="{FF2B5EF4-FFF2-40B4-BE49-F238E27FC236}">
                <a16:creationId xmlns:a16="http://schemas.microsoft.com/office/drawing/2014/main" id="{CDE87429-91D4-124D-A527-5E71A7C5530F}"/>
              </a:ext>
            </a:extLst>
          </p:cNvPr>
          <p:cNvSpPr txBox="1"/>
          <p:nvPr/>
        </p:nvSpPr>
        <p:spPr>
          <a:xfrm>
            <a:off x="1606133" y="5668760"/>
            <a:ext cx="1784463" cy="900503"/>
          </a:xfrm>
          <a:prstGeom prst="rect">
            <a:avLst/>
          </a:prstGeom>
          <a:noFill/>
        </p:spPr>
        <p:txBody>
          <a:bodyPr wrap="none" rtlCol="0">
            <a:spAutoFit/>
          </a:bodyPr>
          <a:lstStyle/>
          <a:p>
            <a:r>
              <a:rPr lang="en-BE" sz="2626" dirty="0"/>
              <a:t>cwnd=2000</a:t>
            </a:r>
          </a:p>
          <a:p>
            <a:r>
              <a:rPr lang="en-BE" sz="2626" dirty="0"/>
              <a:t>dupack=0</a:t>
            </a:r>
          </a:p>
        </p:txBody>
      </p:sp>
    </p:spTree>
    <p:extLst>
      <p:ext uri="{BB962C8B-B14F-4D97-AF65-F5344CB8AC3E}">
        <p14:creationId xmlns:p14="http://schemas.microsoft.com/office/powerpoint/2010/main" val="1770756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1278151" y="267705"/>
            <a:ext cx="10464800" cy="2438400"/>
          </a:xfrm>
        </p:spPr>
        <p:txBody>
          <a:bodyPr/>
          <a:lstStyle/>
          <a:p>
            <a:pPr eaLnBrk="1" hangingPunct="1">
              <a:defRPr/>
            </a:pPr>
            <a:r>
              <a:rPr lang="en-US"/>
              <a:t>Adapting to different bandwidth</a:t>
            </a:r>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79" y="3220616"/>
            <a:ext cx="10033000" cy="200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5" name="Picture 2">
            <a:extLst>
              <a:ext uri="{FF2B5EF4-FFF2-40B4-BE49-F238E27FC236}">
                <a16:creationId xmlns:a16="http://schemas.microsoft.com/office/drawing/2014/main" id="{9EF470E4-12D9-9747-8705-BE09D15ED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330991" y="5821409"/>
            <a:ext cx="3015871" cy="6744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9F76A5F-A11C-264A-A97F-49703923B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179243" y="7607615"/>
            <a:ext cx="3015871" cy="6744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B69E4D2-7C39-AF42-B80D-2DE55EED9A9A}"/>
              </a:ext>
            </a:extLst>
          </p:cNvPr>
          <p:cNvSpPr/>
          <p:nvPr/>
        </p:nvSpPr>
        <p:spPr>
          <a:xfrm>
            <a:off x="2981502" y="4639335"/>
            <a:ext cx="9155856" cy="2677656"/>
          </a:xfrm>
          <a:prstGeom prst="rect">
            <a:avLst/>
          </a:prstGeom>
        </p:spPr>
        <p:txBody>
          <a:bodyPr wrap="square">
            <a:spAutoFit/>
          </a:bodyPr>
          <a:lstStyle/>
          <a:p>
            <a:r>
              <a:rPr lang="en-BE" dirty="0"/>
              <a:t>What is the round-trip-time in milliseconds in this network if A sends 10,000 bits segments, all links are 1 m long and B returns 100 bits acks ?</a:t>
            </a:r>
          </a:p>
        </p:txBody>
      </p:sp>
      <p:sp>
        <p:nvSpPr>
          <p:cNvPr id="3" name="Rectangle 2">
            <a:extLst>
              <a:ext uri="{FF2B5EF4-FFF2-40B4-BE49-F238E27FC236}">
                <a16:creationId xmlns:a16="http://schemas.microsoft.com/office/drawing/2014/main" id="{2E1CDF86-4BAA-7A4C-B02F-4E7B8932E8BB}"/>
              </a:ext>
            </a:extLst>
          </p:cNvPr>
          <p:cNvSpPr/>
          <p:nvPr/>
        </p:nvSpPr>
        <p:spPr>
          <a:xfrm>
            <a:off x="3374357" y="7441948"/>
            <a:ext cx="8267310" cy="2031325"/>
          </a:xfrm>
          <a:prstGeom prst="rect">
            <a:avLst/>
          </a:prstGeom>
        </p:spPr>
        <p:txBody>
          <a:bodyPr wrap="square">
            <a:spAutoFit/>
          </a:bodyPr>
          <a:lstStyle/>
          <a:p>
            <a:r>
              <a:rPr lang="en-BE" dirty="0"/>
              <a:t>If A sends four 10,000 bits segments in a row, after how many msec will it receive the last ack ?</a:t>
            </a:r>
          </a:p>
        </p:txBody>
      </p:sp>
    </p:spTree>
    <p:extLst>
      <p:ext uri="{BB962C8B-B14F-4D97-AF65-F5344CB8AC3E}">
        <p14:creationId xmlns:p14="http://schemas.microsoft.com/office/powerpoint/2010/main" val="3203886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5EC1-395F-104B-BACC-F33528C86888}"/>
              </a:ext>
            </a:extLst>
          </p:cNvPr>
          <p:cNvSpPr>
            <a:spLocks noGrp="1"/>
          </p:cNvSpPr>
          <p:nvPr>
            <p:ph type="title"/>
          </p:nvPr>
        </p:nvSpPr>
        <p:spPr/>
        <p:txBody>
          <a:bodyPr/>
          <a:lstStyle/>
          <a:p>
            <a:r>
              <a:rPr lang="en-BE" dirty="0"/>
              <a:t>TCP and losses</a:t>
            </a:r>
          </a:p>
        </p:txBody>
      </p:sp>
      <p:cxnSp>
        <p:nvCxnSpPr>
          <p:cNvPr id="5" name="Straight Connector 4">
            <a:extLst>
              <a:ext uri="{FF2B5EF4-FFF2-40B4-BE49-F238E27FC236}">
                <a16:creationId xmlns:a16="http://schemas.microsoft.com/office/drawing/2014/main" id="{BBDE16CB-BB8B-5A4D-9FD0-450E3D7597CA}"/>
              </a:ext>
            </a:extLst>
          </p:cNvPr>
          <p:cNvCxnSpPr/>
          <p:nvPr/>
        </p:nvCxnSpPr>
        <p:spPr bwMode="auto">
          <a:xfrm>
            <a:off x="3193725"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3391225D-B2B8-DD48-8C60-854CF1D38963}"/>
              </a:ext>
            </a:extLst>
          </p:cNvPr>
          <p:cNvCxnSpPr/>
          <p:nvPr/>
        </p:nvCxnSpPr>
        <p:spPr bwMode="auto">
          <a:xfrm>
            <a:off x="8771206" y="2930770"/>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a:extLst>
              <a:ext uri="{FF2B5EF4-FFF2-40B4-BE49-F238E27FC236}">
                <a16:creationId xmlns:a16="http://schemas.microsoft.com/office/drawing/2014/main" id="{2BC5B263-F4F7-7C41-BB31-CA790B3ED33A}"/>
              </a:ext>
            </a:extLst>
          </p:cNvPr>
          <p:cNvSpPr txBox="1"/>
          <p:nvPr/>
        </p:nvSpPr>
        <p:spPr>
          <a:xfrm>
            <a:off x="406837" y="2483124"/>
            <a:ext cx="2350002" cy="900503"/>
          </a:xfrm>
          <a:prstGeom prst="rect">
            <a:avLst/>
          </a:prstGeom>
          <a:noFill/>
        </p:spPr>
        <p:txBody>
          <a:bodyPr wrap="none" rtlCol="0">
            <a:spAutoFit/>
          </a:bodyPr>
          <a:lstStyle/>
          <a:p>
            <a:r>
              <a:rPr lang="en-BE" sz="2626" dirty="0"/>
              <a:t>cwnd=1000</a:t>
            </a:r>
          </a:p>
          <a:p>
            <a:r>
              <a:rPr lang="en-BE" sz="2626" dirty="0"/>
              <a:t>ssthresh=64000</a:t>
            </a:r>
          </a:p>
        </p:txBody>
      </p:sp>
      <p:cxnSp>
        <p:nvCxnSpPr>
          <p:cNvPr id="9" name="Straight Arrow Connector 8">
            <a:extLst>
              <a:ext uri="{FF2B5EF4-FFF2-40B4-BE49-F238E27FC236}">
                <a16:creationId xmlns:a16="http://schemas.microsoft.com/office/drawing/2014/main" id="{DE4D1EF0-0A6D-964B-9F3F-0D76F6352172}"/>
              </a:ext>
            </a:extLst>
          </p:cNvPr>
          <p:cNvCxnSpPr/>
          <p:nvPr/>
        </p:nvCxnSpPr>
        <p:spPr bwMode="auto">
          <a:xfrm>
            <a:off x="3193725" y="3080662"/>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a:extLst>
              <a:ext uri="{FF2B5EF4-FFF2-40B4-BE49-F238E27FC236}">
                <a16:creationId xmlns:a16="http://schemas.microsoft.com/office/drawing/2014/main" id="{770DAD8D-DE57-BB44-85C1-22FC365E1DDC}"/>
              </a:ext>
            </a:extLst>
          </p:cNvPr>
          <p:cNvCxnSpPr>
            <a:cxnSpLocks/>
          </p:cNvCxnSpPr>
          <p:nvPr/>
        </p:nvCxnSpPr>
        <p:spPr bwMode="auto">
          <a:xfrm flipH="1">
            <a:off x="3193725" y="3590930"/>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66F580C7-F9D9-494C-BF34-AC6DF46FCF13}"/>
              </a:ext>
            </a:extLst>
          </p:cNvPr>
          <p:cNvSpPr txBox="1"/>
          <p:nvPr/>
        </p:nvSpPr>
        <p:spPr>
          <a:xfrm>
            <a:off x="5361818" y="2945937"/>
            <a:ext cx="891591" cy="455959"/>
          </a:xfrm>
          <a:prstGeom prst="rect">
            <a:avLst/>
          </a:prstGeom>
          <a:solidFill>
            <a:schemeClr val="bg1"/>
          </a:solidFill>
        </p:spPr>
        <p:txBody>
          <a:bodyPr wrap="none" rtlCol="0">
            <a:spAutoFit/>
          </a:bodyPr>
          <a:lstStyle/>
          <a:p>
            <a:r>
              <a:rPr lang="en-BE" sz="2363" dirty="0"/>
              <a:t>0-999</a:t>
            </a:r>
          </a:p>
        </p:txBody>
      </p:sp>
      <p:sp>
        <p:nvSpPr>
          <p:cNvPr id="13" name="TextBox 12">
            <a:extLst>
              <a:ext uri="{FF2B5EF4-FFF2-40B4-BE49-F238E27FC236}">
                <a16:creationId xmlns:a16="http://schemas.microsoft.com/office/drawing/2014/main" id="{C24A15B2-0EE7-2545-B451-81552C7A3209}"/>
              </a:ext>
            </a:extLst>
          </p:cNvPr>
          <p:cNvSpPr txBox="1"/>
          <p:nvPr/>
        </p:nvSpPr>
        <p:spPr>
          <a:xfrm>
            <a:off x="5068213" y="3723492"/>
            <a:ext cx="1592808" cy="455959"/>
          </a:xfrm>
          <a:prstGeom prst="rect">
            <a:avLst/>
          </a:prstGeom>
          <a:solidFill>
            <a:schemeClr val="bg1"/>
          </a:solidFill>
        </p:spPr>
        <p:txBody>
          <a:bodyPr wrap="none" rtlCol="0">
            <a:spAutoFit/>
          </a:bodyPr>
          <a:lstStyle/>
          <a:p>
            <a:r>
              <a:rPr lang="en-BE" sz="2363" dirty="0"/>
              <a:t>ACK(1000)</a:t>
            </a:r>
          </a:p>
        </p:txBody>
      </p:sp>
      <p:cxnSp>
        <p:nvCxnSpPr>
          <p:cNvPr id="15" name="Straight Arrow Connector 14">
            <a:extLst>
              <a:ext uri="{FF2B5EF4-FFF2-40B4-BE49-F238E27FC236}">
                <a16:creationId xmlns:a16="http://schemas.microsoft.com/office/drawing/2014/main" id="{CB62E386-F86F-8349-A840-59F1E732C5B9}"/>
              </a:ext>
            </a:extLst>
          </p:cNvPr>
          <p:cNvCxnSpPr/>
          <p:nvPr/>
        </p:nvCxnSpPr>
        <p:spPr bwMode="auto">
          <a:xfrm>
            <a:off x="3193725" y="4518571"/>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TextBox 15">
            <a:extLst>
              <a:ext uri="{FF2B5EF4-FFF2-40B4-BE49-F238E27FC236}">
                <a16:creationId xmlns:a16="http://schemas.microsoft.com/office/drawing/2014/main" id="{EF45563B-6B6F-C846-9504-A39BE2B43349}"/>
              </a:ext>
            </a:extLst>
          </p:cNvPr>
          <p:cNvSpPr txBox="1"/>
          <p:nvPr/>
        </p:nvSpPr>
        <p:spPr>
          <a:xfrm>
            <a:off x="5892234" y="4460331"/>
            <a:ext cx="1500732" cy="455959"/>
          </a:xfrm>
          <a:prstGeom prst="rect">
            <a:avLst/>
          </a:prstGeom>
          <a:solidFill>
            <a:schemeClr val="bg1"/>
          </a:solidFill>
        </p:spPr>
        <p:txBody>
          <a:bodyPr wrap="none" rtlCol="0">
            <a:spAutoFit/>
          </a:bodyPr>
          <a:lstStyle/>
          <a:p>
            <a:r>
              <a:rPr lang="en-BE" sz="2363" dirty="0"/>
              <a:t>1000-1999</a:t>
            </a:r>
          </a:p>
        </p:txBody>
      </p:sp>
      <p:cxnSp>
        <p:nvCxnSpPr>
          <p:cNvPr id="17" name="Straight Arrow Connector 16">
            <a:extLst>
              <a:ext uri="{FF2B5EF4-FFF2-40B4-BE49-F238E27FC236}">
                <a16:creationId xmlns:a16="http://schemas.microsoft.com/office/drawing/2014/main" id="{EE046076-750C-7F46-B9F0-96A7C47433A7}"/>
              </a:ext>
            </a:extLst>
          </p:cNvPr>
          <p:cNvCxnSpPr/>
          <p:nvPr/>
        </p:nvCxnSpPr>
        <p:spPr bwMode="auto">
          <a:xfrm>
            <a:off x="3242556" y="483834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40846BD9-EAE9-0747-A8BC-5FD78D655AE7}"/>
              </a:ext>
            </a:extLst>
          </p:cNvPr>
          <p:cNvSpPr txBox="1"/>
          <p:nvPr/>
        </p:nvSpPr>
        <p:spPr>
          <a:xfrm>
            <a:off x="4289895" y="4724611"/>
            <a:ext cx="1500732" cy="455959"/>
          </a:xfrm>
          <a:prstGeom prst="rect">
            <a:avLst/>
          </a:prstGeom>
          <a:solidFill>
            <a:schemeClr val="bg1"/>
          </a:solidFill>
        </p:spPr>
        <p:txBody>
          <a:bodyPr wrap="none" rtlCol="0">
            <a:spAutoFit/>
          </a:bodyPr>
          <a:lstStyle/>
          <a:p>
            <a:r>
              <a:rPr lang="en-BE" sz="2363" dirty="0"/>
              <a:t>2000-2999</a:t>
            </a:r>
          </a:p>
        </p:txBody>
      </p:sp>
      <p:cxnSp>
        <p:nvCxnSpPr>
          <p:cNvPr id="19" name="Straight Arrow Connector 18">
            <a:extLst>
              <a:ext uri="{FF2B5EF4-FFF2-40B4-BE49-F238E27FC236}">
                <a16:creationId xmlns:a16="http://schemas.microsoft.com/office/drawing/2014/main" id="{3B6A9312-DB1A-6942-B3C5-C8D963478506}"/>
              </a:ext>
            </a:extLst>
          </p:cNvPr>
          <p:cNvCxnSpPr>
            <a:cxnSpLocks/>
          </p:cNvCxnSpPr>
          <p:nvPr/>
        </p:nvCxnSpPr>
        <p:spPr bwMode="auto">
          <a:xfrm flipH="1">
            <a:off x="3193725" y="5110472"/>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CB310D57-8A89-2749-A440-A752F6954236}"/>
              </a:ext>
            </a:extLst>
          </p:cNvPr>
          <p:cNvCxnSpPr>
            <a:cxnSpLocks/>
          </p:cNvCxnSpPr>
          <p:nvPr/>
        </p:nvCxnSpPr>
        <p:spPr bwMode="auto">
          <a:xfrm flipH="1">
            <a:off x="3253547" y="5445974"/>
            <a:ext cx="5555499" cy="84467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405FDC66-0DC1-884B-804D-6006CDD0F8D6}"/>
              </a:ext>
            </a:extLst>
          </p:cNvPr>
          <p:cNvSpPr txBox="1"/>
          <p:nvPr/>
        </p:nvSpPr>
        <p:spPr>
          <a:xfrm>
            <a:off x="4321046" y="5369593"/>
            <a:ext cx="1592808" cy="455959"/>
          </a:xfrm>
          <a:prstGeom prst="rect">
            <a:avLst/>
          </a:prstGeom>
          <a:solidFill>
            <a:schemeClr val="bg1"/>
          </a:solidFill>
        </p:spPr>
        <p:txBody>
          <a:bodyPr wrap="none" rtlCol="0">
            <a:spAutoFit/>
          </a:bodyPr>
          <a:lstStyle/>
          <a:p>
            <a:r>
              <a:rPr lang="en-BE" sz="2363" dirty="0"/>
              <a:t>ACK(2000)</a:t>
            </a:r>
          </a:p>
        </p:txBody>
      </p:sp>
      <p:sp>
        <p:nvSpPr>
          <p:cNvPr id="21" name="TextBox 20">
            <a:extLst>
              <a:ext uri="{FF2B5EF4-FFF2-40B4-BE49-F238E27FC236}">
                <a16:creationId xmlns:a16="http://schemas.microsoft.com/office/drawing/2014/main" id="{8DC2CD27-57FD-ED48-B49E-614AFE04A481}"/>
              </a:ext>
            </a:extLst>
          </p:cNvPr>
          <p:cNvSpPr txBox="1"/>
          <p:nvPr/>
        </p:nvSpPr>
        <p:spPr>
          <a:xfrm>
            <a:off x="6334166" y="5470278"/>
            <a:ext cx="1592808" cy="455959"/>
          </a:xfrm>
          <a:prstGeom prst="rect">
            <a:avLst/>
          </a:prstGeom>
          <a:solidFill>
            <a:schemeClr val="bg1"/>
          </a:solidFill>
        </p:spPr>
        <p:txBody>
          <a:bodyPr wrap="none" rtlCol="0">
            <a:spAutoFit/>
          </a:bodyPr>
          <a:lstStyle/>
          <a:p>
            <a:r>
              <a:rPr lang="en-BE" sz="2363" dirty="0"/>
              <a:t>ACK(3000)</a:t>
            </a:r>
          </a:p>
        </p:txBody>
      </p:sp>
      <p:sp>
        <p:nvSpPr>
          <p:cNvPr id="22" name="TextBox 21">
            <a:extLst>
              <a:ext uri="{FF2B5EF4-FFF2-40B4-BE49-F238E27FC236}">
                <a16:creationId xmlns:a16="http://schemas.microsoft.com/office/drawing/2014/main" id="{BF59CD5E-CAAB-BB4C-B7A9-D91C42B58F6E}"/>
              </a:ext>
            </a:extLst>
          </p:cNvPr>
          <p:cNvSpPr txBox="1"/>
          <p:nvPr/>
        </p:nvSpPr>
        <p:spPr>
          <a:xfrm>
            <a:off x="548697" y="3935843"/>
            <a:ext cx="2350002" cy="900503"/>
          </a:xfrm>
          <a:prstGeom prst="rect">
            <a:avLst/>
          </a:prstGeom>
          <a:noFill/>
        </p:spPr>
        <p:txBody>
          <a:bodyPr wrap="none" rtlCol="0">
            <a:spAutoFit/>
          </a:bodyPr>
          <a:lstStyle/>
          <a:p>
            <a:r>
              <a:rPr lang="en-BE" sz="2626" dirty="0"/>
              <a:t>cwnd=2000</a:t>
            </a:r>
          </a:p>
          <a:p>
            <a:r>
              <a:rPr lang="en-BE" sz="2626" dirty="0"/>
              <a:t>ssthresh=64000</a:t>
            </a:r>
          </a:p>
        </p:txBody>
      </p:sp>
      <p:sp>
        <p:nvSpPr>
          <p:cNvPr id="23" name="TextBox 22">
            <a:extLst>
              <a:ext uri="{FF2B5EF4-FFF2-40B4-BE49-F238E27FC236}">
                <a16:creationId xmlns:a16="http://schemas.microsoft.com/office/drawing/2014/main" id="{317556AE-F2CD-EE41-B0EE-22CF28C9E06D}"/>
              </a:ext>
            </a:extLst>
          </p:cNvPr>
          <p:cNvSpPr txBox="1"/>
          <p:nvPr/>
        </p:nvSpPr>
        <p:spPr>
          <a:xfrm>
            <a:off x="467007" y="5490481"/>
            <a:ext cx="2350002" cy="900503"/>
          </a:xfrm>
          <a:prstGeom prst="rect">
            <a:avLst/>
          </a:prstGeom>
          <a:noFill/>
        </p:spPr>
        <p:txBody>
          <a:bodyPr wrap="none" rtlCol="0">
            <a:spAutoFit/>
          </a:bodyPr>
          <a:lstStyle/>
          <a:p>
            <a:r>
              <a:rPr lang="en-BE" sz="2626" dirty="0"/>
              <a:t>cwnd=3000</a:t>
            </a:r>
          </a:p>
          <a:p>
            <a:r>
              <a:rPr lang="en-BE" sz="2626" dirty="0"/>
              <a:t>ssthresh=64000</a:t>
            </a:r>
          </a:p>
        </p:txBody>
      </p:sp>
      <p:sp>
        <p:nvSpPr>
          <p:cNvPr id="24" name="TextBox 23">
            <a:extLst>
              <a:ext uri="{FF2B5EF4-FFF2-40B4-BE49-F238E27FC236}">
                <a16:creationId xmlns:a16="http://schemas.microsoft.com/office/drawing/2014/main" id="{B11C58BE-F9E7-BA4C-823B-07B72111EF04}"/>
              </a:ext>
            </a:extLst>
          </p:cNvPr>
          <p:cNvSpPr txBox="1"/>
          <p:nvPr/>
        </p:nvSpPr>
        <p:spPr>
          <a:xfrm>
            <a:off x="406837" y="6428653"/>
            <a:ext cx="2350002" cy="900503"/>
          </a:xfrm>
          <a:prstGeom prst="rect">
            <a:avLst/>
          </a:prstGeom>
          <a:noFill/>
        </p:spPr>
        <p:txBody>
          <a:bodyPr wrap="none" rtlCol="0">
            <a:spAutoFit/>
          </a:bodyPr>
          <a:lstStyle/>
          <a:p>
            <a:r>
              <a:rPr lang="en-BE" sz="2626" dirty="0"/>
              <a:t>cwnd=4000</a:t>
            </a:r>
          </a:p>
          <a:p>
            <a:r>
              <a:rPr lang="en-BE" sz="2626" dirty="0"/>
              <a:t>ssthresh=64000</a:t>
            </a:r>
          </a:p>
        </p:txBody>
      </p:sp>
      <p:cxnSp>
        <p:nvCxnSpPr>
          <p:cNvPr id="25" name="Straight Arrow Connector 24">
            <a:extLst>
              <a:ext uri="{FF2B5EF4-FFF2-40B4-BE49-F238E27FC236}">
                <a16:creationId xmlns:a16="http://schemas.microsoft.com/office/drawing/2014/main" id="{3391C09C-42C2-D547-AC74-39FF963675C8}"/>
              </a:ext>
            </a:extLst>
          </p:cNvPr>
          <p:cNvCxnSpPr>
            <a:cxnSpLocks/>
          </p:cNvCxnSpPr>
          <p:nvPr/>
        </p:nvCxnSpPr>
        <p:spPr bwMode="auto">
          <a:xfrm>
            <a:off x="3251529" y="6526766"/>
            <a:ext cx="4865474" cy="30281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9DA23869-2722-554D-81CA-92CA323B4758}"/>
              </a:ext>
            </a:extLst>
          </p:cNvPr>
          <p:cNvSpPr txBox="1"/>
          <p:nvPr/>
        </p:nvSpPr>
        <p:spPr>
          <a:xfrm>
            <a:off x="5950038" y="6468526"/>
            <a:ext cx="1500732" cy="455959"/>
          </a:xfrm>
          <a:prstGeom prst="rect">
            <a:avLst/>
          </a:prstGeom>
          <a:solidFill>
            <a:schemeClr val="bg1"/>
          </a:solidFill>
        </p:spPr>
        <p:txBody>
          <a:bodyPr wrap="none" rtlCol="0">
            <a:spAutoFit/>
          </a:bodyPr>
          <a:lstStyle/>
          <a:p>
            <a:r>
              <a:rPr lang="en-BE" sz="2363" dirty="0"/>
              <a:t>3000-3999</a:t>
            </a:r>
          </a:p>
        </p:txBody>
      </p:sp>
      <p:cxnSp>
        <p:nvCxnSpPr>
          <p:cNvPr id="27" name="Straight Arrow Connector 26">
            <a:extLst>
              <a:ext uri="{FF2B5EF4-FFF2-40B4-BE49-F238E27FC236}">
                <a16:creationId xmlns:a16="http://schemas.microsoft.com/office/drawing/2014/main" id="{1CA21069-9957-7540-B61A-8440A1FB966D}"/>
              </a:ext>
            </a:extLst>
          </p:cNvPr>
          <p:cNvCxnSpPr/>
          <p:nvPr/>
        </p:nvCxnSpPr>
        <p:spPr bwMode="auto">
          <a:xfrm>
            <a:off x="3193725" y="6846539"/>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A1414B3F-A980-EE44-8FCD-785765D9E6EC}"/>
              </a:ext>
            </a:extLst>
          </p:cNvPr>
          <p:cNvSpPr txBox="1"/>
          <p:nvPr/>
        </p:nvSpPr>
        <p:spPr>
          <a:xfrm>
            <a:off x="4347698" y="6732806"/>
            <a:ext cx="1500732" cy="455959"/>
          </a:xfrm>
          <a:prstGeom prst="rect">
            <a:avLst/>
          </a:prstGeom>
          <a:solidFill>
            <a:schemeClr val="bg1"/>
          </a:solidFill>
        </p:spPr>
        <p:txBody>
          <a:bodyPr wrap="none" rtlCol="0">
            <a:spAutoFit/>
          </a:bodyPr>
          <a:lstStyle/>
          <a:p>
            <a:r>
              <a:rPr lang="en-BE" sz="2363" dirty="0"/>
              <a:t>4000-4999</a:t>
            </a:r>
          </a:p>
        </p:txBody>
      </p:sp>
      <p:cxnSp>
        <p:nvCxnSpPr>
          <p:cNvPr id="29" name="Straight Arrow Connector 28">
            <a:extLst>
              <a:ext uri="{FF2B5EF4-FFF2-40B4-BE49-F238E27FC236}">
                <a16:creationId xmlns:a16="http://schemas.microsoft.com/office/drawing/2014/main" id="{32B620D6-6779-B049-8D4E-83C04BBEFFC2}"/>
              </a:ext>
            </a:extLst>
          </p:cNvPr>
          <p:cNvCxnSpPr/>
          <p:nvPr/>
        </p:nvCxnSpPr>
        <p:spPr bwMode="auto">
          <a:xfrm>
            <a:off x="3193725" y="7115554"/>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C1CD6AEB-DDD3-A14E-9B17-DE8BE8F8DEFF}"/>
              </a:ext>
            </a:extLst>
          </p:cNvPr>
          <p:cNvSpPr txBox="1"/>
          <p:nvPr/>
        </p:nvSpPr>
        <p:spPr>
          <a:xfrm>
            <a:off x="5964209" y="7057314"/>
            <a:ext cx="1500732" cy="455959"/>
          </a:xfrm>
          <a:prstGeom prst="rect">
            <a:avLst/>
          </a:prstGeom>
          <a:solidFill>
            <a:schemeClr val="bg1"/>
          </a:solidFill>
        </p:spPr>
        <p:txBody>
          <a:bodyPr wrap="none" rtlCol="0">
            <a:spAutoFit/>
          </a:bodyPr>
          <a:lstStyle/>
          <a:p>
            <a:r>
              <a:rPr lang="en-BE" sz="2363" dirty="0"/>
              <a:t>5000-5999</a:t>
            </a:r>
          </a:p>
        </p:txBody>
      </p:sp>
      <p:cxnSp>
        <p:nvCxnSpPr>
          <p:cNvPr id="31" name="Straight Arrow Connector 30">
            <a:extLst>
              <a:ext uri="{FF2B5EF4-FFF2-40B4-BE49-F238E27FC236}">
                <a16:creationId xmlns:a16="http://schemas.microsoft.com/office/drawing/2014/main" id="{4BA5776F-0925-B648-B8EA-5B40E9E69F8E}"/>
              </a:ext>
            </a:extLst>
          </p:cNvPr>
          <p:cNvCxnSpPr/>
          <p:nvPr/>
        </p:nvCxnSpPr>
        <p:spPr bwMode="auto">
          <a:xfrm>
            <a:off x="3193725" y="7435327"/>
            <a:ext cx="5577481" cy="378134"/>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C211FDFC-144E-3A4F-A563-8C71CC601D4F}"/>
              </a:ext>
            </a:extLst>
          </p:cNvPr>
          <p:cNvSpPr txBox="1"/>
          <p:nvPr/>
        </p:nvSpPr>
        <p:spPr>
          <a:xfrm>
            <a:off x="4361870" y="7321594"/>
            <a:ext cx="1500732" cy="455959"/>
          </a:xfrm>
          <a:prstGeom prst="rect">
            <a:avLst/>
          </a:prstGeom>
          <a:solidFill>
            <a:schemeClr val="bg1"/>
          </a:solidFill>
        </p:spPr>
        <p:txBody>
          <a:bodyPr wrap="none" rtlCol="0">
            <a:spAutoFit/>
          </a:bodyPr>
          <a:lstStyle/>
          <a:p>
            <a:r>
              <a:rPr lang="en-BE" sz="2363" dirty="0"/>
              <a:t>6000-6999</a:t>
            </a:r>
          </a:p>
        </p:txBody>
      </p:sp>
      <p:sp>
        <p:nvSpPr>
          <p:cNvPr id="37" name="Multiply 36">
            <a:extLst>
              <a:ext uri="{FF2B5EF4-FFF2-40B4-BE49-F238E27FC236}">
                <a16:creationId xmlns:a16="http://schemas.microsoft.com/office/drawing/2014/main" id="{F48C3535-CCDD-0646-A95F-C0CCCC5824CA}"/>
              </a:ext>
            </a:extLst>
          </p:cNvPr>
          <p:cNvSpPr/>
          <p:nvPr/>
        </p:nvSpPr>
        <p:spPr bwMode="auto">
          <a:xfrm>
            <a:off x="7833402" y="6513137"/>
            <a:ext cx="567201" cy="617131"/>
          </a:xfrm>
          <a:prstGeom prst="mathMultiply">
            <a:avLst/>
          </a:prstGeom>
          <a:solidFill>
            <a:srgbClr val="FF0000"/>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47" name="TextBox 46">
            <a:extLst>
              <a:ext uri="{FF2B5EF4-FFF2-40B4-BE49-F238E27FC236}">
                <a16:creationId xmlns:a16="http://schemas.microsoft.com/office/drawing/2014/main" id="{4CCF699F-1660-9841-B18B-F1B974C9AB1B}"/>
              </a:ext>
            </a:extLst>
          </p:cNvPr>
          <p:cNvSpPr txBox="1"/>
          <p:nvPr/>
        </p:nvSpPr>
        <p:spPr>
          <a:xfrm>
            <a:off x="46219" y="2033535"/>
            <a:ext cx="3820277" cy="496418"/>
          </a:xfrm>
          <a:prstGeom prst="rect">
            <a:avLst/>
          </a:prstGeom>
          <a:noFill/>
        </p:spPr>
        <p:txBody>
          <a:bodyPr wrap="none" rtlCol="0">
            <a:spAutoFit/>
          </a:bodyPr>
          <a:lstStyle/>
          <a:p>
            <a:r>
              <a:rPr lang="en-BE" sz="2626" dirty="0">
                <a:latin typeface="Courier" pitchFamily="2" charset="0"/>
              </a:rPr>
              <a:t>write(10000 bytes)</a:t>
            </a:r>
          </a:p>
        </p:txBody>
      </p:sp>
    </p:spTree>
    <p:extLst>
      <p:ext uri="{BB962C8B-B14F-4D97-AF65-F5344CB8AC3E}">
        <p14:creationId xmlns:p14="http://schemas.microsoft.com/office/powerpoint/2010/main" val="38294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par>
                                <p:cTn id="42" presetID="22" presetClass="entr" presetSubtype="2"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right)">
                                      <p:cBhvr>
                                        <p:cTn id="44" dur="500"/>
                                        <p:tgtEl>
                                          <p:spTgt spid="19"/>
                                        </p:tgtEl>
                                      </p:cBhvr>
                                    </p:animEffect>
                                  </p:childTnLst>
                                </p:cTn>
                              </p:par>
                              <p:par>
                                <p:cTn id="45" presetID="22" presetClass="entr" presetSubtype="2"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right)">
                                      <p:cBhvr>
                                        <p:cTn id="47" dur="500"/>
                                        <p:tgtEl>
                                          <p:spTgt spid="20"/>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500"/>
                                        <p:tgtEl>
                                          <p:spTgt spid="30"/>
                                        </p:tgtEl>
                                      </p:cBhvr>
                                    </p:animEffect>
                                  </p:childTnLst>
                                </p:cTn>
                              </p:par>
                              <p:par>
                                <p:cTn id="85" presetID="22" presetClass="entr" presetSubtype="8"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left)">
                                      <p:cBhvr>
                                        <p:cTn id="87" dur="500"/>
                                        <p:tgtEl>
                                          <p:spTgt spid="3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left)">
                                      <p:cBhvr>
                                        <p:cTn id="9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8" grpId="0" animBg="1"/>
      <p:bldP spid="14" grpId="0" animBg="1"/>
      <p:bldP spid="21" grpId="0" animBg="1"/>
      <p:bldP spid="22" grpId="0"/>
      <p:bldP spid="23" grpId="0"/>
      <p:bldP spid="24" grpId="0"/>
      <p:bldP spid="26" grpId="0" animBg="1"/>
      <p:bldP spid="28" grpId="0" animBg="1"/>
      <p:bldP spid="30" grpId="0" animBg="1"/>
      <p:bldP spid="32" grpId="0" animBg="1"/>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652E-7113-C648-B5F6-192DD4C81F54}"/>
              </a:ext>
            </a:extLst>
          </p:cNvPr>
          <p:cNvSpPr>
            <a:spLocks noGrp="1"/>
          </p:cNvSpPr>
          <p:nvPr>
            <p:ph type="title"/>
          </p:nvPr>
        </p:nvSpPr>
        <p:spPr/>
        <p:txBody>
          <a:bodyPr/>
          <a:lstStyle/>
          <a:p>
            <a:r>
              <a:rPr lang="en-BE" dirty="0"/>
              <a:t>TCP and losses</a:t>
            </a:r>
          </a:p>
        </p:txBody>
      </p:sp>
      <p:cxnSp>
        <p:nvCxnSpPr>
          <p:cNvPr id="4" name="Straight Connector 3">
            <a:extLst>
              <a:ext uri="{FF2B5EF4-FFF2-40B4-BE49-F238E27FC236}">
                <a16:creationId xmlns:a16="http://schemas.microsoft.com/office/drawing/2014/main" id="{2F7C8C7D-56D9-DB41-B23F-2A80CC01A833}"/>
              </a:ext>
            </a:extLst>
          </p:cNvPr>
          <p:cNvCxnSpPr/>
          <p:nvPr/>
        </p:nvCxnSpPr>
        <p:spPr bwMode="auto">
          <a:xfrm>
            <a:off x="3726727"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a:extLst>
              <a:ext uri="{FF2B5EF4-FFF2-40B4-BE49-F238E27FC236}">
                <a16:creationId xmlns:a16="http://schemas.microsoft.com/office/drawing/2014/main" id="{3151D26A-39F7-0740-B67B-60B6EAFCF4AF}"/>
              </a:ext>
            </a:extLst>
          </p:cNvPr>
          <p:cNvCxnSpPr/>
          <p:nvPr/>
        </p:nvCxnSpPr>
        <p:spPr bwMode="auto">
          <a:xfrm>
            <a:off x="9304208" y="2521471"/>
            <a:ext cx="0" cy="6294575"/>
          </a:xfrm>
          <a:prstGeom prst="lin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a:extLst>
              <a:ext uri="{FF2B5EF4-FFF2-40B4-BE49-F238E27FC236}">
                <a16:creationId xmlns:a16="http://schemas.microsoft.com/office/drawing/2014/main" id="{0B154309-A19C-4B4F-8865-CB95D09B8CF7}"/>
              </a:ext>
            </a:extLst>
          </p:cNvPr>
          <p:cNvSpPr txBox="1"/>
          <p:nvPr/>
        </p:nvSpPr>
        <p:spPr>
          <a:xfrm>
            <a:off x="804946" y="1972493"/>
            <a:ext cx="1784463" cy="496418"/>
          </a:xfrm>
          <a:prstGeom prst="rect">
            <a:avLst/>
          </a:prstGeom>
          <a:noFill/>
        </p:spPr>
        <p:txBody>
          <a:bodyPr wrap="none" rtlCol="0">
            <a:spAutoFit/>
          </a:bodyPr>
          <a:lstStyle/>
          <a:p>
            <a:r>
              <a:rPr lang="en-BE" sz="2626" dirty="0"/>
              <a:t>cwnd=4000</a:t>
            </a:r>
          </a:p>
        </p:txBody>
      </p:sp>
      <p:cxnSp>
        <p:nvCxnSpPr>
          <p:cNvPr id="7" name="Straight Arrow Connector 6">
            <a:extLst>
              <a:ext uri="{FF2B5EF4-FFF2-40B4-BE49-F238E27FC236}">
                <a16:creationId xmlns:a16="http://schemas.microsoft.com/office/drawing/2014/main" id="{D50D68F3-D52E-1A4E-B888-93D0FED78D3B}"/>
              </a:ext>
            </a:extLst>
          </p:cNvPr>
          <p:cNvCxnSpPr>
            <a:cxnSpLocks/>
          </p:cNvCxnSpPr>
          <p:nvPr/>
        </p:nvCxnSpPr>
        <p:spPr bwMode="auto">
          <a:xfrm>
            <a:off x="3813714" y="4947991"/>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 name="TextBox 7">
            <a:extLst>
              <a:ext uri="{FF2B5EF4-FFF2-40B4-BE49-F238E27FC236}">
                <a16:creationId xmlns:a16="http://schemas.microsoft.com/office/drawing/2014/main" id="{361DCA61-856F-E34A-B501-59E87770222C}"/>
              </a:ext>
            </a:extLst>
          </p:cNvPr>
          <p:cNvSpPr txBox="1"/>
          <p:nvPr/>
        </p:nvSpPr>
        <p:spPr>
          <a:xfrm>
            <a:off x="5255590" y="4867419"/>
            <a:ext cx="1500732" cy="455959"/>
          </a:xfrm>
          <a:prstGeom prst="rect">
            <a:avLst/>
          </a:prstGeom>
          <a:solidFill>
            <a:schemeClr val="bg1"/>
          </a:solidFill>
        </p:spPr>
        <p:txBody>
          <a:bodyPr wrap="none" rtlCol="0">
            <a:spAutoFit/>
          </a:bodyPr>
          <a:lstStyle/>
          <a:p>
            <a:r>
              <a:rPr lang="en-BE" sz="2363" dirty="0"/>
              <a:t>3000-3999</a:t>
            </a:r>
          </a:p>
        </p:txBody>
      </p:sp>
      <p:sp>
        <p:nvSpPr>
          <p:cNvPr id="9" name="TextBox 8">
            <a:extLst>
              <a:ext uri="{FF2B5EF4-FFF2-40B4-BE49-F238E27FC236}">
                <a16:creationId xmlns:a16="http://schemas.microsoft.com/office/drawing/2014/main" id="{4110F199-21C4-8A4D-81CE-8CBFBECF2B3F}"/>
              </a:ext>
            </a:extLst>
          </p:cNvPr>
          <p:cNvSpPr txBox="1"/>
          <p:nvPr/>
        </p:nvSpPr>
        <p:spPr>
          <a:xfrm>
            <a:off x="962039" y="4670992"/>
            <a:ext cx="2181686" cy="1304588"/>
          </a:xfrm>
          <a:prstGeom prst="rect">
            <a:avLst/>
          </a:prstGeom>
          <a:noFill/>
        </p:spPr>
        <p:txBody>
          <a:bodyPr wrap="none" rtlCol="0">
            <a:spAutoFit/>
          </a:bodyPr>
          <a:lstStyle/>
          <a:p>
            <a:r>
              <a:rPr lang="en-BE" sz="2626" dirty="0"/>
              <a:t>cwnd=2000</a:t>
            </a:r>
          </a:p>
          <a:p>
            <a:r>
              <a:rPr lang="en-BE" sz="2626" dirty="0"/>
              <a:t>dupack=0</a:t>
            </a:r>
          </a:p>
          <a:p>
            <a:r>
              <a:rPr lang="en-BE" sz="2626" dirty="0"/>
              <a:t>ssthresh=2000</a:t>
            </a:r>
          </a:p>
        </p:txBody>
      </p:sp>
      <p:cxnSp>
        <p:nvCxnSpPr>
          <p:cNvPr id="11" name="Straight Arrow Connector 10">
            <a:extLst>
              <a:ext uri="{FF2B5EF4-FFF2-40B4-BE49-F238E27FC236}">
                <a16:creationId xmlns:a16="http://schemas.microsoft.com/office/drawing/2014/main" id="{A4F15C2E-ADDB-8243-BC0D-55E0CA12223E}"/>
              </a:ext>
            </a:extLst>
          </p:cNvPr>
          <p:cNvCxnSpPr>
            <a:cxnSpLocks/>
          </p:cNvCxnSpPr>
          <p:nvPr/>
        </p:nvCxnSpPr>
        <p:spPr bwMode="auto">
          <a:xfrm flipH="1">
            <a:off x="3728823" y="5423356"/>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80558C32-9DDF-D346-BB24-F51B62DB3DFF}"/>
              </a:ext>
            </a:extLst>
          </p:cNvPr>
          <p:cNvSpPr txBox="1"/>
          <p:nvPr/>
        </p:nvSpPr>
        <p:spPr>
          <a:xfrm>
            <a:off x="4883344" y="5756205"/>
            <a:ext cx="1899365" cy="455959"/>
          </a:xfrm>
          <a:prstGeom prst="rect">
            <a:avLst/>
          </a:prstGeom>
          <a:solidFill>
            <a:schemeClr val="bg1"/>
          </a:solidFill>
        </p:spPr>
        <p:txBody>
          <a:bodyPr wrap="square" rtlCol="0">
            <a:spAutoFit/>
          </a:bodyPr>
          <a:lstStyle/>
          <a:p>
            <a:r>
              <a:rPr lang="en-BE" sz="2363" dirty="0"/>
              <a:t>ACK(9000)</a:t>
            </a:r>
          </a:p>
        </p:txBody>
      </p:sp>
      <p:cxnSp>
        <p:nvCxnSpPr>
          <p:cNvPr id="14" name="Straight Arrow Connector 13">
            <a:extLst>
              <a:ext uri="{FF2B5EF4-FFF2-40B4-BE49-F238E27FC236}">
                <a16:creationId xmlns:a16="http://schemas.microsoft.com/office/drawing/2014/main" id="{AAD47E23-C5AB-CD43-81D2-D5D4EE3F74DD}"/>
              </a:ext>
            </a:extLst>
          </p:cNvPr>
          <p:cNvCxnSpPr>
            <a:cxnSpLocks/>
          </p:cNvCxnSpPr>
          <p:nvPr/>
        </p:nvCxnSpPr>
        <p:spPr bwMode="auto">
          <a:xfrm>
            <a:off x="3801694" y="4032497"/>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 name="TextBox 14">
            <a:extLst>
              <a:ext uri="{FF2B5EF4-FFF2-40B4-BE49-F238E27FC236}">
                <a16:creationId xmlns:a16="http://schemas.microsoft.com/office/drawing/2014/main" id="{91EFFEA1-5C66-AC48-8AFE-15B0115869BB}"/>
              </a:ext>
            </a:extLst>
          </p:cNvPr>
          <p:cNvSpPr txBox="1"/>
          <p:nvPr/>
        </p:nvSpPr>
        <p:spPr>
          <a:xfrm>
            <a:off x="6916908" y="3898018"/>
            <a:ext cx="1500732" cy="455959"/>
          </a:xfrm>
          <a:prstGeom prst="rect">
            <a:avLst/>
          </a:prstGeom>
          <a:solidFill>
            <a:schemeClr val="bg1"/>
          </a:solidFill>
        </p:spPr>
        <p:txBody>
          <a:bodyPr wrap="none" rtlCol="0">
            <a:spAutoFit/>
          </a:bodyPr>
          <a:lstStyle/>
          <a:p>
            <a:r>
              <a:rPr lang="en-BE" sz="2363" dirty="0"/>
              <a:t>7000-7999</a:t>
            </a:r>
          </a:p>
        </p:txBody>
      </p:sp>
      <p:cxnSp>
        <p:nvCxnSpPr>
          <p:cNvPr id="16" name="Straight Arrow Connector 15">
            <a:extLst>
              <a:ext uri="{FF2B5EF4-FFF2-40B4-BE49-F238E27FC236}">
                <a16:creationId xmlns:a16="http://schemas.microsoft.com/office/drawing/2014/main" id="{B4F77E99-87B2-184D-AA10-D4044083FE13}"/>
              </a:ext>
            </a:extLst>
          </p:cNvPr>
          <p:cNvCxnSpPr>
            <a:cxnSpLocks/>
          </p:cNvCxnSpPr>
          <p:nvPr/>
        </p:nvCxnSpPr>
        <p:spPr bwMode="auto">
          <a:xfrm>
            <a:off x="3801694" y="4275946"/>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a:extLst>
              <a:ext uri="{FF2B5EF4-FFF2-40B4-BE49-F238E27FC236}">
                <a16:creationId xmlns:a16="http://schemas.microsoft.com/office/drawing/2014/main" id="{FBC0CC16-39ED-6E40-BB82-7BC0574B32D0}"/>
              </a:ext>
            </a:extLst>
          </p:cNvPr>
          <p:cNvSpPr txBox="1"/>
          <p:nvPr/>
        </p:nvSpPr>
        <p:spPr>
          <a:xfrm>
            <a:off x="6714062" y="4281539"/>
            <a:ext cx="1500732" cy="455959"/>
          </a:xfrm>
          <a:prstGeom prst="rect">
            <a:avLst/>
          </a:prstGeom>
          <a:solidFill>
            <a:schemeClr val="bg1"/>
          </a:solidFill>
        </p:spPr>
        <p:txBody>
          <a:bodyPr wrap="none" rtlCol="0">
            <a:spAutoFit/>
          </a:bodyPr>
          <a:lstStyle/>
          <a:p>
            <a:r>
              <a:rPr lang="en-BE" sz="2363" dirty="0"/>
              <a:t>8000-8999</a:t>
            </a:r>
          </a:p>
        </p:txBody>
      </p:sp>
      <p:cxnSp>
        <p:nvCxnSpPr>
          <p:cNvPr id="18" name="Straight Arrow Connector 17">
            <a:extLst>
              <a:ext uri="{FF2B5EF4-FFF2-40B4-BE49-F238E27FC236}">
                <a16:creationId xmlns:a16="http://schemas.microsoft.com/office/drawing/2014/main" id="{151FE7FA-6409-AD49-875E-275ABFAD39D9}"/>
              </a:ext>
            </a:extLst>
          </p:cNvPr>
          <p:cNvCxnSpPr>
            <a:cxnSpLocks/>
          </p:cNvCxnSpPr>
          <p:nvPr/>
        </p:nvCxnSpPr>
        <p:spPr bwMode="auto">
          <a:xfrm flipH="1">
            <a:off x="3801694" y="2483683"/>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Arrow Connector 18">
            <a:extLst>
              <a:ext uri="{FF2B5EF4-FFF2-40B4-BE49-F238E27FC236}">
                <a16:creationId xmlns:a16="http://schemas.microsoft.com/office/drawing/2014/main" id="{E8F0D9D7-D9CF-E542-B39F-9F1F9544E034}"/>
              </a:ext>
            </a:extLst>
          </p:cNvPr>
          <p:cNvCxnSpPr>
            <a:cxnSpLocks/>
          </p:cNvCxnSpPr>
          <p:nvPr/>
        </p:nvCxnSpPr>
        <p:spPr bwMode="auto">
          <a:xfrm flipH="1">
            <a:off x="3864056" y="2704269"/>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Arrow Connector 19">
            <a:extLst>
              <a:ext uri="{FF2B5EF4-FFF2-40B4-BE49-F238E27FC236}">
                <a16:creationId xmlns:a16="http://schemas.microsoft.com/office/drawing/2014/main" id="{77C7BF6F-C0B4-C640-B5C8-20C1C368D07D}"/>
              </a:ext>
            </a:extLst>
          </p:cNvPr>
          <p:cNvCxnSpPr>
            <a:cxnSpLocks/>
          </p:cNvCxnSpPr>
          <p:nvPr/>
        </p:nvCxnSpPr>
        <p:spPr bwMode="auto">
          <a:xfrm flipH="1">
            <a:off x="3847582" y="2943209"/>
            <a:ext cx="5514535" cy="147220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9ADDA58A-0AC9-8F4E-936A-61D7D75C8A2E}"/>
              </a:ext>
            </a:extLst>
          </p:cNvPr>
          <p:cNvSpPr txBox="1"/>
          <p:nvPr/>
        </p:nvSpPr>
        <p:spPr>
          <a:xfrm>
            <a:off x="5038957" y="3853419"/>
            <a:ext cx="1648716" cy="455959"/>
          </a:xfrm>
          <a:prstGeom prst="rect">
            <a:avLst/>
          </a:prstGeom>
          <a:solidFill>
            <a:schemeClr val="bg1"/>
          </a:solidFill>
        </p:spPr>
        <p:txBody>
          <a:bodyPr wrap="square" rtlCol="0">
            <a:spAutoFit/>
          </a:bodyPr>
          <a:lstStyle/>
          <a:p>
            <a:r>
              <a:rPr lang="en-BE" sz="2363" dirty="0"/>
              <a:t>ACK(3000)</a:t>
            </a:r>
          </a:p>
        </p:txBody>
      </p:sp>
      <p:sp>
        <p:nvSpPr>
          <p:cNvPr id="22" name="TextBox 21">
            <a:extLst>
              <a:ext uri="{FF2B5EF4-FFF2-40B4-BE49-F238E27FC236}">
                <a16:creationId xmlns:a16="http://schemas.microsoft.com/office/drawing/2014/main" id="{9DAB7071-AA51-134C-9237-163E90F56D98}"/>
              </a:ext>
            </a:extLst>
          </p:cNvPr>
          <p:cNvSpPr txBox="1"/>
          <p:nvPr/>
        </p:nvSpPr>
        <p:spPr>
          <a:xfrm>
            <a:off x="6195759" y="2832909"/>
            <a:ext cx="1648716" cy="455959"/>
          </a:xfrm>
          <a:prstGeom prst="rect">
            <a:avLst/>
          </a:prstGeom>
          <a:solidFill>
            <a:schemeClr val="bg1"/>
          </a:solidFill>
        </p:spPr>
        <p:txBody>
          <a:bodyPr wrap="square" rtlCol="0">
            <a:spAutoFit/>
          </a:bodyPr>
          <a:lstStyle/>
          <a:p>
            <a:r>
              <a:rPr lang="en-BE" sz="2363" dirty="0"/>
              <a:t>ACK(3000)</a:t>
            </a:r>
          </a:p>
        </p:txBody>
      </p:sp>
      <p:sp>
        <p:nvSpPr>
          <p:cNvPr id="23" name="TextBox 22">
            <a:extLst>
              <a:ext uri="{FF2B5EF4-FFF2-40B4-BE49-F238E27FC236}">
                <a16:creationId xmlns:a16="http://schemas.microsoft.com/office/drawing/2014/main" id="{F5AB488D-2C31-1D4F-8DB7-938589A0CC93}"/>
              </a:ext>
            </a:extLst>
          </p:cNvPr>
          <p:cNvSpPr txBox="1"/>
          <p:nvPr/>
        </p:nvSpPr>
        <p:spPr>
          <a:xfrm>
            <a:off x="5694594" y="3272064"/>
            <a:ext cx="1648716" cy="455959"/>
          </a:xfrm>
          <a:prstGeom prst="rect">
            <a:avLst/>
          </a:prstGeom>
          <a:solidFill>
            <a:schemeClr val="bg1"/>
          </a:solidFill>
        </p:spPr>
        <p:txBody>
          <a:bodyPr wrap="square" rtlCol="0">
            <a:spAutoFit/>
          </a:bodyPr>
          <a:lstStyle/>
          <a:p>
            <a:r>
              <a:rPr lang="en-BE" sz="2363" dirty="0"/>
              <a:t>ACK(3000)</a:t>
            </a:r>
          </a:p>
        </p:txBody>
      </p:sp>
      <p:sp>
        <p:nvSpPr>
          <p:cNvPr id="24" name="TextBox 23">
            <a:extLst>
              <a:ext uri="{FF2B5EF4-FFF2-40B4-BE49-F238E27FC236}">
                <a16:creationId xmlns:a16="http://schemas.microsoft.com/office/drawing/2014/main" id="{33F75082-7765-0A45-86CD-91817BF43ABE}"/>
              </a:ext>
            </a:extLst>
          </p:cNvPr>
          <p:cNvSpPr txBox="1"/>
          <p:nvPr/>
        </p:nvSpPr>
        <p:spPr>
          <a:xfrm>
            <a:off x="1903245" y="3317702"/>
            <a:ext cx="1511952" cy="496418"/>
          </a:xfrm>
          <a:prstGeom prst="rect">
            <a:avLst/>
          </a:prstGeom>
          <a:noFill/>
        </p:spPr>
        <p:txBody>
          <a:bodyPr wrap="none" rtlCol="0">
            <a:spAutoFit/>
          </a:bodyPr>
          <a:lstStyle/>
          <a:p>
            <a:r>
              <a:rPr lang="en-BE" sz="2626" dirty="0"/>
              <a:t>dupack=1</a:t>
            </a:r>
          </a:p>
        </p:txBody>
      </p:sp>
      <p:sp>
        <p:nvSpPr>
          <p:cNvPr id="25" name="TextBox 24">
            <a:extLst>
              <a:ext uri="{FF2B5EF4-FFF2-40B4-BE49-F238E27FC236}">
                <a16:creationId xmlns:a16="http://schemas.microsoft.com/office/drawing/2014/main" id="{53F11600-BFBA-C74D-AFBC-FF389272EEB1}"/>
              </a:ext>
            </a:extLst>
          </p:cNvPr>
          <p:cNvSpPr txBox="1"/>
          <p:nvPr/>
        </p:nvSpPr>
        <p:spPr>
          <a:xfrm>
            <a:off x="1886772" y="3813012"/>
            <a:ext cx="1511952" cy="496418"/>
          </a:xfrm>
          <a:prstGeom prst="rect">
            <a:avLst/>
          </a:prstGeom>
          <a:noFill/>
        </p:spPr>
        <p:txBody>
          <a:bodyPr wrap="none" rtlCol="0">
            <a:spAutoFit/>
          </a:bodyPr>
          <a:lstStyle/>
          <a:p>
            <a:r>
              <a:rPr lang="en-BE" sz="2626" dirty="0"/>
              <a:t>dupack=2</a:t>
            </a:r>
          </a:p>
        </p:txBody>
      </p:sp>
      <p:sp>
        <p:nvSpPr>
          <p:cNvPr id="26" name="TextBox 25">
            <a:extLst>
              <a:ext uri="{FF2B5EF4-FFF2-40B4-BE49-F238E27FC236}">
                <a16:creationId xmlns:a16="http://schemas.microsoft.com/office/drawing/2014/main" id="{31B5DB7F-AF42-C248-850B-430C3640488A}"/>
              </a:ext>
            </a:extLst>
          </p:cNvPr>
          <p:cNvSpPr txBox="1"/>
          <p:nvPr/>
        </p:nvSpPr>
        <p:spPr>
          <a:xfrm>
            <a:off x="1811169" y="4299295"/>
            <a:ext cx="1511952" cy="496418"/>
          </a:xfrm>
          <a:prstGeom prst="rect">
            <a:avLst/>
          </a:prstGeom>
          <a:noFill/>
        </p:spPr>
        <p:txBody>
          <a:bodyPr wrap="none" rtlCol="0">
            <a:spAutoFit/>
          </a:bodyPr>
          <a:lstStyle/>
          <a:p>
            <a:r>
              <a:rPr lang="en-BE" sz="2626" dirty="0"/>
              <a:t>dupack=3</a:t>
            </a:r>
          </a:p>
        </p:txBody>
      </p:sp>
      <p:cxnSp>
        <p:nvCxnSpPr>
          <p:cNvPr id="27" name="Straight Arrow Connector 26">
            <a:extLst>
              <a:ext uri="{FF2B5EF4-FFF2-40B4-BE49-F238E27FC236}">
                <a16:creationId xmlns:a16="http://schemas.microsoft.com/office/drawing/2014/main" id="{ACDA26CC-7463-6A43-8056-B77539235D74}"/>
              </a:ext>
            </a:extLst>
          </p:cNvPr>
          <p:cNvCxnSpPr>
            <a:cxnSpLocks/>
          </p:cNvCxnSpPr>
          <p:nvPr/>
        </p:nvCxnSpPr>
        <p:spPr bwMode="auto">
          <a:xfrm>
            <a:off x="3770432" y="6669951"/>
            <a:ext cx="5502515" cy="371133"/>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a:extLst>
              <a:ext uri="{FF2B5EF4-FFF2-40B4-BE49-F238E27FC236}">
                <a16:creationId xmlns:a16="http://schemas.microsoft.com/office/drawing/2014/main" id="{EB12C813-6483-704F-A141-57DF1094B8C6}"/>
              </a:ext>
            </a:extLst>
          </p:cNvPr>
          <p:cNvSpPr txBox="1"/>
          <p:nvPr/>
        </p:nvSpPr>
        <p:spPr>
          <a:xfrm>
            <a:off x="6682800" y="6675543"/>
            <a:ext cx="1500732" cy="455959"/>
          </a:xfrm>
          <a:prstGeom prst="rect">
            <a:avLst/>
          </a:prstGeom>
          <a:solidFill>
            <a:schemeClr val="bg1"/>
          </a:solidFill>
        </p:spPr>
        <p:txBody>
          <a:bodyPr wrap="none" rtlCol="0">
            <a:spAutoFit/>
          </a:bodyPr>
          <a:lstStyle/>
          <a:p>
            <a:r>
              <a:rPr lang="en-BE" sz="2363" dirty="0"/>
              <a:t>9000-9999</a:t>
            </a:r>
          </a:p>
        </p:txBody>
      </p:sp>
      <p:cxnSp>
        <p:nvCxnSpPr>
          <p:cNvPr id="29" name="Straight Arrow Connector 28">
            <a:extLst>
              <a:ext uri="{FF2B5EF4-FFF2-40B4-BE49-F238E27FC236}">
                <a16:creationId xmlns:a16="http://schemas.microsoft.com/office/drawing/2014/main" id="{0FEB3853-E3FB-E040-BBA8-D13F5124FFC2}"/>
              </a:ext>
            </a:extLst>
          </p:cNvPr>
          <p:cNvCxnSpPr>
            <a:cxnSpLocks/>
          </p:cNvCxnSpPr>
          <p:nvPr/>
        </p:nvCxnSpPr>
        <p:spPr bwMode="auto">
          <a:xfrm flipH="1">
            <a:off x="3770432" y="7160410"/>
            <a:ext cx="5517479" cy="10181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0" name="TextBox 29">
            <a:extLst>
              <a:ext uri="{FF2B5EF4-FFF2-40B4-BE49-F238E27FC236}">
                <a16:creationId xmlns:a16="http://schemas.microsoft.com/office/drawing/2014/main" id="{DFD3EC19-F2DC-A74B-B690-578D41A4FD62}"/>
              </a:ext>
            </a:extLst>
          </p:cNvPr>
          <p:cNvSpPr txBox="1"/>
          <p:nvPr/>
        </p:nvSpPr>
        <p:spPr>
          <a:xfrm>
            <a:off x="4924953" y="7493260"/>
            <a:ext cx="1899365" cy="455959"/>
          </a:xfrm>
          <a:prstGeom prst="rect">
            <a:avLst/>
          </a:prstGeom>
          <a:solidFill>
            <a:schemeClr val="bg1"/>
          </a:solidFill>
        </p:spPr>
        <p:txBody>
          <a:bodyPr wrap="square" rtlCol="0">
            <a:spAutoFit/>
          </a:bodyPr>
          <a:lstStyle/>
          <a:p>
            <a:r>
              <a:rPr lang="en-BE" sz="2363" dirty="0"/>
              <a:t>ACK(10000)</a:t>
            </a:r>
          </a:p>
        </p:txBody>
      </p:sp>
    </p:spTree>
    <p:extLst>
      <p:ext uri="{BB962C8B-B14F-4D97-AF65-F5344CB8AC3E}">
        <p14:creationId xmlns:p14="http://schemas.microsoft.com/office/powerpoint/2010/main" val="572079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2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par>
                                <p:cTn id="11" presetID="22" presetClass="entr" presetSubtype="2"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par>
                                <p:cTn id="14" presetID="22" presetClass="entr" presetSubtype="2"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right)">
                                      <p:cBhvr>
                                        <p:cTn id="16" dur="500"/>
                                        <p:tgtEl>
                                          <p:spTgt spid="20"/>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par>
                                <p:cTn id="56" presetID="22" presetClass="entr" presetSubtype="8"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right)">
                                      <p:cBhvr>
                                        <p:cTn id="63" dur="500"/>
                                        <p:tgtEl>
                                          <p:spTgt spid="11"/>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righ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right)">
                                      <p:cBhvr>
                                        <p:cTn id="78" dur="500"/>
                                        <p:tgtEl>
                                          <p:spTgt spid="2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right)">
                                      <p:cBhvr>
                                        <p:cTn id="8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5" grpId="0" animBg="1"/>
      <p:bldP spid="17" grpId="0" animBg="1"/>
      <p:bldP spid="21" grpId="0" animBg="1"/>
      <p:bldP spid="22" grpId="0" animBg="1"/>
      <p:bldP spid="23" grpId="0" animBg="1"/>
      <p:bldP spid="24" grpId="0"/>
      <p:bldP spid="25" grpId="0"/>
      <p:bldP spid="26" grpId="0"/>
      <p:bldP spid="28"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064609" y="375138"/>
            <a:ext cx="8672146" cy="1585546"/>
          </a:xfrm>
          <a:ln/>
        </p:spPr>
        <p:txBody>
          <a:bodyPr/>
          <a:lstStyle/>
          <a:p>
            <a:pPr>
              <a:lnSpc>
                <a:spcPct val="84000"/>
              </a:lnSpc>
              <a:tabLst>
                <a:tab pos="867463" algn="l"/>
                <a:tab pos="1723204" algn="l"/>
                <a:tab pos="2590668" algn="l"/>
                <a:tab pos="3446409" algn="l"/>
                <a:tab pos="4313871" algn="l"/>
                <a:tab pos="5169612" algn="l"/>
                <a:tab pos="6037076" algn="l"/>
                <a:tab pos="6892817" algn="l"/>
                <a:tab pos="7760280" algn="l"/>
                <a:tab pos="8616021" algn="l"/>
                <a:tab pos="9424871" algn="l"/>
              </a:tabLst>
            </a:pPr>
            <a:r>
              <a:rPr lang="en-US"/>
              <a:t>Simplified model</a:t>
            </a:r>
          </a:p>
        </p:txBody>
      </p:sp>
      <p:sp>
        <p:nvSpPr>
          <p:cNvPr id="34818" name="Rectangle 2"/>
          <p:cNvSpPr>
            <a:spLocks noGrp="1" noChangeArrowheads="1"/>
          </p:cNvSpPr>
          <p:nvPr>
            <p:ph type="body" idx="1"/>
          </p:nvPr>
        </p:nvSpPr>
        <p:spPr>
          <a:xfrm>
            <a:off x="1379416" y="-861646"/>
            <a:ext cx="10248900" cy="7321062"/>
          </a:xfrm>
          <a:ln/>
        </p:spPr>
        <p:txBody>
          <a:bodyPr/>
          <a:lstStyle/>
          <a:p>
            <a:pPr marL="858671" lvl="1">
              <a:lnSpc>
                <a:spcPct val="84000"/>
              </a:lnSpc>
              <a:buClr>
                <a:srgbClr val="000000"/>
              </a:buClr>
              <a:buSzPct val="75000"/>
              <a:tabLst>
                <a:tab pos="867463" algn="l"/>
                <a:tab pos="1723204" algn="l"/>
                <a:tab pos="2590668" algn="l"/>
                <a:tab pos="3446409" algn="l"/>
                <a:tab pos="4313871" algn="l"/>
                <a:tab pos="5169612" algn="l"/>
                <a:tab pos="6037076" algn="l"/>
                <a:tab pos="6892817" algn="l"/>
                <a:tab pos="7760280" algn="l"/>
                <a:tab pos="8616021" algn="l"/>
                <a:tab pos="9483483" algn="l"/>
                <a:tab pos="10280612" algn="l"/>
              </a:tabLst>
            </a:pPr>
            <a:r>
              <a:rPr lang="en-US" dirty="0"/>
              <a:t>Assume all segment losses are periodic and the every 1/p segment is lost</a:t>
            </a:r>
          </a:p>
        </p:txBody>
      </p:sp>
      <p:sp>
        <p:nvSpPr>
          <p:cNvPr id="34819" name="Line 3"/>
          <p:cNvSpPr>
            <a:spLocks noChangeShapeType="1"/>
          </p:cNvSpPr>
          <p:nvPr/>
        </p:nvSpPr>
        <p:spPr bwMode="auto">
          <a:xfrm rot="10800000" flipH="1">
            <a:off x="3746013" y="3881805"/>
            <a:ext cx="1465" cy="2590800"/>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4820" name="Line 4"/>
          <p:cNvSpPr>
            <a:spLocks noChangeShapeType="1"/>
          </p:cNvSpPr>
          <p:nvPr/>
        </p:nvSpPr>
        <p:spPr bwMode="auto">
          <a:xfrm rot="10800000" flipH="1">
            <a:off x="3622920" y="6307016"/>
            <a:ext cx="7139354" cy="20515"/>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4821" name="Rectangle 5"/>
          <p:cNvSpPr>
            <a:spLocks/>
          </p:cNvSpPr>
          <p:nvPr/>
        </p:nvSpPr>
        <p:spPr bwMode="auto">
          <a:xfrm>
            <a:off x="1763347" y="4211515"/>
            <a:ext cx="1875692" cy="1946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Cwnd(segments)</a:t>
            </a: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W</a:t>
            </a: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br>
              <a:rPr lang="en-US" sz="1846">
                <a:solidFill>
                  <a:schemeClr val="tx1"/>
                </a:solidFill>
                <a:latin typeface="Helvetica" charset="0"/>
                <a:ea typeface="ＭＳ Ｐゴシック" charset="0"/>
                <a:cs typeface="Helvetica" charset="0"/>
                <a:sym typeface="Helvetica" charset="0"/>
              </a:rPr>
            </a:br>
            <a:endParaRPr lang="en-US" sz="1846">
              <a:solidFill>
                <a:schemeClr val="tx1"/>
              </a:solidFill>
              <a:latin typeface="Helvetica" charset="0"/>
              <a:ea typeface="ＭＳ Ｐゴシック" charset="0"/>
              <a:cs typeface="Helvetica" charset="0"/>
              <a:sym typeface="Helvetica" charset="0"/>
            </a:endParaRP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W/2</a:t>
            </a:r>
            <a:br>
              <a:rPr lang="en-US" sz="1846">
                <a:solidFill>
                  <a:schemeClr val="tx1"/>
                </a:solidFill>
                <a:latin typeface="Helvetica" charset="0"/>
                <a:ea typeface="ＭＳ Ｐゴシック" charset="0"/>
                <a:cs typeface="Helvetica" charset="0"/>
                <a:sym typeface="Helvetica" charset="0"/>
              </a:rPr>
            </a:br>
            <a:endParaRPr lang="en-US" sz="1846">
              <a:solidFill>
                <a:schemeClr val="tx1"/>
              </a:solidFill>
              <a:latin typeface="Helvetica" charset="0"/>
              <a:ea typeface="ＭＳ Ｐゴシック" charset="0"/>
              <a:cs typeface="Helvetica" charset="0"/>
              <a:sym typeface="Helvetica" charset="0"/>
            </a:endParaRP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endParaRPr lang="en-US" sz="1846">
              <a:solidFill>
                <a:schemeClr val="tx1"/>
              </a:solidFill>
              <a:latin typeface="Helvetica" charset="0"/>
              <a:ea typeface="ＭＳ Ｐゴシック" charset="0"/>
              <a:cs typeface="Helvetica" charset="0"/>
              <a:sym typeface="Helvetica" charset="0"/>
            </a:endParaRPr>
          </a:p>
          <a:p>
            <a:pPr algn="r">
              <a:lnSpc>
                <a:spcPct val="84000"/>
              </a:lnSpc>
              <a:tabLst>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 pos="867463" algn="l"/>
                <a:tab pos="1723204" algn="l"/>
                <a:tab pos="2567222" algn="l"/>
              </a:tabLst>
            </a:pPr>
            <a:r>
              <a:rPr lang="en-US" sz="1846">
                <a:solidFill>
                  <a:schemeClr val="tx1"/>
                </a:solidFill>
                <a:latin typeface="Helvetica" charset="0"/>
                <a:ea typeface="ＭＳ Ｐゴシック" charset="0"/>
                <a:cs typeface="Helvetica" charset="0"/>
                <a:sym typeface="Helvetica" charset="0"/>
              </a:rPr>
              <a:t>0</a:t>
            </a:r>
          </a:p>
        </p:txBody>
      </p:sp>
      <p:sp>
        <p:nvSpPr>
          <p:cNvPr id="34822" name="Line 6"/>
          <p:cNvSpPr>
            <a:spLocks noChangeShapeType="1"/>
          </p:cNvSpPr>
          <p:nvPr/>
        </p:nvSpPr>
        <p:spPr bwMode="auto">
          <a:xfrm>
            <a:off x="3746011" y="5382359"/>
            <a:ext cx="68873" cy="293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34823" name="Rectangle 7"/>
          <p:cNvSpPr>
            <a:spLocks/>
          </p:cNvSpPr>
          <p:nvPr/>
        </p:nvSpPr>
        <p:spPr bwMode="auto">
          <a:xfrm>
            <a:off x="3644238" y="6449608"/>
            <a:ext cx="7248433" cy="244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square" lIns="0" tIns="0" rIns="0" bIns="0" anchor="ctr">
            <a:spAutoFit/>
          </a:bodyPr>
          <a:lstStyle/>
          <a:p>
            <a:pPr algn="r">
              <a:lnSpc>
                <a:spcPct val="84000"/>
              </a:lnSpc>
              <a:tabLst>
                <a:tab pos="867463" algn="l"/>
                <a:tab pos="1723204" algn="l"/>
                <a:tab pos="2590668" algn="l"/>
                <a:tab pos="3446409" algn="l"/>
                <a:tab pos="4313871" algn="l"/>
                <a:tab pos="5169612" algn="l"/>
                <a:tab pos="6037076" algn="l"/>
                <a:tab pos="6892817" algn="l"/>
                <a:tab pos="7760280" algn="l"/>
                <a:tab pos="8616021" algn="l"/>
                <a:tab pos="9424871" algn="l"/>
              </a:tabLst>
            </a:pPr>
            <a:r>
              <a:rPr lang="en-US" sz="1846" dirty="0">
                <a:solidFill>
                  <a:schemeClr val="tx1"/>
                </a:solidFill>
                <a:latin typeface="Helvetica" charset="0"/>
                <a:ea typeface="ＭＳ Ｐゴシック" charset="0"/>
                <a:cs typeface="Helvetica" charset="0"/>
                <a:sym typeface="Helvetica" charset="0"/>
              </a:rPr>
              <a:t>0             W/2               W              3W/2           2W                time(</a:t>
            </a:r>
            <a:r>
              <a:rPr lang="en-US" sz="1846" dirty="0" err="1">
                <a:solidFill>
                  <a:schemeClr val="tx1"/>
                </a:solidFill>
                <a:latin typeface="Helvetica" charset="0"/>
                <a:ea typeface="ＭＳ Ｐゴシック" charset="0"/>
                <a:cs typeface="Helvetica" charset="0"/>
                <a:sym typeface="Helvetica" charset="0"/>
              </a:rPr>
              <a:t>rtt</a:t>
            </a:r>
            <a:r>
              <a:rPr lang="en-US" sz="1846" dirty="0">
                <a:solidFill>
                  <a:schemeClr val="tx1"/>
                </a:solidFill>
                <a:latin typeface="Helvetica" charset="0"/>
                <a:ea typeface="ＭＳ Ｐゴシック" charset="0"/>
                <a:cs typeface="Helvetica" charset="0"/>
                <a:sym typeface="Helvetica" charset="0"/>
              </a:rPr>
              <a:t>)</a:t>
            </a:r>
          </a:p>
        </p:txBody>
      </p:sp>
      <p:grpSp>
        <p:nvGrpSpPr>
          <p:cNvPr id="34824" name="Group 8"/>
          <p:cNvGrpSpPr>
            <a:grpSpLocks/>
          </p:cNvGrpSpPr>
          <p:nvPr/>
        </p:nvGrpSpPr>
        <p:grpSpPr bwMode="auto">
          <a:xfrm>
            <a:off x="3746013" y="4299439"/>
            <a:ext cx="1310054" cy="1101970"/>
            <a:chOff x="0" y="0"/>
            <a:chExt cx="894" cy="752"/>
          </a:xfrm>
        </p:grpSpPr>
        <p:sp>
          <p:nvSpPr>
            <p:cNvPr id="34825" name="Line 9"/>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34826" name="Line 10"/>
            <p:cNvSpPr>
              <a:spLocks noChangeShapeType="1"/>
            </p:cNvSpPr>
            <p:nvPr/>
          </p:nvSpPr>
          <p:spPr bwMode="auto">
            <a:xfrm rot="10800000" flipH="1">
              <a:off x="892" y="11"/>
              <a:ext cx="2" cy="741"/>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grpSp>
      <p:grpSp>
        <p:nvGrpSpPr>
          <p:cNvPr id="34827" name="Group 11"/>
          <p:cNvGrpSpPr>
            <a:grpSpLocks/>
          </p:cNvGrpSpPr>
          <p:nvPr/>
        </p:nvGrpSpPr>
        <p:grpSpPr bwMode="auto">
          <a:xfrm>
            <a:off x="5045808" y="4308233"/>
            <a:ext cx="1310054" cy="1104900"/>
            <a:chOff x="0" y="0"/>
            <a:chExt cx="894" cy="753"/>
          </a:xfrm>
        </p:grpSpPr>
        <p:sp>
          <p:nvSpPr>
            <p:cNvPr id="34828" name="Line 12"/>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34829" name="Line 13"/>
            <p:cNvSpPr>
              <a:spLocks noChangeShapeType="1"/>
            </p:cNvSpPr>
            <p:nvPr/>
          </p:nvSpPr>
          <p:spPr bwMode="auto">
            <a:xfrm rot="10800000" flipH="1">
              <a:off x="892" y="12"/>
              <a:ext cx="2" cy="741"/>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grpSp>
      <p:grpSp>
        <p:nvGrpSpPr>
          <p:cNvPr id="34830" name="Group 14"/>
          <p:cNvGrpSpPr>
            <a:grpSpLocks/>
          </p:cNvGrpSpPr>
          <p:nvPr/>
        </p:nvGrpSpPr>
        <p:grpSpPr bwMode="auto">
          <a:xfrm>
            <a:off x="6373448" y="4308231"/>
            <a:ext cx="1310054" cy="1101970"/>
            <a:chOff x="0" y="0"/>
            <a:chExt cx="894" cy="752"/>
          </a:xfrm>
        </p:grpSpPr>
        <p:sp>
          <p:nvSpPr>
            <p:cNvPr id="34831" name="Line 15"/>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34832" name="Line 16"/>
            <p:cNvSpPr>
              <a:spLocks noChangeShapeType="1"/>
            </p:cNvSpPr>
            <p:nvPr/>
          </p:nvSpPr>
          <p:spPr bwMode="auto">
            <a:xfrm rot="10800000" flipH="1">
              <a:off x="892" y="11"/>
              <a:ext cx="2" cy="741"/>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grpSp>
      <p:grpSp>
        <p:nvGrpSpPr>
          <p:cNvPr id="34833" name="Group 17"/>
          <p:cNvGrpSpPr>
            <a:grpSpLocks/>
          </p:cNvGrpSpPr>
          <p:nvPr/>
        </p:nvGrpSpPr>
        <p:grpSpPr bwMode="auto">
          <a:xfrm>
            <a:off x="7690829" y="4349262"/>
            <a:ext cx="1310054" cy="1106366"/>
            <a:chOff x="0" y="0"/>
            <a:chExt cx="893" cy="755"/>
          </a:xfrm>
        </p:grpSpPr>
        <p:sp>
          <p:nvSpPr>
            <p:cNvPr id="34834" name="Line 18"/>
            <p:cNvSpPr>
              <a:spLocks noChangeShapeType="1"/>
            </p:cNvSpPr>
            <p:nvPr/>
          </p:nvSpPr>
          <p:spPr bwMode="auto">
            <a:xfrm rot="10800000" flipH="1">
              <a:off x="0" y="0"/>
              <a:ext cx="892" cy="74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34835" name="Line 19"/>
            <p:cNvSpPr>
              <a:spLocks noChangeShapeType="1"/>
            </p:cNvSpPr>
            <p:nvPr/>
          </p:nvSpPr>
          <p:spPr bwMode="auto">
            <a:xfrm rot="10800000" flipH="1">
              <a:off x="892" y="15"/>
              <a:ext cx="1" cy="740"/>
            </a:xfrm>
            <a:prstGeom prst="line">
              <a:avLst/>
            </a:prstGeom>
            <a:noFill/>
            <a:ln w="381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grpSp>
      <p:sp>
        <p:nvSpPr>
          <p:cNvPr id="34836" name="Line 20"/>
          <p:cNvSpPr>
            <a:spLocks noChangeShapeType="1"/>
          </p:cNvSpPr>
          <p:nvPr/>
        </p:nvSpPr>
        <p:spPr bwMode="auto">
          <a:xfrm>
            <a:off x="3762131" y="5486401"/>
            <a:ext cx="1291004" cy="1466"/>
          </a:xfrm>
          <a:prstGeom prst="line">
            <a:avLst/>
          </a:prstGeom>
          <a:noFill/>
          <a:ln w="38100">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4837" name="Rectangle 21"/>
          <p:cNvSpPr>
            <a:spLocks/>
          </p:cNvSpPr>
          <p:nvPr/>
        </p:nvSpPr>
        <p:spPr bwMode="auto">
          <a:xfrm>
            <a:off x="1268924" y="6395882"/>
            <a:ext cx="815929" cy="244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846">
                <a:solidFill>
                  <a:schemeClr val="tx1"/>
                </a:solidFill>
                <a:latin typeface="Helvetica" charset="0"/>
                <a:ea typeface="ＭＳ Ｐゴシック" charset="0"/>
                <a:cs typeface="Helvetica" charset="0"/>
                <a:sym typeface="Helvetica" charset="0"/>
              </a:rPr>
              <a:t>Surface</a:t>
            </a:r>
          </a:p>
        </p:txBody>
      </p:sp>
      <p:sp>
        <p:nvSpPr>
          <p:cNvPr id="34838" name="Rectangle 22"/>
          <p:cNvSpPr>
            <a:spLocks/>
          </p:cNvSpPr>
          <p:nvPr/>
        </p:nvSpPr>
        <p:spPr bwMode="auto">
          <a:xfrm>
            <a:off x="4465164" y="6686135"/>
            <a:ext cx="5160323" cy="531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2031" dirty="0">
                <a:solidFill>
                  <a:schemeClr val="tx1"/>
                </a:solidFill>
                <a:latin typeface="Helvetica" charset="0"/>
                <a:ea typeface="ＭＳ Ｐゴシック" charset="0"/>
                <a:cs typeface="Helvetica" charset="0"/>
                <a:sym typeface="Helvetica" charset="0"/>
              </a:rPr>
              <a:t>It can be shown that the throughput of a TCP</a:t>
            </a:r>
          </a:p>
          <a:p>
            <a:pPr>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2031" dirty="0">
                <a:solidFill>
                  <a:schemeClr val="tx1"/>
                </a:solidFill>
                <a:latin typeface="Helvetica" charset="0"/>
                <a:ea typeface="ＭＳ Ｐゴシック" charset="0"/>
                <a:cs typeface="Helvetica" charset="0"/>
                <a:sym typeface="Helvetica" charset="0"/>
              </a:rPr>
              <a:t>connection can be approximated by :</a:t>
            </a:r>
          </a:p>
        </p:txBody>
      </p:sp>
      <p:sp>
        <p:nvSpPr>
          <p:cNvPr id="34839" name="AutoShape 23"/>
          <p:cNvSpPr>
            <a:spLocks/>
          </p:cNvSpPr>
          <p:nvPr/>
        </p:nvSpPr>
        <p:spPr bwMode="auto">
          <a:xfrm>
            <a:off x="3747477" y="4344866"/>
            <a:ext cx="1271954" cy="1960684"/>
          </a:xfrm>
          <a:custGeom>
            <a:avLst/>
            <a:gdLst/>
            <a:ahLst/>
            <a:cxnLst/>
            <a:rect l="0" t="0" r="r" b="b"/>
            <a:pathLst>
              <a:path w="21600" h="21600">
                <a:moveTo>
                  <a:pt x="291" y="21222"/>
                </a:moveTo>
                <a:lnTo>
                  <a:pt x="0" y="11745"/>
                </a:lnTo>
                <a:lnTo>
                  <a:pt x="21600" y="0"/>
                </a:lnTo>
                <a:lnTo>
                  <a:pt x="21600" y="21600"/>
                </a:lnTo>
                <a:lnTo>
                  <a:pt x="0" y="21411"/>
                </a:lnTo>
                <a:lnTo>
                  <a:pt x="291" y="21222"/>
                </a:lnTo>
              </a:path>
            </a:pathLst>
          </a:custGeom>
          <a:solidFill>
            <a:srgbClr val="FFFF00"/>
          </a:solidFill>
          <a:ln w="25400">
            <a:solidFill>
              <a:schemeClr val="tx1"/>
            </a:solidFill>
            <a:prstDash val="solid"/>
            <a:miter lim="800000"/>
            <a:headEnd type="none" w="med" len="med"/>
            <a:tailEnd type="none" w="med" len="med"/>
          </a:ln>
        </p:spPr>
        <p:txBody>
          <a:bodyPr lIns="0" tIns="0" rIns="0" bIns="0"/>
          <a:lstStyle/>
          <a:p>
            <a:endParaRPr lang="en-GB" sz="2862"/>
          </a:p>
        </p:txBody>
      </p:sp>
      <p:sp>
        <p:nvSpPr>
          <p:cNvPr id="34840" name="Line 24"/>
          <p:cNvSpPr>
            <a:spLocks noChangeShapeType="1"/>
          </p:cNvSpPr>
          <p:nvPr/>
        </p:nvSpPr>
        <p:spPr bwMode="auto">
          <a:xfrm flipH="1">
            <a:off x="1404329" y="5523035"/>
            <a:ext cx="3111010" cy="836734"/>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4841" name="Line 25"/>
          <p:cNvSpPr>
            <a:spLocks noChangeShapeType="1"/>
          </p:cNvSpPr>
          <p:nvPr/>
        </p:nvSpPr>
        <p:spPr bwMode="auto">
          <a:xfrm flipH="1">
            <a:off x="6591789" y="8468460"/>
            <a:ext cx="1235318" cy="230065"/>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4842" name="Rectangle 26"/>
          <p:cNvSpPr>
            <a:spLocks/>
          </p:cNvSpPr>
          <p:nvPr/>
        </p:nvSpPr>
        <p:spPr bwMode="auto">
          <a:xfrm>
            <a:off x="4025048" y="8740497"/>
            <a:ext cx="3775071" cy="244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867463" algn="l"/>
                <a:tab pos="1723204" algn="l"/>
                <a:tab pos="2590668" algn="l"/>
                <a:tab pos="3434685" algn="l"/>
              </a:tabLst>
            </a:pPr>
            <a:r>
              <a:rPr lang="en-US" sz="1846" dirty="0">
                <a:solidFill>
                  <a:schemeClr val="tx1"/>
                </a:solidFill>
                <a:latin typeface="Helvetica" charset="0"/>
                <a:ea typeface="ＭＳ Ｐゴシック" charset="0"/>
                <a:cs typeface="Helvetica" charset="0"/>
                <a:sym typeface="Helvetica" charset="0"/>
              </a:rPr>
              <a:t>Maximum throughput without losses</a:t>
            </a:r>
          </a:p>
        </p:txBody>
      </p:sp>
      <p:sp>
        <p:nvSpPr>
          <p:cNvPr id="34843" name="Rectangle 27"/>
          <p:cNvSpPr>
            <a:spLocks/>
          </p:cNvSpPr>
          <p:nvPr/>
        </p:nvSpPr>
        <p:spPr bwMode="auto">
          <a:xfrm>
            <a:off x="8901235" y="8829537"/>
            <a:ext cx="3598985" cy="527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a:lnSpc>
                <a:spcPct val="84000"/>
              </a:lnSpc>
              <a:tabLst>
                <a:tab pos="867463" algn="l"/>
                <a:tab pos="1723204" algn="l"/>
                <a:tab pos="2590668" algn="l"/>
                <a:tab pos="3434685" algn="l"/>
              </a:tabLst>
            </a:pPr>
            <a:r>
              <a:rPr lang="en-US" sz="1846" dirty="0">
                <a:solidFill>
                  <a:schemeClr val="tx1"/>
                </a:solidFill>
                <a:latin typeface="Helvetica" charset="0"/>
                <a:ea typeface="ＭＳ Ｐゴシック" charset="0"/>
                <a:cs typeface="Helvetica" charset="0"/>
                <a:sym typeface="Helvetica" charset="0"/>
              </a:rPr>
              <a:t>Throughput with losses/congestion</a:t>
            </a:r>
          </a:p>
        </p:txBody>
      </p:sp>
      <p:sp>
        <p:nvSpPr>
          <p:cNvPr id="34844" name="Line 28"/>
          <p:cNvSpPr>
            <a:spLocks noChangeShapeType="1"/>
          </p:cNvSpPr>
          <p:nvPr/>
        </p:nvSpPr>
        <p:spPr bwMode="auto">
          <a:xfrm>
            <a:off x="10291129" y="8444621"/>
            <a:ext cx="66469" cy="398814"/>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pic>
        <p:nvPicPr>
          <p:cNvPr id="348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25" y="6623538"/>
            <a:ext cx="3789484" cy="1500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34846"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993" y="7336152"/>
            <a:ext cx="5309088" cy="11180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Tree>
    <p:extLst>
      <p:ext uri="{BB962C8B-B14F-4D97-AF65-F5344CB8AC3E}">
        <p14:creationId xmlns:p14="http://schemas.microsoft.com/office/powerpoint/2010/main" val="17648799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7" grpId="0"/>
      <p:bldP spid="34840" grpId="0" animBg="1"/>
      <p:bldP spid="34841" grpId="0" animBg="1"/>
      <p:bldP spid="34842" grpId="0"/>
      <p:bldP spid="34843" grpId="0"/>
      <p:bldP spid="348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3292624"/>
            <a:ext cx="10464800" cy="5715000"/>
          </a:xfrm>
          <a:ln/>
        </p:spPr>
        <p:txBody>
          <a:bodyPr/>
          <a:lstStyle/>
          <a:p>
            <a:pPr marL="889000"/>
            <a:r>
              <a:rPr lang="en-US" dirty="0">
                <a:solidFill>
                  <a:srgbClr val="FF2712"/>
                </a:solidFill>
              </a:rPr>
              <a:t>Congestion Control</a:t>
            </a:r>
          </a:p>
          <a:p>
            <a:pPr marL="1333500" lvl="1"/>
            <a:r>
              <a:rPr lang="en-US" dirty="0"/>
              <a:t>Principles</a:t>
            </a:r>
          </a:p>
          <a:p>
            <a:pPr marL="1333500" lvl="1"/>
            <a:r>
              <a:rPr lang="en-US" dirty="0"/>
              <a:t>Additive Increase/Multiplicative Decrease</a:t>
            </a:r>
          </a:p>
          <a:p>
            <a:pPr marL="1333500" lvl="1"/>
            <a:r>
              <a:rPr lang="en-US" dirty="0">
                <a:solidFill>
                  <a:srgbClr val="FF0000"/>
                </a:solidFill>
              </a:rPr>
              <a:t>Explicit Congestion Notification</a:t>
            </a:r>
          </a:p>
          <a:p>
            <a:pPr marL="1333500" lvl="1"/>
            <a:r>
              <a:rPr lang="en-US" dirty="0"/>
              <a:t>Modern TCP Congestion control</a:t>
            </a:r>
          </a:p>
          <a:p>
            <a:pPr marL="1333500" lvl="1"/>
            <a:r>
              <a:rPr lang="en-US" dirty="0"/>
              <a:t>Router behavior</a:t>
            </a:r>
          </a:p>
          <a:p>
            <a:pPr marL="762000" lvl="1" indent="0">
              <a:buNone/>
            </a:pPr>
            <a:endParaRPr lang="en-US" dirty="0">
              <a:solidFill>
                <a:srgbClr val="FF2712"/>
              </a:solidFill>
            </a:endParaRPr>
          </a:p>
        </p:txBody>
      </p:sp>
    </p:spTree>
    <p:extLst>
      <p:ext uri="{BB962C8B-B14F-4D97-AF65-F5344CB8AC3E}">
        <p14:creationId xmlns:p14="http://schemas.microsoft.com/office/powerpoint/2010/main" val="147663470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778E-96ED-4057-4CE2-28588B1CF1F0}"/>
              </a:ext>
            </a:extLst>
          </p:cNvPr>
          <p:cNvSpPr>
            <a:spLocks noGrp="1"/>
          </p:cNvSpPr>
          <p:nvPr>
            <p:ph type="title"/>
          </p:nvPr>
        </p:nvSpPr>
        <p:spPr/>
        <p:txBody>
          <a:bodyPr/>
          <a:lstStyle/>
          <a:p>
            <a:r>
              <a:rPr lang="en-BE" dirty="0"/>
              <a:t>Limitations of packet drops</a:t>
            </a:r>
          </a:p>
        </p:txBody>
      </p:sp>
      <p:sp>
        <p:nvSpPr>
          <p:cNvPr id="3" name="Content Placeholder 2">
            <a:extLst>
              <a:ext uri="{FF2B5EF4-FFF2-40B4-BE49-F238E27FC236}">
                <a16:creationId xmlns:a16="http://schemas.microsoft.com/office/drawing/2014/main" id="{55C5F184-068A-0092-034E-C5BB4454A250}"/>
              </a:ext>
            </a:extLst>
          </p:cNvPr>
          <p:cNvSpPr>
            <a:spLocks noGrp="1"/>
          </p:cNvSpPr>
          <p:nvPr>
            <p:ph idx="1"/>
          </p:nvPr>
        </p:nvSpPr>
        <p:spPr/>
        <p:txBody>
          <a:bodyPr/>
          <a:lstStyle/>
          <a:p>
            <a:r>
              <a:rPr lang="en-BE" dirty="0"/>
              <a:t>Router drops packets when it is congested</a:t>
            </a:r>
          </a:p>
          <a:p>
            <a:pPr lvl="1"/>
            <a:r>
              <a:rPr lang="en-BE" dirty="0"/>
              <a:t>The packets that are dropped by the congested router have already consummed resources upstream</a:t>
            </a:r>
          </a:p>
          <a:p>
            <a:r>
              <a:rPr lang="en-BE" dirty="0"/>
              <a:t>How can we control congestion without dropping packets to inform the senders of the current level of congestion ? </a:t>
            </a:r>
          </a:p>
        </p:txBody>
      </p:sp>
    </p:spTree>
    <p:extLst>
      <p:ext uri="{BB962C8B-B14F-4D97-AF65-F5344CB8AC3E}">
        <p14:creationId xmlns:p14="http://schemas.microsoft.com/office/powerpoint/2010/main" val="243790663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Basic ECN</a:t>
            </a:r>
          </a:p>
        </p:txBody>
      </p:sp>
      <p:sp>
        <p:nvSpPr>
          <p:cNvPr id="3" name="Espace réservé du contenu 2"/>
          <p:cNvSpPr>
            <a:spLocks noGrp="1"/>
          </p:cNvSpPr>
          <p:nvPr>
            <p:ph idx="1"/>
          </p:nvPr>
        </p:nvSpPr>
        <p:spPr>
          <a:xfrm>
            <a:off x="919010" y="5607959"/>
            <a:ext cx="11366186" cy="5275384"/>
          </a:xfrm>
        </p:spPr>
        <p:txBody>
          <a:bodyPr/>
          <a:lstStyle/>
          <a:p>
            <a:r>
              <a:rPr lang="en-GB" dirty="0"/>
              <a:t>Issues</a:t>
            </a:r>
          </a:p>
          <a:p>
            <a:pPr lvl="1"/>
            <a:r>
              <a:rPr lang="en-GB" dirty="0"/>
              <a:t>What happens if the returning ECN-echo is lost ?</a:t>
            </a:r>
          </a:p>
          <a:p>
            <a:pPr lvl="1"/>
            <a:r>
              <a:rPr lang="en-GB" dirty="0"/>
              <a:t>How can we deploy ECN?</a:t>
            </a:r>
          </a:p>
          <a:p>
            <a:pPr lvl="1"/>
            <a:endParaRPr lang="en-GB" dirty="0"/>
          </a:p>
        </p:txBody>
      </p:sp>
      <p:grpSp>
        <p:nvGrpSpPr>
          <p:cNvPr id="4" name="Group 6"/>
          <p:cNvGrpSpPr>
            <a:grpSpLocks/>
          </p:cNvGrpSpPr>
          <p:nvPr/>
        </p:nvGrpSpPr>
        <p:grpSpPr bwMode="auto">
          <a:xfrm>
            <a:off x="5322148" y="4119678"/>
            <a:ext cx="940776" cy="556846"/>
            <a:chOff x="0" y="0"/>
            <a:chExt cx="642" cy="379"/>
          </a:xfrm>
        </p:grpSpPr>
        <p:sp>
          <p:nvSpPr>
            <p:cNvPr id="5" name="AutoShape 7"/>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862"/>
            </a:p>
          </p:txBody>
        </p:sp>
        <p:sp>
          <p:nvSpPr>
            <p:cNvPr id="6" name="Line 8"/>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7" name="Line 9"/>
            <p:cNvSpPr>
              <a:spLocks noChangeShapeType="1"/>
            </p:cNvSpPr>
            <p:nvPr/>
          </p:nvSpPr>
          <p:spPr bwMode="auto">
            <a:xfrm rot="10800000" flipH="1">
              <a:off x="434"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8" name="Line 10"/>
            <p:cNvSpPr>
              <a:spLocks noChangeShapeType="1"/>
            </p:cNvSpPr>
            <p:nvPr/>
          </p:nvSpPr>
          <p:spPr bwMode="auto">
            <a:xfrm rot="10800000" flipH="1">
              <a:off x="434" y="246"/>
              <a:ext cx="208"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9" name="Line 11"/>
            <p:cNvSpPr>
              <a:spLocks noChangeShapeType="1"/>
            </p:cNvSpPr>
            <p:nvPr/>
          </p:nvSpPr>
          <p:spPr bwMode="auto">
            <a:xfrm>
              <a:off x="207"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0" name="Line 12"/>
            <p:cNvSpPr>
              <a:spLocks noChangeShapeType="1"/>
            </p:cNvSpPr>
            <p:nvPr/>
          </p:nvSpPr>
          <p:spPr bwMode="auto">
            <a:xfrm>
              <a:off x="641" y="1"/>
              <a:ext cx="1"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1" name="Rectangle 13"/>
            <p:cNvSpPr>
              <a:spLocks/>
            </p:cNvSpPr>
            <p:nvPr/>
          </p:nvSpPr>
          <p:spPr bwMode="auto">
            <a:xfrm>
              <a:off x="84" y="135"/>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R1</a:t>
              </a:r>
            </a:p>
          </p:txBody>
        </p:sp>
      </p:grpSp>
      <p:pic>
        <p:nvPicPr>
          <p:cNvPr id="1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991" y="3933574"/>
            <a:ext cx="1099038" cy="973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nvGrpSpPr>
          <p:cNvPr id="13" name="Group 15"/>
          <p:cNvGrpSpPr>
            <a:grpSpLocks/>
          </p:cNvGrpSpPr>
          <p:nvPr/>
        </p:nvGrpSpPr>
        <p:grpSpPr bwMode="auto">
          <a:xfrm>
            <a:off x="7444025" y="4131400"/>
            <a:ext cx="946638" cy="555381"/>
            <a:chOff x="0" y="0"/>
            <a:chExt cx="646" cy="379"/>
          </a:xfrm>
        </p:grpSpPr>
        <p:sp>
          <p:nvSpPr>
            <p:cNvPr id="14" name="AutoShape 16"/>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862"/>
            </a:p>
          </p:txBody>
        </p:sp>
        <p:sp>
          <p:nvSpPr>
            <p:cNvPr id="15" name="Line 17"/>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6" name="Line 18"/>
            <p:cNvSpPr>
              <a:spLocks noChangeShapeType="1"/>
            </p:cNvSpPr>
            <p:nvPr/>
          </p:nvSpPr>
          <p:spPr bwMode="auto">
            <a:xfrm rot="10800000" flipH="1">
              <a:off x="437"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7" name="Line 19"/>
            <p:cNvSpPr>
              <a:spLocks noChangeShapeType="1"/>
            </p:cNvSpPr>
            <p:nvPr/>
          </p:nvSpPr>
          <p:spPr bwMode="auto">
            <a:xfrm rot="10800000" flipH="1">
              <a:off x="437" y="246"/>
              <a:ext cx="207"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8" name="Line 20"/>
            <p:cNvSpPr>
              <a:spLocks noChangeShapeType="1"/>
            </p:cNvSpPr>
            <p:nvPr/>
          </p:nvSpPr>
          <p:spPr bwMode="auto">
            <a:xfrm>
              <a:off x="209"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9" name="Line 21"/>
            <p:cNvSpPr>
              <a:spLocks noChangeShapeType="1"/>
            </p:cNvSpPr>
            <p:nvPr/>
          </p:nvSpPr>
          <p:spPr bwMode="auto">
            <a:xfrm>
              <a:off x="644" y="1"/>
              <a:ext cx="2"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20" name="Rectangle 22"/>
            <p:cNvSpPr>
              <a:spLocks/>
            </p:cNvSpPr>
            <p:nvPr/>
          </p:nvSpPr>
          <p:spPr bwMode="auto">
            <a:xfrm>
              <a:off x="86" y="134"/>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R2</a:t>
              </a:r>
            </a:p>
          </p:txBody>
        </p:sp>
      </p:grpSp>
      <p:pic>
        <p:nvPicPr>
          <p:cNvPr id="21" name="Picture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7337" y="3933574"/>
            <a:ext cx="1099038" cy="973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22" name="Line 24"/>
          <p:cNvSpPr>
            <a:spLocks noChangeShapeType="1"/>
          </p:cNvSpPr>
          <p:nvPr/>
        </p:nvSpPr>
        <p:spPr bwMode="auto">
          <a:xfrm>
            <a:off x="3752721" y="4540244"/>
            <a:ext cx="1563565" cy="146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23" name="Line 25"/>
          <p:cNvSpPr>
            <a:spLocks noChangeShapeType="1"/>
          </p:cNvSpPr>
          <p:nvPr/>
        </p:nvSpPr>
        <p:spPr bwMode="auto">
          <a:xfrm>
            <a:off x="6107593" y="4436200"/>
            <a:ext cx="1340827" cy="1465"/>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grpSp>
        <p:nvGrpSpPr>
          <p:cNvPr id="24" name="Group 26"/>
          <p:cNvGrpSpPr>
            <a:grpSpLocks/>
          </p:cNvGrpSpPr>
          <p:nvPr/>
        </p:nvGrpSpPr>
        <p:grpSpPr bwMode="auto">
          <a:xfrm>
            <a:off x="3357066" y="4040547"/>
            <a:ext cx="187569" cy="316523"/>
            <a:chOff x="0" y="0"/>
            <a:chExt cx="127" cy="216"/>
          </a:xfrm>
        </p:grpSpPr>
        <p:sp>
          <p:nvSpPr>
            <p:cNvPr id="25" name="Rectangle 27"/>
            <p:cNvSpPr>
              <a:spLocks/>
            </p:cNvSpPr>
            <p:nvPr/>
          </p:nvSpPr>
          <p:spPr bwMode="auto">
            <a:xfrm>
              <a:off x="0" y="0"/>
              <a:ext cx="127"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862"/>
            </a:p>
          </p:txBody>
        </p:sp>
        <p:sp>
          <p:nvSpPr>
            <p:cNvPr id="26" name="Rectangle 28"/>
            <p:cNvSpPr>
              <a:spLocks/>
            </p:cNvSpPr>
            <p:nvPr/>
          </p:nvSpPr>
          <p:spPr bwMode="auto">
            <a:xfrm>
              <a:off x="0" y="0"/>
              <a:ext cx="117"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A</a:t>
              </a:r>
            </a:p>
          </p:txBody>
        </p:sp>
      </p:grpSp>
      <p:grpSp>
        <p:nvGrpSpPr>
          <p:cNvPr id="27" name="Group 29"/>
          <p:cNvGrpSpPr>
            <a:grpSpLocks/>
          </p:cNvGrpSpPr>
          <p:nvPr/>
        </p:nvGrpSpPr>
        <p:grpSpPr bwMode="auto">
          <a:xfrm>
            <a:off x="10251700" y="4024427"/>
            <a:ext cx="199293" cy="316523"/>
            <a:chOff x="0" y="0"/>
            <a:chExt cx="136" cy="216"/>
          </a:xfrm>
        </p:grpSpPr>
        <p:sp>
          <p:nvSpPr>
            <p:cNvPr id="28" name="Rectangle 30"/>
            <p:cNvSpPr>
              <a:spLocks/>
            </p:cNvSpPr>
            <p:nvPr/>
          </p:nvSpPr>
          <p:spPr bwMode="auto">
            <a:xfrm>
              <a:off x="0" y="0"/>
              <a:ext cx="136"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862"/>
            </a:p>
          </p:txBody>
        </p:sp>
        <p:sp>
          <p:nvSpPr>
            <p:cNvPr id="29" name="Rectangle 31"/>
            <p:cNvSpPr>
              <a:spLocks/>
            </p:cNvSpPr>
            <p:nvPr/>
          </p:nvSpPr>
          <p:spPr bwMode="auto">
            <a:xfrm>
              <a:off x="0" y="0"/>
              <a:ext cx="12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D</a:t>
              </a:r>
            </a:p>
          </p:txBody>
        </p:sp>
      </p:grpSp>
      <p:sp>
        <p:nvSpPr>
          <p:cNvPr id="30" name="Line 32"/>
          <p:cNvSpPr>
            <a:spLocks noChangeShapeType="1"/>
          </p:cNvSpPr>
          <p:nvPr/>
        </p:nvSpPr>
        <p:spPr bwMode="auto">
          <a:xfrm>
            <a:off x="8204558" y="4414219"/>
            <a:ext cx="1805354" cy="146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grpSp>
        <p:nvGrpSpPr>
          <p:cNvPr id="31" name="Group 33"/>
          <p:cNvGrpSpPr>
            <a:grpSpLocks/>
          </p:cNvGrpSpPr>
          <p:nvPr/>
        </p:nvGrpSpPr>
        <p:grpSpPr bwMode="auto">
          <a:xfrm>
            <a:off x="5713406" y="2630848"/>
            <a:ext cx="5722337" cy="1403838"/>
            <a:chOff x="0" y="0"/>
            <a:chExt cx="3904" cy="958"/>
          </a:xfrm>
        </p:grpSpPr>
        <p:sp>
          <p:nvSpPr>
            <p:cNvPr id="32" name="Rectangle 34"/>
            <p:cNvSpPr>
              <a:spLocks/>
            </p:cNvSpPr>
            <p:nvPr/>
          </p:nvSpPr>
          <p:spPr bwMode="auto">
            <a:xfrm>
              <a:off x="152" y="0"/>
              <a:ext cx="3752" cy="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b="1">
                  <a:solidFill>
                    <a:schemeClr val="tx1"/>
                  </a:solidFill>
                  <a:latin typeface="Helvetica" charset="0"/>
                  <a:ea typeface="ＭＳ Ｐゴシック" charset="0"/>
                  <a:cs typeface="Helvetica" charset="0"/>
                  <a:sym typeface="Helvetica" charset="0"/>
                </a:rPr>
                <a:t>Congestion Notification</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a:solidFill>
                    <a:schemeClr val="tx1"/>
                  </a:solidFill>
                  <a:latin typeface="Helvetica" charset="0"/>
                  <a:ea typeface="ＭＳ Ｐゴシック" charset="0"/>
                  <a:cs typeface="Helvetica" charset="0"/>
                  <a:sym typeface="Helvetica" charset="0"/>
                </a:rPr>
                <a:t>Mark the IP packet that caused congestion </a:t>
              </a:r>
              <a:br>
                <a:rPr lang="en-US" sz="1846">
                  <a:solidFill>
                    <a:schemeClr val="tx1"/>
                  </a:solidFill>
                  <a:latin typeface="Helvetica" charset="0"/>
                  <a:ea typeface="ＭＳ Ｐゴシック" charset="0"/>
                  <a:cs typeface="Helvetica" charset="0"/>
                  <a:sym typeface="Helvetica" charset="0"/>
                </a:rPr>
              </a:br>
              <a:r>
                <a:rPr lang="en-US" sz="1846">
                  <a:solidFill>
                    <a:schemeClr val="tx1"/>
                  </a:solidFill>
                  <a:latin typeface="Helvetica" charset="0"/>
                  <a:ea typeface="ＭＳ Ｐゴシック" charset="0"/>
                  <a:cs typeface="Helvetica" charset="0"/>
                  <a:sym typeface="Helvetica" charset="0"/>
                </a:rPr>
                <a:t>by setting one bit flag (CE: Congestion Experienced)</a:t>
              </a:r>
            </a:p>
          </p:txBody>
        </p:sp>
        <p:sp>
          <p:nvSpPr>
            <p:cNvPr id="33" name="Line 35"/>
            <p:cNvSpPr>
              <a:spLocks noChangeShapeType="1"/>
            </p:cNvSpPr>
            <p:nvPr/>
          </p:nvSpPr>
          <p:spPr bwMode="auto">
            <a:xfrm rot="10800000" flipH="1">
              <a:off x="0" y="135"/>
              <a:ext cx="105" cy="823"/>
            </a:xfrm>
            <a:prstGeom prst="line">
              <a:avLst/>
            </a:prstGeom>
            <a:noFill/>
            <a:ln w="127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grpSp>
      <p:sp>
        <p:nvSpPr>
          <p:cNvPr id="34" name="AutoShape 36"/>
          <p:cNvSpPr>
            <a:spLocks/>
          </p:cNvSpPr>
          <p:nvPr/>
        </p:nvSpPr>
        <p:spPr bwMode="auto">
          <a:xfrm>
            <a:off x="3903655" y="4012704"/>
            <a:ext cx="6235212" cy="930519"/>
          </a:xfrm>
          <a:custGeom>
            <a:avLst/>
            <a:gdLst/>
            <a:ahLst/>
            <a:cxnLst/>
            <a:rect l="0" t="0" r="r" b="b"/>
            <a:pathLst>
              <a:path w="21490" h="20657">
                <a:moveTo>
                  <a:pt x="0" y="452"/>
                </a:moveTo>
                <a:cubicBezTo>
                  <a:pt x="591" y="443"/>
                  <a:pt x="1186" y="452"/>
                  <a:pt x="1778" y="452"/>
                </a:cubicBezTo>
                <a:cubicBezTo>
                  <a:pt x="2430" y="452"/>
                  <a:pt x="3081" y="196"/>
                  <a:pt x="3733" y="452"/>
                </a:cubicBezTo>
                <a:cubicBezTo>
                  <a:pt x="4352" y="690"/>
                  <a:pt x="4950" y="-308"/>
                  <a:pt x="5567" y="63"/>
                </a:cubicBezTo>
                <a:cubicBezTo>
                  <a:pt x="6185" y="433"/>
                  <a:pt x="6786" y="994"/>
                  <a:pt x="7405" y="833"/>
                </a:cubicBezTo>
                <a:cubicBezTo>
                  <a:pt x="8034" y="671"/>
                  <a:pt x="8669" y="661"/>
                  <a:pt x="9300" y="833"/>
                </a:cubicBezTo>
                <a:cubicBezTo>
                  <a:pt x="9923" y="994"/>
                  <a:pt x="10467" y="-641"/>
                  <a:pt x="11138" y="452"/>
                </a:cubicBezTo>
                <a:cubicBezTo>
                  <a:pt x="11786" y="1517"/>
                  <a:pt x="12480" y="652"/>
                  <a:pt x="13151" y="452"/>
                </a:cubicBezTo>
                <a:cubicBezTo>
                  <a:pt x="13821" y="253"/>
                  <a:pt x="14488" y="1032"/>
                  <a:pt x="15166" y="833"/>
                </a:cubicBezTo>
                <a:cubicBezTo>
                  <a:pt x="15814" y="633"/>
                  <a:pt x="16468" y="899"/>
                  <a:pt x="17118" y="833"/>
                </a:cubicBezTo>
                <a:cubicBezTo>
                  <a:pt x="17730" y="776"/>
                  <a:pt x="18340" y="842"/>
                  <a:pt x="18954" y="452"/>
                </a:cubicBezTo>
                <a:cubicBezTo>
                  <a:pt x="19591" y="53"/>
                  <a:pt x="20192" y="1926"/>
                  <a:pt x="20792" y="3114"/>
                </a:cubicBezTo>
                <a:cubicBezTo>
                  <a:pt x="21600" y="4711"/>
                  <a:pt x="21599" y="11167"/>
                  <a:pt x="21325" y="15302"/>
                </a:cubicBezTo>
                <a:cubicBezTo>
                  <a:pt x="20952" y="20959"/>
                  <a:pt x="20129" y="18373"/>
                  <a:pt x="19489" y="18734"/>
                </a:cubicBezTo>
                <a:cubicBezTo>
                  <a:pt x="18643" y="19210"/>
                  <a:pt x="17789" y="18734"/>
                  <a:pt x="16941" y="18734"/>
                </a:cubicBezTo>
                <a:cubicBezTo>
                  <a:pt x="16191" y="18734"/>
                  <a:pt x="15439" y="18944"/>
                  <a:pt x="14690" y="18734"/>
                </a:cubicBezTo>
                <a:cubicBezTo>
                  <a:pt x="14052" y="18563"/>
                  <a:pt x="13429" y="19580"/>
                  <a:pt x="12795" y="19115"/>
                </a:cubicBezTo>
                <a:cubicBezTo>
                  <a:pt x="12036" y="18554"/>
                  <a:pt x="11304" y="20294"/>
                  <a:pt x="10545" y="19875"/>
                </a:cubicBezTo>
                <a:cubicBezTo>
                  <a:pt x="9895" y="19523"/>
                  <a:pt x="9244" y="19657"/>
                  <a:pt x="8589" y="19495"/>
                </a:cubicBezTo>
                <a:cubicBezTo>
                  <a:pt x="7990" y="19352"/>
                  <a:pt x="7405" y="18544"/>
                  <a:pt x="6813" y="19115"/>
                </a:cubicBezTo>
                <a:cubicBezTo>
                  <a:pt x="6220" y="19685"/>
                  <a:pt x="5623" y="19866"/>
                  <a:pt x="5034" y="19495"/>
                </a:cubicBezTo>
                <a:cubicBezTo>
                  <a:pt x="4220" y="18982"/>
                  <a:pt x="3467" y="20598"/>
                  <a:pt x="2666" y="20255"/>
                </a:cubicBezTo>
                <a:cubicBezTo>
                  <a:pt x="2035" y="19989"/>
                  <a:pt x="1402" y="20246"/>
                  <a:pt x="770" y="20255"/>
                </a:cubicBezTo>
                <a:lnTo>
                  <a:pt x="415" y="20636"/>
                </a:lnTo>
              </a:path>
            </a:pathLst>
          </a:custGeom>
          <a:noFill/>
          <a:ln w="38100">
            <a:solidFill>
              <a:srgbClr val="FF0000"/>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862"/>
          </a:p>
        </p:txBody>
      </p:sp>
      <p:sp>
        <p:nvSpPr>
          <p:cNvPr id="35" name="Line 37"/>
          <p:cNvSpPr>
            <a:spLocks noChangeShapeType="1"/>
          </p:cNvSpPr>
          <p:nvPr/>
        </p:nvSpPr>
        <p:spPr bwMode="auto">
          <a:xfrm flipH="1">
            <a:off x="3905121" y="4927105"/>
            <a:ext cx="364880" cy="2930"/>
          </a:xfrm>
          <a:prstGeom prst="line">
            <a:avLst/>
          </a:prstGeom>
          <a:noFill/>
          <a:ln w="38100">
            <a:solidFill>
              <a:srgbClr val="FF000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grpSp>
        <p:nvGrpSpPr>
          <p:cNvPr id="36" name="Group 38"/>
          <p:cNvGrpSpPr>
            <a:grpSpLocks/>
          </p:cNvGrpSpPr>
          <p:nvPr/>
        </p:nvGrpSpPr>
        <p:grpSpPr bwMode="auto">
          <a:xfrm>
            <a:off x="1311390" y="4634028"/>
            <a:ext cx="5194851" cy="1878595"/>
            <a:chOff x="0" y="0"/>
            <a:chExt cx="3544" cy="1281"/>
          </a:xfrm>
        </p:grpSpPr>
        <p:sp>
          <p:nvSpPr>
            <p:cNvPr id="37" name="Rectangle 39"/>
            <p:cNvSpPr>
              <a:spLocks/>
            </p:cNvSpPr>
            <p:nvPr/>
          </p:nvSpPr>
          <p:spPr bwMode="auto">
            <a:xfrm>
              <a:off x="0" y="626"/>
              <a:ext cx="3544" cy="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46167" algn="l"/>
                  <a:tab pos="867463" algn="l"/>
                  <a:tab pos="1723204" algn="l"/>
                  <a:tab pos="2590668" algn="l"/>
                  <a:tab pos="3446409" algn="l"/>
                  <a:tab pos="4313871" algn="l"/>
                  <a:tab pos="5146167" algn="l"/>
                  <a:tab pos="867463" algn="l"/>
                  <a:tab pos="1723204" algn="l"/>
                  <a:tab pos="2590668" algn="l"/>
                  <a:tab pos="3446409" algn="l"/>
                  <a:tab pos="4313871" algn="l"/>
                  <a:tab pos="5146167" algn="l"/>
                </a:tabLst>
              </a:pPr>
              <a:r>
                <a:rPr lang="en-US" sz="1846" b="1" dirty="0">
                  <a:solidFill>
                    <a:schemeClr val="tx1"/>
                  </a:solidFill>
                  <a:latin typeface="Helvetica" charset="0"/>
                  <a:ea typeface="ＭＳ Ｐゴシック" charset="0"/>
                  <a:cs typeface="Helvetica" charset="0"/>
                  <a:sym typeface="Helvetica" charset="0"/>
                </a:rPr>
                <a:t>TCP source </a:t>
              </a:r>
              <a:r>
                <a:rPr lang="en-US" sz="1846" b="1" dirty="0" err="1">
                  <a:solidFill>
                    <a:schemeClr val="tx1"/>
                  </a:solidFill>
                  <a:latin typeface="Helvetica" charset="0"/>
                  <a:ea typeface="ＭＳ Ｐゴシック" charset="0"/>
                  <a:cs typeface="Helvetica" charset="0"/>
                  <a:sym typeface="Helvetica" charset="0"/>
                </a:rPr>
                <a:t>behaviour</a:t>
              </a:r>
              <a:endParaRPr lang="en-US" sz="1846" b="1" dirty="0">
                <a:solidFill>
                  <a:schemeClr val="tx1"/>
                </a:solidFill>
                <a:latin typeface="Helvetica" charset="0"/>
                <a:ea typeface="ＭＳ Ｐゴシック" charset="0"/>
                <a:cs typeface="Helvetica" charset="0"/>
                <a:sym typeface="Helvetica" charset="0"/>
              </a:endParaRPr>
            </a:p>
            <a:p>
              <a:pPr algn="l">
                <a:lnSpc>
                  <a:spcPct val="84000"/>
                </a:lnSpc>
                <a:tabLst>
                  <a:tab pos="867463" algn="l"/>
                  <a:tab pos="1723204" algn="l"/>
                  <a:tab pos="2590668" algn="l"/>
                  <a:tab pos="3446409" algn="l"/>
                  <a:tab pos="4313871" algn="l"/>
                  <a:tab pos="5146167" algn="l"/>
                  <a:tab pos="867463" algn="l"/>
                  <a:tab pos="1723204" algn="l"/>
                  <a:tab pos="2590668" algn="l"/>
                  <a:tab pos="3446409" algn="l"/>
                  <a:tab pos="4313871" algn="l"/>
                  <a:tab pos="5146167" algn="l"/>
                  <a:tab pos="867463" algn="l"/>
                  <a:tab pos="1723204" algn="l"/>
                  <a:tab pos="2590668" algn="l"/>
                  <a:tab pos="3446409" algn="l"/>
                  <a:tab pos="4313871" algn="l"/>
                  <a:tab pos="5146167" algn="l"/>
                </a:tabLst>
              </a:pPr>
              <a:r>
                <a:rPr lang="en-US" sz="1846" dirty="0">
                  <a:solidFill>
                    <a:schemeClr val="tx1"/>
                  </a:solidFill>
                  <a:latin typeface="Helvetica" charset="0"/>
                  <a:ea typeface="ＭＳ Ｐゴシック" charset="0"/>
                  <a:cs typeface="Helvetica" charset="0"/>
                  <a:sym typeface="Helvetica" charset="0"/>
                </a:rPr>
                <a:t>Upon reception of a ECN-Echo=1 TCP </a:t>
              </a:r>
              <a:r>
                <a:rPr lang="en-US" sz="1846" dirty="0" err="1">
                  <a:solidFill>
                    <a:schemeClr val="tx1"/>
                  </a:solidFill>
                  <a:latin typeface="Helvetica" charset="0"/>
                  <a:ea typeface="ＭＳ Ｐゴシック" charset="0"/>
                  <a:cs typeface="Helvetica" charset="0"/>
                  <a:sym typeface="Helvetica" charset="0"/>
                </a:rPr>
                <a:t>ack</a:t>
              </a:r>
              <a:r>
                <a:rPr lang="en-US" sz="1846" dirty="0">
                  <a:solidFill>
                    <a:schemeClr val="tx1"/>
                  </a:solidFill>
                  <a:latin typeface="Helvetica" charset="0"/>
                  <a:ea typeface="ＭＳ Ｐゴシック" charset="0"/>
                  <a:cs typeface="Helvetica" charset="0"/>
                  <a:sym typeface="Helvetica" charset="0"/>
                </a:rPr>
                <a:t>, </a:t>
              </a:r>
            </a:p>
            <a:p>
              <a:pPr algn="l">
                <a:lnSpc>
                  <a:spcPct val="84000"/>
                </a:lnSpc>
                <a:tabLst>
                  <a:tab pos="867463" algn="l"/>
                  <a:tab pos="1723204" algn="l"/>
                  <a:tab pos="2590668" algn="l"/>
                  <a:tab pos="3446409" algn="l"/>
                  <a:tab pos="4313871" algn="l"/>
                  <a:tab pos="5146167" algn="l"/>
                  <a:tab pos="867463" algn="l"/>
                  <a:tab pos="1723204" algn="l"/>
                  <a:tab pos="2590668" algn="l"/>
                  <a:tab pos="3446409" algn="l"/>
                  <a:tab pos="4313871" algn="l"/>
                  <a:tab pos="5146167" algn="l"/>
                  <a:tab pos="867463" algn="l"/>
                  <a:tab pos="1723204" algn="l"/>
                  <a:tab pos="2590668" algn="l"/>
                  <a:tab pos="3446409" algn="l"/>
                  <a:tab pos="4313871" algn="l"/>
                  <a:tab pos="5146167" algn="l"/>
                </a:tabLst>
              </a:pPr>
              <a:r>
                <a:rPr lang="en-US" sz="1846" dirty="0">
                  <a:solidFill>
                    <a:schemeClr val="tx1"/>
                  </a:solidFill>
                  <a:latin typeface="Helvetica" charset="0"/>
                  <a:ea typeface="ＭＳ Ｐゴシック" charset="0"/>
                  <a:cs typeface="Helvetica" charset="0"/>
                  <a:sym typeface="Helvetica" charset="0"/>
                </a:rPr>
                <a:t>behave as if the </a:t>
              </a:r>
              <a:r>
                <a:rPr lang="en-US" sz="1846">
                  <a:solidFill>
                    <a:schemeClr val="tx1"/>
                  </a:solidFill>
                  <a:latin typeface="Helvetica" charset="0"/>
                  <a:ea typeface="ＭＳ Ｐゴシック" charset="0"/>
                  <a:cs typeface="Helvetica" charset="0"/>
                  <a:sym typeface="Helvetica" charset="0"/>
                </a:rPr>
                <a:t>corresponding segment </a:t>
              </a:r>
              <a:r>
                <a:rPr lang="en-US" sz="1846" dirty="0">
                  <a:solidFill>
                    <a:schemeClr val="tx1"/>
                  </a:solidFill>
                  <a:latin typeface="Helvetica" charset="0"/>
                  <a:ea typeface="ＭＳ Ｐゴシック" charset="0"/>
                  <a:cs typeface="Helvetica" charset="0"/>
                  <a:sym typeface="Helvetica" charset="0"/>
                </a:rPr>
                <a:t>was lost </a:t>
              </a:r>
              <a:br>
                <a:rPr lang="en-US" sz="1846" dirty="0">
                  <a:solidFill>
                    <a:schemeClr val="tx1"/>
                  </a:solidFill>
                  <a:latin typeface="Helvetica" charset="0"/>
                  <a:ea typeface="ＭＳ Ｐゴシック" charset="0"/>
                  <a:cs typeface="Helvetica" charset="0"/>
                  <a:sym typeface="Helvetica" charset="0"/>
                </a:rPr>
              </a:br>
              <a:r>
                <a:rPr lang="en-US" sz="1846" dirty="0">
                  <a:solidFill>
                    <a:schemeClr val="tx1"/>
                  </a:solidFill>
                  <a:latin typeface="Helvetica" charset="0"/>
                  <a:ea typeface="ＭＳ Ｐゴシック" charset="0"/>
                  <a:cs typeface="Helvetica" charset="0"/>
                  <a:sym typeface="Helvetica" charset="0"/>
                </a:rPr>
                <a:t>(perform congestion avoidance).</a:t>
              </a:r>
            </a:p>
          </p:txBody>
        </p:sp>
        <p:sp>
          <p:nvSpPr>
            <p:cNvPr id="38" name="Line 40"/>
            <p:cNvSpPr>
              <a:spLocks noChangeShapeType="1"/>
            </p:cNvSpPr>
            <p:nvPr/>
          </p:nvSpPr>
          <p:spPr bwMode="auto">
            <a:xfrm flipH="1">
              <a:off x="291" y="0"/>
              <a:ext cx="965" cy="539"/>
            </a:xfrm>
            <a:prstGeom prst="line">
              <a:avLst/>
            </a:prstGeom>
            <a:noFill/>
            <a:ln w="127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grpSp>
      <p:grpSp>
        <p:nvGrpSpPr>
          <p:cNvPr id="39" name="Group 41"/>
          <p:cNvGrpSpPr>
            <a:grpSpLocks/>
          </p:cNvGrpSpPr>
          <p:nvPr/>
        </p:nvGrpSpPr>
        <p:grpSpPr bwMode="auto">
          <a:xfrm>
            <a:off x="7432301" y="4927105"/>
            <a:ext cx="5055578" cy="1446299"/>
            <a:chOff x="0" y="0"/>
            <a:chExt cx="3450" cy="986"/>
          </a:xfrm>
        </p:grpSpPr>
        <p:sp>
          <p:nvSpPr>
            <p:cNvPr id="40" name="Rectangle 42"/>
            <p:cNvSpPr>
              <a:spLocks/>
            </p:cNvSpPr>
            <p:nvPr/>
          </p:nvSpPr>
          <p:spPr bwMode="auto">
            <a:xfrm>
              <a:off x="0" y="331"/>
              <a:ext cx="3450" cy="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b="1">
                  <a:solidFill>
                    <a:schemeClr val="tx1"/>
                  </a:solidFill>
                  <a:latin typeface="Helvetica" charset="0"/>
                  <a:ea typeface="ＭＳ Ｐゴシック" charset="0"/>
                  <a:cs typeface="Helvetica" charset="0"/>
                  <a:sym typeface="Helvetica" charset="0"/>
                </a:rPr>
                <a:t>TCP destination behaviour</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a:solidFill>
                    <a:schemeClr val="tx1"/>
                  </a:solidFill>
                  <a:latin typeface="Helvetica" charset="0"/>
                  <a:ea typeface="ＭＳ Ｐゴシック" charset="0"/>
                  <a:cs typeface="Helvetica" charset="0"/>
                  <a:sym typeface="Helvetica" charset="0"/>
                </a:rPr>
                <a:t>Upon reception of a CE=1 IP packet indicate the</a:t>
              </a:r>
              <a:br>
                <a:rPr lang="en-US" sz="1846">
                  <a:solidFill>
                    <a:schemeClr val="tx1"/>
                  </a:solidFill>
                  <a:latin typeface="Helvetica" charset="0"/>
                  <a:ea typeface="ＭＳ Ｐゴシック" charset="0"/>
                  <a:cs typeface="Helvetica" charset="0"/>
                  <a:sym typeface="Helvetica" charset="0"/>
                </a:rPr>
              </a:br>
              <a:r>
                <a:rPr lang="en-US" sz="1846">
                  <a:solidFill>
                    <a:schemeClr val="tx1"/>
                  </a:solidFill>
                  <a:latin typeface="Helvetica" charset="0"/>
                  <a:ea typeface="ＭＳ Ｐゴシック" charset="0"/>
                  <a:cs typeface="Helvetica" charset="0"/>
                  <a:sym typeface="Helvetica" charset="0"/>
                </a:rPr>
                <a:t>congestion to the source by setting a special</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Lst>
              </a:pPr>
              <a:r>
                <a:rPr lang="en-US" sz="1846">
                  <a:solidFill>
                    <a:schemeClr val="tx1"/>
                  </a:solidFill>
                  <a:latin typeface="Helvetica" charset="0"/>
                  <a:ea typeface="ＭＳ Ｐゴシック" charset="0"/>
                  <a:cs typeface="Helvetica" charset="0"/>
                  <a:sym typeface="Helvetica" charset="0"/>
                </a:rPr>
                <a:t>flag (ECN-Echo) in the returning TCP ack </a:t>
              </a:r>
            </a:p>
          </p:txBody>
        </p:sp>
        <p:sp>
          <p:nvSpPr>
            <p:cNvPr id="41" name="Line 43"/>
            <p:cNvSpPr>
              <a:spLocks noChangeShapeType="1"/>
            </p:cNvSpPr>
            <p:nvPr/>
          </p:nvSpPr>
          <p:spPr bwMode="auto">
            <a:xfrm flipH="1">
              <a:off x="245" y="0"/>
              <a:ext cx="1515" cy="316"/>
            </a:xfrm>
            <a:prstGeom prst="line">
              <a:avLst/>
            </a:prstGeom>
            <a:noFill/>
            <a:ln w="127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grpSp>
    </p:spTree>
    <p:extLst>
      <p:ext uri="{BB962C8B-B14F-4D97-AF65-F5344CB8AC3E}">
        <p14:creationId xmlns:p14="http://schemas.microsoft.com/office/powerpoint/2010/main" val="20078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Dealing with lost </a:t>
            </a:r>
            <a:r>
              <a:rPr lang="en-GB" dirty="0" err="1"/>
              <a:t>acks</a:t>
            </a:r>
            <a:endParaRPr lang="en-GB" dirty="0"/>
          </a:p>
        </p:txBody>
      </p:sp>
      <p:pic>
        <p:nvPicPr>
          <p:cNvPr id="6" name="Espace réservé du contenu 5"/>
          <p:cNvPicPr>
            <a:picLocks noGrp="1" noChangeAspect="1"/>
          </p:cNvPicPr>
          <p:nvPr>
            <p:ph idx="1"/>
          </p:nvPr>
        </p:nvPicPr>
        <p:blipFill>
          <a:blip r:embed="rId2"/>
          <a:srcRect t="-59508" b="-59508"/>
          <a:stretch>
            <a:fillRect/>
          </a:stretch>
        </p:blipFill>
        <p:spPr>
          <a:xfrm>
            <a:off x="924919" y="2860432"/>
            <a:ext cx="11410331" cy="6231370"/>
          </a:xfrm>
        </p:spPr>
      </p:pic>
    </p:spTree>
    <p:extLst>
      <p:ext uri="{BB962C8B-B14F-4D97-AF65-F5344CB8AC3E}">
        <p14:creationId xmlns:p14="http://schemas.microsoft.com/office/powerpoint/2010/main" val="354857719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Deploying ECN</a:t>
            </a:r>
          </a:p>
        </p:txBody>
      </p:sp>
      <p:sp>
        <p:nvSpPr>
          <p:cNvPr id="3" name="Espace réservé du contenu 2"/>
          <p:cNvSpPr>
            <a:spLocks noGrp="1"/>
          </p:cNvSpPr>
          <p:nvPr>
            <p:ph idx="1"/>
          </p:nvPr>
        </p:nvSpPr>
        <p:spPr/>
        <p:txBody>
          <a:bodyPr/>
          <a:lstStyle/>
          <a:p>
            <a:r>
              <a:rPr lang="en-GB" dirty="0"/>
              <a:t>On </a:t>
            </a:r>
            <a:r>
              <a:rPr lang="en-GB" dirty="0" err="1"/>
              <a:t>endhosts</a:t>
            </a:r>
            <a:endParaRPr lang="en-GB" dirty="0"/>
          </a:p>
          <a:p>
            <a:pPr lvl="1"/>
            <a:r>
              <a:rPr lang="en-GB" dirty="0"/>
              <a:t>Update the TCP stack to support ECN</a:t>
            </a:r>
          </a:p>
          <a:p>
            <a:pPr lvl="2"/>
            <a:r>
              <a:rPr lang="en-GB" dirty="0"/>
              <a:t>Negotiate ECN usage in SYN</a:t>
            </a:r>
          </a:p>
          <a:p>
            <a:pPr lvl="2"/>
            <a:r>
              <a:rPr lang="en-GB" dirty="0"/>
              <a:t>Encode ECN info in packets/segments</a:t>
            </a:r>
          </a:p>
          <a:p>
            <a:pPr lvl="1"/>
            <a:r>
              <a:rPr lang="en-GB" dirty="0"/>
              <a:t>For other transport protocols…</a:t>
            </a:r>
          </a:p>
        </p:txBody>
      </p:sp>
    </p:spTree>
    <p:extLst>
      <p:ext uri="{BB962C8B-B14F-4D97-AF65-F5344CB8AC3E}">
        <p14:creationId xmlns:p14="http://schemas.microsoft.com/office/powerpoint/2010/main" val="189220306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Deploying ECN </a:t>
            </a:r>
          </a:p>
        </p:txBody>
      </p:sp>
      <p:sp>
        <p:nvSpPr>
          <p:cNvPr id="3" name="Espace réservé du contenu 2"/>
          <p:cNvSpPr>
            <a:spLocks noGrp="1"/>
          </p:cNvSpPr>
          <p:nvPr>
            <p:ph idx="1"/>
          </p:nvPr>
        </p:nvSpPr>
        <p:spPr>
          <a:xfrm>
            <a:off x="1672492" y="2930770"/>
            <a:ext cx="10479766" cy="5275384"/>
          </a:xfrm>
        </p:spPr>
        <p:txBody>
          <a:bodyPr/>
          <a:lstStyle/>
          <a:p>
            <a:r>
              <a:rPr lang="en-GB" dirty="0"/>
              <a:t>On routers</a:t>
            </a:r>
          </a:p>
          <a:p>
            <a:pPr lvl="1"/>
            <a:r>
              <a:rPr lang="en-GB" dirty="0"/>
              <a:t>Routers need to distinguish between</a:t>
            </a:r>
          </a:p>
          <a:p>
            <a:pPr lvl="2"/>
            <a:r>
              <a:rPr lang="en-GB" dirty="0"/>
              <a:t>ECN-capable hosts that react to ECN</a:t>
            </a:r>
          </a:p>
          <a:p>
            <a:pPr lvl="3"/>
            <a:r>
              <a:rPr lang="en-GB" dirty="0"/>
              <a:t>If congestion, such packets are marked</a:t>
            </a:r>
          </a:p>
          <a:p>
            <a:pPr lvl="2"/>
            <a:r>
              <a:rPr lang="en-GB" dirty="0"/>
              <a:t>Other hosts that do not react to ECN</a:t>
            </a:r>
          </a:p>
          <a:p>
            <a:pPr lvl="3"/>
            <a:r>
              <a:rPr lang="en-GB" dirty="0"/>
              <a:t>If congestion, such packets are dropped</a:t>
            </a:r>
          </a:p>
        </p:txBody>
      </p:sp>
    </p:spTree>
    <p:extLst>
      <p:ext uri="{BB962C8B-B14F-4D97-AF65-F5344CB8AC3E}">
        <p14:creationId xmlns:p14="http://schemas.microsoft.com/office/powerpoint/2010/main" val="415433463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ECN support on routers</a:t>
            </a:r>
          </a:p>
        </p:txBody>
      </p:sp>
      <p:sp>
        <p:nvSpPr>
          <p:cNvPr id="3" name="Espace réservé du contenu 2"/>
          <p:cNvSpPr>
            <a:spLocks noGrp="1"/>
          </p:cNvSpPr>
          <p:nvPr>
            <p:ph idx="1"/>
          </p:nvPr>
        </p:nvSpPr>
        <p:spPr>
          <a:xfrm>
            <a:off x="1672493" y="6073240"/>
            <a:ext cx="9659816" cy="2132913"/>
          </a:xfrm>
        </p:spPr>
        <p:txBody>
          <a:bodyPr/>
          <a:lstStyle/>
          <a:p>
            <a:r>
              <a:rPr lang="en-GB" dirty="0"/>
              <a:t>Specialised buffer acceptance algorithms</a:t>
            </a:r>
          </a:p>
        </p:txBody>
      </p:sp>
      <p:grpSp>
        <p:nvGrpSpPr>
          <p:cNvPr id="6" name="Group 6"/>
          <p:cNvGrpSpPr>
            <a:grpSpLocks/>
          </p:cNvGrpSpPr>
          <p:nvPr/>
        </p:nvGrpSpPr>
        <p:grpSpPr bwMode="auto">
          <a:xfrm>
            <a:off x="4401176" y="5708338"/>
            <a:ext cx="943708" cy="555381"/>
            <a:chOff x="0" y="0"/>
            <a:chExt cx="644" cy="379"/>
          </a:xfrm>
        </p:grpSpPr>
        <p:sp>
          <p:nvSpPr>
            <p:cNvPr id="7" name="AutoShape 7"/>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862"/>
            </a:p>
          </p:txBody>
        </p:sp>
        <p:sp>
          <p:nvSpPr>
            <p:cNvPr id="8" name="Line 8"/>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9" name="Line 9"/>
            <p:cNvSpPr>
              <a:spLocks noChangeShapeType="1"/>
            </p:cNvSpPr>
            <p:nvPr/>
          </p:nvSpPr>
          <p:spPr bwMode="auto">
            <a:xfrm rot="10800000" flipH="1">
              <a:off x="433"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0" name="Line 10"/>
            <p:cNvSpPr>
              <a:spLocks noChangeShapeType="1"/>
            </p:cNvSpPr>
            <p:nvPr/>
          </p:nvSpPr>
          <p:spPr bwMode="auto">
            <a:xfrm rot="10800000" flipH="1">
              <a:off x="433" y="246"/>
              <a:ext cx="208"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1" name="Line 11"/>
            <p:cNvSpPr>
              <a:spLocks noChangeShapeType="1"/>
            </p:cNvSpPr>
            <p:nvPr/>
          </p:nvSpPr>
          <p:spPr bwMode="auto">
            <a:xfrm>
              <a:off x="209" y="1"/>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2" name="Line 12"/>
            <p:cNvSpPr>
              <a:spLocks noChangeShapeType="1"/>
            </p:cNvSpPr>
            <p:nvPr/>
          </p:nvSpPr>
          <p:spPr bwMode="auto">
            <a:xfrm>
              <a:off x="642" y="1"/>
              <a:ext cx="1"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3" name="Rectangle 13"/>
            <p:cNvSpPr>
              <a:spLocks/>
            </p:cNvSpPr>
            <p:nvPr/>
          </p:nvSpPr>
          <p:spPr bwMode="auto">
            <a:xfrm>
              <a:off x="84" y="134"/>
              <a:ext cx="276"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R1</a:t>
              </a:r>
            </a:p>
          </p:txBody>
        </p:sp>
      </p:grpSp>
      <p:pic>
        <p:nvPicPr>
          <p:cNvPr id="14"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950" y="5514907"/>
            <a:ext cx="1097573" cy="973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grpSp>
        <p:nvGrpSpPr>
          <p:cNvPr id="15" name="Group 15"/>
          <p:cNvGrpSpPr>
            <a:grpSpLocks/>
          </p:cNvGrpSpPr>
          <p:nvPr/>
        </p:nvGrpSpPr>
        <p:grpSpPr bwMode="auto">
          <a:xfrm>
            <a:off x="6527451" y="5718596"/>
            <a:ext cx="942241" cy="558311"/>
            <a:chOff x="0" y="0"/>
            <a:chExt cx="642" cy="381"/>
          </a:xfrm>
        </p:grpSpPr>
        <p:sp>
          <p:nvSpPr>
            <p:cNvPr id="16" name="AutoShape 16"/>
            <p:cNvSpPr>
              <a:spLocks/>
            </p:cNvSpPr>
            <p:nvPr/>
          </p:nvSpPr>
          <p:spPr bwMode="auto">
            <a:xfrm>
              <a:off x="0" y="131"/>
              <a:ext cx="434" cy="246"/>
            </a:xfrm>
            <a:prstGeom prst="roundRect">
              <a:avLst>
                <a:gd name="adj" fmla="val 403"/>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862"/>
            </a:p>
          </p:txBody>
        </p:sp>
        <p:sp>
          <p:nvSpPr>
            <p:cNvPr id="17" name="Line 17"/>
            <p:cNvSpPr>
              <a:spLocks noChangeShapeType="1"/>
            </p:cNvSpPr>
            <p:nvPr/>
          </p:nvSpPr>
          <p:spPr bwMode="auto">
            <a:xfrm rot="10800000" flipH="1">
              <a:off x="0" y="0"/>
              <a:ext cx="207"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8" name="Line 18"/>
            <p:cNvSpPr>
              <a:spLocks noChangeShapeType="1"/>
            </p:cNvSpPr>
            <p:nvPr/>
          </p:nvSpPr>
          <p:spPr bwMode="auto">
            <a:xfrm rot="10800000" flipH="1">
              <a:off x="434" y="0"/>
              <a:ext cx="208" cy="132"/>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19" name="Line 19"/>
            <p:cNvSpPr>
              <a:spLocks noChangeShapeType="1"/>
            </p:cNvSpPr>
            <p:nvPr/>
          </p:nvSpPr>
          <p:spPr bwMode="auto">
            <a:xfrm rot="10800000" flipH="1">
              <a:off x="434" y="248"/>
              <a:ext cx="208" cy="133"/>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20" name="Line 20"/>
            <p:cNvSpPr>
              <a:spLocks noChangeShapeType="1"/>
            </p:cNvSpPr>
            <p:nvPr/>
          </p:nvSpPr>
          <p:spPr bwMode="auto">
            <a:xfrm>
              <a:off x="207" y="0"/>
              <a:ext cx="435" cy="1"/>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21" name="Line 21"/>
            <p:cNvSpPr>
              <a:spLocks noChangeShapeType="1"/>
            </p:cNvSpPr>
            <p:nvPr/>
          </p:nvSpPr>
          <p:spPr bwMode="auto">
            <a:xfrm>
              <a:off x="641" y="0"/>
              <a:ext cx="1" cy="24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22" name="Rectangle 22"/>
            <p:cNvSpPr>
              <a:spLocks/>
            </p:cNvSpPr>
            <p:nvPr/>
          </p:nvSpPr>
          <p:spPr bwMode="auto">
            <a:xfrm>
              <a:off x="84" y="134"/>
              <a:ext cx="275"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nSpc>
                  <a:spcPct val="84000"/>
                </a:lnSpc>
              </a:pPr>
              <a:r>
                <a:rPr lang="en-US" sz="2031">
                  <a:solidFill>
                    <a:schemeClr val="tx1"/>
                  </a:solidFill>
                  <a:latin typeface="Helvetica" charset="0"/>
                  <a:ea typeface="ＭＳ Ｐゴシック" charset="0"/>
                  <a:cs typeface="Helvetica" charset="0"/>
                  <a:sym typeface="Helvetica" charset="0"/>
                </a:rPr>
                <a:t> R2</a:t>
              </a:r>
            </a:p>
          </p:txBody>
        </p:sp>
      </p:grpSp>
      <p:pic>
        <p:nvPicPr>
          <p:cNvPr id="23" name="Picture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831" y="5513442"/>
            <a:ext cx="1097573" cy="973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24" name="Line 24"/>
          <p:cNvSpPr>
            <a:spLocks noChangeShapeType="1"/>
          </p:cNvSpPr>
          <p:nvPr/>
        </p:nvSpPr>
        <p:spPr bwMode="auto">
          <a:xfrm>
            <a:off x="2831751" y="6130369"/>
            <a:ext cx="1563565" cy="146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25" name="Line 25"/>
          <p:cNvSpPr>
            <a:spLocks noChangeShapeType="1"/>
          </p:cNvSpPr>
          <p:nvPr/>
        </p:nvSpPr>
        <p:spPr bwMode="auto">
          <a:xfrm>
            <a:off x="5188089" y="6024861"/>
            <a:ext cx="1339362" cy="1466"/>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grpSp>
        <p:nvGrpSpPr>
          <p:cNvPr id="26" name="Group 26"/>
          <p:cNvGrpSpPr>
            <a:grpSpLocks/>
          </p:cNvGrpSpPr>
          <p:nvPr/>
        </p:nvGrpSpPr>
        <p:grpSpPr bwMode="auto">
          <a:xfrm>
            <a:off x="2434632" y="5627742"/>
            <a:ext cx="186104" cy="316523"/>
            <a:chOff x="0" y="0"/>
            <a:chExt cx="127" cy="216"/>
          </a:xfrm>
        </p:grpSpPr>
        <p:sp>
          <p:nvSpPr>
            <p:cNvPr id="27" name="Rectangle 27"/>
            <p:cNvSpPr>
              <a:spLocks/>
            </p:cNvSpPr>
            <p:nvPr/>
          </p:nvSpPr>
          <p:spPr bwMode="auto">
            <a:xfrm>
              <a:off x="0" y="0"/>
              <a:ext cx="127"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862"/>
            </a:p>
          </p:txBody>
        </p:sp>
        <p:sp>
          <p:nvSpPr>
            <p:cNvPr id="28" name="Rectangle 28"/>
            <p:cNvSpPr>
              <a:spLocks/>
            </p:cNvSpPr>
            <p:nvPr/>
          </p:nvSpPr>
          <p:spPr bwMode="auto">
            <a:xfrm>
              <a:off x="0" y="0"/>
              <a:ext cx="11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A</a:t>
              </a:r>
            </a:p>
          </p:txBody>
        </p:sp>
      </p:grpSp>
      <p:grpSp>
        <p:nvGrpSpPr>
          <p:cNvPr id="29" name="Group 29"/>
          <p:cNvGrpSpPr>
            <a:grpSpLocks/>
          </p:cNvGrpSpPr>
          <p:nvPr/>
        </p:nvGrpSpPr>
        <p:grpSpPr bwMode="auto">
          <a:xfrm>
            <a:off x="9330730" y="5614553"/>
            <a:ext cx="199293" cy="316523"/>
            <a:chOff x="0" y="0"/>
            <a:chExt cx="136" cy="216"/>
          </a:xfrm>
        </p:grpSpPr>
        <p:sp>
          <p:nvSpPr>
            <p:cNvPr id="30" name="Rectangle 30"/>
            <p:cNvSpPr>
              <a:spLocks/>
            </p:cNvSpPr>
            <p:nvPr/>
          </p:nvSpPr>
          <p:spPr bwMode="auto">
            <a:xfrm>
              <a:off x="0" y="0"/>
              <a:ext cx="136" cy="216"/>
            </a:xfrm>
            <a:prstGeom prst="rect">
              <a:avLst/>
            </a:prstGeom>
            <a:solidFill>
              <a:srgbClr val="FFFFFF"/>
            </a:solidFill>
            <a:ln>
              <a:noFill/>
            </a:ln>
            <a:extLs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lstStyle/>
            <a:p>
              <a:endParaRPr lang="en-GB" sz="2862"/>
            </a:p>
          </p:txBody>
        </p:sp>
        <p:sp>
          <p:nvSpPr>
            <p:cNvPr id="31" name="Rectangle 31"/>
            <p:cNvSpPr>
              <a:spLocks/>
            </p:cNvSpPr>
            <p:nvPr/>
          </p:nvSpPr>
          <p:spPr bwMode="auto">
            <a:xfrm>
              <a:off x="0" y="0"/>
              <a:ext cx="128" cy="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pPr>
              <a:r>
                <a:rPr lang="en-US" sz="2031">
                  <a:solidFill>
                    <a:schemeClr val="tx1"/>
                  </a:solidFill>
                  <a:latin typeface="Helvetica" charset="0"/>
                  <a:ea typeface="ＭＳ Ｐゴシック" charset="0"/>
                  <a:cs typeface="Helvetica" charset="0"/>
                  <a:sym typeface="Helvetica" charset="0"/>
                </a:rPr>
                <a:t>D</a:t>
              </a:r>
            </a:p>
          </p:txBody>
        </p:sp>
      </p:grpSp>
      <p:sp>
        <p:nvSpPr>
          <p:cNvPr id="32" name="Rectangle 32"/>
          <p:cNvSpPr>
            <a:spLocks/>
          </p:cNvSpPr>
          <p:nvPr/>
        </p:nvSpPr>
        <p:spPr bwMode="auto">
          <a:xfrm>
            <a:off x="6115676" y="3397428"/>
            <a:ext cx="6244338" cy="1437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b="1">
                <a:solidFill>
                  <a:schemeClr val="tx1"/>
                </a:solidFill>
                <a:latin typeface="Helvetica" charset="0"/>
                <a:ea typeface="ＭＳ Ｐゴシック" charset="0"/>
                <a:cs typeface="Helvetica" charset="0"/>
                <a:sym typeface="Helvetica" charset="0"/>
              </a:rPr>
              <a:t>In case of congestion</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b="1">
                <a:solidFill>
                  <a:schemeClr val="tx1"/>
                </a:solidFill>
                <a:latin typeface="Helvetica" charset="0"/>
                <a:ea typeface="ＭＳ Ｐゴシック" charset="0"/>
                <a:cs typeface="Helvetica" charset="0"/>
                <a:sym typeface="Helvetica" charset="0"/>
              </a:rPr>
              <a:t>If ECT bit is set</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a:solidFill>
                  <a:schemeClr val="tx1"/>
                </a:solidFill>
                <a:latin typeface="Helvetica" charset="0"/>
                <a:ea typeface="ＭＳ Ｐゴシック" charset="0"/>
                <a:cs typeface="Helvetica" charset="0"/>
                <a:sym typeface="Helvetica" charset="0"/>
              </a:rPr>
              <a:t>	Mark the IP packet that caused congestion </a:t>
            </a:r>
            <a:br>
              <a:rPr lang="en-US" sz="1846">
                <a:solidFill>
                  <a:schemeClr val="tx1"/>
                </a:solidFill>
                <a:latin typeface="Helvetica" charset="0"/>
                <a:ea typeface="ＭＳ Ｐゴシック" charset="0"/>
                <a:cs typeface="Helvetica" charset="0"/>
                <a:sym typeface="Helvetica" charset="0"/>
              </a:rPr>
            </a:br>
            <a:r>
              <a:rPr lang="en-US" sz="1846">
                <a:solidFill>
                  <a:schemeClr val="tx1"/>
                </a:solidFill>
                <a:latin typeface="Helvetica" charset="0"/>
                <a:ea typeface="ＭＳ Ｐゴシック" charset="0"/>
                <a:cs typeface="Helvetica" charset="0"/>
                <a:sym typeface="Helvetica" charset="0"/>
              </a:rPr>
              <a:t>	by setting on bit flag (CE: Congestion Experienced)</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b="1">
                <a:solidFill>
                  <a:schemeClr val="tx1"/>
                </a:solidFill>
                <a:latin typeface="Helvetica" charset="0"/>
                <a:ea typeface="ＭＳ Ｐゴシック" charset="0"/>
                <a:cs typeface="Helvetica" charset="0"/>
                <a:sym typeface="Helvetica" charset="0"/>
              </a:rPr>
              <a:t>If ECT bit is not set</a:t>
            </a:r>
          </a:p>
          <a:p>
            <a:pPr algn="l">
              <a:lnSpc>
                <a:spcPct val="84000"/>
              </a:lnSpc>
              <a:tabLst>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 pos="867463" algn="l"/>
                <a:tab pos="1723204" algn="l"/>
                <a:tab pos="2590668" algn="l"/>
                <a:tab pos="3446409" algn="l"/>
                <a:tab pos="4313871" algn="l"/>
                <a:tab pos="5169612" algn="l"/>
                <a:tab pos="6037076" algn="l"/>
                <a:tab pos="6845926" algn="l"/>
              </a:tabLst>
            </a:pPr>
            <a:r>
              <a:rPr lang="en-US" sz="1846">
                <a:solidFill>
                  <a:schemeClr val="tx1"/>
                </a:solidFill>
                <a:latin typeface="Helvetica" charset="0"/>
                <a:ea typeface="ＭＳ Ｐゴシック" charset="0"/>
                <a:cs typeface="Helvetica" charset="0"/>
                <a:sym typeface="Helvetica" charset="0"/>
              </a:rPr>
              <a:t>	Discard the IP packet that caused congestion</a:t>
            </a:r>
          </a:p>
        </p:txBody>
      </p:sp>
      <p:sp>
        <p:nvSpPr>
          <p:cNvPr id="33" name="Line 33"/>
          <p:cNvSpPr>
            <a:spLocks noChangeShapeType="1"/>
          </p:cNvSpPr>
          <p:nvPr/>
        </p:nvSpPr>
        <p:spPr bwMode="auto">
          <a:xfrm>
            <a:off x="7286519" y="5999950"/>
            <a:ext cx="1805354" cy="1465"/>
          </a:xfrm>
          <a:prstGeom prst="line">
            <a:avLst/>
          </a:prstGeom>
          <a:noFill/>
          <a:ln w="12700">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en-GB" sz="2862"/>
          </a:p>
        </p:txBody>
      </p:sp>
      <p:sp>
        <p:nvSpPr>
          <p:cNvPr id="34" name="AutoShape 34"/>
          <p:cNvSpPr>
            <a:spLocks/>
          </p:cNvSpPr>
          <p:nvPr/>
        </p:nvSpPr>
        <p:spPr bwMode="auto">
          <a:xfrm>
            <a:off x="3112485" y="5607958"/>
            <a:ext cx="6236677" cy="930519"/>
          </a:xfrm>
          <a:custGeom>
            <a:avLst/>
            <a:gdLst/>
            <a:ahLst/>
            <a:cxnLst/>
            <a:rect l="0" t="0" r="r" b="b"/>
            <a:pathLst>
              <a:path w="21490" h="20657">
                <a:moveTo>
                  <a:pt x="0" y="452"/>
                </a:moveTo>
                <a:cubicBezTo>
                  <a:pt x="591" y="443"/>
                  <a:pt x="1186" y="452"/>
                  <a:pt x="1778" y="452"/>
                </a:cubicBezTo>
                <a:cubicBezTo>
                  <a:pt x="2430" y="452"/>
                  <a:pt x="3081" y="196"/>
                  <a:pt x="3733" y="452"/>
                </a:cubicBezTo>
                <a:cubicBezTo>
                  <a:pt x="4352" y="690"/>
                  <a:pt x="4950" y="-308"/>
                  <a:pt x="5567" y="63"/>
                </a:cubicBezTo>
                <a:cubicBezTo>
                  <a:pt x="6185" y="433"/>
                  <a:pt x="6786" y="994"/>
                  <a:pt x="7405" y="833"/>
                </a:cubicBezTo>
                <a:cubicBezTo>
                  <a:pt x="8034" y="671"/>
                  <a:pt x="8669" y="661"/>
                  <a:pt x="9300" y="833"/>
                </a:cubicBezTo>
                <a:cubicBezTo>
                  <a:pt x="9923" y="994"/>
                  <a:pt x="10467" y="-641"/>
                  <a:pt x="11138" y="452"/>
                </a:cubicBezTo>
                <a:cubicBezTo>
                  <a:pt x="11786" y="1517"/>
                  <a:pt x="12480" y="652"/>
                  <a:pt x="13151" y="452"/>
                </a:cubicBezTo>
                <a:cubicBezTo>
                  <a:pt x="13821" y="253"/>
                  <a:pt x="14488" y="1032"/>
                  <a:pt x="15166" y="833"/>
                </a:cubicBezTo>
                <a:cubicBezTo>
                  <a:pt x="15814" y="633"/>
                  <a:pt x="16468" y="899"/>
                  <a:pt x="17118" y="833"/>
                </a:cubicBezTo>
                <a:cubicBezTo>
                  <a:pt x="17730" y="776"/>
                  <a:pt x="18340" y="842"/>
                  <a:pt x="18954" y="452"/>
                </a:cubicBezTo>
                <a:cubicBezTo>
                  <a:pt x="19591" y="53"/>
                  <a:pt x="20192" y="1926"/>
                  <a:pt x="20792" y="3114"/>
                </a:cubicBezTo>
                <a:cubicBezTo>
                  <a:pt x="21600" y="4711"/>
                  <a:pt x="21599" y="11167"/>
                  <a:pt x="21325" y="15302"/>
                </a:cubicBezTo>
                <a:cubicBezTo>
                  <a:pt x="20952" y="20959"/>
                  <a:pt x="20129" y="18373"/>
                  <a:pt x="19489" y="18734"/>
                </a:cubicBezTo>
                <a:cubicBezTo>
                  <a:pt x="18643" y="19210"/>
                  <a:pt x="17789" y="18734"/>
                  <a:pt x="16941" y="18734"/>
                </a:cubicBezTo>
                <a:cubicBezTo>
                  <a:pt x="16191" y="18734"/>
                  <a:pt x="15439" y="18944"/>
                  <a:pt x="14690" y="18734"/>
                </a:cubicBezTo>
                <a:cubicBezTo>
                  <a:pt x="14052" y="18563"/>
                  <a:pt x="13429" y="19580"/>
                  <a:pt x="12795" y="19115"/>
                </a:cubicBezTo>
                <a:cubicBezTo>
                  <a:pt x="12036" y="18554"/>
                  <a:pt x="11304" y="20294"/>
                  <a:pt x="10545" y="19875"/>
                </a:cubicBezTo>
                <a:cubicBezTo>
                  <a:pt x="9895" y="19523"/>
                  <a:pt x="9244" y="19657"/>
                  <a:pt x="8589" y="19495"/>
                </a:cubicBezTo>
                <a:cubicBezTo>
                  <a:pt x="7990" y="19352"/>
                  <a:pt x="7405" y="18544"/>
                  <a:pt x="6813" y="19115"/>
                </a:cubicBezTo>
                <a:cubicBezTo>
                  <a:pt x="6220" y="19685"/>
                  <a:pt x="5623" y="19866"/>
                  <a:pt x="5034" y="19495"/>
                </a:cubicBezTo>
                <a:cubicBezTo>
                  <a:pt x="4220" y="18982"/>
                  <a:pt x="3467" y="20598"/>
                  <a:pt x="2666" y="20255"/>
                </a:cubicBezTo>
                <a:cubicBezTo>
                  <a:pt x="2035" y="19989"/>
                  <a:pt x="1402" y="20246"/>
                  <a:pt x="770" y="20255"/>
                </a:cubicBezTo>
                <a:lnTo>
                  <a:pt x="415" y="20636"/>
                </a:lnTo>
              </a:path>
            </a:pathLst>
          </a:custGeom>
          <a:noFill/>
          <a:ln w="38100">
            <a:solidFill>
              <a:srgbClr val="FF0000"/>
            </a:solidFill>
            <a:prstDash val="sysDot"/>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GB" sz="2862"/>
          </a:p>
        </p:txBody>
      </p:sp>
      <p:sp>
        <p:nvSpPr>
          <p:cNvPr id="35" name="Line 35"/>
          <p:cNvSpPr>
            <a:spLocks noChangeShapeType="1"/>
          </p:cNvSpPr>
          <p:nvPr/>
        </p:nvSpPr>
        <p:spPr bwMode="auto">
          <a:xfrm flipH="1">
            <a:off x="2985615" y="6515765"/>
            <a:ext cx="364881" cy="1465"/>
          </a:xfrm>
          <a:prstGeom prst="line">
            <a:avLst/>
          </a:prstGeom>
          <a:noFill/>
          <a:ln w="38100">
            <a:solidFill>
              <a:srgbClr val="FF0000"/>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6" name="Line 36"/>
          <p:cNvSpPr>
            <a:spLocks noChangeShapeType="1"/>
          </p:cNvSpPr>
          <p:nvPr/>
        </p:nvSpPr>
        <p:spPr bwMode="auto">
          <a:xfrm rot="10800000">
            <a:off x="6373584" y="4934616"/>
            <a:ext cx="381000" cy="742950"/>
          </a:xfrm>
          <a:prstGeom prst="line">
            <a:avLst/>
          </a:prstGeom>
          <a:noFill/>
          <a:ln w="127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7" name="Line 37"/>
          <p:cNvSpPr>
            <a:spLocks noChangeShapeType="1"/>
          </p:cNvSpPr>
          <p:nvPr/>
        </p:nvSpPr>
        <p:spPr bwMode="auto">
          <a:xfrm rot="10800000">
            <a:off x="1092338" y="4899445"/>
            <a:ext cx="1449266" cy="621323"/>
          </a:xfrm>
          <a:prstGeom prst="line">
            <a:avLst/>
          </a:prstGeom>
          <a:noFill/>
          <a:ln w="12700">
            <a:solidFill>
              <a:schemeClr val="tx1"/>
            </a:solidFill>
            <a:prstDash val="solid"/>
            <a:round/>
            <a:headEnd type="none" w="med" len="med"/>
            <a:tailEnd type="triangle" w="med" len="med"/>
          </a:ln>
          <a:extLst>
            <a:ext uri="{909E8E84-426E-40dd-AFC4-6F175D3DCCD1}">
              <a14:hiddenFill xmlns:a14="http://schemas.microsoft.com/office/drawing/2010/main" xmlns="">
                <a:noFill/>
              </a14:hiddenFill>
            </a:ext>
          </a:extLst>
        </p:spPr>
        <p:txBody>
          <a:bodyPr/>
          <a:lstStyle/>
          <a:p>
            <a:endParaRPr lang="en-GB" sz="2862"/>
          </a:p>
        </p:txBody>
      </p:sp>
      <p:sp>
        <p:nvSpPr>
          <p:cNvPr id="38" name="Rectangle 38"/>
          <p:cNvSpPr>
            <a:spLocks/>
          </p:cNvSpPr>
          <p:nvPr/>
        </p:nvSpPr>
        <p:spPr bwMode="auto">
          <a:xfrm>
            <a:off x="786072" y="3480953"/>
            <a:ext cx="5098832" cy="11986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none" lIns="0" tIns="0" rIns="0" bIns="0">
            <a:spAutoFit/>
          </a:bodyPr>
          <a:lstStyle/>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b="1">
                <a:solidFill>
                  <a:schemeClr val="tx1"/>
                </a:solidFill>
                <a:latin typeface="Helvetica" charset="0"/>
                <a:ea typeface="ＭＳ Ｐゴシック" charset="0"/>
                <a:cs typeface="Helvetica" charset="0"/>
                <a:sym typeface="Helvetica" charset="0"/>
              </a:rPr>
              <a:t>ECN-capable source</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b="1">
                <a:solidFill>
                  <a:schemeClr val="tx1"/>
                </a:solidFill>
                <a:latin typeface="Helvetica" charset="0"/>
                <a:ea typeface="ＭＳ Ｐゴシック" charset="0"/>
                <a:cs typeface="Helvetica" charset="0"/>
                <a:sym typeface="Helvetica" charset="0"/>
              </a:rPr>
              <a:t>If destination is also ECN capable</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Set ECT bit in all IP packets towards destination</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b="1">
                <a:solidFill>
                  <a:schemeClr val="tx1"/>
                </a:solidFill>
                <a:latin typeface="Helvetica" charset="0"/>
                <a:ea typeface="ＭＳ Ｐゴシック" charset="0"/>
                <a:cs typeface="Helvetica" charset="0"/>
                <a:sym typeface="Helvetica" charset="0"/>
              </a:rPr>
              <a:t>Otherwise</a:t>
            </a:r>
          </a:p>
          <a:p>
            <a:pPr algn="l">
              <a:lnSpc>
                <a:spcPct val="84000"/>
              </a:lnSpc>
              <a:tabLst>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 pos="4313871" algn="l"/>
                <a:tab pos="5169612" algn="l"/>
                <a:tab pos="5990186" algn="l"/>
                <a:tab pos="867463" algn="l"/>
                <a:tab pos="1723204" algn="l"/>
                <a:tab pos="2590668" algn="l"/>
                <a:tab pos="3446409" algn="l"/>
              </a:tabLst>
            </a:pPr>
            <a:r>
              <a:rPr lang="en-US" sz="1846">
                <a:solidFill>
                  <a:schemeClr val="tx1"/>
                </a:solidFill>
                <a:latin typeface="Helvetica" charset="0"/>
                <a:ea typeface="ＭＳ Ｐゴシック" charset="0"/>
                <a:cs typeface="Helvetica" charset="0"/>
                <a:sym typeface="Helvetica" charset="0"/>
              </a:rPr>
              <a:t> Reset ECT bit</a:t>
            </a:r>
          </a:p>
        </p:txBody>
      </p:sp>
    </p:spTree>
    <p:extLst>
      <p:ext uri="{BB962C8B-B14F-4D97-AF65-F5344CB8AC3E}">
        <p14:creationId xmlns:p14="http://schemas.microsoft.com/office/powerpoint/2010/main" val="27589623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ln/>
        </p:spPr>
        <p:txBody>
          <a:bodyPr/>
          <a:lstStyle/>
          <a:p>
            <a:r>
              <a:rPr lang="en-US"/>
              <a:t>Self-clocking</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8" y="2209800"/>
            <a:ext cx="9110662" cy="683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a:t>Agenda</a:t>
            </a:r>
          </a:p>
        </p:txBody>
      </p:sp>
      <p:sp>
        <p:nvSpPr>
          <p:cNvPr id="61442" name="Rectangle 2"/>
          <p:cNvSpPr>
            <a:spLocks noGrp="1" noChangeArrowheads="1"/>
          </p:cNvSpPr>
          <p:nvPr>
            <p:ph type="body" idx="1"/>
          </p:nvPr>
        </p:nvSpPr>
        <p:spPr>
          <a:xfrm>
            <a:off x="1270000" y="3292624"/>
            <a:ext cx="10464800" cy="5715000"/>
          </a:xfrm>
          <a:ln/>
        </p:spPr>
        <p:txBody>
          <a:bodyPr/>
          <a:lstStyle/>
          <a:p>
            <a:pPr marL="889000"/>
            <a:r>
              <a:rPr lang="en-US" dirty="0">
                <a:solidFill>
                  <a:srgbClr val="FF2712"/>
                </a:solidFill>
              </a:rPr>
              <a:t>Congestion Control</a:t>
            </a:r>
          </a:p>
          <a:p>
            <a:pPr marL="1333500" lvl="1"/>
            <a:r>
              <a:rPr lang="en-US" dirty="0"/>
              <a:t>Principles</a:t>
            </a:r>
          </a:p>
          <a:p>
            <a:pPr marL="1333500" lvl="1"/>
            <a:r>
              <a:rPr lang="en-US" dirty="0"/>
              <a:t>Additive Increase/Multiplicative Decrease</a:t>
            </a:r>
          </a:p>
          <a:p>
            <a:pPr marL="1333500" lvl="1"/>
            <a:r>
              <a:rPr lang="en-US" dirty="0"/>
              <a:t>Explicit Congestion Notification</a:t>
            </a:r>
          </a:p>
          <a:p>
            <a:pPr marL="1333500" lvl="1"/>
            <a:r>
              <a:rPr lang="en-US" dirty="0">
                <a:solidFill>
                  <a:srgbClr val="FF0000"/>
                </a:solidFill>
              </a:rPr>
              <a:t>Modern TCP Congestion control</a:t>
            </a:r>
          </a:p>
          <a:p>
            <a:pPr marL="1333500" lvl="1"/>
            <a:r>
              <a:rPr lang="en-US" dirty="0"/>
              <a:t>Router behavior</a:t>
            </a:r>
          </a:p>
          <a:p>
            <a:pPr marL="762000" lvl="1" indent="0">
              <a:buNone/>
            </a:pPr>
            <a:endParaRPr lang="en-US" dirty="0">
              <a:solidFill>
                <a:srgbClr val="FF2712"/>
              </a:solidFill>
            </a:endParaRPr>
          </a:p>
        </p:txBody>
      </p:sp>
    </p:spTree>
    <p:extLst>
      <p:ext uri="{BB962C8B-B14F-4D97-AF65-F5344CB8AC3E}">
        <p14:creationId xmlns:p14="http://schemas.microsoft.com/office/powerpoint/2010/main" val="134044090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D4D3-0183-A645-AC57-9EA888BB3E0A}"/>
              </a:ext>
            </a:extLst>
          </p:cNvPr>
          <p:cNvSpPr>
            <a:spLocks noGrp="1"/>
          </p:cNvSpPr>
          <p:nvPr>
            <p:ph type="title"/>
          </p:nvPr>
        </p:nvSpPr>
        <p:spPr/>
        <p:txBody>
          <a:bodyPr/>
          <a:lstStyle/>
          <a:p>
            <a:r>
              <a:rPr lang="en-BE" dirty="0"/>
              <a:t>Issues with AIMD</a:t>
            </a:r>
          </a:p>
        </p:txBody>
      </p:sp>
      <p:sp>
        <p:nvSpPr>
          <p:cNvPr id="3" name="Content Placeholder 2">
            <a:extLst>
              <a:ext uri="{FF2B5EF4-FFF2-40B4-BE49-F238E27FC236}">
                <a16:creationId xmlns:a16="http://schemas.microsoft.com/office/drawing/2014/main" id="{B1A2D88E-C5F4-4D41-9140-AA4F92388389}"/>
              </a:ext>
            </a:extLst>
          </p:cNvPr>
          <p:cNvSpPr>
            <a:spLocks noGrp="1"/>
          </p:cNvSpPr>
          <p:nvPr>
            <p:ph idx="1"/>
          </p:nvPr>
        </p:nvSpPr>
        <p:spPr>
          <a:xfrm>
            <a:off x="1270000" y="2860432"/>
            <a:ext cx="10464800" cy="6126186"/>
          </a:xfrm>
        </p:spPr>
        <p:txBody>
          <a:bodyPr>
            <a:normAutofit fontScale="85000" lnSpcReduction="20000"/>
          </a:bodyPr>
          <a:lstStyle/>
          <a:p>
            <a:r>
              <a:rPr lang="en-BE" dirty="0"/>
              <a:t>Performance on high bandwidth*delay links</a:t>
            </a:r>
          </a:p>
          <a:p>
            <a:pPr lvl="1"/>
            <a:r>
              <a:rPr lang="en-BE" dirty="0"/>
              <a:t>Each loss forces TCP in congestion avoidance and grows slowly</a:t>
            </a:r>
          </a:p>
          <a:p>
            <a:r>
              <a:rPr lang="en-BE" dirty="0"/>
              <a:t>Bufferbloat</a:t>
            </a:r>
          </a:p>
          <a:p>
            <a:pPr lvl="1"/>
            <a:r>
              <a:rPr lang="en-BE" dirty="0"/>
              <a:t>TCP AIMD tries to saturate buffers until it causes congestion</a:t>
            </a:r>
          </a:p>
          <a:p>
            <a:pPr lvl="1"/>
            <a:r>
              <a:rPr lang="en-BE" dirty="0"/>
              <a:t>Inflates round-trip-times </a:t>
            </a:r>
          </a:p>
          <a:p>
            <a:r>
              <a:rPr lang="en-BE" dirty="0"/>
              <a:t>Fairness</a:t>
            </a:r>
          </a:p>
          <a:p>
            <a:pPr lvl="1"/>
            <a:r>
              <a:rPr lang="en-BE" dirty="0"/>
              <a:t>TCP sources with a lower rtt are favored</a:t>
            </a:r>
          </a:p>
          <a:p>
            <a:pPr marL="257901" indent="0">
              <a:buNone/>
            </a:pPr>
            <a:endParaRPr lang="en-BE" dirty="0"/>
          </a:p>
        </p:txBody>
      </p:sp>
    </p:spTree>
    <p:extLst>
      <p:ext uri="{BB962C8B-B14F-4D97-AF65-F5344CB8AC3E}">
        <p14:creationId xmlns:p14="http://schemas.microsoft.com/office/powerpoint/2010/main" val="316356687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r>
              <a:rPr lang="en-US"/>
              <a:t>Tuning TCP @google</a:t>
            </a:r>
          </a:p>
        </p:txBody>
      </p:sp>
      <p:sp>
        <p:nvSpPr>
          <p:cNvPr id="37890" name="Rectangle 2"/>
          <p:cNvSpPr>
            <a:spLocks noGrp="1" noChangeArrowheads="1"/>
          </p:cNvSpPr>
          <p:nvPr>
            <p:ph type="body" idx="1"/>
          </p:nvPr>
        </p:nvSpPr>
        <p:spPr>
          <a:ln/>
        </p:spPr>
        <p:txBody>
          <a:bodyPr/>
          <a:lstStyle/>
          <a:p>
            <a:pPr marL="820574"/>
            <a:r>
              <a:rPr lang="en-US" dirty="0"/>
              <a:t>Objectives</a:t>
            </a:r>
          </a:p>
          <a:p>
            <a:pPr marL="1230860" lvl="1"/>
            <a:r>
              <a:rPr lang="en-US" dirty="0"/>
              <a:t>Minimize time to receive result from search engine</a:t>
            </a:r>
          </a:p>
          <a:p>
            <a:pPr marL="1641147" lvl="2"/>
            <a:r>
              <a:rPr lang="en-US" dirty="0"/>
              <a:t>HTTP GET fits a single segment</a:t>
            </a:r>
          </a:p>
          <a:p>
            <a:pPr marL="1641147" lvl="2"/>
            <a:r>
              <a:rPr lang="en-US" dirty="0"/>
              <a:t>HTTP Response in &lt;16 </a:t>
            </a:r>
            <a:r>
              <a:rPr lang="en-US" dirty="0" err="1"/>
              <a:t>KBytes</a:t>
            </a:r>
            <a:endParaRPr lang="en-US" dirty="0"/>
          </a:p>
        </p:txBody>
      </p:sp>
    </p:spTree>
    <p:extLst>
      <p:ext uri="{BB962C8B-B14F-4D97-AF65-F5344CB8AC3E}">
        <p14:creationId xmlns:p14="http://schemas.microsoft.com/office/powerpoint/2010/main" val="321723625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ln/>
        </p:spPr>
        <p:txBody>
          <a:bodyPr/>
          <a:lstStyle/>
          <a:p>
            <a:r>
              <a:rPr lang="en-US"/>
              <a:t>Initial congestion window</a:t>
            </a:r>
          </a:p>
        </p:txBody>
      </p:sp>
      <p:sp>
        <p:nvSpPr>
          <p:cNvPr id="39938" name="Rectangle 2"/>
          <p:cNvSpPr>
            <a:spLocks noGrp="1" noChangeArrowheads="1"/>
          </p:cNvSpPr>
          <p:nvPr>
            <p:ph type="body" idx="1"/>
          </p:nvPr>
        </p:nvSpPr>
        <p:spPr>
          <a:ln/>
        </p:spPr>
        <p:txBody>
          <a:bodyPr/>
          <a:lstStyle/>
          <a:p>
            <a:pPr marL="820574"/>
            <a:r>
              <a:rPr lang="en-US" dirty="0"/>
              <a:t>What is the impact of initial congestion window and the slow-start on the time to receive an HTTP response ?</a:t>
            </a:r>
          </a:p>
        </p:txBody>
      </p:sp>
    </p:spTree>
    <p:extLst>
      <p:ext uri="{BB962C8B-B14F-4D97-AF65-F5344CB8AC3E}">
        <p14:creationId xmlns:p14="http://schemas.microsoft.com/office/powerpoint/2010/main" val="366594475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Initial TCP congestion window today</a:t>
            </a:r>
          </a:p>
        </p:txBody>
      </p:sp>
      <p:pic>
        <p:nvPicPr>
          <p:cNvPr id="4" name="Espace réservé du contenu 3"/>
          <p:cNvPicPr>
            <a:picLocks noGrp="1" noChangeAspect="1"/>
          </p:cNvPicPr>
          <p:nvPr>
            <p:ph idx="1"/>
          </p:nvPr>
        </p:nvPicPr>
        <p:blipFill>
          <a:blip r:embed="rId2"/>
          <a:srcRect l="-18950" r="-18950"/>
          <a:stretch>
            <a:fillRect/>
          </a:stretch>
        </p:blipFill>
        <p:spPr>
          <a:xfrm>
            <a:off x="852542" y="2949202"/>
            <a:ext cx="11109541" cy="6067104"/>
          </a:xfrm>
        </p:spPr>
      </p:pic>
      <p:sp>
        <p:nvSpPr>
          <p:cNvPr id="5" name="ZoneTexte 4"/>
          <p:cNvSpPr txBox="1"/>
          <p:nvPr/>
        </p:nvSpPr>
        <p:spPr>
          <a:xfrm>
            <a:off x="4505411" y="9033063"/>
            <a:ext cx="4723664" cy="348109"/>
          </a:xfrm>
          <a:prstGeom prst="rect">
            <a:avLst/>
          </a:prstGeom>
          <a:noFill/>
        </p:spPr>
        <p:txBody>
          <a:bodyPr wrap="none" rtlCol="0">
            <a:spAutoFit/>
          </a:bodyPr>
          <a:lstStyle/>
          <a:p>
            <a:r>
              <a:rPr lang="en-GB" sz="1662" dirty="0"/>
              <a:t>Source: M. </a:t>
            </a:r>
            <a:r>
              <a:rPr lang="en-GB" sz="1662" dirty="0" err="1"/>
              <a:t>Bagnulo</a:t>
            </a:r>
            <a:r>
              <a:rPr lang="en-GB" sz="1662" dirty="0"/>
              <a:t>, </a:t>
            </a:r>
            <a:r>
              <a:rPr lang="en-GB" sz="1662" dirty="0" err="1"/>
              <a:t>tcpmp</a:t>
            </a:r>
            <a:r>
              <a:rPr lang="en-GB" sz="1662" dirty="0"/>
              <a:t> mailing list, Nov 16</a:t>
            </a:r>
            <a:r>
              <a:rPr lang="en-GB" sz="1662" baseline="30000" dirty="0"/>
              <a:t>th</a:t>
            </a:r>
            <a:r>
              <a:rPr lang="en-GB" sz="1662" dirty="0"/>
              <a:t>, 2016</a:t>
            </a:r>
          </a:p>
        </p:txBody>
      </p:sp>
    </p:spTree>
    <p:extLst>
      <p:ext uri="{BB962C8B-B14F-4D97-AF65-F5344CB8AC3E}">
        <p14:creationId xmlns:p14="http://schemas.microsoft.com/office/powerpoint/2010/main" val="157968938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E207-1F81-0B4E-837B-5C71A018961F}"/>
              </a:ext>
            </a:extLst>
          </p:cNvPr>
          <p:cNvSpPr>
            <a:spLocks noGrp="1"/>
          </p:cNvSpPr>
          <p:nvPr>
            <p:ph type="title"/>
          </p:nvPr>
        </p:nvSpPr>
        <p:spPr>
          <a:xfrm>
            <a:off x="1097459" y="330722"/>
            <a:ext cx="11424155" cy="2250831"/>
          </a:xfrm>
        </p:spPr>
        <p:txBody>
          <a:bodyPr/>
          <a:lstStyle/>
          <a:p>
            <a:pPr algn="l"/>
            <a:r>
              <a:rPr lang="en-BE" dirty="0"/>
              <a:t>TCP Congestion Controls                  </a:t>
            </a:r>
          </a:p>
        </p:txBody>
      </p:sp>
      <p:sp>
        <p:nvSpPr>
          <p:cNvPr id="3" name="Content Placeholder 2">
            <a:extLst>
              <a:ext uri="{FF2B5EF4-FFF2-40B4-BE49-F238E27FC236}">
                <a16:creationId xmlns:a16="http://schemas.microsoft.com/office/drawing/2014/main" id="{DC4770C7-5F2E-0546-B6B3-FC768C7B9CC9}"/>
              </a:ext>
            </a:extLst>
          </p:cNvPr>
          <p:cNvSpPr>
            <a:spLocks noGrp="1"/>
          </p:cNvSpPr>
          <p:nvPr>
            <p:ph idx="1"/>
          </p:nvPr>
        </p:nvSpPr>
        <p:spPr/>
        <p:txBody>
          <a:bodyPr/>
          <a:lstStyle/>
          <a:p>
            <a:r>
              <a:rPr lang="en-BE" dirty="0"/>
              <a:t>Supposed to be fair</a:t>
            </a:r>
          </a:p>
          <a:p>
            <a:pPr lvl="1"/>
            <a:r>
              <a:rPr lang="en-BE" dirty="0"/>
              <a:t>MSS size</a:t>
            </a:r>
          </a:p>
          <a:p>
            <a:pPr lvl="1"/>
            <a:r>
              <a:rPr lang="en-BE" dirty="0"/>
              <a:t>rtt</a:t>
            </a:r>
          </a:p>
          <a:p>
            <a:r>
              <a:rPr lang="en-BE" dirty="0"/>
              <a:t>Many congestion </a:t>
            </a:r>
            <a:br>
              <a:rPr lang="en-BE" dirty="0"/>
            </a:br>
            <a:r>
              <a:rPr lang="en-BE" dirty="0"/>
              <a:t>control schemes</a:t>
            </a:r>
          </a:p>
        </p:txBody>
      </p:sp>
      <p:sp>
        <p:nvSpPr>
          <p:cNvPr id="4" name="TextBox 3">
            <a:extLst>
              <a:ext uri="{FF2B5EF4-FFF2-40B4-BE49-F238E27FC236}">
                <a16:creationId xmlns:a16="http://schemas.microsoft.com/office/drawing/2014/main" id="{CB7ECAA1-CE12-7B4F-8542-755DDF7BACEA}"/>
              </a:ext>
            </a:extLst>
          </p:cNvPr>
          <p:cNvSpPr txBox="1"/>
          <p:nvPr/>
        </p:nvSpPr>
        <p:spPr>
          <a:xfrm>
            <a:off x="196618" y="8576341"/>
            <a:ext cx="12879167" cy="900503"/>
          </a:xfrm>
          <a:prstGeom prst="rect">
            <a:avLst/>
          </a:prstGeom>
          <a:noFill/>
        </p:spPr>
        <p:txBody>
          <a:bodyPr wrap="none" rtlCol="0">
            <a:spAutoFit/>
          </a:bodyPr>
          <a:lstStyle/>
          <a:p>
            <a:r>
              <a:rPr lang="en-BE" sz="2626" dirty="0"/>
              <a:t>Source: </a:t>
            </a:r>
            <a:r>
              <a:rPr lang="en-GB" sz="2626" dirty="0"/>
              <a:t>B. </a:t>
            </a:r>
            <a:r>
              <a:rPr lang="en-GB" sz="2626" dirty="0" err="1"/>
              <a:t>Turkovic</a:t>
            </a:r>
            <a:r>
              <a:rPr lang="en-GB" sz="2626" dirty="0"/>
              <a:t>, F. </a:t>
            </a:r>
            <a:r>
              <a:rPr lang="en-GB" sz="2626" dirty="0" err="1"/>
              <a:t>Kuipers</a:t>
            </a:r>
            <a:r>
              <a:rPr lang="en-GB" sz="2626" dirty="0"/>
              <a:t> and S. Uhlig,</a:t>
            </a:r>
            <a:r>
              <a:rPr lang="en-BE" sz="2626" dirty="0"/>
              <a:t> </a:t>
            </a:r>
            <a:r>
              <a:rPr lang="en-GB" sz="2626" dirty="0"/>
              <a:t>Fifty Shades of Congestion Control: A Performance</a:t>
            </a:r>
          </a:p>
          <a:p>
            <a:r>
              <a:rPr lang="en-GB" sz="2626" dirty="0"/>
              <a:t>and Interactions Evaluation, https://</a:t>
            </a:r>
            <a:r>
              <a:rPr lang="en-GB" sz="2626" dirty="0" err="1"/>
              <a:t>arxiv.org</a:t>
            </a:r>
            <a:r>
              <a:rPr lang="en-GB" sz="2626" dirty="0"/>
              <a:t>/pdf/1903.03852.pdf</a:t>
            </a:r>
          </a:p>
        </p:txBody>
      </p:sp>
      <p:pic>
        <p:nvPicPr>
          <p:cNvPr id="7" name="Picture 6" descr="A picture containing table&#10;&#10;Description automatically generated">
            <a:extLst>
              <a:ext uri="{FF2B5EF4-FFF2-40B4-BE49-F238E27FC236}">
                <a16:creationId xmlns:a16="http://schemas.microsoft.com/office/drawing/2014/main" id="{715C44C9-6AD7-5441-B11F-194BA8ABE730}"/>
              </a:ext>
            </a:extLst>
          </p:cNvPr>
          <p:cNvPicPr>
            <a:picLocks noChangeAspect="1"/>
          </p:cNvPicPr>
          <p:nvPr/>
        </p:nvPicPr>
        <p:blipFill>
          <a:blip r:embed="rId2"/>
          <a:stretch>
            <a:fillRect/>
          </a:stretch>
        </p:blipFill>
        <p:spPr>
          <a:xfrm>
            <a:off x="7111315" y="2069643"/>
            <a:ext cx="5452012" cy="6485727"/>
          </a:xfrm>
          <a:prstGeom prst="rect">
            <a:avLst/>
          </a:prstGeom>
        </p:spPr>
      </p:pic>
    </p:spTree>
    <p:extLst>
      <p:ext uri="{BB962C8B-B14F-4D97-AF65-F5344CB8AC3E}">
        <p14:creationId xmlns:p14="http://schemas.microsoft.com/office/powerpoint/2010/main" val="88368509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570-4FF9-D94C-9F1D-4EFE90600CEC}"/>
              </a:ext>
            </a:extLst>
          </p:cNvPr>
          <p:cNvSpPr>
            <a:spLocks noGrp="1"/>
          </p:cNvSpPr>
          <p:nvPr>
            <p:ph type="title"/>
          </p:nvPr>
        </p:nvSpPr>
        <p:spPr/>
        <p:txBody>
          <a:bodyPr/>
          <a:lstStyle/>
          <a:p>
            <a:r>
              <a:rPr lang="en-BE" dirty="0"/>
              <a:t>CUBIC</a:t>
            </a:r>
          </a:p>
        </p:txBody>
      </p:sp>
      <p:sp>
        <p:nvSpPr>
          <p:cNvPr id="3" name="Content Placeholder 2">
            <a:extLst>
              <a:ext uri="{FF2B5EF4-FFF2-40B4-BE49-F238E27FC236}">
                <a16:creationId xmlns:a16="http://schemas.microsoft.com/office/drawing/2014/main" id="{A10F16AD-F51E-474B-9068-A6FD8E5B1039}"/>
              </a:ext>
            </a:extLst>
          </p:cNvPr>
          <p:cNvSpPr>
            <a:spLocks noGrp="1"/>
          </p:cNvSpPr>
          <p:nvPr>
            <p:ph idx="1"/>
          </p:nvPr>
        </p:nvSpPr>
        <p:spPr>
          <a:xfrm>
            <a:off x="1270000" y="2930770"/>
            <a:ext cx="10464800" cy="5821907"/>
          </a:xfrm>
        </p:spPr>
        <p:txBody>
          <a:bodyPr>
            <a:normAutofit fontScale="85000" lnSpcReduction="20000"/>
          </a:bodyPr>
          <a:lstStyle/>
          <a:p>
            <a:r>
              <a:rPr lang="en-BE" dirty="0"/>
              <a:t>A modern congestion controller designed for high bandwidth*delay product links</a:t>
            </a:r>
          </a:p>
          <a:p>
            <a:pPr lvl="1"/>
            <a:r>
              <a:rPr lang="en-BE" dirty="0"/>
              <a:t>Default </a:t>
            </a:r>
            <a:r>
              <a:rPr lang="en-BE"/>
              <a:t>on Linux, Apple and Microsoft</a:t>
            </a:r>
            <a:endParaRPr lang="en-BE" dirty="0"/>
          </a:p>
          <a:p>
            <a:r>
              <a:rPr lang="en-BE" dirty="0"/>
              <a:t>Principles</a:t>
            </a:r>
          </a:p>
          <a:p>
            <a:pPr lvl="1"/>
            <a:r>
              <a:rPr lang="en-BE" dirty="0"/>
              <a:t>Use concave and convex profiles of cubic function to increase cwnd</a:t>
            </a:r>
          </a:p>
          <a:p>
            <a:pPr lvl="1"/>
            <a:r>
              <a:rPr lang="en-BE" dirty="0"/>
              <a:t>CUBIC behaves like AIMD with small rtt/bw</a:t>
            </a:r>
          </a:p>
          <a:p>
            <a:pPr lvl="1"/>
            <a:r>
              <a:rPr lang="en-BE" dirty="0"/>
              <a:t>CUBIC provides linear bw sharing among flows with different rtt</a:t>
            </a:r>
          </a:p>
          <a:p>
            <a:endParaRPr lang="en-BE" dirty="0"/>
          </a:p>
        </p:txBody>
      </p:sp>
    </p:spTree>
    <p:extLst>
      <p:ext uri="{BB962C8B-B14F-4D97-AF65-F5344CB8AC3E}">
        <p14:creationId xmlns:p14="http://schemas.microsoft.com/office/powerpoint/2010/main" val="143931987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D0BB-EDA6-1141-B50D-B8912D74D09C}"/>
              </a:ext>
            </a:extLst>
          </p:cNvPr>
          <p:cNvSpPr>
            <a:spLocks noGrp="1"/>
          </p:cNvSpPr>
          <p:nvPr>
            <p:ph type="title"/>
          </p:nvPr>
        </p:nvSpPr>
        <p:spPr/>
        <p:txBody>
          <a:bodyPr/>
          <a:lstStyle/>
          <a:p>
            <a:r>
              <a:rPr lang="en-BE" dirty="0"/>
              <a:t>CUBIC</a:t>
            </a:r>
          </a:p>
        </p:txBody>
      </p:sp>
      <p:sp>
        <p:nvSpPr>
          <p:cNvPr id="3" name="Content Placeholder 2">
            <a:extLst>
              <a:ext uri="{FF2B5EF4-FFF2-40B4-BE49-F238E27FC236}">
                <a16:creationId xmlns:a16="http://schemas.microsoft.com/office/drawing/2014/main" id="{A7BA3EDA-1CEE-6D46-A953-68E2E8AE6EB1}"/>
              </a:ext>
            </a:extLst>
          </p:cNvPr>
          <p:cNvSpPr>
            <a:spLocks noGrp="1"/>
          </p:cNvSpPr>
          <p:nvPr>
            <p:ph idx="1"/>
          </p:nvPr>
        </p:nvSpPr>
        <p:spPr>
          <a:xfrm>
            <a:off x="1269999" y="2546427"/>
            <a:ext cx="10464800" cy="1284296"/>
          </a:xfrm>
        </p:spPr>
        <p:txBody>
          <a:bodyPr/>
          <a:lstStyle/>
          <a:p>
            <a:r>
              <a:rPr lang="en-BE" dirty="0"/>
              <a:t>Congestion window increase during congestion avoidance</a:t>
            </a:r>
          </a:p>
        </p:txBody>
      </p:sp>
      <p:pic>
        <p:nvPicPr>
          <p:cNvPr id="7" name="Picture 6">
            <a:extLst>
              <a:ext uri="{FF2B5EF4-FFF2-40B4-BE49-F238E27FC236}">
                <a16:creationId xmlns:a16="http://schemas.microsoft.com/office/drawing/2014/main" id="{6F57FC39-7ED3-124B-9BAE-48308E399439}"/>
              </a:ext>
            </a:extLst>
          </p:cNvPr>
          <p:cNvPicPr>
            <a:picLocks noChangeAspect="1"/>
          </p:cNvPicPr>
          <p:nvPr/>
        </p:nvPicPr>
        <p:blipFill>
          <a:blip r:embed="rId2"/>
          <a:stretch>
            <a:fillRect/>
          </a:stretch>
        </p:blipFill>
        <p:spPr>
          <a:xfrm>
            <a:off x="10977" y="3797147"/>
            <a:ext cx="7436759" cy="4417476"/>
          </a:xfrm>
          <a:prstGeom prst="rect">
            <a:avLst/>
          </a:prstGeom>
        </p:spPr>
      </p:pic>
      <p:sp>
        <p:nvSpPr>
          <p:cNvPr id="8" name="TextBox 7">
            <a:extLst>
              <a:ext uri="{FF2B5EF4-FFF2-40B4-BE49-F238E27FC236}">
                <a16:creationId xmlns:a16="http://schemas.microsoft.com/office/drawing/2014/main" id="{055BC3A1-6A46-1149-90E1-CE0A74F99DEC}"/>
              </a:ext>
            </a:extLst>
          </p:cNvPr>
          <p:cNvSpPr txBox="1"/>
          <p:nvPr/>
        </p:nvSpPr>
        <p:spPr>
          <a:xfrm>
            <a:off x="62815" y="8661612"/>
            <a:ext cx="12879167" cy="900503"/>
          </a:xfrm>
          <a:prstGeom prst="rect">
            <a:avLst/>
          </a:prstGeom>
          <a:noFill/>
        </p:spPr>
        <p:txBody>
          <a:bodyPr wrap="none" rtlCol="0">
            <a:spAutoFit/>
          </a:bodyPr>
          <a:lstStyle/>
          <a:p>
            <a:r>
              <a:rPr lang="en-BE" sz="2626" dirty="0"/>
              <a:t>Source: </a:t>
            </a:r>
            <a:r>
              <a:rPr lang="en-GB" sz="2626" dirty="0"/>
              <a:t>B. </a:t>
            </a:r>
            <a:r>
              <a:rPr lang="en-GB" sz="2626" dirty="0" err="1"/>
              <a:t>Turkovic</a:t>
            </a:r>
            <a:r>
              <a:rPr lang="en-GB" sz="2626" dirty="0"/>
              <a:t>, F. </a:t>
            </a:r>
            <a:r>
              <a:rPr lang="en-GB" sz="2626" dirty="0" err="1"/>
              <a:t>Kuipers</a:t>
            </a:r>
            <a:r>
              <a:rPr lang="en-GB" sz="2626" dirty="0"/>
              <a:t> and S. Uhlig,</a:t>
            </a:r>
            <a:r>
              <a:rPr lang="en-BE" sz="2626" dirty="0"/>
              <a:t> </a:t>
            </a:r>
            <a:r>
              <a:rPr lang="en-GB" sz="2626" dirty="0"/>
              <a:t>Fifty Shades of Congestion Control: A Performance</a:t>
            </a:r>
          </a:p>
          <a:p>
            <a:r>
              <a:rPr lang="en-GB" sz="2626" dirty="0"/>
              <a:t>and Interactions Evaluation, </a:t>
            </a:r>
            <a:r>
              <a:rPr lang="en-GB" sz="2626" dirty="0">
                <a:hlinkClick r:id="rId3"/>
              </a:rPr>
              <a:t>https://arxiv.org/pdf/1903.03852.pdf</a:t>
            </a:r>
            <a:r>
              <a:rPr lang="en-GB" sz="2626" dirty="0"/>
              <a:t> and RFC8312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194C9B-83B2-BA4F-BB10-06B5B61704EB}"/>
                  </a:ext>
                </a:extLst>
              </p:cNvPr>
              <p:cNvSpPr txBox="1"/>
              <p:nvPr/>
            </p:nvSpPr>
            <p:spPr>
              <a:xfrm>
                <a:off x="5868513" y="3777616"/>
                <a:ext cx="7090018" cy="1563890"/>
              </a:xfrm>
              <a:prstGeom prst="rect">
                <a:avLst/>
              </a:prstGeom>
              <a:noFill/>
            </p:spPr>
            <p:txBody>
              <a:bodyPr wrap="square" rtlCol="0">
                <a:spAutoFit/>
              </a:bodyPr>
              <a:lstStyle/>
              <a:p>
                <a:r>
                  <a:rPr lang="nl-BE" sz="3151" dirty="0">
                    <a:latin typeface="+mj-lt"/>
                  </a:rPr>
                  <a:t>cwnd=</a:t>
                </a:r>
                <a14:m>
                  <m:oMath xmlns:m="http://schemas.openxmlformats.org/officeDocument/2006/math">
                    <m:sSub>
                      <m:sSubPr>
                        <m:ctrlPr>
                          <a:rPr lang="nl-BE" sz="3151" i="1">
                            <a:latin typeface="Cambria Math" panose="02040503050406030204" pitchFamily="18" charset="0"/>
                          </a:rPr>
                        </m:ctrlPr>
                      </m:sSubPr>
                      <m:e>
                        <m:r>
                          <a:rPr lang="nl-BE" sz="3151" i="1">
                            <a:latin typeface="Cambria Math" panose="02040503050406030204" pitchFamily="18" charset="0"/>
                          </a:rPr>
                          <m:t>𝑐𝑤𝑛𝑑</m:t>
                        </m:r>
                      </m:e>
                      <m:sub>
                        <m:r>
                          <a:rPr lang="nl-BE" sz="3151" i="1">
                            <a:latin typeface="Cambria Math" panose="02040503050406030204" pitchFamily="18" charset="0"/>
                          </a:rPr>
                          <m:t>𝑚𝑎𝑥</m:t>
                        </m:r>
                      </m:sub>
                    </m:sSub>
                  </m:oMath>
                </a14:m>
                <a:r>
                  <a:rPr lang="nl-BE" sz="3151" dirty="0">
                    <a:latin typeface="+mj-lt"/>
                  </a:rPr>
                  <a:t>+</a:t>
                </a:r>
                <a:br>
                  <a:rPr lang="nl-BE" sz="3151" dirty="0">
                    <a:latin typeface="+mj-lt"/>
                  </a:rPr>
                </a:br>
                <a:r>
                  <a:rPr lang="nl-BE" sz="3151" dirty="0">
                    <a:latin typeface="+mj-lt"/>
                  </a:rPr>
                  <a:t>C</a:t>
                </a:r>
                <a14:m>
                  <m:oMath xmlns:m="http://schemas.openxmlformats.org/officeDocument/2006/math">
                    <m:r>
                      <a:rPr lang="nl-BE" sz="3151" i="1">
                        <a:latin typeface="Cambria Math" panose="02040503050406030204" pitchFamily="18" charset="0"/>
                        <a:ea typeface="Cambria Math" panose="02040503050406030204" pitchFamily="18" charset="0"/>
                      </a:rPr>
                      <m:t>×</m:t>
                    </m:r>
                    <m:sSup>
                      <m:sSupPr>
                        <m:ctrlPr>
                          <a:rPr lang="nl-BE" sz="3151" i="1">
                            <a:latin typeface="Cambria Math" panose="02040503050406030204" pitchFamily="18" charset="0"/>
                            <a:ea typeface="Cambria Math" panose="02040503050406030204" pitchFamily="18" charset="0"/>
                          </a:rPr>
                        </m:ctrlPr>
                      </m:sSupPr>
                      <m:e>
                        <m:r>
                          <m:rPr>
                            <m:nor/>
                          </m:rPr>
                          <a:rPr lang="nl-BE" sz="3151" dirty="0">
                            <a:ea typeface="Cambria Math" panose="02040503050406030204" pitchFamily="18" charset="0"/>
                          </a:rPr>
                          <m:t>(</m:t>
                        </m:r>
                        <m:r>
                          <m:rPr>
                            <m:nor/>
                          </m:rPr>
                          <a:rPr lang="el-GR" sz="3151" dirty="0">
                            <a:ea typeface="Cambria Math" panose="02040503050406030204" pitchFamily="18" charset="0"/>
                          </a:rPr>
                          <m:t>Δ</m:t>
                        </m:r>
                        <m:r>
                          <m:rPr>
                            <m:nor/>
                          </m:rPr>
                          <a:rPr lang="nl-BE" sz="3151" dirty="0">
                            <a:ea typeface="Cambria Math" panose="02040503050406030204" pitchFamily="18" charset="0"/>
                          </a:rPr>
                          <m:t>−</m:t>
                        </m:r>
                        <m:rad>
                          <m:radPr>
                            <m:ctrlPr>
                              <a:rPr lang="nl-BE" sz="3151" i="1">
                                <a:latin typeface="Cambria Math" panose="02040503050406030204" pitchFamily="18" charset="0"/>
                                <a:ea typeface="Cambria Math" panose="02040503050406030204" pitchFamily="18" charset="0"/>
                              </a:rPr>
                            </m:ctrlPr>
                          </m:radPr>
                          <m:deg>
                            <m:r>
                              <m:rPr>
                                <m:brk m:alnAt="7"/>
                              </m:rPr>
                              <a:rPr lang="nl-BE" sz="3151" i="1">
                                <a:latin typeface="Cambria Math" panose="02040503050406030204" pitchFamily="18" charset="0"/>
                                <a:ea typeface="Cambria Math" panose="02040503050406030204" pitchFamily="18" charset="0"/>
                              </a:rPr>
                              <m:t>3</m:t>
                            </m:r>
                          </m:deg>
                          <m:e>
                            <m:sSub>
                              <m:sSubPr>
                                <m:ctrlPr>
                                  <a:rPr lang="nl-BE" sz="3151" i="1">
                                    <a:latin typeface="Cambria Math" panose="02040503050406030204" pitchFamily="18" charset="0"/>
                                  </a:rPr>
                                </m:ctrlPr>
                              </m:sSubPr>
                              <m:e>
                                <m:r>
                                  <a:rPr lang="nl-BE" sz="3151" i="1">
                                    <a:latin typeface="Cambria Math" panose="02040503050406030204" pitchFamily="18" charset="0"/>
                                  </a:rPr>
                                  <m:t>𝑐𝑤𝑛𝑑</m:t>
                                </m:r>
                              </m:e>
                              <m:sub>
                                <m:r>
                                  <a:rPr lang="nl-BE" sz="3151" i="1">
                                    <a:latin typeface="Cambria Math" panose="02040503050406030204" pitchFamily="18" charset="0"/>
                                  </a:rPr>
                                  <m:t>𝑚𝑎𝑥</m:t>
                                </m:r>
                              </m:sub>
                            </m:sSub>
                            <m:r>
                              <a:rPr lang="nl-BE" sz="3151" i="1">
                                <a:latin typeface="Cambria Math" panose="02040503050406030204" pitchFamily="18" charset="0"/>
                                <a:ea typeface="Cambria Math" panose="02040503050406030204" pitchFamily="18" charset="0"/>
                              </a:rPr>
                              <m:t>×</m:t>
                            </m:r>
                            <m:f>
                              <m:fPr>
                                <m:ctrlPr>
                                  <a:rPr lang="nl-BE" sz="3151" i="1">
                                    <a:latin typeface="Cambria Math" panose="02040503050406030204" pitchFamily="18" charset="0"/>
                                    <a:ea typeface="Cambria Math" panose="02040503050406030204" pitchFamily="18" charset="0"/>
                                  </a:rPr>
                                </m:ctrlPr>
                              </m:fPr>
                              <m:num>
                                <m:r>
                                  <a:rPr lang="nl-BE" sz="3151" i="1">
                                    <a:latin typeface="Cambria Math" panose="02040503050406030204" pitchFamily="18" charset="0"/>
                                    <a:ea typeface="Cambria Math" panose="02040503050406030204" pitchFamily="18" charset="0"/>
                                  </a:rPr>
                                  <m:t>1−</m:t>
                                </m:r>
                                <m:r>
                                  <a:rPr lang="nl-BE" sz="3151" i="1">
                                    <a:latin typeface="Cambria Math" panose="02040503050406030204" pitchFamily="18" charset="0"/>
                                    <a:ea typeface="Cambria Math" panose="02040503050406030204" pitchFamily="18" charset="0"/>
                                  </a:rPr>
                                  <m:t>𝛽</m:t>
                                </m:r>
                              </m:num>
                              <m:den>
                                <m:r>
                                  <a:rPr lang="nl-BE" sz="3151" i="1">
                                    <a:latin typeface="Cambria Math" panose="02040503050406030204" pitchFamily="18" charset="0"/>
                                    <a:ea typeface="Cambria Math" panose="02040503050406030204" pitchFamily="18" charset="0"/>
                                  </a:rPr>
                                  <m:t>𝐶</m:t>
                                </m:r>
                              </m:den>
                            </m:f>
                          </m:e>
                        </m:rad>
                        <m:r>
                          <m:rPr>
                            <m:nor/>
                          </m:rPr>
                          <a:rPr lang="nl-BE" sz="3151" dirty="0">
                            <a:ea typeface="Cambria Math" panose="02040503050406030204" pitchFamily="18" charset="0"/>
                          </a:rPr>
                          <m:t>)</m:t>
                        </m:r>
                      </m:e>
                      <m:sup>
                        <m:r>
                          <a:rPr lang="nl-BE" sz="3151" i="1">
                            <a:latin typeface="Cambria Math" panose="02040503050406030204" pitchFamily="18" charset="0"/>
                            <a:ea typeface="Cambria Math" panose="02040503050406030204" pitchFamily="18" charset="0"/>
                          </a:rPr>
                          <m:t>3</m:t>
                        </m:r>
                      </m:sup>
                    </m:sSup>
                  </m:oMath>
                </a14:m>
                <a:endParaRPr lang="en-BE" sz="3151" dirty="0"/>
              </a:p>
            </p:txBody>
          </p:sp>
        </mc:Choice>
        <mc:Fallback xmlns="">
          <p:sp>
            <p:nvSpPr>
              <p:cNvPr id="4" name="TextBox 3">
                <a:extLst>
                  <a:ext uri="{FF2B5EF4-FFF2-40B4-BE49-F238E27FC236}">
                    <a16:creationId xmlns:a16="http://schemas.microsoft.com/office/drawing/2014/main" id="{F2194C9B-83B2-BA4F-BB10-06B5B61704EB}"/>
                  </a:ext>
                </a:extLst>
              </p:cNvPr>
              <p:cNvSpPr txBox="1">
                <a:spLocks noRot="1" noChangeAspect="1" noMove="1" noResize="1" noEditPoints="1" noAdjustHandles="1" noChangeArrowheads="1" noChangeShapeType="1" noTextEdit="1"/>
              </p:cNvSpPr>
              <p:nvPr/>
            </p:nvSpPr>
            <p:spPr>
              <a:xfrm>
                <a:off x="5868513" y="3777616"/>
                <a:ext cx="7090018" cy="1563890"/>
              </a:xfrm>
              <a:prstGeom prst="rect">
                <a:avLst/>
              </a:prstGeom>
              <a:blipFill>
                <a:blip r:embed="rId4"/>
                <a:stretch>
                  <a:fillRect t="-4839"/>
                </a:stretch>
              </a:blipFill>
            </p:spPr>
            <p:txBody>
              <a:bodyPr/>
              <a:lstStyle/>
              <a:p>
                <a:r>
                  <a:rPr lang="en-B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78B9AFB-A602-2940-93C8-EE340EE89152}"/>
                  </a:ext>
                </a:extLst>
              </p:cNvPr>
              <p:cNvSpPr txBox="1"/>
              <p:nvPr/>
            </p:nvSpPr>
            <p:spPr>
              <a:xfrm>
                <a:off x="7922569" y="6406178"/>
                <a:ext cx="2514213" cy="1384995"/>
              </a:xfrm>
              <a:prstGeom prst="rect">
                <a:avLst/>
              </a:prstGeom>
              <a:noFill/>
            </p:spPr>
            <p:txBody>
              <a:bodyPr wrap="none" rtlCol="0">
                <a:spAutoFit/>
              </a:bodyPr>
              <a:lstStyle/>
              <a:p>
                <a:r>
                  <a:rPr lang="en-BE" sz="2800" dirty="0"/>
                  <a:t>Packet loss:</a:t>
                </a:r>
              </a:p>
              <a:p>
                <a14:m>
                  <m:oMath xmlns:m="http://schemas.openxmlformats.org/officeDocument/2006/math">
                    <m:r>
                      <a:rPr lang="nl-BE" sz="2800" i="1">
                        <a:latin typeface="Cambria Math" panose="02040503050406030204" pitchFamily="18" charset="0"/>
                        <a:ea typeface="Cambria Math" panose="02040503050406030204" pitchFamily="18" charset="0"/>
                      </a:rPr>
                      <m:t>𝑐𝑤𝑛𝑑</m:t>
                    </m:r>
                  </m:oMath>
                </a14:m>
                <a:r>
                  <a:rPr lang="nl-BE" sz="2800" baseline="-25000" dirty="0">
                    <a:ea typeface="Cambria Math" panose="02040503050406030204" pitchFamily="18" charset="0"/>
                  </a:rPr>
                  <a:t>max</a:t>
                </a:r>
                <a:r>
                  <a:rPr lang="nl-BE" sz="2800" dirty="0">
                    <a:ea typeface="Cambria Math" panose="02040503050406030204" pitchFamily="18" charset="0"/>
                  </a:rPr>
                  <a:t>=</a:t>
                </a:r>
                <a14:m>
                  <m:oMath xmlns:m="http://schemas.openxmlformats.org/officeDocument/2006/math">
                    <m:r>
                      <a:rPr lang="nl-BE" sz="2800" i="1" smtClean="0">
                        <a:latin typeface="Cambria Math" panose="02040503050406030204" pitchFamily="18" charset="0"/>
                        <a:ea typeface="Cambria Math" panose="02040503050406030204" pitchFamily="18" charset="0"/>
                      </a:rPr>
                      <m:t>𝑐𝑤𝑛𝑑</m:t>
                    </m:r>
                  </m:oMath>
                </a14:m>
                <a:endParaRPr lang="en-BE" sz="2800" dirty="0"/>
              </a:p>
              <a:p>
                <a:r>
                  <a:rPr lang="en-BE" sz="2800" dirty="0"/>
                  <a:t>cwnd=</a:t>
                </a:r>
                <a14:m>
                  <m:oMath xmlns:m="http://schemas.openxmlformats.org/officeDocument/2006/math">
                    <m:r>
                      <a:rPr lang="en-BE" sz="2800" i="1">
                        <a:latin typeface="Cambria Math" panose="02040503050406030204" pitchFamily="18" charset="0"/>
                        <a:ea typeface="Cambria Math" panose="02040503050406030204" pitchFamily="18" charset="0"/>
                      </a:rPr>
                      <m:t>𝛽</m:t>
                    </m:r>
                    <m:r>
                      <a:rPr lang="en-BE" sz="2800" i="1">
                        <a:latin typeface="Cambria Math" panose="02040503050406030204" pitchFamily="18" charset="0"/>
                        <a:ea typeface="Cambria Math" panose="02040503050406030204" pitchFamily="18" charset="0"/>
                      </a:rPr>
                      <m:t>×</m:t>
                    </m:r>
                    <m:r>
                      <a:rPr lang="nl-BE" sz="2800" i="1">
                        <a:latin typeface="Cambria Math" panose="02040503050406030204" pitchFamily="18" charset="0"/>
                        <a:ea typeface="Cambria Math" panose="02040503050406030204" pitchFamily="18" charset="0"/>
                      </a:rPr>
                      <m:t>𝑐𝑤𝑛𝑑</m:t>
                    </m:r>
                  </m:oMath>
                </a14:m>
                <a:endParaRPr lang="en-BE" sz="2800" dirty="0"/>
              </a:p>
            </p:txBody>
          </p:sp>
        </mc:Choice>
        <mc:Fallback xmlns="">
          <p:sp>
            <p:nvSpPr>
              <p:cNvPr id="9" name="TextBox 8">
                <a:extLst>
                  <a:ext uri="{FF2B5EF4-FFF2-40B4-BE49-F238E27FC236}">
                    <a16:creationId xmlns:a16="http://schemas.microsoft.com/office/drawing/2014/main" id="{E78B9AFB-A602-2940-93C8-EE340EE89152}"/>
                  </a:ext>
                </a:extLst>
              </p:cNvPr>
              <p:cNvSpPr txBox="1">
                <a:spLocks noRot="1" noChangeAspect="1" noMove="1" noResize="1" noEditPoints="1" noAdjustHandles="1" noChangeArrowheads="1" noChangeShapeType="1" noTextEdit="1"/>
              </p:cNvSpPr>
              <p:nvPr/>
            </p:nvSpPr>
            <p:spPr>
              <a:xfrm>
                <a:off x="7922569" y="6406178"/>
                <a:ext cx="2514213" cy="1384995"/>
              </a:xfrm>
              <a:prstGeom prst="rect">
                <a:avLst/>
              </a:prstGeom>
              <a:blipFill>
                <a:blip r:embed="rId5"/>
                <a:stretch>
                  <a:fillRect l="-5051" t="-4545" r="-1010" b="-11818"/>
                </a:stretch>
              </a:blipFill>
            </p:spPr>
            <p:txBody>
              <a:bodyPr/>
              <a:lstStyle/>
              <a:p>
                <a:r>
                  <a:rPr lang="en-B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81C94B6-3042-D240-808D-B98E6225CF86}"/>
                  </a:ext>
                </a:extLst>
              </p:cNvPr>
              <p:cNvSpPr txBox="1"/>
              <p:nvPr/>
            </p:nvSpPr>
            <p:spPr>
              <a:xfrm>
                <a:off x="7790835" y="7737569"/>
                <a:ext cx="2777683" cy="954107"/>
              </a:xfrm>
              <a:prstGeom prst="rect">
                <a:avLst/>
              </a:prstGeom>
              <a:noFill/>
            </p:spPr>
            <p:txBody>
              <a:bodyPr wrap="none" rtlCol="0">
                <a:spAutoFit/>
              </a:bodyPr>
              <a:lstStyle/>
              <a:p>
                <a:r>
                  <a:rPr lang="en-BE" sz="2800" dirty="0"/>
                  <a:t>Parameters</a:t>
                </a:r>
              </a:p>
              <a:p>
                <a:pPr/>
                <a14:m>
                  <m:oMathPara xmlns:m="http://schemas.openxmlformats.org/officeDocument/2006/math">
                    <m:oMathParaPr>
                      <m:jc m:val="centerGroup"/>
                    </m:oMathParaPr>
                    <m:oMath xmlns:m="http://schemas.openxmlformats.org/officeDocument/2006/math">
                      <m:r>
                        <a:rPr lang="en-BE" sz="2800" i="1">
                          <a:latin typeface="Cambria Math" panose="02040503050406030204" pitchFamily="18" charset="0"/>
                          <a:ea typeface="Cambria Math" panose="02040503050406030204" pitchFamily="18" charset="0"/>
                        </a:rPr>
                        <m:t>𝛽</m:t>
                      </m:r>
                      <m:r>
                        <a:rPr lang="nl-BE" sz="2800" i="1">
                          <a:latin typeface="Cambria Math" panose="02040503050406030204" pitchFamily="18" charset="0"/>
                          <a:ea typeface="Cambria Math" panose="02040503050406030204" pitchFamily="18" charset="0"/>
                        </a:rPr>
                        <m:t>=0.7  </m:t>
                      </m:r>
                      <m:r>
                        <a:rPr lang="nl-BE" sz="2800" i="1">
                          <a:latin typeface="Cambria Math" panose="02040503050406030204" pitchFamily="18" charset="0"/>
                          <a:ea typeface="Cambria Math" panose="02040503050406030204" pitchFamily="18" charset="0"/>
                        </a:rPr>
                        <m:t>𝐶</m:t>
                      </m:r>
                      <m:r>
                        <a:rPr lang="nl-BE" sz="2800" i="1">
                          <a:latin typeface="Cambria Math" panose="02040503050406030204" pitchFamily="18" charset="0"/>
                          <a:ea typeface="Cambria Math" panose="02040503050406030204" pitchFamily="18" charset="0"/>
                        </a:rPr>
                        <m:t>=0.4</m:t>
                      </m:r>
                    </m:oMath>
                  </m:oMathPara>
                </a14:m>
                <a:endParaRPr lang="en-BE" sz="2800" dirty="0"/>
              </a:p>
            </p:txBody>
          </p:sp>
        </mc:Choice>
        <mc:Fallback xmlns="">
          <p:sp>
            <p:nvSpPr>
              <p:cNvPr id="10" name="TextBox 9">
                <a:extLst>
                  <a:ext uri="{FF2B5EF4-FFF2-40B4-BE49-F238E27FC236}">
                    <a16:creationId xmlns:a16="http://schemas.microsoft.com/office/drawing/2014/main" id="{981C94B6-3042-D240-808D-B98E6225CF86}"/>
                  </a:ext>
                </a:extLst>
              </p:cNvPr>
              <p:cNvSpPr txBox="1">
                <a:spLocks noRot="1" noChangeAspect="1" noMove="1" noResize="1" noEditPoints="1" noAdjustHandles="1" noChangeArrowheads="1" noChangeShapeType="1" noTextEdit="1"/>
              </p:cNvSpPr>
              <p:nvPr/>
            </p:nvSpPr>
            <p:spPr>
              <a:xfrm>
                <a:off x="7790835" y="7737569"/>
                <a:ext cx="2777683" cy="954107"/>
              </a:xfrm>
              <a:prstGeom prst="rect">
                <a:avLst/>
              </a:prstGeom>
              <a:blipFill>
                <a:blip r:embed="rId6"/>
                <a:stretch>
                  <a:fillRect l="-455" t="-6579" b="-11842"/>
                </a:stretch>
              </a:blipFill>
            </p:spPr>
            <p:txBody>
              <a:bodyPr/>
              <a:lstStyle/>
              <a:p>
                <a:r>
                  <a:rPr lang="en-B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434779-728D-F541-349E-F7E414E70CF4}"/>
                  </a:ext>
                </a:extLst>
              </p:cNvPr>
              <p:cNvSpPr txBox="1"/>
              <p:nvPr/>
            </p:nvSpPr>
            <p:spPr>
              <a:xfrm>
                <a:off x="6718424" y="5442305"/>
                <a:ext cx="6504708" cy="9541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l-GR" sz="2800" dirty="0" smtClean="0">
                          <a:ea typeface="Cambria Math" panose="02040503050406030204" pitchFamily="18" charset="0"/>
                        </a:rPr>
                        <m:t>Δ</m:t>
                      </m:r>
                      <m:r>
                        <m:rPr>
                          <m:nor/>
                        </m:rPr>
                        <a:rPr lang="nl-BE" sz="2800" b="0" i="0" dirty="0" smtClean="0">
                          <a:ea typeface="Cambria Math" panose="02040503050406030204" pitchFamily="18" charset="0"/>
                        </a:rPr>
                        <m:t> : </m:t>
                      </m:r>
                      <m:r>
                        <m:rPr>
                          <m:nor/>
                        </m:rPr>
                        <a:rPr lang="nl-BE" sz="2800" b="0" i="0" dirty="0" smtClean="0">
                          <a:ea typeface="Cambria Math" panose="02040503050406030204" pitchFamily="18" charset="0"/>
                        </a:rPr>
                        <m:t>time</m:t>
                      </m:r>
                      <m:r>
                        <m:rPr>
                          <m:nor/>
                        </m:rPr>
                        <a:rPr lang="nl-BE" sz="2800" b="0" i="0" dirty="0" smtClean="0">
                          <a:ea typeface="Cambria Math" panose="02040503050406030204" pitchFamily="18" charset="0"/>
                        </a:rPr>
                        <m:t> </m:t>
                      </m:r>
                      <m:r>
                        <m:rPr>
                          <m:nor/>
                        </m:rPr>
                        <a:rPr lang="nl-BE" sz="2800" b="0" i="0" dirty="0" smtClean="0">
                          <a:ea typeface="Cambria Math" panose="02040503050406030204" pitchFamily="18" charset="0"/>
                        </a:rPr>
                        <m:t>since</m:t>
                      </m:r>
                      <m:r>
                        <m:rPr>
                          <m:nor/>
                        </m:rPr>
                        <a:rPr lang="nl-BE" sz="2800" b="0" i="0" dirty="0" smtClean="0">
                          <a:ea typeface="Cambria Math" panose="02040503050406030204" pitchFamily="18" charset="0"/>
                        </a:rPr>
                        <m:t> </m:t>
                      </m:r>
                      <m:r>
                        <m:rPr>
                          <m:nor/>
                        </m:rPr>
                        <a:rPr lang="nl-BE" sz="2800" b="0" i="0" dirty="0" smtClean="0">
                          <a:ea typeface="Cambria Math" panose="02040503050406030204" pitchFamily="18" charset="0"/>
                        </a:rPr>
                        <m:t>begining</m:t>
                      </m:r>
                      <m:r>
                        <m:rPr>
                          <m:nor/>
                        </m:rPr>
                        <a:rPr lang="nl-BE" sz="2800" b="0" i="0" dirty="0" smtClean="0">
                          <a:ea typeface="Cambria Math" panose="02040503050406030204" pitchFamily="18" charset="0"/>
                        </a:rPr>
                        <m:t> </m:t>
                      </m:r>
                      <m:r>
                        <m:rPr>
                          <m:nor/>
                        </m:rPr>
                        <a:rPr lang="nl-BE" sz="2800" b="0" i="0" dirty="0" smtClean="0">
                          <a:ea typeface="Cambria Math" panose="02040503050406030204" pitchFamily="18" charset="0"/>
                        </a:rPr>
                        <m:t>of</m:t>
                      </m:r>
                      <m:r>
                        <m:rPr>
                          <m:nor/>
                        </m:rPr>
                        <a:rPr lang="nl-BE" sz="2800" b="0" i="0" dirty="0" smtClean="0">
                          <a:ea typeface="Cambria Math" panose="02040503050406030204" pitchFamily="18" charset="0"/>
                        </a:rPr>
                        <m:t> </m:t>
                      </m:r>
                    </m:oMath>
                    <m:oMath xmlns:m="http://schemas.openxmlformats.org/officeDocument/2006/math">
                      <m:r>
                        <m:rPr>
                          <m:sty m:val="p"/>
                        </m:rPr>
                        <a:rPr lang="nl-BE" sz="2800" b="0" i="0" smtClean="0">
                          <a:latin typeface="Cambria Math" panose="02040503050406030204" pitchFamily="18" charset="0"/>
                          <a:ea typeface="Cambria Math" panose="02040503050406030204" pitchFamily="18" charset="0"/>
                        </a:rPr>
                        <m:t>congestion</m:t>
                      </m:r>
                      <m:r>
                        <a:rPr lang="nl-BE" sz="2800" b="0" i="0" smtClean="0">
                          <a:latin typeface="Cambria Math" panose="02040503050406030204" pitchFamily="18" charset="0"/>
                          <a:ea typeface="Cambria Math" panose="02040503050406030204" pitchFamily="18" charset="0"/>
                        </a:rPr>
                        <m:t> </m:t>
                      </m:r>
                      <m:r>
                        <m:rPr>
                          <m:sty m:val="p"/>
                        </m:rPr>
                        <a:rPr lang="nl-BE" sz="2800" b="0" i="0" smtClean="0">
                          <a:latin typeface="Cambria Math" panose="02040503050406030204" pitchFamily="18" charset="0"/>
                          <a:ea typeface="Cambria Math" panose="02040503050406030204" pitchFamily="18" charset="0"/>
                        </a:rPr>
                        <m:t>avoidance</m:t>
                      </m:r>
                      <m:r>
                        <a:rPr lang="nl-BE" sz="2800" b="0" i="0" smtClean="0">
                          <a:latin typeface="Cambria Math" panose="02040503050406030204" pitchFamily="18" charset="0"/>
                          <a:ea typeface="Cambria Math" panose="02040503050406030204" pitchFamily="18" charset="0"/>
                        </a:rPr>
                        <m:t> </m:t>
                      </m:r>
                      <m:r>
                        <m:rPr>
                          <m:sty m:val="p"/>
                        </m:rPr>
                        <a:rPr lang="nl-BE" sz="2800" b="0" i="0" smtClean="0">
                          <a:latin typeface="Cambria Math" panose="02040503050406030204" pitchFamily="18" charset="0"/>
                          <a:ea typeface="Cambria Math" panose="02040503050406030204" pitchFamily="18" charset="0"/>
                        </a:rPr>
                        <m:t>period</m:t>
                      </m:r>
                    </m:oMath>
                  </m:oMathPara>
                </a14:m>
                <a:endParaRPr lang="en-BE" sz="2800" dirty="0">
                  <a:latin typeface="+mj-lt"/>
                </a:endParaRPr>
              </a:p>
            </p:txBody>
          </p:sp>
        </mc:Choice>
        <mc:Fallback xmlns="">
          <p:sp>
            <p:nvSpPr>
              <p:cNvPr id="6" name="TextBox 5">
                <a:extLst>
                  <a:ext uri="{FF2B5EF4-FFF2-40B4-BE49-F238E27FC236}">
                    <a16:creationId xmlns:a16="http://schemas.microsoft.com/office/drawing/2014/main" id="{3B434779-728D-F541-349E-F7E414E70CF4}"/>
                  </a:ext>
                </a:extLst>
              </p:cNvPr>
              <p:cNvSpPr txBox="1">
                <a:spLocks noRot="1" noChangeAspect="1" noMove="1" noResize="1" noEditPoints="1" noAdjustHandles="1" noChangeArrowheads="1" noChangeShapeType="1" noTextEdit="1"/>
              </p:cNvSpPr>
              <p:nvPr/>
            </p:nvSpPr>
            <p:spPr>
              <a:xfrm>
                <a:off x="6718424" y="5442305"/>
                <a:ext cx="6504708" cy="954107"/>
              </a:xfrm>
              <a:prstGeom prst="rect">
                <a:avLst/>
              </a:prstGeom>
              <a:blipFill>
                <a:blip r:embed="rId7"/>
                <a:stretch>
                  <a:fillRect t="-2632" b="-11842"/>
                </a:stretch>
              </a:blipFill>
            </p:spPr>
            <p:txBody>
              <a:bodyPr/>
              <a:lstStyle/>
              <a:p>
                <a:r>
                  <a:rPr lang="en-BE">
                    <a:noFill/>
                  </a:rPr>
                  <a:t> </a:t>
                </a:r>
              </a:p>
            </p:txBody>
          </p:sp>
        </mc:Fallback>
      </mc:AlternateContent>
    </p:spTree>
    <p:extLst>
      <p:ext uri="{BB962C8B-B14F-4D97-AF65-F5344CB8AC3E}">
        <p14:creationId xmlns:p14="http://schemas.microsoft.com/office/powerpoint/2010/main" val="262972951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52FC-7E3E-7545-899A-FE255C1EE0FA}"/>
              </a:ext>
            </a:extLst>
          </p:cNvPr>
          <p:cNvSpPr>
            <a:spLocks noGrp="1"/>
          </p:cNvSpPr>
          <p:nvPr>
            <p:ph type="title"/>
          </p:nvPr>
        </p:nvSpPr>
        <p:spPr/>
        <p:txBody>
          <a:bodyPr>
            <a:normAutofit fontScale="90000"/>
          </a:bodyPr>
          <a:lstStyle/>
          <a:p>
            <a:r>
              <a:rPr lang="en-BE" dirty="0"/>
              <a:t>Bottleneck Bandwidth and Round-Trip-Time (BBR)</a:t>
            </a:r>
          </a:p>
        </p:txBody>
      </p:sp>
      <p:sp>
        <p:nvSpPr>
          <p:cNvPr id="3" name="Content Placeholder 2">
            <a:extLst>
              <a:ext uri="{FF2B5EF4-FFF2-40B4-BE49-F238E27FC236}">
                <a16:creationId xmlns:a16="http://schemas.microsoft.com/office/drawing/2014/main" id="{CC8EE185-CC1E-2243-9BF3-C72D148B300B}"/>
              </a:ext>
            </a:extLst>
          </p:cNvPr>
          <p:cNvSpPr>
            <a:spLocks noGrp="1"/>
          </p:cNvSpPr>
          <p:nvPr>
            <p:ph idx="1"/>
          </p:nvPr>
        </p:nvSpPr>
        <p:spPr>
          <a:xfrm>
            <a:off x="1269999" y="2930769"/>
            <a:ext cx="11093482" cy="6447692"/>
          </a:xfrm>
        </p:spPr>
        <p:txBody>
          <a:bodyPr>
            <a:normAutofit fontScale="85000" lnSpcReduction="20000"/>
          </a:bodyPr>
          <a:lstStyle/>
          <a:p>
            <a:r>
              <a:rPr lang="en-BE" dirty="0"/>
              <a:t>Recent congestion control scheme that aims at achieving high throughput and low delay</a:t>
            </a:r>
          </a:p>
          <a:p>
            <a:r>
              <a:rPr lang="en-BE" dirty="0"/>
              <a:t>Operates in four phases</a:t>
            </a:r>
          </a:p>
          <a:p>
            <a:r>
              <a:rPr lang="en-BE" dirty="0"/>
              <a:t>Startup (similar to slow-start until measured rate stops increase)</a:t>
            </a:r>
          </a:p>
          <a:p>
            <a:r>
              <a:rPr lang="en-BE" dirty="0"/>
              <a:t>Drain (empty the queues, send at 0.75 rate)</a:t>
            </a:r>
          </a:p>
          <a:p>
            <a:pPr lvl="1"/>
            <a:r>
              <a:rPr lang="en-BE" dirty="0"/>
              <a:t>compute rtt</a:t>
            </a:r>
            <a:r>
              <a:rPr lang="en-BE" baseline="-25000" dirty="0"/>
              <a:t>min</a:t>
            </a:r>
            <a:r>
              <a:rPr lang="en-BE" dirty="0"/>
              <a:t> over last 10 seconds</a:t>
            </a:r>
          </a:p>
          <a:p>
            <a:r>
              <a:rPr lang="en-BE" dirty="0"/>
              <a:t>Probe bandwidth every 8 rtt (send at 1.25 rate for one rtt and then at 0.75 rate)</a:t>
            </a:r>
          </a:p>
          <a:p>
            <a:r>
              <a:rPr lang="en-BE" dirty="0"/>
              <a:t>Probe RTT (reduce rate for more precise rtt</a:t>
            </a:r>
            <a:r>
              <a:rPr lang="en-BE" baseline="-25000" dirty="0"/>
              <a:t>min</a:t>
            </a:r>
            <a:r>
              <a:rPr lang="en-BE" dirty="0"/>
              <a:t>)</a:t>
            </a:r>
          </a:p>
        </p:txBody>
      </p:sp>
    </p:spTree>
    <p:extLst>
      <p:ext uri="{BB962C8B-B14F-4D97-AF65-F5344CB8AC3E}">
        <p14:creationId xmlns:p14="http://schemas.microsoft.com/office/powerpoint/2010/main" val="307407469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873B-B024-834F-9AC2-21386B91AB80}"/>
              </a:ext>
            </a:extLst>
          </p:cNvPr>
          <p:cNvSpPr>
            <a:spLocks noGrp="1"/>
          </p:cNvSpPr>
          <p:nvPr>
            <p:ph type="title"/>
          </p:nvPr>
        </p:nvSpPr>
        <p:spPr/>
        <p:txBody>
          <a:bodyPr/>
          <a:lstStyle/>
          <a:p>
            <a:r>
              <a:rPr lang="en-BE" b="1" dirty="0"/>
              <a:t>Reno</a:t>
            </a:r>
            <a:r>
              <a:rPr lang="en-BE" dirty="0"/>
              <a:t>, CUBIC, BBR</a:t>
            </a:r>
          </a:p>
        </p:txBody>
      </p:sp>
      <p:sp>
        <p:nvSpPr>
          <p:cNvPr id="4" name="Line 2">
            <a:extLst>
              <a:ext uri="{FF2B5EF4-FFF2-40B4-BE49-F238E27FC236}">
                <a16:creationId xmlns:a16="http://schemas.microsoft.com/office/drawing/2014/main" id="{DB73258E-022E-4940-8B59-1F809B41F3E8}"/>
              </a:ext>
            </a:extLst>
          </p:cNvPr>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5" name="Line 3">
            <a:extLst>
              <a:ext uri="{FF2B5EF4-FFF2-40B4-BE49-F238E27FC236}">
                <a16:creationId xmlns:a16="http://schemas.microsoft.com/office/drawing/2014/main" id="{71BBE4A1-AAC1-F045-8845-BE39A539AFA1}"/>
              </a:ext>
            </a:extLst>
          </p:cNvPr>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6" name="Rectangle 4">
            <a:extLst>
              <a:ext uri="{FF2B5EF4-FFF2-40B4-BE49-F238E27FC236}">
                <a16:creationId xmlns:a16="http://schemas.microsoft.com/office/drawing/2014/main" id="{B1260B09-2AF5-0B49-AB0A-0E7989F081FD}"/>
              </a:ext>
            </a:extLst>
          </p:cNvPr>
          <p:cNvSpPr>
            <a:spLocks/>
          </p:cNvSpPr>
          <p:nvPr/>
        </p:nvSpPr>
        <p:spPr bwMode="auto">
          <a:xfrm>
            <a:off x="2564651" y="3836473"/>
            <a:ext cx="647613"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 name="AutoShape 5">
            <a:extLst>
              <a:ext uri="{FF2B5EF4-FFF2-40B4-BE49-F238E27FC236}">
                <a16:creationId xmlns:a16="http://schemas.microsoft.com/office/drawing/2014/main" id="{DB4CE9EC-5A04-B84E-9935-BC7DD270DFE7}"/>
              </a:ext>
            </a:extLst>
          </p:cNvPr>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8" name="Line 6">
            <a:extLst>
              <a:ext uri="{FF2B5EF4-FFF2-40B4-BE49-F238E27FC236}">
                <a16:creationId xmlns:a16="http://schemas.microsoft.com/office/drawing/2014/main" id="{9C650305-8AA9-4145-A9A7-D61B89642CA2}"/>
              </a:ext>
            </a:extLst>
          </p:cNvPr>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grpSp>
        <p:nvGrpSpPr>
          <p:cNvPr id="10" name="Group 8">
            <a:extLst>
              <a:ext uri="{FF2B5EF4-FFF2-40B4-BE49-F238E27FC236}">
                <a16:creationId xmlns:a16="http://schemas.microsoft.com/office/drawing/2014/main" id="{0BA8F37E-1188-7243-B671-53C2B13E52E6}"/>
              </a:ext>
            </a:extLst>
          </p:cNvPr>
          <p:cNvGrpSpPr>
            <a:grpSpLocks/>
          </p:cNvGrpSpPr>
          <p:nvPr/>
        </p:nvGrpSpPr>
        <p:grpSpPr bwMode="auto">
          <a:xfrm>
            <a:off x="4826000" y="4651131"/>
            <a:ext cx="2595562" cy="1060939"/>
            <a:chOff x="0" y="0"/>
            <a:chExt cx="1635" cy="723"/>
          </a:xfrm>
        </p:grpSpPr>
        <p:sp>
          <p:nvSpPr>
            <p:cNvPr id="11" name="Line 9">
              <a:extLst>
                <a:ext uri="{FF2B5EF4-FFF2-40B4-BE49-F238E27FC236}">
                  <a16:creationId xmlns:a16="http://schemas.microsoft.com/office/drawing/2014/main" id="{7228E3B7-BF49-134C-894F-F84F1C45D7DF}"/>
                </a:ext>
              </a:extLst>
            </p:cNvPr>
            <p:cNvSpPr>
              <a:spLocks noChangeShapeType="1"/>
            </p:cNvSpPr>
            <p:nvPr/>
          </p:nvSpPr>
          <p:spPr bwMode="auto">
            <a:xfrm flipH="1">
              <a:off x="0" y="0"/>
              <a:ext cx="29" cy="709"/>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12" name="Line 10">
              <a:extLst>
                <a:ext uri="{FF2B5EF4-FFF2-40B4-BE49-F238E27FC236}">
                  <a16:creationId xmlns:a16="http://schemas.microsoft.com/office/drawing/2014/main" id="{09BCA40D-4C9B-BB44-AC95-C29BEAB168D3}"/>
                </a:ext>
              </a:extLst>
            </p:cNvPr>
            <p:cNvSpPr>
              <a:spLocks noChangeShapeType="1"/>
            </p:cNvSpPr>
            <p:nvPr/>
          </p:nvSpPr>
          <p:spPr bwMode="auto">
            <a:xfrm rot="10800000" flipH="1">
              <a:off x="0" y="45"/>
              <a:ext cx="1635" cy="678"/>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grpSp>
      <p:grpSp>
        <p:nvGrpSpPr>
          <p:cNvPr id="13" name="Group 11">
            <a:extLst>
              <a:ext uri="{FF2B5EF4-FFF2-40B4-BE49-F238E27FC236}">
                <a16:creationId xmlns:a16="http://schemas.microsoft.com/office/drawing/2014/main" id="{9C809CCC-DE22-2B4C-9C62-B3341F18464A}"/>
              </a:ext>
            </a:extLst>
          </p:cNvPr>
          <p:cNvGrpSpPr>
            <a:grpSpLocks/>
          </p:cNvGrpSpPr>
          <p:nvPr/>
        </p:nvGrpSpPr>
        <p:grpSpPr bwMode="auto">
          <a:xfrm>
            <a:off x="4752975" y="5720863"/>
            <a:ext cx="6723064" cy="322385"/>
            <a:chOff x="0" y="0"/>
            <a:chExt cx="1260" cy="220"/>
          </a:xfrm>
        </p:grpSpPr>
        <p:sp>
          <p:nvSpPr>
            <p:cNvPr id="14" name="Line 12">
              <a:extLst>
                <a:ext uri="{FF2B5EF4-FFF2-40B4-BE49-F238E27FC236}">
                  <a16:creationId xmlns:a16="http://schemas.microsoft.com/office/drawing/2014/main" id="{3E905CCA-9ED1-384C-A7DB-24EE3C25F07F}"/>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15" name="Rectangle 13">
              <a:extLst>
                <a:ext uri="{FF2B5EF4-FFF2-40B4-BE49-F238E27FC236}">
                  <a16:creationId xmlns:a16="http://schemas.microsoft.com/office/drawing/2014/main" id="{EDEAA859-D71A-6C47-97B7-2E14A33939F7}"/>
                </a:ext>
              </a:extLst>
            </p:cNvPr>
            <p:cNvSpPr>
              <a:spLocks/>
            </p:cNvSpPr>
            <p:nvPr/>
          </p:nvSpPr>
          <p:spPr bwMode="auto">
            <a:xfrm>
              <a:off x="791" y="42"/>
              <a:ext cx="179"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dirty="0" err="1">
                  <a:solidFill>
                    <a:schemeClr val="tx1"/>
                  </a:solidFill>
                  <a:latin typeface="Helvetica" charset="0"/>
                  <a:ea typeface="ＭＳ Ｐゴシック" charset="0"/>
                  <a:cs typeface="Helvetica" charset="0"/>
                  <a:sym typeface="Helvetica" charset="0"/>
                </a:rPr>
                <a:t>ssthresh</a:t>
              </a:r>
              <a:endParaRPr lang="en-US" sz="1969" dirty="0">
                <a:solidFill>
                  <a:schemeClr val="tx1"/>
                </a:solidFill>
                <a:latin typeface="Helvetica" charset="0"/>
                <a:ea typeface="ＭＳ Ｐゴシック" charset="0"/>
                <a:cs typeface="Helvetica" charset="0"/>
                <a:sym typeface="Helvetica" charset="0"/>
              </a:endParaRPr>
            </a:p>
          </p:txBody>
        </p:sp>
      </p:grpSp>
      <p:sp>
        <p:nvSpPr>
          <p:cNvPr id="16" name="Line 14">
            <a:extLst>
              <a:ext uri="{FF2B5EF4-FFF2-40B4-BE49-F238E27FC236}">
                <a16:creationId xmlns:a16="http://schemas.microsoft.com/office/drawing/2014/main" id="{894D8019-124A-0C40-B7DD-4C34AD4E2B69}"/>
              </a:ext>
            </a:extLst>
          </p:cNvPr>
          <p:cNvSpPr>
            <a:spLocks noChangeShapeType="1"/>
          </p:cNvSpPr>
          <p:nvPr/>
        </p:nvSpPr>
        <p:spPr bwMode="auto">
          <a:xfrm>
            <a:off x="7404100" y="414786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17" name="Line 15">
            <a:extLst>
              <a:ext uri="{FF2B5EF4-FFF2-40B4-BE49-F238E27FC236}">
                <a16:creationId xmlns:a16="http://schemas.microsoft.com/office/drawing/2014/main" id="{806572EC-B24E-0444-A4DA-E2188A725895}"/>
              </a:ext>
            </a:extLst>
          </p:cNvPr>
          <p:cNvSpPr>
            <a:spLocks noChangeShapeType="1"/>
          </p:cNvSpPr>
          <p:nvPr/>
        </p:nvSpPr>
        <p:spPr bwMode="auto">
          <a:xfrm>
            <a:off x="7393514" y="4722201"/>
            <a:ext cx="28050" cy="1054436"/>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21" name="Line 19">
            <a:extLst>
              <a:ext uri="{FF2B5EF4-FFF2-40B4-BE49-F238E27FC236}">
                <a16:creationId xmlns:a16="http://schemas.microsoft.com/office/drawing/2014/main" id="{B70E7254-A821-1F46-8107-07EE1356753B}"/>
              </a:ext>
            </a:extLst>
          </p:cNvPr>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22" name="Rectangle 21">
            <a:extLst>
              <a:ext uri="{FF2B5EF4-FFF2-40B4-BE49-F238E27FC236}">
                <a16:creationId xmlns:a16="http://schemas.microsoft.com/office/drawing/2014/main" id="{CAECAECB-A512-654F-A00F-92B4A6C32257}"/>
              </a:ext>
            </a:extLst>
          </p:cNvPr>
          <p:cNvSpPr>
            <a:spLocks/>
          </p:cNvSpPr>
          <p:nvPr/>
        </p:nvSpPr>
        <p:spPr bwMode="auto">
          <a:xfrm>
            <a:off x="1635196" y="7214393"/>
            <a:ext cx="3268522" cy="515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grpSp>
        <p:nvGrpSpPr>
          <p:cNvPr id="23" name="Grouper 1">
            <a:extLst>
              <a:ext uri="{FF2B5EF4-FFF2-40B4-BE49-F238E27FC236}">
                <a16:creationId xmlns:a16="http://schemas.microsoft.com/office/drawing/2014/main" id="{9730F96B-5E3C-2A4B-B25B-F4FA36F2156D}"/>
              </a:ext>
            </a:extLst>
          </p:cNvPr>
          <p:cNvGrpSpPr/>
          <p:nvPr/>
        </p:nvGrpSpPr>
        <p:grpSpPr>
          <a:xfrm>
            <a:off x="4846641" y="7019186"/>
            <a:ext cx="3615416" cy="703078"/>
            <a:chOff x="4846638" y="7197725"/>
            <a:chExt cx="3615416" cy="761669"/>
          </a:xfrm>
        </p:grpSpPr>
        <p:sp>
          <p:nvSpPr>
            <p:cNvPr id="24" name="Line 20">
              <a:extLst>
                <a:ext uri="{FF2B5EF4-FFF2-40B4-BE49-F238E27FC236}">
                  <a16:creationId xmlns:a16="http://schemas.microsoft.com/office/drawing/2014/main" id="{47443373-C4F8-C44C-A126-5E9FCA9CD235}"/>
                </a:ext>
              </a:extLst>
            </p:cNvPr>
            <p:cNvSpPr>
              <a:spLocks noChangeShapeType="1"/>
            </p:cNvSpPr>
            <p:nvPr/>
          </p:nvSpPr>
          <p:spPr bwMode="auto">
            <a:xfrm>
              <a:off x="4846638" y="7197725"/>
              <a:ext cx="2438400" cy="4763"/>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5514"/>
            </a:p>
          </p:txBody>
        </p:sp>
        <p:sp>
          <p:nvSpPr>
            <p:cNvPr id="25" name="Rectangle 22">
              <a:extLst>
                <a:ext uri="{FF2B5EF4-FFF2-40B4-BE49-F238E27FC236}">
                  <a16:creationId xmlns:a16="http://schemas.microsoft.com/office/drawing/2014/main" id="{04703EB1-EB7B-DB4A-8ABD-7ADA7E6548C1}"/>
                </a:ext>
              </a:extLst>
            </p:cNvPr>
            <p:cNvSpPr>
              <a:spLocks/>
            </p:cNvSpPr>
            <p:nvPr/>
          </p:nvSpPr>
          <p:spPr bwMode="auto">
            <a:xfrm>
              <a:off x="5695271" y="7401254"/>
              <a:ext cx="2766783" cy="5581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Congestion avoidance </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linear increase of cwnd</a:t>
              </a:r>
            </a:p>
          </p:txBody>
        </p:sp>
      </p:grpSp>
      <p:sp>
        <p:nvSpPr>
          <p:cNvPr id="27" name="Line 10">
            <a:extLst>
              <a:ext uri="{FF2B5EF4-FFF2-40B4-BE49-F238E27FC236}">
                <a16:creationId xmlns:a16="http://schemas.microsoft.com/office/drawing/2014/main" id="{E358DA86-3907-6846-A690-1DF19B50A29C}"/>
              </a:ext>
            </a:extLst>
          </p:cNvPr>
          <p:cNvSpPr>
            <a:spLocks noChangeShapeType="1"/>
          </p:cNvSpPr>
          <p:nvPr/>
        </p:nvSpPr>
        <p:spPr bwMode="auto">
          <a:xfrm rot="10800000" flipH="1">
            <a:off x="7416275" y="4048126"/>
            <a:ext cx="4059764" cy="1696228"/>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Tree>
    <p:extLst>
      <p:ext uri="{BB962C8B-B14F-4D97-AF65-F5344CB8AC3E}">
        <p14:creationId xmlns:p14="http://schemas.microsoft.com/office/powerpoint/2010/main" val="29029012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ln/>
        </p:spPr>
        <p:txBody>
          <a:bodyPr/>
          <a:lstStyle/>
          <a:p>
            <a:r>
              <a:rPr lang="en-US"/>
              <a:t>The congestion problem</a:t>
            </a:r>
          </a:p>
        </p:txBody>
      </p:sp>
      <p:sp>
        <p:nvSpPr>
          <p:cNvPr id="64514" name="Rectangle 2"/>
          <p:cNvSpPr>
            <a:spLocks noGrp="1" noChangeArrowheads="1"/>
          </p:cNvSpPr>
          <p:nvPr>
            <p:ph type="body" idx="1"/>
          </p:nvPr>
        </p:nvSpPr>
        <p:spPr>
          <a:xfrm>
            <a:off x="1291890" y="7613104"/>
            <a:ext cx="11331189" cy="1662584"/>
          </a:xfrm>
          <a:ln/>
        </p:spPr>
        <p:txBody>
          <a:bodyPr/>
          <a:lstStyle/>
          <a:p>
            <a:pPr marL="889000"/>
            <a:r>
              <a:rPr lang="en-US" dirty="0"/>
              <a:t>If R1 has a buffer of five 10,000 bits long packets, how many packets will be dropped if A and B send a burst of ten packets at line rate ?</a:t>
            </a:r>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403600"/>
            <a:ext cx="10185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5" name="Picture 2">
            <a:extLst>
              <a:ext uri="{FF2B5EF4-FFF2-40B4-BE49-F238E27FC236}">
                <a16:creationId xmlns:a16="http://schemas.microsoft.com/office/drawing/2014/main" id="{D931CC65-D856-864E-82F4-DA482207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6702" y="6723983"/>
            <a:ext cx="3015871" cy="6744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95632AA-6D9A-3B4B-9930-2B913199206E}"/>
              </a:ext>
            </a:extLst>
          </p:cNvPr>
          <p:cNvPicPr>
            <a:picLocks noChangeAspect="1"/>
          </p:cNvPicPr>
          <p:nvPr/>
        </p:nvPicPr>
        <p:blipFill>
          <a:blip r:embed="rId4"/>
          <a:stretch>
            <a:fillRect/>
          </a:stretch>
        </p:blipFill>
        <p:spPr>
          <a:xfrm>
            <a:off x="5206256" y="5257800"/>
            <a:ext cx="863600" cy="40640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873B-B024-834F-9AC2-21386B91AB80}"/>
              </a:ext>
            </a:extLst>
          </p:cNvPr>
          <p:cNvSpPr>
            <a:spLocks noGrp="1"/>
          </p:cNvSpPr>
          <p:nvPr>
            <p:ph type="title"/>
          </p:nvPr>
        </p:nvSpPr>
        <p:spPr/>
        <p:txBody>
          <a:bodyPr/>
          <a:lstStyle/>
          <a:p>
            <a:r>
              <a:rPr lang="en-BE" dirty="0"/>
              <a:t>Reno, </a:t>
            </a:r>
            <a:r>
              <a:rPr lang="en-BE" b="1" dirty="0"/>
              <a:t>CUBIC</a:t>
            </a:r>
            <a:r>
              <a:rPr lang="en-BE" dirty="0"/>
              <a:t>, BBR</a:t>
            </a:r>
          </a:p>
        </p:txBody>
      </p:sp>
      <p:sp>
        <p:nvSpPr>
          <p:cNvPr id="4" name="Line 2">
            <a:extLst>
              <a:ext uri="{FF2B5EF4-FFF2-40B4-BE49-F238E27FC236}">
                <a16:creationId xmlns:a16="http://schemas.microsoft.com/office/drawing/2014/main" id="{DB73258E-022E-4940-8B59-1F809B41F3E8}"/>
              </a:ext>
            </a:extLst>
          </p:cNvPr>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5" name="Line 3">
            <a:extLst>
              <a:ext uri="{FF2B5EF4-FFF2-40B4-BE49-F238E27FC236}">
                <a16:creationId xmlns:a16="http://schemas.microsoft.com/office/drawing/2014/main" id="{71BBE4A1-AAC1-F045-8845-BE39A539AFA1}"/>
              </a:ext>
            </a:extLst>
          </p:cNvPr>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6" name="Rectangle 4">
            <a:extLst>
              <a:ext uri="{FF2B5EF4-FFF2-40B4-BE49-F238E27FC236}">
                <a16:creationId xmlns:a16="http://schemas.microsoft.com/office/drawing/2014/main" id="{B1260B09-2AF5-0B49-AB0A-0E7989F081FD}"/>
              </a:ext>
            </a:extLst>
          </p:cNvPr>
          <p:cNvSpPr>
            <a:spLocks/>
          </p:cNvSpPr>
          <p:nvPr/>
        </p:nvSpPr>
        <p:spPr bwMode="auto">
          <a:xfrm>
            <a:off x="2564651" y="3836473"/>
            <a:ext cx="647613"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 name="AutoShape 5">
            <a:extLst>
              <a:ext uri="{FF2B5EF4-FFF2-40B4-BE49-F238E27FC236}">
                <a16:creationId xmlns:a16="http://schemas.microsoft.com/office/drawing/2014/main" id="{DB4CE9EC-5A04-B84E-9935-BC7DD270DFE7}"/>
              </a:ext>
            </a:extLst>
          </p:cNvPr>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8" name="Line 6">
            <a:extLst>
              <a:ext uri="{FF2B5EF4-FFF2-40B4-BE49-F238E27FC236}">
                <a16:creationId xmlns:a16="http://schemas.microsoft.com/office/drawing/2014/main" id="{9C650305-8AA9-4145-A9A7-D61B89642CA2}"/>
              </a:ext>
            </a:extLst>
          </p:cNvPr>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16" name="Line 14">
            <a:extLst>
              <a:ext uri="{FF2B5EF4-FFF2-40B4-BE49-F238E27FC236}">
                <a16:creationId xmlns:a16="http://schemas.microsoft.com/office/drawing/2014/main" id="{894D8019-124A-0C40-B7DD-4C34AD4E2B69}"/>
              </a:ext>
            </a:extLst>
          </p:cNvPr>
          <p:cNvSpPr>
            <a:spLocks noChangeShapeType="1"/>
          </p:cNvSpPr>
          <p:nvPr/>
        </p:nvSpPr>
        <p:spPr bwMode="auto">
          <a:xfrm>
            <a:off x="6637913" y="4125679"/>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17" name="Line 15">
            <a:extLst>
              <a:ext uri="{FF2B5EF4-FFF2-40B4-BE49-F238E27FC236}">
                <a16:creationId xmlns:a16="http://schemas.microsoft.com/office/drawing/2014/main" id="{806572EC-B24E-0444-A4DA-E2188A725895}"/>
              </a:ext>
            </a:extLst>
          </p:cNvPr>
          <p:cNvSpPr>
            <a:spLocks noChangeShapeType="1"/>
          </p:cNvSpPr>
          <p:nvPr/>
        </p:nvSpPr>
        <p:spPr bwMode="auto">
          <a:xfrm>
            <a:off x="4890399" y="4571267"/>
            <a:ext cx="53656" cy="959993"/>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21" name="Line 19">
            <a:extLst>
              <a:ext uri="{FF2B5EF4-FFF2-40B4-BE49-F238E27FC236}">
                <a16:creationId xmlns:a16="http://schemas.microsoft.com/office/drawing/2014/main" id="{B70E7254-A821-1F46-8107-07EE1356753B}"/>
              </a:ext>
            </a:extLst>
          </p:cNvPr>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22" name="Rectangle 21">
            <a:extLst>
              <a:ext uri="{FF2B5EF4-FFF2-40B4-BE49-F238E27FC236}">
                <a16:creationId xmlns:a16="http://schemas.microsoft.com/office/drawing/2014/main" id="{CAECAECB-A512-654F-A00F-92B4A6C32257}"/>
              </a:ext>
            </a:extLst>
          </p:cNvPr>
          <p:cNvSpPr>
            <a:spLocks/>
          </p:cNvSpPr>
          <p:nvPr/>
        </p:nvSpPr>
        <p:spPr bwMode="auto">
          <a:xfrm>
            <a:off x="1635196" y="7214393"/>
            <a:ext cx="3268522" cy="515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a:solidFill>
                  <a:schemeClr val="tx1"/>
                </a:solidFill>
                <a:latin typeface="Helvetica" charset="0"/>
                <a:ea typeface="ＭＳ Ｐゴシック" charset="0"/>
                <a:cs typeface="Helvetica" charset="0"/>
                <a:sym typeface="Helvetica" charset="0"/>
              </a:rPr>
              <a:t>Slow-start</a:t>
            </a:r>
          </a:p>
          <a:p>
            <a:pPr>
              <a:lnSpc>
                <a:spcPct val="84000"/>
              </a:lnSpc>
              <a:tabLst>
                <a:tab pos="908795" algn="l"/>
                <a:tab pos="1805309" algn="l"/>
                <a:tab pos="2714102" algn="l"/>
                <a:tab pos="3598335" algn="l"/>
                <a:tab pos="908795" algn="l"/>
                <a:tab pos="1805309" algn="l"/>
                <a:tab pos="2714102" algn="l"/>
                <a:tab pos="3598335" algn="l"/>
              </a:tabLst>
            </a:pPr>
            <a:r>
              <a:rPr lang="en-US" sz="1969">
                <a:solidFill>
                  <a:schemeClr val="tx1"/>
                </a:solidFill>
                <a:latin typeface="Helvetica" charset="0"/>
                <a:ea typeface="ＭＳ Ｐゴシック" charset="0"/>
                <a:cs typeface="Helvetica" charset="0"/>
                <a:sym typeface="Helvetica" charset="0"/>
              </a:rPr>
              <a:t>exponential increase of cwnd</a:t>
            </a:r>
          </a:p>
        </p:txBody>
      </p:sp>
      <p:grpSp>
        <p:nvGrpSpPr>
          <p:cNvPr id="23" name="Grouper 1">
            <a:extLst>
              <a:ext uri="{FF2B5EF4-FFF2-40B4-BE49-F238E27FC236}">
                <a16:creationId xmlns:a16="http://schemas.microsoft.com/office/drawing/2014/main" id="{9730F96B-5E3C-2A4B-B25B-F4FA36F2156D}"/>
              </a:ext>
            </a:extLst>
          </p:cNvPr>
          <p:cNvGrpSpPr/>
          <p:nvPr/>
        </p:nvGrpSpPr>
        <p:grpSpPr>
          <a:xfrm>
            <a:off x="4846640" y="7019188"/>
            <a:ext cx="5967149" cy="575802"/>
            <a:chOff x="4846638" y="7197725"/>
            <a:chExt cx="5967150" cy="623786"/>
          </a:xfrm>
        </p:grpSpPr>
        <p:sp>
          <p:nvSpPr>
            <p:cNvPr id="24" name="Line 20">
              <a:extLst>
                <a:ext uri="{FF2B5EF4-FFF2-40B4-BE49-F238E27FC236}">
                  <a16:creationId xmlns:a16="http://schemas.microsoft.com/office/drawing/2014/main" id="{47443373-C4F8-C44C-A126-5E9FCA9CD235}"/>
                </a:ext>
              </a:extLst>
            </p:cNvPr>
            <p:cNvSpPr>
              <a:spLocks noChangeShapeType="1"/>
            </p:cNvSpPr>
            <p:nvPr/>
          </p:nvSpPr>
          <p:spPr bwMode="auto">
            <a:xfrm>
              <a:off x="4846638" y="7197725"/>
              <a:ext cx="5967150" cy="50005"/>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5514"/>
            </a:p>
          </p:txBody>
        </p:sp>
        <p:sp>
          <p:nvSpPr>
            <p:cNvPr id="25" name="Rectangle 22">
              <a:extLst>
                <a:ext uri="{FF2B5EF4-FFF2-40B4-BE49-F238E27FC236}">
                  <a16:creationId xmlns:a16="http://schemas.microsoft.com/office/drawing/2014/main" id="{04703EB1-EB7B-DB4A-8ABD-7ADA7E6548C1}"/>
                </a:ext>
              </a:extLst>
            </p:cNvPr>
            <p:cNvSpPr>
              <a:spLocks/>
            </p:cNvSpPr>
            <p:nvPr/>
          </p:nvSpPr>
          <p:spPr bwMode="auto">
            <a:xfrm>
              <a:off x="5695271" y="7539141"/>
              <a:ext cx="2766783" cy="2823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dirty="0">
                  <a:solidFill>
                    <a:schemeClr val="tx1"/>
                  </a:solidFill>
                  <a:latin typeface="Helvetica" charset="0"/>
                  <a:ea typeface="ＭＳ Ｐゴシック" charset="0"/>
                  <a:cs typeface="Helvetica" charset="0"/>
                  <a:sym typeface="Helvetica" charset="0"/>
                </a:rPr>
                <a:t>Congestion avoidance </a:t>
              </a:r>
            </a:p>
          </p:txBody>
        </p:sp>
      </p:grpSp>
      <p:grpSp>
        <p:nvGrpSpPr>
          <p:cNvPr id="27" name="Group 11">
            <a:extLst>
              <a:ext uri="{FF2B5EF4-FFF2-40B4-BE49-F238E27FC236}">
                <a16:creationId xmlns:a16="http://schemas.microsoft.com/office/drawing/2014/main" id="{238B98F8-1680-074D-8163-6987A104AC73}"/>
              </a:ext>
            </a:extLst>
          </p:cNvPr>
          <p:cNvGrpSpPr>
            <a:grpSpLocks/>
          </p:cNvGrpSpPr>
          <p:nvPr/>
        </p:nvGrpSpPr>
        <p:grpSpPr bwMode="auto">
          <a:xfrm>
            <a:off x="4891089" y="5522867"/>
            <a:ext cx="6723064" cy="322385"/>
            <a:chOff x="0" y="0"/>
            <a:chExt cx="1260" cy="220"/>
          </a:xfrm>
        </p:grpSpPr>
        <p:sp>
          <p:nvSpPr>
            <p:cNvPr id="28" name="Line 12">
              <a:extLst>
                <a:ext uri="{FF2B5EF4-FFF2-40B4-BE49-F238E27FC236}">
                  <a16:creationId xmlns:a16="http://schemas.microsoft.com/office/drawing/2014/main" id="{14F9327E-F375-2C4F-8FDA-65D02F70590C}"/>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29" name="Rectangle 13">
              <a:extLst>
                <a:ext uri="{FF2B5EF4-FFF2-40B4-BE49-F238E27FC236}">
                  <a16:creationId xmlns:a16="http://schemas.microsoft.com/office/drawing/2014/main" id="{D23D04C9-C766-7043-9EDC-0AAAD8487D60}"/>
                </a:ext>
              </a:extLst>
            </p:cNvPr>
            <p:cNvSpPr>
              <a:spLocks/>
            </p:cNvSpPr>
            <p:nvPr/>
          </p:nvSpPr>
          <p:spPr bwMode="auto">
            <a:xfrm>
              <a:off x="791" y="42"/>
              <a:ext cx="179"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dirty="0" err="1">
                  <a:solidFill>
                    <a:schemeClr val="tx1"/>
                  </a:solidFill>
                  <a:latin typeface="Helvetica" charset="0"/>
                  <a:ea typeface="ＭＳ Ｐゴシック" charset="0"/>
                  <a:cs typeface="Helvetica" charset="0"/>
                  <a:sym typeface="Helvetica" charset="0"/>
                </a:rPr>
                <a:t>ssthresh</a:t>
              </a:r>
              <a:endParaRPr lang="en-US" sz="1969" dirty="0">
                <a:solidFill>
                  <a:schemeClr val="tx1"/>
                </a:solidFill>
                <a:latin typeface="Helvetica" charset="0"/>
                <a:ea typeface="ＭＳ Ｐゴシック" charset="0"/>
                <a:cs typeface="Helvetica" charset="0"/>
                <a:sym typeface="Helvetica" charset="0"/>
              </a:endParaRPr>
            </a:p>
          </p:txBody>
        </p:sp>
      </p:grpSp>
      <p:grpSp>
        <p:nvGrpSpPr>
          <p:cNvPr id="30" name="Group 11">
            <a:extLst>
              <a:ext uri="{FF2B5EF4-FFF2-40B4-BE49-F238E27FC236}">
                <a16:creationId xmlns:a16="http://schemas.microsoft.com/office/drawing/2014/main" id="{8970CEFC-5B06-1648-A1FE-362E1BF654F0}"/>
              </a:ext>
            </a:extLst>
          </p:cNvPr>
          <p:cNvGrpSpPr>
            <a:grpSpLocks/>
          </p:cNvGrpSpPr>
          <p:nvPr/>
        </p:nvGrpSpPr>
        <p:grpSpPr bwMode="auto">
          <a:xfrm>
            <a:off x="4891089" y="4862879"/>
            <a:ext cx="6781758" cy="332642"/>
            <a:chOff x="0" y="0"/>
            <a:chExt cx="1271" cy="227"/>
          </a:xfrm>
        </p:grpSpPr>
        <p:sp>
          <p:nvSpPr>
            <p:cNvPr id="31" name="Line 12">
              <a:extLst>
                <a:ext uri="{FF2B5EF4-FFF2-40B4-BE49-F238E27FC236}">
                  <a16:creationId xmlns:a16="http://schemas.microsoft.com/office/drawing/2014/main" id="{AB94328A-DF0D-EE49-9538-508F539C1245}"/>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32" name="Rectangle 13">
              <a:extLst>
                <a:ext uri="{FF2B5EF4-FFF2-40B4-BE49-F238E27FC236}">
                  <a16:creationId xmlns:a16="http://schemas.microsoft.com/office/drawing/2014/main" id="{E99FA829-D2CF-6746-80E0-97D281743499}"/>
                </a:ext>
              </a:extLst>
            </p:cNvPr>
            <p:cNvSpPr>
              <a:spLocks/>
            </p:cNvSpPr>
            <p:nvPr/>
          </p:nvSpPr>
          <p:spPr bwMode="auto">
            <a:xfrm>
              <a:off x="1110" y="49"/>
              <a:ext cx="16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r>
                <a:rPr lang="en-US" sz="1969" dirty="0" err="1">
                  <a:solidFill>
                    <a:schemeClr val="tx1"/>
                  </a:solidFill>
                  <a:latin typeface="Helvetica" charset="0"/>
                  <a:ea typeface="ＭＳ Ｐゴシック" charset="0"/>
                  <a:cs typeface="Helvetica" charset="0"/>
                  <a:sym typeface="Helvetica" charset="0"/>
                </a:rPr>
                <a:t>W_max</a:t>
              </a:r>
              <a:endParaRPr lang="en-US" sz="1969" dirty="0">
                <a:solidFill>
                  <a:schemeClr val="tx1"/>
                </a:solidFill>
                <a:latin typeface="Helvetica" charset="0"/>
                <a:ea typeface="ＭＳ Ｐゴシック" charset="0"/>
                <a:cs typeface="Helvetica" charset="0"/>
                <a:sym typeface="Helvetica" charset="0"/>
              </a:endParaRPr>
            </a:p>
          </p:txBody>
        </p:sp>
      </p:grpSp>
      <p:sp>
        <p:nvSpPr>
          <p:cNvPr id="33" name="Freeform 32">
            <a:extLst>
              <a:ext uri="{FF2B5EF4-FFF2-40B4-BE49-F238E27FC236}">
                <a16:creationId xmlns:a16="http://schemas.microsoft.com/office/drawing/2014/main" id="{1EBC08A1-A84D-D846-88EB-5D6B7040C321}"/>
              </a:ext>
            </a:extLst>
          </p:cNvPr>
          <p:cNvSpPr/>
          <p:nvPr/>
        </p:nvSpPr>
        <p:spPr bwMode="auto">
          <a:xfrm>
            <a:off x="5000011" y="4621149"/>
            <a:ext cx="1639491" cy="886160"/>
          </a:xfrm>
          <a:custGeom>
            <a:avLst/>
            <a:gdLst>
              <a:gd name="connsiteX0" fmla="*/ 0 w 1248831"/>
              <a:gd name="connsiteY0" fmla="*/ 675005 h 675005"/>
              <a:gd name="connsiteX1" fmla="*/ 167780 w 1248831"/>
              <a:gd name="connsiteY1" fmla="*/ 331056 h 675005"/>
              <a:gd name="connsiteX2" fmla="*/ 469783 w 1248831"/>
              <a:gd name="connsiteY2" fmla="*/ 205221 h 675005"/>
              <a:gd name="connsiteX3" fmla="*/ 947956 w 1248831"/>
              <a:gd name="connsiteY3" fmla="*/ 188443 h 675005"/>
              <a:gd name="connsiteX4" fmla="*/ 1224792 w 1248831"/>
              <a:gd name="connsiteY4" fmla="*/ 12274 h 675005"/>
              <a:gd name="connsiteX5" fmla="*/ 1216404 w 1248831"/>
              <a:gd name="connsiteY5" fmla="*/ 29052 h 67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831" h="675005">
                <a:moveTo>
                  <a:pt x="0" y="675005"/>
                </a:moveTo>
                <a:cubicBezTo>
                  <a:pt x="44741" y="542179"/>
                  <a:pt x="89483" y="409353"/>
                  <a:pt x="167780" y="331056"/>
                </a:cubicBezTo>
                <a:cubicBezTo>
                  <a:pt x="246077" y="252759"/>
                  <a:pt x="339754" y="228990"/>
                  <a:pt x="469783" y="205221"/>
                </a:cubicBezTo>
                <a:cubicBezTo>
                  <a:pt x="599812" y="181452"/>
                  <a:pt x="822121" y="220601"/>
                  <a:pt x="947956" y="188443"/>
                </a:cubicBezTo>
                <a:cubicBezTo>
                  <a:pt x="1073791" y="156285"/>
                  <a:pt x="1180051" y="38839"/>
                  <a:pt x="1224792" y="12274"/>
                </a:cubicBezTo>
                <a:cubicBezTo>
                  <a:pt x="1269533" y="-14291"/>
                  <a:pt x="1242968" y="7380"/>
                  <a:pt x="1216404" y="29052"/>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34" name="Line 15">
            <a:extLst>
              <a:ext uri="{FF2B5EF4-FFF2-40B4-BE49-F238E27FC236}">
                <a16:creationId xmlns:a16="http://schemas.microsoft.com/office/drawing/2014/main" id="{1CE3E25E-5D93-8B48-8EFE-3535DD3503CD}"/>
              </a:ext>
            </a:extLst>
          </p:cNvPr>
          <p:cNvSpPr>
            <a:spLocks noChangeShapeType="1"/>
          </p:cNvSpPr>
          <p:nvPr/>
        </p:nvSpPr>
        <p:spPr bwMode="auto">
          <a:xfrm>
            <a:off x="6691468" y="4593200"/>
            <a:ext cx="53656" cy="959993"/>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35" name="Freeform 34">
            <a:extLst>
              <a:ext uri="{FF2B5EF4-FFF2-40B4-BE49-F238E27FC236}">
                <a16:creationId xmlns:a16="http://schemas.microsoft.com/office/drawing/2014/main" id="{9A0CE357-5991-E248-AAC8-7EC8FE7653B3}"/>
              </a:ext>
            </a:extLst>
          </p:cNvPr>
          <p:cNvSpPr/>
          <p:nvPr/>
        </p:nvSpPr>
        <p:spPr bwMode="auto">
          <a:xfrm>
            <a:off x="6712943" y="4634706"/>
            <a:ext cx="1639491" cy="886160"/>
          </a:xfrm>
          <a:custGeom>
            <a:avLst/>
            <a:gdLst>
              <a:gd name="connsiteX0" fmla="*/ 0 w 1248831"/>
              <a:gd name="connsiteY0" fmla="*/ 675005 h 675005"/>
              <a:gd name="connsiteX1" fmla="*/ 167780 w 1248831"/>
              <a:gd name="connsiteY1" fmla="*/ 331056 h 675005"/>
              <a:gd name="connsiteX2" fmla="*/ 469783 w 1248831"/>
              <a:gd name="connsiteY2" fmla="*/ 205221 h 675005"/>
              <a:gd name="connsiteX3" fmla="*/ 947956 w 1248831"/>
              <a:gd name="connsiteY3" fmla="*/ 188443 h 675005"/>
              <a:gd name="connsiteX4" fmla="*/ 1224792 w 1248831"/>
              <a:gd name="connsiteY4" fmla="*/ 12274 h 675005"/>
              <a:gd name="connsiteX5" fmla="*/ 1216404 w 1248831"/>
              <a:gd name="connsiteY5" fmla="*/ 29052 h 67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831" h="675005">
                <a:moveTo>
                  <a:pt x="0" y="675005"/>
                </a:moveTo>
                <a:cubicBezTo>
                  <a:pt x="44741" y="542179"/>
                  <a:pt x="89483" y="409353"/>
                  <a:pt x="167780" y="331056"/>
                </a:cubicBezTo>
                <a:cubicBezTo>
                  <a:pt x="246077" y="252759"/>
                  <a:pt x="339754" y="228990"/>
                  <a:pt x="469783" y="205221"/>
                </a:cubicBezTo>
                <a:cubicBezTo>
                  <a:pt x="599812" y="181452"/>
                  <a:pt x="822121" y="220601"/>
                  <a:pt x="947956" y="188443"/>
                </a:cubicBezTo>
                <a:cubicBezTo>
                  <a:pt x="1073791" y="156285"/>
                  <a:pt x="1180051" y="38839"/>
                  <a:pt x="1224792" y="12274"/>
                </a:cubicBezTo>
                <a:cubicBezTo>
                  <a:pt x="1269533" y="-14291"/>
                  <a:pt x="1242968" y="7380"/>
                  <a:pt x="1216404" y="29052"/>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36" name="Line 14">
            <a:extLst>
              <a:ext uri="{FF2B5EF4-FFF2-40B4-BE49-F238E27FC236}">
                <a16:creationId xmlns:a16="http://schemas.microsoft.com/office/drawing/2014/main" id="{AD885086-F480-9F42-BC94-D86BEC386947}"/>
              </a:ext>
            </a:extLst>
          </p:cNvPr>
          <p:cNvSpPr>
            <a:spLocks noChangeShapeType="1"/>
          </p:cNvSpPr>
          <p:nvPr/>
        </p:nvSpPr>
        <p:spPr bwMode="auto">
          <a:xfrm>
            <a:off x="8331772" y="397367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37" name="Line 15">
            <a:extLst>
              <a:ext uri="{FF2B5EF4-FFF2-40B4-BE49-F238E27FC236}">
                <a16:creationId xmlns:a16="http://schemas.microsoft.com/office/drawing/2014/main" id="{871A7902-DFA3-EA40-9CAB-3B989EA9DFAA}"/>
              </a:ext>
            </a:extLst>
          </p:cNvPr>
          <p:cNvSpPr>
            <a:spLocks noChangeShapeType="1"/>
          </p:cNvSpPr>
          <p:nvPr/>
        </p:nvSpPr>
        <p:spPr bwMode="auto">
          <a:xfrm>
            <a:off x="8342526" y="4608468"/>
            <a:ext cx="53656" cy="959993"/>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38" name="Freeform 37">
            <a:extLst>
              <a:ext uri="{FF2B5EF4-FFF2-40B4-BE49-F238E27FC236}">
                <a16:creationId xmlns:a16="http://schemas.microsoft.com/office/drawing/2014/main" id="{5B1E3606-CEBC-D843-8286-FDA1B2C54B48}"/>
              </a:ext>
            </a:extLst>
          </p:cNvPr>
          <p:cNvSpPr/>
          <p:nvPr/>
        </p:nvSpPr>
        <p:spPr bwMode="auto">
          <a:xfrm>
            <a:off x="8377699" y="4564333"/>
            <a:ext cx="1748162" cy="959993"/>
          </a:xfrm>
          <a:custGeom>
            <a:avLst/>
            <a:gdLst>
              <a:gd name="connsiteX0" fmla="*/ 0 w 1248831"/>
              <a:gd name="connsiteY0" fmla="*/ 675005 h 675005"/>
              <a:gd name="connsiteX1" fmla="*/ 167780 w 1248831"/>
              <a:gd name="connsiteY1" fmla="*/ 331056 h 675005"/>
              <a:gd name="connsiteX2" fmla="*/ 469783 w 1248831"/>
              <a:gd name="connsiteY2" fmla="*/ 205221 h 675005"/>
              <a:gd name="connsiteX3" fmla="*/ 947956 w 1248831"/>
              <a:gd name="connsiteY3" fmla="*/ 188443 h 675005"/>
              <a:gd name="connsiteX4" fmla="*/ 1224792 w 1248831"/>
              <a:gd name="connsiteY4" fmla="*/ 12274 h 675005"/>
              <a:gd name="connsiteX5" fmla="*/ 1216404 w 1248831"/>
              <a:gd name="connsiteY5" fmla="*/ 29052 h 67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831" h="675005">
                <a:moveTo>
                  <a:pt x="0" y="675005"/>
                </a:moveTo>
                <a:cubicBezTo>
                  <a:pt x="44741" y="542179"/>
                  <a:pt x="89483" y="409353"/>
                  <a:pt x="167780" y="331056"/>
                </a:cubicBezTo>
                <a:cubicBezTo>
                  <a:pt x="246077" y="252759"/>
                  <a:pt x="339754" y="228990"/>
                  <a:pt x="469783" y="205221"/>
                </a:cubicBezTo>
                <a:cubicBezTo>
                  <a:pt x="599812" y="181452"/>
                  <a:pt x="822121" y="220601"/>
                  <a:pt x="947956" y="188443"/>
                </a:cubicBezTo>
                <a:cubicBezTo>
                  <a:pt x="1073791" y="156285"/>
                  <a:pt x="1180051" y="38839"/>
                  <a:pt x="1224792" y="12274"/>
                </a:cubicBezTo>
                <a:cubicBezTo>
                  <a:pt x="1269533" y="-14291"/>
                  <a:pt x="1242968" y="7380"/>
                  <a:pt x="1216404" y="29052"/>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39" name="Freeform 38">
            <a:extLst>
              <a:ext uri="{FF2B5EF4-FFF2-40B4-BE49-F238E27FC236}">
                <a16:creationId xmlns:a16="http://schemas.microsoft.com/office/drawing/2014/main" id="{C526DBBE-A7FE-034A-8B10-DBA8A46B5D04}"/>
              </a:ext>
            </a:extLst>
          </p:cNvPr>
          <p:cNvSpPr/>
          <p:nvPr/>
        </p:nvSpPr>
        <p:spPr bwMode="auto">
          <a:xfrm>
            <a:off x="10000143" y="3813117"/>
            <a:ext cx="430150" cy="802118"/>
          </a:xfrm>
          <a:custGeom>
            <a:avLst/>
            <a:gdLst>
              <a:gd name="connsiteX0" fmla="*/ 0 w 327653"/>
              <a:gd name="connsiteY0" fmla="*/ 610988 h 610988"/>
              <a:gd name="connsiteX1" fmla="*/ 201335 w 327653"/>
              <a:gd name="connsiteY1" fmla="*/ 443209 h 610988"/>
              <a:gd name="connsiteX2" fmla="*/ 318781 w 327653"/>
              <a:gd name="connsiteY2" fmla="*/ 32148 h 610988"/>
              <a:gd name="connsiteX3" fmla="*/ 310392 w 327653"/>
              <a:gd name="connsiteY3" fmla="*/ 57315 h 610988"/>
            </a:gdLst>
            <a:ahLst/>
            <a:cxnLst>
              <a:cxn ang="0">
                <a:pos x="connsiteX0" y="connsiteY0"/>
              </a:cxn>
              <a:cxn ang="0">
                <a:pos x="connsiteX1" y="connsiteY1"/>
              </a:cxn>
              <a:cxn ang="0">
                <a:pos x="connsiteX2" y="connsiteY2"/>
              </a:cxn>
              <a:cxn ang="0">
                <a:pos x="connsiteX3" y="connsiteY3"/>
              </a:cxn>
            </a:cxnLst>
            <a:rect l="l" t="t" r="r" b="b"/>
            <a:pathLst>
              <a:path w="327653" h="610988">
                <a:moveTo>
                  <a:pt x="0" y="610988"/>
                </a:moveTo>
                <a:cubicBezTo>
                  <a:pt x="74102" y="575335"/>
                  <a:pt x="148205" y="539682"/>
                  <a:pt x="201335" y="443209"/>
                </a:cubicBezTo>
                <a:cubicBezTo>
                  <a:pt x="254465" y="346736"/>
                  <a:pt x="300605" y="96464"/>
                  <a:pt x="318781" y="32148"/>
                </a:cubicBezTo>
                <a:cubicBezTo>
                  <a:pt x="336957" y="-32168"/>
                  <a:pt x="323674" y="12573"/>
                  <a:pt x="310392" y="57315"/>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Tree>
    <p:extLst>
      <p:ext uri="{BB962C8B-B14F-4D97-AF65-F5344CB8AC3E}">
        <p14:creationId xmlns:p14="http://schemas.microsoft.com/office/powerpoint/2010/main" val="107353064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873B-B024-834F-9AC2-21386B91AB80}"/>
              </a:ext>
            </a:extLst>
          </p:cNvPr>
          <p:cNvSpPr>
            <a:spLocks noGrp="1"/>
          </p:cNvSpPr>
          <p:nvPr>
            <p:ph type="title"/>
          </p:nvPr>
        </p:nvSpPr>
        <p:spPr/>
        <p:txBody>
          <a:bodyPr/>
          <a:lstStyle/>
          <a:p>
            <a:r>
              <a:rPr lang="en-BE" dirty="0"/>
              <a:t>Reno, CUBIC, </a:t>
            </a:r>
            <a:r>
              <a:rPr lang="en-BE" b="1" dirty="0"/>
              <a:t>BBR</a:t>
            </a:r>
          </a:p>
        </p:txBody>
      </p:sp>
      <p:sp>
        <p:nvSpPr>
          <p:cNvPr id="4" name="Line 2">
            <a:extLst>
              <a:ext uri="{FF2B5EF4-FFF2-40B4-BE49-F238E27FC236}">
                <a16:creationId xmlns:a16="http://schemas.microsoft.com/office/drawing/2014/main" id="{DB73258E-022E-4940-8B59-1F809B41F3E8}"/>
              </a:ext>
            </a:extLst>
          </p:cNvPr>
          <p:cNvSpPr>
            <a:spLocks noChangeShapeType="1"/>
          </p:cNvSpPr>
          <p:nvPr/>
        </p:nvSpPr>
        <p:spPr bwMode="auto">
          <a:xfrm rot="10800000" flipH="1">
            <a:off x="3328989" y="3889131"/>
            <a:ext cx="1587" cy="308316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5" name="Line 3">
            <a:extLst>
              <a:ext uri="{FF2B5EF4-FFF2-40B4-BE49-F238E27FC236}">
                <a16:creationId xmlns:a16="http://schemas.microsoft.com/office/drawing/2014/main" id="{71BBE4A1-AAC1-F045-8845-BE39A539AFA1}"/>
              </a:ext>
            </a:extLst>
          </p:cNvPr>
          <p:cNvSpPr>
            <a:spLocks noChangeShapeType="1"/>
          </p:cNvSpPr>
          <p:nvPr/>
        </p:nvSpPr>
        <p:spPr bwMode="auto">
          <a:xfrm>
            <a:off x="2997201" y="6693877"/>
            <a:ext cx="9128125" cy="146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6" name="Rectangle 4">
            <a:extLst>
              <a:ext uri="{FF2B5EF4-FFF2-40B4-BE49-F238E27FC236}">
                <a16:creationId xmlns:a16="http://schemas.microsoft.com/office/drawing/2014/main" id="{B1260B09-2AF5-0B49-AB0A-0E7989F081FD}"/>
              </a:ext>
            </a:extLst>
          </p:cNvPr>
          <p:cNvSpPr>
            <a:spLocks/>
          </p:cNvSpPr>
          <p:nvPr/>
        </p:nvSpPr>
        <p:spPr bwMode="auto">
          <a:xfrm>
            <a:off x="2564651" y="3836473"/>
            <a:ext cx="647613"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969">
                <a:solidFill>
                  <a:schemeClr val="tx1"/>
                </a:solidFill>
                <a:latin typeface="Helvetica" charset="0"/>
                <a:ea typeface="ＭＳ Ｐゴシック" charset="0"/>
                <a:cs typeface="Helvetica" charset="0"/>
                <a:sym typeface="Helvetica" charset="0"/>
              </a:rPr>
              <a:t>Cwnd</a:t>
            </a:r>
          </a:p>
        </p:txBody>
      </p:sp>
      <p:sp>
        <p:nvSpPr>
          <p:cNvPr id="7" name="AutoShape 5">
            <a:extLst>
              <a:ext uri="{FF2B5EF4-FFF2-40B4-BE49-F238E27FC236}">
                <a16:creationId xmlns:a16="http://schemas.microsoft.com/office/drawing/2014/main" id="{DB4CE9EC-5A04-B84E-9935-BC7DD270DFE7}"/>
              </a:ext>
            </a:extLst>
          </p:cNvPr>
          <p:cNvSpPr>
            <a:spLocks/>
          </p:cNvSpPr>
          <p:nvPr/>
        </p:nvSpPr>
        <p:spPr bwMode="auto">
          <a:xfrm>
            <a:off x="3349625" y="4583724"/>
            <a:ext cx="1525588" cy="2089639"/>
          </a:xfrm>
          <a:custGeom>
            <a:avLst/>
            <a:gdLst/>
            <a:ahLst/>
            <a:cxnLst/>
            <a:rect l="0" t="0" r="r" b="b"/>
            <a:pathLst>
              <a:path w="21600" h="21600">
                <a:moveTo>
                  <a:pt x="0" y="21600"/>
                </a:moveTo>
                <a:lnTo>
                  <a:pt x="559" y="21578"/>
                </a:lnTo>
                <a:lnTo>
                  <a:pt x="1118" y="21547"/>
                </a:lnTo>
                <a:lnTo>
                  <a:pt x="1678" y="21494"/>
                </a:lnTo>
                <a:lnTo>
                  <a:pt x="2237" y="21432"/>
                </a:lnTo>
                <a:lnTo>
                  <a:pt x="2790" y="21352"/>
                </a:lnTo>
                <a:lnTo>
                  <a:pt x="3349" y="21255"/>
                </a:lnTo>
                <a:lnTo>
                  <a:pt x="3895" y="21148"/>
                </a:lnTo>
                <a:lnTo>
                  <a:pt x="4448" y="21024"/>
                </a:lnTo>
                <a:lnTo>
                  <a:pt x="4994" y="20883"/>
                </a:lnTo>
                <a:lnTo>
                  <a:pt x="5533" y="20732"/>
                </a:lnTo>
                <a:lnTo>
                  <a:pt x="6073" y="20564"/>
                </a:lnTo>
                <a:lnTo>
                  <a:pt x="6606" y="20378"/>
                </a:lnTo>
                <a:lnTo>
                  <a:pt x="7132" y="20183"/>
                </a:lnTo>
                <a:lnTo>
                  <a:pt x="7658" y="19970"/>
                </a:lnTo>
                <a:lnTo>
                  <a:pt x="8178" y="19744"/>
                </a:lnTo>
                <a:lnTo>
                  <a:pt x="8691" y="19505"/>
                </a:lnTo>
                <a:lnTo>
                  <a:pt x="9198" y="19253"/>
                </a:lnTo>
                <a:lnTo>
                  <a:pt x="9698" y="18987"/>
                </a:lnTo>
                <a:lnTo>
                  <a:pt x="10198" y="18708"/>
                </a:lnTo>
                <a:lnTo>
                  <a:pt x="10685" y="18416"/>
                </a:lnTo>
                <a:lnTo>
                  <a:pt x="11165" y="18110"/>
                </a:lnTo>
                <a:lnTo>
                  <a:pt x="11639" y="17791"/>
                </a:lnTo>
                <a:lnTo>
                  <a:pt x="12106" y="17459"/>
                </a:lnTo>
                <a:lnTo>
                  <a:pt x="12560" y="17113"/>
                </a:lnTo>
                <a:lnTo>
                  <a:pt x="13014" y="16759"/>
                </a:lnTo>
                <a:lnTo>
                  <a:pt x="13455" y="16392"/>
                </a:lnTo>
                <a:lnTo>
                  <a:pt x="13882" y="16011"/>
                </a:lnTo>
                <a:lnTo>
                  <a:pt x="14310" y="15616"/>
                </a:lnTo>
                <a:lnTo>
                  <a:pt x="14718" y="15213"/>
                </a:lnTo>
                <a:lnTo>
                  <a:pt x="15126" y="14802"/>
                </a:lnTo>
                <a:lnTo>
                  <a:pt x="15514" y="14376"/>
                </a:lnTo>
                <a:lnTo>
                  <a:pt x="15902" y="13942"/>
                </a:lnTo>
                <a:lnTo>
                  <a:pt x="16271" y="13499"/>
                </a:lnTo>
                <a:lnTo>
                  <a:pt x="16633" y="13043"/>
                </a:lnTo>
                <a:lnTo>
                  <a:pt x="16988" y="12578"/>
                </a:lnTo>
                <a:lnTo>
                  <a:pt x="17323" y="12104"/>
                </a:lnTo>
                <a:lnTo>
                  <a:pt x="17652" y="11622"/>
                </a:lnTo>
                <a:lnTo>
                  <a:pt x="17968" y="11130"/>
                </a:lnTo>
                <a:lnTo>
                  <a:pt x="18277" y="10629"/>
                </a:lnTo>
                <a:lnTo>
                  <a:pt x="18567" y="10120"/>
                </a:lnTo>
                <a:lnTo>
                  <a:pt x="18850" y="9606"/>
                </a:lnTo>
                <a:lnTo>
                  <a:pt x="19113" y="9084"/>
                </a:lnTo>
                <a:lnTo>
                  <a:pt x="19370" y="8552"/>
                </a:lnTo>
                <a:lnTo>
                  <a:pt x="19613" y="8016"/>
                </a:lnTo>
                <a:lnTo>
                  <a:pt x="19843" y="7476"/>
                </a:lnTo>
                <a:lnTo>
                  <a:pt x="20060" y="6927"/>
                </a:lnTo>
                <a:lnTo>
                  <a:pt x="20264" y="6369"/>
                </a:lnTo>
                <a:lnTo>
                  <a:pt x="20455" y="5811"/>
                </a:lnTo>
                <a:lnTo>
                  <a:pt x="20633" y="5244"/>
                </a:lnTo>
                <a:lnTo>
                  <a:pt x="20797" y="4677"/>
                </a:lnTo>
                <a:lnTo>
                  <a:pt x="20942" y="4101"/>
                </a:lnTo>
                <a:lnTo>
                  <a:pt x="21080" y="3525"/>
                </a:lnTo>
                <a:lnTo>
                  <a:pt x="21199" y="2945"/>
                </a:lnTo>
                <a:lnTo>
                  <a:pt x="21311" y="2361"/>
                </a:lnTo>
                <a:lnTo>
                  <a:pt x="21403" y="1772"/>
                </a:lnTo>
                <a:lnTo>
                  <a:pt x="21482" y="1183"/>
                </a:lnTo>
                <a:lnTo>
                  <a:pt x="21547" y="593"/>
                </a:lnTo>
                <a:lnTo>
                  <a:pt x="21600" y="0"/>
                </a:lnTo>
              </a:path>
            </a:pathLst>
          </a:custGeom>
          <a:noFill/>
          <a:ln w="25400">
            <a:solidFill>
              <a:schemeClr val="tx1"/>
            </a:solidFill>
            <a:prstDash val="solid"/>
            <a:miter lim="800000"/>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5514"/>
          </a:p>
        </p:txBody>
      </p:sp>
      <p:sp>
        <p:nvSpPr>
          <p:cNvPr id="8" name="Line 6">
            <a:extLst>
              <a:ext uri="{FF2B5EF4-FFF2-40B4-BE49-F238E27FC236}">
                <a16:creationId xmlns:a16="http://schemas.microsoft.com/office/drawing/2014/main" id="{9C650305-8AA9-4145-A9A7-D61B89642CA2}"/>
              </a:ext>
            </a:extLst>
          </p:cNvPr>
          <p:cNvSpPr>
            <a:spLocks noChangeShapeType="1"/>
          </p:cNvSpPr>
          <p:nvPr/>
        </p:nvSpPr>
        <p:spPr bwMode="auto">
          <a:xfrm>
            <a:off x="4891089" y="3890596"/>
            <a:ext cx="3174" cy="502626"/>
          </a:xfrm>
          <a:prstGeom prst="line">
            <a:avLst/>
          </a:prstGeom>
          <a:noFill/>
          <a:ln w="12700">
            <a:solidFill>
              <a:srgbClr val="FE4940"/>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16" name="Line 14">
            <a:extLst>
              <a:ext uri="{FF2B5EF4-FFF2-40B4-BE49-F238E27FC236}">
                <a16:creationId xmlns:a16="http://schemas.microsoft.com/office/drawing/2014/main" id="{894D8019-124A-0C40-B7DD-4C34AD4E2B69}"/>
              </a:ext>
            </a:extLst>
          </p:cNvPr>
          <p:cNvSpPr>
            <a:spLocks noChangeShapeType="1"/>
          </p:cNvSpPr>
          <p:nvPr/>
        </p:nvSpPr>
        <p:spPr bwMode="auto">
          <a:xfrm>
            <a:off x="6687819" y="400437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17" name="Line 15">
            <a:extLst>
              <a:ext uri="{FF2B5EF4-FFF2-40B4-BE49-F238E27FC236}">
                <a16:creationId xmlns:a16="http://schemas.microsoft.com/office/drawing/2014/main" id="{806572EC-B24E-0444-A4DA-E2188A725895}"/>
              </a:ext>
            </a:extLst>
          </p:cNvPr>
          <p:cNvSpPr>
            <a:spLocks noChangeShapeType="1"/>
          </p:cNvSpPr>
          <p:nvPr/>
        </p:nvSpPr>
        <p:spPr bwMode="auto">
          <a:xfrm>
            <a:off x="4908235" y="4608469"/>
            <a:ext cx="355613" cy="59621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21" name="Line 19">
            <a:extLst>
              <a:ext uri="{FF2B5EF4-FFF2-40B4-BE49-F238E27FC236}">
                <a16:creationId xmlns:a16="http://schemas.microsoft.com/office/drawing/2014/main" id="{B70E7254-A821-1F46-8107-07EE1356753B}"/>
              </a:ext>
            </a:extLst>
          </p:cNvPr>
          <p:cNvSpPr>
            <a:spLocks noChangeShapeType="1"/>
          </p:cNvSpPr>
          <p:nvPr/>
        </p:nvSpPr>
        <p:spPr bwMode="auto">
          <a:xfrm>
            <a:off x="3328989" y="7019193"/>
            <a:ext cx="1562100" cy="14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22" name="Rectangle 21">
            <a:extLst>
              <a:ext uri="{FF2B5EF4-FFF2-40B4-BE49-F238E27FC236}">
                <a16:creationId xmlns:a16="http://schemas.microsoft.com/office/drawing/2014/main" id="{CAECAECB-A512-654F-A00F-92B4A6C32257}"/>
              </a:ext>
            </a:extLst>
          </p:cNvPr>
          <p:cNvSpPr>
            <a:spLocks/>
          </p:cNvSpPr>
          <p:nvPr/>
        </p:nvSpPr>
        <p:spPr bwMode="auto">
          <a:xfrm>
            <a:off x="3572969" y="7232228"/>
            <a:ext cx="881652"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dirty="0">
                <a:solidFill>
                  <a:schemeClr val="tx1"/>
                </a:solidFill>
                <a:latin typeface="Helvetica" charset="0"/>
                <a:ea typeface="ＭＳ Ｐゴシック" charset="0"/>
                <a:cs typeface="Helvetica" charset="0"/>
                <a:sym typeface="Helvetica" charset="0"/>
              </a:rPr>
              <a:t>Startup</a:t>
            </a:r>
          </a:p>
        </p:txBody>
      </p:sp>
      <p:grpSp>
        <p:nvGrpSpPr>
          <p:cNvPr id="23" name="Grouper 1">
            <a:extLst>
              <a:ext uri="{FF2B5EF4-FFF2-40B4-BE49-F238E27FC236}">
                <a16:creationId xmlns:a16="http://schemas.microsoft.com/office/drawing/2014/main" id="{9730F96B-5E3C-2A4B-B25B-F4FA36F2156D}"/>
              </a:ext>
            </a:extLst>
          </p:cNvPr>
          <p:cNvGrpSpPr/>
          <p:nvPr/>
        </p:nvGrpSpPr>
        <p:grpSpPr>
          <a:xfrm>
            <a:off x="4846640" y="7019188"/>
            <a:ext cx="5967149" cy="575802"/>
            <a:chOff x="4846638" y="7197725"/>
            <a:chExt cx="5967150" cy="623786"/>
          </a:xfrm>
        </p:grpSpPr>
        <p:sp>
          <p:nvSpPr>
            <p:cNvPr id="24" name="Line 20">
              <a:extLst>
                <a:ext uri="{FF2B5EF4-FFF2-40B4-BE49-F238E27FC236}">
                  <a16:creationId xmlns:a16="http://schemas.microsoft.com/office/drawing/2014/main" id="{47443373-C4F8-C44C-A126-5E9FCA9CD235}"/>
                </a:ext>
              </a:extLst>
            </p:cNvPr>
            <p:cNvSpPr>
              <a:spLocks noChangeShapeType="1"/>
            </p:cNvSpPr>
            <p:nvPr/>
          </p:nvSpPr>
          <p:spPr bwMode="auto">
            <a:xfrm>
              <a:off x="4846638" y="7197725"/>
              <a:ext cx="5967150" cy="50005"/>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5514"/>
            </a:p>
          </p:txBody>
        </p:sp>
        <p:sp>
          <p:nvSpPr>
            <p:cNvPr id="25" name="Rectangle 22">
              <a:extLst>
                <a:ext uri="{FF2B5EF4-FFF2-40B4-BE49-F238E27FC236}">
                  <a16:creationId xmlns:a16="http://schemas.microsoft.com/office/drawing/2014/main" id="{04703EB1-EB7B-DB4A-8ABD-7ADA7E6548C1}"/>
                </a:ext>
              </a:extLst>
            </p:cNvPr>
            <p:cNvSpPr>
              <a:spLocks/>
            </p:cNvSpPr>
            <p:nvPr/>
          </p:nvSpPr>
          <p:spPr bwMode="auto">
            <a:xfrm>
              <a:off x="5695271" y="7539141"/>
              <a:ext cx="2766783" cy="2823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714102" algn="l"/>
                  <a:tab pos="3598335" algn="l"/>
                  <a:tab pos="908795" algn="l"/>
                  <a:tab pos="1805309" algn="l"/>
                  <a:tab pos="2714102" algn="l"/>
                  <a:tab pos="3598335" algn="l"/>
                </a:tabLst>
              </a:pPr>
              <a:r>
                <a:rPr lang="en-US" sz="1969" b="1" dirty="0">
                  <a:solidFill>
                    <a:schemeClr val="tx1"/>
                  </a:solidFill>
                  <a:latin typeface="Helvetica" charset="0"/>
                  <a:ea typeface="ＭＳ Ｐゴシック" charset="0"/>
                  <a:cs typeface="Helvetica" charset="0"/>
                  <a:sym typeface="Helvetica" charset="0"/>
                </a:rPr>
                <a:t>Congestion avoidance </a:t>
              </a:r>
            </a:p>
          </p:txBody>
        </p:sp>
      </p:grpSp>
      <p:sp>
        <p:nvSpPr>
          <p:cNvPr id="26" name="Rectangle 23">
            <a:extLst>
              <a:ext uri="{FF2B5EF4-FFF2-40B4-BE49-F238E27FC236}">
                <a16:creationId xmlns:a16="http://schemas.microsoft.com/office/drawing/2014/main" id="{8D3B1363-B05D-CA47-977A-217E3D092AAF}"/>
              </a:ext>
            </a:extLst>
          </p:cNvPr>
          <p:cNvSpPr>
            <a:spLocks/>
          </p:cNvSpPr>
          <p:nvPr/>
        </p:nvSpPr>
        <p:spPr bwMode="auto">
          <a:xfrm>
            <a:off x="7615022" y="4434350"/>
            <a:ext cx="1686359" cy="260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805309" algn="l"/>
                <a:tab pos="2689541" algn="l"/>
              </a:tabLst>
            </a:pPr>
            <a:r>
              <a:rPr lang="en-US" sz="1969" dirty="0">
                <a:solidFill>
                  <a:schemeClr val="tx1"/>
                </a:solidFill>
                <a:latin typeface="Helvetica" charset="0"/>
                <a:ea typeface="ＭＳ Ｐゴシック" charset="0"/>
                <a:cs typeface="Helvetica" charset="0"/>
                <a:sym typeface="Helvetica" charset="0"/>
              </a:rPr>
              <a:t>Fast retransmit</a:t>
            </a:r>
          </a:p>
        </p:txBody>
      </p:sp>
      <p:grpSp>
        <p:nvGrpSpPr>
          <p:cNvPr id="27" name="Group 11">
            <a:extLst>
              <a:ext uri="{FF2B5EF4-FFF2-40B4-BE49-F238E27FC236}">
                <a16:creationId xmlns:a16="http://schemas.microsoft.com/office/drawing/2014/main" id="{238B98F8-1680-074D-8163-6987A104AC73}"/>
              </a:ext>
            </a:extLst>
          </p:cNvPr>
          <p:cNvGrpSpPr>
            <a:grpSpLocks/>
          </p:cNvGrpSpPr>
          <p:nvPr/>
        </p:nvGrpSpPr>
        <p:grpSpPr bwMode="auto">
          <a:xfrm>
            <a:off x="4908234" y="5203220"/>
            <a:ext cx="6723064" cy="322385"/>
            <a:chOff x="0" y="0"/>
            <a:chExt cx="1260" cy="220"/>
          </a:xfrm>
        </p:grpSpPr>
        <p:sp>
          <p:nvSpPr>
            <p:cNvPr id="28" name="Line 12">
              <a:extLst>
                <a:ext uri="{FF2B5EF4-FFF2-40B4-BE49-F238E27FC236}">
                  <a16:creationId xmlns:a16="http://schemas.microsoft.com/office/drawing/2014/main" id="{14F9327E-F375-2C4F-8FDA-65D02F70590C}"/>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29" name="Rectangle 13">
              <a:extLst>
                <a:ext uri="{FF2B5EF4-FFF2-40B4-BE49-F238E27FC236}">
                  <a16:creationId xmlns:a16="http://schemas.microsoft.com/office/drawing/2014/main" id="{D23D04C9-C766-7043-9EDC-0AAAD8487D60}"/>
                </a:ext>
              </a:extLst>
            </p:cNvPr>
            <p:cNvSpPr>
              <a:spLocks/>
            </p:cNvSpPr>
            <p:nvPr/>
          </p:nvSpPr>
          <p:spPr bwMode="auto">
            <a:xfrm>
              <a:off x="880" y="42"/>
              <a:ext cx="0"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endParaRPr lang="en-US" sz="1969" dirty="0">
                <a:solidFill>
                  <a:schemeClr val="tx1"/>
                </a:solidFill>
                <a:latin typeface="Helvetica" charset="0"/>
                <a:ea typeface="ＭＳ Ｐゴシック" charset="0"/>
                <a:cs typeface="Helvetica" charset="0"/>
                <a:sym typeface="Helvetica" charset="0"/>
              </a:endParaRPr>
            </a:p>
          </p:txBody>
        </p:sp>
      </p:grpSp>
      <p:grpSp>
        <p:nvGrpSpPr>
          <p:cNvPr id="30" name="Group 11">
            <a:extLst>
              <a:ext uri="{FF2B5EF4-FFF2-40B4-BE49-F238E27FC236}">
                <a16:creationId xmlns:a16="http://schemas.microsoft.com/office/drawing/2014/main" id="{8970CEFC-5B06-1648-A1FE-362E1BF654F0}"/>
              </a:ext>
            </a:extLst>
          </p:cNvPr>
          <p:cNvGrpSpPr>
            <a:grpSpLocks/>
          </p:cNvGrpSpPr>
          <p:nvPr/>
        </p:nvGrpSpPr>
        <p:grpSpPr bwMode="auto">
          <a:xfrm>
            <a:off x="4899748" y="4609653"/>
            <a:ext cx="6723064" cy="332642"/>
            <a:chOff x="0" y="0"/>
            <a:chExt cx="1260" cy="227"/>
          </a:xfrm>
        </p:grpSpPr>
        <p:sp>
          <p:nvSpPr>
            <p:cNvPr id="31" name="Line 12">
              <a:extLst>
                <a:ext uri="{FF2B5EF4-FFF2-40B4-BE49-F238E27FC236}">
                  <a16:creationId xmlns:a16="http://schemas.microsoft.com/office/drawing/2014/main" id="{AB94328A-DF0D-EE49-9538-508F539C1245}"/>
                </a:ext>
              </a:extLst>
            </p:cNvPr>
            <p:cNvSpPr>
              <a:spLocks noChangeShapeType="1"/>
            </p:cNvSpPr>
            <p:nvPr/>
          </p:nvSpPr>
          <p:spPr bwMode="auto">
            <a:xfrm>
              <a:off x="0" y="0"/>
              <a:ext cx="1260" cy="1"/>
            </a:xfrm>
            <a:prstGeom prst="line">
              <a:avLst/>
            </a:prstGeom>
            <a:noFill/>
            <a:ln w="12700">
              <a:solidFill>
                <a:schemeClr val="tx1"/>
              </a:solidFill>
              <a:prstDash val="sysDashDot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5514"/>
            </a:p>
          </p:txBody>
        </p:sp>
        <p:sp>
          <p:nvSpPr>
            <p:cNvPr id="32" name="Rectangle 13">
              <a:extLst>
                <a:ext uri="{FF2B5EF4-FFF2-40B4-BE49-F238E27FC236}">
                  <a16:creationId xmlns:a16="http://schemas.microsoft.com/office/drawing/2014/main" id="{E99FA829-D2CF-6746-80E0-97D281743499}"/>
                </a:ext>
              </a:extLst>
            </p:cNvPr>
            <p:cNvSpPr>
              <a:spLocks/>
            </p:cNvSpPr>
            <p:nvPr/>
          </p:nvSpPr>
          <p:spPr bwMode="auto">
            <a:xfrm>
              <a:off x="1190" y="49"/>
              <a:ext cx="0"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908795" algn="l"/>
                  <a:tab pos="1793027" algn="l"/>
                </a:tabLst>
              </a:pPr>
              <a:endParaRPr lang="en-US" sz="1969" dirty="0">
                <a:solidFill>
                  <a:schemeClr val="tx1"/>
                </a:solidFill>
                <a:latin typeface="Helvetica" charset="0"/>
                <a:ea typeface="ＭＳ Ｐゴシック" charset="0"/>
                <a:cs typeface="Helvetica" charset="0"/>
                <a:sym typeface="Helvetica" charset="0"/>
              </a:endParaRPr>
            </a:p>
          </p:txBody>
        </p:sp>
      </p:grpSp>
      <p:sp>
        <p:nvSpPr>
          <p:cNvPr id="34" name="Line 15">
            <a:extLst>
              <a:ext uri="{FF2B5EF4-FFF2-40B4-BE49-F238E27FC236}">
                <a16:creationId xmlns:a16="http://schemas.microsoft.com/office/drawing/2014/main" id="{1CE3E25E-5D93-8B48-8EFE-3535DD3503CD}"/>
              </a:ext>
            </a:extLst>
          </p:cNvPr>
          <p:cNvSpPr>
            <a:spLocks noChangeShapeType="1"/>
          </p:cNvSpPr>
          <p:nvPr/>
        </p:nvSpPr>
        <p:spPr bwMode="auto">
          <a:xfrm>
            <a:off x="5260670" y="5182761"/>
            <a:ext cx="979813" cy="2192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36" name="Line 14">
            <a:extLst>
              <a:ext uri="{FF2B5EF4-FFF2-40B4-BE49-F238E27FC236}">
                <a16:creationId xmlns:a16="http://schemas.microsoft.com/office/drawing/2014/main" id="{AD885086-F480-9F42-BC94-D86BEC386947}"/>
              </a:ext>
            </a:extLst>
          </p:cNvPr>
          <p:cNvSpPr>
            <a:spLocks noChangeShapeType="1"/>
          </p:cNvSpPr>
          <p:nvPr/>
        </p:nvSpPr>
        <p:spPr bwMode="auto">
          <a:xfrm>
            <a:off x="8331772" y="3973673"/>
            <a:ext cx="1589" cy="502626"/>
          </a:xfrm>
          <a:prstGeom prst="line">
            <a:avLst/>
          </a:prstGeom>
          <a:noFill/>
          <a:ln w="12700">
            <a:solidFill>
              <a:srgbClr val="FF2712"/>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39" name="Freeform 38">
            <a:extLst>
              <a:ext uri="{FF2B5EF4-FFF2-40B4-BE49-F238E27FC236}">
                <a16:creationId xmlns:a16="http://schemas.microsoft.com/office/drawing/2014/main" id="{C526DBBE-A7FE-034A-8B10-DBA8A46B5D04}"/>
              </a:ext>
            </a:extLst>
          </p:cNvPr>
          <p:cNvSpPr/>
          <p:nvPr/>
        </p:nvSpPr>
        <p:spPr bwMode="auto">
          <a:xfrm>
            <a:off x="10224088" y="3838120"/>
            <a:ext cx="430150" cy="802118"/>
          </a:xfrm>
          <a:custGeom>
            <a:avLst/>
            <a:gdLst>
              <a:gd name="connsiteX0" fmla="*/ 0 w 327653"/>
              <a:gd name="connsiteY0" fmla="*/ 610988 h 610988"/>
              <a:gd name="connsiteX1" fmla="*/ 201335 w 327653"/>
              <a:gd name="connsiteY1" fmla="*/ 443209 h 610988"/>
              <a:gd name="connsiteX2" fmla="*/ 318781 w 327653"/>
              <a:gd name="connsiteY2" fmla="*/ 32148 h 610988"/>
              <a:gd name="connsiteX3" fmla="*/ 310392 w 327653"/>
              <a:gd name="connsiteY3" fmla="*/ 57315 h 610988"/>
            </a:gdLst>
            <a:ahLst/>
            <a:cxnLst>
              <a:cxn ang="0">
                <a:pos x="connsiteX0" y="connsiteY0"/>
              </a:cxn>
              <a:cxn ang="0">
                <a:pos x="connsiteX1" y="connsiteY1"/>
              </a:cxn>
              <a:cxn ang="0">
                <a:pos x="connsiteX2" y="connsiteY2"/>
              </a:cxn>
              <a:cxn ang="0">
                <a:pos x="connsiteX3" y="connsiteY3"/>
              </a:cxn>
            </a:cxnLst>
            <a:rect l="l" t="t" r="r" b="b"/>
            <a:pathLst>
              <a:path w="327653" h="610988">
                <a:moveTo>
                  <a:pt x="0" y="610988"/>
                </a:moveTo>
                <a:cubicBezTo>
                  <a:pt x="74102" y="575335"/>
                  <a:pt x="148205" y="539682"/>
                  <a:pt x="201335" y="443209"/>
                </a:cubicBezTo>
                <a:cubicBezTo>
                  <a:pt x="254465" y="346736"/>
                  <a:pt x="300605" y="96464"/>
                  <a:pt x="318781" y="32148"/>
                </a:cubicBezTo>
                <a:cubicBezTo>
                  <a:pt x="336957" y="-32168"/>
                  <a:pt x="323674" y="12573"/>
                  <a:pt x="310392" y="57315"/>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20044" tIns="60022" rIns="120044" bIns="60022" numCol="1" rtlCol="0" anchor="t" anchorCtr="0" compatLnSpc="1">
            <a:prstTxWarp prst="textNoShape">
              <a:avLst/>
            </a:prstTxWarp>
          </a:bodyPr>
          <a:lstStyle/>
          <a:p>
            <a:pPr defTabSz="1200424"/>
            <a:endParaRPr lang="en-BE" sz="5514"/>
          </a:p>
        </p:txBody>
      </p:sp>
      <p:sp>
        <p:nvSpPr>
          <p:cNvPr id="40" name="Line 15">
            <a:extLst>
              <a:ext uri="{FF2B5EF4-FFF2-40B4-BE49-F238E27FC236}">
                <a16:creationId xmlns:a16="http://schemas.microsoft.com/office/drawing/2014/main" id="{EEE63ED3-ADF2-FA4E-A593-729E676D7D59}"/>
              </a:ext>
            </a:extLst>
          </p:cNvPr>
          <p:cNvSpPr>
            <a:spLocks noChangeShapeType="1"/>
          </p:cNvSpPr>
          <p:nvPr/>
        </p:nvSpPr>
        <p:spPr bwMode="auto">
          <a:xfrm flipV="1">
            <a:off x="6218800" y="4615235"/>
            <a:ext cx="469020" cy="579038"/>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41" name="Line 15">
            <a:extLst>
              <a:ext uri="{FF2B5EF4-FFF2-40B4-BE49-F238E27FC236}">
                <a16:creationId xmlns:a16="http://schemas.microsoft.com/office/drawing/2014/main" id="{B7BEB137-BEB3-4F4B-B2BC-548DE4364E1F}"/>
              </a:ext>
            </a:extLst>
          </p:cNvPr>
          <p:cNvSpPr>
            <a:spLocks noChangeShapeType="1"/>
          </p:cNvSpPr>
          <p:nvPr/>
        </p:nvSpPr>
        <p:spPr bwMode="auto">
          <a:xfrm>
            <a:off x="6669789" y="4599522"/>
            <a:ext cx="355613" cy="59621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42" name="Line 15">
            <a:extLst>
              <a:ext uri="{FF2B5EF4-FFF2-40B4-BE49-F238E27FC236}">
                <a16:creationId xmlns:a16="http://schemas.microsoft.com/office/drawing/2014/main" id="{947737AD-7FC7-EB41-8C3D-07A28CED35FE}"/>
              </a:ext>
            </a:extLst>
          </p:cNvPr>
          <p:cNvSpPr>
            <a:spLocks noChangeShapeType="1"/>
          </p:cNvSpPr>
          <p:nvPr/>
        </p:nvSpPr>
        <p:spPr bwMode="auto">
          <a:xfrm>
            <a:off x="7022224" y="5173814"/>
            <a:ext cx="979813" cy="2192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43" name="Line 15">
            <a:extLst>
              <a:ext uri="{FF2B5EF4-FFF2-40B4-BE49-F238E27FC236}">
                <a16:creationId xmlns:a16="http://schemas.microsoft.com/office/drawing/2014/main" id="{901D6995-A9E2-6645-BC2A-BD9211681EE5}"/>
              </a:ext>
            </a:extLst>
          </p:cNvPr>
          <p:cNvSpPr>
            <a:spLocks noChangeShapeType="1"/>
          </p:cNvSpPr>
          <p:nvPr/>
        </p:nvSpPr>
        <p:spPr bwMode="auto">
          <a:xfrm flipV="1">
            <a:off x="7980354" y="4606288"/>
            <a:ext cx="469020" cy="579038"/>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44" name="Line 15">
            <a:extLst>
              <a:ext uri="{FF2B5EF4-FFF2-40B4-BE49-F238E27FC236}">
                <a16:creationId xmlns:a16="http://schemas.microsoft.com/office/drawing/2014/main" id="{09544791-17A4-F34A-9199-D79162D77A29}"/>
              </a:ext>
            </a:extLst>
          </p:cNvPr>
          <p:cNvSpPr>
            <a:spLocks noChangeShapeType="1"/>
          </p:cNvSpPr>
          <p:nvPr/>
        </p:nvSpPr>
        <p:spPr bwMode="auto">
          <a:xfrm>
            <a:off x="8456523" y="4588559"/>
            <a:ext cx="355613" cy="59621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45" name="Line 15">
            <a:extLst>
              <a:ext uri="{FF2B5EF4-FFF2-40B4-BE49-F238E27FC236}">
                <a16:creationId xmlns:a16="http://schemas.microsoft.com/office/drawing/2014/main" id="{053BD3CD-E73F-E94F-9C57-8CE1AC3AB0E6}"/>
              </a:ext>
            </a:extLst>
          </p:cNvPr>
          <p:cNvSpPr>
            <a:spLocks noChangeShapeType="1"/>
          </p:cNvSpPr>
          <p:nvPr/>
        </p:nvSpPr>
        <p:spPr bwMode="auto">
          <a:xfrm>
            <a:off x="8808959" y="5162850"/>
            <a:ext cx="979813" cy="21927"/>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
        <p:nvSpPr>
          <p:cNvPr id="46" name="Line 15">
            <a:extLst>
              <a:ext uri="{FF2B5EF4-FFF2-40B4-BE49-F238E27FC236}">
                <a16:creationId xmlns:a16="http://schemas.microsoft.com/office/drawing/2014/main" id="{CF0456D1-7D5B-7F4B-84CD-EFF6E886F8CF}"/>
              </a:ext>
            </a:extLst>
          </p:cNvPr>
          <p:cNvSpPr>
            <a:spLocks noChangeShapeType="1"/>
          </p:cNvSpPr>
          <p:nvPr/>
        </p:nvSpPr>
        <p:spPr bwMode="auto">
          <a:xfrm flipV="1">
            <a:off x="9767088" y="4595325"/>
            <a:ext cx="469020" cy="579038"/>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lIns="88425" tIns="44212" rIns="88425" bIns="44212"/>
          <a:lstStyle/>
          <a:p>
            <a:endParaRPr lang="en-GB" sz="5514"/>
          </a:p>
        </p:txBody>
      </p:sp>
    </p:spTree>
    <p:extLst>
      <p:ext uri="{BB962C8B-B14F-4D97-AF65-F5344CB8AC3E}">
        <p14:creationId xmlns:p14="http://schemas.microsoft.com/office/powerpoint/2010/main" val="390895759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95A9-DD72-2F4C-8A67-185D6A43FE49}"/>
              </a:ext>
            </a:extLst>
          </p:cNvPr>
          <p:cNvSpPr>
            <a:spLocks noGrp="1"/>
          </p:cNvSpPr>
          <p:nvPr>
            <p:ph type="title"/>
          </p:nvPr>
        </p:nvSpPr>
        <p:spPr/>
        <p:txBody>
          <a:bodyPr/>
          <a:lstStyle/>
          <a:p>
            <a:r>
              <a:rPr lang="en-BE" dirty="0"/>
              <a:t>Delay-based techniques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0A2B82-CBBC-3843-B37E-0F63129BAB76}"/>
                  </a:ext>
                </a:extLst>
              </p:cNvPr>
              <p:cNvSpPr>
                <a:spLocks noGrp="1"/>
              </p:cNvSpPr>
              <p:nvPr>
                <p:ph idx="1"/>
              </p:nvPr>
            </p:nvSpPr>
            <p:spPr>
              <a:xfrm>
                <a:off x="1270001" y="3553331"/>
                <a:ext cx="10998948" cy="5275384"/>
              </a:xfrm>
            </p:spPr>
            <p:txBody>
              <a:bodyPr>
                <a:normAutofit fontScale="92500" lnSpcReduction="20000"/>
              </a:bodyPr>
              <a:lstStyle/>
              <a:p>
                <a:r>
                  <a:rPr lang="en-BE" b="1" dirty="0"/>
                  <a:t>TCP Vegas </a:t>
                </a:r>
                <a:r>
                  <a:rPr lang="en-BE" dirty="0"/>
                  <a:t>: intuition</a:t>
                </a:r>
              </a:p>
              <a:p>
                <a:pPr lvl="1"/>
                <a:r>
                  <a:rPr lang="en-BE" dirty="0"/>
                  <a:t>Expected rate = </a:t>
                </a:r>
                <a14:m>
                  <m:oMath xmlns:m="http://schemas.openxmlformats.org/officeDocument/2006/math">
                    <m:f>
                      <m:fPr>
                        <m:ctrlPr>
                          <a:rPr lang="en-BE" i="1" smtClean="0">
                            <a:latin typeface="Cambria Math" panose="02040503050406030204" pitchFamily="18" charset="0"/>
                          </a:rPr>
                        </m:ctrlPr>
                      </m:fPr>
                      <m:num>
                        <m:r>
                          <a:rPr lang="nl-BE" b="0" i="1" smtClean="0">
                            <a:latin typeface="Cambria Math" panose="02040503050406030204" pitchFamily="18" charset="0"/>
                          </a:rPr>
                          <m:t>𝑐𝑤𝑛𝑑</m:t>
                        </m:r>
                      </m:num>
                      <m:den>
                        <m:sSub>
                          <m:sSubPr>
                            <m:ctrlPr>
                              <a:rPr lang="en-BE" i="1" smtClean="0">
                                <a:latin typeface="Cambria Math" panose="02040503050406030204" pitchFamily="18" charset="0"/>
                              </a:rPr>
                            </m:ctrlPr>
                          </m:sSubPr>
                          <m:e>
                            <m:r>
                              <a:rPr lang="nl-BE" b="0" i="1" smtClean="0">
                                <a:latin typeface="Cambria Math" panose="02040503050406030204" pitchFamily="18" charset="0"/>
                              </a:rPr>
                              <m:t>𝑟𝑡𝑡</m:t>
                            </m:r>
                          </m:e>
                          <m:sub>
                            <m:r>
                              <a:rPr lang="nl-BE" b="0" i="1" smtClean="0">
                                <a:latin typeface="Cambria Math" panose="02040503050406030204" pitchFamily="18" charset="0"/>
                              </a:rPr>
                              <m:t>𝑚𝑖𝑛</m:t>
                            </m:r>
                          </m:sub>
                        </m:sSub>
                      </m:den>
                    </m:f>
                  </m:oMath>
                </a14:m>
                <a:endParaRPr lang="en-BE" dirty="0"/>
              </a:p>
              <a:p>
                <a:pPr lvl="1"/>
                <a:r>
                  <a:rPr lang="en-BE" dirty="0"/>
                  <a:t>Estimate buffer size at bottleneck every rtt</a:t>
                </a:r>
                <a:br>
                  <a:rPr lang="en-BE" dirty="0"/>
                </a:b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𝑐𝑤𝑛𝑑</m:t>
                    </m:r>
                    <m:r>
                      <a:rPr lang="nl-BE" b="0" i="1" smtClean="0">
                        <a:latin typeface="Cambria Math" panose="02040503050406030204" pitchFamily="18" charset="0"/>
                        <a:ea typeface="Cambria Math" panose="02040503050406030204" pitchFamily="18" charset="0"/>
                      </a:rPr>
                      <m:t>−</m:t>
                    </m:r>
                    <m:f>
                      <m:fPr>
                        <m:ctrlPr>
                          <a:rPr lang="nl-BE" b="0" i="1" smtClean="0">
                            <a:latin typeface="Cambria Math" panose="02040503050406030204" pitchFamily="18" charset="0"/>
                            <a:ea typeface="Cambria Math" panose="02040503050406030204" pitchFamily="18" charset="0"/>
                          </a:rPr>
                        </m:ctrlPr>
                      </m:fPr>
                      <m:num>
                        <m:sSub>
                          <m:sSubPr>
                            <m:ctrlPr>
                              <a:rPr lang="nl-BE" b="0" i="1" smtClean="0">
                                <a:latin typeface="Cambria Math" panose="02040503050406030204" pitchFamily="18" charset="0"/>
                                <a:ea typeface="Cambria Math" panose="02040503050406030204" pitchFamily="18" charset="0"/>
                              </a:rPr>
                            </m:ctrlPr>
                          </m:sSubPr>
                          <m:e>
                            <m:sSub>
                              <m:sSubPr>
                                <m:ctrlPr>
                                  <a:rPr lang="nl-BE" b="0" i="1" smtClean="0">
                                    <a:latin typeface="Cambria Math" panose="02040503050406030204" pitchFamily="18" charset="0"/>
                                    <a:ea typeface="Cambria Math" panose="02040503050406030204" pitchFamily="18" charset="0"/>
                                  </a:rPr>
                                </m:ctrlPr>
                              </m:sSubPr>
                              <m:e>
                                <m:r>
                                  <a:rPr lang="nl-BE" b="0" i="1" smtClean="0">
                                    <a:latin typeface="Cambria Math" panose="02040503050406030204" pitchFamily="18" charset="0"/>
                                    <a:ea typeface="Cambria Math" panose="02040503050406030204" pitchFamily="18" charset="0"/>
                                  </a:rPr>
                                  <m:t>𝑟𝑡𝑡</m:t>
                                </m:r>
                              </m:e>
                              <m:sub>
                                <m:r>
                                  <a:rPr lang="nl-BE" b="0" i="1" smtClean="0">
                                    <a:latin typeface="Cambria Math" panose="02040503050406030204" pitchFamily="18" charset="0"/>
                                    <a:ea typeface="Cambria Math" panose="02040503050406030204" pitchFamily="18" charset="0"/>
                                  </a:rPr>
                                  <m:t>𝑖</m:t>
                                </m:r>
                              </m:sub>
                            </m:sSub>
                            <m:r>
                              <a:rPr lang="nl-BE" b="0" i="1" smtClean="0">
                                <a:latin typeface="Cambria Math" panose="02040503050406030204" pitchFamily="18" charset="0"/>
                                <a:ea typeface="Cambria Math" panose="02040503050406030204" pitchFamily="18" charset="0"/>
                              </a:rPr>
                              <m:t>−</m:t>
                            </m:r>
                            <m:r>
                              <a:rPr lang="nl-BE" b="0" i="1" smtClean="0">
                                <a:latin typeface="Cambria Math" panose="02040503050406030204" pitchFamily="18" charset="0"/>
                                <a:ea typeface="Cambria Math" panose="02040503050406030204" pitchFamily="18" charset="0"/>
                              </a:rPr>
                              <m:t>𝑟𝑡𝑡</m:t>
                            </m:r>
                          </m:e>
                          <m:sub>
                            <m:r>
                              <a:rPr lang="nl-BE" b="0" i="1" smtClean="0">
                                <a:latin typeface="Cambria Math" panose="02040503050406030204" pitchFamily="18" charset="0"/>
                                <a:ea typeface="Cambria Math" panose="02040503050406030204" pitchFamily="18" charset="0"/>
                              </a:rPr>
                              <m:t>𝑚𝑖𝑛</m:t>
                            </m:r>
                          </m:sub>
                        </m:sSub>
                      </m:num>
                      <m:den>
                        <m:sSub>
                          <m:sSubPr>
                            <m:ctrlPr>
                              <a:rPr lang="nl-BE" b="0" i="1" smtClean="0">
                                <a:latin typeface="Cambria Math" panose="02040503050406030204" pitchFamily="18" charset="0"/>
                                <a:ea typeface="Cambria Math" panose="02040503050406030204" pitchFamily="18" charset="0"/>
                              </a:rPr>
                            </m:ctrlPr>
                          </m:sSubPr>
                          <m:e>
                            <m:r>
                              <a:rPr lang="nl-BE" b="0" i="1" smtClean="0">
                                <a:latin typeface="Cambria Math" panose="02040503050406030204" pitchFamily="18" charset="0"/>
                                <a:ea typeface="Cambria Math" panose="02040503050406030204" pitchFamily="18" charset="0"/>
                              </a:rPr>
                              <m:t>𝑟𝑡𝑡</m:t>
                            </m:r>
                          </m:e>
                          <m:sub>
                            <m:r>
                              <a:rPr lang="nl-BE" b="0" i="1" smtClean="0">
                                <a:latin typeface="Cambria Math" panose="02040503050406030204" pitchFamily="18" charset="0"/>
                                <a:ea typeface="Cambria Math" panose="02040503050406030204" pitchFamily="18" charset="0"/>
                              </a:rPr>
                              <m:t>𝑖</m:t>
                            </m:r>
                          </m:sub>
                        </m:sSub>
                      </m:den>
                    </m:f>
                  </m:oMath>
                </a14:m>
                <a:endParaRPr lang="en-BE" dirty="0"/>
              </a:p>
              <a:p>
                <a:pPr lvl="2"/>
                <a:r>
                  <a:rPr lang="en-BE" dirty="0"/>
                  <a:t>if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nl-BE" b="0" i="1" smtClean="0">
                        <a:latin typeface="Cambria Math" panose="02040503050406030204" pitchFamily="18" charset="0"/>
                        <a:ea typeface="Cambria Math" panose="02040503050406030204" pitchFamily="18" charset="0"/>
                      </a:rPr>
                      <m:t>&gt;4</m:t>
                    </m:r>
                  </m:oMath>
                </a14:m>
                <a:r>
                  <a:rPr lang="en-BE" dirty="0"/>
                  <a:t> =&gt; cwnd=cwnd-MSS //congestion</a:t>
                </a:r>
              </a:p>
              <a:p>
                <a:pPr lvl="2"/>
                <a:r>
                  <a:rPr lang="en-BE" dirty="0"/>
                  <a:t>if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nl-BE" b="0" i="1" smtClean="0">
                        <a:latin typeface="Cambria Math" panose="02040503050406030204" pitchFamily="18" charset="0"/>
                        <a:ea typeface="Cambria Math" panose="02040503050406030204" pitchFamily="18" charset="0"/>
                      </a:rPr>
                      <m:t>&lt;2</m:t>
                    </m:r>
                  </m:oMath>
                </a14:m>
                <a:r>
                  <a:rPr lang="en-BE" dirty="0"/>
                  <a:t> =&gt; cwnd=cwnd+MSS // increase</a:t>
                </a:r>
              </a:p>
              <a:p>
                <a:pPr lvl="2"/>
                <a:endParaRPr lang="en-BE" dirty="0"/>
              </a:p>
              <a:p>
                <a:endParaRPr lang="en-BE" dirty="0"/>
              </a:p>
            </p:txBody>
          </p:sp>
        </mc:Choice>
        <mc:Fallback xmlns="">
          <p:sp>
            <p:nvSpPr>
              <p:cNvPr id="3" name="Content Placeholder 2">
                <a:extLst>
                  <a:ext uri="{FF2B5EF4-FFF2-40B4-BE49-F238E27FC236}">
                    <a16:creationId xmlns:a16="http://schemas.microsoft.com/office/drawing/2014/main" id="{BA0A2B82-CBBC-3843-B37E-0F63129BAB76}"/>
                  </a:ext>
                </a:extLst>
              </p:cNvPr>
              <p:cNvSpPr>
                <a:spLocks noGrp="1" noRot="1" noChangeAspect="1" noMove="1" noResize="1" noEditPoints="1" noAdjustHandles="1" noChangeArrowheads="1" noChangeShapeType="1" noTextEdit="1"/>
              </p:cNvSpPr>
              <p:nvPr>
                <p:ph idx="1"/>
              </p:nvPr>
            </p:nvSpPr>
            <p:spPr>
              <a:xfrm>
                <a:off x="1270001" y="3553331"/>
                <a:ext cx="10998948" cy="5275384"/>
              </a:xfrm>
              <a:blipFill>
                <a:blip r:embed="rId2"/>
                <a:stretch>
                  <a:fillRect l="-1498" t="-22782"/>
                </a:stretch>
              </a:blipFill>
            </p:spPr>
            <p:txBody>
              <a:bodyPr/>
              <a:lstStyle/>
              <a:p>
                <a:r>
                  <a:rPr lang="en-BE">
                    <a:noFill/>
                  </a:rPr>
                  <a:t> </a:t>
                </a:r>
              </a:p>
            </p:txBody>
          </p:sp>
        </mc:Fallback>
      </mc:AlternateContent>
    </p:spTree>
    <p:extLst>
      <p:ext uri="{BB962C8B-B14F-4D97-AF65-F5344CB8AC3E}">
        <p14:creationId xmlns:p14="http://schemas.microsoft.com/office/powerpoint/2010/main" val="206774100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7EB7-0B1D-1542-8F3B-15B4FAF23DAA}"/>
              </a:ext>
            </a:extLst>
          </p:cNvPr>
          <p:cNvSpPr>
            <a:spLocks noGrp="1"/>
          </p:cNvSpPr>
          <p:nvPr>
            <p:ph type="title"/>
          </p:nvPr>
        </p:nvSpPr>
        <p:spPr/>
        <p:txBody>
          <a:bodyPr/>
          <a:lstStyle/>
          <a:p>
            <a:r>
              <a:rPr lang="en-BE" dirty="0"/>
              <a:t>CUBIC, Vegas and BBR</a:t>
            </a:r>
          </a:p>
        </p:txBody>
      </p:sp>
      <p:pic>
        <p:nvPicPr>
          <p:cNvPr id="4" name="Content Placeholder 3">
            <a:extLst>
              <a:ext uri="{FF2B5EF4-FFF2-40B4-BE49-F238E27FC236}">
                <a16:creationId xmlns:a16="http://schemas.microsoft.com/office/drawing/2014/main" id="{79DC8520-3C9D-034F-ACA2-E37EDFF426D0}"/>
              </a:ext>
            </a:extLst>
          </p:cNvPr>
          <p:cNvPicPr>
            <a:picLocks noGrp="1" noChangeAspect="1"/>
          </p:cNvPicPr>
          <p:nvPr>
            <p:ph idx="1"/>
          </p:nvPr>
        </p:nvPicPr>
        <p:blipFill>
          <a:blip r:embed="rId2"/>
          <a:stretch>
            <a:fillRect/>
          </a:stretch>
        </p:blipFill>
        <p:spPr>
          <a:xfrm>
            <a:off x="257854" y="2236243"/>
            <a:ext cx="12489093" cy="4151868"/>
          </a:xfrm>
          <a:prstGeom prst="rect">
            <a:avLst/>
          </a:prstGeom>
        </p:spPr>
      </p:pic>
      <p:sp>
        <p:nvSpPr>
          <p:cNvPr id="5" name="TextBox 4">
            <a:extLst>
              <a:ext uri="{FF2B5EF4-FFF2-40B4-BE49-F238E27FC236}">
                <a16:creationId xmlns:a16="http://schemas.microsoft.com/office/drawing/2014/main" id="{21CF8830-5AA4-CC4D-B75E-8A41CF5ED832}"/>
              </a:ext>
            </a:extLst>
          </p:cNvPr>
          <p:cNvSpPr txBox="1"/>
          <p:nvPr/>
        </p:nvSpPr>
        <p:spPr>
          <a:xfrm>
            <a:off x="62816" y="8220380"/>
            <a:ext cx="12879167" cy="900503"/>
          </a:xfrm>
          <a:prstGeom prst="rect">
            <a:avLst/>
          </a:prstGeom>
          <a:noFill/>
        </p:spPr>
        <p:txBody>
          <a:bodyPr wrap="none" rtlCol="0">
            <a:spAutoFit/>
          </a:bodyPr>
          <a:lstStyle/>
          <a:p>
            <a:r>
              <a:rPr lang="en-BE" sz="2626" dirty="0"/>
              <a:t>Source: </a:t>
            </a:r>
            <a:r>
              <a:rPr lang="en-GB" sz="2626" dirty="0"/>
              <a:t>B. </a:t>
            </a:r>
            <a:r>
              <a:rPr lang="en-GB" sz="2626" dirty="0" err="1"/>
              <a:t>Turkovic</a:t>
            </a:r>
            <a:r>
              <a:rPr lang="en-GB" sz="2626" dirty="0"/>
              <a:t>, F. </a:t>
            </a:r>
            <a:r>
              <a:rPr lang="en-GB" sz="2626" dirty="0" err="1"/>
              <a:t>Kuipers</a:t>
            </a:r>
            <a:r>
              <a:rPr lang="en-GB" sz="2626" dirty="0"/>
              <a:t> and S. Uhlig,</a:t>
            </a:r>
            <a:r>
              <a:rPr lang="en-BE" sz="2626" dirty="0"/>
              <a:t> </a:t>
            </a:r>
            <a:r>
              <a:rPr lang="en-GB" sz="2626" dirty="0"/>
              <a:t>Fifty Shades of Congestion Control: A Performance</a:t>
            </a:r>
          </a:p>
          <a:p>
            <a:r>
              <a:rPr lang="en-GB" sz="2626" dirty="0"/>
              <a:t>and Interactions Evaluation, </a:t>
            </a:r>
            <a:r>
              <a:rPr lang="en-GB" sz="2626" dirty="0">
                <a:hlinkClick r:id="rId3"/>
              </a:rPr>
              <a:t>https://arxiv.org/pdf/1903.03852.pdf</a:t>
            </a:r>
            <a:r>
              <a:rPr lang="en-GB" sz="2626" dirty="0"/>
              <a:t> and RFC8312</a:t>
            </a:r>
          </a:p>
        </p:txBody>
      </p:sp>
    </p:spTree>
    <p:extLst>
      <p:ext uri="{BB962C8B-B14F-4D97-AF65-F5344CB8AC3E}">
        <p14:creationId xmlns:p14="http://schemas.microsoft.com/office/powerpoint/2010/main" val="372640981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E04F-3174-7F4E-8EBA-55A8E3C8A232}"/>
              </a:ext>
            </a:extLst>
          </p:cNvPr>
          <p:cNvSpPr>
            <a:spLocks noGrp="1"/>
          </p:cNvSpPr>
          <p:nvPr>
            <p:ph type="title"/>
          </p:nvPr>
        </p:nvSpPr>
        <p:spPr/>
        <p:txBody>
          <a:bodyPr/>
          <a:lstStyle/>
          <a:p>
            <a:r>
              <a:rPr lang="en-BE" dirty="0"/>
              <a:t>Two TCP connections</a:t>
            </a:r>
          </a:p>
        </p:txBody>
      </p:sp>
      <p:pic>
        <p:nvPicPr>
          <p:cNvPr id="4" name="Picture 3">
            <a:extLst>
              <a:ext uri="{FF2B5EF4-FFF2-40B4-BE49-F238E27FC236}">
                <a16:creationId xmlns:a16="http://schemas.microsoft.com/office/drawing/2014/main" id="{CD009CFA-CE04-6246-9D1D-A84EFCC0EF57}"/>
              </a:ext>
            </a:extLst>
          </p:cNvPr>
          <p:cNvPicPr>
            <a:picLocks noChangeAspect="1"/>
          </p:cNvPicPr>
          <p:nvPr/>
        </p:nvPicPr>
        <p:blipFill>
          <a:blip r:embed="rId2"/>
          <a:stretch>
            <a:fillRect/>
          </a:stretch>
        </p:blipFill>
        <p:spPr>
          <a:xfrm>
            <a:off x="3148981" y="2252167"/>
            <a:ext cx="6706835" cy="6849533"/>
          </a:xfrm>
          <a:prstGeom prst="rect">
            <a:avLst/>
          </a:prstGeom>
        </p:spPr>
      </p:pic>
      <p:sp>
        <p:nvSpPr>
          <p:cNvPr id="5" name="TextBox 4">
            <a:extLst>
              <a:ext uri="{FF2B5EF4-FFF2-40B4-BE49-F238E27FC236}">
                <a16:creationId xmlns:a16="http://schemas.microsoft.com/office/drawing/2014/main" id="{6C21E454-D489-0644-84E0-617A3C9C9B4A}"/>
              </a:ext>
            </a:extLst>
          </p:cNvPr>
          <p:cNvSpPr txBox="1"/>
          <p:nvPr/>
        </p:nvSpPr>
        <p:spPr>
          <a:xfrm>
            <a:off x="2236553" y="8609964"/>
            <a:ext cx="8531695" cy="738664"/>
          </a:xfrm>
          <a:prstGeom prst="rect">
            <a:avLst/>
          </a:prstGeom>
          <a:noFill/>
        </p:spPr>
        <p:txBody>
          <a:bodyPr wrap="none" rtlCol="0">
            <a:spAutoFit/>
          </a:bodyPr>
          <a:lstStyle/>
          <a:p>
            <a:r>
              <a:rPr lang="en-BE" sz="2100" dirty="0"/>
              <a:t>Source: </a:t>
            </a:r>
            <a:r>
              <a:rPr lang="en-GB" sz="2100" dirty="0"/>
              <a:t>B. </a:t>
            </a:r>
            <a:r>
              <a:rPr lang="en-GB" sz="2100" dirty="0" err="1"/>
              <a:t>Turkovic</a:t>
            </a:r>
            <a:r>
              <a:rPr lang="en-GB" sz="2100" dirty="0"/>
              <a:t>, et al.,</a:t>
            </a:r>
            <a:r>
              <a:rPr lang="en-BE" sz="2100" dirty="0"/>
              <a:t> </a:t>
            </a:r>
            <a:r>
              <a:rPr lang="en-GB" sz="2100" dirty="0"/>
              <a:t>Fifty Shades of Congestion Control: A Performance</a:t>
            </a:r>
          </a:p>
          <a:p>
            <a:r>
              <a:rPr lang="en-GB" sz="2100" dirty="0"/>
              <a:t>and Interactions Evaluation, </a:t>
            </a:r>
            <a:r>
              <a:rPr lang="en-GB" sz="2100" dirty="0">
                <a:hlinkClick r:id="rId3"/>
              </a:rPr>
              <a:t>https://arxiv.org/pdf/1903.03852.pdf</a:t>
            </a:r>
            <a:endParaRPr lang="en-GB" sz="2100" dirty="0"/>
          </a:p>
        </p:txBody>
      </p:sp>
    </p:spTree>
    <p:extLst>
      <p:ext uri="{BB962C8B-B14F-4D97-AF65-F5344CB8AC3E}">
        <p14:creationId xmlns:p14="http://schemas.microsoft.com/office/powerpoint/2010/main" val="117427553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3D30-0FC3-F649-BC76-F2B4CC181E52}"/>
              </a:ext>
            </a:extLst>
          </p:cNvPr>
          <p:cNvSpPr>
            <a:spLocks noGrp="1"/>
          </p:cNvSpPr>
          <p:nvPr>
            <p:ph type="title"/>
          </p:nvPr>
        </p:nvSpPr>
        <p:spPr/>
        <p:txBody>
          <a:bodyPr/>
          <a:lstStyle/>
          <a:p>
            <a:r>
              <a:rPr lang="en-BE" sz="6301" dirty="0"/>
              <a:t>Two TCP connections, different rtt</a:t>
            </a:r>
          </a:p>
        </p:txBody>
      </p:sp>
      <p:sp>
        <p:nvSpPr>
          <p:cNvPr id="3" name="Content Placeholder 2">
            <a:extLst>
              <a:ext uri="{FF2B5EF4-FFF2-40B4-BE49-F238E27FC236}">
                <a16:creationId xmlns:a16="http://schemas.microsoft.com/office/drawing/2014/main" id="{4BA4C451-7EFA-894A-BCA3-4F1C4EB86D36}"/>
              </a:ext>
            </a:extLst>
          </p:cNvPr>
          <p:cNvSpPr>
            <a:spLocks noGrp="1"/>
          </p:cNvSpPr>
          <p:nvPr>
            <p:ph idx="1"/>
          </p:nvPr>
        </p:nvSpPr>
        <p:spPr/>
        <p:txBody>
          <a:bodyPr/>
          <a:lstStyle/>
          <a:p>
            <a:endParaRPr lang="en-BE"/>
          </a:p>
        </p:txBody>
      </p:sp>
      <p:pic>
        <p:nvPicPr>
          <p:cNvPr id="4" name="Picture 3">
            <a:extLst>
              <a:ext uri="{FF2B5EF4-FFF2-40B4-BE49-F238E27FC236}">
                <a16:creationId xmlns:a16="http://schemas.microsoft.com/office/drawing/2014/main" id="{7F24C757-8CB9-FA4C-B3DF-E45A0195A956}"/>
              </a:ext>
            </a:extLst>
          </p:cNvPr>
          <p:cNvPicPr>
            <a:picLocks noChangeAspect="1"/>
          </p:cNvPicPr>
          <p:nvPr/>
        </p:nvPicPr>
        <p:blipFill>
          <a:blip r:embed="rId2"/>
          <a:stretch>
            <a:fillRect/>
          </a:stretch>
        </p:blipFill>
        <p:spPr>
          <a:xfrm>
            <a:off x="2910124" y="2598420"/>
            <a:ext cx="6306485" cy="6437326"/>
          </a:xfrm>
          <a:prstGeom prst="rect">
            <a:avLst/>
          </a:prstGeom>
        </p:spPr>
      </p:pic>
      <p:sp>
        <p:nvSpPr>
          <p:cNvPr id="5" name="TextBox 4">
            <a:extLst>
              <a:ext uri="{FF2B5EF4-FFF2-40B4-BE49-F238E27FC236}">
                <a16:creationId xmlns:a16="http://schemas.microsoft.com/office/drawing/2014/main" id="{09C60D58-DFEF-A04E-B0C2-F0DF5B50B616}"/>
              </a:ext>
            </a:extLst>
          </p:cNvPr>
          <p:cNvSpPr txBox="1"/>
          <p:nvPr/>
        </p:nvSpPr>
        <p:spPr>
          <a:xfrm>
            <a:off x="2236553" y="8609964"/>
            <a:ext cx="8531695" cy="738664"/>
          </a:xfrm>
          <a:prstGeom prst="rect">
            <a:avLst/>
          </a:prstGeom>
          <a:noFill/>
        </p:spPr>
        <p:txBody>
          <a:bodyPr wrap="none" rtlCol="0">
            <a:spAutoFit/>
          </a:bodyPr>
          <a:lstStyle/>
          <a:p>
            <a:r>
              <a:rPr lang="en-BE" sz="2100" dirty="0"/>
              <a:t>Source: </a:t>
            </a:r>
            <a:r>
              <a:rPr lang="en-GB" sz="2100" dirty="0"/>
              <a:t>B. </a:t>
            </a:r>
            <a:r>
              <a:rPr lang="en-GB" sz="2100" dirty="0" err="1"/>
              <a:t>Turkovic</a:t>
            </a:r>
            <a:r>
              <a:rPr lang="en-GB" sz="2100" dirty="0"/>
              <a:t>, et al.,</a:t>
            </a:r>
            <a:r>
              <a:rPr lang="en-BE" sz="2100" dirty="0"/>
              <a:t> </a:t>
            </a:r>
            <a:r>
              <a:rPr lang="en-GB" sz="2100" dirty="0"/>
              <a:t>Fifty Shades of Congestion Control: A Performance</a:t>
            </a:r>
          </a:p>
          <a:p>
            <a:r>
              <a:rPr lang="en-GB" sz="2100" dirty="0"/>
              <a:t>and Interactions Evaluation, </a:t>
            </a:r>
            <a:r>
              <a:rPr lang="en-GB" sz="2100" dirty="0">
                <a:hlinkClick r:id="rId3"/>
              </a:rPr>
              <a:t>https://arxiv.org/pdf/1903.03852.pdf</a:t>
            </a:r>
            <a:endParaRPr lang="en-GB" sz="2100" dirty="0"/>
          </a:p>
        </p:txBody>
      </p:sp>
    </p:spTree>
    <p:extLst>
      <p:ext uri="{BB962C8B-B14F-4D97-AF65-F5344CB8AC3E}">
        <p14:creationId xmlns:p14="http://schemas.microsoft.com/office/powerpoint/2010/main" val="209628991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69A-2F6E-F747-AF86-6CB0E929E4BA}"/>
              </a:ext>
            </a:extLst>
          </p:cNvPr>
          <p:cNvSpPr>
            <a:spLocks noGrp="1"/>
          </p:cNvSpPr>
          <p:nvPr>
            <p:ph type="title"/>
          </p:nvPr>
        </p:nvSpPr>
        <p:spPr/>
        <p:txBody>
          <a:bodyPr>
            <a:normAutofit/>
          </a:bodyPr>
          <a:lstStyle/>
          <a:p>
            <a:r>
              <a:rPr lang="en-BE" sz="6301" dirty="0"/>
              <a:t>Two different congestion controllers</a:t>
            </a:r>
          </a:p>
        </p:txBody>
      </p:sp>
      <p:pic>
        <p:nvPicPr>
          <p:cNvPr id="4" name="Content Placeholder 3">
            <a:extLst>
              <a:ext uri="{FF2B5EF4-FFF2-40B4-BE49-F238E27FC236}">
                <a16:creationId xmlns:a16="http://schemas.microsoft.com/office/drawing/2014/main" id="{3EA82BCC-851D-D74D-A9EA-F33FCEB097A0}"/>
              </a:ext>
            </a:extLst>
          </p:cNvPr>
          <p:cNvPicPr>
            <a:picLocks noGrp="1" noChangeAspect="1"/>
          </p:cNvPicPr>
          <p:nvPr>
            <p:ph idx="1"/>
          </p:nvPr>
        </p:nvPicPr>
        <p:blipFill>
          <a:blip r:embed="rId2"/>
          <a:stretch>
            <a:fillRect/>
          </a:stretch>
        </p:blipFill>
        <p:spPr>
          <a:xfrm>
            <a:off x="3666393" y="2624101"/>
            <a:ext cx="6354924" cy="6167226"/>
          </a:xfrm>
          <a:prstGeom prst="rect">
            <a:avLst/>
          </a:prstGeom>
        </p:spPr>
      </p:pic>
      <p:sp>
        <p:nvSpPr>
          <p:cNvPr id="5" name="TextBox 4">
            <a:extLst>
              <a:ext uri="{FF2B5EF4-FFF2-40B4-BE49-F238E27FC236}">
                <a16:creationId xmlns:a16="http://schemas.microsoft.com/office/drawing/2014/main" id="{97281FE4-3B88-E248-A310-3C17701EF467}"/>
              </a:ext>
            </a:extLst>
          </p:cNvPr>
          <p:cNvSpPr txBox="1"/>
          <p:nvPr/>
        </p:nvSpPr>
        <p:spPr>
          <a:xfrm>
            <a:off x="2236553" y="8609964"/>
            <a:ext cx="8531695" cy="738664"/>
          </a:xfrm>
          <a:prstGeom prst="rect">
            <a:avLst/>
          </a:prstGeom>
          <a:noFill/>
        </p:spPr>
        <p:txBody>
          <a:bodyPr wrap="none" rtlCol="0">
            <a:spAutoFit/>
          </a:bodyPr>
          <a:lstStyle/>
          <a:p>
            <a:r>
              <a:rPr lang="en-BE" sz="2100" dirty="0"/>
              <a:t>Source: </a:t>
            </a:r>
            <a:r>
              <a:rPr lang="en-GB" sz="2100" dirty="0"/>
              <a:t>B. </a:t>
            </a:r>
            <a:r>
              <a:rPr lang="en-GB" sz="2100" dirty="0" err="1"/>
              <a:t>Turkovic</a:t>
            </a:r>
            <a:r>
              <a:rPr lang="en-GB" sz="2100" dirty="0"/>
              <a:t>, et al.,</a:t>
            </a:r>
            <a:r>
              <a:rPr lang="en-BE" sz="2100" dirty="0"/>
              <a:t> </a:t>
            </a:r>
            <a:r>
              <a:rPr lang="en-GB" sz="2100" dirty="0"/>
              <a:t>Fifty Shades of Congestion Control: A Performance</a:t>
            </a:r>
          </a:p>
          <a:p>
            <a:r>
              <a:rPr lang="en-GB" sz="2100" dirty="0"/>
              <a:t>and Interactions Evaluation, </a:t>
            </a:r>
            <a:r>
              <a:rPr lang="en-GB" sz="2100" dirty="0">
                <a:hlinkClick r:id="rId3"/>
              </a:rPr>
              <a:t>https://arxiv.org/pdf/1903.03852.pdf</a:t>
            </a:r>
            <a:endParaRPr lang="en-GB" sz="2100" dirty="0"/>
          </a:p>
        </p:txBody>
      </p:sp>
    </p:spTree>
    <p:extLst>
      <p:ext uri="{BB962C8B-B14F-4D97-AF65-F5344CB8AC3E}">
        <p14:creationId xmlns:p14="http://schemas.microsoft.com/office/powerpoint/2010/main" val="110979606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ln/>
        </p:spPr>
        <p:txBody>
          <a:bodyPr/>
          <a:lstStyle/>
          <a:p>
            <a:r>
              <a:rPr lang="en-US"/>
              <a:t>Fairness</a:t>
            </a:r>
          </a:p>
        </p:txBody>
      </p:sp>
      <p:sp>
        <p:nvSpPr>
          <p:cNvPr id="65538" name="Rectangle 2"/>
          <p:cNvSpPr>
            <a:spLocks noGrp="1" noChangeArrowheads="1"/>
          </p:cNvSpPr>
          <p:nvPr>
            <p:ph type="body" idx="1"/>
          </p:nvPr>
        </p:nvSpPr>
        <p:spPr>
          <a:ln/>
        </p:spPr>
        <p:txBody>
          <a:bodyPr/>
          <a:lstStyle/>
          <a:p>
            <a:pPr marL="889000"/>
            <a:r>
              <a:rPr lang="en-US" dirty="0"/>
              <a:t>How should bandwidth be distributed among different flows ?</a:t>
            </a:r>
          </a:p>
          <a:p>
            <a:pPr marL="1333500" lvl="1"/>
            <a:r>
              <a:rPr lang="en-US" dirty="0"/>
              <a:t>On a single link</a:t>
            </a:r>
          </a:p>
          <a:p>
            <a:pPr marL="1778000" lvl="2"/>
            <a:r>
              <a:rPr lang="en-US" dirty="0"/>
              <a:t>Fair share</a:t>
            </a:r>
          </a:p>
          <a:p>
            <a:pPr marL="1333500" lvl="1"/>
            <a:r>
              <a:rPr lang="en-US" dirty="0"/>
              <a:t>In a large network</a:t>
            </a:r>
          </a:p>
          <a:p>
            <a:pPr marL="1778000" lvl="2"/>
            <a:r>
              <a:rPr lang="en-US" dirty="0"/>
              <a:t>Max-min fairness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ln/>
        </p:spPr>
        <p:txBody>
          <a:bodyPr/>
          <a:lstStyle/>
          <a:p>
            <a:r>
              <a:rPr lang="en-US"/>
              <a:t>Max-min fairness</a:t>
            </a:r>
          </a:p>
        </p:txBody>
      </p:sp>
      <p:sp>
        <p:nvSpPr>
          <p:cNvPr id="66562" name="Rectangle 2"/>
          <p:cNvSpPr>
            <a:spLocks noGrp="1" noChangeArrowheads="1"/>
          </p:cNvSpPr>
          <p:nvPr>
            <p:ph type="body" idx="1"/>
          </p:nvPr>
        </p:nvSpPr>
        <p:spPr>
          <a:ln/>
        </p:spPr>
        <p:txBody>
          <a:bodyPr/>
          <a:lstStyle/>
          <a:p>
            <a:pPr marL="889000"/>
            <a:r>
              <a:rPr lang="en-US"/>
              <a:t>a max-min allocation of bandwidth is an allocation of bandwidth which maximises the allocation of bandwidth to the sources receiving the smallest allocation</a:t>
            </a:r>
          </a:p>
          <a:p>
            <a:pPr marL="1333500" lvl="1"/>
            <a:r>
              <a:rPr lang="en-US"/>
              <a:t>a max-min fair allocation is such that in order to increase the bandwidth allocated to one source, it is necessary to decrease the bandwidth allocated to another source which already receives a lower allocation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p:txBody>
          <a:bodyPr/>
          <a:lstStyle/>
          <a:p>
            <a:pPr eaLnBrk="1" hangingPunct="1">
              <a:defRPr/>
            </a:pPr>
            <a:r>
              <a:rPr lang="en-US"/>
              <a:t>Max-min fairness</a:t>
            </a:r>
          </a:p>
        </p:txBody>
      </p:sp>
      <p:sp>
        <p:nvSpPr>
          <p:cNvPr id="41986" name="Rectangle 2"/>
          <p:cNvSpPr>
            <a:spLocks noGrp="1" noChangeArrowheads="1"/>
          </p:cNvSpPr>
          <p:nvPr>
            <p:ph type="body" idx="1"/>
          </p:nvPr>
        </p:nvSpPr>
        <p:spPr>
          <a:xfrm>
            <a:off x="1270000" y="2768600"/>
            <a:ext cx="10464800" cy="6388100"/>
          </a:xfrm>
        </p:spPr>
        <p:txBody>
          <a:bodyPr/>
          <a:lstStyle/>
          <a:p>
            <a:pPr marL="889000" eaLnBrk="1" hangingPunct="1">
              <a:defRPr/>
            </a:pPr>
            <a:r>
              <a:rPr lang="en-US"/>
              <a:t>a max-min allocation maximises the allocation of bandwidth to the sources receiving the smallest allocation</a:t>
            </a:r>
          </a:p>
          <a:p>
            <a:pPr marL="889000" eaLnBrk="1" hangingPunct="1">
              <a:defRPr/>
            </a:pPr>
            <a:r>
              <a:rPr lang="en-US"/>
              <a:t>Property</a:t>
            </a:r>
          </a:p>
          <a:p>
            <a:pPr marL="1333500" lvl="1" eaLnBrk="1" hangingPunct="1">
              <a:defRPr/>
            </a:pPr>
            <a:r>
              <a:rPr lang="en-US"/>
              <a:t>to increase the bandwidth allocated to one source, it is necessary to decrease the bandwidth allocated to another source which already receives a lower allocation</a:t>
            </a:r>
          </a:p>
        </p:txBody>
      </p:sp>
    </p:spTree>
    <p:extLst>
      <p:ext uri="{BB962C8B-B14F-4D97-AF65-F5344CB8AC3E}">
        <p14:creationId xmlns:p14="http://schemas.microsoft.com/office/powerpoint/2010/main" val="33314058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968375" y="0"/>
            <a:ext cx="11022013" cy="1868488"/>
          </a:xfrm>
        </p:spPr>
        <p:txBody>
          <a:bodyPr/>
          <a:lstStyle/>
          <a:p>
            <a:pPr eaLnBrk="1" hangingPunct="1">
              <a:lnSpc>
                <a:spcPct val="84000"/>
              </a:lnSpc>
              <a:tabLst>
                <a:tab pos="939800" algn="l"/>
                <a:tab pos="1866900" algn="l"/>
                <a:tab pos="2806700" algn="l"/>
                <a:tab pos="3733800" algn="l"/>
                <a:tab pos="4673600" algn="l"/>
                <a:tab pos="5600700" algn="l"/>
                <a:tab pos="6540500" algn="l"/>
                <a:tab pos="7467600" algn="l"/>
                <a:tab pos="8407400" algn="l"/>
                <a:tab pos="9334500" algn="l"/>
                <a:tab pos="10274300" algn="l"/>
                <a:tab pos="11137900" algn="l"/>
              </a:tabLst>
              <a:defRPr/>
            </a:pPr>
            <a:r>
              <a:rPr lang="en-US"/>
              <a:t>Example</a:t>
            </a:r>
          </a:p>
        </p:txBody>
      </p:sp>
      <p:sp>
        <p:nvSpPr>
          <p:cNvPr id="43010" name="Rectangle 2"/>
          <p:cNvSpPr>
            <a:spLocks noGrp="1" noChangeArrowheads="1"/>
          </p:cNvSpPr>
          <p:nvPr>
            <p:ph type="body" idx="1"/>
          </p:nvPr>
        </p:nvSpPr>
        <p:spPr>
          <a:xfrm>
            <a:off x="914400" y="5862638"/>
            <a:ext cx="11102975" cy="3890962"/>
          </a:xfrm>
        </p:spPr>
        <p:txBody>
          <a:bodyPr/>
          <a:lstStyle/>
          <a:p>
            <a:pPr marL="1219200" lvl="2" eaLnBrk="1" hangingPunct="1">
              <a:lnSpc>
                <a:spcPct val="84000"/>
              </a:lnSpc>
              <a:buClr>
                <a:srgbClr val="000000"/>
              </a:buClr>
              <a:buSzPct val="75000"/>
              <a:tabLst>
                <a:tab pos="939800" algn="l"/>
                <a:tab pos="1866900" algn="l"/>
                <a:tab pos="2806700" algn="l"/>
                <a:tab pos="3733800" algn="l"/>
                <a:tab pos="4673600" algn="l"/>
                <a:tab pos="5600700" algn="l"/>
                <a:tab pos="6540500" algn="l"/>
                <a:tab pos="7467600" algn="l"/>
                <a:tab pos="8407400" algn="l"/>
                <a:tab pos="9334500" algn="l"/>
                <a:tab pos="10274300" algn="l"/>
                <a:tab pos="11137900" algn="l"/>
                <a:tab pos="939800" algn="l"/>
                <a:tab pos="1866900" algn="l"/>
                <a:tab pos="2806700" algn="l"/>
                <a:tab pos="3733800" algn="l"/>
                <a:tab pos="4673600" algn="l"/>
                <a:tab pos="5600700" algn="l"/>
                <a:tab pos="6540500" algn="l"/>
                <a:tab pos="7467600" algn="l"/>
                <a:tab pos="8407400" algn="l"/>
                <a:tab pos="9334500" algn="l"/>
                <a:tab pos="10274300" algn="l"/>
                <a:tab pos="11137900" algn="l"/>
              </a:tabLst>
              <a:defRPr/>
            </a:pPr>
            <a:r>
              <a:rPr lang="en-US" dirty="0"/>
              <a:t>Max-min fair bandwidth allocation</a:t>
            </a:r>
          </a:p>
          <a:p>
            <a:pPr marL="1366838" lvl="3" indent="-431800" eaLnBrk="1" hangingPunct="1">
              <a:lnSpc>
                <a:spcPct val="84000"/>
              </a:lnSpc>
              <a:buClr>
                <a:srgbClr val="000000"/>
              </a:buClr>
              <a:buSzPct val="75000"/>
              <a:buFont typeface="Helvetica" charset="0"/>
              <a:buChar char="u"/>
              <a:tabLst>
                <a:tab pos="939800" algn="l"/>
                <a:tab pos="1866900" algn="l"/>
                <a:tab pos="2806700" algn="l"/>
                <a:tab pos="3733800" algn="l"/>
                <a:tab pos="4673600" algn="l"/>
                <a:tab pos="5600700" algn="l"/>
                <a:tab pos="6540500" algn="l"/>
                <a:tab pos="7467600" algn="l"/>
                <a:tab pos="8407400" algn="l"/>
                <a:tab pos="9334500" algn="l"/>
                <a:tab pos="10274300" algn="l"/>
                <a:tab pos="11137900" algn="l"/>
                <a:tab pos="939800" algn="l"/>
                <a:tab pos="1866900" algn="l"/>
                <a:tab pos="2806700" algn="l"/>
                <a:tab pos="3733800" algn="l"/>
                <a:tab pos="4673600" algn="l"/>
                <a:tab pos="5600700" algn="l"/>
                <a:tab pos="6540500" algn="l"/>
                <a:tab pos="7467600" algn="l"/>
                <a:tab pos="8407400" algn="l"/>
                <a:tab pos="9334500" algn="l"/>
                <a:tab pos="10274300" algn="l"/>
                <a:tab pos="11137900" algn="l"/>
              </a:tabLst>
              <a:defRPr/>
            </a:pPr>
            <a:endParaRPr lang="en-US" dirty="0"/>
          </a:p>
        </p:txBody>
      </p:sp>
      <p:grpSp>
        <p:nvGrpSpPr>
          <p:cNvPr id="43011" name="Group 3"/>
          <p:cNvGrpSpPr>
            <a:grpSpLocks/>
          </p:cNvGrpSpPr>
          <p:nvPr/>
        </p:nvGrpSpPr>
        <p:grpSpPr bwMode="auto">
          <a:xfrm>
            <a:off x="3943350" y="2870200"/>
            <a:ext cx="508000" cy="520700"/>
            <a:chOff x="0" y="0"/>
            <a:chExt cx="320" cy="328"/>
          </a:xfrm>
        </p:grpSpPr>
        <p:sp>
          <p:nvSpPr>
            <p:cNvPr id="43058" name="AutoShape 4"/>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GB"/>
            </a:p>
          </p:txBody>
        </p:sp>
        <p:sp>
          <p:nvSpPr>
            <p:cNvPr id="43059" name="Rectangle 5"/>
            <p:cNvSpPr>
              <a:spLocks/>
            </p:cNvSpPr>
            <p:nvPr/>
          </p:nvSpPr>
          <p:spPr bwMode="auto">
            <a:xfrm>
              <a:off x="0" y="46"/>
              <a:ext cx="320"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2" name="Group 6"/>
          <p:cNvGrpSpPr>
            <a:grpSpLocks/>
          </p:cNvGrpSpPr>
          <p:nvPr/>
        </p:nvGrpSpPr>
        <p:grpSpPr bwMode="auto">
          <a:xfrm>
            <a:off x="3943350" y="4113213"/>
            <a:ext cx="508000" cy="522287"/>
            <a:chOff x="0" y="0"/>
            <a:chExt cx="320" cy="328"/>
          </a:xfrm>
        </p:grpSpPr>
        <p:sp>
          <p:nvSpPr>
            <p:cNvPr id="43056" name="AutoShape 7"/>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GB"/>
            </a:p>
          </p:txBody>
        </p:sp>
        <p:sp>
          <p:nvSpPr>
            <p:cNvPr id="43057" name="Rectangle 8"/>
            <p:cNvSpPr>
              <a:spLocks/>
            </p:cNvSpPr>
            <p:nvPr/>
          </p:nvSpPr>
          <p:spPr bwMode="auto">
            <a:xfrm>
              <a:off x="0" y="48"/>
              <a:ext cx="320"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3" name="Group 9"/>
          <p:cNvGrpSpPr>
            <a:grpSpLocks/>
          </p:cNvGrpSpPr>
          <p:nvPr/>
        </p:nvGrpSpPr>
        <p:grpSpPr bwMode="auto">
          <a:xfrm>
            <a:off x="5935663" y="2884488"/>
            <a:ext cx="508000" cy="522287"/>
            <a:chOff x="0" y="0"/>
            <a:chExt cx="320" cy="328"/>
          </a:xfrm>
        </p:grpSpPr>
        <p:sp>
          <p:nvSpPr>
            <p:cNvPr id="43054" name="AutoShape 10"/>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GB"/>
            </a:p>
          </p:txBody>
        </p:sp>
        <p:sp>
          <p:nvSpPr>
            <p:cNvPr id="43055" name="Rectangle 11"/>
            <p:cNvSpPr>
              <a:spLocks/>
            </p:cNvSpPr>
            <p:nvPr/>
          </p:nvSpPr>
          <p:spPr bwMode="auto">
            <a:xfrm>
              <a:off x="0" y="48"/>
              <a:ext cx="320"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4" name="Group 12"/>
          <p:cNvGrpSpPr>
            <a:grpSpLocks/>
          </p:cNvGrpSpPr>
          <p:nvPr/>
        </p:nvGrpSpPr>
        <p:grpSpPr bwMode="auto">
          <a:xfrm>
            <a:off x="5954713" y="4168775"/>
            <a:ext cx="508000" cy="522288"/>
            <a:chOff x="0" y="0"/>
            <a:chExt cx="320" cy="328"/>
          </a:xfrm>
        </p:grpSpPr>
        <p:sp>
          <p:nvSpPr>
            <p:cNvPr id="43052" name="AutoShape 13"/>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GB"/>
            </a:p>
          </p:txBody>
        </p:sp>
        <p:sp>
          <p:nvSpPr>
            <p:cNvPr id="43053" name="Rectangle 14"/>
            <p:cNvSpPr>
              <a:spLocks/>
            </p:cNvSpPr>
            <p:nvPr/>
          </p:nvSpPr>
          <p:spPr bwMode="auto">
            <a:xfrm>
              <a:off x="0" y="48"/>
              <a:ext cx="320"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grpSp>
        <p:nvGrpSpPr>
          <p:cNvPr id="43015" name="Group 15"/>
          <p:cNvGrpSpPr>
            <a:grpSpLocks/>
          </p:cNvGrpSpPr>
          <p:nvPr/>
        </p:nvGrpSpPr>
        <p:grpSpPr bwMode="auto">
          <a:xfrm>
            <a:off x="8394700" y="2903538"/>
            <a:ext cx="508000" cy="522287"/>
            <a:chOff x="0" y="0"/>
            <a:chExt cx="320" cy="328"/>
          </a:xfrm>
        </p:grpSpPr>
        <p:sp>
          <p:nvSpPr>
            <p:cNvPr id="43050" name="AutoShape 16"/>
            <p:cNvSpPr>
              <a:spLocks/>
            </p:cNvSpPr>
            <p:nvPr/>
          </p:nvSpPr>
          <p:spPr bwMode="auto">
            <a:xfrm>
              <a:off x="1" y="0"/>
              <a:ext cx="317" cy="328"/>
            </a:xfrm>
            <a:prstGeom prst="roundRect">
              <a:avLst>
                <a:gd name="adj" fmla="val 31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tIns="0" rIns="0" bIns="0"/>
            <a:lstStyle/>
            <a:p>
              <a:endParaRPr lang="en-GB"/>
            </a:p>
          </p:txBody>
        </p:sp>
        <p:sp>
          <p:nvSpPr>
            <p:cNvPr id="43051" name="Rectangle 17"/>
            <p:cNvSpPr>
              <a:spLocks/>
            </p:cNvSpPr>
            <p:nvPr/>
          </p:nvSpPr>
          <p:spPr bwMode="auto">
            <a:xfrm>
              <a:off x="0" y="48"/>
              <a:ext cx="320"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84000"/>
                </a:lnSpc>
              </a:pPr>
              <a:r>
                <a:rPr lang="en-US" sz="2400">
                  <a:solidFill>
                    <a:schemeClr val="tx1"/>
                  </a:solidFill>
                  <a:latin typeface="Helvetica" charset="0"/>
                  <a:ea typeface="ＭＳ Ｐゴシック" charset="0"/>
                  <a:cs typeface="ＭＳ Ｐゴシック" charset="0"/>
                  <a:sym typeface="Helvetica" charset="0"/>
                </a:rPr>
                <a:t>R</a:t>
              </a:r>
            </a:p>
          </p:txBody>
        </p:sp>
      </p:grpSp>
      <p:sp>
        <p:nvSpPr>
          <p:cNvPr id="43016" name="Line 18"/>
          <p:cNvSpPr>
            <a:spLocks noChangeShapeType="1"/>
          </p:cNvSpPr>
          <p:nvPr/>
        </p:nvSpPr>
        <p:spPr bwMode="auto">
          <a:xfrm>
            <a:off x="4449763" y="3108325"/>
            <a:ext cx="1470025" cy="1588"/>
          </a:xfrm>
          <a:prstGeom prst="line">
            <a:avLst/>
          </a:prstGeom>
          <a:noFill/>
          <a:ln w="889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17" name="Line 19"/>
          <p:cNvSpPr>
            <a:spLocks noChangeShapeType="1"/>
          </p:cNvSpPr>
          <p:nvPr/>
        </p:nvSpPr>
        <p:spPr bwMode="auto">
          <a:xfrm>
            <a:off x="6440488" y="3089275"/>
            <a:ext cx="1955800" cy="3175"/>
          </a:xfrm>
          <a:prstGeom prst="line">
            <a:avLst/>
          </a:prstGeom>
          <a:noFill/>
          <a:ln w="889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18" name="Line 20"/>
          <p:cNvSpPr>
            <a:spLocks noChangeShapeType="1"/>
          </p:cNvSpPr>
          <p:nvPr/>
        </p:nvSpPr>
        <p:spPr bwMode="auto">
          <a:xfrm>
            <a:off x="6199188" y="3405188"/>
            <a:ext cx="1587" cy="746125"/>
          </a:xfrm>
          <a:prstGeom prst="line">
            <a:avLst/>
          </a:prstGeom>
          <a:noFill/>
          <a:ln w="889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19" name="Line 21"/>
          <p:cNvSpPr>
            <a:spLocks noChangeShapeType="1"/>
          </p:cNvSpPr>
          <p:nvPr/>
        </p:nvSpPr>
        <p:spPr bwMode="auto">
          <a:xfrm>
            <a:off x="4187825" y="3387725"/>
            <a:ext cx="1588" cy="725488"/>
          </a:xfrm>
          <a:prstGeom prst="line">
            <a:avLst/>
          </a:prstGeom>
          <a:noFill/>
          <a:ln w="508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0" name="Rectangle 22"/>
          <p:cNvSpPr>
            <a:spLocks/>
          </p:cNvSpPr>
          <p:nvPr/>
        </p:nvSpPr>
        <p:spPr bwMode="auto">
          <a:xfrm>
            <a:off x="7766050" y="3927475"/>
            <a:ext cx="127000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tabLst>
                <a:tab pos="939800" algn="l"/>
                <a:tab pos="1854200" algn="l"/>
              </a:tabLst>
            </a:pPr>
            <a:r>
              <a:rPr lang="en-US" sz="2000">
                <a:solidFill>
                  <a:schemeClr val="tx1"/>
                </a:solidFill>
                <a:latin typeface="Helvetica" charset="0"/>
                <a:ea typeface="ＭＳ Ｐゴシック" charset="0"/>
                <a:cs typeface="ＭＳ Ｐゴシック" charset="0"/>
                <a:sym typeface="Helvetica" charset="0"/>
              </a:rPr>
              <a:t>1000 Mbps</a:t>
            </a:r>
          </a:p>
          <a:p>
            <a:pPr>
              <a:lnSpc>
                <a:spcPct val="84000"/>
              </a:lnSpc>
              <a:tabLst>
                <a:tab pos="939800" algn="l"/>
                <a:tab pos="1854200" algn="l"/>
              </a:tabLst>
            </a:pPr>
            <a:r>
              <a:rPr lang="en-US" sz="2000">
                <a:solidFill>
                  <a:schemeClr val="tx1"/>
                </a:solidFill>
                <a:latin typeface="Helvetica" charset="0"/>
                <a:ea typeface="ＭＳ Ｐゴシック" charset="0"/>
                <a:cs typeface="ＭＳ Ｐゴシック" charset="0"/>
                <a:sym typeface="Helvetica" charset="0"/>
              </a:rPr>
              <a:t>  100 Mbps</a:t>
            </a:r>
          </a:p>
        </p:txBody>
      </p:sp>
      <p:sp>
        <p:nvSpPr>
          <p:cNvPr id="43021" name="Line 23"/>
          <p:cNvSpPr>
            <a:spLocks noChangeShapeType="1"/>
          </p:cNvSpPr>
          <p:nvPr/>
        </p:nvSpPr>
        <p:spPr bwMode="auto">
          <a:xfrm flipH="1">
            <a:off x="7375525" y="4411663"/>
            <a:ext cx="388938" cy="4762"/>
          </a:xfrm>
          <a:prstGeom prst="line">
            <a:avLst/>
          </a:prstGeom>
          <a:noFill/>
          <a:ln w="508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2" name="Line 24"/>
          <p:cNvSpPr>
            <a:spLocks noChangeShapeType="1"/>
          </p:cNvSpPr>
          <p:nvPr/>
        </p:nvSpPr>
        <p:spPr bwMode="auto">
          <a:xfrm>
            <a:off x="7167563" y="4114800"/>
            <a:ext cx="528637" cy="4763"/>
          </a:xfrm>
          <a:prstGeom prst="line">
            <a:avLst/>
          </a:prstGeom>
          <a:noFill/>
          <a:ln w="889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3" name="Line 25"/>
          <p:cNvSpPr>
            <a:spLocks noChangeShapeType="1"/>
          </p:cNvSpPr>
          <p:nvPr/>
        </p:nvSpPr>
        <p:spPr bwMode="auto">
          <a:xfrm flipH="1">
            <a:off x="3497263" y="4673600"/>
            <a:ext cx="655637" cy="6318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4" name="Line 26"/>
          <p:cNvSpPr>
            <a:spLocks noChangeShapeType="1"/>
          </p:cNvSpPr>
          <p:nvPr/>
        </p:nvSpPr>
        <p:spPr bwMode="auto">
          <a:xfrm>
            <a:off x="4187825" y="4648200"/>
            <a:ext cx="446088" cy="66833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5" name="Line 27"/>
          <p:cNvSpPr>
            <a:spLocks noChangeShapeType="1"/>
          </p:cNvSpPr>
          <p:nvPr/>
        </p:nvSpPr>
        <p:spPr bwMode="auto">
          <a:xfrm flipH="1">
            <a:off x="5600700" y="4710113"/>
            <a:ext cx="617538" cy="61436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6" name="Line 28"/>
          <p:cNvSpPr>
            <a:spLocks noChangeShapeType="1"/>
          </p:cNvSpPr>
          <p:nvPr/>
        </p:nvSpPr>
        <p:spPr bwMode="auto">
          <a:xfrm>
            <a:off x="6311900" y="4710113"/>
            <a:ext cx="744538" cy="5778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7" name="Line 29"/>
          <p:cNvSpPr>
            <a:spLocks noChangeShapeType="1"/>
          </p:cNvSpPr>
          <p:nvPr/>
        </p:nvSpPr>
        <p:spPr bwMode="auto">
          <a:xfrm rot="10800000" flipH="1">
            <a:off x="6048375" y="4708525"/>
            <a:ext cx="223838" cy="6000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8" name="Line 30"/>
          <p:cNvSpPr>
            <a:spLocks noChangeShapeType="1"/>
          </p:cNvSpPr>
          <p:nvPr/>
        </p:nvSpPr>
        <p:spPr bwMode="auto">
          <a:xfrm rot="10800000">
            <a:off x="6286500" y="4705350"/>
            <a:ext cx="300038" cy="56356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29" name="Line 31"/>
          <p:cNvSpPr>
            <a:spLocks noChangeShapeType="1"/>
          </p:cNvSpPr>
          <p:nvPr/>
        </p:nvSpPr>
        <p:spPr bwMode="auto">
          <a:xfrm rot="10800000">
            <a:off x="2974975" y="2659063"/>
            <a:ext cx="973138" cy="4508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0" name="Line 32"/>
          <p:cNvSpPr>
            <a:spLocks noChangeShapeType="1"/>
          </p:cNvSpPr>
          <p:nvPr/>
        </p:nvSpPr>
        <p:spPr bwMode="auto">
          <a:xfrm flipH="1">
            <a:off x="3051175" y="3127375"/>
            <a:ext cx="896938" cy="2984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1" name="Line 33"/>
          <p:cNvSpPr>
            <a:spLocks noChangeShapeType="1"/>
          </p:cNvSpPr>
          <p:nvPr/>
        </p:nvSpPr>
        <p:spPr bwMode="auto">
          <a:xfrm rot="10800000">
            <a:off x="5753100" y="2212975"/>
            <a:ext cx="412750" cy="6746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2" name="Line 34"/>
          <p:cNvSpPr>
            <a:spLocks noChangeShapeType="1"/>
          </p:cNvSpPr>
          <p:nvPr/>
        </p:nvSpPr>
        <p:spPr bwMode="auto">
          <a:xfrm rot="10800000" flipH="1">
            <a:off x="6199188" y="2176463"/>
            <a:ext cx="354012" cy="6921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3" name="Line 35"/>
          <p:cNvSpPr>
            <a:spLocks noChangeShapeType="1"/>
          </p:cNvSpPr>
          <p:nvPr/>
        </p:nvSpPr>
        <p:spPr bwMode="auto">
          <a:xfrm>
            <a:off x="6161088" y="2252663"/>
            <a:ext cx="3175" cy="61436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4" name="Line 36"/>
          <p:cNvSpPr>
            <a:spLocks noChangeShapeType="1"/>
          </p:cNvSpPr>
          <p:nvPr/>
        </p:nvSpPr>
        <p:spPr bwMode="auto">
          <a:xfrm rot="10800000" flipH="1">
            <a:off x="8897938" y="2400300"/>
            <a:ext cx="669925" cy="6540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5" name="Line 37"/>
          <p:cNvSpPr>
            <a:spLocks noChangeShapeType="1"/>
          </p:cNvSpPr>
          <p:nvPr/>
        </p:nvSpPr>
        <p:spPr bwMode="auto">
          <a:xfrm>
            <a:off x="8916988" y="3071813"/>
            <a:ext cx="763587" cy="7080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6" name="Line 38"/>
          <p:cNvSpPr>
            <a:spLocks noChangeShapeType="1"/>
          </p:cNvSpPr>
          <p:nvPr/>
        </p:nvSpPr>
        <p:spPr bwMode="auto">
          <a:xfrm flipH="1">
            <a:off x="8877300" y="2662238"/>
            <a:ext cx="768350" cy="4095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7" name="Line 39"/>
          <p:cNvSpPr>
            <a:spLocks noChangeShapeType="1"/>
          </p:cNvSpPr>
          <p:nvPr/>
        </p:nvSpPr>
        <p:spPr bwMode="auto">
          <a:xfrm rot="10800000">
            <a:off x="8902700" y="3051175"/>
            <a:ext cx="766763" cy="3952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8" name="Line 40"/>
          <p:cNvSpPr>
            <a:spLocks noChangeShapeType="1"/>
          </p:cNvSpPr>
          <p:nvPr/>
        </p:nvSpPr>
        <p:spPr bwMode="auto">
          <a:xfrm flipH="1">
            <a:off x="8916988" y="3035300"/>
            <a:ext cx="709612" cy="1746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039" name="Rectangle 41"/>
          <p:cNvSpPr>
            <a:spLocks/>
          </p:cNvSpPr>
          <p:nvPr/>
        </p:nvSpPr>
        <p:spPr bwMode="auto">
          <a:xfrm>
            <a:off x="2511425" y="2438400"/>
            <a:ext cx="35560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S1</a:t>
            </a:r>
          </a:p>
        </p:txBody>
      </p:sp>
      <p:sp>
        <p:nvSpPr>
          <p:cNvPr id="43040" name="Rectangle 42"/>
          <p:cNvSpPr>
            <a:spLocks/>
          </p:cNvSpPr>
          <p:nvPr/>
        </p:nvSpPr>
        <p:spPr bwMode="auto">
          <a:xfrm>
            <a:off x="2530475" y="3257550"/>
            <a:ext cx="354013"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S2</a:t>
            </a:r>
          </a:p>
        </p:txBody>
      </p:sp>
      <p:sp>
        <p:nvSpPr>
          <p:cNvPr id="43041" name="Rectangle 43"/>
          <p:cNvSpPr>
            <a:spLocks/>
          </p:cNvSpPr>
          <p:nvPr/>
        </p:nvSpPr>
        <p:spPr bwMode="auto">
          <a:xfrm>
            <a:off x="3294063" y="5360988"/>
            <a:ext cx="35560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S3</a:t>
            </a:r>
          </a:p>
        </p:txBody>
      </p:sp>
      <p:sp>
        <p:nvSpPr>
          <p:cNvPr id="43042" name="Rectangle 44"/>
          <p:cNvSpPr>
            <a:spLocks/>
          </p:cNvSpPr>
          <p:nvPr/>
        </p:nvSpPr>
        <p:spPr bwMode="auto">
          <a:xfrm>
            <a:off x="4413250" y="5360988"/>
            <a:ext cx="354013"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2200">
                <a:solidFill>
                  <a:schemeClr val="tx1"/>
                </a:solidFill>
                <a:latin typeface="Helvetica" charset="0"/>
                <a:ea typeface="ＭＳ Ｐゴシック" charset="0"/>
                <a:cs typeface="ＭＳ Ｐゴシック" charset="0"/>
                <a:sym typeface="Helvetica" charset="0"/>
              </a:rPr>
              <a:t>S4</a:t>
            </a:r>
          </a:p>
        </p:txBody>
      </p:sp>
      <p:sp>
        <p:nvSpPr>
          <p:cNvPr id="43043" name="Rectangle 45"/>
          <p:cNvSpPr>
            <a:spLocks/>
          </p:cNvSpPr>
          <p:nvPr/>
        </p:nvSpPr>
        <p:spPr bwMode="auto">
          <a:xfrm>
            <a:off x="5341938" y="5343525"/>
            <a:ext cx="192405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tabLst>
                <a:tab pos="939800" algn="l"/>
                <a:tab pos="1866900" algn="l"/>
                <a:tab pos="2781300" algn="l"/>
              </a:tabLst>
            </a:pPr>
            <a:r>
              <a:rPr lang="en-US" sz="2200">
                <a:solidFill>
                  <a:schemeClr val="tx1"/>
                </a:solidFill>
                <a:latin typeface="Helvetica" charset="0"/>
                <a:ea typeface="ＭＳ Ｐゴシック" charset="0"/>
                <a:cs typeface="ＭＳ Ｐゴシック" charset="0"/>
                <a:sym typeface="Helvetica" charset="0"/>
              </a:rPr>
              <a:t>S5  S6   S7  S8</a:t>
            </a:r>
          </a:p>
        </p:txBody>
      </p:sp>
      <p:sp>
        <p:nvSpPr>
          <p:cNvPr id="43044" name="Rectangle 46"/>
          <p:cNvSpPr>
            <a:spLocks/>
          </p:cNvSpPr>
          <p:nvPr/>
        </p:nvSpPr>
        <p:spPr bwMode="auto">
          <a:xfrm>
            <a:off x="5514160" y="1843553"/>
            <a:ext cx="1317668" cy="291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tabLst>
                <a:tab pos="939800" algn="l"/>
                <a:tab pos="1854200" algn="l"/>
              </a:tabLst>
            </a:pPr>
            <a:r>
              <a:rPr lang="en-US" sz="2200" dirty="0">
                <a:solidFill>
                  <a:schemeClr val="tx1"/>
                </a:solidFill>
                <a:latin typeface="Helvetica" charset="0"/>
                <a:ea typeface="ＭＳ Ｐゴシック" charset="0"/>
                <a:cs typeface="ＭＳ Ｐゴシック" charset="0"/>
                <a:sym typeface="Helvetica" charset="0"/>
              </a:rPr>
              <a:t>D1  D3  D4 </a:t>
            </a:r>
          </a:p>
        </p:txBody>
      </p:sp>
      <p:sp>
        <p:nvSpPr>
          <p:cNvPr id="43045" name="Rectangle 47"/>
          <p:cNvSpPr>
            <a:spLocks/>
          </p:cNvSpPr>
          <p:nvPr/>
        </p:nvSpPr>
        <p:spPr bwMode="auto">
          <a:xfrm>
            <a:off x="9701213" y="2197100"/>
            <a:ext cx="446087"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2200" dirty="0">
                <a:solidFill>
                  <a:schemeClr val="tx1"/>
                </a:solidFill>
                <a:latin typeface="Helvetica" charset="0"/>
                <a:ea typeface="ＭＳ Ｐゴシック" charset="0"/>
                <a:cs typeface="ＭＳ Ｐゴシック" charset="0"/>
                <a:sym typeface="Helvetica" charset="0"/>
              </a:rPr>
              <a:t>D2</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D5</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D6</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D7</a:t>
            </a:r>
          </a:p>
          <a:p>
            <a:pPr>
              <a:lnSpc>
                <a:spcPct val="84000"/>
              </a:lnSpc>
            </a:pPr>
            <a:r>
              <a:rPr lang="en-US" sz="2200" dirty="0">
                <a:solidFill>
                  <a:schemeClr val="tx1"/>
                </a:solidFill>
                <a:latin typeface="Helvetica" charset="0"/>
                <a:ea typeface="ＭＳ Ｐゴシック" charset="0"/>
                <a:cs typeface="ＭＳ Ｐゴシック" charset="0"/>
                <a:sym typeface="Helvetica" charset="0"/>
              </a:rPr>
              <a:t>D8 </a:t>
            </a:r>
          </a:p>
        </p:txBody>
      </p:sp>
      <p:sp>
        <p:nvSpPr>
          <p:cNvPr id="43046" name="Rectangle 48"/>
          <p:cNvSpPr>
            <a:spLocks/>
          </p:cNvSpPr>
          <p:nvPr/>
        </p:nvSpPr>
        <p:spPr bwMode="auto">
          <a:xfrm>
            <a:off x="4262438" y="3609975"/>
            <a:ext cx="560387"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Link1</a:t>
            </a:r>
          </a:p>
        </p:txBody>
      </p:sp>
      <p:sp>
        <p:nvSpPr>
          <p:cNvPr id="43047" name="Rectangle 49"/>
          <p:cNvSpPr>
            <a:spLocks/>
          </p:cNvSpPr>
          <p:nvPr/>
        </p:nvSpPr>
        <p:spPr bwMode="auto">
          <a:xfrm>
            <a:off x="4819650" y="2730500"/>
            <a:ext cx="560388"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Link2</a:t>
            </a:r>
          </a:p>
        </p:txBody>
      </p:sp>
      <p:sp>
        <p:nvSpPr>
          <p:cNvPr id="43048" name="Rectangle 50"/>
          <p:cNvSpPr>
            <a:spLocks/>
          </p:cNvSpPr>
          <p:nvPr/>
        </p:nvSpPr>
        <p:spPr bwMode="auto">
          <a:xfrm>
            <a:off x="5546725" y="3594100"/>
            <a:ext cx="560388"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Link3</a:t>
            </a:r>
          </a:p>
        </p:txBody>
      </p:sp>
      <p:sp>
        <p:nvSpPr>
          <p:cNvPr id="43049" name="Rectangle 51"/>
          <p:cNvSpPr>
            <a:spLocks/>
          </p:cNvSpPr>
          <p:nvPr/>
        </p:nvSpPr>
        <p:spPr bwMode="auto">
          <a:xfrm>
            <a:off x="7072313" y="2755900"/>
            <a:ext cx="560387"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pPr>
              <a:lnSpc>
                <a:spcPct val="84000"/>
              </a:lnSpc>
            </a:pPr>
            <a:r>
              <a:rPr lang="en-US" sz="1800">
                <a:solidFill>
                  <a:schemeClr val="tx1"/>
                </a:solidFill>
                <a:latin typeface="Helvetica" charset="0"/>
                <a:ea typeface="ＭＳ Ｐゴシック" charset="0"/>
                <a:cs typeface="ＭＳ Ｐゴシック" charset="0"/>
                <a:sym typeface="Helvetica" charset="0"/>
              </a:rPr>
              <a:t>Link4</a:t>
            </a:r>
          </a:p>
        </p:txBody>
      </p:sp>
      <p:pic>
        <p:nvPicPr>
          <p:cNvPr id="53" name="Picture 2">
            <a:extLst>
              <a:ext uri="{FF2B5EF4-FFF2-40B4-BE49-F238E27FC236}">
                <a16:creationId xmlns:a16="http://schemas.microsoft.com/office/drawing/2014/main" id="{0BBAE476-CF15-5749-A453-81D26EAB4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021793">
            <a:off x="42006" y="6418250"/>
            <a:ext cx="3015871" cy="67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7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12619</TotalTime>
  <Pages>0</Pages>
  <Words>2436</Words>
  <Characters>0</Characters>
  <Application>Microsoft Macintosh PowerPoint</Application>
  <PresentationFormat>Custom</PresentationFormat>
  <Lines>0</Lines>
  <Paragraphs>478</Paragraphs>
  <Slides>56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Cambria Math</vt:lpstr>
      <vt:lpstr>Courier</vt:lpstr>
      <vt:lpstr>Gill Sans</vt:lpstr>
      <vt:lpstr>Helvetica</vt:lpstr>
      <vt:lpstr>Title &amp; Bullets</vt:lpstr>
      <vt:lpstr>Part 9 Congestion control</vt:lpstr>
      <vt:lpstr>Agenda</vt:lpstr>
      <vt:lpstr>Adapting to different bandwidth</vt:lpstr>
      <vt:lpstr>Self-clocking</vt:lpstr>
      <vt:lpstr>The congestion problem</vt:lpstr>
      <vt:lpstr>Fairness</vt:lpstr>
      <vt:lpstr>Max-min fairness</vt:lpstr>
      <vt:lpstr>Max-min fairness</vt:lpstr>
      <vt:lpstr>Example</vt:lpstr>
      <vt:lpstr>How to achieve  max-min fairness ?</vt:lpstr>
      <vt:lpstr>How to detect congestion ?</vt:lpstr>
      <vt:lpstr>Agenda</vt:lpstr>
      <vt:lpstr>The congestion problem</vt:lpstr>
      <vt:lpstr>Delay versus bandwidth</vt:lpstr>
      <vt:lpstr>Router buffers</vt:lpstr>
      <vt:lpstr>Congestion signals</vt:lpstr>
      <vt:lpstr>Congestion control </vt:lpstr>
      <vt:lpstr>Congestion control</vt:lpstr>
      <vt:lpstr>Additive Increase</vt:lpstr>
      <vt:lpstr>Faster increase</vt:lpstr>
      <vt:lpstr>Multiplicative decrease</vt:lpstr>
      <vt:lpstr>TCP with mild congestion</vt:lpstr>
      <vt:lpstr>Severe congestion</vt:lpstr>
      <vt:lpstr>AIMD in TCP</vt:lpstr>
      <vt:lpstr>Slow-start</vt:lpstr>
      <vt:lpstr>Congestion avoidance</vt:lpstr>
      <vt:lpstr>AIMD in TCP</vt:lpstr>
      <vt:lpstr>TCP and losses</vt:lpstr>
      <vt:lpstr>TCP and losses</vt:lpstr>
      <vt:lpstr>TCP and losses</vt:lpstr>
      <vt:lpstr>TCP and losses</vt:lpstr>
      <vt:lpstr>Simplified model</vt:lpstr>
      <vt:lpstr>Agenda</vt:lpstr>
      <vt:lpstr>Limitations of packet drops</vt:lpstr>
      <vt:lpstr>Basic ECN</vt:lpstr>
      <vt:lpstr>Dealing with lost acks</vt:lpstr>
      <vt:lpstr>Deploying ECN</vt:lpstr>
      <vt:lpstr>Deploying ECN </vt:lpstr>
      <vt:lpstr>ECN support on routers</vt:lpstr>
      <vt:lpstr>Agenda</vt:lpstr>
      <vt:lpstr>Issues with AIMD</vt:lpstr>
      <vt:lpstr>Tuning TCP @google</vt:lpstr>
      <vt:lpstr>Initial congestion window</vt:lpstr>
      <vt:lpstr>Initial TCP congestion window today</vt:lpstr>
      <vt:lpstr>TCP Congestion Controls                  </vt:lpstr>
      <vt:lpstr>CUBIC</vt:lpstr>
      <vt:lpstr>CUBIC</vt:lpstr>
      <vt:lpstr>Bottleneck Bandwidth and Round-Trip-Time (BBR)</vt:lpstr>
      <vt:lpstr>Reno, CUBIC, BBR</vt:lpstr>
      <vt:lpstr>Reno, CUBIC, BBR</vt:lpstr>
      <vt:lpstr>Reno, CUBIC, BBR</vt:lpstr>
      <vt:lpstr>Delay-based techniques</vt:lpstr>
      <vt:lpstr>CUBIC, Vegas and BBR</vt:lpstr>
      <vt:lpstr>Two TCP connections</vt:lpstr>
      <vt:lpstr>Two TCP connections, different rtt</vt:lpstr>
      <vt:lpstr>Two different congestion controllers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subject/>
  <dc:creator/>
  <cp:keywords/>
  <dc:description/>
  <cp:lastModifiedBy>Olivier Bonaventure</cp:lastModifiedBy>
  <cp:revision>18</cp:revision>
  <dcterms:modified xsi:type="dcterms:W3CDTF">2023-05-23T15:45:24Z</dcterms:modified>
</cp:coreProperties>
</file>