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5"/>
  </p:notesMasterIdLst>
  <p:sldIdLst>
    <p:sldId id="256" r:id="rId2"/>
    <p:sldId id="260" r:id="rId3"/>
    <p:sldId id="261" r:id="rId4"/>
    <p:sldId id="257" r:id="rId5"/>
    <p:sldId id="258" r:id="rId6"/>
    <p:sldId id="259"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09587-8E95-41C8-818E-66E2BD2B82AB}" type="datetimeFigureOut">
              <a:rPr lang="en-US" smtClean="0"/>
              <a:t>8/17/2019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5D07-8F54-4C5B-9FF4-B30C90DD2219}" type="slidenum">
              <a:rPr lang="en-US" smtClean="0"/>
              <a:t>‹#›</a:t>
            </a:fld>
            <a:endParaRPr lang="en-US"/>
          </a:p>
        </p:txBody>
      </p:sp>
    </p:spTree>
    <p:extLst>
      <p:ext uri="{BB962C8B-B14F-4D97-AF65-F5344CB8AC3E}">
        <p14:creationId xmlns:p14="http://schemas.microsoft.com/office/powerpoint/2010/main" val="408471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6679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10264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657585-94EB-428A-B919-7ED1A2E62B2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922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3073838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657585-94EB-428A-B919-7ED1A2E62B2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1954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1368004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1430570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342633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208524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A8A-CE74-47C9-B6F0-5AD09CF12B55}" type="datetimeFigureOut">
              <a:rPr lang="en-US" smtClean="0"/>
              <a:t>8/17/2019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120769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301782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CE3A8A-CE74-47C9-B6F0-5AD09CF12B55}" type="datetimeFigureOut">
              <a:rPr lang="en-US" smtClean="0"/>
              <a:t>8/17/2019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254101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CE3A8A-CE74-47C9-B6F0-5AD09CF12B55}" type="datetimeFigureOut">
              <a:rPr lang="en-US" smtClean="0"/>
              <a:t>8/17/2019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428430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3A8A-CE74-47C9-B6F0-5AD09CF12B55}" type="datetimeFigureOut">
              <a:rPr lang="en-US" smtClean="0"/>
              <a:t>8/17/2019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291200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404372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A8A-CE74-47C9-B6F0-5AD09CF12B55}" type="datetimeFigureOut">
              <a:rPr lang="en-US" smtClean="0"/>
              <a:t>8/17/2019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657585-94EB-428A-B919-7ED1A2E62B2A}" type="slidenum">
              <a:rPr lang="en-US" smtClean="0"/>
              <a:t>‹#›</a:t>
            </a:fld>
            <a:endParaRPr lang="en-US"/>
          </a:p>
        </p:txBody>
      </p:sp>
    </p:spTree>
    <p:extLst>
      <p:ext uri="{BB962C8B-B14F-4D97-AF65-F5344CB8AC3E}">
        <p14:creationId xmlns:p14="http://schemas.microsoft.com/office/powerpoint/2010/main" val="256904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E3A8A-CE74-47C9-B6F0-5AD09CF12B55}" type="datetimeFigureOut">
              <a:rPr lang="en-US" smtClean="0"/>
              <a:t>8/17/2019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657585-94EB-428A-B919-7ED1A2E62B2A}" type="slidenum">
              <a:rPr lang="en-US" smtClean="0"/>
              <a:t>‹#›</a:t>
            </a:fld>
            <a:endParaRPr lang="en-US"/>
          </a:p>
        </p:txBody>
      </p:sp>
    </p:spTree>
    <p:extLst>
      <p:ext uri="{BB962C8B-B14F-4D97-AF65-F5344CB8AC3E}">
        <p14:creationId xmlns:p14="http://schemas.microsoft.com/office/powerpoint/2010/main" val="2870520193"/>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184564"/>
            <a:ext cx="8915399" cy="3592817"/>
          </a:xfrm>
        </p:spPr>
        <p:txBody>
          <a:bodyPr>
            <a:normAutofit/>
          </a:bodyPr>
          <a:lstStyle/>
          <a:p>
            <a:pPr algn="ctr"/>
            <a:r>
              <a:rPr lang="en-US" dirty="0" smtClean="0"/>
              <a:t>The Effectiveness of Intervention in Calculus</a:t>
            </a:r>
            <a:br>
              <a:rPr lang="en-US" dirty="0" smtClean="0"/>
            </a:br>
            <a:r>
              <a:rPr lang="en-US" dirty="0" smtClean="0"/>
              <a:t>Propensity Score matching</a:t>
            </a:r>
            <a:endParaRPr lang="en-US" dirty="0"/>
          </a:p>
        </p:txBody>
      </p:sp>
      <p:sp>
        <p:nvSpPr>
          <p:cNvPr id="3" name="Subtitle 2"/>
          <p:cNvSpPr>
            <a:spLocks noGrp="1"/>
          </p:cNvSpPr>
          <p:nvPr>
            <p:ph type="subTitle" idx="1"/>
          </p:nvPr>
        </p:nvSpPr>
        <p:spPr>
          <a:xfrm>
            <a:off x="2322512" y="5024583"/>
            <a:ext cx="9448800" cy="685800"/>
          </a:xfrm>
        </p:spPr>
        <p:txBody>
          <a:bodyPr>
            <a:normAutofit fontScale="92500" lnSpcReduction="10000"/>
          </a:bodyPr>
          <a:lstStyle/>
          <a:p>
            <a:pPr algn="r"/>
            <a:r>
              <a:rPr lang="en-US" dirty="0" smtClean="0"/>
              <a:t>Cassandra Parker</a:t>
            </a:r>
          </a:p>
          <a:p>
            <a:pPr algn="r"/>
            <a:r>
              <a:rPr lang="en-US" dirty="0" smtClean="0"/>
              <a:t>Clark Atlanta University</a:t>
            </a:r>
            <a:endParaRPr lang="en-US" dirty="0"/>
          </a:p>
        </p:txBody>
      </p:sp>
    </p:spTree>
    <p:extLst>
      <p:ext uri="{BB962C8B-B14F-4D97-AF65-F5344CB8AC3E}">
        <p14:creationId xmlns:p14="http://schemas.microsoft.com/office/powerpoint/2010/main" val="1307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1661" t="312"/>
          <a:stretch/>
        </p:blipFill>
        <p:spPr>
          <a:xfrm>
            <a:off x="794122" y="233871"/>
            <a:ext cx="5337737" cy="4302488"/>
          </a:xfrm>
          <a:prstGeom prst="rect">
            <a:avLst/>
          </a:prstGeom>
        </p:spPr>
      </p:pic>
      <p:sp>
        <p:nvSpPr>
          <p:cNvPr id="9" name="TextBox 8"/>
          <p:cNvSpPr txBox="1"/>
          <p:nvPr/>
        </p:nvSpPr>
        <p:spPr>
          <a:xfrm>
            <a:off x="2313638" y="5913751"/>
            <a:ext cx="8188513" cy="646331"/>
          </a:xfrm>
          <a:prstGeom prst="rect">
            <a:avLst/>
          </a:prstGeom>
          <a:noFill/>
        </p:spPr>
        <p:txBody>
          <a:bodyPr wrap="square" rtlCol="0">
            <a:spAutoFit/>
          </a:bodyPr>
          <a:lstStyle/>
          <a:p>
            <a:r>
              <a:rPr lang="en-US" dirty="0"/>
              <a:t>This is the machine learning model.</a:t>
            </a:r>
          </a:p>
          <a:p>
            <a:r>
              <a:rPr lang="en-US" dirty="0"/>
              <a:t>y=82.550x1−5.44(race)−3.807(Pell)−2.267(Generation)+1.431(Gender)</a:t>
            </a:r>
          </a:p>
        </p:txBody>
      </p:sp>
      <p:pic>
        <p:nvPicPr>
          <p:cNvPr id="10" name="Content Placeholder 4"/>
          <p:cNvPicPr>
            <a:picLocks noGrp="1" noChangeAspect="1"/>
          </p:cNvPicPr>
          <p:nvPr>
            <p:ph idx="1"/>
          </p:nvPr>
        </p:nvPicPr>
        <p:blipFill rotWithShape="1">
          <a:blip r:embed="rId3"/>
          <a:srcRect t="15651" r="33084" b="13478"/>
          <a:stretch/>
        </p:blipFill>
        <p:spPr>
          <a:xfrm>
            <a:off x="7368989" y="972888"/>
            <a:ext cx="4693022" cy="3065929"/>
          </a:xfrm>
          <a:prstGeom prst="rect">
            <a:avLst/>
          </a:prstGeom>
        </p:spPr>
      </p:pic>
      <p:sp>
        <p:nvSpPr>
          <p:cNvPr id="12" name="TextBox 11"/>
          <p:cNvSpPr txBox="1"/>
          <p:nvPr/>
        </p:nvSpPr>
        <p:spPr>
          <a:xfrm>
            <a:off x="1506070" y="4699285"/>
            <a:ext cx="4370295" cy="923330"/>
          </a:xfrm>
          <a:prstGeom prst="rect">
            <a:avLst/>
          </a:prstGeom>
          <a:noFill/>
        </p:spPr>
        <p:txBody>
          <a:bodyPr wrap="square" rtlCol="0">
            <a:spAutoFit/>
          </a:bodyPr>
          <a:lstStyle/>
          <a:p>
            <a:r>
              <a:rPr lang="en-US" dirty="0" smtClean="0"/>
              <a:t>Figure 7.</a:t>
            </a:r>
          </a:p>
          <a:p>
            <a:r>
              <a:rPr lang="en-US" dirty="0" smtClean="0"/>
              <a:t>Plots from the propensity score matching</a:t>
            </a:r>
            <a:endParaRPr lang="en-US" dirty="0"/>
          </a:p>
        </p:txBody>
      </p:sp>
      <p:sp>
        <p:nvSpPr>
          <p:cNvPr id="13" name="TextBox 12"/>
          <p:cNvSpPr txBox="1"/>
          <p:nvPr/>
        </p:nvSpPr>
        <p:spPr>
          <a:xfrm>
            <a:off x="7368990" y="4329953"/>
            <a:ext cx="4823010" cy="923330"/>
          </a:xfrm>
          <a:prstGeom prst="rect">
            <a:avLst/>
          </a:prstGeom>
          <a:noFill/>
        </p:spPr>
        <p:txBody>
          <a:bodyPr wrap="square" rtlCol="0">
            <a:spAutoFit/>
          </a:bodyPr>
          <a:lstStyle/>
          <a:p>
            <a:r>
              <a:rPr lang="en-US" dirty="0" smtClean="0"/>
              <a:t>Figure 8.</a:t>
            </a:r>
          </a:p>
          <a:p>
            <a:r>
              <a:rPr lang="en-US" dirty="0" smtClean="0"/>
              <a:t> Machine Learning . Testing the hypothesis</a:t>
            </a:r>
            <a:endParaRPr lang="en-US" dirty="0"/>
          </a:p>
        </p:txBody>
      </p:sp>
    </p:spTree>
    <p:extLst>
      <p:ext uri="{BB962C8B-B14F-4D97-AF65-F5344CB8AC3E}">
        <p14:creationId xmlns:p14="http://schemas.microsoft.com/office/powerpoint/2010/main" val="135451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565" y="624110"/>
            <a:ext cx="9743047" cy="1280890"/>
          </a:xfrm>
        </p:spPr>
        <p:txBody>
          <a:bodyPr/>
          <a:lstStyle/>
          <a:p>
            <a:pPr algn="ctr"/>
            <a:r>
              <a:rPr lang="en-US" dirty="0" smtClean="0"/>
              <a:t>Conclusion</a:t>
            </a:r>
            <a:endParaRPr lang="en-US" dirty="0"/>
          </a:p>
        </p:txBody>
      </p:sp>
      <p:sp>
        <p:nvSpPr>
          <p:cNvPr id="3" name="Content Placeholder 2"/>
          <p:cNvSpPr>
            <a:spLocks noGrp="1"/>
          </p:cNvSpPr>
          <p:nvPr>
            <p:ph idx="1"/>
          </p:nvPr>
        </p:nvSpPr>
        <p:spPr>
          <a:xfrm>
            <a:off x="1855694" y="1600200"/>
            <a:ext cx="9648918" cy="4311022"/>
          </a:xfrm>
        </p:spPr>
        <p:txBody>
          <a:bodyPr>
            <a:normAutofit/>
          </a:bodyPr>
          <a:lstStyle/>
          <a:p>
            <a:r>
              <a:rPr lang="en-US" dirty="0"/>
              <a:t>The propensity score matching was to predict if the control group performed better in Calculus. </a:t>
            </a:r>
            <a:endParaRPr lang="en-US" dirty="0" smtClean="0"/>
          </a:p>
          <a:p>
            <a:r>
              <a:rPr lang="en-US" dirty="0" smtClean="0"/>
              <a:t>After </a:t>
            </a:r>
            <a:r>
              <a:rPr lang="en-US" dirty="0"/>
              <a:t>the 198 observations (99 control vs 99 treated) were matched to “Pell”, “Race”, “Generation”, and “Gender” only based on their Mathematical Score, there was some “significance”, but not enough to hold any statistical value. </a:t>
            </a:r>
            <a:endParaRPr lang="en-US" dirty="0" smtClean="0"/>
          </a:p>
          <a:p>
            <a:r>
              <a:rPr lang="en-US" dirty="0" smtClean="0"/>
              <a:t>Looking </a:t>
            </a:r>
            <a:r>
              <a:rPr lang="en-US" dirty="0"/>
              <a:t>at our R Squared we did not get to near 1% as expected. The Residual standard Error is quite high as </a:t>
            </a:r>
            <a:r>
              <a:rPr lang="en-US" dirty="0" smtClean="0"/>
              <a:t>well.</a:t>
            </a:r>
          </a:p>
          <a:p>
            <a:r>
              <a:rPr lang="en-US" dirty="0" smtClean="0"/>
              <a:t>As </a:t>
            </a:r>
            <a:r>
              <a:rPr lang="en-US" dirty="0"/>
              <a:t>we </a:t>
            </a:r>
            <a:r>
              <a:rPr lang="en-US" dirty="0" smtClean="0"/>
              <a:t>can </a:t>
            </a:r>
            <a:r>
              <a:rPr lang="en-US" dirty="0"/>
              <a:t>see our p-value in terms of “Pell” and “Race” is 2%. Meaning students are </a:t>
            </a:r>
            <a:r>
              <a:rPr lang="en-US" dirty="0" smtClean="0"/>
              <a:t>NOT </a:t>
            </a:r>
            <a:r>
              <a:rPr lang="en-US" dirty="0"/>
              <a:t>by chance making better grades in the course. This could possibly mean that the intervention maybe be </a:t>
            </a:r>
            <a:r>
              <a:rPr lang="en-US" dirty="0" smtClean="0"/>
              <a:t>EFFECTIVE. </a:t>
            </a:r>
            <a:r>
              <a:rPr lang="en-US" dirty="0"/>
              <a:t>I believe our data is too small for us to get the conclusion we are looking for.</a:t>
            </a:r>
            <a:endParaRPr lang="en-US" dirty="0"/>
          </a:p>
        </p:txBody>
      </p:sp>
    </p:spTree>
    <p:extLst>
      <p:ext uri="{BB962C8B-B14F-4D97-AF65-F5344CB8AC3E}">
        <p14:creationId xmlns:p14="http://schemas.microsoft.com/office/powerpoint/2010/main" val="358564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5" y="624110"/>
            <a:ext cx="10563318" cy="1280890"/>
          </a:xfrm>
        </p:spPr>
        <p:txBody>
          <a:bodyPr/>
          <a:lstStyle/>
          <a:p>
            <a:pPr algn="ctr"/>
            <a:r>
              <a:rPr lang="en-US" dirty="0" smtClean="0"/>
              <a:t>Recommendations</a:t>
            </a:r>
            <a:endParaRPr lang="en-US" dirty="0"/>
          </a:p>
        </p:txBody>
      </p:sp>
      <p:sp>
        <p:nvSpPr>
          <p:cNvPr id="3" name="Content Placeholder 2"/>
          <p:cNvSpPr>
            <a:spLocks noGrp="1"/>
          </p:cNvSpPr>
          <p:nvPr>
            <p:ph idx="1"/>
          </p:nvPr>
        </p:nvSpPr>
        <p:spPr>
          <a:xfrm>
            <a:off x="1748118" y="1905000"/>
            <a:ext cx="9756494" cy="2949388"/>
          </a:xfrm>
        </p:spPr>
        <p:txBody>
          <a:bodyPr>
            <a:normAutofit fontScale="92500"/>
          </a:bodyPr>
          <a:lstStyle/>
          <a:p>
            <a:r>
              <a:rPr lang="en-US" sz="2400" dirty="0"/>
              <a:t>Collect data on students utilizing other variable such as SAT, Study time, or some possible variable that influences their grade.</a:t>
            </a:r>
          </a:p>
          <a:p>
            <a:r>
              <a:rPr lang="en-US" sz="2400" dirty="0"/>
              <a:t>Look at the data Fall versus Spring Semesters, as it has been hypothesized that student typically do better in the Fall.</a:t>
            </a:r>
          </a:p>
          <a:p>
            <a:r>
              <a:rPr lang="en-US" sz="2400" dirty="0"/>
              <a:t>Look at other Interventions methods. Perhaps having a co-</a:t>
            </a:r>
            <a:r>
              <a:rPr lang="en-US" sz="2400" dirty="0" err="1"/>
              <a:t>requiste</a:t>
            </a:r>
            <a:r>
              <a:rPr lang="en-US" sz="2400" dirty="0"/>
              <a:t> </a:t>
            </a:r>
            <a:r>
              <a:rPr lang="en-US" sz="2400" dirty="0" smtClean="0"/>
              <a:t>calculus course as apposed to relying on student to complete on their own.</a:t>
            </a:r>
            <a:endParaRPr lang="en-US" sz="2400" dirty="0"/>
          </a:p>
          <a:p>
            <a:endParaRPr lang="en-US" dirty="0"/>
          </a:p>
        </p:txBody>
      </p:sp>
    </p:spTree>
    <p:extLst>
      <p:ext uri="{BB962C8B-B14F-4D97-AF65-F5344CB8AC3E}">
        <p14:creationId xmlns:p14="http://schemas.microsoft.com/office/powerpoint/2010/main" val="134663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Future Work</a:t>
            </a:r>
            <a:endParaRPr lang="en-US" sz="4800" dirty="0"/>
          </a:p>
        </p:txBody>
      </p:sp>
      <p:sp>
        <p:nvSpPr>
          <p:cNvPr id="3" name="Content Placeholder 2"/>
          <p:cNvSpPr>
            <a:spLocks noGrp="1"/>
          </p:cNvSpPr>
          <p:nvPr>
            <p:ph idx="1"/>
          </p:nvPr>
        </p:nvSpPr>
        <p:spPr/>
        <p:txBody>
          <a:bodyPr/>
          <a:lstStyle/>
          <a:p>
            <a:r>
              <a:rPr lang="en-US" sz="2400" dirty="0"/>
              <a:t>What would happen if the data set was larger? What would happen if influencers of grades were added as variables, such as the Study time, tutoring, SAT scores? Does certain instructors make a difference? These would be all things I would collect data for and work on future work for this particular study. In my instructor role I would look at prediction of final grades based on some of the same variables including class time and strictly only online course.</a:t>
            </a:r>
            <a:r>
              <a:rPr lang="en-US" dirty="0"/>
              <a:t> </a:t>
            </a:r>
            <a:endParaRPr lang="en-US" dirty="0"/>
          </a:p>
        </p:txBody>
      </p:sp>
    </p:spTree>
    <p:extLst>
      <p:ext uri="{BB962C8B-B14F-4D97-AF65-F5344CB8AC3E}">
        <p14:creationId xmlns:p14="http://schemas.microsoft.com/office/powerpoint/2010/main" val="396472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Introduction</a:t>
            </a:r>
          </a:p>
          <a:p>
            <a:r>
              <a:rPr lang="en-US" sz="2400" dirty="0" smtClean="0"/>
              <a:t>Problem</a:t>
            </a:r>
          </a:p>
          <a:p>
            <a:r>
              <a:rPr lang="en-US" sz="2400" dirty="0" smtClean="0"/>
              <a:t>Data Sets</a:t>
            </a:r>
          </a:p>
          <a:p>
            <a:r>
              <a:rPr lang="en-US" sz="2400" dirty="0" smtClean="0"/>
              <a:t>Exploratory Analysis</a:t>
            </a:r>
          </a:p>
          <a:p>
            <a:r>
              <a:rPr lang="en-US" sz="2400" dirty="0" smtClean="0"/>
              <a:t>Hypothesis/Statistical </a:t>
            </a:r>
            <a:r>
              <a:rPr lang="en-US" sz="2400" dirty="0" err="1" smtClean="0"/>
              <a:t>Analyis</a:t>
            </a:r>
            <a:endParaRPr lang="en-US" sz="2400" dirty="0" smtClean="0"/>
          </a:p>
          <a:p>
            <a:r>
              <a:rPr lang="en-US" sz="2400" dirty="0" smtClean="0"/>
              <a:t>Match it</a:t>
            </a:r>
          </a:p>
          <a:p>
            <a:r>
              <a:rPr lang="en-US" sz="2400" dirty="0" smtClean="0"/>
              <a:t>Results</a:t>
            </a:r>
          </a:p>
          <a:p>
            <a:r>
              <a:rPr lang="en-US" sz="2400" dirty="0" smtClean="0"/>
              <a:t>Suggestions</a:t>
            </a:r>
          </a:p>
          <a:p>
            <a:pPr marL="0" indent="0">
              <a:buNone/>
            </a:pPr>
            <a:endParaRPr lang="en-US" dirty="0" smtClean="0"/>
          </a:p>
          <a:p>
            <a:pPr marL="0" indent="0">
              <a:buNone/>
            </a:pPr>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352960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a:t>
            </a:r>
            <a:endParaRPr lang="en-US" dirty="0"/>
          </a:p>
        </p:txBody>
      </p:sp>
      <p:sp>
        <p:nvSpPr>
          <p:cNvPr id="3" name="Content Placeholder 2"/>
          <p:cNvSpPr>
            <a:spLocks noGrp="1"/>
          </p:cNvSpPr>
          <p:nvPr>
            <p:ph idx="1"/>
          </p:nvPr>
        </p:nvSpPr>
        <p:spPr/>
        <p:txBody>
          <a:bodyPr/>
          <a:lstStyle/>
          <a:p>
            <a:r>
              <a:rPr lang="en-US" dirty="0"/>
              <a:t>The Mathematics Association of America (MAA) has reported the national average of unsuccessful Calculus 1 students to be 25</a:t>
            </a:r>
            <a:r>
              <a:rPr lang="en-US" dirty="0" smtClean="0"/>
              <a:t>%. And the D,W, F rate for Calculus at Clark Atlanta is at 34% which is above the national average.</a:t>
            </a:r>
          </a:p>
          <a:p>
            <a:r>
              <a:rPr lang="en-US" dirty="0" smtClean="0"/>
              <a:t>Intervention at Clark Atlanta University been implemented. </a:t>
            </a:r>
            <a:r>
              <a:rPr lang="en-US" smtClean="0"/>
              <a:t>Therefor </a:t>
            </a:r>
            <a:endParaRPr lang="en-US" dirty="0" smtClean="0"/>
          </a:p>
          <a:p>
            <a:endParaRPr lang="en-US" dirty="0"/>
          </a:p>
        </p:txBody>
      </p:sp>
    </p:spTree>
    <p:extLst>
      <p:ext uri="{BB962C8B-B14F-4D97-AF65-F5344CB8AC3E}">
        <p14:creationId xmlns:p14="http://schemas.microsoft.com/office/powerpoint/2010/main" val="181775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111188" y="1475509"/>
            <a:ext cx="9393423" cy="4965631"/>
          </a:xfrm>
        </p:spPr>
        <p:txBody>
          <a:bodyPr>
            <a:normAutofit/>
          </a:bodyPr>
          <a:lstStyle/>
          <a:p>
            <a:endParaRPr lang="en-US" dirty="0" smtClean="0"/>
          </a:p>
          <a:p>
            <a:r>
              <a:rPr lang="en-US" dirty="0" smtClean="0"/>
              <a:t>The </a:t>
            </a:r>
            <a:r>
              <a:rPr lang="en-US" dirty="0"/>
              <a:t>intervention at Clark Atlanta University began Spring 2018 with a course redesign using the adaptive learning; Assessment and </a:t>
            </a:r>
            <a:r>
              <a:rPr lang="en-US" dirty="0" err="1"/>
              <a:t>LEarning</a:t>
            </a:r>
            <a:r>
              <a:rPr lang="en-US" dirty="0"/>
              <a:t> in Knowledge Spaces (ALEKS).  The goal of the effort was to improve students’ mastery and the use of mathematical concepts through course redesign, assessment, and implementation using ALEKS which will enhance student mastery of learning outcomes, retention, and persistence rates in the undergraduate STEM degree programs at CAU. The ALEKS course product used was “Prep for Calculus,” a course that is designed to help students to develop the prerequisite foundation needed to learn Calculus I.   Calculus I students in the course were divided into two groups.  One section of the course was exposed (treatment group) to the ‘intervention”, while the other students learned Calculus I with previous teaching methods (control group). </a:t>
            </a:r>
          </a:p>
        </p:txBody>
      </p:sp>
    </p:spTree>
    <p:extLst>
      <p:ext uri="{BB962C8B-B14F-4D97-AF65-F5344CB8AC3E}">
        <p14:creationId xmlns:p14="http://schemas.microsoft.com/office/powerpoint/2010/main" val="168271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Set</a:t>
            </a:r>
            <a:endParaRPr lang="en-US" dirty="0"/>
          </a:p>
        </p:txBody>
      </p:sp>
      <p:pic>
        <p:nvPicPr>
          <p:cNvPr id="7" name="Content Placeholder 6"/>
          <p:cNvPicPr>
            <a:picLocks noGrp="1" noChangeAspect="1"/>
          </p:cNvPicPr>
          <p:nvPr>
            <p:ph idx="1"/>
          </p:nvPr>
        </p:nvPicPr>
        <p:blipFill rotWithShape="1">
          <a:blip r:embed="rId2"/>
          <a:srcRect l="4363" t="26177" r="46019" b="32968"/>
          <a:stretch/>
        </p:blipFill>
        <p:spPr>
          <a:xfrm>
            <a:off x="6279776" y="1828800"/>
            <a:ext cx="5728448" cy="3402490"/>
          </a:xfrm>
          <a:prstGeom prst="rect">
            <a:avLst/>
          </a:prstGeom>
        </p:spPr>
      </p:pic>
      <p:sp>
        <p:nvSpPr>
          <p:cNvPr id="6" name="Text Placeholder 5"/>
          <p:cNvSpPr>
            <a:spLocks noGrp="1"/>
          </p:cNvSpPr>
          <p:nvPr>
            <p:ph type="body" sz="half" idx="2"/>
          </p:nvPr>
        </p:nvSpPr>
        <p:spPr>
          <a:xfrm>
            <a:off x="537882" y="1422400"/>
            <a:ext cx="5556529" cy="4438649"/>
          </a:xfrm>
        </p:spPr>
        <p:txBody>
          <a:bodyPr>
            <a:normAutofit/>
          </a:bodyPr>
          <a:lstStyle/>
          <a:p>
            <a:r>
              <a:rPr lang="en-US" dirty="0"/>
              <a:t>Data wrangling is necessary to "clean up" data in order to </a:t>
            </a:r>
            <a:r>
              <a:rPr lang="en-US" dirty="0" smtClean="0"/>
              <a:t>analyze </a:t>
            </a:r>
            <a:r>
              <a:rPr lang="en-US" dirty="0"/>
              <a:t>your </a:t>
            </a:r>
            <a:r>
              <a:rPr lang="en-US" dirty="0" smtClean="0"/>
              <a:t>information.  Data </a:t>
            </a:r>
            <a:r>
              <a:rPr lang="en-US" dirty="0"/>
              <a:t>set that was provided from Clark Atlanta has been cleaned. The techniques used were necessary in removing variables and changing names of columns, adding variables and few calculations. </a:t>
            </a:r>
          </a:p>
          <a:p>
            <a:endParaRPr lang="en-US" dirty="0"/>
          </a:p>
          <a:p>
            <a:r>
              <a:rPr lang="en-US" dirty="0"/>
              <a:t>The original data </a:t>
            </a:r>
            <a:r>
              <a:rPr lang="en-US" dirty="0" smtClean="0"/>
              <a:t>frame consisted of 371 Observations and 18 variable. There </a:t>
            </a:r>
            <a:r>
              <a:rPr lang="en-US" dirty="0"/>
              <a:t>were some irrelevant information that was included in the original data frame that would not be necessary for propensity score matching algorithm. Removing these variables reduce the data frame to 15 variables, though there are some variable that could be still removed, keeping them would add to interesting data</a:t>
            </a:r>
            <a:r>
              <a:rPr lang="en-US" dirty="0" smtClean="0"/>
              <a:t>.</a:t>
            </a:r>
          </a:p>
          <a:p>
            <a:r>
              <a:rPr lang="en-US" dirty="0" smtClean="0"/>
              <a:t>After doing more exploratory analysis, there were 11 variables since SAT and ACT score could not be utilized. </a:t>
            </a:r>
            <a:endParaRPr lang="en-US" dirty="0"/>
          </a:p>
        </p:txBody>
      </p:sp>
    </p:spTree>
    <p:extLst>
      <p:ext uri="{BB962C8B-B14F-4D97-AF65-F5344CB8AC3E}">
        <p14:creationId xmlns:p14="http://schemas.microsoft.com/office/powerpoint/2010/main" val="104485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95" y="446088"/>
            <a:ext cx="3391552" cy="507999"/>
          </a:xfrm>
        </p:spPr>
        <p:txBody>
          <a:bodyPr/>
          <a:lstStyle/>
          <a:p>
            <a:r>
              <a:rPr lang="en-US" dirty="0" smtClean="0"/>
              <a:t>Exploratory Analysis</a:t>
            </a:r>
            <a:endParaRPr lang="en-US" dirty="0"/>
          </a:p>
        </p:txBody>
      </p:sp>
      <p:pic>
        <p:nvPicPr>
          <p:cNvPr id="5" name="Content Placeholder 4"/>
          <p:cNvPicPr>
            <a:picLocks noGrp="1" noChangeAspect="1"/>
          </p:cNvPicPr>
          <p:nvPr>
            <p:ph idx="1"/>
          </p:nvPr>
        </p:nvPicPr>
        <p:blipFill rotWithShape="1">
          <a:blip r:embed="rId2"/>
          <a:srcRect l="16263" t="6066" r="31548" b="14687"/>
          <a:stretch/>
        </p:blipFill>
        <p:spPr>
          <a:xfrm>
            <a:off x="1752973" y="1178297"/>
            <a:ext cx="3612966" cy="3084421"/>
          </a:xfrm>
          <a:prstGeom prst="rect">
            <a:avLst/>
          </a:prstGeom>
        </p:spPr>
      </p:pic>
      <p:sp>
        <p:nvSpPr>
          <p:cNvPr id="6" name="AutoShape 2" descr="data:image/png;base64,iVBORw0KGgoAAAANSUhEUgAABUAAAAPACAMAAADDuCPrAAAA21BMVEUAAAAAADoAAGYAOpAAZrYAv8QzMzM6AAA6OgA6kJA6kNtNTU1NTW5NTY5Nbo5NbqtNjqtNjshmAABmZmZmtv9uTU1ubk1ubm5ujo5uq+SOTU2OTW6Obk2Ojm6Ojo6Oq6uOyMiOyOSOyP+QOgCQkLaQ2/+rbk2rbm6ryKur5OSr5P+2ZgC2kDq2/7a2///Ijk3Iq27I5KvI/8jI/+TI///bkDrb///kq27kyI7k5Kvk/8jk/+Tk///r6+vy8vL4dm3/tmb/yI7/25D/5Kv//7b//8j//9v//+T///+MsKt6AAAACXBIWXMAAB2HAAAdhwGP5fFlAAAgAElEQVR4nO29e4MbyXVnSdttaUfoHk5pVCMVNSPNlNfUbHPXpR01jbXduyZEUbzf/xNtRmYAyMTjdmReZP0yEuf80UThEYdRQhzlC+AbAwCASbxR/wUAAGqFgAIATISAAgBMhIACAEyEgAIATISAAgBMhIACAEyEgAIATISAAgBMhIACAEyEgAIATISAAgBMhIACAEyEgDb8v0WUPm8mpHbx3Jm8Th61qxf3zBBQI6AFchoi9EvlBNSFgBoBLZDTEKFfKiegLgTUCGiBnIYI/VI5AXUhoEZAC+Q0ROiXygmoCwE1AlogpyFCv1ROQF0IqBHQAjkNEfqlcgLqQkCNgBbIaYjQL5UTUBcCagS0QE5DhH6pnIC6EFAjoAVyGiL0S+UE1IWAGgEtkNMQoV8qJ6AuBNQIaIGchgj9UjkBdSGgRkAL5DRE6JfKCagLATUCWiCnIUK/VE5AXQioEdACOQ0R+qVyAupCQI2AFshpiNAvlRNQFwJqBLRATkOEfqmcgLoQUCOgBXIaIvRL5QTUhYBacUD/vjb+HYKrPyfgFqME/FI5AXUhoEZAV0xw9ecE3GKUgF8qJ6AuBNQI6IoJrv6cgFuMEvBL5QTUhYAaAV0xwdWfE3CLUQJ+qZyAuhBQI6ArJrj6cwJuMUrAL5UTUBcCagR0xQRXf07ALUYJ+KVyAupCQI2Arpjg6s8JuMUoAb9UTkBdCKgR0BUTXP05AbcYJeCXygmoCwE1Arpigqs/J+AWowT8UjkBdSGgRkBXTHD15wTcYpSAXyonoC4E1Ajoigmu/pyAW4wS8EvlBNSFgBoBXTHB1Z8TcItRAn6pnIC6EFAjoCsmuPpzAm4xSsAvlRNQFwJqBHTFBFd/TsAtRgn4pXIC6kJAjYCumODqzwm4xSgBv1ROQF0IqBHQFRNc/TkBtxgl4JfKCagLATUCumKCqz8n4BajBPxSOQF1IaBGQFdMcPXnBNxilIBfKiegLgTUCOiKCa7+nIBbjBLwS+UE1IWAGgFdMcHVnxNwi1ECfqmcgLoQUCOgKya4+nMCbjFKwC+VE1AXAmoEdMUEV39OwC1GCfilcgLqQkCNgK6Y4OrPCbjFKAG/VE5AXQioEdAVE1z9OQG3GCXgl8oJqAsBNQK6YoKrPyfgFqME/FI5AXUhoEZAV0xw9ecE3GKUgF8qJ6AuBNQI6IoJrv6cgFuMEvBL5QTUhYAaAV0xwdWfE3CLUQJ+qZyAuhBQI6ArJrj6cwJuMUrAL5UTUBcCagR0xQRXf07ALUYJ+KVyAupCQI2Arpjg6s8JuMUoAb9UTkBdCKgR0BUTXP05AbcYJeCXygmoCwE1Arpigqs/J+AWowT8UjkBdSGgRkBXTHD15wTcYpSAXyonoC4E1Ajoigmu/pyAW4wS8EvlBNSFgBoBXTHB1Z8TcItRAn6pnIC6EFAjoCsmuPpzAm4xSsAvlRNQFwJqBHTFBFd/TsAtRgn4pXIC6kJAjYCumODqzwm4xSgBv1ROQF0IqBHQFRNc/TkBtxgl4JfKCagLATUCumKCqz8n4BajBPxSOQF1IaBGQFdMcPXnBNxilIBfKiegLgTUCOiKCa7+nIBbjBLwS+UE1IWAGgFdMcHVnxNwi1ECfqmcgLoQUCOgKya4+nMCbjFKwC+VE1AXAmoEdMUEV39OwC1GCfilcgLqQkCNgK6Y4OrPCbjFKAG/VE5AXaYG9PPjJvN09Tlb57FLfHmXxnv748S/0gV2m4eSpxW+E9Q9HI26XgsguPpzAm4xSsAvlRNQl3hArxdvXEC7fPpJHgsBvXeCqz8n4BajBPxSOQF1mR7Q3M2mpNeCNyqgqZ/P6cbLDQtKQO+d4OrPCbjFKAG/VE5AXcIBbSL13Q+XnzMqoC+HLdnt1QFHQ0DvneDqzwm4xSgBv1ROQF3iAf3yru1dt0/fFnO3edo1t5+7gH5+/Pb75o+v75u7ujLuHx+Od6hm88wnG46Y9++fz273n/Syed4djyhs03PagB51/RH7FL4T1D0cjbpeCyC4+nMCbjFKwC+VE1CXWwX0JR+/TFt8u81vHlPI2oA20Xq24zHT597j/fFezrrWH3H/6tPbgye9bH7d3m5L3D3wuy6gWdd/8oDCd4K6h6NR12sBBFd/TsAtRgn4pXIC6nKLXfjm1m7TbmZ2f+xyHVNAm83F1Mzmjwfb753vzk88NVudz8N7+iPmbdJ2W7Z/e6h92XS5TCN1/z3c0+oGT275WaZwzuoejkZdrwUw/p0NMIJwQHftPnHegOw6uE9UE9D97vg2b/a1G6W9hO358u70rv6I+ShBfmbvCOlAm4+ivhz/Ps39D0fd4MktBHT1FP5PCzCNm17G9LLJm3/dXU0tD9HKfWy7uzu/8uk8oP0Rm+b1j5CenmPK2pcu0qnV++G2XUD7upfTo6/GLvyKCe5/5p3QW4wS8Evl7MK7xAPaP7NzGtD9KZv2DNJmf4TyQkAPhT3SH3HbM/VvD570ctzY3W+m7gYB7T95QOE7Qd3D0ajrtQCCqz8n4BajBPxSOQF1iR8DzT+2Z2f2u/D7/fXNb7pT8MeL5LuAnp3GOT8GOhgxHSg4nP7p3R48qRfQ/Tn9HNCHCyP2KXwnqHs4GnW9FkBw9ecE3GKUgF8qJ6Autwlod7DxeAx0H9CHfPBzuId+6erMbe++dGXpcMTu3uMlSPn28EnXt0D3TzoZ8UDhO0Hdw9Go67UAgqs/J+AWowT8UjkBdblNQPeB7M6573pnjLp7htG6FNDedaDtwczhiJltb98/3R4+aRDQwTHQh/O/44DCd4K6h6NR12sBBFd/TsAtRgn4pXIC6nLbgHan5HfDU+7pifv05WueLnw+6PhJpPas+WDEfV2TtH97qO0F9OQs/CCgu/NL6QvfCeoejkZdrwUQXP05AbcYJeCXygmoy0134beb84B2FzI1m33p+fuLNC8EdP9Z+HS+6elkxOaH9Or2vpPbPW0/oN0n9PfXgT6c/x0HFL4T1D0cjbpeCyC4+nMCbjFKwC+VE1CXG51Eyid23v6xf9Zm/1HOfPF875NK+7M6/SOjJ9/GNBhxf84/jdS/PXhSP6D5XP3v+n+dwZMHFL4T1D0cjbpeCyC4+nMCbjFKwC+VE1CXGwW0y9rzcBd9u/+MevqxvZJpvxN9KaD7NO7H7Y+Yr4Pqthz7t/tPGgS0zeXz4Cz8cMQ+he8EdQ9Ho67XAgiu/pyAW4wS8EvlBNRF+o30X3578er5V6fwnaDu4WjU9VoAwdWfE3CLUQJ+qZyAukgDur3Z99bFKHwnqHs4GnW9FkBw9ecE3GKUgF8qJ6AuyoB+/cMyNkAJ6HoJrv6cgFuMEvBL5QTUhX9Uzgjoigmu/pyAW4wS8EvlBNSFgBoBXTHB1Z8TcItRAn6pnIC6EFAjoCsmuPpzAm4xSsAvlRNQFwJqBHTFBFd/TsAtRgn4pXIC6kJAjYCumODqzwm4xSgBv1ROQF0IqBHQFRNc/TkBtxgl4JfKCagLATUCumKCqz8n4BajBPxSOQF1IaBGQFdMcPXnBNxilIBfKiegLgTUCOiKCa7+nIBbjBLwS+UE1IWAGgFdMcHVnxNwi1ECfqmcgLoQUCOgKya4+nMCbjFKwC+VE1AXAmoEdMUEV39OwC1GCfilcgLqQkCNgK6Y4OrPCbjFKAG/VE5AXQioEdAVE1z9OQG3GCXgl8oJqAsBNQK6YoKrPyfgFqME/FI5AXUhoEZAV0xw9ecE3GKUgF8qJ6AuBNQI6IoJrv6cgFuMEvBL5QTUhYAaAV0xwdWfE3CLUQJ+qZyAuhBQI6ArJrj6cwJuMUrAL5UTUBcCagR0xQRXf07ALUYJ+KVyAupCQI2Arpjg6s8JuMUoAb9UTkBdCKgR0BUTXP05AbcYJeCXygmoCwE1Arpigqs/J+AWowT8UjkBdSGgRkBXTHD15wTcYpSAXyonoC4E1Ajoigmu/pyAW4wS8EvlBNSFgBoBXTHB1Z8TcItRAn6pnIC6EFAjoCsmuPpzAm4xSsAvlRNQFwJqBHTFBFd/TsAtRgn4pXIC6kJAjYCumODqzwm4xSgBv1ROQF0IqBHQFRNc/TkBtxgl4JfKCagLATUCumKCqz8n4BajBPxSOQF1IaBGQFdMcPXnBNxilIBfKiegLgTUCOiKCa7+nIBbjBLwS+UE1IWAGgFdMcHVnxNwi1ECfqmcgLoQUCOgKya4+nMCbjFKwC+VE1AXAmoEdMUEV39OwC1GCfilcgLqQkCNgK6Y4OrPCbjFKAG/VE5AXQioEdAVE1z9OQG3GCXgl8oJqAsBNQK6YoKrPyfgFqME/FI5AXUhoEZAV0xw9ecE3GKUgF8qJ6AuBNSKA6pdR3Uvo6hfKmfyoQFWDQE1AlogpyFCv1ROQF0IqBHQAjkNEfqlcgLqQkCNgBbIaYjQL5UTUBcCagS0QE5DhH6pnIC6EFAjoAVyGiL0S+UE1IWAGgEtkNMQoV8qJ6AuBNQIaIGchgj9UjkBdSGgRkAL5DRE6JfKCagLATUCWiCnIUK/VE5AXQioEdACOQ0R+qVyAupCQI2AFshpiNAvlRNQFwJqi/8ykawPvpFD0BCl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rx6QL+8++6HoiduN0/OYz2uPM17/QmF7wQCqvNL5Uw+NMCqIaBGQAvmTkOEfqmcgLosN6CvOFLhO4GA6vxSOZMPDbBqCKgR0IK50xChXyonoC7qgH593+yEp3u+vv/2e0s73m9/NNttHvIu+Jd3aS/9+adGaodJr0yvfdqll7Svf9k87w6P2OfHy7v8he8EAqrzS+VMPjTAqhEHtEtaW8gumC9tTdPt9uf94w/+SLvNYZjm9m8eUzJzQH/dPtA+82VzZbDCdwIB1fmlciYfGmDVaAPabF+mmm1T4NJWZ7qj2RBtt0ZTAJsNy1TVz4/t1unVkZrMpmFe0mtTTNsNzhzQ9MiuTeuufXj/R+JnmcK/uiqgU3/VADAz2oBu89Zgit2Xd033Pj/+umld+5zuPucw5/HB/TAvXS27QOaAtjF96W63O+9NlPdHBAgoAESQBjQf90ybkG9/bH/Yffs/H5+aHx9svwV6vaCHkQ5J3KVc7vIRzxzQh+72Ybf95cIh1cJ9EVVAsz64KxWCvVilXypnF95FHNDDxZztJuezvXz3v97l80f5P1fPIR1H+vIud7i95ySgT93tB9ufkCKgE6AhSr9UTkBdpAE9FG3THQR9+vr+7b+9f/vjSwpid1JpV3ASaXhj1zssMAhod0LqobcLv6fwnUBAdX6pnMmHBlg14oD2Tw59eff2X5vNz5fv/vR+fya+ZXfl40ZXt0AvB7QJZ/sAAZ0ADVH6pXIC6qLehe+17Ov77/7vx+cmdr9/7E7NH6O53V/JeXGk02OglwO6z2yz2UtAx0JDlH6pnIC6qM/C7y9+T39uv/1vTeO6E/FdAD8/dk9OJ5mckU7OwvsB3Z1vzha+Ewiozi+VM/nQAKtGfh1o98GjfAl8OhTaXQp6OAufHt/vfV8b6eQ6UHcXfnvheEDhO4GA6vxSOZMPDbBqBAE9nDh6Pn6E6CE/1OQyR3P4SaSUytPL6a9+EunKSaT8pLd/PKtx4TuBgOr8UjmTDw2wasQB7a5kymHMnzs6XLv5tH+8q6AT0OFn4a8EtKvx8+E6pyOF7wQCqvNL5Uw+NMCqqekb6b/89sIHOm9B4TuBgOr8UjmTDw2wamoK6PZWX193SuE7gYDq/FI5kw8NsGoqCujXP8y0AUpAf3ruNETol8oJqEtFAZ2PwncCAdX5pXImHxpg1R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Kw6odh3VvYyifqmcyYcGWDUE1AhogZyGCP1SOQF1IaBGQAvkNETol8oJqAsBNQJaIKchQr9UTkBdCKgR0AI5DRH6pXIC6kJAjYAWyGmI0C+VE1AXAmoEtEBOQ4R+qZyAuhBQI6AFchoi9EvlBNSFgBoBLZDTEKFfKiegLgTUCGiBnIYI/VI5AXUhoEZAC+Q0ROiXygmoCwE1AlogpyFCv1ROQF0IqBUH9N/XzMzLKEjdDYn6pXIC6kJAjYAmZl5GQepuSNQvlRNQFwJqBDQx8zIKUndDon6pnIC6EFAjoImZl1GQuhsS9UvlBNSFgBoBTcy8jILU3ZCoXyonoC4E1AhoYuZlFKTuhkT9UjkBdSGgRkATMy+jIHU3JOqXygmoCwE1ApqYeRkFqbshUb9UTkBdCKgR0MTMyyhI3Q2J+qVyAupCQI2AJmZeRkHqbkjUL5UTUBcCagQ0MfMyClJ3Q6J+qZyAuhBQI6CJmZdRkLobEvVL5QTUhYAaAU3MvIyC1N2QqF8qJ6AuBNQIaGLmZRSk7oZE/VI5AXUhoEZAEzMvoyB1NyTql8oJqAsBNQKamHkZBam7IVG/VE5AXQioEdDEzMsoSN0NifqlcgLqQkCNgCZmXkZB6m5I1C+VE1AXAmoENDHzMgpSd0OifqmcgLoQUCOgiZmXUZC6GxL1S+UE1IWAGgFNzLyMgtTdkKhfKiegLgTUCGhi5mUUpO6GRP1SOQF1IaBGQBMzL6MgdTck6pfKCagLATUCmph5GQWpuyFRv1ROQF0IqBHQxMzLKEjdDYn6pXIC6kJAjYAmZl5GQepuSNQvlRNQFwJqBDQx8zIKUndDon6pnIC6EFAjoImZl1GQuhsS9UvlBNSFgBoBTcy8jILU3ZCoXyonoC4E1AhoYuZlFKTuhkT9UjkBdSGgRkATMy+jIHU3JOqXygmoCwE1ApqYeRkFqbshUb9UTkBdCKgR0MTMyyhI3Q2J+qVyAupCQI2AJmZeRkHqbkjUL5UTUBcCagQ0MfMyClJ3Q6J+qZyAuhBQI6CJmZdRkLobEvVL5QTUhYAaAU3MvIyC1N2QqF8qJ6AuBNQIaGLmZRSk7oZE/VI5AXUhoEZAEzMvoyB1NyTql8oJqAsBNQKamHkZBam7IVG/VE5AXQioEdDEzMsoSN0NifqlcgLqQkCNgCZmXkZB6m5I1C+VE1AXAmoENDHzMgpSd0OifqmcgLoQUCOgiZmXUZC6GxL1S+UE1IWAGgFNzLyMgtTdkKhfKiegLgTUCGhi5mUUpO6GRP1SOQF1mRDQz49vf+xuvWw2z8PHXk7vOGG3ebj+4HbT42n8X2wyhe8EdeNmZeZlFKTuhkT9UjkBdYkEdHvWTwJaLTMvoyB1NyTql8oJqEsgoBf6GQtoy5d33/0w/u8Uo/CdoG7crMy8jILU3ZCoXyonoC7TA3qpnwS0WmZeRkHqbkjUL5UTUJfJAd0d+/n1fbPL3WWvCejuuP/de6DbQX/OAR08MKQf0OHAnx/bgdtxzob/8m5zuD8dm/3uh233tzj/y+2P4B4pfCeoGzcrMy+jIHU3JOqXygmoy9SA9vqZwrav18vmd+3th9MHUtQaftc+MnjghF5AhwP/vv3pqR3n2+9PHt7fTqO3ydx8+9/agA7H+HV7+6zche8EdeNmZeZlFKTuhkT9UjkBdZkY0F4/m22/lK1t26WXdgOve3TwQHfXS5u4wQOnHAN6OvDDfuuzKeTJKM09XS1TWbepr2mL9OniGL2/+s8yhRNXN25Wxr8PAGBaQP+fvBGY2ObDmu0u88smHx9t/jh5IBWuS9/ggVOOAb0wcLM9mV6yOx3+ZL8/b5M+Xf7LvRy0BPRI4e8AAHpMCmi7I5wPJX59n1Pa7tnnOKWgDR748q77IQVt+IpTDi28NHAeJgV08HATzd6OfzdqesXpGA/7v8OQwn0RdeNmZeYduSB178VG/VI5u/Au0wL67ffNf7oMdUcc98cW81n4FK7BA/ss7tqA9l9xSi+gw4HPAtp/eHs8prrrbXReGoOAXmTmZRSk7oZE/VI5AXWZFtDn41VM3envCwEdPPD58RjQ4StOOQT00sC9gJ6MsjucRNoNdu0JaCEzL6MgdTck6pfKCajL9OtAX7rDoPud845BQHsP9LdAh684pRfQ84EHAT0dpW3oU3eA1PYBHY5BQK8y8zIKUndDon6pnIC6TA9os3WX/sznbDK5UWmDc/DA8Biod7V9fxd+MPBJQC+Okk5eDY+BXvjLEdBLzLyMgtTdkKhfKiegLoGPcubDoNu8xddu+R3Owj+cPdA/C9974JT+WfjB608COnh4f4Qgn1DqntqdhT/7OxDQi8y8jILU3ZCoXyonoC7xLxPJW6L9Cz135w90VxUdrgM9+SxTj8F1oP2BTwPaf7iJZt4afji7DrQ/BgG9yszLKEjdDYn6pXIC6hIJaL54KJ+/abM0+CRS/4F8nrz7JFL/ge7i9yO9SzqHA58G9GSU4/mkwSeRhmMQ0KvMvIyC1N2QqF8qJ6Auoe8DPR4G3V9Ynz9unrcsew90KRt8Fr57wAnoycB2EtDB8F018xXy7WfhX3qfhd+PQUCvMvMyClJ3Q6J+qZyAuui/kf7Lb51z8gF+6ouhehS+E9SNm5WZl1GQuhsS9UvlBNRFH9Dtjb++Lp9Q8i+WGlL4TlA3blZmXkZB6m5I1C+VE1AXeUC//uHGG6D5+0NeLp3iv0LhO0HduFmZeRkFqbshUb9UTkBd5AG9PflfBinfACWg/05APTmTDw2walYY0O6UfPn2JwFNzLyMgtTdkKhfKiegLmsM6GgK3wnqxs3KzMsoSN0NifqlcgLqQkCNgCZmXkZB6m5I1C+VE1AXAmoENDHzMgpSd0OifqmcgLoQUCOgiZmXUZC6GxL1S+UE1IWAGgFNzLyMgtTdkKhfKiegLgTUCGhi5mUUpO6GRP1SOQF1IaBGQBMzL6MgdTck6pfKCagLATUCmph5GQWpuyFRv1ROQF0IqBHQxMzLKEjdDYn6pXIC6kJAjYAmZl5GQepuSNQvlRNQFwJqBDQx8zIKUndDon6pnIC6EFAjoImZl1GQuhsS9UvlBNSFgBoBTcy8jILU3ZCoXyonoC4E1AhoYuZlFKTuhkT9UjkBdSGgRkATMy+jIHU3JOqXygmoCwE1ApqYeRkFqbshUb9UTkBdCKgR0MTMyyhI3Q2J+qVyAupCQI2AJmZeRkHqbkjUL5UTUBcCagQ0MfMyClJ3Q6J+qZyAuhBQI6CJmZdRkLobEvVL5QTUhYAaAU3MvIyC1N2QqF8qJ6AuBNQIaGLmZRSk7oZE/VI5AXUhoEZAEzMvoyB1NyTql8oJqAsBNQKamHkZBam7IVG/VE5AXQioEdDEzMsoSN0NifqlcgLqQkCNgCZmXkZB6m5I1C+VE1AXAmoENDHzMgpSd0OifqmcgLoQUCOgiZmXUZC6GxL1S+UE1IWAGgFNzLyMgtTdkKhfKiegLgTUCGhi5mUUpO6GRP1SOQF1IaBGQBMzL6MgdTck6pfKCagLATUCmph5GQWpuyFRv63K0tUAACAASURBVFROQF0IqBHQxMzLKEjdDYn6pXIC6kJAjYAmZl5GQepuSNQvlRNQFwJqBDQx8zIKUndDon6pnIC6EFAjoImZl1GQuhsS9UvlBNSFgBoBTcy8jILU3ZCoXyonoC4E1AhoYuZlFKTuhkT9UjkBdSGgRkATMy+jIHU3JOqXygmoCwG14oBq11Hdyyjql8qZfGiAVUNAjYAWyGmI0C+VE1AXAmoEtEBOQ4R+qZyAuhBQI6AFchoi9EvlrxrQv/7Dm29mWuSX+PDm7/45OAQBNQJaIKchQr9UvoyAfgqX7tJw8wX0w9/+U3Dgmnilt1KMupdR1C+VM/nQACO4FtAblO7ScLMF9C+/fPOL4MA18UpvpRh1L6OoXypn8qEBRvDKAb0BBNQIaIGchgj9UjkBdbm2C3/bv/DCeaW3Uoy6l1HUL5Uz+dAAI1hNQO3jmzs6CvpKb6UYdS+jqF8qZ/KhAUaQA9ruAX9809DuCLe38u3mGQ25f80Pv/rzz48PNnx68zf/ePq0q8N96A109ek+V3fh+6y9pa/0VopR9zKK+qVyJh8aYATHgP6HXx7b0wvox32TvslP/8/ph7/53w6blF0Th0+7Otw+oIen/+LC030IqBHQAjkNEfqlclFA37z5Vbdh2DatV7r2xocujenxZoPzr//7x26706zZHv3F2dOuDpf//NglLj3tV5ee7kFArTigf18n6q8pgXUyc0B/lX/OJWz/aPKYD5F2xUyJa593OOvd3n/6tGvD5T+bh7sfm4f7IT083YML6Y2AAoxn3oDmcn3ott4Om4r7bbnuibl4x+d1d58+7dpwh/39vPmat1/Pnu5BQI2AAoxn3oAeNiF7xeufo2/vOW4ifuo2GpsC/ur8aVeG2/95zGT3xLOnexBQI6AA45k3oPng46B4wyOLzQPHVOZb7dPPnnZluLMK55tnT/e4HtDuzP5dXA9KQAHGsqiAHtL5zYWn/WRAzzZYbxDQw5n9V/16FA0EFGAskoB+c+npiXbn/dP+nNHwaYot0I+9hq/+U50EFGAsrx/Qs7PivYC2N688zQ/opWOg4YCmy/v31wUczlGtFgIKMJbXD2jzx75FXST7e9+f3vzt//XL/WWew6f9REA/5quW2lNRv7hNQI9/hd5FVauFgAKMRRDQpkWDs+79gDav+c+5d6dP+4mAXrgONBrQZqTjfvvH1Z9IIqAAY3nNgO4v1dzvD+ePGg2+e+TD8XzNydOuDnf+SaRfXLJ7XPskUm+3/c8/55NIBBRgyGsG9NP+bPbh3ExbvkFAP7057IqfPO3qcFc/C09AR0FAAcbymgFtk7dv5pvDaZlBQI8fSzp92tXhTr6NKY/FLvxYCCjAWOYIaH1wEskIKMB4CGiCy5iMgAKMh4AmuJDeCCjAeAhogo9yGgEFGA8BTfBlIkZAAcZDQBN8nZ0RUIDxENAEATUCCjAeApq4diF97wJSrgMloACnENBEQUAL/mGQyiGgAGMhoImzgJ78g5z7L3VeNQQUYCwENHG+BfrxPKBrv5CJgAKMhYAmzgN6vgm69kOgBBRgNAQ0UXAMdP0QUICxENAEATUCCjAeAprgOlAjoADjIaCJqwH9yy/b7xD5tP6vEiGgAOMhoIlrAf2Uz71/Wv9FTAQUYDwENOF8H+j+31taf0EJKMBY5gjo/zeCmWIwkqvfSL/fdU9fyrT2vXgCCjCWWQJarl90QAf/JtKH1V8ISkABxkJAE/yrnEZAAcZDQBME1AgowHgIaOLqLvyvDj98YheegAKcQEATV08iHbY6B/94/TohoABjIaAJ5zKmbhv005s3va3RdUJAAcZCQBPXLqT/cEffZkdAAUZDQBNXP8r54X76SUABRkNAE86XiXy4jy8DNQIKMB4CmuDbmIyAAoyHgCYIqBFQgPEQ0AQBNQIKMB4Cmrj2SST+VU4CCuBAQBME1AgowHgWGNC2W6/73XEE1AgowHiWF9D08Z/XvnDoJ4+BDr5XpIwv77774fye83tfNk8XX7/bbL79Pt/++n6zeT55/NrrCtltHk7uIaAAY1lcQJvNvm/air7mNuhPn0T66z+MLegNAnp45PMjAQ0y3xKCe2ZxAc3fevS63x5XcBb+09jPIt0ioPvGbTcENMh8SwjumcUF9EO36Tn4KrnZKQjo6KLHA/of/2t+7tf33/4XAhpjviUE98zSAnrYVf74mvvwBQH9OPYk0j6Vafe72xnvBTQd1Ny8/TE93oQwPaX7ocdu8/aPuZqfH//T++7m1dcdLc0Dz+mnp/6Ga/u6fbrbuwkoQJylBfQvv8yd+viaX9/x0wH9NPq0Vk7ly6bjoR/QXb7zuX3Cb9r4nRa0Cei/PHaR227+RxfQq6/rWZrbv+9q2t7Znojq8ppr2j33dwQUIMxiAzr6mGOEosuYRm4R71PZFqz94xDQpmdd6dJjL20Dm7tO9tGbgP7b+7y5+t2f2oBefV3fkh542G99Nluebbnb1203Od7P+ye1/CxTOC91CScy3xKCe2ZcFMpYZ0DHntTqApqPVH5NATwEdJvj9ZL+fNlvQ54c0mwC+uO2rernx4f29ddf17fkB5qyPuVRDq/bHp/blbWFgAJMZVwUylhlQEf/bfqni17azcF9QL/mA5pd3V66km1Pd6nTg7u85fjcvuSnXtdZciG/vMsbpW9//Po+X1D6+fHtj/n+cx+78ACjWewu/MKOgY4nB7TZfd4ff9wHdN+w7il56/FiQNsnNHvwP+Qt2Kuv61kuBXSz53gZACeRAOIsLaCLPQs/mq5U3embh8Eu/GHb9CcDms6opz344yGAy6/rW9rXDAJ6qGsK6OdHAgpwK5YWUPvQXf+5iOtAP0Qu5s9bj12nTgJaugXaZm6733u/+rqB5VJAD58JPR5ZIKAAcRYX0AV9Eukvv5y0FZy38do/9u1qNgKvHwN1Ato8/U/vuxCfHwM9vG5gOQ/o4XV2vJ9joAA3YHEBXdBn4ScH9JCuQ6526cL2a2fhnYC2F3U+7Lctr71uYDkPaPOc7iLTXnh7Z+H3EFCAsSwuoO0/wb6Qb2P6MOlv0bSpTWcKVe7UdjMI6Mn1nF5Ad5tfpx5+vXQd6OkufGe5ENDm79KNlQd5GlwHuoeAAoxleQFdzveBTvj8Zstuf8LmePvtH9sNxcufROqfDDoerewC2rQvveDrpU8iHV/Xt1wI6OF1+cInPokEcBsWGFABN/5C5fak+EPv9vPhoqSLn4VPf1wJaL7c8+vFz8IfXte3XApo97r92Ds+Cw9wGwhoYjHfSP/lt9//9JNmgoACjIWAJhYT0O3pl929IgQUYCwENLGUf9b46x90G6AEFGA0BDSxlIBKIaAAYyGgCQJqBBRgPAQ0ce0YaO+w58fXvTJVAAEFGAsBTRQE9AP/LjwBBTiBgCbOAnpyAv7VzsIrIaAAYyGgifMt0I/nAX3F7yeVQEABxkJAE+cBPd8EXfshUAIKMJpZAjqCmWIwkoJjoOuHgAKMZY6A1gcBNQIKMB4CmuA6UCOgAOOZI6Br2YU/kL6i9BX/gRERBBRgLLMEtPxtvfSAfkrh7L7i+XW/oVQAAQUYCwFNXAvoh9TNv/5DG9D8r4WuFwIKMBYCmrgS0E/t1Z9//vmbv/vn7p9qWjUEFGAsBDRx9d9ESnvwH990+/FrvxCUgAKMhYAmLgc0/9v03afgX/ffWVZAQAHGQkAT164DTcc98847ASWgAKcQ0IQX0E/dCXgCSkABTiGgCW8X/mN3/n3avxFfEwQUYCwENHH1JFJ7+j2V8+P6LwQloABjIaAJ5zKm9hL69N1MXAdKQAFOIKCJKwHtLqH/239qb6z+s5wEFGAsBDRx9aOcH/L3gH5Y+xkkI6AA4yGgCb6NyQgowHgIaIKAGgEFGM8yA/qXX77uB88JqBFQgPEsM6AfXvmbO7xjoPyrnAQU4AqLDOiH1/4nMK8EdPgvyxFQAgowZIEB/fPPX/3fEL4S0OG/bUxACSjAkOUFtKnWN58WEdC7uPrzCAEFGMsCA/o3/2jLCGizB7/2j2/2IaAAY1leQBNLCejqP77Zh4ACjIWAJq5+mcgd7cETUIDRENDE1S8TWftX2PUhoABjIaCJa9eBflz9qfceBBRgLAQ0cfUkEpcxEVCA6xDQBAE1AgowHgKaIKBGQAHGQ0ATfJmIEVCA8RDQBAE1AgowHgKaIKBWHNDC582E1C6eO5PXyaP2USuRgFbJK72VYtS9jKJ+qZzJhwYYAd9IXyWv9FaKUfcyivqlciYfGmAE9Qf05Pw7Z+Fv+FaKUfcyivqlciYfGmAEBLRKXumtFKPuZRT1S+VMPjTACAholbzSWylG3cso6pfKmXxogBHUH9C75JXeSjHqXkZRv1TO5EMDjICAVskrvZVi1L2Mon6pnMmHBhgBAa2SV3orxah7GUX9UjmTDw0wAgJaJa/0VopR9zKK+qVyJh8aYAQEtEpe6a0Uo+5lFPVL5Uw+NMAICGiVvNJbKUbdyyjql8qZfGiAERDQKil8J5T/jzsfwXfzVGiI0i+Vv25ARzBTDEZCQI2AFsydhgj9UvmrBrQ+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MnNAv7z77gfn4e3mKTj8puHtjz/p9UWF7wR1PBPBd/NUaIjSL5UTUJeaA9rlM3E2CgG9LTRE6ZfKCahLxQFN/XxON17OC/oT3hMK3wnqeCaC7+ap0BClXyonoC4VB/TlsO++3ZxaCOhtoSFKv1ROQF1eKaCfH3t72u0P7bZjF9DPj99+v98hf+6e8vX94djmy+Z5d+lA5+fHQyObZz8NLY33T+/zYJ8f3/7Yiq6NREB/eu40ROiXygmoy+sE9CUfq3xI922Pxy3brjXZe97HLz9ll5//3L721+3t003Kl7Ot154lebfdWK0kB/TySAT0p+dOQ4R+qZyAurxKQHebtImZ/2hK+ZRupwdS15otz+fDRmS3Mdo8JbXvpX3+S1vE3WHjNPP1/ckdA0vy5nh/fd/8nAN6MtLPMoWTUcczEfkfAwBuzKsENG8sds3LG4Yv3e2nXM7BQcv9tuNL+jMf6jzd4Pzyrs1lj76lHa5VtHvw+4CejERAASDCK55Eemn3yQdbjk3XjtnrH9LsnrJLxXvZ7/g/nIx8GtC+pfXu2pe07cwBvTgSu/AFc2cvVuiXytmFd3mdgB6u2Hwehm97PLW0PRz0PD4lb0c+dY8Ps9fumZ/Kepbmle1/uuflgF4ciYAWzJ2GCP1SOQF1eZWAdieIHo4713uaav7mMYdwNzgDdHz11YCeHgM9t6R9+HYrloAGoSFKv1ROQF1eI6BN0tpk5bQNtkAf+j3bdRukRVuggzvSKakTS3fy6iEfCCWgMWiI0i+VE1CXuQKar9Js/9gHsT3ffnoMNJ+FP97z9sfTY6CXs9e7DrQ9ujmwdAFt/vu/uq1ZAhqDhij9UjkBdZkvoPmaoiaB+7TtNt35nOOpnG13RVPznH0O8znzwVn4K9k7fhIpX7nUsxyuP/39Y7YR0Ag0ROmXygmoy1wBbbYi23SmZuWd6213wqi7DrS7en6bH37Kz89PPbkO9Er29p+FT59aOrXkgO4GH3kioJOhIUq/VE5AXWY7BprPCR06lj5D+cdD4vJHjvYf5Wyetf8kUv8F+ZNIx+x9fuyfej/5Nqa+5Xj2v9uwJaAxaIjSL5UTUJf5TiK1RXzo3d6fET/7LHy3q95+/H1/jfvgs/DXAro/8b7fk+9Z9ifyX3of5ySg06EhSr9UTkBdKvtG+i+/vXj1fJDCd4I6nongu3kqNETpl8oJqEtlAd2O+Za6YgrfCep4JoLv5qnQEKVfKiegLnUF9Osf5tgAJaA/PXcaIvRL5QTUpa6AzkThO0Edz0Tw3TwVGq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GgEtmDsNEfqlcgLqQkCNgBbMnYYI/VI5AXUhoEZAC+ZOQ4R+qZyAuhBQI6AFc6chQr9UTkBdCKgR0IK50xChXyonoC4E1AhowdxpiNAvlRNQFwJqBLRg7jRE6JfKCagLATUCWjB3GiL0S+UE1IWAWnFAteuo7mUU9UvlTD40wKohoEZAC+Q0ROiXygmoCwE1AlogpyFCv1ROQF0IqBHQAjkNEfqlcgLqQkCNgBbIaYjQL5UTUBcCagS0QE5DhH6pnIC6EFAjoAVyGiL0S+UE1IWAGgEtkNMQoV8qJ6AuBNQIaIGchgj9UjkBdSGgRkAL5DRE6JfKCagLATUCWiCnIUK/VE5AXQioEdACOQ0R+qVyAupCQK04oP8OfYILaxR1NyTql8oJqAsBNQI6jeDCGkXdDYn6pXIC6kJAjYBOI7iwRlF3Q6J+qZyAuhBQI6DTCC6sUdTdkKhfKiegLgTUCOg0ggtrFHU3JOqXygmoCwE1AjqN4MIaRd0NifqlcgLqQkCNgE4juLBGUXdDon6pnIC6EFAjoNMILqxR1N2QqF8qJ6AuBNQI6DSCC2sUdTck6pfKCagLATUCOo3gwhpF3Q2J+qVyAupCQI2ATiO4sEZRd0OifqmcgLoQUCOg0wgurFHU3ZCoXyonoC4E1AjoNIILaxR1NyTql8oJqAsBNQI6jeDCGkXdDYn6pXIC6kJAjYBOI7iwRlF3Q6J+qZyAuhBQI6DTCC6sUdTdkKhfKiegLgTUCOg0ggtrFHU3JOqXygmoCwE1AjqN4MIaRd0NifqlcgLqQkCNgE4juLBGUXdDon6pnIC6EFAjoNMILqxR1N2QqF8qJ6AuBNQI6DSCC2sUdTck6pfKCagLATUCOo3gwhpF3Q2J+qVyAupCQI2ATiO4sEZRd0OifqmcgLoQUCOg0wgurFHU3ZCoXyonoC4E1AjoNIILaxR1NyTql8oJqAsBNQI6jeDCGkXdDYn6pXIC6kJAjYBOI7iwRlF3Q6J+qZyAuhBQI6DTCC6sUdTdkKhfKiegLgTUCOg0ggtrFHU3JOqXygmoCwE1AjqN4MIaRd0NifqlcgLqQkCNgE4juLBGUXdDon6pnIC6EFAjoNMILqxR1N2QqF8qJ6AuBNQI6DSCC2sUdTck6pfKCagLATUCOo3gwhpF3Q2J+qVyAupCQI2ATiO4sEZRd0OifqmcgLoQUCOg0wgurFHU3ZCoXyonoC4E1AjoNIILaxR1NyTql8oJqAsBNQI6jeDCGkXdDYn6pXIC6kJAjYBOI7iwRlF3Q6J+qZyAuhBQI6DTCC6sUdTdkKhfKiegLgTUCOg0ggtrFHU3JOqXygmoCwE1AjqN4MIaRd0NifqlcgLqQkCNgE4juLBGUXdDon6pnIC6EFAjoNMILqxR1N2QqF8qJ6AuBNQI6DSCC2sUdTck6pfKCagLATUCOo3gwhpF3Q2J+qVyAuoSDuiXd9/9cH7z+pNi7Dabb7/Pt7++32yerz91u3kqHbXwnaAu1sIILqxR1N2QqF8qJ6Au9QX00MXPjwRUSXBhjaLuhkT9UjkBdakwoA/59nbjBnQEhe8EdbEWRnBhjaLuhkT9UjkBdakuoP/xv+ahvr7/9r8QUCHBhTWKuhsS9UvlBNRljoCmfeu8p73bPKWNxv/ePZKOWm6657xsntPTnvobku3Db3/MD+8OP/TYbd7+MT/78+N/et/dPPo+P7ZHSL+8a/5od+GH4/T8AwrfCepiLYzgwhpF3Q2J+qVyAuoyQ0BfNh1pV3u3+U1Tt7f/2j7Sha7L5cvm91322me32dtt+g//ur19WrsmoP/y2O3Dbzf/431+7tH30rbypQvz08k4ff+AwneCulgLI7iwRlF3Q6J+qZyAutw+oLt9DtMfu27rr33ky7u2cdu2Zi9t8Lqtz2bD8KHNW5fA9Lru4d1Z7JqA/tv7vDX73Z/agA58jeO5uZmekQN6HGfgb/lZpnCq6mItjOg7B6B+bhDQzZEuje3O+9d+3dqAbjf7Tcen/aZiE8305F36Yf/wS/qze3g/1pH0zG1b1c+PD51i4EtP+Nd37a2eZr9J2vO3ENAIU98xAOvh9gHteOl2lXddwFJAv77PV3B+fmzu67LXHqzsnpUDmF/y0sVuezjlnkkP7vKG5PPhJUdfdyO/9sn64wz9Awr3RdTFWhjBXbtR1L0XG/VL5ezCu8xwDPSQ1NOA9jt7FtB8M4+SNysvBrR9QrMH/0MOaN/XbtR2f6Ec0MM4Q/+AwneCulgLI7iwRlF3Q6J+qZyAutw+oN2pmof9LvzD/pHepmpbyK59vYDmcX4yoO1rmz34vNc+8LW78t0G5mlAh/4Bhe8EdbEWRnBhjaLuhkT9UjkBdbl5QLszQsdjoL2AHj6EaXYpoKVboO2g2+7k0/OJrzsvlV97GtC+f0DhO0FdrIURXFijqLshUb9UTkBdbh7Qfafa8+H9gPaPWF4I6OkxUCegzWh/et+1+vnEl378n4/t3+jCLvy1y+4L3wnqYi2M4MIaRd0NifqlcgLqMltAd+2GYC+gTcW6fevDbvggoKdn4Z2AtheRPtgwoJ2vfeE2n2UaBnToH1D4TlAXa2EEF9Yo6m5I1C+VE1CXuXbh8550P6DNNmIqV3dR5nlAT64D9QK62/w6vby/C3/wdaLnCwEd+AcUvhPUxVoYwYU1irobEvVL5QTUZY4L6Vve/rG7hP3h7JHcydOAnnwS6Ri+/PnMll2+Lr89D7Q/zHr0HS4GbTd4TwI68A8ofCeoi7UwggtrFHU3JOqXygmoywyXMbWnxZ+P53uOj7RXEnU1vBDQ4WfhvYDmyztzLnu+7WGgpwsB7fsHFL4T1MVaGMGFNYq6GxL1S+UE1KWGb6T/8ttrp89vROE7QV2shRFcWKOouyFRv1ROQF1qCOj2Rt+Fd5XCd4K6WAsjuLBGUXdDon6pnIC6VBDQr3+YeQOUgE4iuLBGUXdDon6pnIC6VBDQ+Sl8J6iLtTCCC2sUdTck6pfKCagLATUCOo3gwhpF3Q2J+qVyAupCQI2ATiO4sEZRd0OifqmcgLoQUCOg0wgurFHU3ZCoXyonoC4E1AjoNIILaxR1NyTql8oJqAsBNQI6jeDCGkXdDYn6pXIC6kJAjYBOI7iwRlF3Q6J+qZyAuhBQI6DTCC6sUdTdkKhfKiegLgTUCOg0ggtrFHU3JOqXygmoCwE1AjqN4MIaRd0NifqlcgLqQkCNgE4juLBGUXdDon6pnIC6EFAjoNMILqxR1N2QqF8qJ6AuBNQI6DSCC2sUdTck6pfKCagLATUCOo3gwhpF3Q2J+qVyAupCQI2ATiO4sEZRd0OifqmcgLoQUCOg0wgurFHU3ZCoXyonoC4E1AjoNIILaxR1NyTql8oJqAsBNQI6jeDCGkXdDYn6pXIC6kJAjYBOI7iwRlF3Q6J+qZyAuhBQI6DTCC6sUdTdkKhfKiegLgTUCOg0ggtrFHU3JOqXygmoCwE1AjqN4MIaRd0NifqlcgLqQkCNgE4juLBGUXdDon6pnIC6EFAjoNMILqxR1N2QqF8qJ6AuBNQI6DSCC2sUdTck6pfKCagLATUCOo3gwhpF3Q2J+qVyAupCQI2ATiO4sEZRd0OifqmcgLoQUCOgDj+k8wAAEIxJREFU0wgurFHU3ZCoXyonoC4E1AjoNIILaxR1NyTql8oJqAsBNQI6jeDCGkXdDYn6pXIC6kJAjYBOI7iwRlF3Q6J+qZyAuhBQI6DTCC6sUdTdkKhfKiegLgTUCOg0ggtrFHU3JOqXygmoCwE1AjqN4MIaRd0NifqlcgLqQkCNgE4juLBGUXdDon6pnIC6EFAjoNMILqxR1N2QqF8qJ6AuBNQI6DSCC2sUdTck6pfKCagLATUCOo3gwhpF3Q2J+qVyAupCQI2ATiO4sEZRd0OifqmcgLoQUCOg0wgurFHU3ZCoXyonoC4E1AjoNIILaxR1NyTql8oJqAsBteKAatdR3cso6pfKmXxogFVDQI2AFshpiNAvlRNQFwJqBLRATkOEfqmcgLoQUCOgBXIaIvRL5QTUhYAaAS2Q0xChXyonoC4E1AhogZyGCP1SOQF1IaBGQAvkNETol8oJqAsBNQJaIKchQr9UTkBdCKgR0AI5DRH6pXIC6kJAjYAWyGmI0C+VE1AXAmoEtEBOQ4R+qZyAuhBQI6AFchoi9EvlBNSFgFpxQP++ZtRfPRKj7oZE/VI5AXUhoEZAl0/dDYn6pXIC6kJAjYAun7obEvVL5QTUhYAaAV0+dTck6pfKCagLATUCunzqbkjUL5UTUBcCagR0+dTdkKhfKiegLgTUCOjyqbshUb9UTkBdCKgR0OVTd0OifqmcgLoQUCOgy6fuhkT9UjkBdSGgRkCXT90NifqlcgLqQkCNgC6fuhsS9UvlBNSFgBoBXT51NyTql8oJqAsBNQK6fOpuSNQvlRNQFwJqBHT51N2QqF8qJ6AuBNQI6PKpuyFRv1ROQF0IqBHQ5VN3Q6J+qZyAuhBQI6DLp+6GRP1SOQF1IaBGQJdP3Q2J+qVyAupCQI2ALp+6GxL1S+UE1IWAGgFdPnU3JOqXygmoCwE1Arp86m5I1C+VE1AXAmoEdPnU3ZCoXyonoC4E1Ajo8qm7IVG/VE5AXQioEdDlU3dDon6pnIC6EFAjoMun7oZE/VI5AXUhoEZAl0/dDYn6pXIC6kJAjYAun7obEvVL5QTUhYAaAV0+dTck6pfKCagLATUCunzqbkjUL5UTUBcCagR0+dTdkKhfKiegLgTUCOjyqbshUb9UTkBdCKgR0OVTd0OifqmcgLoQUCOgy6fuhkT9UjkBdSGgRkCXT90NifqlcgLqQkCNgC6fuhsS9UvlBNSFgBoBXT51NyTql8oJqAsBNQK6fOpuSNQvlRNQFwJqBHT51N2QqF8qJ6AuBNQI6PKpuyFRv1ROQF0IqBHQ5VN3Q6J+qZyAuhBQI6DLp+6GRP1SOQF1IaBGQJdP3Q2J+qVyAupCQI2ALp+6GxL1S+UE1IWAGgFdPnU3JOqXygmoCwE1Arp86m5I1C+VE1AXAmoEdPnU3ZCoXyonoC4E1Ajo8qm7IVG/VE5AXTQB/fJuk3nIP3/3g203TwUv/fyYX9m84pSyEc4pfCeoGxhCncAYdTck6pfKCaiLOqCbzbNNC2j3ygEE9DrqBMaouyFRv1ROQF1UAc3bj1/fX+igy+fHtz+2N17Ot0EJ6HXUCYxRd0OifqmcgLqIA5qid2Ff3OEQ0Ka9p+kloNdRJzBG3Q2J+qVyAuoiD2jbweMu/G7ztOv2ztPG6YW4HgLabII+dXek3fn2ZhfQz4/ffj+8Pw/663zEdZf/PFD4TlA3MIQ6gTHqbkjUL5UTUBd5QJvqPQwC+psmfE0j98c6T7cyT7dAX3pno9oRmhee3p8H/ZfHzvpyOmjhO0HdwBDqBMaouyFRv1ROQF30AU1F7Ad00wbyy7ucxNNt0N4x0HRjt2k3N7s/0gjNC5/t5P486Nf37X1H+c8yhX9rdQNDqBMYI/Z2A5iLJQT0ux/6AW0j126Xdn+eHNY8noVvh8j78d3maPPk5kZ7x+D+46DpzuMePAGthYnvM4CZWV5A2w3MvLHYP+R5ePqFy5heup+aEV4Gwc3350HzYGd78OzCL56692KjfqmcXXiXxQZ0M9jQPHIoaj7WebiktA3o/rTR8P59QNss992ZwneCuoEh1AmMUXdDon6pnIC66AOa6tYP6EP3hJ8MaJfFboP0Yb8Lv/lNdwp+eP9hpz0pzs7BE9DlU3dDon6pnIC66AN6ehY+BzTvwp9xDGh6URPI9vn7gD7kg6fD+w/NTC/enl+5X/hOUDcwhDqBMepuSNQvlRNQF3lA27PmZwG9cJV8ZhjQfWi7c+/Hs/DD+w8Bbfbh/4/359eWFr4T1A0MoU5gjLobEvVL5QTURR7QbdoRPwtod7cdD18eGO7C70O5a499Ho+iDu8/7rVvm338sz14Arp46m5I1C+VE1AXcUCbLcRUuvOANg90l3mebokeAtq2Me+qbzfHgLYXMg3vPwY0HRo937QtfCeoGxhCncAYdTck6pfKCajL0r6N6dC6Xe+TRPnDmS29y5hyYdubf0xP3H+UsxlscP8xoE1YL3z0vvCdoG5gCHUCY9TdkKhfKiegLuqAPuWfzwLaXcm0P6V+KaDPx5+fux337f4i+ofh/b0T79vzc/AEdPnU3ZCoXyonoC7L+Eb6C9dmDh//7ZVz8qO5cA6egC6fuhsS9UvlBNSljoBux33l3XW+XjgHT0CXT90NifqlcgLqsoyAnn1gc8jXP9xqA3R38RtDC98J6gaGUCcwRt0NifqlcgLqsoSApqOdF45MzuK5uClb+E5QNzCEOoEx6m5I1C+VE1CXJQT0y7uR30o/lZfN5c83Fb4T1A0MoU5gjLobEvVL5QTUZQkBlVP4TlA3MIQ6gTHqbkjUL5UTUBcCagR0+dTdkKhfKiegLgTUCOjyqbshUb9UTkBdCKgR0OVTd0OifqmcgLoQUCOgy6fuhkT9UjkBdSGgRkCXT90NifqlcgLqQkCNgC6fuhsS9UvlBNSFgBoBXT51NyTql8oJqAsBNQK6fOpuSNQvlRNQFwJqBHT51N2QqF8qJ6AuBNQI6PKpuyFRv1ROQF0IqBHQ5VN3Q6J+qZyAuhBQI6DLp+6GRP1SOQF1IaBGQJdP3Q2J+qVyAupCQI2ALp+6GxL1S+UE1IWAGgFdPnU3JOqXygmoCwE1Arp86m5I1C+VE1AXAmoEdPnU3ZCoXyonoC4E1Ajo8qm7IVG/VE5AXQioEdDlU3dDon6pnIC6EFAjoMun7oZE/VI5AXUhoEZAl0/dDYn6pXIC6kJAjYAun7obEvVL5QTUhYAaAV0+dTck6pfKCagLATUCunzqbkjUL5UTUBcCagR0+dTdkKhfKiegLgTUCOjyqbshUb9UTkBdCKgR0OVTd0OifqmcgLoQUCOgy6fuhkT9UjkBdSGgRkCXT90NifqlcgLqQkCNgC6fuhsS9UvlBNSFgBoBXT51NyTql8oJqAsBNQK6fOpuSNQvlRNQFwJqBHT51N2QqF8qJ6AuBNQI6PKpuyFRv1ROQF0IqBHQ5VN3Q6J+qZyAuhBQI6DLp+6GRP1SOQF1IaBGQJdP3Q2J+qVyAupCQI2ALp+6GxL1S+UE1IWAWnFAteuo7mUU9UvlTD40wKohoEZAC+Q0ROiXygmoCwE1AlogpyFCv1ROQF0IqBHQAjkNEfqlcgLqQkCNgBbIaYjQL5UTUBcCagS0QE5DhH6pnIC6EFAjoAVyGiL0S+UE1IWAGgEtkNMQoV8qJ6AuBNQIaIGchgj9UjkBdSGgRkAL5DRE6JfKCagLATUCWiCnIUK/VE5AXQioEdACOQ0R+qVyAupCQI2AFshpiNAvlRNQFwJqBLRATkOEfqmcgLoQUCOgBXIaIvRL5QTUhYAaAS2Q0xChXyonoC4E1AhogZyGCP1SOQF1IaDF/Oxn6r+BjnueO5OH6xDQYu75rXTPc2fycB0CWsw9v5Xuee5MHq5DQIu557fSPc+dycN1CGgx9/xWuue5M3m4DgEt5p7fSvc8dyYP1yGgxdzzW+me587k4ToEtJh7fivd89yZPFyHgAIATISAAgBMhIACAEyEgAIATISAAgBMhIACAEyEgAIATISAAgBMhICW8eXdZrN5Uv8tFHx+fPtje+PefgXtfB/6P9zJ5L+828/682Mz6+9+2N99P7+CcghoEe07abPJKbknvr7Ps763X8GunW7Ox11N/mX/fxsv3a+gq+Zd/QrKIaAlNP/n+9C+he7v/4C3ec3c26+gm2/33/ua/Mt+u3vXpfNl8+33d/YrGAEBLWHXReTz43535m5I2x3t3O/tVzCY7x1Nvt3Q7AL6kmPZbpHe0a9gFAS0hPxWanZnn9V/ldelmfHvu2Og9/Yr2HUV+fIubX7dz+SbHY6HPPWv79PULf8q7udXMA4CWsDhrbS9tx2YZuOjO4l0d7+CfO6s3eK6o8lvm5nuDqfOOtLPd/QrGAcBLeDLu7zfsj15a62dtN/WleTufgXNplZ3DPTp7iZ/EtB2o/POfgXlENACDu+e0/9vXjnt/utJQO/mV9B0Y38G+s4mfzLLbTr6eWe/gnIIaAH3+u5pj3vda0DzZTtp2nc2+eEsd/kk/F39CsohoAXc6bun3fS414DuNu3ZkpdU0Dub/GCWXT/v7VdQDgEt4D4PAH1+bJfOfR4DPZxtTlvhdzb5fiO3XT/v7VdQDgEt4D5PQW43B7774d5+Bb0trrc/3tnkjwFt/m8k/xru7FdQDgEt4aXbHLmvi+AGAb23X8EgoHc2+UNADx/jtTtdAgUQ0BLu+WMY+YLIO/sVNKG424/h7APa7+ed/QrKIaAl3PMHgXNA7+1XsL3fD4LvA7rtf3PIff0KyiGgReSv5rnHr6LZf53dvf0K9l9F1O6x3tXkD59iPRzCSfO+q19BOQS0jPv9MsS7/T7Qu/0yzBzQ3WYQ0Lv6FZRDQAEAJkJAAQAmQkABACZCQAEAJkJAAQAmQkABACZCQAEAJkJAAQAmQkABACZCQAEAJkJAAQAmQkABACZCQAEAJkJAAQAmQkBhXXz6u39W/xXgfiCgsCo+vCGg8HoQUFgVBBReEwIKq4KAwmtCQGFVEFB4TQgoLI2//sObN2/+5h8HP+6z+JdfvvlFd/fHN3/7T/nnj+kJv+jufHO4DTA/BBQWRo7gm2+GP3ZVvBDQ//DL7vH0IwGF14WAwrL42G1tfjhuU+ZQvvmVXQxo+0DaTG0fYBceXhMCCouiKWJbwKaIOZBdEI8/nwX0V/nx9okEFF4TAgqL4lMOYnMjHQb9eDgY+uefp3ReCGgO5of2ZwIKrwoBhUXRdfHAh8OPTSq/uRjQbwYvJKDwmhBQWBTDAO53zA83L56F7/1MQOFVIaCwKM4C+s3gEQIKi4KAwqJgCxRqgoDCojgc9Ow2Pq8fA/1AQEEPAYVFcTgL/+efpxsf9z+mB37RO2l05bImAgqvCgGFRXG4LunDxetAD/v0n94QUNBDQGFZfOo+ifTx/JNI+5/zw5cD+rH3KXqAuSGgsDDcz8LnrxZpKvp/Xg7op95LAeaGgMLSuPhtTMcmtkX91bWz8G1B2YuHV4KAAgBMhIACAEyEgAIATISAAgBMhIACAEyEgAIATISAAgBMhIACAEyEgAIATISAAgBMhIACAEyEgAIATISAAgBMhIACAEyEgAIATISAAgBMhIACAEyEgAIATISAAgBMhIACAEzk/weBWCiyQ4iAdwAAAABJRU5ErkJggg=="/>
          <p:cNvSpPr>
            <a:spLocks noChangeAspect="1" noChangeArrowheads="1"/>
          </p:cNvSpPr>
          <p:nvPr/>
        </p:nvSpPr>
        <p:spPr bwMode="auto">
          <a:xfrm>
            <a:off x="63499" y="-136526"/>
            <a:ext cx="3378947" cy="33789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7340253" y="569520"/>
            <a:ext cx="3619101" cy="3693198"/>
          </a:xfrm>
          <a:prstGeom prst="rect">
            <a:avLst/>
          </a:prstGeom>
        </p:spPr>
      </p:pic>
      <p:sp>
        <p:nvSpPr>
          <p:cNvPr id="8" name="TextBox 7"/>
          <p:cNvSpPr txBox="1"/>
          <p:nvPr/>
        </p:nvSpPr>
        <p:spPr>
          <a:xfrm>
            <a:off x="1627094" y="4486928"/>
            <a:ext cx="5123330" cy="2308324"/>
          </a:xfrm>
          <a:prstGeom prst="rect">
            <a:avLst/>
          </a:prstGeom>
          <a:noFill/>
        </p:spPr>
        <p:txBody>
          <a:bodyPr wrap="square" rtlCol="0">
            <a:spAutoFit/>
          </a:bodyPr>
          <a:lstStyle/>
          <a:p>
            <a:pPr algn="ctr"/>
            <a:r>
              <a:rPr lang="en-US" dirty="0" smtClean="0"/>
              <a:t>Figure 2</a:t>
            </a:r>
          </a:p>
          <a:p>
            <a:r>
              <a:rPr lang="en-US" dirty="0" smtClean="0"/>
              <a:t>Our </a:t>
            </a:r>
            <a:r>
              <a:rPr lang="en-US" dirty="0"/>
              <a:t>proportion tells us that 65% of the students did not have intervention (control group)and 34% did. Though the control group has a significant amount of students/observations, you can see the drastic decrease in the D and F grade categories. This is great defeat.</a:t>
            </a:r>
            <a:endParaRPr lang="en-US" dirty="0"/>
          </a:p>
        </p:txBody>
      </p:sp>
      <p:sp>
        <p:nvSpPr>
          <p:cNvPr id="9" name="TextBox 8"/>
          <p:cNvSpPr txBox="1"/>
          <p:nvPr/>
        </p:nvSpPr>
        <p:spPr>
          <a:xfrm>
            <a:off x="6884894" y="4486928"/>
            <a:ext cx="4383741" cy="2308324"/>
          </a:xfrm>
          <a:prstGeom prst="rect">
            <a:avLst/>
          </a:prstGeom>
          <a:noFill/>
        </p:spPr>
        <p:txBody>
          <a:bodyPr wrap="square" rtlCol="0">
            <a:spAutoFit/>
          </a:bodyPr>
          <a:lstStyle/>
          <a:p>
            <a:r>
              <a:rPr lang="en-US" dirty="0" smtClean="0"/>
              <a:t>Figure 3. Here you can see an interesting fact the </a:t>
            </a:r>
            <a:r>
              <a:rPr lang="en-US" dirty="0"/>
              <a:t>heavily student populated instructors have the mixture of students with intervention versus not. It is </a:t>
            </a:r>
            <a:r>
              <a:rPr lang="en-US" dirty="0" smtClean="0"/>
              <a:t>possible </a:t>
            </a:r>
            <a:r>
              <a:rPr lang="en-US" dirty="0"/>
              <a:t>that students take certain professors in school year? Lets take one more look at grades, intervention, and instructor.</a:t>
            </a:r>
            <a:endParaRPr lang="en-US" dirty="0"/>
          </a:p>
        </p:txBody>
      </p:sp>
    </p:spTree>
    <p:extLst>
      <p:ext uri="{BB962C8B-B14F-4D97-AF65-F5344CB8AC3E}">
        <p14:creationId xmlns:p14="http://schemas.microsoft.com/office/powerpoint/2010/main" val="374924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Statistical Analysis</a:t>
            </a:r>
            <a:endParaRPr lang="en-US" sz="2800" dirty="0"/>
          </a:p>
        </p:txBody>
      </p:sp>
      <p:pic>
        <p:nvPicPr>
          <p:cNvPr id="5" name="Content Placeholder 4"/>
          <p:cNvPicPr>
            <a:picLocks noGrp="1" noChangeAspect="1"/>
          </p:cNvPicPr>
          <p:nvPr>
            <p:ph idx="1"/>
          </p:nvPr>
        </p:nvPicPr>
        <p:blipFill rotWithShape="1">
          <a:blip r:embed="rId2"/>
          <a:srcRect l="14768" t="9698" r="42838" b="18748"/>
          <a:stretch/>
        </p:blipFill>
        <p:spPr>
          <a:xfrm>
            <a:off x="6683189" y="779930"/>
            <a:ext cx="4477870" cy="4249271"/>
          </a:xfrm>
          <a:prstGeom prst="rect">
            <a:avLst/>
          </a:prstGeom>
        </p:spPr>
      </p:pic>
      <p:sp>
        <p:nvSpPr>
          <p:cNvPr id="4" name="Text Placeholder 3"/>
          <p:cNvSpPr>
            <a:spLocks noGrp="1"/>
          </p:cNvSpPr>
          <p:nvPr>
            <p:ph type="body" sz="half" idx="2"/>
          </p:nvPr>
        </p:nvSpPr>
        <p:spPr>
          <a:xfrm>
            <a:off x="1694330" y="1598613"/>
            <a:ext cx="4400082" cy="4869422"/>
          </a:xfrm>
        </p:spPr>
        <p:txBody>
          <a:bodyPr>
            <a:normAutofit/>
          </a:bodyPr>
          <a:lstStyle/>
          <a:p>
            <a:r>
              <a:rPr lang="en-US" dirty="0" smtClean="0"/>
              <a:t>There were a few statistical approaches done. The Welch t-test was completed to determine the p-value. A </a:t>
            </a:r>
            <a:r>
              <a:rPr lang="en-US" dirty="0"/>
              <a:t>t test tells you how </a:t>
            </a:r>
            <a:r>
              <a:rPr lang="en-US" dirty="0" smtClean="0"/>
              <a:t>significant </a:t>
            </a:r>
            <a:r>
              <a:rPr lang="en-US" dirty="0"/>
              <a:t>the differences between the score and </a:t>
            </a:r>
            <a:r>
              <a:rPr lang="en-US" dirty="0" err="1"/>
              <a:t>std_score</a:t>
            </a:r>
            <a:r>
              <a:rPr lang="en-US" dirty="0"/>
              <a:t> are. </a:t>
            </a:r>
            <a:endParaRPr lang="en-US" dirty="0" smtClean="0"/>
          </a:p>
          <a:p>
            <a:r>
              <a:rPr lang="en-US" dirty="0"/>
              <a:t>*</a:t>
            </a:r>
            <a:r>
              <a:rPr lang="en-US" dirty="0" smtClean="0"/>
              <a:t>In </a:t>
            </a:r>
            <a:r>
              <a:rPr lang="en-US" dirty="0"/>
              <a:t>simplest terms it will let us know if the measured averages of the groups could have happened by chance. </a:t>
            </a:r>
            <a:endParaRPr lang="en-US" dirty="0" smtClean="0"/>
          </a:p>
          <a:p>
            <a:r>
              <a:rPr lang="en-US" dirty="0"/>
              <a:t>*</a:t>
            </a:r>
            <a:r>
              <a:rPr lang="en-US" dirty="0" smtClean="0"/>
              <a:t>If </a:t>
            </a:r>
            <a:r>
              <a:rPr lang="en-US" dirty="0"/>
              <a:t>our data gives us low p-values such as p &lt; 0.05 then, these are good values and indicate our data did not occur by chance</a:t>
            </a:r>
            <a:r>
              <a:rPr lang="en-US" dirty="0" smtClean="0"/>
              <a:t>.</a:t>
            </a:r>
          </a:p>
          <a:p>
            <a:endParaRPr lang="en-US" dirty="0" smtClean="0">
              <a:solidFill>
                <a:schemeClr val="accent1">
                  <a:lumMod val="60000"/>
                  <a:lumOff val="40000"/>
                </a:schemeClr>
              </a:solidFill>
            </a:endParaRPr>
          </a:p>
          <a:p>
            <a:r>
              <a:rPr lang="en-US" dirty="0" smtClean="0">
                <a:solidFill>
                  <a:schemeClr val="accent1">
                    <a:lumMod val="60000"/>
                    <a:lumOff val="40000"/>
                  </a:schemeClr>
                </a:solidFill>
              </a:rPr>
              <a:t>Our </a:t>
            </a:r>
            <a:r>
              <a:rPr lang="en-US" dirty="0">
                <a:solidFill>
                  <a:schemeClr val="accent1">
                    <a:lumMod val="60000"/>
                    <a:lumOff val="40000"/>
                  </a:schemeClr>
                </a:solidFill>
              </a:rPr>
              <a:t>results have a bit of a difference. I </a:t>
            </a:r>
            <a:r>
              <a:rPr lang="en-US" dirty="0" smtClean="0">
                <a:solidFill>
                  <a:schemeClr val="accent1">
                    <a:lumMod val="60000"/>
                    <a:lumOff val="40000"/>
                  </a:schemeClr>
                </a:solidFill>
              </a:rPr>
              <a:t>anticipated </a:t>
            </a:r>
            <a:r>
              <a:rPr lang="en-US" dirty="0">
                <a:solidFill>
                  <a:schemeClr val="accent1">
                    <a:lumMod val="60000"/>
                    <a:lumOff val="40000"/>
                  </a:schemeClr>
                </a:solidFill>
              </a:rPr>
              <a:t>the p would be less than 0.05.Our p value is quite higher than from our raw data. Could the </a:t>
            </a:r>
            <a:r>
              <a:rPr lang="en-US" dirty="0" smtClean="0">
                <a:solidFill>
                  <a:schemeClr val="accent1">
                    <a:lumMod val="60000"/>
                    <a:lumOff val="40000"/>
                  </a:schemeClr>
                </a:solidFill>
              </a:rPr>
              <a:t>intervention </a:t>
            </a:r>
            <a:r>
              <a:rPr lang="en-US" dirty="0">
                <a:solidFill>
                  <a:schemeClr val="accent1">
                    <a:lumMod val="60000"/>
                    <a:lumOff val="40000"/>
                  </a:schemeClr>
                </a:solidFill>
              </a:rPr>
              <a:t>grades just happen by chance? Perhaps we can do a variance test as well to double check.</a:t>
            </a:r>
            <a:endParaRPr lang="en-US" dirty="0">
              <a:solidFill>
                <a:schemeClr val="accent1">
                  <a:lumMod val="60000"/>
                  <a:lumOff val="40000"/>
                </a:schemeClr>
              </a:solidFill>
            </a:endParaRPr>
          </a:p>
        </p:txBody>
      </p:sp>
      <p:sp>
        <p:nvSpPr>
          <p:cNvPr id="6" name="TextBox 5"/>
          <p:cNvSpPr txBox="1"/>
          <p:nvPr/>
        </p:nvSpPr>
        <p:spPr>
          <a:xfrm>
            <a:off x="8081682" y="5432612"/>
            <a:ext cx="1180131" cy="369332"/>
          </a:xfrm>
          <a:prstGeom prst="rect">
            <a:avLst/>
          </a:prstGeom>
          <a:noFill/>
        </p:spPr>
        <p:txBody>
          <a:bodyPr wrap="none" rtlCol="0">
            <a:spAutoFit/>
          </a:bodyPr>
          <a:lstStyle/>
          <a:p>
            <a:r>
              <a:rPr lang="en-US" dirty="0" smtClean="0"/>
              <a:t>Figure 4. </a:t>
            </a:r>
            <a:endParaRPr lang="en-US" dirty="0"/>
          </a:p>
        </p:txBody>
      </p:sp>
    </p:spTree>
    <p:extLst>
      <p:ext uri="{BB962C8B-B14F-4D97-AF65-F5344CB8AC3E}">
        <p14:creationId xmlns:p14="http://schemas.microsoft.com/office/powerpoint/2010/main" val="10496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119" y="386183"/>
            <a:ext cx="4386634" cy="976312"/>
          </a:xfrm>
        </p:spPr>
        <p:txBody>
          <a:bodyPr>
            <a:noAutofit/>
          </a:bodyPr>
          <a:lstStyle/>
          <a:p>
            <a:r>
              <a:rPr lang="en-US" sz="4400" dirty="0" smtClean="0"/>
              <a:t>Variance Test </a:t>
            </a:r>
            <a:endParaRPr lang="en-US" sz="4400" dirty="0"/>
          </a:p>
        </p:txBody>
      </p:sp>
      <p:pic>
        <p:nvPicPr>
          <p:cNvPr id="5" name="Content Placeholder 4"/>
          <p:cNvPicPr>
            <a:picLocks noGrp="1" noChangeAspect="1"/>
          </p:cNvPicPr>
          <p:nvPr>
            <p:ph idx="1"/>
          </p:nvPr>
        </p:nvPicPr>
        <p:blipFill rotWithShape="1">
          <a:blip r:embed="rId2"/>
          <a:srcRect l="15516" t="19147" r="43803" b="46546"/>
          <a:stretch/>
        </p:blipFill>
        <p:spPr>
          <a:xfrm>
            <a:off x="962115" y="1978889"/>
            <a:ext cx="6494932" cy="3079375"/>
          </a:xfrm>
          <a:prstGeom prst="rect">
            <a:avLst/>
          </a:prstGeom>
        </p:spPr>
      </p:pic>
      <p:sp>
        <p:nvSpPr>
          <p:cNvPr id="4" name="Text Placeholder 3"/>
          <p:cNvSpPr>
            <a:spLocks noGrp="1"/>
          </p:cNvSpPr>
          <p:nvPr>
            <p:ph type="body" sz="half" idx="2"/>
          </p:nvPr>
        </p:nvSpPr>
        <p:spPr>
          <a:xfrm>
            <a:off x="7457047" y="874339"/>
            <a:ext cx="3505199" cy="4262436"/>
          </a:xfrm>
        </p:spPr>
        <p:txBody>
          <a:bodyPr/>
          <a:lstStyle/>
          <a:p>
            <a:r>
              <a:rPr lang="en-US" sz="1800" dirty="0"/>
              <a:t>The variance looks good and there is a small interval. At this time we can move onto to the propensity portion using </a:t>
            </a:r>
            <a:r>
              <a:rPr lang="en-US" sz="1800" dirty="0" err="1"/>
              <a:t>MatchIt</a:t>
            </a:r>
            <a:r>
              <a:rPr lang="en-US" sz="1800" dirty="0"/>
              <a:t>. Guiding thru </a:t>
            </a:r>
            <a:r>
              <a:rPr lang="en-US" sz="1800" dirty="0" err="1"/>
              <a:t>MatchIt</a:t>
            </a:r>
            <a:r>
              <a:rPr lang="en-US" sz="1800" dirty="0"/>
              <a:t>, there was </a:t>
            </a:r>
            <a:r>
              <a:rPr lang="en-US" sz="1800" dirty="0" smtClean="0"/>
              <a:t>tons </a:t>
            </a:r>
            <a:r>
              <a:rPr lang="en-US" sz="1800" dirty="0"/>
              <a:t>of information that makes this the perfect package to </a:t>
            </a:r>
            <a:r>
              <a:rPr lang="en-US" dirty="0" smtClean="0"/>
              <a:t>utilize.</a:t>
            </a:r>
            <a:endParaRPr lang="en-US" dirty="0"/>
          </a:p>
        </p:txBody>
      </p:sp>
      <p:sp>
        <p:nvSpPr>
          <p:cNvPr id="6" name="TextBox 5"/>
          <p:cNvSpPr txBox="1"/>
          <p:nvPr/>
        </p:nvSpPr>
        <p:spPr>
          <a:xfrm>
            <a:off x="3872753" y="5674659"/>
            <a:ext cx="1051891" cy="369332"/>
          </a:xfrm>
          <a:prstGeom prst="rect">
            <a:avLst/>
          </a:prstGeom>
          <a:noFill/>
        </p:spPr>
        <p:txBody>
          <a:bodyPr wrap="none" rtlCol="0">
            <a:spAutoFit/>
          </a:bodyPr>
          <a:lstStyle/>
          <a:p>
            <a:r>
              <a:rPr lang="en-US" dirty="0" smtClean="0"/>
              <a:t>Figure 5</a:t>
            </a:r>
            <a:endParaRPr lang="en-US" dirty="0"/>
          </a:p>
        </p:txBody>
      </p:sp>
    </p:spTree>
    <p:extLst>
      <p:ext uri="{BB962C8B-B14F-4D97-AF65-F5344CB8AC3E}">
        <p14:creationId xmlns:p14="http://schemas.microsoft.com/office/powerpoint/2010/main" val="425071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It</a:t>
            </a:r>
            <a:endParaRPr lang="en-US" dirty="0"/>
          </a:p>
        </p:txBody>
      </p:sp>
      <p:sp>
        <p:nvSpPr>
          <p:cNvPr id="4" name="Text Placeholder 3"/>
          <p:cNvSpPr>
            <a:spLocks noGrp="1"/>
          </p:cNvSpPr>
          <p:nvPr>
            <p:ph type="body" sz="half" idx="2"/>
          </p:nvPr>
        </p:nvSpPr>
        <p:spPr/>
        <p:txBody>
          <a:bodyPr/>
          <a:lstStyle/>
          <a:p>
            <a:r>
              <a:rPr lang="en-US" dirty="0" err="1"/>
              <a:t>MatchIt</a:t>
            </a:r>
            <a:r>
              <a:rPr lang="en-US" dirty="0"/>
              <a:t> implements the suggestions for improving parametric statistical models and reducing model dependence. When matching select duplicate observations from our data, hence this must be done without inducing bias and the is no </a:t>
            </a:r>
            <a:r>
              <a:rPr lang="en-US" dirty="0" smtClean="0"/>
              <a:t>dependency </a:t>
            </a:r>
            <a:r>
              <a:rPr lang="en-US" dirty="0"/>
              <a:t>on the </a:t>
            </a:r>
            <a:r>
              <a:rPr lang="en-US" dirty="0" smtClean="0"/>
              <a:t>outcome variable. </a:t>
            </a:r>
            <a:endParaRPr lang="en-US" dirty="0"/>
          </a:p>
        </p:txBody>
      </p:sp>
      <p:pic>
        <p:nvPicPr>
          <p:cNvPr id="6" name="Picture 5"/>
          <p:cNvPicPr>
            <a:picLocks noChangeAspect="1"/>
          </p:cNvPicPr>
          <p:nvPr/>
        </p:nvPicPr>
        <p:blipFill rotWithShape="1">
          <a:blip r:embed="rId2"/>
          <a:srcRect l="-554" t="2458" r="37144" b="-206"/>
          <a:stretch/>
        </p:blipFill>
        <p:spPr>
          <a:xfrm>
            <a:off x="6984346" y="225203"/>
            <a:ext cx="4620466" cy="6359058"/>
          </a:xfrm>
          <a:prstGeom prst="rect">
            <a:avLst/>
          </a:prstGeom>
        </p:spPr>
      </p:pic>
    </p:spTree>
    <p:extLst>
      <p:ext uri="{BB962C8B-B14F-4D97-AF65-F5344CB8AC3E}">
        <p14:creationId xmlns:p14="http://schemas.microsoft.com/office/powerpoint/2010/main" val="27877423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187</TotalTime>
  <Words>1058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The Effectiveness of Intervention in Calculus Propensity Score matching</vt:lpstr>
      <vt:lpstr>Objectives</vt:lpstr>
      <vt:lpstr>What is the problem? </vt:lpstr>
      <vt:lpstr>Introduction</vt:lpstr>
      <vt:lpstr>Data Set</vt:lpstr>
      <vt:lpstr>Exploratory Analysis</vt:lpstr>
      <vt:lpstr>Statistical Analysis</vt:lpstr>
      <vt:lpstr>Variance Test </vt:lpstr>
      <vt:lpstr>Match It</vt:lpstr>
      <vt:lpstr>PowerPoint Presentation</vt:lpstr>
      <vt:lpstr>Conclusion</vt:lpstr>
      <vt:lpstr>Recommendations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Intervention i Propensity score matching</dc:title>
  <dc:creator>Cassandra Parker</dc:creator>
  <cp:lastModifiedBy>Cassandra Parker</cp:lastModifiedBy>
  <cp:revision>14</cp:revision>
  <dcterms:created xsi:type="dcterms:W3CDTF">2019-08-17T19:45:42Z</dcterms:created>
  <dcterms:modified xsi:type="dcterms:W3CDTF">2019-08-18T02:06:21Z</dcterms:modified>
</cp:coreProperties>
</file>