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9" r:id="rId3"/>
    <p:sldId id="262" r:id="rId4"/>
    <p:sldId id="263" r:id="rId5"/>
    <p:sldId id="270" r:id="rId6"/>
    <p:sldId id="269" r:id="rId7"/>
    <p:sldId id="289" r:id="rId8"/>
    <p:sldId id="258" r:id="rId9"/>
    <p:sldId id="260" r:id="rId10"/>
    <p:sldId id="278" r:id="rId11"/>
    <p:sldId id="261" r:id="rId12"/>
    <p:sldId id="291" r:id="rId13"/>
    <p:sldId id="280" r:id="rId14"/>
    <p:sldId id="264" r:id="rId15"/>
    <p:sldId id="268" r:id="rId16"/>
    <p:sldId id="279" r:id="rId17"/>
    <p:sldId id="290" r:id="rId18"/>
    <p:sldId id="265" r:id="rId19"/>
    <p:sldId id="283" r:id="rId20"/>
    <p:sldId id="284" r:id="rId21"/>
    <p:sldId id="282" r:id="rId22"/>
    <p:sldId id="292" r:id="rId23"/>
    <p:sldId id="276" r:id="rId24"/>
    <p:sldId id="293" r:id="rId25"/>
    <p:sldId id="266" r:id="rId26"/>
    <p:sldId id="286" r:id="rId27"/>
    <p:sldId id="277" r:id="rId28"/>
    <p:sldId id="272" r:id="rId29"/>
    <p:sldId id="294" r:id="rId30"/>
    <p:sldId id="295" r:id="rId31"/>
    <p:sldId id="281" r:id="rId32"/>
    <p:sldId id="285" r:id="rId33"/>
    <p:sldId id="273" r:id="rId34"/>
    <p:sldId id="271" r:id="rId35"/>
    <p:sldId id="274" r:id="rId36"/>
    <p:sldId id="27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764"/>
  </p:normalViewPr>
  <p:slideViewPr>
    <p:cSldViewPr snapToGrid="0" snapToObjects="1">
      <p:cViewPr varScale="1">
        <p:scale>
          <a:sx n="103" d="100"/>
          <a:sy n="103" d="100"/>
        </p:scale>
        <p:origin x="16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909F9-03D2-0440-B8E0-F1611228BF6C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59509-DECC-A343-931E-3798176B8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66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cf617072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cf617072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017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e9b561214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e9b561214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010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B8E32-313D-8248-9AD3-40E8C61D5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2BAE3-A7B2-594D-9F6A-52BAB4893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FADD9-A450-9C44-9158-569C2BF64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6BB11-6501-614A-9C71-607AA3F62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7D376-BD8D-1E45-81F5-9AE505832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3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1718E-2012-E941-85D3-FB7189657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CC05F-FE7C-2C46-AE78-2E36D8355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B2BAF-5538-894D-92BA-0A5D024C5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89843-1DEC-F24E-86C7-232E9495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D9380-E542-BC44-B6BC-89466A69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4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F73251-31CD-B44A-9E04-48FDA124A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9B9AF-4534-6544-B3D6-A582CADA6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4D4BE-D3E4-9440-815E-AD72DFA4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26D7A-678B-0347-9434-709B6F8C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7EE6B-34A8-9546-9489-0C6183B1D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1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3488-0988-A84C-A785-9DF5655E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4C27A-6ABE-3444-8DC9-E47CEBA12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748F0-7DDB-FF4C-8842-FDB4132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0C22C-CE61-CE49-B250-686D7B097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23F39-DDB6-AA40-8639-D452CD38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8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BE35-9CFC-C143-9B10-57E55EC46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EB93C-5CB6-A748-A59D-E95E8801B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3CA91-5086-714F-853A-663AAC5A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B36C7-62CA-2248-AED1-43405B7C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CBF53-29A1-6940-BBFB-C695125A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0D83E-4F2C-204D-8EA8-4374A512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97B5-2AAA-804E-A5DC-7E8604BE1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BB059-6C08-3944-BF48-584ADB301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DC849-D8D9-D64A-A063-09E90A7F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9E179-C786-334B-9483-01D5915F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32F6E-688C-0549-8F1D-70991DDA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4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5F41B-F8BB-1844-9B6B-8DE62E67E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9A6AE-B9DB-8444-BA8F-6CEF8A7E6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84C62-7273-F646-8836-BCFB8CFE9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C9479A-D525-FA43-9E61-023609550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E64BB-576E-BA41-8960-72BB56515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7FFBC7-9624-DC49-A879-8D1C7AD19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1E0724-29D9-C640-BFEB-FFBBF652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372496-930B-D449-8A4A-24340CC93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9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AC15-BD9E-A545-9588-CE8B9B7C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7F4B4-3D2D-FD41-BFAE-3FDA6FE67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34D15-26C4-C946-9E00-D2F0EDAF7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F3B63-2F7B-D14A-9107-21004D49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DBF04-0360-8044-BA07-EA94FB4A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72CAD3-F226-044C-9AAA-D5155D628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CDAB1-E4BD-9A46-B4A6-AF0EC241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8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6069-0B25-2747-B43A-01183795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E3C4B-D1C9-A84F-B8C3-1CC69905F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B4F26-A11E-334F-AE3C-04FCBD126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19BAC-4E46-8740-BBBA-D0A63EBB7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94333-469F-774C-9DE5-A96EC4D4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2F443-B784-E742-BDC8-F7F4B912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4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3451-A54D-3443-B740-85CE4B240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979A90-431D-D84A-A627-4DBE233BD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E7C4F-37B7-0B40-8C3A-992318F50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B1792-DB18-CF41-A62F-A79ED3C7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7CC85-245C-684F-A45B-1651D78B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8A5DB-1BC1-2947-8686-F37DDDB8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3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1F9A6-0E3C-FB41-9410-D276FE424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00811-FF7F-C346-976A-54F385759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87ABB-93CD-3A4B-95E4-FB8BC1160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EC7A1-935E-D748-85B9-D6F830ED6136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966E1-1F20-4743-840D-7AA98CDAF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71B08-D131-F44D-904E-8E250E84D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9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aruti@la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ue-yonder/tsfresh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conda-forge/tsfresh" TargetMode="External"/><Relationship Id="rId2" Type="http://schemas.openxmlformats.org/officeDocument/2006/relationships/hyperlink" Target="https://tsfresh.readthedocs.io/en/latest/text/quick_start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tsfresh.readthedocs.io/en/latest/text/list_of_feature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reference/api/pandas.DataFrame.html#pandas.DataFrame" TargetMode="External"/><Relationship Id="rId7" Type="http://schemas.openxmlformats.org/officeDocument/2006/relationships/image" Target="../media/image12.png"/><Relationship Id="rId2" Type="http://schemas.openxmlformats.org/officeDocument/2006/relationships/hyperlink" Target="https://tsfresh.readthedocs.io/en/latest/api/tsfresh.feature_extrac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sfresh.readthedocs.io/en/latest/api/tsfresh.feature_extraction.html#tsfresh.feature_extraction.settings.ComprehensiveFCParameters" TargetMode="External"/><Relationship Id="rId5" Type="http://schemas.openxmlformats.org/officeDocument/2006/relationships/hyperlink" Target="https://tsfresh.readthedocs.io/en/latest/api/tsfresh.feature_extraction.html#tsfresh.feature_extraction.settings.EfficientFCParameters" TargetMode="External"/><Relationship Id="rId4" Type="http://schemas.openxmlformats.org/officeDocument/2006/relationships/hyperlink" Target="https://tsfresh.readthedocs.io/en/latest/api/tsfresh.feature_extraction.html#tsfresh.feature_extraction.settings.MinimalFCParameter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tsfresh.readthedocs.io/en/latest/api/tsfresh.convenience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blue-yonder/tsfresh/tree/master/notebook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sfresh.readthedocs.io/en/latest/text/data_formats.html" TargetMode="External"/><Relationship Id="rId2" Type="http://schemas.openxmlformats.org/officeDocument/2006/relationships/hyperlink" Target="http://pandas.pydata.org/pandas-docs/stable/reference/api/pandas.DataFrame.html#pandas.DataFram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pandas.pydata.org/pandas-docs/stable/reference/api/pandas.DataFrame.html#pandas.DataFram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reference/api/pandas.DataFrame.rolling.html" TargetMode="External"/><Relationship Id="rId2" Type="http://schemas.openxmlformats.org/officeDocument/2006/relationships/hyperlink" Target="https://tsfresh.readthedocs.io/en/latest/api/tsfresh.utilities.html#tsfresh.utilities.dataframe_functions.roll_time_serie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blue-yonder/tsfresh/tree/master/notebook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preprocessing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feature-engineering-what-powers-machine-learning-93ab191bcc2d" TargetMode="External"/><Relationship Id="rId3" Type="http://schemas.openxmlformats.org/officeDocument/2006/relationships/hyperlink" Target="https://tsfresh.readthedocs.io/en/latest/" TargetMode="External"/><Relationship Id="rId7" Type="http://schemas.openxmlformats.org/officeDocument/2006/relationships/hyperlink" Target="https://towardsdatascience.com/understanding-feature-engineering-part-1-continuous-numeric-data-da4e47099a7b" TargetMode="External"/><Relationship Id="rId2" Type="http://schemas.openxmlformats.org/officeDocument/2006/relationships/hyperlink" Target="https://github.com/benfulcher/hcts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how-to-use-machine-learning-for-anomaly-detection-and-condition-monitoring-6742f82900d7" TargetMode="External"/><Relationship Id="rId5" Type="http://schemas.openxmlformats.org/officeDocument/2006/relationships/hyperlink" Target="https://towardsdatascience.com/how-not-to-use-machine-learning-for-time-series-forecasting-avoiding-the-pitfalls-19f9d7adf424" TargetMode="External"/><Relationship Id="rId10" Type="http://schemas.openxmlformats.org/officeDocument/2006/relationships/hyperlink" Target="https://developers.google.com/machine-learning/crash-course/representation/feature-engineering" TargetMode="External"/><Relationship Id="rId4" Type="http://schemas.openxmlformats.org/officeDocument/2006/relationships/hyperlink" Target="https://github.com/blue-yonder/tsfresh" TargetMode="External"/><Relationship Id="rId9" Type="http://schemas.openxmlformats.org/officeDocument/2006/relationships/hyperlink" Target="https://machinelearningmastery.com/discover-feature-engineering-how-to-engineer-features-and-how-to-get-good-at-it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75EE-67AA-2D40-B3F4-A39084015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826" y="79761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Feature Engineering 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&amp; 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Feature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B6159-6CB6-134B-AEE1-7414E374B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281652" cy="23875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Maruti Kumar </a:t>
            </a:r>
            <a:r>
              <a:rPr lang="en-US" dirty="0" err="1"/>
              <a:t>Mudunuru</a:t>
            </a:r>
            <a:r>
              <a:rPr lang="en-US" dirty="0"/>
              <a:t>,</a:t>
            </a:r>
          </a:p>
          <a:p>
            <a:r>
              <a:rPr lang="en-US" dirty="0"/>
              <a:t>Staff Scientist,</a:t>
            </a:r>
          </a:p>
          <a:p>
            <a:r>
              <a:rPr lang="en-US" dirty="0"/>
              <a:t>Computational Earth Science Group,</a:t>
            </a:r>
          </a:p>
          <a:p>
            <a:r>
              <a:rPr lang="en-US" dirty="0"/>
              <a:t>Earth and Environmental Sciences,</a:t>
            </a:r>
          </a:p>
          <a:p>
            <a:r>
              <a:rPr lang="en-US" dirty="0"/>
              <a:t>Los Alamos National Laboratory</a:t>
            </a:r>
          </a:p>
          <a:p>
            <a:r>
              <a:rPr lang="en-US" dirty="0"/>
              <a:t>Date: April-23-2019, SSA ML Workshop, LA-UR-19-23588.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maruti@lanl.gov</a:t>
            </a:r>
            <a:r>
              <a:rPr lang="en-US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5E3D006-F077-064A-A7DE-9EEB7E66A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688" y="16498"/>
            <a:ext cx="2790971" cy="127883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8D8EC7-4AEB-AD45-B58B-4ACEBC985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6386" y="16498"/>
            <a:ext cx="21971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29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DE141-EC50-BD41-A862-3B0C09376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Advantages of </a:t>
            </a:r>
            <a:r>
              <a:rPr lang="en-US" b="1" dirty="0" err="1">
                <a:solidFill>
                  <a:srgbClr val="0070C0"/>
                </a:solidFill>
              </a:rPr>
              <a:t>tsfresh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425B7-8CFE-3C4E-8CE6-597095C5F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 tested</a:t>
            </a:r>
          </a:p>
          <a:p>
            <a:r>
              <a:rPr lang="en-US" dirty="0"/>
              <a:t>Unit tested</a:t>
            </a:r>
          </a:p>
          <a:p>
            <a:r>
              <a:rPr lang="en-US" dirty="0"/>
              <a:t>The filtering process is statistically/mathematically correct</a:t>
            </a:r>
          </a:p>
          <a:p>
            <a:r>
              <a:rPr lang="en-US" dirty="0"/>
              <a:t>Comprehensive documentation</a:t>
            </a:r>
          </a:p>
          <a:p>
            <a:r>
              <a:rPr lang="en-US" dirty="0"/>
              <a:t>Compatible with </a:t>
            </a:r>
            <a:r>
              <a:rPr lang="en-US" dirty="0" err="1"/>
              <a:t>sklearn</a:t>
            </a:r>
            <a:r>
              <a:rPr lang="en-US" dirty="0"/>
              <a:t>, pandas and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Allows anyone to easily add their favorite features</a:t>
            </a:r>
          </a:p>
          <a:p>
            <a:r>
              <a:rPr lang="en-US" dirty="0"/>
              <a:t>Runs on your local machine or even on a cluster</a:t>
            </a:r>
          </a:p>
          <a:p>
            <a:r>
              <a:rPr lang="en-US" dirty="0">
                <a:hlinkClick r:id="rId2"/>
              </a:rPr>
              <a:t>https://github.com/blue-yonder/tsfresh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0346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51668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Time-series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41" y="751670"/>
            <a:ext cx="11825206" cy="5990093"/>
          </a:xfrm>
        </p:spPr>
        <p:txBody>
          <a:bodyPr>
            <a:normAutofit/>
          </a:bodyPr>
          <a:lstStyle/>
          <a:p>
            <a:r>
              <a:rPr lang="en-US" dirty="0" err="1"/>
              <a:t>tsfresh</a:t>
            </a:r>
            <a:r>
              <a:rPr lang="en-US" dirty="0"/>
              <a:t> is used to to extract characteristics from time series</a:t>
            </a:r>
          </a:p>
          <a:p>
            <a:r>
              <a:rPr lang="en-US" dirty="0" err="1"/>
              <a:t>tsfresh</a:t>
            </a:r>
            <a:r>
              <a:rPr lang="en-US" dirty="0"/>
              <a:t> provides a library of functions to calculate features</a:t>
            </a:r>
          </a:p>
          <a:p>
            <a:r>
              <a:rPr lang="en-US" dirty="0"/>
              <a:t>Automatic extraction of 100s of features</a:t>
            </a:r>
          </a:p>
          <a:p>
            <a:r>
              <a:rPr lang="en-US" dirty="0"/>
              <a:t>If you want to install on your local machine:</a:t>
            </a:r>
          </a:p>
          <a:p>
            <a:pPr lvl="1"/>
            <a:r>
              <a:rPr lang="en-US" dirty="0"/>
              <a:t>pip install </a:t>
            </a:r>
            <a:r>
              <a:rPr lang="en-US" dirty="0" err="1"/>
              <a:t>tsfresh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https://tsfresh.readthedocs.io/en/latest/text/quick_start.html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conda</a:t>
            </a:r>
            <a:r>
              <a:rPr lang="en-US" dirty="0"/>
              <a:t> install -c </a:t>
            </a:r>
            <a:r>
              <a:rPr lang="en-US" dirty="0" err="1"/>
              <a:t>conda</a:t>
            </a:r>
            <a:r>
              <a:rPr lang="en-US" dirty="0"/>
              <a:t>-forge </a:t>
            </a:r>
            <a:r>
              <a:rPr lang="en-US" dirty="0" err="1"/>
              <a:t>tsfresh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https://anaconda.org/conda-forge/tsfresh</a:t>
            </a:r>
            <a:endParaRPr lang="en-US" dirty="0"/>
          </a:p>
          <a:p>
            <a:r>
              <a:rPr lang="en-US" dirty="0"/>
              <a:t>At the top level the following are the three most important submodules of </a:t>
            </a:r>
            <a:r>
              <a:rPr lang="en-US" dirty="0" err="1"/>
              <a:t>tsfresh</a:t>
            </a:r>
            <a:r>
              <a:rPr lang="en-US" dirty="0"/>
              <a:t>:</a:t>
            </a:r>
          </a:p>
          <a:p>
            <a:pPr lvl="1"/>
            <a:r>
              <a:rPr lang="en-US" b="1" dirty="0" err="1"/>
              <a:t>extract_features</a:t>
            </a:r>
            <a:endParaRPr lang="en-US" b="1" dirty="0"/>
          </a:p>
          <a:p>
            <a:pPr lvl="1"/>
            <a:r>
              <a:rPr lang="en-US" b="1" dirty="0" err="1"/>
              <a:t>select_features</a:t>
            </a:r>
            <a:endParaRPr lang="en-US" b="1" dirty="0"/>
          </a:p>
          <a:p>
            <a:pPr lvl="1"/>
            <a:r>
              <a:rPr lang="en-US" b="1" dirty="0" err="1"/>
              <a:t>extract_relevant_features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3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4556F-801B-4DE4-97A4-000417D8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2458A-0994-47AE-87F6-2484534EE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24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4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calculators</a:t>
            </a:r>
            <a:endParaRPr lang="en-US" sz="31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4" y="616757"/>
            <a:ext cx="12049932" cy="6070762"/>
          </a:xfrm>
        </p:spPr>
        <p:txBody>
          <a:bodyPr>
            <a:normAutofit/>
          </a:bodyPr>
          <a:lstStyle/>
          <a:p>
            <a:r>
              <a:rPr lang="en-US" dirty="0" err="1"/>
              <a:t>Tsfresh</a:t>
            </a:r>
            <a:r>
              <a:rPr lang="en-US" dirty="0"/>
              <a:t> module contains the feature calculators that take time-series as input and calculate the values of the feature. </a:t>
            </a:r>
          </a:p>
          <a:p>
            <a:r>
              <a:rPr lang="en-US" sz="2400" dirty="0"/>
              <a:t>For a complete list of features</a:t>
            </a:r>
            <a:r>
              <a:rPr lang="en-US" sz="2400" i="1" dirty="0"/>
              <a:t> </a:t>
            </a:r>
            <a:r>
              <a:rPr lang="en-US" sz="2400" dirty="0">
                <a:hlinkClick r:id="rId2"/>
              </a:rPr>
              <a:t>https://tsfresh.readthedocs.io/en/latest/text/list_of_features.html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dirty="0"/>
              <a:t>There are two types of features:</a:t>
            </a:r>
          </a:p>
          <a:p>
            <a:pPr lvl="1"/>
            <a:r>
              <a:rPr lang="en-US" b="1" dirty="0"/>
              <a:t>Scalar-valued:</a:t>
            </a:r>
            <a:r>
              <a:rPr lang="en-US" dirty="0"/>
              <a:t> feature calculators which calculate a single number (simple): Absolute energy, length, maximum, median, mean, standard deviation, skewness, kurtosis etc. </a:t>
            </a:r>
          </a:p>
          <a:p>
            <a:pPr lvl="1"/>
            <a:r>
              <a:rPr lang="en-US" b="1" dirty="0"/>
              <a:t>Vector-valued: </a:t>
            </a:r>
            <a:r>
              <a:rPr lang="en-US" dirty="0"/>
              <a:t>feature calculators which calculate a bunch of features for a list of parameters at once (combiner). They return a list of (key, value) pairs for each input parameter: CWT coefficients, FFT coefficient</a:t>
            </a:r>
          </a:p>
        </p:txBody>
      </p:sp>
    </p:spTree>
    <p:extLst>
      <p:ext uri="{BB962C8B-B14F-4D97-AF65-F5344CB8AC3E}">
        <p14:creationId xmlns:p14="http://schemas.microsoft.com/office/powerpoint/2010/main" val="594388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4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extraction </a:t>
            </a:r>
            <a:r>
              <a:rPr lang="en-US" sz="3100" b="1" dirty="0">
                <a:solidFill>
                  <a:srgbClr val="0070C0"/>
                </a:solidFill>
              </a:rPr>
              <a:t>(</a:t>
            </a:r>
            <a:r>
              <a:rPr lang="en-US" sz="3100" b="1" dirty="0" err="1">
                <a:solidFill>
                  <a:srgbClr val="0070C0"/>
                </a:solidFill>
              </a:rPr>
              <a:t>extract_features</a:t>
            </a:r>
            <a:r>
              <a:rPr lang="en-US" sz="31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4" y="616757"/>
            <a:ext cx="12049932" cy="6070762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tsfresh</a:t>
            </a:r>
            <a:r>
              <a:rPr lang="en-US" dirty="0"/>
              <a:t> import </a:t>
            </a:r>
            <a:r>
              <a:rPr lang="en-US" dirty="0" err="1"/>
              <a:t>extract_features</a:t>
            </a:r>
            <a:endParaRPr lang="en-US" dirty="0"/>
          </a:p>
          <a:p>
            <a:r>
              <a:rPr lang="en-US" dirty="0"/>
              <a:t>X = </a:t>
            </a:r>
            <a:r>
              <a:rPr lang="en-US" dirty="0" err="1"/>
              <a:t>extract_features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, </a:t>
            </a:r>
            <a:r>
              <a:rPr lang="en-US" dirty="0" err="1"/>
              <a:t>column_id</a:t>
            </a:r>
            <a:r>
              <a:rPr lang="en-US" dirty="0"/>
              <a:t>='id', </a:t>
            </a:r>
            <a:r>
              <a:rPr lang="en-US" dirty="0" err="1"/>
              <a:t>column_sort</a:t>
            </a:r>
            <a:r>
              <a:rPr lang="en-US" dirty="0"/>
              <a:t>='time’)</a:t>
            </a:r>
          </a:p>
          <a:p>
            <a:pPr lvl="1"/>
            <a:r>
              <a:rPr lang="en-US" dirty="0">
                <a:hlinkClick r:id="rId2"/>
              </a:rPr>
              <a:t>https://tsfresh.readthedocs.io/en/latest/api/tsfresh.feature_extraction.html</a:t>
            </a:r>
            <a:r>
              <a:rPr lang="en-US" dirty="0"/>
              <a:t> </a:t>
            </a:r>
          </a:p>
          <a:p>
            <a:r>
              <a:rPr lang="en-US" dirty="0"/>
              <a:t>What does it do?</a:t>
            </a:r>
          </a:p>
          <a:p>
            <a:pPr lvl="1"/>
            <a:r>
              <a:rPr lang="en-US" dirty="0"/>
              <a:t>Extract features from a </a:t>
            </a:r>
            <a:r>
              <a:rPr lang="en-US" dirty="0">
                <a:hlinkClick r:id="rId3" tooltip="(in pandas v0.24.2)"/>
              </a:rPr>
              <a:t>pandas.DataFrame</a:t>
            </a:r>
            <a:r>
              <a:rPr lang="en-US" dirty="0"/>
              <a:t> containing the different time series</a:t>
            </a:r>
          </a:p>
          <a:p>
            <a:pPr lvl="1"/>
            <a:r>
              <a:rPr lang="en-US" dirty="0"/>
              <a:t>Returns a </a:t>
            </a:r>
            <a:r>
              <a:rPr lang="en-US" dirty="0">
                <a:hlinkClick r:id="rId3" tooltip="(in pandas v0.24.2)"/>
              </a:rPr>
              <a:t>pandas.DataFrame</a:t>
            </a:r>
            <a:r>
              <a:rPr lang="en-US" dirty="0"/>
              <a:t> with the calculated features will be returned.</a:t>
            </a:r>
          </a:p>
          <a:p>
            <a:pPr lvl="1"/>
            <a:r>
              <a:rPr lang="en-US" i="1" dirty="0" err="1"/>
              <a:t>default_fc_parameters</a:t>
            </a:r>
            <a:endParaRPr lang="en-US" i="1" dirty="0"/>
          </a:p>
          <a:p>
            <a:pPr lvl="2"/>
            <a:r>
              <a:rPr lang="en-US" dirty="0">
                <a:hlinkClick r:id="rId4" tooltip="tsfresh.feature_extraction.settings.MinimalFCParameters"/>
              </a:rPr>
              <a:t>MinimalFCParameters</a:t>
            </a:r>
            <a:r>
              <a:rPr lang="en-US" dirty="0"/>
              <a:t>: includes only a handful of features and can be used for quick tests</a:t>
            </a:r>
          </a:p>
          <a:p>
            <a:pPr lvl="2"/>
            <a:r>
              <a:rPr lang="en-US" dirty="0">
                <a:hlinkClick r:id="rId5" tooltip="tsfresh.feature_extraction.settings.EfficientFCParameters"/>
              </a:rPr>
              <a:t>EfficientFCParameters</a:t>
            </a:r>
            <a:r>
              <a:rPr lang="en-US" dirty="0"/>
              <a:t>: features which are marked with the “</a:t>
            </a:r>
            <a:r>
              <a:rPr lang="en-US" dirty="0" err="1"/>
              <a:t>high_comp_cost</a:t>
            </a:r>
            <a:r>
              <a:rPr lang="en-US" dirty="0"/>
              <a:t>” are not calculated</a:t>
            </a:r>
          </a:p>
          <a:p>
            <a:pPr lvl="2"/>
            <a:r>
              <a:rPr lang="en-US" dirty="0">
                <a:hlinkClick r:id="rId6" tooltip="tsfresh.feature_extraction.settings.ComprehensiveFCParameters"/>
              </a:rPr>
              <a:t>ComprehensiveFCParameters</a:t>
            </a:r>
            <a:r>
              <a:rPr lang="en-US" dirty="0"/>
              <a:t>: all features with parameters, each with different parameter combinations are calculated. This is the default for </a:t>
            </a:r>
            <a:r>
              <a:rPr lang="en-US" i="1" dirty="0" err="1"/>
              <a:t>extract_features</a:t>
            </a:r>
            <a:r>
              <a:rPr lang="en-US" dirty="0"/>
              <a:t> if you do not hand in a </a:t>
            </a:r>
            <a:r>
              <a:rPr lang="en-US" i="1" dirty="0" err="1"/>
              <a:t>default_fc_parameters</a:t>
            </a:r>
            <a:r>
              <a:rPr lang="en-US" dirty="0"/>
              <a:t> at all. 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3DAA2C-BAEB-8247-A63F-EB30CB6E89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8193" y="5314627"/>
            <a:ext cx="8585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49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43" y="365125"/>
            <a:ext cx="12032343" cy="1166132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extraction settings </a:t>
            </a:r>
            <a:r>
              <a:rPr lang="en-US" sz="3600" b="1" dirty="0">
                <a:solidFill>
                  <a:srgbClr val="0070C0"/>
                </a:solidFill>
              </a:rPr>
              <a:t>(</a:t>
            </a:r>
            <a:r>
              <a:rPr lang="en-US" sz="3600" b="1" dirty="0" err="1">
                <a:solidFill>
                  <a:srgbClr val="0070C0"/>
                </a:solidFill>
              </a:rPr>
              <a:t>extract_features</a:t>
            </a:r>
            <a:r>
              <a:rPr lang="en-US" sz="36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MinimalFCParameters</a:t>
            </a:r>
            <a:r>
              <a:rPr lang="en-US" dirty="0"/>
              <a:t>: length, max, mean, median, min, std, sum, var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EfficientFCParameters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ComprehensiveFCParameters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82ECAD-A1D7-9A4A-8B08-3F79369FD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226" y="2393844"/>
            <a:ext cx="8572500" cy="825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048863-719E-7240-AAC6-5708C5F14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126" y="3898053"/>
            <a:ext cx="8648700" cy="800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B5C8D7D-1629-8D4F-A28A-F14EF4D6A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126" y="5473700"/>
            <a:ext cx="85979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90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extraction </a:t>
            </a:r>
            <a:r>
              <a:rPr lang="en-US" sz="3100" b="1" dirty="0">
                <a:solidFill>
                  <a:srgbClr val="0070C0"/>
                </a:solidFill>
              </a:rPr>
              <a:t>(</a:t>
            </a:r>
            <a:r>
              <a:rPr lang="en-US" sz="3100" b="1" dirty="0" err="1">
                <a:solidFill>
                  <a:srgbClr val="0070C0"/>
                </a:solidFill>
              </a:rPr>
              <a:t>extract_relevant_features</a:t>
            </a:r>
            <a:r>
              <a:rPr lang="en-US" sz="31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1776"/>
            <a:ext cx="12009896" cy="5998732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tsfresh</a:t>
            </a:r>
            <a:r>
              <a:rPr lang="en-US" dirty="0"/>
              <a:t> import </a:t>
            </a:r>
            <a:r>
              <a:rPr lang="en-US" dirty="0" err="1"/>
              <a:t>extract_relevant_features</a:t>
            </a:r>
            <a:endParaRPr lang="en-US" dirty="0"/>
          </a:p>
          <a:p>
            <a:r>
              <a:rPr lang="en-US" dirty="0"/>
              <a:t>X = </a:t>
            </a:r>
            <a:r>
              <a:rPr lang="en-US" dirty="0" err="1"/>
              <a:t>extract_relevant_features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, y, </a:t>
            </a:r>
            <a:r>
              <a:rPr lang="en-US" dirty="0" err="1"/>
              <a:t>column_id</a:t>
            </a:r>
            <a:r>
              <a:rPr lang="en-US" dirty="0"/>
              <a:t>='id', </a:t>
            </a:r>
            <a:r>
              <a:rPr lang="en-US" dirty="0" err="1"/>
              <a:t>column_sort</a:t>
            </a:r>
            <a:r>
              <a:rPr lang="en-US" dirty="0"/>
              <a:t>='time')</a:t>
            </a:r>
          </a:p>
          <a:p>
            <a:pPr lvl="1"/>
            <a:r>
              <a:rPr lang="en-US" dirty="0">
                <a:hlinkClick r:id="rId2"/>
              </a:rPr>
              <a:t>https://tsfresh.readthedocs.io/en/latest/api/tsfresh.convenience.html</a:t>
            </a:r>
            <a:r>
              <a:rPr lang="en-US" dirty="0"/>
              <a:t> </a:t>
            </a:r>
          </a:p>
          <a:p>
            <a:r>
              <a:rPr lang="en-US" dirty="0"/>
              <a:t>What does it do?</a:t>
            </a:r>
          </a:p>
          <a:p>
            <a:pPr lvl="1"/>
            <a:r>
              <a:rPr lang="en-US" b="1" dirty="0"/>
              <a:t>High level convenience function</a:t>
            </a:r>
            <a:r>
              <a:rPr lang="en-US" dirty="0"/>
              <a:t> to extract time series features from </a:t>
            </a:r>
            <a:r>
              <a:rPr lang="en-US" i="1" dirty="0" err="1"/>
              <a:t>timeseries_container</a:t>
            </a:r>
            <a:endParaRPr lang="en-US" i="1" dirty="0"/>
          </a:p>
          <a:p>
            <a:pPr lvl="1"/>
            <a:r>
              <a:rPr lang="en-US" i="1" dirty="0" err="1"/>
              <a:t>timeseries_container</a:t>
            </a:r>
            <a:r>
              <a:rPr lang="en-US" i="1" dirty="0"/>
              <a:t> </a:t>
            </a:r>
            <a:r>
              <a:rPr lang="en-US" dirty="0"/>
              <a:t>– The </a:t>
            </a:r>
            <a:r>
              <a:rPr lang="en-US" dirty="0" err="1"/>
              <a:t>pandas.DataFrame</a:t>
            </a:r>
            <a:r>
              <a:rPr lang="en-US" dirty="0"/>
              <a:t> with the time series to compute the features for, or a dictionary of </a:t>
            </a:r>
            <a:r>
              <a:rPr lang="en-US" dirty="0" err="1"/>
              <a:t>pandas.DataFrames</a:t>
            </a:r>
            <a:endParaRPr lang="en-US" dirty="0"/>
          </a:p>
          <a:p>
            <a:pPr lvl="1"/>
            <a:r>
              <a:rPr lang="en-US" dirty="0"/>
              <a:t>‘</a:t>
            </a:r>
            <a:r>
              <a:rPr lang="en-US" dirty="0" err="1"/>
              <a:t>df</a:t>
            </a:r>
            <a:r>
              <a:rPr lang="en-US" dirty="0"/>
              <a:t>’ is an example of </a:t>
            </a:r>
            <a:r>
              <a:rPr lang="en-US" i="1" dirty="0" err="1"/>
              <a:t>timeseries_container</a:t>
            </a:r>
            <a:endParaRPr lang="en-US" i="1" dirty="0"/>
          </a:p>
          <a:p>
            <a:pPr lvl="1"/>
            <a:r>
              <a:rPr lang="en-US" dirty="0"/>
              <a:t>It returns feature matrix ‘X’ possibly augmented with relevant time-series features with respect to target vector ‘y</a:t>
            </a:r>
            <a:r>
              <a:rPr lang="en-US" i="1" dirty="0"/>
              <a:t>’</a:t>
            </a:r>
            <a:r>
              <a:rPr lang="en-US" dirty="0"/>
              <a:t>.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DC86F8-D961-B143-B3CE-BA43899B0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91" y="5044054"/>
            <a:ext cx="11195913" cy="167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45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C13B-44CB-430F-985B-56B14DF5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BFB17-F02F-4731-B8CA-37C9FB091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36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95" y="11659"/>
            <a:ext cx="12040241" cy="895057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selection basics (</a:t>
            </a:r>
            <a:r>
              <a:rPr lang="en-US" b="1" dirty="0" err="1">
                <a:solidFill>
                  <a:srgbClr val="0070C0"/>
                </a:solidFill>
              </a:rPr>
              <a:t>select_features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6" y="981103"/>
            <a:ext cx="12040240" cy="47948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Time series often contain noise, redundancies or irrelevant information. </a:t>
            </a:r>
          </a:p>
          <a:p>
            <a:r>
              <a:rPr lang="en-US" dirty="0"/>
              <a:t>As a result most of the extracted features will not be useful for the machine learning task at hand.</a:t>
            </a:r>
          </a:p>
          <a:p>
            <a:r>
              <a:rPr lang="en-US" dirty="0"/>
              <a:t>To avoid extracting irrelevant features, the </a:t>
            </a:r>
            <a:r>
              <a:rPr lang="en-US" i="1" dirty="0" err="1"/>
              <a:t>tsfresh</a:t>
            </a:r>
            <a:r>
              <a:rPr lang="en-US" dirty="0"/>
              <a:t> package has a built-in filtering procedure. </a:t>
            </a:r>
          </a:p>
          <a:p>
            <a:r>
              <a:rPr lang="en-US" dirty="0"/>
              <a:t>This filtering procedure evaluates the explaining power and importance of each characteristic for the regression or classification tasks at hand.</a:t>
            </a:r>
          </a:p>
          <a:p>
            <a:r>
              <a:rPr lang="en-US" dirty="0"/>
              <a:t>It is based on the well developed theory of hypothesis testing and uses a multiple test procedure. </a:t>
            </a:r>
          </a:p>
          <a:p>
            <a:r>
              <a:rPr lang="en-US" dirty="0"/>
              <a:t>As a result the filtering process mathematically controls the percentage of irrelevant extracted features.</a:t>
            </a:r>
          </a:p>
          <a:p>
            <a:r>
              <a:rPr lang="en-US" b="1" dirty="0"/>
              <a:t>from </a:t>
            </a:r>
            <a:r>
              <a:rPr lang="en-US" b="1" dirty="0" err="1"/>
              <a:t>tsfresh</a:t>
            </a:r>
            <a:r>
              <a:rPr lang="en-US" b="1" dirty="0"/>
              <a:t> import </a:t>
            </a:r>
            <a:r>
              <a:rPr lang="en-US" b="1" dirty="0" err="1"/>
              <a:t>select_features</a:t>
            </a:r>
            <a:endParaRPr lang="en-US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BD5FC86-7EBB-5342-B105-ED6BB1AA6358}"/>
              </a:ext>
            </a:extLst>
          </p:cNvPr>
          <p:cNvGrpSpPr/>
          <p:nvPr/>
        </p:nvGrpSpPr>
        <p:grpSpPr>
          <a:xfrm>
            <a:off x="1860550" y="5885438"/>
            <a:ext cx="8470900" cy="766737"/>
            <a:chOff x="1860550" y="5332187"/>
            <a:chExt cx="8470900" cy="76673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E5DB106-A0B6-5F4F-BB9C-91D4C127B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0550" y="5551182"/>
              <a:ext cx="8470900" cy="54774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32536D9-7139-F842-A157-C02D3394B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0550" y="5332187"/>
              <a:ext cx="8470900" cy="22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3183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96" y="417826"/>
            <a:ext cx="10515600" cy="662782"/>
          </a:xfrm>
        </p:spPr>
        <p:txBody>
          <a:bodyPr>
            <a:no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selection </a:t>
            </a:r>
            <a:r>
              <a:rPr lang="en-US" sz="4000" b="1" dirty="0">
                <a:solidFill>
                  <a:srgbClr val="0070C0"/>
                </a:solidFill>
              </a:rPr>
              <a:t>(null hypothesis)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6" y="1671944"/>
            <a:ext cx="11855823" cy="3975821"/>
          </a:xfrm>
        </p:spPr>
        <p:txBody>
          <a:bodyPr>
            <a:normAutofit/>
          </a:bodyPr>
          <a:lstStyle/>
          <a:p>
            <a:r>
              <a:rPr lang="en-US" dirty="0"/>
              <a:t>Each feature vector is evaluated individually and independently based on its importance for predicting the target or class label.</a:t>
            </a:r>
          </a:p>
          <a:p>
            <a:r>
              <a:rPr lang="en-US" dirty="0"/>
              <a:t>We are testing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 = the Feature is not relevant and should not be added</a:t>
            </a:r>
          </a:p>
          <a:p>
            <a:r>
              <a:rPr lang="en-US" dirty="0"/>
              <a:t>against the following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 = the Feature is relevant and should be kept</a:t>
            </a:r>
          </a:p>
          <a:p>
            <a:r>
              <a:rPr lang="en-US" dirty="0"/>
              <a:t>Or in other words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 = Target and Feature are independent / the Feature has no influence on the target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 = Target and Feature are associated / dependent</a:t>
            </a:r>
          </a:p>
        </p:txBody>
      </p:sp>
    </p:spTree>
    <p:extLst>
      <p:ext uri="{BB962C8B-B14F-4D97-AF65-F5344CB8AC3E}">
        <p14:creationId xmlns:p14="http://schemas.microsoft.com/office/powerpoint/2010/main" val="384573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0E00-E4B6-2B42-9576-557C271C0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54A4B-1AF7-EF4D-A8F8-92AED00FA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Feature engineering</a:t>
            </a:r>
          </a:p>
          <a:p>
            <a:r>
              <a:rPr lang="en-US" sz="3600" dirty="0"/>
              <a:t>Feature extraction</a:t>
            </a:r>
          </a:p>
          <a:p>
            <a:r>
              <a:rPr lang="en-US" sz="3600" dirty="0"/>
              <a:t>Feature selection</a:t>
            </a:r>
          </a:p>
          <a:p>
            <a:pPr lvl="1"/>
            <a:r>
              <a:rPr lang="en-US" sz="2800" dirty="0"/>
              <a:t>Feature significance testing</a:t>
            </a:r>
          </a:p>
          <a:p>
            <a:pPr lvl="1"/>
            <a:r>
              <a:rPr lang="en-US" sz="2800" dirty="0"/>
              <a:t>Multiple test procedure</a:t>
            </a:r>
          </a:p>
          <a:p>
            <a:r>
              <a:rPr lang="en-US" sz="3600" dirty="0"/>
              <a:t>Data formats</a:t>
            </a:r>
          </a:p>
          <a:p>
            <a:r>
              <a:rPr lang="en-US" sz="3600" dirty="0"/>
              <a:t>Basics of time-series forecasting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51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570" y="348669"/>
            <a:ext cx="10515600" cy="662782"/>
          </a:xfrm>
        </p:spPr>
        <p:txBody>
          <a:bodyPr>
            <a:no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selection </a:t>
            </a:r>
            <a:r>
              <a:rPr lang="en-US" sz="4000" b="1" dirty="0">
                <a:solidFill>
                  <a:srgbClr val="0070C0"/>
                </a:solidFill>
              </a:rPr>
              <a:t>(p-value)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088" y="1771836"/>
            <a:ext cx="11918897" cy="4575176"/>
          </a:xfrm>
        </p:spPr>
        <p:txBody>
          <a:bodyPr>
            <a:normAutofit/>
          </a:bodyPr>
          <a:lstStyle/>
          <a:p>
            <a:r>
              <a:rPr lang="en-US" dirty="0"/>
              <a:t>When you perform a hypothesis test in statistics, a </a:t>
            </a:r>
            <a:r>
              <a:rPr lang="en-US" b="1" dirty="0"/>
              <a:t>p</a:t>
            </a:r>
            <a:r>
              <a:rPr lang="en-US" dirty="0"/>
              <a:t>-</a:t>
            </a:r>
            <a:r>
              <a:rPr lang="en-US" b="1" dirty="0"/>
              <a:t>value</a:t>
            </a:r>
            <a:r>
              <a:rPr lang="en-US" dirty="0"/>
              <a:t> helps you determine the significance of your results. </a:t>
            </a:r>
          </a:p>
          <a:p>
            <a:r>
              <a:rPr lang="en-US" dirty="0"/>
              <a:t>The </a:t>
            </a:r>
            <a:r>
              <a:rPr lang="en-US" b="1" dirty="0"/>
              <a:t>p</a:t>
            </a:r>
            <a:r>
              <a:rPr lang="en-US" dirty="0"/>
              <a:t>-</a:t>
            </a:r>
            <a:r>
              <a:rPr lang="en-US" b="1" dirty="0"/>
              <a:t>value</a:t>
            </a:r>
            <a:r>
              <a:rPr lang="en-US" dirty="0"/>
              <a:t> is a number between 0 and 1 and interpreted in the following way: 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small p</a:t>
            </a:r>
            <a:r>
              <a:rPr lang="en-US" dirty="0"/>
              <a:t>-</a:t>
            </a:r>
            <a:r>
              <a:rPr lang="en-US" b="1" dirty="0"/>
              <a:t>value</a:t>
            </a:r>
            <a:r>
              <a:rPr lang="en-US" dirty="0"/>
              <a:t> (typically ≤ 0.05) indicates strong evidence against the null hypothesis that the feature is not relevant and should not be added</a:t>
            </a:r>
          </a:p>
          <a:p>
            <a:pPr lvl="1"/>
            <a:r>
              <a:rPr lang="en-US" dirty="0"/>
              <a:t>Meaning that, we reject the null hypothesis and the feature should be kept.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large p-value </a:t>
            </a:r>
            <a:r>
              <a:rPr lang="en-US" dirty="0"/>
              <a:t>(&gt;0.05) indicates weak evidence against the null hypothesis, so we fail to reject the null hypothesis.</a:t>
            </a:r>
          </a:p>
          <a:p>
            <a:r>
              <a:rPr lang="en-US" dirty="0"/>
              <a:t>Always report the </a:t>
            </a:r>
            <a:r>
              <a:rPr lang="en-US" b="1" i="1" dirty="0"/>
              <a:t>p</a:t>
            </a:r>
            <a:r>
              <a:rPr lang="en-US" b="1" dirty="0"/>
              <a:t>-value</a:t>
            </a:r>
            <a:r>
              <a:rPr lang="en-US" dirty="0"/>
              <a:t> so your readers can draw their own conclusions.</a:t>
            </a:r>
          </a:p>
        </p:txBody>
      </p:sp>
    </p:spTree>
    <p:extLst>
      <p:ext uri="{BB962C8B-B14F-4D97-AF65-F5344CB8AC3E}">
        <p14:creationId xmlns:p14="http://schemas.microsoft.com/office/powerpoint/2010/main" val="1032148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selection </a:t>
            </a:r>
            <a:r>
              <a:rPr lang="en-US" sz="2800" b="1" dirty="0">
                <a:solidFill>
                  <a:srgbClr val="0070C0"/>
                </a:solidFill>
              </a:rPr>
              <a:t>(testing procedure)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Benjamini</a:t>
            </a:r>
            <a:r>
              <a:rPr lang="en-US" b="1" dirty="0"/>
              <a:t> Hochberg procedure</a:t>
            </a:r>
          </a:p>
          <a:p>
            <a:pPr lvl="1"/>
            <a:r>
              <a:rPr lang="en-US" dirty="0"/>
              <a:t>It is a multiple testing procedure decides which features to keep and which to cut off (solely based on the p-values)</a:t>
            </a:r>
          </a:p>
          <a:p>
            <a:pPr lvl="1"/>
            <a:r>
              <a:rPr lang="en-US" dirty="0"/>
              <a:t>Determines if the null hypothesis for a given feature can be rejected.</a:t>
            </a:r>
          </a:p>
          <a:p>
            <a:pPr lvl="1"/>
            <a:r>
              <a:rPr lang="en-US" dirty="0"/>
              <a:t>For this the test regards the features’ p-values and controls the global false discovery rate</a:t>
            </a:r>
          </a:p>
          <a:p>
            <a:pPr lvl="1"/>
            <a:r>
              <a:rPr lang="en-US" dirty="0"/>
              <a:t>Global false discovery rate (FDR) is the ratio of false rejections by all rejections: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83D616-754D-CF4C-B594-6B7C1B824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999" y="4891793"/>
            <a:ext cx="4586516" cy="122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42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2027-90D4-4E9D-AFF3-C3246337A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700" dirty="0">
                <a:hlinkClick r:id="rId2"/>
              </a:rPr>
              <a:t>https://github.com/blue-yonder/tsfresh/tree/master/notebooks</a:t>
            </a:r>
            <a:endParaRPr lang="en-US" sz="2700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A98ADC-F632-46F2-843C-BB795D9E7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86395"/>
            <a:ext cx="10515600" cy="4229798"/>
          </a:xfrm>
        </p:spPr>
      </p:pic>
    </p:spTree>
    <p:extLst>
      <p:ext uri="{BB962C8B-B14F-4D97-AF65-F5344CB8AC3E}">
        <p14:creationId xmlns:p14="http://schemas.microsoft.com/office/powerpoint/2010/main" val="2899683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88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selection summary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96E035-3342-5B46-B49C-7CCD3BD4A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350951"/>
            <a:ext cx="8237220" cy="532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37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D43D5-BEAA-4A2E-8442-EF10F8D86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Format</a:t>
            </a:r>
            <a:br>
              <a:rPr lang="en-US" dirty="0"/>
            </a:br>
            <a:endParaRPr lang="en-US" sz="27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C45F9D-5D92-4531-AEF2-AA1D20347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18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7" y="211137"/>
            <a:ext cx="12051506" cy="817564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Data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47" y="1657350"/>
            <a:ext cx="12051506" cy="4286250"/>
          </a:xfrm>
        </p:spPr>
        <p:txBody>
          <a:bodyPr>
            <a:normAutofit/>
          </a:bodyPr>
          <a:lstStyle/>
          <a:p>
            <a:r>
              <a:rPr lang="en-US" sz="3200" dirty="0"/>
              <a:t>Input format – </a:t>
            </a:r>
            <a:r>
              <a:rPr lang="en-US" sz="3200" dirty="0" err="1"/>
              <a:t>pandas.DataFrame</a:t>
            </a:r>
            <a:r>
              <a:rPr lang="en-US" sz="3200" dirty="0"/>
              <a:t> (2D tabular data)</a:t>
            </a:r>
          </a:p>
          <a:p>
            <a:pPr lvl="1"/>
            <a:r>
              <a:rPr lang="en-US" sz="3200" dirty="0">
                <a:hlinkClick r:id="rId2"/>
              </a:rPr>
              <a:t>http://pandas.pydata.org/pandas-docs/stable/reference/api/pandas.DataFrame.html#pandas.DataFrame</a:t>
            </a:r>
            <a:endParaRPr lang="en-US" sz="3200" dirty="0"/>
          </a:p>
          <a:p>
            <a:pPr lvl="1"/>
            <a:r>
              <a:rPr lang="en-US" sz="3200" dirty="0"/>
              <a:t>flat </a:t>
            </a:r>
            <a:r>
              <a:rPr lang="en-US" sz="3200" dirty="0" err="1"/>
              <a:t>DataFrame</a:t>
            </a:r>
            <a:r>
              <a:rPr lang="en-US" sz="3200" dirty="0"/>
              <a:t>:  </a:t>
            </a:r>
            <a:r>
              <a:rPr lang="en-US" sz="3200" dirty="0" err="1"/>
              <a:t>column_kind</a:t>
            </a:r>
            <a:r>
              <a:rPr lang="en-US" sz="3200" dirty="0"/>
              <a:t>=None, </a:t>
            </a:r>
            <a:r>
              <a:rPr lang="en-US" sz="3200" dirty="0" err="1"/>
              <a:t>column_value</a:t>
            </a:r>
            <a:r>
              <a:rPr lang="en-US" sz="3200" dirty="0"/>
              <a:t>=None</a:t>
            </a:r>
          </a:p>
          <a:p>
            <a:pPr lvl="1"/>
            <a:r>
              <a:rPr lang="en-US" sz="3200" dirty="0"/>
              <a:t>Stacked </a:t>
            </a:r>
            <a:r>
              <a:rPr lang="en-US" sz="3200" dirty="0" err="1"/>
              <a:t>DataFrame</a:t>
            </a:r>
            <a:endParaRPr lang="en-US" sz="3200" dirty="0"/>
          </a:p>
          <a:p>
            <a:pPr lvl="1"/>
            <a:r>
              <a:rPr lang="en-US" sz="3200" dirty="0"/>
              <a:t>Dictionary of flat </a:t>
            </a:r>
            <a:r>
              <a:rPr lang="en-US" sz="3200" dirty="0" err="1"/>
              <a:t>DataFrames</a:t>
            </a:r>
            <a:endParaRPr lang="en-US" sz="3200" dirty="0"/>
          </a:p>
          <a:p>
            <a:pPr lvl="1"/>
            <a:r>
              <a:rPr lang="en-US" sz="3200" dirty="0">
                <a:hlinkClick r:id="rId3"/>
              </a:rPr>
              <a:t>https://tsfresh.readthedocs.io/en/latest/text/data_formats.html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562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051506" cy="817564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Data Formats (Flat </a:t>
            </a:r>
            <a:r>
              <a:rPr lang="en-US" b="1" dirty="0" err="1">
                <a:solidFill>
                  <a:srgbClr val="0070C0"/>
                </a:solidFill>
              </a:rPr>
              <a:t>DataFrame</a:t>
            </a:r>
            <a:r>
              <a:rPr lang="en-US" b="1" dirty="0">
                <a:solidFill>
                  <a:srgbClr val="0070C0"/>
                </a:solidFill>
              </a:rPr>
              <a:t> 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47" y="732630"/>
            <a:ext cx="12051506" cy="6025358"/>
          </a:xfrm>
        </p:spPr>
        <p:txBody>
          <a:bodyPr>
            <a:normAutofit/>
          </a:bodyPr>
          <a:lstStyle/>
          <a:p>
            <a:r>
              <a:rPr lang="en-US" dirty="0"/>
              <a:t>Input Data Format:</a:t>
            </a:r>
          </a:p>
          <a:p>
            <a:pPr lvl="1"/>
            <a:r>
              <a:rPr lang="en-US" dirty="0"/>
              <a:t>Imagine you record the values of time-series x and y for different objects A and B for three different times t1, t2 and t3. </a:t>
            </a:r>
          </a:p>
          <a:p>
            <a:pPr lvl="1"/>
            <a:r>
              <a:rPr lang="en-US" dirty="0"/>
              <a:t>Now you want to calculate some feature with </a:t>
            </a:r>
            <a:r>
              <a:rPr lang="en-US" dirty="0" err="1"/>
              <a:t>tsfresh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Your resulting </a:t>
            </a:r>
            <a:r>
              <a:rPr lang="en-US" dirty="0" err="1"/>
              <a:t>DataFrame</a:t>
            </a:r>
            <a:r>
              <a:rPr lang="en-US" dirty="0"/>
              <a:t> may look like this</a:t>
            </a:r>
          </a:p>
          <a:p>
            <a:pPr lvl="1"/>
            <a:r>
              <a:rPr lang="en-US" dirty="0"/>
              <a:t>You would pass </a:t>
            </a:r>
          </a:p>
          <a:p>
            <a:pPr lvl="1"/>
            <a:r>
              <a:rPr lang="en-US" sz="1800" dirty="0" err="1"/>
              <a:t>column_id</a:t>
            </a:r>
            <a:r>
              <a:rPr lang="en-US" sz="1800" dirty="0"/>
              <a:t>="id", </a:t>
            </a:r>
            <a:r>
              <a:rPr lang="en-US" sz="1800" dirty="0" err="1"/>
              <a:t>column_sort</a:t>
            </a:r>
            <a:r>
              <a:rPr lang="en-US" sz="1800" dirty="0"/>
              <a:t>="time", </a:t>
            </a:r>
            <a:r>
              <a:rPr lang="en-US" sz="1800" dirty="0" err="1"/>
              <a:t>column_kind</a:t>
            </a:r>
            <a:r>
              <a:rPr lang="en-US" sz="1800" dirty="0"/>
              <a:t>=None, </a:t>
            </a:r>
            <a:r>
              <a:rPr lang="en-US" sz="1800" dirty="0" err="1"/>
              <a:t>column_value</a:t>
            </a:r>
            <a:r>
              <a:rPr lang="en-US" sz="1800" dirty="0"/>
              <a:t>=None</a:t>
            </a:r>
          </a:p>
          <a:p>
            <a:pPr lvl="1"/>
            <a:r>
              <a:rPr lang="en-US" sz="1800" dirty="0"/>
              <a:t>to extract functions, to extract features separately for all ids and </a:t>
            </a:r>
          </a:p>
          <a:p>
            <a:pPr lvl="1"/>
            <a:r>
              <a:rPr lang="en-US" sz="1800"/>
              <a:t>separately for the x and y values.</a:t>
            </a:r>
            <a:endParaRPr lang="en-US" sz="1800" dirty="0"/>
          </a:p>
          <a:p>
            <a:r>
              <a:rPr lang="en-US" dirty="0"/>
              <a:t>Output Format of Features:</a:t>
            </a:r>
          </a:p>
          <a:p>
            <a:pPr lvl="1"/>
            <a:r>
              <a:rPr lang="en-US" dirty="0"/>
              <a:t>The resulting feature matrix for all three input </a:t>
            </a:r>
            <a:r>
              <a:rPr lang="en-US" dirty="0" err="1"/>
              <a:t>DataFrame</a:t>
            </a:r>
            <a:r>
              <a:rPr lang="en-US" dirty="0"/>
              <a:t> options will be the same. </a:t>
            </a:r>
          </a:p>
          <a:p>
            <a:pPr lvl="1"/>
            <a:r>
              <a:rPr lang="en-US" dirty="0"/>
              <a:t>It will always be a </a:t>
            </a:r>
            <a:r>
              <a:rPr lang="en-US" dirty="0">
                <a:hlinkClick r:id="rId2" tooltip="(in pandas v0.24.2)"/>
              </a:rPr>
              <a:t>pandas.DataFrame</a:t>
            </a:r>
            <a:r>
              <a:rPr lang="en-US" dirty="0"/>
              <a:t> with the following layout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030AB-B764-1740-9A36-193602B75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368" y="5395120"/>
            <a:ext cx="8978900" cy="146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7ADE25-D209-5B4C-9364-DC353D10D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802" y="1550194"/>
            <a:ext cx="3698951" cy="267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07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Basics of time-series forecasting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78188-4485-E646-BC43-AA77CC77C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" y="1588135"/>
            <a:ext cx="4753610" cy="42192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EAE5E4-59B5-9742-95AD-154B2319B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346" y="1588135"/>
            <a:ext cx="6650524" cy="370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39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555285"/>
            <a:ext cx="10515600" cy="714716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Summary of time-series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" y="1618342"/>
            <a:ext cx="11963401" cy="4245429"/>
          </a:xfrm>
        </p:spPr>
        <p:txBody>
          <a:bodyPr/>
          <a:lstStyle/>
          <a:p>
            <a:r>
              <a:rPr lang="en-US" dirty="0"/>
              <a:t>Features are calculated by </a:t>
            </a:r>
            <a:r>
              <a:rPr lang="en-US" i="1" dirty="0"/>
              <a:t>rolling</a:t>
            </a:r>
            <a:r>
              <a:rPr lang="en-US" dirty="0"/>
              <a:t> over the data</a:t>
            </a:r>
          </a:p>
          <a:p>
            <a:r>
              <a:rPr lang="en-US" dirty="0"/>
              <a:t>A rolling mechanism will give you the sub time series to construct the features.</a:t>
            </a:r>
          </a:p>
          <a:p>
            <a:r>
              <a:rPr lang="en-US" dirty="0"/>
              <a:t>So, we move the time-series window that extract the features and then predict the next time step (which was not used to extract features) forward</a:t>
            </a:r>
          </a:p>
          <a:p>
            <a:r>
              <a:rPr lang="en-US" dirty="0"/>
              <a:t>Both </a:t>
            </a:r>
            <a:r>
              <a:rPr lang="en-US" dirty="0" err="1"/>
              <a:t>tsfresh</a:t>
            </a:r>
            <a:r>
              <a:rPr lang="en-US" dirty="0"/>
              <a:t> and pandas provide methods for rolling mechanisms</a:t>
            </a:r>
          </a:p>
          <a:p>
            <a:pPr lvl="1"/>
            <a:r>
              <a:rPr lang="en-US" dirty="0" err="1"/>
              <a:t>tsfresh.utilities.dataframe_functions.roll_time_series</a:t>
            </a:r>
            <a:endParaRPr lang="en-US" dirty="0">
              <a:hlinkClick r:id="rId2"/>
            </a:endParaRPr>
          </a:p>
          <a:p>
            <a:pPr lvl="2"/>
            <a:r>
              <a:rPr lang="en-US" dirty="0">
                <a:hlinkClick r:id="rId2"/>
              </a:rPr>
              <a:t>https://tsfresh.readthedocs.io/en/latest/api/tsfresh.utilities.html#tsfresh.utilities.dataframe_functions.roll_time_series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DataFrame.rolling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https://pandas.pydata.org/pandas-docs/stable/reference/api/pandas.DataFrame.rolling.html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14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0BE78-F841-4624-B3F9-2414EE83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</a:t>
            </a:r>
            <a:br>
              <a:rPr lang="en-US" dirty="0"/>
            </a:br>
            <a:r>
              <a:rPr lang="en-US" sz="2700" dirty="0">
                <a:hlinkClick r:id="rId2"/>
              </a:rPr>
              <a:t>https://github.com/blue-yonder/tsfresh/tree/master/notebooks</a:t>
            </a:r>
            <a:endParaRPr lang="en-US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48552-019A-44BF-BD05-7D56F38E0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9B1E63-E300-42D6-AE53-1B72BCD48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30365"/>
            <a:ext cx="10515600" cy="414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72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0D222-53B6-144D-9440-3212AED0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Basics of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19BED-FDE0-B149-90E5-294D6341C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engineering is the process of transforming </a:t>
            </a:r>
            <a:r>
              <a:rPr lang="en-US" b="1" dirty="0"/>
              <a:t>raw data</a:t>
            </a:r>
            <a:r>
              <a:rPr lang="en-US" dirty="0"/>
              <a:t> into </a:t>
            </a:r>
            <a:r>
              <a:rPr lang="en-US" b="1" dirty="0"/>
              <a:t>features </a:t>
            </a:r>
            <a:r>
              <a:rPr lang="en-US" dirty="0"/>
              <a:t>that make machine learning algorithms work.</a:t>
            </a:r>
          </a:p>
          <a:p>
            <a:r>
              <a:rPr lang="en-US" dirty="0"/>
              <a:t>The goal is to better represent </a:t>
            </a:r>
            <a:r>
              <a:rPr lang="en-US" b="1" dirty="0"/>
              <a:t>the underlying problem</a:t>
            </a:r>
            <a:r>
              <a:rPr lang="en-US" dirty="0"/>
              <a:t> to </a:t>
            </a:r>
            <a:r>
              <a:rPr lang="en-US" b="1" dirty="0"/>
              <a:t>the predictive models.</a:t>
            </a:r>
          </a:p>
          <a:p>
            <a:r>
              <a:rPr lang="en-US" b="1" dirty="0"/>
              <a:t>Intelligent </a:t>
            </a:r>
            <a:r>
              <a:rPr lang="en-US" dirty="0"/>
              <a:t>feature engineering results in improved </a:t>
            </a:r>
            <a:r>
              <a:rPr lang="en-US" b="1" dirty="0"/>
              <a:t>model accuracy</a:t>
            </a:r>
            <a:r>
              <a:rPr lang="en-US" dirty="0"/>
              <a:t> on </a:t>
            </a:r>
            <a:r>
              <a:rPr lang="en-US" b="1" dirty="0"/>
              <a:t>unseen data.</a:t>
            </a:r>
          </a:p>
          <a:p>
            <a:r>
              <a:rPr lang="en-US" dirty="0"/>
              <a:t>Most of the time is spent on engineering or creating features.</a:t>
            </a:r>
          </a:p>
          <a:p>
            <a:pPr lvl="1"/>
            <a:r>
              <a:rPr lang="en-US" dirty="0"/>
              <a:t>Deciding what features to create.</a:t>
            </a:r>
          </a:p>
          <a:p>
            <a:pPr lvl="1"/>
            <a:r>
              <a:rPr lang="en-US" dirty="0"/>
              <a:t>Checking how the created features work with your ML-model</a:t>
            </a:r>
          </a:p>
          <a:p>
            <a:pPr lvl="1"/>
            <a:r>
              <a:rPr lang="en-US" dirty="0"/>
              <a:t>Based on model performance, improving features (if needed)</a:t>
            </a:r>
          </a:p>
        </p:txBody>
      </p:sp>
    </p:spTree>
    <p:extLst>
      <p:ext uri="{BB962C8B-B14F-4D97-AF65-F5344CB8AC3E}">
        <p14:creationId xmlns:p14="http://schemas.microsoft.com/office/powerpoint/2010/main" val="39198734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Conclusions – Things to 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are a different kind of input data instead of raw data to train a model. Relevant features can help improve the model accuracy.</a:t>
            </a:r>
          </a:p>
          <a:p>
            <a:r>
              <a:rPr lang="en-US" dirty="0" err="1"/>
              <a:t>Tsfresh</a:t>
            </a:r>
            <a:r>
              <a:rPr lang="en-US" dirty="0"/>
              <a:t> package:  input/output: </a:t>
            </a:r>
            <a:r>
              <a:rPr lang="en-US" dirty="0" err="1"/>
              <a:t>pandas.DataFrame</a:t>
            </a:r>
            <a:r>
              <a:rPr lang="en-US" dirty="0"/>
              <a:t> (2D tabular data)</a:t>
            </a:r>
          </a:p>
          <a:p>
            <a:r>
              <a:rPr lang="en-US" dirty="0"/>
              <a:t>Three important submodules can be used to extract and select features: </a:t>
            </a:r>
          </a:p>
          <a:p>
            <a:pPr lvl="1"/>
            <a:r>
              <a:rPr lang="en-US" b="1" dirty="0" err="1"/>
              <a:t>extract_features</a:t>
            </a:r>
            <a:endParaRPr lang="en-US" b="1" dirty="0"/>
          </a:p>
          <a:p>
            <a:pPr lvl="1"/>
            <a:r>
              <a:rPr lang="en-US" b="1" dirty="0" err="1"/>
              <a:t>select_features</a:t>
            </a:r>
            <a:endParaRPr lang="en-US" b="1" dirty="0"/>
          </a:p>
          <a:p>
            <a:pPr lvl="1"/>
            <a:r>
              <a:rPr lang="en-US" b="1" dirty="0" err="1"/>
              <a:t>extract_relevant_features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229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CF473-821F-E846-841E-C625AFF0F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251044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rgbClr val="0070C0"/>
                </a:solidFill>
              </a:rPr>
              <a:t> </a:t>
            </a:r>
            <a:r>
              <a:rPr lang="en-US" sz="8000" b="1">
                <a:solidFill>
                  <a:srgbClr val="0070C0"/>
                </a:solidFill>
              </a:rPr>
              <a:t>Questions</a:t>
            </a:r>
            <a:r>
              <a:rPr lang="en-US" sz="8000">
                <a:solidFill>
                  <a:srgbClr val="0070C0"/>
                </a:solidFill>
              </a:rPr>
              <a:t>?</a:t>
            </a:r>
            <a:endParaRPr lang="en-US" sz="8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179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Conclusions – Things to 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scaling is done to Normalize data so that priority is not given to a particular feature. </a:t>
            </a:r>
          </a:p>
          <a:p>
            <a:pPr lvl="1"/>
            <a:r>
              <a:rPr lang="en-US" dirty="0">
                <a:hlinkClick r:id="rId2"/>
              </a:rPr>
              <a:t>https://scikit-learn.org/stable/modules/preprocessing.html</a:t>
            </a:r>
            <a:r>
              <a:rPr lang="en-US" dirty="0"/>
              <a:t> </a:t>
            </a:r>
          </a:p>
          <a:p>
            <a:r>
              <a:rPr lang="en-US" dirty="0"/>
              <a:t>Role of scaling is mostly important in algorithms that are distance based (</a:t>
            </a:r>
            <a:r>
              <a:rPr lang="en-US" dirty="0" err="1"/>
              <a:t>e.g</a:t>
            </a:r>
            <a:r>
              <a:rPr lang="en-US" dirty="0"/>
              <a:t>, Euclidean metric).</a:t>
            </a:r>
          </a:p>
          <a:p>
            <a:pPr lvl="1"/>
            <a:r>
              <a:rPr lang="en-US" dirty="0"/>
              <a:t>E.g., k-means clustering, Support Vector Machines, etc.</a:t>
            </a:r>
          </a:p>
          <a:p>
            <a:r>
              <a:rPr lang="en-US" dirty="0"/>
              <a:t>ASIDE -- Random Forest (RF) is a tree-based model and hence </a:t>
            </a:r>
            <a:r>
              <a:rPr lang="en-US" b="1" dirty="0"/>
              <a:t>does not require</a:t>
            </a:r>
            <a:r>
              <a:rPr lang="en-US" dirty="0"/>
              <a:t> feature scaling.</a:t>
            </a:r>
          </a:p>
          <a:p>
            <a:r>
              <a:rPr lang="en-US" dirty="0"/>
              <a:t>RF algorithm is based on partitioning, even if you apply Normalization then also the result would be the same.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0181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References &amp; 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02368"/>
            <a:ext cx="12097657" cy="6055632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https://github.com/benfulcher/hctsa</a:t>
            </a:r>
            <a:endParaRPr lang="en-US" sz="1800" dirty="0"/>
          </a:p>
          <a:p>
            <a:r>
              <a:rPr lang="en-US" sz="1800" dirty="0">
                <a:hlinkClick r:id="rId3"/>
              </a:rPr>
              <a:t>https://tsfresh.readthedocs.io/en/latest/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4"/>
              </a:rPr>
              <a:t>https://github.com/blue-yonder/tsfresh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5"/>
              </a:rPr>
              <a:t>https://towardsdatascience.com/how-not-to-use-machine-learning-for-time-series-forecasting-avoiding-the-pitfalls-19f9d7adf424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6"/>
              </a:rPr>
              <a:t>https://towardsdatascience.com/how-to-use-machine-learning-for-anomaly-detection-and-condition-monitoring-6742f82900d7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7"/>
              </a:rPr>
              <a:t>https://towardsdatascience.com/understanding-feature-engineering-part-1-continuous-numeric-data-da4e47099a7b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8"/>
              </a:rPr>
              <a:t>https://towardsdatascience.com/feature-engineering-what-powers-machine-learning-93ab191bcc2d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9"/>
              </a:rPr>
              <a:t>https://machinelearningmastery.com/discover-feature-engineering-how-to-engineer-features-and-how-to-get-good-at-it/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10"/>
              </a:rPr>
              <a:t>https://developers.google.com/machine-learning/crash-course/representation/feature-engineering</a:t>
            </a:r>
            <a:r>
              <a:rPr lang="en-US" sz="1800" dirty="0"/>
              <a:t> </a:t>
            </a:r>
          </a:p>
          <a:p>
            <a:r>
              <a:rPr lang="en-US" sz="1800" dirty="0"/>
              <a:t>Feature Engineering for Machine Learning: Principles and Techniques for Data Scientists – Alice Zheng &amp; Amanda </a:t>
            </a:r>
            <a:r>
              <a:rPr lang="en-US" sz="1800" dirty="0" err="1"/>
              <a:t>Casari</a:t>
            </a:r>
            <a:r>
              <a:rPr lang="en-US" sz="1800" dirty="0"/>
              <a:t>, O’Reilly, 2018.</a:t>
            </a:r>
          </a:p>
          <a:p>
            <a:r>
              <a:rPr lang="en-US" sz="1800" dirty="0"/>
              <a:t>Feature Engineering Made Easy, Sinan </a:t>
            </a:r>
            <a:r>
              <a:rPr lang="en-US" sz="1800" dirty="0" err="1"/>
              <a:t>Ozdemir</a:t>
            </a:r>
            <a:r>
              <a:rPr lang="en-US" sz="1800" dirty="0"/>
              <a:t>, </a:t>
            </a:r>
            <a:r>
              <a:rPr lang="en-US" sz="1800" dirty="0" err="1"/>
              <a:t>Divya</a:t>
            </a:r>
            <a:r>
              <a:rPr lang="en-US" sz="1800" dirty="0"/>
              <a:t> </a:t>
            </a:r>
            <a:r>
              <a:rPr lang="en-US" sz="1800" dirty="0" err="1"/>
              <a:t>Susarla</a:t>
            </a:r>
            <a:r>
              <a:rPr lang="en-US" sz="1800" dirty="0"/>
              <a:t>, </a:t>
            </a:r>
            <a:r>
              <a:rPr lang="en-US" sz="1800" dirty="0" err="1"/>
              <a:t>Packt</a:t>
            </a:r>
            <a:r>
              <a:rPr lang="en-US" sz="1800" dirty="0"/>
              <a:t>, 2018.</a:t>
            </a:r>
          </a:p>
          <a:p>
            <a:r>
              <a:rPr lang="en-US" sz="1800" dirty="0"/>
              <a:t>Feature Extraction: Foundations and Applications, by Isabelle Guyon, Steve Gunn, Masoud </a:t>
            </a:r>
            <a:r>
              <a:rPr lang="en-US" sz="1800" dirty="0" err="1"/>
              <a:t>Nikravesh</a:t>
            </a:r>
            <a:r>
              <a:rPr lang="en-US" sz="1800" dirty="0"/>
              <a:t>, </a:t>
            </a:r>
            <a:r>
              <a:rPr lang="en-US" sz="1800" dirty="0" err="1"/>
              <a:t>Lofti</a:t>
            </a:r>
            <a:r>
              <a:rPr lang="en-US" sz="1800" dirty="0"/>
              <a:t> A. Zadeh, Springer 2006.</a:t>
            </a:r>
          </a:p>
          <a:p>
            <a:r>
              <a:rPr lang="en-US" sz="1800" dirty="0"/>
              <a:t>Feature Extraction, Construction and Selection: A Data Mining Perspective, Huan Liu, Hiroshi </a:t>
            </a:r>
            <a:r>
              <a:rPr lang="en-US" sz="1800" dirty="0" err="1"/>
              <a:t>Motoda</a:t>
            </a:r>
            <a:r>
              <a:rPr lang="en-US" sz="1800" dirty="0"/>
              <a:t>, Springer, 1998.</a:t>
            </a:r>
          </a:p>
          <a:p>
            <a:endParaRPr lang="en-US" sz="1800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690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823574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Parallelization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42" y="841829"/>
            <a:ext cx="12021458" cy="58782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Parallelization is based on </a:t>
            </a:r>
            <a:r>
              <a:rPr lang="en-US" dirty="0" err="1"/>
              <a:t>multiprocessing.Pool</a:t>
            </a:r>
            <a:endParaRPr lang="en-US" dirty="0"/>
          </a:p>
          <a:p>
            <a:r>
              <a:rPr lang="en-US" dirty="0"/>
              <a:t>For the </a:t>
            </a:r>
            <a:r>
              <a:rPr lang="en-US" b="1" dirty="0"/>
              <a:t>feature extraction</a:t>
            </a:r>
            <a:r>
              <a:rPr lang="en-US" dirty="0"/>
              <a:t> and </a:t>
            </a:r>
            <a:r>
              <a:rPr lang="en-US" b="1" i="1" dirty="0"/>
              <a:t>feature selection</a:t>
            </a:r>
            <a:r>
              <a:rPr lang="en-US" dirty="0"/>
              <a:t> parallelization parameters include</a:t>
            </a:r>
          </a:p>
          <a:p>
            <a:pPr lvl="1"/>
            <a:r>
              <a:rPr lang="en-US" i="1" dirty="0" err="1"/>
              <a:t>n_jobs</a:t>
            </a:r>
            <a:r>
              <a:rPr lang="en-US" dirty="0"/>
              <a:t> and </a:t>
            </a:r>
            <a:r>
              <a:rPr lang="en-US" i="1" dirty="0" err="1"/>
              <a:t>chunksize</a:t>
            </a:r>
            <a:r>
              <a:rPr lang="en-US" i="1" dirty="0"/>
              <a:t> </a:t>
            </a:r>
            <a:r>
              <a:rPr lang="en-US" dirty="0"/>
              <a:t>in</a:t>
            </a:r>
            <a:r>
              <a:rPr lang="en-US" i="1" dirty="0"/>
              <a:t> </a:t>
            </a:r>
            <a:r>
              <a:rPr lang="en-US" i="1" dirty="0" err="1"/>
              <a:t>extract_features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select_features</a:t>
            </a:r>
            <a:endParaRPr lang="en-US" i="1" dirty="0"/>
          </a:p>
          <a:p>
            <a:pPr lvl="1"/>
            <a:r>
              <a:rPr lang="en-US" i="1" dirty="0" err="1"/>
              <a:t>n_jobs</a:t>
            </a:r>
            <a:r>
              <a:rPr lang="en-US" i="1" dirty="0"/>
              <a:t> </a:t>
            </a:r>
            <a:r>
              <a:rPr lang="en-US" dirty="0"/>
              <a:t>corresponds to number of processors on the current system</a:t>
            </a:r>
            <a:endParaRPr lang="en-US" i="1" dirty="0"/>
          </a:p>
          <a:p>
            <a:r>
              <a:rPr lang="en-US" dirty="0"/>
              <a:t>On instantiation we set the Pool’s number of worker processes to </a:t>
            </a:r>
            <a:r>
              <a:rPr lang="en-US" i="1" dirty="0" err="1"/>
              <a:t>n_jobs</a:t>
            </a:r>
            <a:endParaRPr lang="en-US" i="1" dirty="0"/>
          </a:p>
          <a:p>
            <a:r>
              <a:rPr lang="en-US" dirty="0"/>
              <a:t>Recommend setting it to the maximum number of available (and otherwise idle) processors</a:t>
            </a:r>
          </a:p>
          <a:p>
            <a:r>
              <a:rPr lang="en-US" i="1" dirty="0" err="1"/>
              <a:t>chunksize</a:t>
            </a:r>
            <a:r>
              <a:rPr lang="en-US" dirty="0"/>
              <a:t> is the number of chunks that are submitted as one task to one worker process</a:t>
            </a:r>
          </a:p>
          <a:p>
            <a:r>
              <a:rPr lang="en-US" dirty="0" err="1"/>
              <a:t>E.g</a:t>
            </a:r>
            <a:r>
              <a:rPr lang="en-US" dirty="0"/>
              <a:t>, if you set the </a:t>
            </a:r>
            <a:r>
              <a:rPr lang="en-US" dirty="0" err="1"/>
              <a:t>chunksize</a:t>
            </a:r>
            <a:r>
              <a:rPr lang="en-US" dirty="0"/>
              <a:t> to 10, then it means that one worker task corresponds to calculate all features for 10 id/kind time series combinations</a:t>
            </a:r>
          </a:p>
          <a:p>
            <a:r>
              <a:rPr lang="en-US" dirty="0"/>
              <a:t>To do performance studies and profiling, turn off parallelization. </a:t>
            </a:r>
          </a:p>
          <a:p>
            <a:r>
              <a:rPr lang="en-US" dirty="0"/>
              <a:t>This can be setting the parameter </a:t>
            </a:r>
            <a:r>
              <a:rPr lang="en-US" i="1" dirty="0" err="1"/>
              <a:t>n_jobs</a:t>
            </a:r>
            <a:r>
              <a:rPr lang="en-US" dirty="0"/>
              <a:t> to 0 and </a:t>
            </a:r>
            <a:r>
              <a:rPr lang="en-US" i="1" dirty="0" err="1"/>
              <a:t>chunksize</a:t>
            </a:r>
            <a:r>
              <a:rPr lang="en-US" i="1" dirty="0"/>
              <a:t> = None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40273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p37"/>
          <p:cNvCxnSpPr/>
          <p:nvPr/>
        </p:nvCxnSpPr>
        <p:spPr>
          <a:xfrm>
            <a:off x="9056667" y="4888600"/>
            <a:ext cx="1780000" cy="0"/>
          </a:xfrm>
          <a:prstGeom prst="straightConnector1">
            <a:avLst/>
          </a:prstGeom>
          <a:noFill/>
          <a:ln w="114300" cap="flat" cmpd="sng">
            <a:solidFill>
              <a:srgbClr val="FF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12" name="Google Shape;212;p37"/>
          <p:cNvSpPr txBox="1"/>
          <p:nvPr/>
        </p:nvSpPr>
        <p:spPr>
          <a:xfrm>
            <a:off x="0" y="293133"/>
            <a:ext cx="121920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GB" sz="4000" b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Predict future value given current values</a:t>
            </a:r>
            <a:endParaRPr sz="4000" b="1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3" name="Google Shape;213;p37"/>
          <p:cNvCxnSpPr/>
          <p:nvPr/>
        </p:nvCxnSpPr>
        <p:spPr>
          <a:xfrm>
            <a:off x="1128567" y="4888600"/>
            <a:ext cx="9021200" cy="0"/>
          </a:xfrm>
          <a:prstGeom prst="straightConnector1">
            <a:avLst/>
          </a:prstGeom>
          <a:noFill/>
          <a:ln w="11430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37"/>
          <p:cNvCxnSpPr/>
          <p:nvPr/>
        </p:nvCxnSpPr>
        <p:spPr>
          <a:xfrm>
            <a:off x="10374267" y="3163167"/>
            <a:ext cx="12400" cy="1294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5" name="Google Shape;215;p37"/>
          <p:cNvSpPr txBox="1"/>
          <p:nvPr/>
        </p:nvSpPr>
        <p:spPr>
          <a:xfrm>
            <a:off x="9664267" y="2054151"/>
            <a:ext cx="14324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933">
                <a:latin typeface="Roboto"/>
                <a:ea typeface="Roboto"/>
                <a:cs typeface="Roboto"/>
                <a:sym typeface="Roboto"/>
              </a:rPr>
              <a:t>predict</a:t>
            </a:r>
            <a:endParaRPr sz="2933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37"/>
          <p:cNvSpPr/>
          <p:nvPr/>
        </p:nvSpPr>
        <p:spPr>
          <a:xfrm rot="5400000">
            <a:off x="2943800" y="3038767"/>
            <a:ext cx="199200" cy="26384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17" name="Google Shape;217;p37"/>
          <p:cNvCxnSpPr>
            <a:stCxn id="216" idx="1"/>
          </p:cNvCxnSpPr>
          <p:nvPr/>
        </p:nvCxnSpPr>
        <p:spPr>
          <a:xfrm rot="10800000">
            <a:off x="3043400" y="3360367"/>
            <a:ext cx="0" cy="898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" name="Google Shape;218;p37"/>
          <p:cNvSpPr txBox="1"/>
          <p:nvPr/>
        </p:nvSpPr>
        <p:spPr>
          <a:xfrm>
            <a:off x="2399000" y="2054151"/>
            <a:ext cx="12888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933">
                <a:latin typeface="Roboto"/>
                <a:ea typeface="Roboto"/>
                <a:cs typeface="Roboto"/>
                <a:sym typeface="Roboto"/>
              </a:rPr>
              <a:t>given</a:t>
            </a:r>
            <a:endParaRPr sz="2933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9" name="Google Shape;219;p37"/>
          <p:cNvCxnSpPr/>
          <p:nvPr/>
        </p:nvCxnSpPr>
        <p:spPr>
          <a:xfrm rot="10800000" flipH="1">
            <a:off x="1733600" y="4883800"/>
            <a:ext cx="2619600" cy="9600"/>
          </a:xfrm>
          <a:prstGeom prst="straightConnector1">
            <a:avLst/>
          </a:prstGeom>
          <a:noFill/>
          <a:ln w="114300" cap="flat" cmpd="sng">
            <a:solidFill>
              <a:srgbClr val="0000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210F2C2-6ACE-C941-AB24-3E37A7DBE0F3}"/>
              </a:ext>
            </a:extLst>
          </p:cNvPr>
          <p:cNvSpPr txBox="1"/>
          <p:nvPr/>
        </p:nvSpPr>
        <p:spPr>
          <a:xfrm>
            <a:off x="1855170" y="1663411"/>
            <a:ext cx="2969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X = {X1, X2, X3 …}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36C616-6EA2-E240-895A-058ABCCA87D6}"/>
              </a:ext>
            </a:extLst>
          </p:cNvPr>
          <p:cNvSpPr txBox="1"/>
          <p:nvPr/>
        </p:nvSpPr>
        <p:spPr>
          <a:xfrm>
            <a:off x="10104878" y="1623736"/>
            <a:ext cx="538777" cy="461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EF22A-6249-4445-98EB-00BEDCBDFFB8}"/>
              </a:ext>
            </a:extLst>
          </p:cNvPr>
          <p:cNvSpPr txBox="1"/>
          <p:nvPr/>
        </p:nvSpPr>
        <p:spPr>
          <a:xfrm>
            <a:off x="6349386" y="1994537"/>
            <a:ext cx="1195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Y = f(X)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BC46FFE-CEAD-5D4D-8DA6-7B8F35000865}"/>
              </a:ext>
            </a:extLst>
          </p:cNvPr>
          <p:cNvCxnSpPr>
            <a:cxnSpLocks/>
          </p:cNvCxnSpPr>
          <p:nvPr/>
        </p:nvCxnSpPr>
        <p:spPr>
          <a:xfrm flipV="1">
            <a:off x="4918882" y="1894243"/>
            <a:ext cx="443153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B78F52-60E3-6B4C-8D7B-199F5A397ED6}"/>
              </a:ext>
            </a:extLst>
          </p:cNvPr>
          <p:cNvSpPr txBox="1"/>
          <p:nvPr/>
        </p:nvSpPr>
        <p:spPr>
          <a:xfrm>
            <a:off x="5123747" y="1341100"/>
            <a:ext cx="448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Machine learning algorithms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5E92D0-0712-3C41-A80D-B036F59AD8AB}"/>
              </a:ext>
            </a:extLst>
          </p:cNvPr>
          <p:cNvSpPr txBox="1"/>
          <p:nvPr/>
        </p:nvSpPr>
        <p:spPr>
          <a:xfrm>
            <a:off x="2399000" y="1188773"/>
            <a:ext cx="128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Features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298D09-FF70-1A40-99A1-A7D9B86231B1}"/>
              </a:ext>
            </a:extLst>
          </p:cNvPr>
          <p:cNvSpPr txBox="1"/>
          <p:nvPr/>
        </p:nvSpPr>
        <p:spPr>
          <a:xfrm>
            <a:off x="4097395" y="5165385"/>
            <a:ext cx="3707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Raw data (e.g., Time-series)</a:t>
            </a:r>
          </a:p>
        </p:txBody>
      </p:sp>
    </p:spTree>
    <p:extLst>
      <p:ext uri="{BB962C8B-B14F-4D97-AF65-F5344CB8AC3E}">
        <p14:creationId xmlns:p14="http://schemas.microsoft.com/office/powerpoint/2010/main" val="24880232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4" name="Google Shape;224;p38"/>
          <p:cNvCxnSpPr/>
          <p:nvPr/>
        </p:nvCxnSpPr>
        <p:spPr>
          <a:xfrm>
            <a:off x="9056667" y="4888600"/>
            <a:ext cx="1780000" cy="0"/>
          </a:xfrm>
          <a:prstGeom prst="straightConnector1">
            <a:avLst/>
          </a:prstGeom>
          <a:noFill/>
          <a:ln w="114300" cap="flat" cmpd="sng">
            <a:solidFill>
              <a:srgbClr val="FF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38"/>
          <p:cNvCxnSpPr/>
          <p:nvPr/>
        </p:nvCxnSpPr>
        <p:spPr>
          <a:xfrm>
            <a:off x="1128567" y="4888600"/>
            <a:ext cx="9021200" cy="0"/>
          </a:xfrm>
          <a:prstGeom prst="straightConnector1">
            <a:avLst/>
          </a:prstGeom>
          <a:noFill/>
          <a:ln w="11430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38"/>
          <p:cNvCxnSpPr/>
          <p:nvPr/>
        </p:nvCxnSpPr>
        <p:spPr>
          <a:xfrm>
            <a:off x="10374267" y="3163167"/>
            <a:ext cx="12400" cy="1294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7" name="Google Shape;227;p38"/>
          <p:cNvSpPr txBox="1"/>
          <p:nvPr/>
        </p:nvSpPr>
        <p:spPr>
          <a:xfrm>
            <a:off x="9664267" y="2054151"/>
            <a:ext cx="14324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933">
                <a:latin typeface="Roboto"/>
                <a:ea typeface="Roboto"/>
                <a:cs typeface="Roboto"/>
                <a:sym typeface="Roboto"/>
              </a:rPr>
              <a:t>predict</a:t>
            </a:r>
            <a:endParaRPr sz="2933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38"/>
          <p:cNvSpPr/>
          <p:nvPr/>
        </p:nvSpPr>
        <p:spPr>
          <a:xfrm rot="5400000">
            <a:off x="2943800" y="3038767"/>
            <a:ext cx="199200" cy="26384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29" name="Google Shape;229;p38"/>
          <p:cNvCxnSpPr>
            <a:stCxn id="228" idx="1"/>
          </p:cNvCxnSpPr>
          <p:nvPr/>
        </p:nvCxnSpPr>
        <p:spPr>
          <a:xfrm rot="10800000">
            <a:off x="3043400" y="3360367"/>
            <a:ext cx="0" cy="898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0" name="Google Shape;230;p38"/>
          <p:cNvSpPr txBox="1"/>
          <p:nvPr/>
        </p:nvSpPr>
        <p:spPr>
          <a:xfrm>
            <a:off x="2399000" y="2054151"/>
            <a:ext cx="12888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933">
                <a:latin typeface="Roboto"/>
                <a:ea typeface="Roboto"/>
                <a:cs typeface="Roboto"/>
                <a:sym typeface="Roboto"/>
              </a:rPr>
              <a:t>given</a:t>
            </a:r>
            <a:endParaRPr sz="2933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1" name="Google Shape;231;p38"/>
          <p:cNvCxnSpPr/>
          <p:nvPr/>
        </p:nvCxnSpPr>
        <p:spPr>
          <a:xfrm rot="10800000" flipH="1">
            <a:off x="1733600" y="4883800"/>
            <a:ext cx="2619600" cy="9600"/>
          </a:xfrm>
          <a:prstGeom prst="straightConnector1">
            <a:avLst/>
          </a:prstGeom>
          <a:noFill/>
          <a:ln w="114300" cap="flat" cmpd="sng">
            <a:solidFill>
              <a:srgbClr val="0000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32" name="Google Shape;232;p38"/>
          <p:cNvSpPr/>
          <p:nvPr/>
        </p:nvSpPr>
        <p:spPr>
          <a:xfrm rot="-5400000">
            <a:off x="7236600" y="2824067"/>
            <a:ext cx="199200" cy="5142000"/>
          </a:xfrm>
          <a:prstGeom prst="leftBrace">
            <a:avLst>
              <a:gd name="adj1" fmla="val 0"/>
              <a:gd name="adj2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3" name="Google Shape;233;p38"/>
          <p:cNvSpPr txBox="1"/>
          <p:nvPr/>
        </p:nvSpPr>
        <p:spPr>
          <a:xfrm>
            <a:off x="4765200" y="5364933"/>
            <a:ext cx="51420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400">
                <a:latin typeface="Roboto"/>
                <a:ea typeface="Roboto"/>
                <a:cs typeface="Roboto"/>
                <a:sym typeface="Roboto"/>
              </a:rPr>
              <a:t>10 sample points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38"/>
          <p:cNvPicPr preferRelativeResize="0"/>
          <p:nvPr/>
        </p:nvPicPr>
        <p:blipFill rotWithShape="1">
          <a:blip r:embed="rId3">
            <a:alphaModFix/>
          </a:blip>
          <a:srcRect l="30113" t="7570"/>
          <a:stretch/>
        </p:blipFill>
        <p:spPr>
          <a:xfrm>
            <a:off x="4702967" y="1120000"/>
            <a:ext cx="7069703" cy="5380736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8"/>
          <p:cNvSpPr txBox="1"/>
          <p:nvPr/>
        </p:nvSpPr>
        <p:spPr>
          <a:xfrm>
            <a:off x="0" y="89933"/>
            <a:ext cx="121920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0799" algn="ctr">
              <a:buSzPts val="3000"/>
            </a:pPr>
            <a:r>
              <a:rPr lang="en-GB" sz="4000" b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ML-approach: Feature extraction</a:t>
            </a:r>
            <a:endParaRPr sz="4000" b="1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79996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6EF6-2968-3344-9E0C-29CE8F9C2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" y="0"/>
            <a:ext cx="10515600" cy="748757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Engineering or creating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1B9E1-BBB3-854C-8B46-B419ECE4E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74" y="923979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</a:t>
            </a:r>
            <a:r>
              <a:rPr lang="en-US" b="1" i="1" dirty="0"/>
              <a:t>feature</a:t>
            </a:r>
            <a:r>
              <a:rPr lang="en-US" dirty="0"/>
              <a:t> is an individual, </a:t>
            </a:r>
            <a:r>
              <a:rPr lang="en-US" b="1" i="1" dirty="0"/>
              <a:t>measurable attribute</a:t>
            </a:r>
            <a:r>
              <a:rPr lang="en-US" dirty="0"/>
              <a:t>, or characteristic of a phenomenon being observed.</a:t>
            </a:r>
          </a:p>
          <a:p>
            <a:r>
              <a:rPr lang="en-US" b="1" i="1" dirty="0"/>
              <a:t>Features</a:t>
            </a:r>
            <a:r>
              <a:rPr lang="en-US" dirty="0"/>
              <a:t> can be numeric, strings, graphs etc.</a:t>
            </a:r>
          </a:p>
          <a:p>
            <a:r>
              <a:rPr lang="en-US" dirty="0"/>
              <a:t>A </a:t>
            </a:r>
            <a:r>
              <a:rPr lang="en-US" b="1" i="1" dirty="0"/>
              <a:t>feature</a:t>
            </a:r>
            <a:r>
              <a:rPr lang="en-US" dirty="0"/>
              <a:t> is typically a specific representation on top of </a:t>
            </a:r>
            <a:r>
              <a:rPr lang="en-US" b="1" i="1" dirty="0"/>
              <a:t>raw data.</a:t>
            </a:r>
          </a:p>
          <a:p>
            <a:r>
              <a:rPr lang="en-US" dirty="0"/>
              <a:t>It is depicted by a column in a dataset.</a:t>
            </a:r>
          </a:p>
          <a:p>
            <a:r>
              <a:rPr lang="en-US" dirty="0"/>
              <a:t>For example, in a two-dimensional dataset, each </a:t>
            </a:r>
            <a:r>
              <a:rPr lang="en-US" i="1" dirty="0"/>
              <a:t>observation</a:t>
            </a:r>
            <a:r>
              <a:rPr lang="en-US" dirty="0"/>
              <a:t> is depicted by a </a:t>
            </a:r>
            <a:r>
              <a:rPr lang="en-US" i="1" dirty="0"/>
              <a:t>row</a:t>
            </a:r>
            <a:r>
              <a:rPr lang="en-US" dirty="0"/>
              <a:t> and each </a:t>
            </a:r>
            <a:r>
              <a:rPr lang="en-US" i="1" dirty="0"/>
              <a:t>feature</a:t>
            </a:r>
            <a:r>
              <a:rPr lang="en-US" dirty="0"/>
              <a:t> by a </a:t>
            </a:r>
            <a:r>
              <a:rPr lang="en-US" i="1" dirty="0"/>
              <a:t>column</a:t>
            </a:r>
            <a:endParaRPr lang="en-US" dirty="0"/>
          </a:p>
          <a:p>
            <a:r>
              <a:rPr lang="en-US" dirty="0"/>
              <a:t>Note that </a:t>
            </a:r>
            <a:r>
              <a:rPr lang="en-US" b="1" i="1" dirty="0"/>
              <a:t>features</a:t>
            </a:r>
            <a:r>
              <a:rPr lang="en-US" dirty="0"/>
              <a:t> are </a:t>
            </a:r>
            <a:r>
              <a:rPr lang="en-US" b="1" i="1" u="sng" dirty="0">
                <a:solidFill>
                  <a:srgbClr val="7030A0"/>
                </a:solidFill>
              </a:rPr>
              <a:t>very much dependent</a:t>
            </a:r>
            <a:r>
              <a:rPr lang="en-US" dirty="0"/>
              <a:t> on the underlying problem.</a:t>
            </a:r>
          </a:p>
          <a:p>
            <a:endParaRPr lang="en-US" dirty="0"/>
          </a:p>
          <a:p>
            <a:r>
              <a:rPr lang="en-US" dirty="0"/>
              <a:t>In geophysics: </a:t>
            </a:r>
          </a:p>
          <a:p>
            <a:r>
              <a:rPr lang="en-US" dirty="0"/>
              <a:t>1. Attributes of seismic data, e.g., coherence and curvature</a:t>
            </a:r>
          </a:p>
          <a:p>
            <a:r>
              <a:rPr lang="en-US" dirty="0"/>
              <a:t>2. Feature examples from earthquake detection </a:t>
            </a:r>
          </a:p>
          <a:p>
            <a:endParaRPr lang="en-US" b="1" dirty="0"/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0DC5CEA-3D57-8847-A342-043FE8DE1FCD}"/>
              </a:ext>
            </a:extLst>
          </p:cNvPr>
          <p:cNvGrpSpPr/>
          <p:nvPr/>
        </p:nvGrpSpPr>
        <p:grpSpPr>
          <a:xfrm>
            <a:off x="8594681" y="4541557"/>
            <a:ext cx="3521119" cy="2236591"/>
            <a:chOff x="8594681" y="4541557"/>
            <a:chExt cx="3521119" cy="2236591"/>
          </a:xfrm>
        </p:grpSpPr>
        <p:pic>
          <p:nvPicPr>
            <p:cNvPr id="1026" name="Picture 2" descr="https://cdn-images-1.medium.com/max/800/1*OvvWVA31p5OE3z8CEwVrxA.png">
              <a:extLst>
                <a:ext uri="{FF2B5EF4-FFF2-40B4-BE49-F238E27FC236}">
                  <a16:creationId xmlns:a16="http://schemas.microsoft.com/office/drawing/2014/main" id="{92946F5C-A296-344C-BD55-25425A7911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4681" y="4716779"/>
              <a:ext cx="3452539" cy="2061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3921FE0-4D47-3743-9545-7E04DD194010}"/>
                </a:ext>
              </a:extLst>
            </p:cNvPr>
            <p:cNvSpPr txBox="1"/>
            <p:nvPr/>
          </p:nvSpPr>
          <p:spPr>
            <a:xfrm>
              <a:off x="10320950" y="5006737"/>
              <a:ext cx="17948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   X1      X2       X3</a:t>
              </a:r>
            </a:p>
          </p:txBody>
        </p:sp>
        <p:pic>
          <p:nvPicPr>
            <p:cNvPr id="6" name="Picture 2" descr="https://cdn-images-1.medium.com/max/800/1*OvvWVA31p5OE3z8CEwVrxA.png">
              <a:extLst>
                <a:ext uri="{FF2B5EF4-FFF2-40B4-BE49-F238E27FC236}">
                  <a16:creationId xmlns:a16="http://schemas.microsoft.com/office/drawing/2014/main" id="{5BF8A9DB-E6E1-0543-A1F1-D94F556A1F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405" b="76563"/>
            <a:stretch/>
          </p:blipFill>
          <p:spPr bwMode="auto">
            <a:xfrm>
              <a:off x="10542074" y="4541557"/>
              <a:ext cx="1505146" cy="483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2188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2BC52-4561-4F2C-BDD2-4E77A5860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72" y="4073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Example 1: Features for </a:t>
            </a:r>
            <a:r>
              <a:rPr lang="en-US" sz="3200" dirty="0" err="1"/>
              <a:t>microseismic</a:t>
            </a:r>
            <a:r>
              <a:rPr lang="en-US" sz="3200" dirty="0"/>
              <a:t> detection (mean, power, STA/LTA)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531D07-EC1F-4334-A745-1A0D3D575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02" y="3941462"/>
            <a:ext cx="2697539" cy="2766314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D7B37A-ACF0-4AC5-872F-038E33A36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939" y="1408771"/>
            <a:ext cx="1944697" cy="2447929"/>
          </a:xfrm>
          <a:prstGeom prst="rect">
            <a:avLst/>
          </a:prstGeom>
        </p:spPr>
      </p:pic>
      <p:pic>
        <p:nvPicPr>
          <p:cNvPr id="8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608FE0-39D9-4DE3-8B8D-6C49DB074D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945" b="50081"/>
          <a:stretch/>
        </p:blipFill>
        <p:spPr>
          <a:xfrm>
            <a:off x="4707825" y="1536175"/>
            <a:ext cx="3247942" cy="1279899"/>
          </a:xfrm>
          <a:prstGeom prst="rect">
            <a:avLst/>
          </a:prstGeom>
        </p:spPr>
      </p:pic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C1B3E9B-C4FD-4DFF-B027-E71C1C14E8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293" y="3128111"/>
            <a:ext cx="3775006" cy="292608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9F22FA-06D8-4E19-B988-94952ADA2A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10" y="3155819"/>
            <a:ext cx="3783490" cy="2926080"/>
          </a:xfrm>
          <a:prstGeom prst="rect">
            <a:avLst/>
          </a:prstGeom>
        </p:spPr>
      </p:pic>
      <p:pic>
        <p:nvPicPr>
          <p:cNvPr id="11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6DD444-2C8E-42EA-B58D-4A3D66ABCD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71" r="945" b="1"/>
          <a:stretch/>
        </p:blipFill>
        <p:spPr>
          <a:xfrm>
            <a:off x="8505790" y="1543650"/>
            <a:ext cx="3247942" cy="12724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BB56E7-162C-45EC-9069-793989D15479}"/>
              </a:ext>
            </a:extLst>
          </p:cNvPr>
          <p:cNvSpPr txBox="1"/>
          <p:nvPr/>
        </p:nvSpPr>
        <p:spPr>
          <a:xfrm>
            <a:off x="9740766" y="6535554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(Chen 2017)</a:t>
            </a:r>
          </a:p>
        </p:txBody>
      </p:sp>
    </p:spTree>
    <p:extLst>
      <p:ext uri="{BB962C8B-B14F-4D97-AF65-F5344CB8AC3E}">
        <p14:creationId xmlns:p14="http://schemas.microsoft.com/office/powerpoint/2010/main" val="3407643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70DD3-E74D-40D8-9686-A96ABE4A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Example 2: earthquake detection using feature selection and dictionary learning (Zhou et al 2019)</a:t>
            </a:r>
            <a:br>
              <a:rPr lang="en-US" sz="2800" dirty="0"/>
            </a:br>
            <a:r>
              <a:rPr lang="en-US" sz="2800" dirty="0"/>
              <a:t>Experiential features</a:t>
            </a:r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D8D93B6-5741-44BF-B239-96A649571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537" y="1825625"/>
            <a:ext cx="8568925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DC134E-CEB1-41EB-B1A2-11AEC14B83B6}"/>
              </a:ext>
            </a:extLst>
          </p:cNvPr>
          <p:cNvSpPr txBox="1"/>
          <p:nvPr/>
        </p:nvSpPr>
        <p:spPr>
          <a:xfrm>
            <a:off x="3950208" y="6391656"/>
            <a:ext cx="7995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https://permalink.lanl.gov/object/tr?what=info:lanl-repo/lareport/LA-UR-18-26576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6120C8-952C-4A3E-8A5E-D72FCE19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8C9D-B8FE-482F-BDC3-52CA6684D2D3}" type="datetime1">
              <a:rPr lang="en-US" smtClean="0"/>
              <a:t>5/29/2019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B52BB84-0CD0-481C-933B-8E9E0137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1800-F158-489C-BC65-3AD25FD895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47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452C4-1172-482B-A0E5-03757552F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Example 2: earthquake detection using feature selection and dictionary learning (Zhou et al 2019)</a:t>
            </a:r>
            <a:br>
              <a:rPr lang="en-US" sz="2800" dirty="0"/>
            </a:br>
            <a:r>
              <a:rPr lang="en-US" sz="2800" dirty="0" err="1"/>
              <a:t>Tsfresh</a:t>
            </a:r>
            <a:r>
              <a:rPr lang="en-US" sz="2800" dirty="0"/>
              <a:t> Features</a:t>
            </a:r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D8E4934-020F-426E-B890-6401F4F46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959" y="1825625"/>
            <a:ext cx="8398081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7502ED-8F6C-4E9F-8CA5-5889E9744A15}"/>
              </a:ext>
            </a:extLst>
          </p:cNvPr>
          <p:cNvSpPr txBox="1"/>
          <p:nvPr/>
        </p:nvSpPr>
        <p:spPr>
          <a:xfrm>
            <a:off x="2880360" y="6285738"/>
            <a:ext cx="7995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https://permalink.lanl.gov/object/tr?what=info:lanl-repo/lareport/LA-UR-18-26576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679004-4238-4EF0-BD10-D5467074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5029-B518-4660-9F9E-FB2A2AB14085}" type="datetime1">
              <a:rPr lang="en-US" smtClean="0"/>
              <a:t>5/29/2019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C5D81ED-31A2-42E5-ADEE-CBFD955D6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1800-F158-489C-BC65-3AD25FD895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04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134B8-FA82-4730-81B1-BADDD57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Test: examples of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0133B-5438-4957-8A0E-2296A3AB0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– big: various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09A94D-E741-499E-9635-9825717F0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6" y="1276619"/>
            <a:ext cx="11371428" cy="4304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CA61B3-9ED9-4EB4-AFA8-CEEFDFBDC50F}"/>
              </a:ext>
            </a:extLst>
          </p:cNvPr>
          <p:cNvSpPr txBox="1"/>
          <p:nvPr/>
        </p:nvSpPr>
        <p:spPr>
          <a:xfrm>
            <a:off x="704088" y="5519886"/>
            <a:ext cx="114126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(a1) (a2) a small earthquake (amplitude) and a big event;</a:t>
            </a:r>
          </a:p>
          <a:p>
            <a:r>
              <a:rPr lang="en-US" dirty="0"/>
              <a:t>(b1) (b2) examples do not contain earthquake events.</a:t>
            </a:r>
          </a:p>
          <a:p>
            <a:r>
              <a:rPr lang="en-US" dirty="0"/>
              <a:t>Frequency components of earthquakes tend to concentrate in certain frequency band, not too much complicated noise.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8773DF-EEE8-41A4-B388-2E4726DA0243}"/>
              </a:ext>
            </a:extLst>
          </p:cNvPr>
          <p:cNvSpPr txBox="1"/>
          <p:nvPr/>
        </p:nvSpPr>
        <p:spPr>
          <a:xfrm>
            <a:off x="9525572" y="417954"/>
            <a:ext cx="23902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Certain frequency bands tend to play more important roles.</a:t>
            </a:r>
          </a:p>
          <a:p>
            <a:r>
              <a:rPr lang="en-US" dirty="0"/>
              <a:t>--some implications about the physical model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957EE2-FAFB-48C6-B78C-50F1533D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AA22-8780-4D4B-9334-9CA08D38B73D}" type="datetime1">
              <a:rPr lang="en-US" smtClean="0"/>
              <a:t>5/29/2019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3E5D6-0804-479A-82D3-2CD37D0B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1800-F158-489C-BC65-3AD25FD895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04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4479C-4FCE-924D-9441-5D0366C5F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Feature Engineering packages </a:t>
            </a:r>
            <a:r>
              <a:rPr lang="en-US" sz="2400" b="1" dirty="0">
                <a:solidFill>
                  <a:srgbClr val="0070C0"/>
                </a:solidFill>
              </a:rPr>
              <a:t>(Python, R, and MATLAB)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BC28F-910A-1D43-ABDB-93E059A46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hctsa</a:t>
            </a:r>
            <a:r>
              <a:rPr lang="en-US" dirty="0"/>
              <a:t> -- MATLAB</a:t>
            </a:r>
          </a:p>
          <a:p>
            <a:r>
              <a:rPr lang="en-US" dirty="0" err="1"/>
              <a:t>pyopy</a:t>
            </a:r>
            <a:endParaRPr lang="en-US" dirty="0"/>
          </a:p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https://</a:t>
            </a:r>
            <a:r>
              <a:rPr lang="en-US" b="1" dirty="0" err="1">
                <a:solidFill>
                  <a:srgbClr val="0070C0"/>
                </a:solidFill>
              </a:rPr>
              <a:t>github.com</a:t>
            </a:r>
            <a:r>
              <a:rPr lang="en-US" b="1" dirty="0">
                <a:solidFill>
                  <a:srgbClr val="0070C0"/>
                </a:solidFill>
              </a:rPr>
              <a:t>/blue-yonder/</a:t>
            </a:r>
            <a:r>
              <a:rPr lang="en-US" b="1" dirty="0" err="1">
                <a:solidFill>
                  <a:srgbClr val="0070C0"/>
                </a:solidFill>
              </a:rPr>
              <a:t>tsfresh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 err="1"/>
              <a:t>tscompdata</a:t>
            </a:r>
            <a:r>
              <a:rPr lang="en-US" dirty="0"/>
              <a:t> and </a:t>
            </a:r>
            <a:r>
              <a:rPr lang="en-US" dirty="0" err="1"/>
              <a:t>tsfeatures</a:t>
            </a:r>
            <a:r>
              <a:rPr lang="en-US" dirty="0"/>
              <a:t> -- R</a:t>
            </a:r>
          </a:p>
          <a:p>
            <a:r>
              <a:rPr lang="en-US" dirty="0"/>
              <a:t>Khiva</a:t>
            </a:r>
          </a:p>
          <a:p>
            <a:r>
              <a:rPr lang="en-US" dirty="0" err="1"/>
              <a:t>pyunicorn</a:t>
            </a:r>
            <a:endParaRPr lang="en-US" dirty="0"/>
          </a:p>
          <a:p>
            <a:r>
              <a:rPr lang="en-US" dirty="0"/>
              <a:t>FATS</a:t>
            </a:r>
          </a:p>
          <a:p>
            <a:r>
              <a:rPr lang="en-US" dirty="0" err="1"/>
              <a:t>seglearn</a:t>
            </a:r>
            <a:endParaRPr lang="en-US" dirty="0"/>
          </a:p>
          <a:p>
            <a:r>
              <a:rPr lang="en-US" dirty="0"/>
              <a:t>cesium-ml</a:t>
            </a:r>
          </a:p>
          <a:p>
            <a:r>
              <a:rPr lang="en-US" dirty="0" err="1"/>
              <a:t>tslearn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53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14030</TotalTime>
  <Words>2400</Words>
  <Application>Microsoft Office PowerPoint</Application>
  <PresentationFormat>Widescreen</PresentationFormat>
  <Paragraphs>244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Roboto</vt:lpstr>
      <vt:lpstr>Arial</vt:lpstr>
      <vt:lpstr>Calibri</vt:lpstr>
      <vt:lpstr>Calibri Light</vt:lpstr>
      <vt:lpstr>Office Theme</vt:lpstr>
      <vt:lpstr>Feature Engineering  &amp;  Feature Selection</vt:lpstr>
      <vt:lpstr>Outline</vt:lpstr>
      <vt:lpstr>Basics of feature engineering</vt:lpstr>
      <vt:lpstr>Engineering or creating features</vt:lpstr>
      <vt:lpstr>Example 1: Features for microseismic detection (mean, power, STA/LTA)</vt:lpstr>
      <vt:lpstr>Example 2: earthquake detection using feature selection and dictionary learning (Zhou et al 2019) Experiential features</vt:lpstr>
      <vt:lpstr>Example 2: earthquake detection using feature selection and dictionary learning (Zhou et al 2019) Tsfresh Features</vt:lpstr>
      <vt:lpstr>Test: examples of features</vt:lpstr>
      <vt:lpstr>Feature Engineering packages (Python, R, and MATLAB)</vt:lpstr>
      <vt:lpstr>Advantages of tsfresh</vt:lpstr>
      <vt:lpstr>tsfresh – Time-series feature engineering</vt:lpstr>
      <vt:lpstr>Feature extraction</vt:lpstr>
      <vt:lpstr>tsfresh – Feature calculators</vt:lpstr>
      <vt:lpstr>tsfresh – Feature extraction (extract_features)</vt:lpstr>
      <vt:lpstr>tsfresh – Feature extraction settings (extract_features)</vt:lpstr>
      <vt:lpstr>tsfresh – Feature extraction (extract_relevant_features)</vt:lpstr>
      <vt:lpstr>Feature selection</vt:lpstr>
      <vt:lpstr>tsfresh – Feature selection basics (select_features)</vt:lpstr>
      <vt:lpstr>tsfresh – Feature selection (null hypothesis)</vt:lpstr>
      <vt:lpstr>tsfresh – Feature selection (p-value)</vt:lpstr>
      <vt:lpstr>tsfresh – Feature selection (testing procedure)</vt:lpstr>
      <vt:lpstr>Example https://github.com/blue-yonder/tsfresh/tree/master/notebooks</vt:lpstr>
      <vt:lpstr>tsfresh – Feature selection summary</vt:lpstr>
      <vt:lpstr>Data Format </vt:lpstr>
      <vt:lpstr>tsfresh – Data Formats</vt:lpstr>
      <vt:lpstr>tsfresh – Data Formats (Flat DataFrame Example)</vt:lpstr>
      <vt:lpstr>tsfresh – Basics of time-series forecasting</vt:lpstr>
      <vt:lpstr>tsfresh – Summary of time-series forecasting</vt:lpstr>
      <vt:lpstr>Example  https://github.com/blue-yonder/tsfresh/tree/master/notebooks</vt:lpstr>
      <vt:lpstr>Conclusions – Things to remember</vt:lpstr>
      <vt:lpstr> Questions?</vt:lpstr>
      <vt:lpstr>Conclusions – Things to remember</vt:lpstr>
      <vt:lpstr>References &amp; Useful Resources</vt:lpstr>
      <vt:lpstr>tsfresh – Parallelization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Qin Yan</cp:lastModifiedBy>
  <cp:revision>200</cp:revision>
  <dcterms:created xsi:type="dcterms:W3CDTF">2019-04-08T23:10:54Z</dcterms:created>
  <dcterms:modified xsi:type="dcterms:W3CDTF">2019-05-29T20:00:55Z</dcterms:modified>
</cp:coreProperties>
</file>