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68" r:id="rId12"/>
    <p:sldId id="280" r:id="rId13"/>
    <p:sldId id="279" r:id="rId14"/>
    <p:sldId id="265" r:id="rId15"/>
    <p:sldId id="283" r:id="rId16"/>
    <p:sldId id="284" r:id="rId17"/>
    <p:sldId id="282" r:id="rId18"/>
    <p:sldId id="276" r:id="rId19"/>
    <p:sldId id="266" r:id="rId20"/>
    <p:sldId id="286" r:id="rId21"/>
    <p:sldId id="271" r:id="rId22"/>
    <p:sldId id="277" r:id="rId23"/>
    <p:sldId id="272" r:id="rId24"/>
    <p:sldId id="285" r:id="rId25"/>
    <p:sldId id="27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/>
    <p:restoredTop sz="94764"/>
  </p:normalViewPr>
  <p:slideViewPr>
    <p:cSldViewPr snapToGrid="0" snapToObjects="1">
      <p:cViewPr varScale="1">
        <p:scale>
          <a:sx n="92" d="100"/>
          <a:sy n="92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uti@la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text/data_formats.html" TargetMode="External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olling.html" TargetMode="External"/><Relationship Id="rId2" Type="http://schemas.openxmlformats.org/officeDocument/2006/relationships/hyperlink" Target="https://tsfresh.readthedocs.io/en/latest/api/tsfresh.utilities.html#tsfresh.utilities.dataframe_functions.roll_time_seri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engineering-what-powers-machine-learning-93ab191bcc2d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towardsdatascience.com/understanding-feature-engineering-part-1-continuous-numeric-data-da4e47099a7b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use-machine-learning-for-anomaly-detection-and-condition-monitoring-6742f82900d7" TargetMode="External"/><Relationship Id="rId5" Type="http://schemas.openxmlformats.org/officeDocument/2006/relationships/hyperlink" Target="https://towardsdatascience.com/how-not-to-use-machine-learning-for-time-series-forecasting-avoiding-the-pitfalls-19f9d7adf424" TargetMode="External"/><Relationship Id="rId10" Type="http://schemas.openxmlformats.org/officeDocument/2006/relationships/hyperlink" Target="https://developers.google.com/machine-learning/crash-course/representation/feature-engineering" TargetMode="External"/><Relationship Id="rId4" Type="http://schemas.openxmlformats.org/officeDocument/2006/relationships/hyperlink" Target="https://github.com/blue-yonder/tsfresh" TargetMode="External"/><Relationship Id="rId9" Type="http://schemas.openxmlformats.org/officeDocument/2006/relationships/hyperlink" Target="https://machinelearningmastery.com/discover-feature-engineering-how-to-engineer-features-and-how-to-get-good-at-i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Workshop, LA-UR-19-23588.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maruti@lanl.gov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3" y="365125"/>
            <a:ext cx="12032343" cy="116613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extract_features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MinimalFCParameters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EfficientFCParameters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ComprehensiveFCParameters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ECAD-A1D7-9A4A-8B08-3F79369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6" y="2393844"/>
            <a:ext cx="857250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8863-719E-7240-AAC6-5708C5F1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6" y="3898053"/>
            <a:ext cx="86487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C8D7D-1629-8D4F-A28A-F14EF4D6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5473700"/>
            <a:ext cx="859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5" y="11659"/>
            <a:ext cx="12040241" cy="895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basics (</a:t>
            </a:r>
            <a:r>
              <a:rPr lang="en-US" b="1" dirty="0" err="1">
                <a:solidFill>
                  <a:srgbClr val="0070C0"/>
                </a:solidFill>
              </a:rPr>
              <a:t>select_features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981103"/>
            <a:ext cx="12040240" cy="479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</a:t>
            </a:r>
          </a:p>
          <a:p>
            <a:r>
              <a:rPr lang="en-US" dirty="0"/>
              <a:t>As a result the filtering process mathematically controls the percentage of irrelevant extracted features.</a:t>
            </a:r>
          </a:p>
          <a:p>
            <a:r>
              <a:rPr lang="en-US" b="1" dirty="0"/>
              <a:t>from </a:t>
            </a:r>
            <a:r>
              <a:rPr lang="en-US" b="1" dirty="0" err="1"/>
              <a:t>tsfresh</a:t>
            </a:r>
            <a:r>
              <a:rPr lang="en-US" b="1" dirty="0"/>
              <a:t> import </a:t>
            </a:r>
            <a:r>
              <a:rPr lang="en-US" b="1" dirty="0" err="1"/>
              <a:t>select_features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5FC86-7EBB-5342-B105-ED6BB1AA6358}"/>
              </a:ext>
            </a:extLst>
          </p:cNvPr>
          <p:cNvGrpSpPr/>
          <p:nvPr/>
        </p:nvGrpSpPr>
        <p:grpSpPr>
          <a:xfrm>
            <a:off x="1860550" y="5885438"/>
            <a:ext cx="8470900" cy="766737"/>
            <a:chOff x="1860550" y="5332187"/>
            <a:chExt cx="8470900" cy="766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DB106-A0B6-5F4F-BB9C-91D4C127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5551182"/>
              <a:ext cx="8470900" cy="547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536D9-7139-F842-A157-C02D3394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50" y="5332187"/>
              <a:ext cx="8470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" y="417826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(null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1671944"/>
            <a:ext cx="11855823" cy="3975821"/>
          </a:xfrm>
        </p:spPr>
        <p:txBody>
          <a:bodyPr>
            <a:normAutofit/>
          </a:bodyPr>
          <a:lstStyle/>
          <a:p>
            <a:r>
              <a:rPr lang="en-US" dirty="0"/>
              <a:t>Each feature vector is evaluated individually and independently based on its importance for predicting the target or class label.</a:t>
            </a:r>
          </a:p>
          <a:p>
            <a:r>
              <a:rPr lang="en-US" dirty="0"/>
              <a:t>We are testing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 Feature is not relevant and should not be added</a:t>
            </a:r>
          </a:p>
          <a:p>
            <a:r>
              <a:rPr lang="en-US" dirty="0"/>
              <a:t>against the following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the Feature is relevant and should be kept</a:t>
            </a:r>
          </a:p>
          <a:p>
            <a:r>
              <a:rPr lang="en-US" dirty="0"/>
              <a:t>Or in other words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Target and Feature are independent / the Feature has no influence on the target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Target and Feature are associated / dependent</a:t>
            </a:r>
          </a:p>
        </p:txBody>
      </p:sp>
    </p:spTree>
    <p:extLst>
      <p:ext uri="{BB962C8B-B14F-4D97-AF65-F5344CB8AC3E}">
        <p14:creationId xmlns:p14="http://schemas.microsoft.com/office/powerpoint/2010/main" val="38457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348669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" y="1771836"/>
            <a:ext cx="11918897" cy="4575176"/>
          </a:xfrm>
        </p:spPr>
        <p:txBody>
          <a:bodyPr>
            <a:normAutofit/>
          </a:bodyPr>
          <a:lstStyle/>
          <a:p>
            <a:r>
              <a:rPr lang="en-US" dirty="0"/>
              <a:t>When you perform a hypothesis test in statistics, a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helps you determine the significance of your results. </a:t>
            </a:r>
          </a:p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is a number between 0 and 1 and interpreted in the following way: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small 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(typically ≤ 0.05) indicates strong evidence against the null hypothesis that the feature is not relevant and should not be added</a:t>
            </a:r>
          </a:p>
          <a:p>
            <a:pPr lvl="1"/>
            <a:r>
              <a:rPr lang="en-US" dirty="0"/>
              <a:t>Meaning that, we reject the null hypothesis and the feature should be kept.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large p-value </a:t>
            </a:r>
            <a:r>
              <a:rPr lang="en-US" dirty="0"/>
              <a:t>(&gt;0.05) indicates weak evidence against the null hypothesis, so we fail to reject the null hypothesis.</a:t>
            </a:r>
          </a:p>
          <a:p>
            <a:r>
              <a:rPr lang="en-US" dirty="0"/>
              <a:t>Always report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so your readers can draw their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214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(testing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Benjamini</a:t>
            </a:r>
            <a:r>
              <a:rPr lang="en-US" b="1" dirty="0"/>
              <a:t> Hochberg procedure</a:t>
            </a:r>
          </a:p>
          <a:p>
            <a:pPr lvl="1"/>
            <a:r>
              <a:rPr lang="en-US" dirty="0"/>
              <a:t>It is a multiple testing procedure decides which features to keep and which to cut off (solely based on the p-values)</a:t>
            </a:r>
          </a:p>
          <a:p>
            <a:pPr lvl="1"/>
            <a:r>
              <a:rPr lang="en-US" dirty="0"/>
              <a:t>Determines if the null hypothesis for a given feature can be rejected.</a:t>
            </a:r>
          </a:p>
          <a:p>
            <a:pPr lvl="1"/>
            <a:r>
              <a:rPr lang="en-US" dirty="0"/>
              <a:t>For this the test regards the features’ p-values and controls the global false discovery rate</a:t>
            </a:r>
          </a:p>
          <a:p>
            <a:pPr lvl="1"/>
            <a:r>
              <a:rPr lang="en-US" dirty="0"/>
              <a:t>Global false discovery rate (FDR) is the ratio of false rejections by all rejections: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D616-754D-CF4C-B594-6B7C1B8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4891793"/>
            <a:ext cx="4586516" cy="12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8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7" y="211137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1657350"/>
            <a:ext cx="12051506" cy="4286250"/>
          </a:xfrm>
        </p:spPr>
        <p:txBody>
          <a:bodyPr>
            <a:normAutofit/>
          </a:bodyPr>
          <a:lstStyle/>
          <a:p>
            <a:r>
              <a:rPr lang="en-US" sz="3200" dirty="0"/>
              <a:t>Input format – </a:t>
            </a:r>
            <a:r>
              <a:rPr lang="en-US" sz="3200" dirty="0" err="1"/>
              <a:t>pandas.DataFrame</a:t>
            </a:r>
            <a:endParaRPr lang="en-US" sz="3200" dirty="0"/>
          </a:p>
          <a:p>
            <a:pPr lvl="1"/>
            <a:r>
              <a:rPr lang="en-US" sz="3200" dirty="0">
                <a:hlinkClick r:id="rId2"/>
              </a:rPr>
              <a:t>http://pandas.pydata.org/pandas-docs/stable/reference/api/pandas.DataFrame.html#pandas.DataFrame</a:t>
            </a:r>
            <a:endParaRPr lang="en-US" sz="3200" dirty="0"/>
          </a:p>
          <a:p>
            <a:pPr lvl="1"/>
            <a:r>
              <a:rPr lang="en-US" sz="3200" dirty="0"/>
              <a:t>flat </a:t>
            </a:r>
            <a:r>
              <a:rPr lang="en-US" sz="3200" dirty="0" err="1"/>
              <a:t>DataFrame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Stacked </a:t>
            </a:r>
            <a:r>
              <a:rPr lang="en-US" sz="3200" dirty="0" err="1"/>
              <a:t>DataFrame</a:t>
            </a:r>
            <a:endParaRPr lang="en-US" sz="3200" dirty="0"/>
          </a:p>
          <a:p>
            <a:pPr lvl="1"/>
            <a:r>
              <a:rPr lang="en-US" sz="3200" dirty="0"/>
              <a:t>Dictionary of flat </a:t>
            </a:r>
            <a:r>
              <a:rPr lang="en-US" sz="3200" dirty="0" err="1"/>
              <a:t>DataFrames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https://tsfresh.readthedocs.io/en/latest/text/data_formats.html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Feature engineering</a:t>
            </a:r>
          </a:p>
          <a:p>
            <a:r>
              <a:rPr lang="en-US" sz="3600" dirty="0"/>
              <a:t>Feature extraction</a:t>
            </a:r>
          </a:p>
          <a:p>
            <a:r>
              <a:rPr lang="en-US" sz="3600" dirty="0"/>
              <a:t>Feature selection</a:t>
            </a:r>
          </a:p>
          <a:p>
            <a:pPr lvl="1"/>
            <a:r>
              <a:rPr lang="en-US" sz="2800" dirty="0"/>
              <a:t>Feature significance testing</a:t>
            </a:r>
          </a:p>
          <a:p>
            <a:pPr lvl="1"/>
            <a:r>
              <a:rPr lang="en-US" sz="2800" dirty="0"/>
              <a:t>Multiple test procedure</a:t>
            </a:r>
          </a:p>
          <a:p>
            <a:r>
              <a:rPr lang="en-US" sz="3600" dirty="0"/>
              <a:t>Data formats</a:t>
            </a:r>
          </a:p>
          <a:p>
            <a:r>
              <a:rPr lang="en-US" sz="3600" dirty="0"/>
              <a:t>Parallelization</a:t>
            </a:r>
          </a:p>
          <a:p>
            <a:r>
              <a:rPr lang="en-US" sz="3600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 (Flat </a:t>
            </a:r>
            <a:r>
              <a:rPr lang="en-US" b="1" dirty="0" err="1">
                <a:solidFill>
                  <a:srgbClr val="0070C0"/>
                </a:solidFill>
              </a:rPr>
              <a:t>DataFrame</a:t>
            </a:r>
            <a:r>
              <a:rPr lang="en-US" b="1" dirty="0">
                <a:solidFill>
                  <a:srgbClr val="0070C0"/>
                </a:solidFill>
              </a:rPr>
              <a:t>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732630"/>
            <a:ext cx="12051506" cy="6025358"/>
          </a:xfrm>
        </p:spPr>
        <p:txBody>
          <a:bodyPr>
            <a:normAutofit/>
          </a:bodyPr>
          <a:lstStyle/>
          <a:p>
            <a:r>
              <a:rPr lang="en-US" dirty="0"/>
              <a:t>Input Data Format:</a:t>
            </a:r>
          </a:p>
          <a:p>
            <a:pPr lvl="1"/>
            <a:r>
              <a:rPr lang="en-US" dirty="0"/>
              <a:t>Imagine you record the values of time-series x and y for different objects A and B for three different times t1, t2 and t3. </a:t>
            </a:r>
          </a:p>
          <a:p>
            <a:pPr lvl="1"/>
            <a:r>
              <a:rPr lang="en-US" dirty="0"/>
              <a:t>Now you want to calculate some feature with </a:t>
            </a:r>
            <a:r>
              <a:rPr lang="en-US" dirty="0" err="1"/>
              <a:t>tsfresh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Your resulting </a:t>
            </a:r>
            <a:r>
              <a:rPr lang="en-US" dirty="0" err="1"/>
              <a:t>DataFrame</a:t>
            </a:r>
            <a:r>
              <a:rPr lang="en-US" dirty="0"/>
              <a:t> may look like this</a:t>
            </a:r>
          </a:p>
          <a:p>
            <a:pPr lvl="1"/>
            <a:r>
              <a:rPr lang="en-US" dirty="0"/>
              <a:t>You would pass </a:t>
            </a:r>
          </a:p>
          <a:p>
            <a:pPr lvl="1"/>
            <a:r>
              <a:rPr lang="en-US" sz="1800" dirty="0" err="1"/>
              <a:t>column_id</a:t>
            </a:r>
            <a:r>
              <a:rPr lang="en-US" sz="1800" dirty="0"/>
              <a:t>="id", </a:t>
            </a:r>
            <a:r>
              <a:rPr lang="en-US" sz="1800" dirty="0" err="1"/>
              <a:t>column_sort</a:t>
            </a:r>
            <a:r>
              <a:rPr lang="en-US" sz="1800" dirty="0"/>
              <a:t>="time", </a:t>
            </a:r>
            <a:r>
              <a:rPr lang="en-US" sz="1800" dirty="0" err="1"/>
              <a:t>column_kind</a:t>
            </a:r>
            <a:r>
              <a:rPr lang="en-US" sz="1800" dirty="0"/>
              <a:t>=None, </a:t>
            </a:r>
            <a:r>
              <a:rPr lang="en-US" sz="1800" dirty="0" err="1"/>
              <a:t>column_value</a:t>
            </a:r>
            <a:r>
              <a:rPr lang="en-US" sz="1800" dirty="0"/>
              <a:t>=None</a:t>
            </a:r>
          </a:p>
          <a:p>
            <a:pPr lvl="1"/>
            <a:r>
              <a:rPr lang="en-US" sz="1800" dirty="0"/>
              <a:t>to extract functions, to extract features separately for all ids and </a:t>
            </a:r>
          </a:p>
          <a:p>
            <a:pPr lvl="1"/>
            <a:r>
              <a:rPr lang="en-US" sz="1800"/>
              <a:t>separately for the x and y values.</a:t>
            </a:r>
            <a:endParaRPr lang="en-US" sz="1800" dirty="0"/>
          </a:p>
          <a:p>
            <a:r>
              <a:rPr lang="en-US" dirty="0"/>
              <a:t>Output Format of Features:</a:t>
            </a:r>
          </a:p>
          <a:p>
            <a:pPr lvl="1"/>
            <a:r>
              <a:rPr lang="en-US" dirty="0"/>
              <a:t>The resulting feature matrix for all three input </a:t>
            </a:r>
            <a:r>
              <a:rPr lang="en-US" dirty="0" err="1"/>
              <a:t>DataFrame</a:t>
            </a:r>
            <a:r>
              <a:rPr lang="en-US" dirty="0"/>
              <a:t> options will be the same. </a:t>
            </a:r>
          </a:p>
          <a:p>
            <a:pPr lvl="1"/>
            <a:r>
              <a:rPr lang="en-US" dirty="0"/>
              <a:t>It will always be a </a:t>
            </a:r>
            <a:r>
              <a:rPr lang="en-US" dirty="0">
                <a:hlinkClick r:id="rId2" tooltip="(in pandas v0.24.2)"/>
              </a:rPr>
              <a:t>pandas.DataFrame</a:t>
            </a:r>
            <a:r>
              <a:rPr lang="en-US" dirty="0"/>
              <a:t> with the following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30AB-B764-1740-9A36-193602B7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8" y="5395120"/>
            <a:ext cx="89789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ADE25-D209-5B4C-9364-DC353D10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802" y="1550194"/>
            <a:ext cx="3698951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357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2" y="841829"/>
            <a:ext cx="12021458" cy="58782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Parallelization is based on </a:t>
            </a:r>
            <a:r>
              <a:rPr lang="en-US" dirty="0" err="1"/>
              <a:t>multiprocessing.Pool</a:t>
            </a:r>
            <a:endParaRPr lang="en-US" dirty="0"/>
          </a:p>
          <a:p>
            <a:r>
              <a:rPr lang="en-US" dirty="0"/>
              <a:t>For the </a:t>
            </a:r>
            <a:r>
              <a:rPr lang="en-US" b="1" dirty="0"/>
              <a:t>feature extraction</a:t>
            </a:r>
            <a:r>
              <a:rPr lang="en-US" dirty="0"/>
              <a:t> and </a:t>
            </a:r>
            <a:r>
              <a:rPr lang="en-US" b="1" i="1" dirty="0"/>
              <a:t>feature selection</a:t>
            </a:r>
            <a:r>
              <a:rPr lang="en-US" dirty="0"/>
              <a:t> parallelization parameters include</a:t>
            </a:r>
          </a:p>
          <a:p>
            <a:pPr lvl="1"/>
            <a:r>
              <a:rPr lang="en-US" i="1" dirty="0" err="1"/>
              <a:t>n_jobs</a:t>
            </a:r>
            <a:r>
              <a:rPr lang="en-US" dirty="0"/>
              <a:t> and </a:t>
            </a:r>
            <a:r>
              <a:rPr lang="en-US" i="1" dirty="0" err="1"/>
              <a:t>chunksize</a:t>
            </a:r>
            <a:r>
              <a:rPr lang="en-US" i="1" dirty="0"/>
              <a:t> </a:t>
            </a:r>
            <a:r>
              <a:rPr lang="en-US" dirty="0"/>
              <a:t>in</a:t>
            </a:r>
            <a:r>
              <a:rPr lang="en-US" i="1" dirty="0"/>
              <a:t> </a:t>
            </a:r>
            <a:r>
              <a:rPr lang="en-US" i="1" dirty="0" err="1"/>
              <a:t>extract_features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select_features</a:t>
            </a:r>
            <a:endParaRPr lang="en-US" i="1" dirty="0"/>
          </a:p>
          <a:p>
            <a:pPr lvl="1"/>
            <a:r>
              <a:rPr lang="en-US" i="1" dirty="0" err="1"/>
              <a:t>n_jobs</a:t>
            </a:r>
            <a:r>
              <a:rPr lang="en-US" i="1" dirty="0"/>
              <a:t> </a:t>
            </a:r>
            <a:r>
              <a:rPr lang="en-US" dirty="0"/>
              <a:t>corresponds to number of processors on the current system</a:t>
            </a:r>
            <a:endParaRPr lang="en-US" i="1" dirty="0"/>
          </a:p>
          <a:p>
            <a:r>
              <a:rPr lang="en-US" dirty="0"/>
              <a:t>On instantiation we set the Pool’s number of worker processes to </a:t>
            </a:r>
            <a:r>
              <a:rPr lang="en-US" i="1" dirty="0" err="1"/>
              <a:t>n_jobs</a:t>
            </a:r>
            <a:endParaRPr lang="en-US" i="1" dirty="0"/>
          </a:p>
          <a:p>
            <a:r>
              <a:rPr lang="en-US" dirty="0"/>
              <a:t>Recommend setting it to the maximum number of available (and otherwise idle) processors</a:t>
            </a:r>
          </a:p>
          <a:p>
            <a:r>
              <a:rPr lang="en-US" i="1" dirty="0" err="1"/>
              <a:t>chunksize</a:t>
            </a:r>
            <a:r>
              <a:rPr lang="en-US" dirty="0"/>
              <a:t> is the number of chunks that are submitted as one task to one worker process</a:t>
            </a:r>
          </a:p>
          <a:p>
            <a:r>
              <a:rPr lang="en-US" dirty="0" err="1"/>
              <a:t>E.g</a:t>
            </a:r>
            <a:r>
              <a:rPr lang="en-US" dirty="0"/>
              <a:t>, if you set the </a:t>
            </a:r>
            <a:r>
              <a:rPr lang="en-US" dirty="0" err="1"/>
              <a:t>chunksize</a:t>
            </a:r>
            <a:r>
              <a:rPr lang="en-US" dirty="0"/>
              <a:t> to 10, then it means that one worker task corresponds to calculate all features for 10 id/kind time series combinations</a:t>
            </a:r>
          </a:p>
          <a:p>
            <a:r>
              <a:rPr lang="en-US" dirty="0"/>
              <a:t>To do performance studies and profiling, turn off parallelization. </a:t>
            </a:r>
          </a:p>
          <a:p>
            <a:r>
              <a:rPr lang="en-US" dirty="0"/>
              <a:t>This can be setting the parameter </a:t>
            </a:r>
            <a:r>
              <a:rPr lang="en-US" i="1" dirty="0" err="1"/>
              <a:t>n_jobs</a:t>
            </a:r>
            <a:r>
              <a:rPr lang="en-US" dirty="0"/>
              <a:t> to 0 and </a:t>
            </a:r>
            <a:r>
              <a:rPr lang="en-US" i="1" dirty="0" err="1"/>
              <a:t>chunksize</a:t>
            </a:r>
            <a:r>
              <a:rPr lang="en-US" i="1" dirty="0"/>
              <a:t> = None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555285"/>
            <a:ext cx="10515600" cy="714716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Summary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618342"/>
            <a:ext cx="11963401" cy="4245429"/>
          </a:xfrm>
        </p:spPr>
        <p:txBody>
          <a:bodyPr/>
          <a:lstStyle/>
          <a:p>
            <a:r>
              <a:rPr lang="en-US" dirty="0"/>
              <a:t>Features are calculated by </a:t>
            </a:r>
            <a:r>
              <a:rPr lang="en-US" i="1" dirty="0"/>
              <a:t>rolling</a:t>
            </a:r>
            <a:r>
              <a:rPr lang="en-US" dirty="0"/>
              <a:t> over the data</a:t>
            </a:r>
          </a:p>
          <a:p>
            <a:r>
              <a:rPr lang="en-US" dirty="0"/>
              <a:t>A rolling mechanism will give you the sub time series to construct the features.</a:t>
            </a:r>
          </a:p>
          <a:p>
            <a:r>
              <a:rPr lang="en-US" dirty="0"/>
              <a:t>So, we move the time-series window that extract the features and then predict the next time step (which was not used to extract features) forward</a:t>
            </a:r>
          </a:p>
          <a:p>
            <a:r>
              <a:rPr lang="en-US" dirty="0"/>
              <a:t>Both </a:t>
            </a:r>
            <a:r>
              <a:rPr lang="en-US" dirty="0" err="1"/>
              <a:t>tsfresh</a:t>
            </a:r>
            <a:r>
              <a:rPr lang="en-US" dirty="0"/>
              <a:t> and pandas provide methods for rolling mechanisms</a:t>
            </a:r>
          </a:p>
          <a:p>
            <a:pPr lvl="1"/>
            <a:r>
              <a:rPr lang="en-US" dirty="0" err="1"/>
              <a:t>tsfresh.utilities.dataframe_functions.roll_time_series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https://tsfresh.readthedocs.io/en/latest/api/tsfresh.utilities.html#tsfresh.utilities.dataframe_functions.roll_time_series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DataFrame.rolling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https://pandas.pydata.org/pandas-docs/stable/reference/api/pandas.DataFrame.rolling.html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Conclusions –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scaling is done to Normalize data so that priority is not given to a particular feature. </a:t>
            </a:r>
          </a:p>
          <a:p>
            <a:pPr lvl="1"/>
            <a:r>
              <a:rPr lang="en-US" dirty="0">
                <a:hlinkClick r:id="rId2"/>
              </a:rPr>
              <a:t>https://scikit-learn.org/stable/modules/preprocessing.html</a:t>
            </a:r>
            <a:r>
              <a:rPr lang="en-US" dirty="0"/>
              <a:t> </a:t>
            </a:r>
          </a:p>
          <a:p>
            <a:r>
              <a:rPr lang="en-US" dirty="0"/>
              <a:t>Role of scaling is mostly important in algorithms that are distance based (</a:t>
            </a:r>
            <a:r>
              <a:rPr lang="en-US" dirty="0" err="1"/>
              <a:t>e.g</a:t>
            </a:r>
            <a:r>
              <a:rPr lang="en-US" dirty="0"/>
              <a:t>, Euclidean metric).</a:t>
            </a:r>
          </a:p>
          <a:p>
            <a:pPr lvl="1"/>
            <a:r>
              <a:rPr lang="en-US" dirty="0"/>
              <a:t>E.g., k-means clustering, Support Vector Machines, etc.</a:t>
            </a:r>
          </a:p>
          <a:p>
            <a:r>
              <a:rPr lang="en-US" dirty="0"/>
              <a:t>ASIDE -- Random Forest (RF)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dirty="0"/>
              <a:t>RF algorithm is based on partitioning, even if you apply Normalization then also the result would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2368"/>
            <a:ext cx="12097657" cy="6055632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https://github.com/benfulcher/hctsa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https://tsfresh.readthedocs.io/en/latest/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4"/>
              </a:rPr>
              <a:t>https://github.com/blue-yonder/tsfresh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https://towardsdatascience.com/how-not-to-use-machine-learning-for-time-series-forecasting-avoiding-the-pitfalls-19f9d7adf424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6"/>
              </a:rPr>
              <a:t>https://towardsdatascience.com/how-to-use-machine-learning-for-anomaly-detection-and-condition-monitoring-6742f82900d7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7"/>
              </a:rPr>
              <a:t>https://towardsdatascience.com/understanding-feature-engineering-part-1-continuous-numeric-data-da4e47099a7b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8"/>
              </a:rPr>
              <a:t>https://towardsdatascience.com/feature-engineering-what-powers-machine-learning-93ab191bcc2d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https://machinelearningmastery.com/discover-feature-engineering-how-to-engineer-features-and-how-to-get-good-at-it/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10"/>
              </a:rPr>
              <a:t>https://developers.google.com/machine-learning/crash-course/representation/feature-engineering</a:t>
            </a:r>
            <a:r>
              <a:rPr lang="en-US" sz="1800" dirty="0"/>
              <a:t> </a:t>
            </a:r>
          </a:p>
          <a:p>
            <a:r>
              <a:rPr lang="en-US" sz="1800" dirty="0"/>
              <a:t>Feature Engineering for Machine Learning: Principles and Techniques for Data Scientists – Alice Zheng &amp; Amanda </a:t>
            </a:r>
            <a:r>
              <a:rPr lang="en-US" sz="1800" dirty="0" err="1"/>
              <a:t>Casari</a:t>
            </a:r>
            <a:r>
              <a:rPr lang="en-US" sz="1800" dirty="0"/>
              <a:t>, O’Reilly, 2018.</a:t>
            </a:r>
          </a:p>
          <a:p>
            <a:r>
              <a:rPr lang="en-US" sz="1800" dirty="0"/>
              <a:t>Feature Engineering Made Easy, Sinan </a:t>
            </a:r>
            <a:r>
              <a:rPr lang="en-US" sz="1800" dirty="0" err="1"/>
              <a:t>Ozdemir</a:t>
            </a:r>
            <a:r>
              <a:rPr lang="en-US" sz="1800" dirty="0"/>
              <a:t>, </a:t>
            </a:r>
            <a:r>
              <a:rPr lang="en-US" sz="1800" dirty="0" err="1"/>
              <a:t>Divya</a:t>
            </a:r>
            <a:r>
              <a:rPr lang="en-US" sz="1800" dirty="0"/>
              <a:t> </a:t>
            </a:r>
            <a:r>
              <a:rPr lang="en-US" sz="1800" dirty="0" err="1"/>
              <a:t>Susarla</a:t>
            </a:r>
            <a:r>
              <a:rPr lang="en-US" sz="1800" dirty="0"/>
              <a:t>, </a:t>
            </a:r>
            <a:r>
              <a:rPr lang="en-US" sz="1800" dirty="0" err="1"/>
              <a:t>Packt</a:t>
            </a:r>
            <a:r>
              <a:rPr lang="en-US" sz="1800" dirty="0"/>
              <a:t>, 2018.</a:t>
            </a:r>
          </a:p>
          <a:p>
            <a:r>
              <a:rPr lang="en-US" sz="1800" dirty="0"/>
              <a:t>Feature Extraction: Foundations and Applications, by Isabelle Guyon, Steve Gunn, Masoud </a:t>
            </a:r>
            <a:r>
              <a:rPr lang="en-US" sz="1800" dirty="0" err="1"/>
              <a:t>Nikravesh</a:t>
            </a:r>
            <a:r>
              <a:rPr lang="en-US" sz="1800" dirty="0"/>
              <a:t>, </a:t>
            </a:r>
            <a:r>
              <a:rPr lang="en-US" sz="1800" dirty="0" err="1"/>
              <a:t>Lofti</a:t>
            </a:r>
            <a:r>
              <a:rPr lang="en-US" sz="1800" dirty="0"/>
              <a:t> A. Zadeh, Springer 2006.</a:t>
            </a:r>
          </a:p>
          <a:p>
            <a:r>
              <a:rPr lang="en-US" sz="1800" dirty="0"/>
              <a:t>Feature Extraction, Construction and Selection: A Data Mining Perspective, Huan Liu, Hiroshi </a:t>
            </a:r>
            <a:r>
              <a:rPr lang="en-US" sz="1800" dirty="0" err="1"/>
              <a:t>Motoda</a:t>
            </a:r>
            <a:r>
              <a:rPr lang="en-US" sz="1800" dirty="0"/>
              <a:t>, Springer, 1998.</a:t>
            </a:r>
          </a:p>
          <a:p>
            <a:endParaRPr lang="en-US" sz="18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510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0070C0"/>
                </a:solidFill>
              </a:rPr>
              <a:t>Questions</a:t>
            </a:r>
            <a:r>
              <a:rPr lang="en-US" sz="8000">
                <a:solidFill>
                  <a:srgbClr val="0070C0"/>
                </a:solidFill>
              </a:rPr>
              <a:t>?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13765</TotalTime>
  <Words>2112</Words>
  <Application>Microsoft Macintosh PowerPoint</Application>
  <PresentationFormat>Widescreen</PresentationFormat>
  <Paragraphs>212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extraction settings (extract_features)</vt:lpstr>
      <vt:lpstr>tsfresh – Feature calculators</vt:lpstr>
      <vt:lpstr>tsfresh – Feature extraction (extract_relevant_features)</vt:lpstr>
      <vt:lpstr>tsfresh – Feature selection basics (select_features)</vt:lpstr>
      <vt:lpstr>tsfresh – Feature selection (null hypothesis)</vt:lpstr>
      <vt:lpstr>tsfresh – Feature selection (p-value)</vt:lpstr>
      <vt:lpstr>tsfresh – Feature selection (testing procedure)</vt:lpstr>
      <vt:lpstr>tsfresh – Feature selection summary</vt:lpstr>
      <vt:lpstr>tsfresh – Data Formats</vt:lpstr>
      <vt:lpstr>tsfresh – Data Formats (Flat DataFrame Example)</vt:lpstr>
      <vt:lpstr>tsfresh – Parallelization</vt:lpstr>
      <vt:lpstr>tsfresh – Basics of time-series forecasting</vt:lpstr>
      <vt:lpstr>tsfresh – Summary of time-series forecasting</vt:lpstr>
      <vt:lpstr>Conclusions – Things to remember</vt:lpstr>
      <vt:lpstr>References &amp; Useful Resources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188</cp:revision>
  <dcterms:created xsi:type="dcterms:W3CDTF">2019-04-08T23:10:54Z</dcterms:created>
  <dcterms:modified xsi:type="dcterms:W3CDTF">2019-04-23T18:41:30Z</dcterms:modified>
</cp:coreProperties>
</file>