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  <p:sldId id="263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1" r:id="rId18"/>
    <p:sldId id="283" r:id="rId19"/>
    <p:sldId id="287" r:id="rId20"/>
    <p:sldId id="284" r:id="rId21"/>
    <p:sldId id="288" r:id="rId22"/>
    <p:sldId id="289" r:id="rId23"/>
    <p:sldId id="290" r:id="rId24"/>
    <p:sldId id="291" r:id="rId25"/>
    <p:sldId id="297" r:id="rId26"/>
    <p:sldId id="299" r:id="rId27"/>
    <p:sldId id="300" r:id="rId28"/>
    <p:sldId id="301" r:id="rId29"/>
    <p:sldId id="259" r:id="rId30"/>
    <p:sldId id="318" r:id="rId31"/>
    <p:sldId id="319" r:id="rId32"/>
    <p:sldId id="320" r:id="rId33"/>
    <p:sldId id="321" r:id="rId34"/>
    <p:sldId id="325" r:id="rId35"/>
    <p:sldId id="306" r:id="rId36"/>
    <p:sldId id="292" r:id="rId37"/>
    <p:sldId id="293" r:id="rId38"/>
    <p:sldId id="294" r:id="rId39"/>
    <p:sldId id="324" r:id="rId40"/>
    <p:sldId id="268" r:id="rId41"/>
    <p:sldId id="314" r:id="rId42"/>
    <p:sldId id="315" r:id="rId43"/>
    <p:sldId id="296" r:id="rId44"/>
    <p:sldId id="326" r:id="rId45"/>
    <p:sldId id="327" r:id="rId46"/>
    <p:sldId id="309" r:id="rId47"/>
    <p:sldId id="257" r:id="rId48"/>
    <p:sldId id="258" r:id="rId49"/>
    <p:sldId id="256" r:id="rId50"/>
    <p:sldId id="295" r:id="rId51"/>
    <p:sldId id="307" r:id="rId5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0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1114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1114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1114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3884565" y="515112"/>
            <a:ext cx="2289268" cy="14465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xfrm>
            <a:off x="724916" y="1802891"/>
            <a:ext cx="8608567" cy="138499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242048" y="7228332"/>
            <a:ext cx="2313432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6570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4565" y="515112"/>
            <a:ext cx="2289268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1114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916" y="1802891"/>
            <a:ext cx="8608567" cy="279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_Eamf8MHwU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veJaJs5Fqk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eismo.berkeley.edu/qingkaikong/" TargetMode="External"/><Relationship Id="rId2" Type="http://schemas.openxmlformats.org/officeDocument/2006/relationships/hyperlink" Target="mailto:ngqk@Berkeley.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tutorial/machine_learning_map/index.html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seismo.berkeley.edu/qingkaikon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t.massey.ac.nz/personal/s.r.marsland/MLBook.html" TargetMode="External"/><Relationship Id="rId7" Type="http://schemas.openxmlformats.org/officeDocument/2006/relationships/hyperlink" Target="http://scedc.caltech.edu/research-tools/deeplearning.html" TargetMode="External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Deep-Learning-Python-Francois-Chollet/dp/1617294438/ref%3Dsr_1_3?keywords=deep%2Blearning%2Bpython&amp;amp;qid=1555196961&amp;amp;s=gateway&amp;amp;sr=8-3" TargetMode="External"/><Relationship Id="rId5" Type="http://schemas.openxmlformats.org/officeDocument/2006/relationships/hyperlink" Target="https://www.amazon.com/dp/B0742K7HYF/ref%3Dsspa_dk_detail_0?psc=1" TargetMode="External"/><Relationship Id="rId4" Type="http://schemas.openxmlformats.org/officeDocument/2006/relationships/hyperlink" Target="http://neuralnetworksanddeeplearning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ujjwalkarn.me/2016/08/11/intuitive-explanation-convnets/" TargetMode="External"/><Relationship Id="rId2" Type="http://schemas.openxmlformats.org/officeDocument/2006/relationships/hyperlink" Target="http://cs231n.github.io/convolutional-networ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edc.caltech.edu/research-tools/deeplearning.html" TargetMode="External"/><Relationship Id="rId5" Type="http://schemas.openxmlformats.org/officeDocument/2006/relationships/hyperlink" Target="https://www.amazon.com/Deep-Learning-Python-Francois-Chollet/dp/1617294438/ref%3Dsr_1_3?keywords=deep%2Blearning%2Bpython&amp;amp;qid=1555196961&amp;amp;s=gateway&amp;amp;sr=8-3" TargetMode="External"/><Relationship Id="rId4" Type="http://schemas.openxmlformats.org/officeDocument/2006/relationships/hyperlink" Target="http://neuralnetworksanddeeplearning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923" y="4343400"/>
            <a:ext cx="7619376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250"/>
              </a:lnSpc>
              <a:spcBef>
                <a:spcPts val="100"/>
              </a:spcBef>
            </a:pPr>
            <a:r>
              <a:rPr lang="en-US" sz="6400" spc="200" dirty="0">
                <a:solidFill>
                  <a:srgbClr val="111466"/>
                </a:solidFill>
                <a:latin typeface="Calibri"/>
                <a:cs typeface="Calibri"/>
              </a:rPr>
              <a:t>Supervised learning</a:t>
            </a:r>
            <a:endParaRPr sz="4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9753600" cy="395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7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2432" y="2260784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9089" y="3031966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59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59" y="513834"/>
                </a:lnTo>
                <a:lnTo>
                  <a:pt x="349378" y="501803"/>
                </a:lnTo>
                <a:lnTo>
                  <a:pt x="389727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5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5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7" y="35361"/>
                </a:lnTo>
                <a:lnTo>
                  <a:pt x="349378" y="16203"/>
                </a:lnTo>
                <a:lnTo>
                  <a:pt x="305559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428" y="281458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5185" y="122477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6"/>
                </a:lnTo>
                <a:lnTo>
                  <a:pt x="0" y="259002"/>
                </a:lnTo>
                <a:lnTo>
                  <a:pt x="4172" y="305558"/>
                </a:lnTo>
                <a:lnTo>
                  <a:pt x="16203" y="349377"/>
                </a:lnTo>
                <a:lnTo>
                  <a:pt x="35361" y="389726"/>
                </a:lnTo>
                <a:lnTo>
                  <a:pt x="60914" y="425875"/>
                </a:lnTo>
                <a:lnTo>
                  <a:pt x="92130" y="457091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60" y="513833"/>
                </a:lnTo>
                <a:lnTo>
                  <a:pt x="349378" y="501802"/>
                </a:lnTo>
                <a:lnTo>
                  <a:pt x="389728" y="482644"/>
                </a:lnTo>
                <a:lnTo>
                  <a:pt x="425876" y="457091"/>
                </a:lnTo>
                <a:lnTo>
                  <a:pt x="457093" y="425875"/>
                </a:lnTo>
                <a:lnTo>
                  <a:pt x="482646" y="389726"/>
                </a:lnTo>
                <a:lnTo>
                  <a:pt x="501803" y="349377"/>
                </a:lnTo>
                <a:lnTo>
                  <a:pt x="513834" y="305558"/>
                </a:lnTo>
                <a:lnTo>
                  <a:pt x="518007" y="259002"/>
                </a:lnTo>
                <a:lnTo>
                  <a:pt x="513834" y="212446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8788" y="200178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9784" y="277879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5185" y="216434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4424" y="3561264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9784" y="346482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4832" y="234911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59"/>
                </a:lnTo>
                <a:lnTo>
                  <a:pt x="16203" y="349377"/>
                </a:lnTo>
                <a:lnTo>
                  <a:pt x="35361" y="389727"/>
                </a:lnTo>
                <a:lnTo>
                  <a:pt x="60914" y="425875"/>
                </a:lnTo>
                <a:lnTo>
                  <a:pt x="92130" y="457092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60" y="513833"/>
                </a:lnTo>
                <a:lnTo>
                  <a:pt x="349378" y="501802"/>
                </a:lnTo>
                <a:lnTo>
                  <a:pt x="389728" y="482644"/>
                </a:lnTo>
                <a:lnTo>
                  <a:pt x="425876" y="457092"/>
                </a:lnTo>
                <a:lnTo>
                  <a:pt x="457093" y="425875"/>
                </a:lnTo>
                <a:lnTo>
                  <a:pt x="482646" y="389727"/>
                </a:lnTo>
                <a:lnTo>
                  <a:pt x="501803" y="349377"/>
                </a:lnTo>
                <a:lnTo>
                  <a:pt x="513834" y="305559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5124" y="391062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4884" y="521110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6"/>
                </a:lnTo>
                <a:lnTo>
                  <a:pt x="47795" y="463377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7"/>
                </a:lnTo>
                <a:lnTo>
                  <a:pt x="446607" y="446606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3600" y="488598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8363" y="398282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0067" y="560842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5124" y="465122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5" y="463376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6"/>
                </a:lnTo>
                <a:lnTo>
                  <a:pt x="446607" y="446605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4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70120" y="4212536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9595" y="498379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3600" y="5518072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4" y="463376"/>
                </a:lnTo>
                <a:lnTo>
                  <a:pt x="78256" y="469526"/>
                </a:lnTo>
                <a:lnTo>
                  <a:pt x="391270" y="469526"/>
                </a:lnTo>
                <a:lnTo>
                  <a:pt x="421731" y="463376"/>
                </a:lnTo>
                <a:lnTo>
                  <a:pt x="446606" y="446605"/>
                </a:lnTo>
                <a:lnTo>
                  <a:pt x="463377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7" y="47794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3600" y="350518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0360" y="5752835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5" y="446607"/>
                </a:lnTo>
                <a:lnTo>
                  <a:pt x="463376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6" y="47795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2153" y="580533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4" y="463376"/>
                </a:lnTo>
                <a:lnTo>
                  <a:pt x="78256" y="469526"/>
                </a:lnTo>
                <a:lnTo>
                  <a:pt x="391270" y="469526"/>
                </a:lnTo>
                <a:lnTo>
                  <a:pt x="421731" y="463376"/>
                </a:lnTo>
                <a:lnTo>
                  <a:pt x="446605" y="446605"/>
                </a:lnTo>
                <a:lnTo>
                  <a:pt x="463376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6" y="47794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8812" y="2792076"/>
            <a:ext cx="7408545" cy="1872614"/>
          </a:xfrm>
          <a:custGeom>
            <a:avLst/>
            <a:gdLst/>
            <a:ahLst/>
            <a:cxnLst/>
            <a:rect l="l" t="t" r="r" b="b"/>
            <a:pathLst>
              <a:path w="7408545" h="1872614">
                <a:moveTo>
                  <a:pt x="0" y="1872426"/>
                </a:moveTo>
                <a:lnTo>
                  <a:pt x="7408256" y="0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968" y="2636520"/>
            <a:ext cx="7513320" cy="2221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672040" y="6409944"/>
            <a:ext cx="41814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065" algn="l"/>
              </a:tabLst>
            </a:pPr>
            <a:r>
              <a:rPr spc="210" dirty="0"/>
              <a:t>Narrow	</a:t>
            </a:r>
            <a:r>
              <a:rPr spc="160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8190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548" y="927169"/>
            <a:ext cx="5781675" cy="5866130"/>
          </a:xfrm>
          <a:custGeom>
            <a:avLst/>
            <a:gdLst/>
            <a:ahLst/>
            <a:cxnLst/>
            <a:rect l="l" t="t" r="r" b="b"/>
            <a:pathLst>
              <a:path w="5781675" h="5866130">
                <a:moveTo>
                  <a:pt x="5005299" y="0"/>
                </a:moveTo>
                <a:lnTo>
                  <a:pt x="0" y="5104721"/>
                </a:lnTo>
                <a:lnTo>
                  <a:pt x="776298" y="5865900"/>
                </a:lnTo>
                <a:lnTo>
                  <a:pt x="5781596" y="761178"/>
                </a:lnTo>
                <a:lnTo>
                  <a:pt x="5005299" y="0"/>
                </a:lnTo>
                <a:close/>
              </a:path>
            </a:pathLst>
          </a:custGeom>
          <a:solidFill>
            <a:srgbClr val="FCFF1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2432" y="2260784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089" y="3031966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59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59" y="513834"/>
                </a:lnTo>
                <a:lnTo>
                  <a:pt x="349378" y="501803"/>
                </a:lnTo>
                <a:lnTo>
                  <a:pt x="389727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5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5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7" y="35361"/>
                </a:lnTo>
                <a:lnTo>
                  <a:pt x="349378" y="16203"/>
                </a:lnTo>
                <a:lnTo>
                  <a:pt x="305559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3428" y="281458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5185" y="122477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6"/>
                </a:lnTo>
                <a:lnTo>
                  <a:pt x="0" y="259002"/>
                </a:lnTo>
                <a:lnTo>
                  <a:pt x="4172" y="305558"/>
                </a:lnTo>
                <a:lnTo>
                  <a:pt x="16203" y="349377"/>
                </a:lnTo>
                <a:lnTo>
                  <a:pt x="35361" y="389726"/>
                </a:lnTo>
                <a:lnTo>
                  <a:pt x="60914" y="425875"/>
                </a:lnTo>
                <a:lnTo>
                  <a:pt x="92130" y="457091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60" y="513833"/>
                </a:lnTo>
                <a:lnTo>
                  <a:pt x="349378" y="501802"/>
                </a:lnTo>
                <a:lnTo>
                  <a:pt x="389728" y="482644"/>
                </a:lnTo>
                <a:lnTo>
                  <a:pt x="425876" y="457091"/>
                </a:lnTo>
                <a:lnTo>
                  <a:pt x="457093" y="425875"/>
                </a:lnTo>
                <a:lnTo>
                  <a:pt x="482646" y="389726"/>
                </a:lnTo>
                <a:lnTo>
                  <a:pt x="501803" y="349377"/>
                </a:lnTo>
                <a:lnTo>
                  <a:pt x="513834" y="305558"/>
                </a:lnTo>
                <a:lnTo>
                  <a:pt x="518007" y="259002"/>
                </a:lnTo>
                <a:lnTo>
                  <a:pt x="513834" y="212446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8788" y="200178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9784" y="277879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5185" y="216434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4424" y="3561264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9784" y="346482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9784" y="346482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0" y="259003"/>
                </a:moveTo>
                <a:lnTo>
                  <a:pt x="4172" y="212447"/>
                </a:lnTo>
                <a:lnTo>
                  <a:pt x="16203" y="168628"/>
                </a:lnTo>
                <a:lnTo>
                  <a:pt x="35361" y="128279"/>
                </a:lnTo>
                <a:lnTo>
                  <a:pt x="60914" y="92130"/>
                </a:lnTo>
                <a:lnTo>
                  <a:pt x="92130" y="60914"/>
                </a:lnTo>
                <a:lnTo>
                  <a:pt x="128279" y="35361"/>
                </a:lnTo>
                <a:lnTo>
                  <a:pt x="168628" y="16203"/>
                </a:lnTo>
                <a:lnTo>
                  <a:pt x="212447" y="4172"/>
                </a:lnTo>
                <a:lnTo>
                  <a:pt x="259003" y="0"/>
                </a:lnTo>
                <a:lnTo>
                  <a:pt x="305559" y="4172"/>
                </a:lnTo>
                <a:lnTo>
                  <a:pt x="349378" y="16203"/>
                </a:lnTo>
                <a:lnTo>
                  <a:pt x="389727" y="35361"/>
                </a:lnTo>
                <a:lnTo>
                  <a:pt x="425876" y="60914"/>
                </a:lnTo>
                <a:lnTo>
                  <a:pt x="457093" y="92130"/>
                </a:lnTo>
                <a:lnTo>
                  <a:pt x="482645" y="128279"/>
                </a:lnTo>
                <a:lnTo>
                  <a:pt x="501803" y="168628"/>
                </a:lnTo>
                <a:lnTo>
                  <a:pt x="513834" y="212447"/>
                </a:lnTo>
                <a:lnTo>
                  <a:pt x="518007" y="259003"/>
                </a:lnTo>
                <a:lnTo>
                  <a:pt x="513834" y="305559"/>
                </a:lnTo>
                <a:lnTo>
                  <a:pt x="501803" y="349378"/>
                </a:lnTo>
                <a:lnTo>
                  <a:pt x="482645" y="389727"/>
                </a:lnTo>
                <a:lnTo>
                  <a:pt x="457093" y="425876"/>
                </a:lnTo>
                <a:lnTo>
                  <a:pt x="425876" y="457093"/>
                </a:lnTo>
                <a:lnTo>
                  <a:pt x="389727" y="482645"/>
                </a:lnTo>
                <a:lnTo>
                  <a:pt x="349378" y="501803"/>
                </a:lnTo>
                <a:lnTo>
                  <a:pt x="305559" y="513834"/>
                </a:lnTo>
                <a:lnTo>
                  <a:pt x="259003" y="518007"/>
                </a:lnTo>
                <a:lnTo>
                  <a:pt x="212447" y="513834"/>
                </a:lnTo>
                <a:lnTo>
                  <a:pt x="168628" y="501803"/>
                </a:lnTo>
                <a:lnTo>
                  <a:pt x="128279" y="482645"/>
                </a:lnTo>
                <a:lnTo>
                  <a:pt x="92130" y="457093"/>
                </a:lnTo>
                <a:lnTo>
                  <a:pt x="60914" y="425876"/>
                </a:lnTo>
                <a:lnTo>
                  <a:pt x="35361" y="389727"/>
                </a:lnTo>
                <a:lnTo>
                  <a:pt x="16203" y="349378"/>
                </a:lnTo>
                <a:lnTo>
                  <a:pt x="4172" y="305559"/>
                </a:lnTo>
                <a:lnTo>
                  <a:pt x="0" y="259003"/>
                </a:lnTo>
                <a:close/>
              </a:path>
            </a:pathLst>
          </a:custGeom>
          <a:ln w="406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4832" y="234911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59"/>
                </a:lnTo>
                <a:lnTo>
                  <a:pt x="16203" y="349377"/>
                </a:lnTo>
                <a:lnTo>
                  <a:pt x="35361" y="389727"/>
                </a:lnTo>
                <a:lnTo>
                  <a:pt x="60914" y="425875"/>
                </a:lnTo>
                <a:lnTo>
                  <a:pt x="92130" y="457092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60" y="513833"/>
                </a:lnTo>
                <a:lnTo>
                  <a:pt x="349378" y="501802"/>
                </a:lnTo>
                <a:lnTo>
                  <a:pt x="389728" y="482644"/>
                </a:lnTo>
                <a:lnTo>
                  <a:pt x="425876" y="457092"/>
                </a:lnTo>
                <a:lnTo>
                  <a:pt x="457093" y="425875"/>
                </a:lnTo>
                <a:lnTo>
                  <a:pt x="482646" y="389727"/>
                </a:lnTo>
                <a:lnTo>
                  <a:pt x="501803" y="349377"/>
                </a:lnTo>
                <a:lnTo>
                  <a:pt x="513834" y="305559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4832" y="234911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0" y="259003"/>
                </a:moveTo>
                <a:lnTo>
                  <a:pt x="4172" y="212447"/>
                </a:lnTo>
                <a:lnTo>
                  <a:pt x="16203" y="168628"/>
                </a:lnTo>
                <a:lnTo>
                  <a:pt x="35361" y="128279"/>
                </a:lnTo>
                <a:lnTo>
                  <a:pt x="60914" y="92130"/>
                </a:lnTo>
                <a:lnTo>
                  <a:pt x="92130" y="60914"/>
                </a:lnTo>
                <a:lnTo>
                  <a:pt x="128279" y="35361"/>
                </a:lnTo>
                <a:lnTo>
                  <a:pt x="168628" y="16203"/>
                </a:lnTo>
                <a:lnTo>
                  <a:pt x="212447" y="4172"/>
                </a:lnTo>
                <a:lnTo>
                  <a:pt x="259003" y="0"/>
                </a:lnTo>
                <a:lnTo>
                  <a:pt x="305559" y="4172"/>
                </a:lnTo>
                <a:lnTo>
                  <a:pt x="349378" y="16203"/>
                </a:lnTo>
                <a:lnTo>
                  <a:pt x="389727" y="35361"/>
                </a:lnTo>
                <a:lnTo>
                  <a:pt x="425876" y="60914"/>
                </a:lnTo>
                <a:lnTo>
                  <a:pt x="457093" y="92130"/>
                </a:lnTo>
                <a:lnTo>
                  <a:pt x="482645" y="128279"/>
                </a:lnTo>
                <a:lnTo>
                  <a:pt x="501803" y="168628"/>
                </a:lnTo>
                <a:lnTo>
                  <a:pt x="513834" y="212447"/>
                </a:lnTo>
                <a:lnTo>
                  <a:pt x="518007" y="259003"/>
                </a:lnTo>
                <a:lnTo>
                  <a:pt x="513834" y="305559"/>
                </a:lnTo>
                <a:lnTo>
                  <a:pt x="501803" y="349378"/>
                </a:lnTo>
                <a:lnTo>
                  <a:pt x="482645" y="389727"/>
                </a:lnTo>
                <a:lnTo>
                  <a:pt x="457093" y="425876"/>
                </a:lnTo>
                <a:lnTo>
                  <a:pt x="425876" y="457093"/>
                </a:lnTo>
                <a:lnTo>
                  <a:pt x="389727" y="482645"/>
                </a:lnTo>
                <a:lnTo>
                  <a:pt x="349378" y="501803"/>
                </a:lnTo>
                <a:lnTo>
                  <a:pt x="305559" y="513834"/>
                </a:lnTo>
                <a:lnTo>
                  <a:pt x="259003" y="518007"/>
                </a:lnTo>
                <a:lnTo>
                  <a:pt x="212447" y="513834"/>
                </a:lnTo>
                <a:lnTo>
                  <a:pt x="168628" y="501803"/>
                </a:lnTo>
                <a:lnTo>
                  <a:pt x="128279" y="482645"/>
                </a:lnTo>
                <a:lnTo>
                  <a:pt x="92130" y="457093"/>
                </a:lnTo>
                <a:lnTo>
                  <a:pt x="60914" y="425876"/>
                </a:lnTo>
                <a:lnTo>
                  <a:pt x="35361" y="389727"/>
                </a:lnTo>
                <a:lnTo>
                  <a:pt x="16203" y="349378"/>
                </a:lnTo>
                <a:lnTo>
                  <a:pt x="4172" y="305559"/>
                </a:lnTo>
                <a:lnTo>
                  <a:pt x="0" y="259003"/>
                </a:lnTo>
                <a:close/>
              </a:path>
            </a:pathLst>
          </a:custGeom>
          <a:ln w="406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5124" y="391062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4884" y="521110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6"/>
                </a:lnTo>
                <a:lnTo>
                  <a:pt x="47795" y="463377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7"/>
                </a:lnTo>
                <a:lnTo>
                  <a:pt x="446607" y="446606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23600" y="488598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8363" y="398282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0067" y="560842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5124" y="465122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5" y="463376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6"/>
                </a:lnTo>
                <a:lnTo>
                  <a:pt x="446607" y="446605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4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0120" y="4212536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70120" y="4212536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78256"/>
                </a:moveTo>
                <a:lnTo>
                  <a:pt x="6149" y="47795"/>
                </a:lnTo>
                <a:lnTo>
                  <a:pt x="22920" y="22920"/>
                </a:lnTo>
                <a:lnTo>
                  <a:pt x="47795" y="6149"/>
                </a:lnTo>
                <a:lnTo>
                  <a:pt x="78256" y="0"/>
                </a:lnTo>
                <a:lnTo>
                  <a:pt x="391271" y="0"/>
                </a:lnTo>
                <a:lnTo>
                  <a:pt x="421732" y="6149"/>
                </a:lnTo>
                <a:lnTo>
                  <a:pt x="446606" y="22920"/>
                </a:lnTo>
                <a:lnTo>
                  <a:pt x="463377" y="47795"/>
                </a:lnTo>
                <a:lnTo>
                  <a:pt x="469527" y="78256"/>
                </a:lnTo>
                <a:lnTo>
                  <a:pt x="469527" y="391271"/>
                </a:lnTo>
                <a:lnTo>
                  <a:pt x="463377" y="421732"/>
                </a:lnTo>
                <a:lnTo>
                  <a:pt x="446606" y="446606"/>
                </a:lnTo>
                <a:lnTo>
                  <a:pt x="421732" y="463377"/>
                </a:lnTo>
                <a:lnTo>
                  <a:pt x="391271" y="469527"/>
                </a:lnTo>
                <a:lnTo>
                  <a:pt x="78256" y="469527"/>
                </a:lnTo>
                <a:lnTo>
                  <a:pt x="47795" y="463377"/>
                </a:lnTo>
                <a:lnTo>
                  <a:pt x="22920" y="446606"/>
                </a:lnTo>
                <a:lnTo>
                  <a:pt x="6149" y="421732"/>
                </a:lnTo>
                <a:lnTo>
                  <a:pt x="0" y="391271"/>
                </a:lnTo>
                <a:lnTo>
                  <a:pt x="0" y="78256"/>
                </a:lnTo>
                <a:close/>
              </a:path>
            </a:pathLst>
          </a:custGeom>
          <a:ln w="406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9595" y="498379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3600" y="5518072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4" y="463376"/>
                </a:lnTo>
                <a:lnTo>
                  <a:pt x="78256" y="469526"/>
                </a:lnTo>
                <a:lnTo>
                  <a:pt x="391270" y="469526"/>
                </a:lnTo>
                <a:lnTo>
                  <a:pt x="421731" y="463376"/>
                </a:lnTo>
                <a:lnTo>
                  <a:pt x="446606" y="446605"/>
                </a:lnTo>
                <a:lnTo>
                  <a:pt x="463377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7" y="47794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23600" y="350518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23600" y="350518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78256"/>
                </a:moveTo>
                <a:lnTo>
                  <a:pt x="6149" y="47795"/>
                </a:lnTo>
                <a:lnTo>
                  <a:pt x="22920" y="22920"/>
                </a:lnTo>
                <a:lnTo>
                  <a:pt x="47795" y="6149"/>
                </a:lnTo>
                <a:lnTo>
                  <a:pt x="78256" y="0"/>
                </a:lnTo>
                <a:lnTo>
                  <a:pt x="391271" y="0"/>
                </a:lnTo>
                <a:lnTo>
                  <a:pt x="421732" y="6149"/>
                </a:lnTo>
                <a:lnTo>
                  <a:pt x="446606" y="22920"/>
                </a:lnTo>
                <a:lnTo>
                  <a:pt x="463377" y="47795"/>
                </a:lnTo>
                <a:lnTo>
                  <a:pt x="469527" y="78256"/>
                </a:lnTo>
                <a:lnTo>
                  <a:pt x="469527" y="391271"/>
                </a:lnTo>
                <a:lnTo>
                  <a:pt x="463377" y="421732"/>
                </a:lnTo>
                <a:lnTo>
                  <a:pt x="446606" y="446606"/>
                </a:lnTo>
                <a:lnTo>
                  <a:pt x="421732" y="463377"/>
                </a:lnTo>
                <a:lnTo>
                  <a:pt x="391271" y="469527"/>
                </a:lnTo>
                <a:lnTo>
                  <a:pt x="78256" y="469527"/>
                </a:lnTo>
                <a:lnTo>
                  <a:pt x="47795" y="463377"/>
                </a:lnTo>
                <a:lnTo>
                  <a:pt x="22920" y="446606"/>
                </a:lnTo>
                <a:lnTo>
                  <a:pt x="6149" y="421732"/>
                </a:lnTo>
                <a:lnTo>
                  <a:pt x="0" y="391271"/>
                </a:lnTo>
                <a:lnTo>
                  <a:pt x="0" y="78256"/>
                </a:lnTo>
                <a:close/>
              </a:path>
            </a:pathLst>
          </a:custGeom>
          <a:ln w="4063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20360" y="5752835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5" y="446607"/>
                </a:lnTo>
                <a:lnTo>
                  <a:pt x="463376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6" y="47795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12153" y="580533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4" y="463376"/>
                </a:lnTo>
                <a:lnTo>
                  <a:pt x="78256" y="469526"/>
                </a:lnTo>
                <a:lnTo>
                  <a:pt x="391270" y="469526"/>
                </a:lnTo>
                <a:lnTo>
                  <a:pt x="421731" y="463376"/>
                </a:lnTo>
                <a:lnTo>
                  <a:pt x="446605" y="446605"/>
                </a:lnTo>
                <a:lnTo>
                  <a:pt x="463376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6" y="47794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1697" y="1307759"/>
            <a:ext cx="5005705" cy="5104765"/>
          </a:xfrm>
          <a:custGeom>
            <a:avLst/>
            <a:gdLst/>
            <a:ahLst/>
            <a:cxnLst/>
            <a:rect l="l" t="t" r="r" b="b"/>
            <a:pathLst>
              <a:path w="5005705" h="5104765">
                <a:moveTo>
                  <a:pt x="0" y="5104720"/>
                </a:moveTo>
                <a:lnTo>
                  <a:pt x="5005299" y="0"/>
                </a:lnTo>
              </a:path>
            </a:pathLst>
          </a:custGeom>
          <a:ln w="135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5260153" y="6409944"/>
            <a:ext cx="45516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Support</a:t>
            </a:r>
            <a:r>
              <a:rPr spc="409" dirty="0"/>
              <a:t> </a:t>
            </a:r>
            <a:r>
              <a:rPr spc="229" dirty="0"/>
              <a:t>Vectors</a:t>
            </a: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97604B9B-22C2-44D9-BBFA-0DED7F33C33A}"/>
              </a:ext>
            </a:extLst>
          </p:cNvPr>
          <p:cNvSpPr txBox="1">
            <a:spLocks/>
          </p:cNvSpPr>
          <p:nvPr/>
        </p:nvSpPr>
        <p:spPr>
          <a:xfrm>
            <a:off x="2309784" y="6989933"/>
            <a:ext cx="75438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700" b="1" i="0">
                <a:solidFill>
                  <a:srgbClr val="111466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  <a:tabLst>
                <a:tab pos="822960" algn="l"/>
                <a:tab pos="1501775" algn="l"/>
                <a:tab pos="4287520" algn="l"/>
                <a:tab pos="5483860" algn="l"/>
              </a:tabLst>
            </a:pPr>
            <a:r>
              <a:rPr lang="en-US" kern="0" spc="775"/>
              <a:t>It	</a:t>
            </a:r>
            <a:r>
              <a:rPr lang="en-US" kern="0" spc="185"/>
              <a:t>is	</a:t>
            </a:r>
            <a:r>
              <a:rPr lang="en-US" kern="0" spc="-270"/>
              <a:t>m</a:t>
            </a:r>
            <a:r>
              <a:rPr lang="en-US" kern="0" spc="290"/>
              <a:t>a</a:t>
            </a:r>
            <a:r>
              <a:rPr lang="en-US" kern="0" spc="495"/>
              <a:t>x</a:t>
            </a:r>
            <a:r>
              <a:rPr lang="en-US" kern="0" spc="-35"/>
              <a:t>i</a:t>
            </a:r>
            <a:r>
              <a:rPr lang="en-US" kern="0" spc="-40"/>
              <a:t>m</a:t>
            </a:r>
            <a:r>
              <a:rPr lang="en-US" kern="0" spc="120"/>
              <a:t>i</a:t>
            </a:r>
            <a:r>
              <a:rPr lang="en-US" kern="0" spc="515"/>
              <a:t>z</a:t>
            </a:r>
            <a:r>
              <a:rPr lang="en-US" kern="0" spc="204"/>
              <a:t>e</a:t>
            </a:r>
            <a:r>
              <a:rPr lang="en-US" kern="0"/>
              <a:t>	</a:t>
            </a:r>
            <a:r>
              <a:rPr lang="en-US" kern="0" spc="615"/>
              <a:t>t</a:t>
            </a:r>
            <a:r>
              <a:rPr lang="en-US" kern="0" spc="125"/>
              <a:t>h</a:t>
            </a:r>
            <a:r>
              <a:rPr lang="en-US" kern="0" spc="204"/>
              <a:t>e</a:t>
            </a:r>
            <a:r>
              <a:rPr lang="en-US" kern="0"/>
              <a:t>	</a:t>
            </a:r>
            <a:r>
              <a:rPr lang="en-US" kern="0" spc="-270"/>
              <a:t>m</a:t>
            </a:r>
            <a:r>
              <a:rPr lang="en-US" kern="0" spc="220"/>
              <a:t>a</a:t>
            </a:r>
            <a:r>
              <a:rPr lang="en-US" kern="0" spc="415"/>
              <a:t>r</a:t>
            </a:r>
            <a:r>
              <a:rPr lang="en-US" kern="0" spc="505"/>
              <a:t>g</a:t>
            </a:r>
            <a:r>
              <a:rPr lang="en-US" kern="0" spc="30"/>
              <a:t>i</a:t>
            </a:r>
            <a:r>
              <a:rPr lang="en-US" kern="0" spc="55"/>
              <a:t>n</a:t>
            </a:r>
            <a:r>
              <a:rPr lang="en-US" kern="0" spc="-125"/>
              <a:t>!</a:t>
            </a:r>
            <a:endParaRPr lang="en-US" kern="0" spc="-125" dirty="0"/>
          </a:p>
        </p:txBody>
      </p:sp>
    </p:spTree>
    <p:extLst>
      <p:ext uri="{BB962C8B-B14F-4D97-AF65-F5344CB8AC3E}">
        <p14:creationId xmlns:p14="http://schemas.microsoft.com/office/powerpoint/2010/main" val="43089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9753600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31997" y="1999488"/>
            <a:ext cx="200152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00" b="1" spc="2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7700" b="1" spc="3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7700" b="1" spc="1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7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40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867" y="323427"/>
            <a:ext cx="9482666" cy="711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20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964" y="3271379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7964" y="4543479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3050" y="2311502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3166" y="2526698"/>
            <a:ext cx="2050414" cy="330200"/>
          </a:xfrm>
          <a:custGeom>
            <a:avLst/>
            <a:gdLst/>
            <a:ahLst/>
            <a:cxnLst/>
            <a:rect l="l" t="t" r="r" b="b"/>
            <a:pathLst>
              <a:path w="2050414" h="330200">
                <a:moveTo>
                  <a:pt x="2010855" y="289445"/>
                </a:moveTo>
                <a:lnTo>
                  <a:pt x="1943581" y="317229"/>
                </a:lnTo>
                <a:lnTo>
                  <a:pt x="1941936" y="321189"/>
                </a:lnTo>
                <a:lnTo>
                  <a:pt x="1944791" y="328104"/>
                </a:lnTo>
                <a:lnTo>
                  <a:pt x="1948752" y="329750"/>
                </a:lnTo>
                <a:lnTo>
                  <a:pt x="2038097" y="292850"/>
                </a:lnTo>
                <a:lnTo>
                  <a:pt x="2035665" y="292850"/>
                </a:lnTo>
                <a:lnTo>
                  <a:pt x="2010855" y="289445"/>
                </a:lnTo>
                <a:close/>
              </a:path>
              <a:path w="2050414" h="330200">
                <a:moveTo>
                  <a:pt x="2023279" y="284313"/>
                </a:moveTo>
                <a:lnTo>
                  <a:pt x="2010855" y="289445"/>
                </a:lnTo>
                <a:lnTo>
                  <a:pt x="2035665" y="292850"/>
                </a:lnTo>
                <a:lnTo>
                  <a:pt x="2035854" y="291473"/>
                </a:lnTo>
                <a:lnTo>
                  <a:pt x="2032420" y="291473"/>
                </a:lnTo>
                <a:lnTo>
                  <a:pt x="2023279" y="284313"/>
                </a:lnTo>
                <a:close/>
              </a:path>
              <a:path w="2050414" h="330200">
                <a:moveTo>
                  <a:pt x="1963752" y="220477"/>
                </a:moveTo>
                <a:lnTo>
                  <a:pt x="1959494" y="220993"/>
                </a:lnTo>
                <a:lnTo>
                  <a:pt x="1954881" y="226884"/>
                </a:lnTo>
                <a:lnTo>
                  <a:pt x="1955398" y="231141"/>
                </a:lnTo>
                <a:lnTo>
                  <a:pt x="2012697" y="276024"/>
                </a:lnTo>
                <a:lnTo>
                  <a:pt x="2037507" y="279430"/>
                </a:lnTo>
                <a:lnTo>
                  <a:pt x="2035665" y="292850"/>
                </a:lnTo>
                <a:lnTo>
                  <a:pt x="2038097" y="292850"/>
                </a:lnTo>
                <a:lnTo>
                  <a:pt x="2049914" y="287969"/>
                </a:lnTo>
                <a:lnTo>
                  <a:pt x="1963752" y="220477"/>
                </a:lnTo>
                <a:close/>
              </a:path>
              <a:path w="2050414" h="330200">
                <a:moveTo>
                  <a:pt x="2034011" y="279881"/>
                </a:moveTo>
                <a:lnTo>
                  <a:pt x="2023279" y="284313"/>
                </a:lnTo>
                <a:lnTo>
                  <a:pt x="2032420" y="291473"/>
                </a:lnTo>
                <a:lnTo>
                  <a:pt x="2034011" y="279881"/>
                </a:lnTo>
                <a:close/>
              </a:path>
              <a:path w="2050414" h="330200">
                <a:moveTo>
                  <a:pt x="2037446" y="279881"/>
                </a:moveTo>
                <a:lnTo>
                  <a:pt x="2034011" y="279881"/>
                </a:lnTo>
                <a:lnTo>
                  <a:pt x="2032420" y="291473"/>
                </a:lnTo>
                <a:lnTo>
                  <a:pt x="2035854" y="291473"/>
                </a:lnTo>
                <a:lnTo>
                  <a:pt x="2037446" y="279881"/>
                </a:lnTo>
                <a:close/>
              </a:path>
              <a:path w="2050414" h="330200">
                <a:moveTo>
                  <a:pt x="1841" y="0"/>
                </a:moveTo>
                <a:lnTo>
                  <a:pt x="0" y="13421"/>
                </a:lnTo>
                <a:lnTo>
                  <a:pt x="2010855" y="289445"/>
                </a:lnTo>
                <a:lnTo>
                  <a:pt x="2023279" y="284313"/>
                </a:lnTo>
                <a:lnTo>
                  <a:pt x="2012697" y="276024"/>
                </a:lnTo>
                <a:lnTo>
                  <a:pt x="1841" y="0"/>
                </a:lnTo>
                <a:close/>
              </a:path>
              <a:path w="2050414" h="330200">
                <a:moveTo>
                  <a:pt x="2012697" y="276024"/>
                </a:moveTo>
                <a:lnTo>
                  <a:pt x="2023279" y="284313"/>
                </a:lnTo>
                <a:lnTo>
                  <a:pt x="2034011" y="279881"/>
                </a:lnTo>
                <a:lnTo>
                  <a:pt x="2037446" y="279881"/>
                </a:lnTo>
                <a:lnTo>
                  <a:pt x="2037507" y="279430"/>
                </a:lnTo>
                <a:lnTo>
                  <a:pt x="2012697" y="276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5176" y="3081230"/>
            <a:ext cx="2018030" cy="1950720"/>
          </a:xfrm>
          <a:custGeom>
            <a:avLst/>
            <a:gdLst/>
            <a:ahLst/>
            <a:cxnLst/>
            <a:rect l="l" t="t" r="r" b="b"/>
            <a:pathLst>
              <a:path w="2018029" h="1950720">
                <a:moveTo>
                  <a:pt x="1998564" y="18683"/>
                </a:moveTo>
                <a:lnTo>
                  <a:pt x="1985508" y="21882"/>
                </a:lnTo>
                <a:lnTo>
                  <a:pt x="0" y="1940773"/>
                </a:lnTo>
                <a:lnTo>
                  <a:pt x="9413" y="1950514"/>
                </a:lnTo>
                <a:lnTo>
                  <a:pt x="1994922" y="31623"/>
                </a:lnTo>
                <a:lnTo>
                  <a:pt x="1998564" y="18683"/>
                </a:lnTo>
                <a:close/>
              </a:path>
              <a:path w="2018029" h="1950720">
                <a:moveTo>
                  <a:pt x="2016631" y="4494"/>
                </a:moveTo>
                <a:lnTo>
                  <a:pt x="2003499" y="4494"/>
                </a:lnTo>
                <a:lnTo>
                  <a:pt x="2012914" y="14235"/>
                </a:lnTo>
                <a:lnTo>
                  <a:pt x="1994922" y="31623"/>
                </a:lnTo>
                <a:lnTo>
                  <a:pt x="1975201" y="101686"/>
                </a:lnTo>
                <a:lnTo>
                  <a:pt x="1977298" y="105426"/>
                </a:lnTo>
                <a:lnTo>
                  <a:pt x="1984500" y="107453"/>
                </a:lnTo>
                <a:lnTo>
                  <a:pt x="1988240" y="105356"/>
                </a:lnTo>
                <a:lnTo>
                  <a:pt x="2016631" y="4494"/>
                </a:lnTo>
                <a:close/>
              </a:path>
              <a:path w="2018029" h="1950720">
                <a:moveTo>
                  <a:pt x="2017896" y="0"/>
                </a:moveTo>
                <a:lnTo>
                  <a:pt x="1911591" y="26045"/>
                </a:lnTo>
                <a:lnTo>
                  <a:pt x="1909367" y="29712"/>
                </a:lnTo>
                <a:lnTo>
                  <a:pt x="1911146" y="36978"/>
                </a:lnTo>
                <a:lnTo>
                  <a:pt x="1914814" y="39202"/>
                </a:lnTo>
                <a:lnTo>
                  <a:pt x="1985508" y="21882"/>
                </a:lnTo>
                <a:lnTo>
                  <a:pt x="2003499" y="4494"/>
                </a:lnTo>
                <a:lnTo>
                  <a:pt x="2016631" y="4494"/>
                </a:lnTo>
                <a:lnTo>
                  <a:pt x="2017896" y="0"/>
                </a:lnTo>
                <a:close/>
              </a:path>
              <a:path w="2018029" h="1950720">
                <a:moveTo>
                  <a:pt x="2006411" y="7506"/>
                </a:moveTo>
                <a:lnTo>
                  <a:pt x="2001710" y="7506"/>
                </a:lnTo>
                <a:lnTo>
                  <a:pt x="2009842" y="15920"/>
                </a:lnTo>
                <a:lnTo>
                  <a:pt x="1998564" y="18683"/>
                </a:lnTo>
                <a:lnTo>
                  <a:pt x="1994922" y="31623"/>
                </a:lnTo>
                <a:lnTo>
                  <a:pt x="2012914" y="14235"/>
                </a:lnTo>
                <a:lnTo>
                  <a:pt x="2006411" y="7506"/>
                </a:lnTo>
                <a:close/>
              </a:path>
              <a:path w="2018029" h="1950720">
                <a:moveTo>
                  <a:pt x="2003499" y="4494"/>
                </a:moveTo>
                <a:lnTo>
                  <a:pt x="1985508" y="21882"/>
                </a:lnTo>
                <a:lnTo>
                  <a:pt x="1998564" y="18683"/>
                </a:lnTo>
                <a:lnTo>
                  <a:pt x="2001710" y="7506"/>
                </a:lnTo>
                <a:lnTo>
                  <a:pt x="2006411" y="7506"/>
                </a:lnTo>
                <a:lnTo>
                  <a:pt x="2003499" y="4494"/>
                </a:lnTo>
                <a:close/>
              </a:path>
              <a:path w="2018029" h="1950720">
                <a:moveTo>
                  <a:pt x="2001710" y="7506"/>
                </a:moveTo>
                <a:lnTo>
                  <a:pt x="1998564" y="18683"/>
                </a:lnTo>
                <a:lnTo>
                  <a:pt x="2009842" y="15920"/>
                </a:lnTo>
                <a:lnTo>
                  <a:pt x="2001710" y="7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8028" y="2764359"/>
            <a:ext cx="748665" cy="110489"/>
          </a:xfrm>
          <a:custGeom>
            <a:avLst/>
            <a:gdLst/>
            <a:ahLst/>
            <a:cxnLst/>
            <a:rect l="l" t="t" r="r" b="b"/>
            <a:pathLst>
              <a:path w="748665" h="110489">
                <a:moveTo>
                  <a:pt x="709828" y="62335"/>
                </a:moveTo>
                <a:lnTo>
                  <a:pt x="646689" y="98543"/>
                </a:lnTo>
                <a:lnTo>
                  <a:pt x="645567" y="102682"/>
                </a:lnTo>
                <a:lnTo>
                  <a:pt x="649288" y="109171"/>
                </a:lnTo>
                <a:lnTo>
                  <a:pt x="653428" y="110294"/>
                </a:lnTo>
                <a:lnTo>
                  <a:pt x="736737" y="62520"/>
                </a:lnTo>
                <a:lnTo>
                  <a:pt x="734881" y="62520"/>
                </a:lnTo>
                <a:lnTo>
                  <a:pt x="709828" y="62335"/>
                </a:lnTo>
                <a:close/>
              </a:path>
              <a:path w="748665" h="110489">
                <a:moveTo>
                  <a:pt x="721491" y="55647"/>
                </a:moveTo>
                <a:lnTo>
                  <a:pt x="709828" y="62335"/>
                </a:lnTo>
                <a:lnTo>
                  <a:pt x="734881" y="62520"/>
                </a:lnTo>
                <a:lnTo>
                  <a:pt x="734888" y="61572"/>
                </a:lnTo>
                <a:lnTo>
                  <a:pt x="731476" y="61572"/>
                </a:lnTo>
                <a:lnTo>
                  <a:pt x="721491" y="55647"/>
                </a:lnTo>
                <a:close/>
              </a:path>
              <a:path w="748665" h="110489">
                <a:moveTo>
                  <a:pt x="654245" y="0"/>
                </a:moveTo>
                <a:lnTo>
                  <a:pt x="650090" y="1060"/>
                </a:lnTo>
                <a:lnTo>
                  <a:pt x="646272" y="7494"/>
                </a:lnTo>
                <a:lnTo>
                  <a:pt x="647332" y="11649"/>
                </a:lnTo>
                <a:lnTo>
                  <a:pt x="709929" y="48788"/>
                </a:lnTo>
                <a:lnTo>
                  <a:pt x="734982" y="48973"/>
                </a:lnTo>
                <a:lnTo>
                  <a:pt x="734881" y="62520"/>
                </a:lnTo>
                <a:lnTo>
                  <a:pt x="736737" y="62520"/>
                </a:lnTo>
                <a:lnTo>
                  <a:pt x="748375" y="55846"/>
                </a:lnTo>
                <a:lnTo>
                  <a:pt x="654245" y="0"/>
                </a:lnTo>
                <a:close/>
              </a:path>
              <a:path w="748665" h="110489">
                <a:moveTo>
                  <a:pt x="100" y="43531"/>
                </a:moveTo>
                <a:lnTo>
                  <a:pt x="0" y="57077"/>
                </a:lnTo>
                <a:lnTo>
                  <a:pt x="709828" y="62335"/>
                </a:lnTo>
                <a:lnTo>
                  <a:pt x="721491" y="55647"/>
                </a:lnTo>
                <a:lnTo>
                  <a:pt x="709929" y="48788"/>
                </a:lnTo>
                <a:lnTo>
                  <a:pt x="100" y="43531"/>
                </a:lnTo>
                <a:close/>
              </a:path>
              <a:path w="748665" h="110489">
                <a:moveTo>
                  <a:pt x="731563" y="49871"/>
                </a:moveTo>
                <a:lnTo>
                  <a:pt x="721491" y="55647"/>
                </a:lnTo>
                <a:lnTo>
                  <a:pt x="731476" y="61572"/>
                </a:lnTo>
                <a:lnTo>
                  <a:pt x="731563" y="49871"/>
                </a:lnTo>
                <a:close/>
              </a:path>
              <a:path w="748665" h="110489">
                <a:moveTo>
                  <a:pt x="734975" y="49871"/>
                </a:moveTo>
                <a:lnTo>
                  <a:pt x="731563" y="49871"/>
                </a:lnTo>
                <a:lnTo>
                  <a:pt x="731476" y="61572"/>
                </a:lnTo>
                <a:lnTo>
                  <a:pt x="734888" y="61572"/>
                </a:lnTo>
                <a:lnTo>
                  <a:pt x="734975" y="49871"/>
                </a:lnTo>
                <a:close/>
              </a:path>
              <a:path w="748665" h="110489">
                <a:moveTo>
                  <a:pt x="709929" y="48788"/>
                </a:moveTo>
                <a:lnTo>
                  <a:pt x="721491" y="55647"/>
                </a:lnTo>
                <a:lnTo>
                  <a:pt x="731563" y="49871"/>
                </a:lnTo>
                <a:lnTo>
                  <a:pt x="734975" y="49871"/>
                </a:lnTo>
                <a:lnTo>
                  <a:pt x="734982" y="48973"/>
                </a:lnTo>
                <a:lnTo>
                  <a:pt x="709929" y="4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85410" y="2303271"/>
            <a:ext cx="839469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50" b="1" spc="67" baseline="-9043" dirty="0">
                <a:latin typeface="Arial"/>
                <a:cs typeface="Arial"/>
              </a:rPr>
              <a:t>Σ</a:t>
            </a:r>
            <a:r>
              <a:rPr sz="6450" b="1" spc="-202" baseline="-9043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g</a:t>
            </a:r>
            <a:endParaRPr sz="4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212" y="2311502"/>
            <a:ext cx="0" cy="1006475"/>
          </a:xfrm>
          <a:custGeom>
            <a:avLst/>
            <a:gdLst/>
            <a:ahLst/>
            <a:cxnLst/>
            <a:rect l="l" t="t" r="r" b="b"/>
            <a:pathLst>
              <a:path h="1006475">
                <a:moveTo>
                  <a:pt x="0" y="0"/>
                </a:moveTo>
                <a:lnTo>
                  <a:pt x="1" y="1006323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0610" y="687831"/>
            <a:ext cx="139065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80"/>
              </a:lnSpc>
              <a:spcBef>
                <a:spcPts val="100"/>
              </a:spcBef>
            </a:pPr>
            <a:r>
              <a:rPr sz="4300" spc="260" dirty="0">
                <a:solidFill>
                  <a:srgbClr val="000000"/>
                </a:solidFill>
              </a:rPr>
              <a:t>I</a:t>
            </a:r>
            <a:r>
              <a:rPr sz="4300" spc="525" dirty="0">
                <a:solidFill>
                  <a:srgbClr val="000000"/>
                </a:solidFill>
              </a:rPr>
              <a:t>n</a:t>
            </a:r>
            <a:r>
              <a:rPr sz="4300" spc="35" dirty="0">
                <a:solidFill>
                  <a:srgbClr val="000000"/>
                </a:solidFill>
              </a:rPr>
              <a:t>p</a:t>
            </a:r>
            <a:r>
              <a:rPr sz="4300" spc="-229" dirty="0">
                <a:solidFill>
                  <a:srgbClr val="000000"/>
                </a:solidFill>
              </a:rPr>
              <a:t>u</a:t>
            </a:r>
            <a:r>
              <a:rPr sz="4300" spc="570" dirty="0">
                <a:solidFill>
                  <a:srgbClr val="000000"/>
                </a:solidFill>
              </a:rPr>
              <a:t>t</a:t>
            </a:r>
            <a:endParaRPr sz="4300"/>
          </a:p>
          <a:p>
            <a:pPr marL="783590">
              <a:lnSpc>
                <a:spcPts val="4980"/>
              </a:lnSpc>
            </a:pPr>
            <a:r>
              <a:rPr sz="4300" spc="540" dirty="0">
                <a:solidFill>
                  <a:srgbClr val="000000"/>
                </a:solidFill>
              </a:rPr>
              <a:t>X</a:t>
            </a:r>
            <a:endParaRPr sz="4300"/>
          </a:p>
        </p:txBody>
      </p:sp>
      <p:sp>
        <p:nvSpPr>
          <p:cNvPr id="11" name="object 11"/>
          <p:cNvSpPr txBox="1"/>
          <p:nvPr/>
        </p:nvSpPr>
        <p:spPr>
          <a:xfrm>
            <a:off x="5158555" y="1376679"/>
            <a:ext cx="177927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160" dirty="0">
                <a:solidFill>
                  <a:srgbClr val="0E0A53"/>
                </a:solidFill>
                <a:latin typeface="Calibri"/>
                <a:cs typeface="Calibri"/>
              </a:rPr>
              <a:t>Output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4098" y="4851400"/>
            <a:ext cx="97916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70" dirty="0">
                <a:latin typeface="Calibri"/>
                <a:cs typeface="Calibri"/>
              </a:rPr>
              <a:t>f</a:t>
            </a:r>
            <a:r>
              <a:rPr sz="1900" spc="190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240" dirty="0">
                <a:latin typeface="Calibri"/>
                <a:cs typeface="Calibri"/>
              </a:rPr>
              <a:t>t</a:t>
            </a:r>
            <a:r>
              <a:rPr sz="1900" spc="45" dirty="0">
                <a:latin typeface="Calibri"/>
                <a:cs typeface="Calibri"/>
              </a:rPr>
              <a:t>u</a:t>
            </a:r>
            <a:r>
              <a:rPr sz="1900" spc="130" dirty="0">
                <a:latin typeface="Calibri"/>
                <a:cs typeface="Calibri"/>
              </a:rPr>
              <a:t>r</a:t>
            </a:r>
            <a:r>
              <a:rPr sz="1900" spc="60" dirty="0">
                <a:latin typeface="Calibri"/>
                <a:cs typeface="Calibri"/>
              </a:rPr>
              <a:t>e</a:t>
            </a:r>
            <a:r>
              <a:rPr sz="1900" spc="114" dirty="0"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6900" y="1159763"/>
            <a:ext cx="3879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3366FF"/>
                </a:solidFill>
                <a:latin typeface="Cambria"/>
                <a:cs typeface="Cambria"/>
              </a:rPr>
              <a:t>ω</a:t>
            </a:r>
            <a:endParaRPr sz="3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2660" y="1424940"/>
            <a:ext cx="2133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60" dirty="0">
                <a:solidFill>
                  <a:srgbClr val="3366FF"/>
                </a:solidFill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1485" y="2321559"/>
            <a:ext cx="3544570" cy="351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06550" algn="ctr">
              <a:lnSpc>
                <a:spcPct val="100000"/>
              </a:lnSpc>
              <a:spcBef>
                <a:spcPts val="100"/>
              </a:spcBef>
            </a:pPr>
            <a:r>
              <a:rPr sz="4300" b="1" spc="360" dirty="0">
                <a:latin typeface="Calibri"/>
                <a:cs typeface="Calibri"/>
              </a:rPr>
              <a:t>y</a:t>
            </a:r>
            <a:endParaRPr sz="4300">
              <a:latin typeface="Calibri"/>
              <a:cs typeface="Calibri"/>
            </a:endParaRPr>
          </a:p>
          <a:p>
            <a:pPr marL="12700">
              <a:lnSpc>
                <a:spcPts val="3110"/>
              </a:lnSpc>
              <a:spcBef>
                <a:spcPts val="3765"/>
              </a:spcBef>
              <a:tabLst>
                <a:tab pos="367665" algn="l"/>
                <a:tab pos="715010" algn="l"/>
                <a:tab pos="1606550" algn="l"/>
              </a:tabLst>
            </a:pPr>
            <a:r>
              <a:rPr sz="2600" b="1" spc="325" dirty="0">
                <a:solidFill>
                  <a:srgbClr val="0E0A53"/>
                </a:solidFill>
                <a:latin typeface="Calibri"/>
                <a:cs typeface="Calibri"/>
              </a:rPr>
              <a:t>X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45" dirty="0">
                <a:solidFill>
                  <a:srgbClr val="0E0A53"/>
                </a:solidFill>
                <a:latin typeface="Calibri"/>
                <a:cs typeface="Calibri"/>
              </a:rPr>
              <a:t>input	</a:t>
            </a:r>
            <a:r>
              <a:rPr sz="2600" b="1" spc="95" dirty="0">
                <a:solidFill>
                  <a:srgbClr val="0E0A53"/>
                </a:solidFill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110"/>
              </a:lnSpc>
              <a:tabLst>
                <a:tab pos="328930" algn="l"/>
                <a:tab pos="676275" algn="l"/>
                <a:tab pos="1798320" algn="l"/>
              </a:tabLst>
            </a:pPr>
            <a:r>
              <a:rPr sz="2600" b="1" spc="215" dirty="0">
                <a:solidFill>
                  <a:srgbClr val="0E0A53"/>
                </a:solidFill>
                <a:latin typeface="Calibri"/>
                <a:cs typeface="Calibri"/>
              </a:rPr>
              <a:t>y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65" dirty="0">
                <a:solidFill>
                  <a:srgbClr val="0E0A53"/>
                </a:solidFill>
                <a:latin typeface="Calibri"/>
                <a:cs typeface="Calibri"/>
              </a:rPr>
              <a:t>output	</a:t>
            </a:r>
            <a:r>
              <a:rPr sz="2600" b="1" spc="160" dirty="0">
                <a:solidFill>
                  <a:srgbClr val="0E0A53"/>
                </a:solidFill>
                <a:latin typeface="Calibri"/>
                <a:cs typeface="Calibri"/>
              </a:rPr>
              <a:t>target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110"/>
              </a:lnSpc>
              <a:tabLst>
                <a:tab pos="740410" algn="l"/>
              </a:tabLst>
            </a:pPr>
            <a:r>
              <a:rPr sz="2600" spc="-5" dirty="0">
                <a:solidFill>
                  <a:srgbClr val="0E0A53"/>
                </a:solidFill>
                <a:latin typeface="Cambria"/>
                <a:cs typeface="Cambria"/>
              </a:rPr>
              <a:t>ω</a:t>
            </a:r>
            <a:r>
              <a:rPr sz="2550" spc="-7" baseline="-16339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2550" spc="405" baseline="-16339" dirty="0">
                <a:solidFill>
                  <a:srgbClr val="0E0A53"/>
                </a:solidFill>
                <a:latin typeface="Calibri"/>
                <a:cs typeface="Calibri"/>
              </a:rPr>
              <a:t> 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105" dirty="0">
                <a:solidFill>
                  <a:srgbClr val="0E0A53"/>
                </a:solidFill>
                <a:latin typeface="Calibri"/>
                <a:cs typeface="Calibri"/>
              </a:rPr>
              <a:t>weights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50"/>
              </a:lnSpc>
              <a:tabLst>
                <a:tab pos="339090" algn="l"/>
                <a:tab pos="686435" algn="l"/>
              </a:tabLst>
            </a:pPr>
            <a:r>
              <a:rPr sz="2600" b="1" dirty="0">
                <a:solidFill>
                  <a:srgbClr val="0E0A53"/>
                </a:solidFill>
                <a:latin typeface="Cambria"/>
                <a:cs typeface="Cambria"/>
              </a:rPr>
              <a:t>Σ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30" dirty="0">
                <a:solidFill>
                  <a:srgbClr val="0E0A53"/>
                </a:solidFill>
                <a:latin typeface="Calibri"/>
                <a:cs typeface="Calibri"/>
              </a:rPr>
              <a:t>summation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  <a:spcBef>
                <a:spcPts val="60"/>
              </a:spcBef>
              <a:tabLst>
                <a:tab pos="325755" algn="l"/>
                <a:tab pos="672465" algn="l"/>
                <a:tab pos="785495" algn="l"/>
                <a:tab pos="1754505" algn="l"/>
                <a:tab pos="2101850" algn="l"/>
                <a:tab pos="2274570" algn="l"/>
              </a:tabLst>
            </a:pPr>
            <a:r>
              <a:rPr sz="2600" b="1" spc="195" dirty="0">
                <a:solidFill>
                  <a:srgbClr val="0E0A53"/>
                </a:solidFill>
                <a:latin typeface="Calibri"/>
                <a:cs typeface="Calibri"/>
              </a:rPr>
              <a:t>g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12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2600" b="1" spc="80" dirty="0">
                <a:solidFill>
                  <a:srgbClr val="0E0A53"/>
                </a:solidFill>
                <a:latin typeface="Calibri"/>
                <a:cs typeface="Calibri"/>
              </a:rPr>
              <a:t>c</a:t>
            </a:r>
            <a:r>
              <a:rPr sz="2600" b="1" spc="33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2600" b="1" spc="55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2600" b="1" spc="-120" dirty="0">
                <a:solidFill>
                  <a:srgbClr val="0E0A53"/>
                </a:solidFill>
                <a:latin typeface="Calibri"/>
                <a:cs typeface="Calibri"/>
              </a:rPr>
              <a:t>v</a:t>
            </a:r>
            <a:r>
              <a:rPr sz="2600" b="1" spc="-35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2600" b="1" spc="33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2600" b="1" spc="5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2600" b="1" spc="-30" dirty="0">
                <a:solidFill>
                  <a:srgbClr val="0E0A53"/>
                </a:solidFill>
                <a:latin typeface="Calibri"/>
                <a:cs typeface="Calibri"/>
              </a:rPr>
              <a:t>o</a:t>
            </a:r>
            <a:r>
              <a:rPr sz="2600" b="1" spc="-15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0E0A53"/>
                </a:solidFill>
                <a:latin typeface="Calibri"/>
                <a:cs typeface="Calibri"/>
              </a:rPr>
              <a:t>	</a:t>
            </a:r>
            <a:r>
              <a:rPr sz="2600" b="1" spc="330" dirty="0">
                <a:solidFill>
                  <a:srgbClr val="0E0A53"/>
                </a:solidFill>
                <a:latin typeface="Calibri"/>
                <a:cs typeface="Calibri"/>
              </a:rPr>
              <a:t>f</a:t>
            </a:r>
            <a:r>
              <a:rPr sz="2600" b="1" spc="55" dirty="0">
                <a:solidFill>
                  <a:srgbClr val="0E0A53"/>
                </a:solidFill>
                <a:latin typeface="Calibri"/>
                <a:cs typeface="Calibri"/>
              </a:rPr>
              <a:t>u</a:t>
            </a:r>
            <a:r>
              <a:rPr sz="2600" b="1" spc="-40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2600" b="1" spc="140" dirty="0">
                <a:solidFill>
                  <a:srgbClr val="0E0A53"/>
                </a:solidFill>
                <a:latin typeface="Calibri"/>
                <a:cs typeface="Calibri"/>
              </a:rPr>
              <a:t>c</a:t>
            </a:r>
            <a:r>
              <a:rPr sz="2600" b="1" spc="33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2600" b="1" spc="5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2600" b="1" spc="-30" dirty="0">
                <a:solidFill>
                  <a:srgbClr val="0E0A53"/>
                </a:solidFill>
                <a:latin typeface="Calibri"/>
                <a:cs typeface="Calibri"/>
              </a:rPr>
              <a:t>o</a:t>
            </a:r>
            <a:r>
              <a:rPr sz="2600" b="1" spc="-10" dirty="0">
                <a:solidFill>
                  <a:srgbClr val="0E0A53"/>
                </a:solidFill>
                <a:latin typeface="Calibri"/>
                <a:cs typeface="Calibri"/>
              </a:rPr>
              <a:t>n  </a:t>
            </a:r>
            <a:r>
              <a:rPr sz="2600" b="1" spc="55" dirty="0">
                <a:solidFill>
                  <a:srgbClr val="0E0A53"/>
                </a:solidFill>
                <a:latin typeface="Calibri"/>
                <a:cs typeface="Calibri"/>
              </a:rPr>
              <a:t>Blue		</a:t>
            </a:r>
            <a:r>
              <a:rPr sz="2600" b="1" spc="145" dirty="0">
                <a:solidFill>
                  <a:srgbClr val="0E0A53"/>
                </a:solidFill>
                <a:latin typeface="Calibri"/>
                <a:cs typeface="Calibri"/>
              </a:rPr>
              <a:t>circle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100" dirty="0">
                <a:solidFill>
                  <a:srgbClr val="0E0A53"/>
                </a:solidFill>
                <a:latin typeface="Calibri"/>
                <a:cs typeface="Calibri"/>
              </a:rPr>
              <a:t>bias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40807" y="2056050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6998" y="2358135"/>
            <a:ext cx="931544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5" dirty="0">
                <a:latin typeface="Calibri"/>
                <a:cs typeface="Calibri"/>
              </a:rPr>
              <a:t>feature1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27846" y="2966693"/>
            <a:ext cx="2073275" cy="652145"/>
          </a:xfrm>
          <a:custGeom>
            <a:avLst/>
            <a:gdLst/>
            <a:ahLst/>
            <a:cxnLst/>
            <a:rect l="l" t="t" r="r" b="b"/>
            <a:pathLst>
              <a:path w="2073275" h="652145">
                <a:moveTo>
                  <a:pt x="2033933" y="30278"/>
                </a:moveTo>
                <a:lnTo>
                  <a:pt x="0" y="638914"/>
                </a:lnTo>
                <a:lnTo>
                  <a:pt x="3883" y="651892"/>
                </a:lnTo>
                <a:lnTo>
                  <a:pt x="2037817" y="43256"/>
                </a:lnTo>
                <a:lnTo>
                  <a:pt x="2046999" y="33438"/>
                </a:lnTo>
                <a:lnTo>
                  <a:pt x="2033933" y="30278"/>
                </a:lnTo>
                <a:close/>
              </a:path>
              <a:path w="2073275" h="652145">
                <a:moveTo>
                  <a:pt x="2061792" y="23079"/>
                </a:moveTo>
                <a:lnTo>
                  <a:pt x="2057989" y="23079"/>
                </a:lnTo>
                <a:lnTo>
                  <a:pt x="2061872" y="36057"/>
                </a:lnTo>
                <a:lnTo>
                  <a:pt x="2037817" y="43256"/>
                </a:lnTo>
                <a:lnTo>
                  <a:pt x="1988099" y="96414"/>
                </a:lnTo>
                <a:lnTo>
                  <a:pt x="1988243" y="100700"/>
                </a:lnTo>
                <a:lnTo>
                  <a:pt x="1993706" y="105811"/>
                </a:lnTo>
                <a:lnTo>
                  <a:pt x="1997993" y="105667"/>
                </a:lnTo>
                <a:lnTo>
                  <a:pt x="2072755" y="25731"/>
                </a:lnTo>
                <a:lnTo>
                  <a:pt x="2061792" y="23079"/>
                </a:lnTo>
                <a:close/>
              </a:path>
              <a:path w="2073275" h="652145">
                <a:moveTo>
                  <a:pt x="2046999" y="33438"/>
                </a:moveTo>
                <a:lnTo>
                  <a:pt x="2037817" y="43256"/>
                </a:lnTo>
                <a:lnTo>
                  <a:pt x="2061503" y="36168"/>
                </a:lnTo>
                <a:lnTo>
                  <a:pt x="2058285" y="36168"/>
                </a:lnTo>
                <a:lnTo>
                  <a:pt x="2046999" y="33438"/>
                </a:lnTo>
                <a:close/>
              </a:path>
              <a:path w="2073275" h="652145">
                <a:moveTo>
                  <a:pt x="2054931" y="24958"/>
                </a:moveTo>
                <a:lnTo>
                  <a:pt x="2046999" y="33438"/>
                </a:lnTo>
                <a:lnTo>
                  <a:pt x="2058285" y="36168"/>
                </a:lnTo>
                <a:lnTo>
                  <a:pt x="2054931" y="24958"/>
                </a:lnTo>
                <a:close/>
              </a:path>
              <a:path w="2073275" h="652145">
                <a:moveTo>
                  <a:pt x="2058551" y="24958"/>
                </a:moveTo>
                <a:lnTo>
                  <a:pt x="2054931" y="24958"/>
                </a:lnTo>
                <a:lnTo>
                  <a:pt x="2058285" y="36168"/>
                </a:lnTo>
                <a:lnTo>
                  <a:pt x="2061503" y="36168"/>
                </a:lnTo>
                <a:lnTo>
                  <a:pt x="2061872" y="36057"/>
                </a:lnTo>
                <a:lnTo>
                  <a:pt x="2058551" y="24958"/>
                </a:lnTo>
                <a:close/>
              </a:path>
              <a:path w="2073275" h="652145">
                <a:moveTo>
                  <a:pt x="2057989" y="23079"/>
                </a:moveTo>
                <a:lnTo>
                  <a:pt x="2033933" y="30278"/>
                </a:lnTo>
                <a:lnTo>
                  <a:pt x="2046999" y="33438"/>
                </a:lnTo>
                <a:lnTo>
                  <a:pt x="2054931" y="24958"/>
                </a:lnTo>
                <a:lnTo>
                  <a:pt x="2058551" y="24958"/>
                </a:lnTo>
                <a:lnTo>
                  <a:pt x="2057989" y="23079"/>
                </a:lnTo>
                <a:close/>
              </a:path>
              <a:path w="2073275" h="652145">
                <a:moveTo>
                  <a:pt x="1966374" y="0"/>
                </a:moveTo>
                <a:lnTo>
                  <a:pt x="1962712" y="2235"/>
                </a:lnTo>
                <a:lnTo>
                  <a:pt x="1960953" y="9507"/>
                </a:lnTo>
                <a:lnTo>
                  <a:pt x="1963188" y="13167"/>
                </a:lnTo>
                <a:lnTo>
                  <a:pt x="2033933" y="30278"/>
                </a:lnTo>
                <a:lnTo>
                  <a:pt x="2057989" y="23079"/>
                </a:lnTo>
                <a:lnTo>
                  <a:pt x="2061792" y="23079"/>
                </a:lnTo>
                <a:lnTo>
                  <a:pt x="1966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4098" y="1872995"/>
            <a:ext cx="2122170" cy="208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115" marR="5080" algn="r">
              <a:lnSpc>
                <a:spcPct val="115799"/>
              </a:lnSpc>
              <a:spcBef>
                <a:spcPts val="100"/>
              </a:spcBef>
            </a:pPr>
            <a:r>
              <a:rPr sz="3800" spc="25" dirty="0">
                <a:latin typeface="Cambria"/>
                <a:cs typeface="Cambria"/>
              </a:rPr>
              <a:t>ω</a:t>
            </a:r>
            <a:r>
              <a:rPr sz="3900" spc="-337" baseline="-19230" dirty="0">
                <a:latin typeface="Calibri"/>
                <a:cs typeface="Calibri"/>
              </a:rPr>
              <a:t>1  </a:t>
            </a:r>
            <a:r>
              <a:rPr sz="3800" spc="25" dirty="0">
                <a:latin typeface="Cambria"/>
                <a:cs typeface="Cambria"/>
              </a:rPr>
              <a:t>ω</a:t>
            </a:r>
            <a:r>
              <a:rPr sz="3900" spc="240" baseline="-19230" dirty="0">
                <a:latin typeface="Calibri"/>
                <a:cs typeface="Calibri"/>
              </a:rPr>
              <a:t>2</a:t>
            </a:r>
            <a:endParaRPr sz="3900" baseline="-1923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125"/>
              </a:spcBef>
              <a:tabLst>
                <a:tab pos="1542415" algn="l"/>
              </a:tabLst>
            </a:pPr>
            <a:r>
              <a:rPr sz="1900" spc="70" dirty="0">
                <a:latin typeface="Calibri"/>
                <a:cs typeface="Calibri"/>
              </a:rPr>
              <a:t>f</a:t>
            </a:r>
            <a:r>
              <a:rPr sz="1900" spc="190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240" dirty="0">
                <a:latin typeface="Calibri"/>
                <a:cs typeface="Calibri"/>
              </a:rPr>
              <a:t>t</a:t>
            </a:r>
            <a:r>
              <a:rPr sz="1900" spc="45" dirty="0">
                <a:latin typeface="Calibri"/>
                <a:cs typeface="Calibri"/>
              </a:rPr>
              <a:t>u</a:t>
            </a:r>
            <a:r>
              <a:rPr sz="1900" spc="130" dirty="0">
                <a:latin typeface="Calibri"/>
                <a:cs typeface="Calibri"/>
              </a:rPr>
              <a:t>r</a:t>
            </a:r>
            <a:r>
              <a:rPr sz="1900" spc="60" dirty="0">
                <a:latin typeface="Calibri"/>
                <a:cs typeface="Calibri"/>
              </a:rPr>
              <a:t>e</a:t>
            </a:r>
            <a:r>
              <a:rPr sz="1900" spc="114" dirty="0">
                <a:latin typeface="Calibri"/>
                <a:cs typeface="Calibri"/>
              </a:rPr>
              <a:t>2</a:t>
            </a:r>
            <a:r>
              <a:rPr sz="1900" dirty="0">
                <a:latin typeface="Calibri"/>
                <a:cs typeface="Calibri"/>
              </a:rPr>
              <a:t>	</a:t>
            </a:r>
            <a:r>
              <a:rPr sz="3800" spc="25" dirty="0">
                <a:latin typeface="Cambria"/>
                <a:cs typeface="Cambria"/>
              </a:rPr>
              <a:t>ω</a:t>
            </a:r>
            <a:r>
              <a:rPr sz="3900" spc="240" baseline="-19230" dirty="0">
                <a:latin typeface="Calibri"/>
                <a:cs typeface="Calibri"/>
              </a:rPr>
              <a:t>3</a:t>
            </a:r>
            <a:endParaRPr sz="3900" baseline="-1923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29657" y="980426"/>
            <a:ext cx="768350" cy="768350"/>
          </a:xfrm>
          <a:custGeom>
            <a:avLst/>
            <a:gdLst/>
            <a:ahLst/>
            <a:cxnLst/>
            <a:rect l="l" t="t" r="r" b="b"/>
            <a:pathLst>
              <a:path w="768350" h="768350">
                <a:moveTo>
                  <a:pt x="0" y="384175"/>
                </a:moveTo>
                <a:lnTo>
                  <a:pt x="2993" y="335985"/>
                </a:lnTo>
                <a:lnTo>
                  <a:pt x="11733" y="289581"/>
                </a:lnTo>
                <a:lnTo>
                  <a:pt x="25859" y="245323"/>
                </a:lnTo>
                <a:lnTo>
                  <a:pt x="45012" y="203572"/>
                </a:lnTo>
                <a:lnTo>
                  <a:pt x="68831" y="164687"/>
                </a:lnTo>
                <a:lnTo>
                  <a:pt x="96957" y="129029"/>
                </a:lnTo>
                <a:lnTo>
                  <a:pt x="129029" y="96957"/>
                </a:lnTo>
                <a:lnTo>
                  <a:pt x="164687" y="68831"/>
                </a:lnTo>
                <a:lnTo>
                  <a:pt x="203572" y="45012"/>
                </a:lnTo>
                <a:lnTo>
                  <a:pt x="245323" y="25859"/>
                </a:lnTo>
                <a:lnTo>
                  <a:pt x="289581" y="11733"/>
                </a:lnTo>
                <a:lnTo>
                  <a:pt x="335985" y="2993"/>
                </a:lnTo>
                <a:lnTo>
                  <a:pt x="384175" y="0"/>
                </a:lnTo>
                <a:lnTo>
                  <a:pt x="432365" y="2993"/>
                </a:lnTo>
                <a:lnTo>
                  <a:pt x="478769" y="11733"/>
                </a:lnTo>
                <a:lnTo>
                  <a:pt x="523027" y="25859"/>
                </a:lnTo>
                <a:lnTo>
                  <a:pt x="564778" y="45012"/>
                </a:lnTo>
                <a:lnTo>
                  <a:pt x="603663" y="68831"/>
                </a:lnTo>
                <a:lnTo>
                  <a:pt x="639321" y="96957"/>
                </a:lnTo>
                <a:lnTo>
                  <a:pt x="671393" y="129029"/>
                </a:lnTo>
                <a:lnTo>
                  <a:pt x="699519" y="164687"/>
                </a:lnTo>
                <a:lnTo>
                  <a:pt x="723338" y="203572"/>
                </a:lnTo>
                <a:lnTo>
                  <a:pt x="742491" y="245323"/>
                </a:lnTo>
                <a:lnTo>
                  <a:pt x="756617" y="289581"/>
                </a:lnTo>
                <a:lnTo>
                  <a:pt x="765357" y="335985"/>
                </a:lnTo>
                <a:lnTo>
                  <a:pt x="768350" y="384175"/>
                </a:lnTo>
                <a:lnTo>
                  <a:pt x="765357" y="432365"/>
                </a:lnTo>
                <a:lnTo>
                  <a:pt x="756617" y="478769"/>
                </a:lnTo>
                <a:lnTo>
                  <a:pt x="742491" y="523027"/>
                </a:lnTo>
                <a:lnTo>
                  <a:pt x="723338" y="564778"/>
                </a:lnTo>
                <a:lnTo>
                  <a:pt x="699519" y="603663"/>
                </a:lnTo>
                <a:lnTo>
                  <a:pt x="671393" y="639321"/>
                </a:lnTo>
                <a:lnTo>
                  <a:pt x="639321" y="671393"/>
                </a:lnTo>
                <a:lnTo>
                  <a:pt x="603663" y="699519"/>
                </a:lnTo>
                <a:lnTo>
                  <a:pt x="564778" y="723338"/>
                </a:lnTo>
                <a:lnTo>
                  <a:pt x="523027" y="742491"/>
                </a:lnTo>
                <a:lnTo>
                  <a:pt x="478769" y="756617"/>
                </a:lnTo>
                <a:lnTo>
                  <a:pt x="432365" y="765357"/>
                </a:lnTo>
                <a:lnTo>
                  <a:pt x="384175" y="768350"/>
                </a:lnTo>
                <a:lnTo>
                  <a:pt x="335985" y="765357"/>
                </a:lnTo>
                <a:lnTo>
                  <a:pt x="289581" y="756617"/>
                </a:lnTo>
                <a:lnTo>
                  <a:pt x="245323" y="742491"/>
                </a:lnTo>
                <a:lnTo>
                  <a:pt x="203572" y="723338"/>
                </a:lnTo>
                <a:lnTo>
                  <a:pt x="164687" y="699519"/>
                </a:lnTo>
                <a:lnTo>
                  <a:pt x="129029" y="671393"/>
                </a:lnTo>
                <a:lnTo>
                  <a:pt x="96957" y="639321"/>
                </a:lnTo>
                <a:lnTo>
                  <a:pt x="68831" y="603663"/>
                </a:lnTo>
                <a:lnTo>
                  <a:pt x="45012" y="564778"/>
                </a:lnTo>
                <a:lnTo>
                  <a:pt x="25859" y="523027"/>
                </a:lnTo>
                <a:lnTo>
                  <a:pt x="11733" y="478769"/>
                </a:lnTo>
                <a:lnTo>
                  <a:pt x="2993" y="432365"/>
                </a:lnTo>
                <a:lnTo>
                  <a:pt x="0" y="384175"/>
                </a:lnTo>
                <a:close/>
              </a:path>
            </a:pathLst>
          </a:custGeom>
          <a:ln w="203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82213" y="1033779"/>
            <a:ext cx="2660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91546" y="1624347"/>
            <a:ext cx="1843405" cy="1012825"/>
          </a:xfrm>
          <a:custGeom>
            <a:avLst/>
            <a:gdLst/>
            <a:ahLst/>
            <a:cxnLst/>
            <a:rect l="l" t="t" r="r" b="b"/>
            <a:pathLst>
              <a:path w="1843404" h="1012825">
                <a:moveTo>
                  <a:pt x="1769029" y="983849"/>
                </a:moveTo>
                <a:lnTo>
                  <a:pt x="1717582" y="985437"/>
                </a:lnTo>
                <a:lnTo>
                  <a:pt x="1711707" y="991687"/>
                </a:lnTo>
                <a:lnTo>
                  <a:pt x="1712169" y="1006642"/>
                </a:lnTo>
                <a:lnTo>
                  <a:pt x="1718419" y="1012517"/>
                </a:lnTo>
                <a:lnTo>
                  <a:pt x="1843162" y="1008667"/>
                </a:lnTo>
                <a:lnTo>
                  <a:pt x="1842605" y="1007750"/>
                </a:lnTo>
                <a:lnTo>
                  <a:pt x="1813071" y="1007750"/>
                </a:lnTo>
                <a:lnTo>
                  <a:pt x="1769029" y="983849"/>
                </a:lnTo>
                <a:close/>
              </a:path>
              <a:path w="1843404" h="1012825">
                <a:moveTo>
                  <a:pt x="1795902" y="983019"/>
                </a:moveTo>
                <a:lnTo>
                  <a:pt x="1769029" y="983849"/>
                </a:lnTo>
                <a:lnTo>
                  <a:pt x="1813071" y="1007750"/>
                </a:lnTo>
                <a:lnTo>
                  <a:pt x="1815718" y="1002872"/>
                </a:lnTo>
                <a:lnTo>
                  <a:pt x="1807951" y="1002872"/>
                </a:lnTo>
                <a:lnTo>
                  <a:pt x="1795902" y="983019"/>
                </a:lnTo>
                <a:close/>
              </a:path>
              <a:path w="1843404" h="1012825">
                <a:moveTo>
                  <a:pt x="1770075" y="899939"/>
                </a:moveTo>
                <a:lnTo>
                  <a:pt x="1757283" y="907703"/>
                </a:lnTo>
                <a:lnTo>
                  <a:pt x="1755246" y="916035"/>
                </a:lnTo>
                <a:lnTo>
                  <a:pt x="1781952" y="960036"/>
                </a:lnTo>
                <a:lnTo>
                  <a:pt x="1825994" y="983937"/>
                </a:lnTo>
                <a:lnTo>
                  <a:pt x="1813071" y="1007750"/>
                </a:lnTo>
                <a:lnTo>
                  <a:pt x="1842605" y="1007750"/>
                </a:lnTo>
                <a:lnTo>
                  <a:pt x="1778407" y="901978"/>
                </a:lnTo>
                <a:lnTo>
                  <a:pt x="1770075" y="899939"/>
                </a:lnTo>
                <a:close/>
              </a:path>
              <a:path w="1843404" h="1012825">
                <a:moveTo>
                  <a:pt x="1819113" y="982303"/>
                </a:moveTo>
                <a:lnTo>
                  <a:pt x="1795902" y="983019"/>
                </a:lnTo>
                <a:lnTo>
                  <a:pt x="1807951" y="1002872"/>
                </a:lnTo>
                <a:lnTo>
                  <a:pt x="1819113" y="982303"/>
                </a:lnTo>
                <a:close/>
              </a:path>
              <a:path w="1843404" h="1012825">
                <a:moveTo>
                  <a:pt x="1822982" y="982303"/>
                </a:moveTo>
                <a:lnTo>
                  <a:pt x="1819113" y="982303"/>
                </a:lnTo>
                <a:lnTo>
                  <a:pt x="1807951" y="1002872"/>
                </a:lnTo>
                <a:lnTo>
                  <a:pt x="1815718" y="1002872"/>
                </a:lnTo>
                <a:lnTo>
                  <a:pt x="1825994" y="983937"/>
                </a:lnTo>
                <a:lnTo>
                  <a:pt x="1822982" y="982303"/>
                </a:lnTo>
                <a:close/>
              </a:path>
              <a:path w="1843404" h="1012825">
                <a:moveTo>
                  <a:pt x="12922" y="0"/>
                </a:moveTo>
                <a:lnTo>
                  <a:pt x="0" y="23812"/>
                </a:lnTo>
                <a:lnTo>
                  <a:pt x="1769029" y="983849"/>
                </a:lnTo>
                <a:lnTo>
                  <a:pt x="1795902" y="983019"/>
                </a:lnTo>
                <a:lnTo>
                  <a:pt x="1781952" y="960036"/>
                </a:lnTo>
                <a:lnTo>
                  <a:pt x="12922" y="0"/>
                </a:lnTo>
                <a:close/>
              </a:path>
              <a:path w="1843404" h="1012825">
                <a:moveTo>
                  <a:pt x="1781952" y="960036"/>
                </a:moveTo>
                <a:lnTo>
                  <a:pt x="1795902" y="983019"/>
                </a:lnTo>
                <a:lnTo>
                  <a:pt x="1819113" y="982303"/>
                </a:lnTo>
                <a:lnTo>
                  <a:pt x="1822982" y="982303"/>
                </a:lnTo>
                <a:lnTo>
                  <a:pt x="1781952" y="9600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3447" y="6085332"/>
            <a:ext cx="5963920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676275" algn="l"/>
                <a:tab pos="1002665" algn="l"/>
                <a:tab pos="1311275" algn="l"/>
              </a:tabLst>
            </a:pPr>
            <a:r>
              <a:rPr sz="2600" b="1" spc="520" dirty="0">
                <a:latin typeface="Calibri"/>
                <a:cs typeface="Calibri"/>
              </a:rPr>
              <a:t>Z	</a:t>
            </a:r>
            <a:r>
              <a:rPr sz="2600" b="1" spc="85" dirty="0">
                <a:latin typeface="Calibri"/>
                <a:cs typeface="Calibri"/>
              </a:rPr>
              <a:t>=	</a:t>
            </a:r>
            <a:r>
              <a:rPr sz="2600" b="1" dirty="0">
                <a:latin typeface="Cambria"/>
                <a:cs typeface="Cambria"/>
              </a:rPr>
              <a:t>Σ	</a:t>
            </a:r>
            <a:r>
              <a:rPr sz="2600" b="1" spc="85" dirty="0">
                <a:latin typeface="Calibri"/>
                <a:cs typeface="Calibri"/>
              </a:rPr>
              <a:t>=	</a:t>
            </a:r>
            <a:r>
              <a:rPr sz="2600" b="1" spc="114" dirty="0">
                <a:solidFill>
                  <a:srgbClr val="3366FF"/>
                </a:solidFill>
                <a:latin typeface="Cambria"/>
                <a:cs typeface="Cambria"/>
              </a:rPr>
              <a:t>ω</a:t>
            </a:r>
            <a:r>
              <a:rPr sz="2550" b="1" spc="172" baseline="-16339" dirty="0">
                <a:solidFill>
                  <a:srgbClr val="3366FF"/>
                </a:solidFill>
                <a:latin typeface="Calibri"/>
                <a:cs typeface="Calibri"/>
              </a:rPr>
              <a:t>0</a:t>
            </a:r>
            <a:r>
              <a:rPr sz="2600" b="1" spc="114" dirty="0">
                <a:solidFill>
                  <a:srgbClr val="3366FF"/>
                </a:solidFill>
                <a:latin typeface="Calibri"/>
                <a:cs typeface="Calibri"/>
              </a:rPr>
              <a:t>x</a:t>
            </a:r>
            <a:r>
              <a:rPr sz="2550" b="1" spc="172" baseline="-16339" dirty="0">
                <a:solidFill>
                  <a:srgbClr val="3366FF"/>
                </a:solidFill>
                <a:latin typeface="Calibri"/>
                <a:cs typeface="Calibri"/>
              </a:rPr>
              <a:t>0</a:t>
            </a:r>
            <a:r>
              <a:rPr sz="2600" b="1" spc="114" dirty="0">
                <a:latin typeface="Calibri"/>
                <a:cs typeface="Calibri"/>
              </a:rPr>
              <a:t>+</a:t>
            </a:r>
            <a:r>
              <a:rPr sz="2600" b="1" spc="114" dirty="0">
                <a:latin typeface="Cambria"/>
                <a:cs typeface="Cambria"/>
              </a:rPr>
              <a:t>ω</a:t>
            </a:r>
            <a:r>
              <a:rPr sz="2550" b="1" spc="172" baseline="-16339" dirty="0">
                <a:latin typeface="Calibri"/>
                <a:cs typeface="Calibri"/>
              </a:rPr>
              <a:t>1</a:t>
            </a:r>
            <a:r>
              <a:rPr sz="2600" b="1" spc="114" dirty="0">
                <a:latin typeface="Calibri"/>
                <a:cs typeface="Calibri"/>
              </a:rPr>
              <a:t>x</a:t>
            </a:r>
            <a:r>
              <a:rPr sz="2550" b="1" spc="172" baseline="-16339" dirty="0">
                <a:latin typeface="Calibri"/>
                <a:cs typeface="Calibri"/>
              </a:rPr>
              <a:t>1</a:t>
            </a:r>
            <a:r>
              <a:rPr sz="2600" b="1" spc="114" dirty="0">
                <a:latin typeface="Calibri"/>
                <a:cs typeface="Calibri"/>
              </a:rPr>
              <a:t>+</a:t>
            </a:r>
            <a:r>
              <a:rPr sz="2600" b="1" spc="114" dirty="0">
                <a:latin typeface="Cambria"/>
                <a:cs typeface="Cambria"/>
              </a:rPr>
              <a:t>ω</a:t>
            </a:r>
            <a:r>
              <a:rPr sz="2550" b="1" spc="172" baseline="-16339" dirty="0">
                <a:latin typeface="Calibri"/>
                <a:cs typeface="Calibri"/>
              </a:rPr>
              <a:t>2</a:t>
            </a:r>
            <a:r>
              <a:rPr sz="2600" b="1" spc="114" dirty="0">
                <a:latin typeface="Calibri"/>
                <a:cs typeface="Calibri"/>
              </a:rPr>
              <a:t>x</a:t>
            </a:r>
            <a:r>
              <a:rPr sz="2550" b="1" spc="172" baseline="-16339" dirty="0">
                <a:latin typeface="Calibri"/>
                <a:cs typeface="Calibri"/>
              </a:rPr>
              <a:t>2</a:t>
            </a:r>
            <a:r>
              <a:rPr sz="2600" b="1" spc="114" dirty="0">
                <a:latin typeface="Calibri"/>
                <a:cs typeface="Calibri"/>
              </a:rPr>
              <a:t>+</a:t>
            </a:r>
            <a:r>
              <a:rPr sz="2600" b="1" spc="114" dirty="0">
                <a:latin typeface="Cambria"/>
                <a:cs typeface="Cambria"/>
              </a:rPr>
              <a:t>ω</a:t>
            </a:r>
            <a:r>
              <a:rPr sz="2550" b="1" spc="172" baseline="-16339" dirty="0">
                <a:latin typeface="Calibri"/>
                <a:cs typeface="Calibri"/>
              </a:rPr>
              <a:t>3</a:t>
            </a:r>
            <a:r>
              <a:rPr sz="2600" b="1" spc="114" dirty="0">
                <a:latin typeface="Calibri"/>
                <a:cs typeface="Calibri"/>
              </a:rPr>
              <a:t>x</a:t>
            </a:r>
            <a:r>
              <a:rPr sz="2550" b="1" spc="172" baseline="-16339" dirty="0">
                <a:latin typeface="Calibri"/>
                <a:cs typeface="Calibri"/>
              </a:rPr>
              <a:t>3</a:t>
            </a:r>
            <a:r>
              <a:rPr sz="2600" b="1" spc="114" dirty="0">
                <a:latin typeface="Calibri"/>
                <a:cs typeface="Calibri"/>
              </a:rPr>
              <a:t>+…+</a:t>
            </a:r>
            <a:r>
              <a:rPr sz="2600" b="1" spc="114" dirty="0">
                <a:latin typeface="Cambria"/>
                <a:cs typeface="Cambria"/>
              </a:rPr>
              <a:t>ω</a:t>
            </a:r>
            <a:r>
              <a:rPr sz="2550" b="1" spc="172" baseline="-16339" dirty="0">
                <a:latin typeface="Calibri"/>
                <a:cs typeface="Calibri"/>
              </a:rPr>
              <a:t>n</a:t>
            </a:r>
            <a:r>
              <a:rPr sz="2600" b="1" spc="114" dirty="0">
                <a:latin typeface="Calibri"/>
                <a:cs typeface="Calibri"/>
              </a:rPr>
              <a:t>x</a:t>
            </a:r>
            <a:r>
              <a:rPr sz="2550" b="1" spc="172" baseline="-16339" dirty="0">
                <a:latin typeface="Calibri"/>
                <a:cs typeface="Calibri"/>
              </a:rPr>
              <a:t>n</a:t>
            </a:r>
            <a:endParaRPr sz="2550" baseline="-16339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  <a:tabLst>
                <a:tab pos="328930" algn="l"/>
                <a:tab pos="637540" algn="l"/>
              </a:tabLst>
            </a:pPr>
            <a:r>
              <a:rPr sz="2600" b="1" spc="215" dirty="0">
                <a:latin typeface="Calibri"/>
                <a:cs typeface="Calibri"/>
              </a:rPr>
              <a:t>y	</a:t>
            </a:r>
            <a:r>
              <a:rPr sz="2600" b="1" spc="85" dirty="0">
                <a:latin typeface="Calibri"/>
                <a:cs typeface="Calibri"/>
              </a:rPr>
              <a:t>=	</a:t>
            </a:r>
            <a:r>
              <a:rPr sz="2600" b="1" spc="114" dirty="0">
                <a:latin typeface="Calibri"/>
                <a:cs typeface="Calibri"/>
              </a:rPr>
              <a:t>g(</a:t>
            </a:r>
            <a:r>
              <a:rPr sz="2600" b="1" spc="114" dirty="0">
                <a:solidFill>
                  <a:srgbClr val="3366FF"/>
                </a:solidFill>
                <a:latin typeface="Cambria"/>
                <a:cs typeface="Cambria"/>
              </a:rPr>
              <a:t>ω</a:t>
            </a:r>
            <a:r>
              <a:rPr sz="2550" b="1" spc="172" baseline="-16339" dirty="0">
                <a:solidFill>
                  <a:srgbClr val="3366FF"/>
                </a:solidFill>
                <a:latin typeface="Calibri"/>
                <a:cs typeface="Calibri"/>
              </a:rPr>
              <a:t>0</a:t>
            </a:r>
            <a:r>
              <a:rPr sz="2600" b="1" spc="114" dirty="0">
                <a:solidFill>
                  <a:srgbClr val="3366FF"/>
                </a:solidFill>
                <a:latin typeface="Calibri"/>
                <a:cs typeface="Calibri"/>
              </a:rPr>
              <a:t>x</a:t>
            </a:r>
            <a:r>
              <a:rPr sz="2550" b="1" spc="172" baseline="-16339" dirty="0">
                <a:solidFill>
                  <a:srgbClr val="3366FF"/>
                </a:solidFill>
                <a:latin typeface="Calibri"/>
                <a:cs typeface="Calibri"/>
              </a:rPr>
              <a:t>0</a:t>
            </a:r>
            <a:r>
              <a:rPr sz="2600" b="1" spc="114" dirty="0">
                <a:latin typeface="Calibri"/>
                <a:cs typeface="Calibri"/>
              </a:rPr>
              <a:t>+</a:t>
            </a:r>
            <a:r>
              <a:rPr sz="2600" b="1" spc="114" dirty="0">
                <a:latin typeface="Cambria"/>
                <a:cs typeface="Cambria"/>
              </a:rPr>
              <a:t>ω</a:t>
            </a:r>
            <a:r>
              <a:rPr sz="2550" b="1" spc="172" baseline="-16339" dirty="0">
                <a:latin typeface="Calibri"/>
                <a:cs typeface="Calibri"/>
              </a:rPr>
              <a:t>1</a:t>
            </a:r>
            <a:r>
              <a:rPr sz="2600" b="1" spc="114" dirty="0">
                <a:latin typeface="Calibri"/>
                <a:cs typeface="Calibri"/>
              </a:rPr>
              <a:t>x</a:t>
            </a:r>
            <a:r>
              <a:rPr sz="2550" b="1" spc="172" baseline="-16339" dirty="0">
                <a:latin typeface="Calibri"/>
                <a:cs typeface="Calibri"/>
              </a:rPr>
              <a:t>1</a:t>
            </a:r>
            <a:r>
              <a:rPr sz="2600" b="1" spc="114" dirty="0">
                <a:latin typeface="Calibri"/>
                <a:cs typeface="Calibri"/>
              </a:rPr>
              <a:t>+</a:t>
            </a:r>
            <a:r>
              <a:rPr sz="2600" b="1" spc="114" dirty="0">
                <a:latin typeface="Cambria"/>
                <a:cs typeface="Cambria"/>
              </a:rPr>
              <a:t>ω</a:t>
            </a:r>
            <a:r>
              <a:rPr sz="2550" b="1" spc="172" baseline="-16339" dirty="0">
                <a:latin typeface="Calibri"/>
                <a:cs typeface="Calibri"/>
              </a:rPr>
              <a:t>2</a:t>
            </a:r>
            <a:r>
              <a:rPr sz="2600" b="1" spc="114" dirty="0">
                <a:latin typeface="Calibri"/>
                <a:cs typeface="Calibri"/>
              </a:rPr>
              <a:t>x</a:t>
            </a:r>
            <a:r>
              <a:rPr sz="2550" b="1" spc="172" baseline="-16339" dirty="0">
                <a:latin typeface="Calibri"/>
                <a:cs typeface="Calibri"/>
              </a:rPr>
              <a:t>2</a:t>
            </a:r>
            <a:r>
              <a:rPr sz="2600" b="1" spc="114" dirty="0">
                <a:latin typeface="Calibri"/>
                <a:cs typeface="Calibri"/>
              </a:rPr>
              <a:t>+</a:t>
            </a:r>
            <a:r>
              <a:rPr sz="2600" b="1" spc="114" dirty="0">
                <a:latin typeface="Cambria"/>
                <a:cs typeface="Cambria"/>
              </a:rPr>
              <a:t>ω</a:t>
            </a:r>
            <a:r>
              <a:rPr sz="2550" b="1" spc="172" baseline="-16339" dirty="0">
                <a:latin typeface="Calibri"/>
                <a:cs typeface="Calibri"/>
              </a:rPr>
              <a:t>3</a:t>
            </a:r>
            <a:r>
              <a:rPr sz="2600" b="1" spc="114" dirty="0">
                <a:latin typeface="Calibri"/>
                <a:cs typeface="Calibri"/>
              </a:rPr>
              <a:t>x</a:t>
            </a:r>
            <a:r>
              <a:rPr sz="2550" b="1" spc="172" baseline="-16339" dirty="0">
                <a:latin typeface="Calibri"/>
                <a:cs typeface="Calibri"/>
              </a:rPr>
              <a:t>3</a:t>
            </a:r>
            <a:r>
              <a:rPr sz="2600" b="1" spc="114" dirty="0">
                <a:latin typeface="Calibri"/>
                <a:cs typeface="Calibri"/>
              </a:rPr>
              <a:t>+…+</a:t>
            </a:r>
            <a:r>
              <a:rPr sz="2600" b="1" spc="114" dirty="0">
                <a:latin typeface="Cambria"/>
                <a:cs typeface="Cambria"/>
              </a:rPr>
              <a:t>ω</a:t>
            </a:r>
            <a:r>
              <a:rPr sz="2550" b="1" spc="172" baseline="-16339" dirty="0">
                <a:latin typeface="Calibri"/>
                <a:cs typeface="Calibri"/>
              </a:rPr>
              <a:t>n</a:t>
            </a:r>
            <a:r>
              <a:rPr sz="2600" b="1" spc="114" dirty="0">
                <a:latin typeface="Calibri"/>
                <a:cs typeface="Calibri"/>
              </a:rPr>
              <a:t>x</a:t>
            </a:r>
            <a:r>
              <a:rPr sz="2550" b="1" spc="172" baseline="-16339" dirty="0">
                <a:latin typeface="Calibri"/>
                <a:cs typeface="Calibri"/>
              </a:rPr>
              <a:t>n</a:t>
            </a:r>
            <a:r>
              <a:rPr sz="2600" b="1" spc="114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8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678" y="4367432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678" y="5639531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373" y="2506163"/>
            <a:ext cx="2306320" cy="1200150"/>
          </a:xfrm>
          <a:custGeom>
            <a:avLst/>
            <a:gdLst/>
            <a:ahLst/>
            <a:cxnLst/>
            <a:rect l="l" t="t" r="r" b="b"/>
            <a:pathLst>
              <a:path w="2306320" h="1200150">
                <a:moveTo>
                  <a:pt x="2268856" y="1182308"/>
                </a:moveTo>
                <a:lnTo>
                  <a:pt x="2196171" y="1186082"/>
                </a:lnTo>
                <a:lnTo>
                  <a:pt x="2193300" y="1189268"/>
                </a:lnTo>
                <a:lnTo>
                  <a:pt x="2193688" y="1196740"/>
                </a:lnTo>
                <a:lnTo>
                  <a:pt x="2196873" y="1199611"/>
                </a:lnTo>
                <a:lnTo>
                  <a:pt x="2306176" y="1193937"/>
                </a:lnTo>
                <a:lnTo>
                  <a:pt x="2306069" y="1193769"/>
                </a:lnTo>
                <a:lnTo>
                  <a:pt x="2291076" y="1193769"/>
                </a:lnTo>
                <a:lnTo>
                  <a:pt x="2268856" y="1182308"/>
                </a:lnTo>
                <a:close/>
              </a:path>
              <a:path w="2306320" h="1200150">
                <a:moveTo>
                  <a:pt x="2282282" y="1181611"/>
                </a:moveTo>
                <a:lnTo>
                  <a:pt x="2268856" y="1182308"/>
                </a:lnTo>
                <a:lnTo>
                  <a:pt x="2291076" y="1193769"/>
                </a:lnTo>
                <a:lnTo>
                  <a:pt x="2292293" y="1191409"/>
                </a:lnTo>
                <a:lnTo>
                  <a:pt x="2288514" y="1191409"/>
                </a:lnTo>
                <a:lnTo>
                  <a:pt x="2282282" y="1181611"/>
                </a:lnTo>
                <a:close/>
              </a:path>
              <a:path w="2306320" h="1200150">
                <a:moveTo>
                  <a:pt x="2243249" y="1100654"/>
                </a:moveTo>
                <a:lnTo>
                  <a:pt x="2236936" y="1104668"/>
                </a:lnTo>
                <a:lnTo>
                  <a:pt x="2236005" y="1108856"/>
                </a:lnTo>
                <a:lnTo>
                  <a:pt x="2275068" y="1170269"/>
                </a:lnTo>
                <a:lnTo>
                  <a:pt x="2297286" y="1181729"/>
                </a:lnTo>
                <a:lnTo>
                  <a:pt x="2291076" y="1193769"/>
                </a:lnTo>
                <a:lnTo>
                  <a:pt x="2306069" y="1193769"/>
                </a:lnTo>
                <a:lnTo>
                  <a:pt x="2247435" y="1101585"/>
                </a:lnTo>
                <a:lnTo>
                  <a:pt x="2243249" y="1100654"/>
                </a:lnTo>
                <a:close/>
              </a:path>
              <a:path w="2306320" h="1200150">
                <a:moveTo>
                  <a:pt x="2293879" y="1181009"/>
                </a:moveTo>
                <a:lnTo>
                  <a:pt x="2282282" y="1181611"/>
                </a:lnTo>
                <a:lnTo>
                  <a:pt x="2288514" y="1191409"/>
                </a:lnTo>
                <a:lnTo>
                  <a:pt x="2293879" y="1181009"/>
                </a:lnTo>
                <a:close/>
              </a:path>
              <a:path w="2306320" h="1200150">
                <a:moveTo>
                  <a:pt x="2295890" y="1181009"/>
                </a:moveTo>
                <a:lnTo>
                  <a:pt x="2293879" y="1181009"/>
                </a:lnTo>
                <a:lnTo>
                  <a:pt x="2288514" y="1191409"/>
                </a:lnTo>
                <a:lnTo>
                  <a:pt x="2292293" y="1191409"/>
                </a:lnTo>
                <a:lnTo>
                  <a:pt x="2297286" y="1181729"/>
                </a:lnTo>
                <a:lnTo>
                  <a:pt x="2295890" y="1181009"/>
                </a:lnTo>
                <a:close/>
              </a:path>
              <a:path w="2306320" h="1200150">
                <a:moveTo>
                  <a:pt x="6210" y="0"/>
                </a:moveTo>
                <a:lnTo>
                  <a:pt x="0" y="12039"/>
                </a:lnTo>
                <a:lnTo>
                  <a:pt x="2268856" y="1182308"/>
                </a:lnTo>
                <a:lnTo>
                  <a:pt x="2282282" y="1181611"/>
                </a:lnTo>
                <a:lnTo>
                  <a:pt x="2275068" y="1170269"/>
                </a:lnTo>
                <a:lnTo>
                  <a:pt x="6210" y="0"/>
                </a:lnTo>
                <a:close/>
              </a:path>
              <a:path w="2306320" h="1200150">
                <a:moveTo>
                  <a:pt x="2275068" y="1170269"/>
                </a:moveTo>
                <a:lnTo>
                  <a:pt x="2282282" y="1181611"/>
                </a:lnTo>
                <a:lnTo>
                  <a:pt x="2293879" y="1181009"/>
                </a:lnTo>
                <a:lnTo>
                  <a:pt x="2295890" y="1181009"/>
                </a:lnTo>
                <a:lnTo>
                  <a:pt x="2275068" y="1170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5522" y="3328518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77881" y="3412744"/>
            <a:ext cx="35941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45" dirty="0">
                <a:latin typeface="Arial"/>
                <a:cs typeface="Arial"/>
              </a:rPr>
              <a:t>Σ</a:t>
            </a:r>
            <a:endParaRPr sz="4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7698" y="3549948"/>
            <a:ext cx="1701800" cy="110489"/>
          </a:xfrm>
          <a:custGeom>
            <a:avLst/>
            <a:gdLst/>
            <a:ahLst/>
            <a:cxnLst/>
            <a:rect l="l" t="t" r="r" b="b"/>
            <a:pathLst>
              <a:path w="1701800" h="110489">
                <a:moveTo>
                  <a:pt x="1689667" y="47141"/>
                </a:moveTo>
                <a:lnTo>
                  <a:pt x="1687753" y="47141"/>
                </a:lnTo>
                <a:lnTo>
                  <a:pt x="1687958" y="60685"/>
                </a:lnTo>
                <a:lnTo>
                  <a:pt x="1662941" y="61065"/>
                </a:lnTo>
                <a:lnTo>
                  <a:pt x="1600633" y="98689"/>
                </a:lnTo>
                <a:lnTo>
                  <a:pt x="1599605" y="102852"/>
                </a:lnTo>
                <a:lnTo>
                  <a:pt x="1603472" y="109256"/>
                </a:lnTo>
                <a:lnTo>
                  <a:pt x="1607635" y="110285"/>
                </a:lnTo>
                <a:lnTo>
                  <a:pt x="1701330" y="53709"/>
                </a:lnTo>
                <a:lnTo>
                  <a:pt x="1689667" y="47141"/>
                </a:lnTo>
                <a:close/>
              </a:path>
              <a:path w="1701800" h="110489">
                <a:moveTo>
                  <a:pt x="1662735" y="47520"/>
                </a:moveTo>
                <a:lnTo>
                  <a:pt x="0" y="72739"/>
                </a:lnTo>
                <a:lnTo>
                  <a:pt x="205" y="86285"/>
                </a:lnTo>
                <a:lnTo>
                  <a:pt x="1662941" y="61065"/>
                </a:lnTo>
                <a:lnTo>
                  <a:pt x="1674448" y="54116"/>
                </a:lnTo>
                <a:lnTo>
                  <a:pt x="1662735" y="47520"/>
                </a:lnTo>
                <a:close/>
              </a:path>
              <a:path w="1701800" h="110489">
                <a:moveTo>
                  <a:pt x="1674448" y="54116"/>
                </a:moveTo>
                <a:lnTo>
                  <a:pt x="1662941" y="61065"/>
                </a:lnTo>
                <a:lnTo>
                  <a:pt x="1687958" y="60685"/>
                </a:lnTo>
                <a:lnTo>
                  <a:pt x="1687945" y="59814"/>
                </a:lnTo>
                <a:lnTo>
                  <a:pt x="1684564" y="59814"/>
                </a:lnTo>
                <a:lnTo>
                  <a:pt x="1674448" y="54116"/>
                </a:lnTo>
                <a:close/>
              </a:path>
              <a:path w="1701800" h="110489">
                <a:moveTo>
                  <a:pt x="1684387" y="48115"/>
                </a:moveTo>
                <a:lnTo>
                  <a:pt x="1674448" y="54116"/>
                </a:lnTo>
                <a:lnTo>
                  <a:pt x="1684564" y="59814"/>
                </a:lnTo>
                <a:lnTo>
                  <a:pt x="1684387" y="48115"/>
                </a:lnTo>
                <a:close/>
              </a:path>
              <a:path w="1701800" h="110489">
                <a:moveTo>
                  <a:pt x="1687768" y="48115"/>
                </a:moveTo>
                <a:lnTo>
                  <a:pt x="1684387" y="48115"/>
                </a:lnTo>
                <a:lnTo>
                  <a:pt x="1684564" y="59814"/>
                </a:lnTo>
                <a:lnTo>
                  <a:pt x="1687945" y="59814"/>
                </a:lnTo>
                <a:lnTo>
                  <a:pt x="1687768" y="48115"/>
                </a:lnTo>
                <a:close/>
              </a:path>
              <a:path w="1701800" h="110489">
                <a:moveTo>
                  <a:pt x="1687753" y="47141"/>
                </a:moveTo>
                <a:lnTo>
                  <a:pt x="1662735" y="47520"/>
                </a:lnTo>
                <a:lnTo>
                  <a:pt x="1674448" y="54116"/>
                </a:lnTo>
                <a:lnTo>
                  <a:pt x="1684387" y="48115"/>
                </a:lnTo>
                <a:lnTo>
                  <a:pt x="1687768" y="48115"/>
                </a:lnTo>
                <a:lnTo>
                  <a:pt x="1687753" y="47141"/>
                </a:lnTo>
                <a:close/>
              </a:path>
              <a:path w="1701800" h="110489">
                <a:moveTo>
                  <a:pt x="1605963" y="0"/>
                </a:moveTo>
                <a:lnTo>
                  <a:pt x="1601833" y="1154"/>
                </a:lnTo>
                <a:lnTo>
                  <a:pt x="1598161" y="7673"/>
                </a:lnTo>
                <a:lnTo>
                  <a:pt x="1599316" y="11803"/>
                </a:lnTo>
                <a:lnTo>
                  <a:pt x="1662735" y="47520"/>
                </a:lnTo>
                <a:lnTo>
                  <a:pt x="1687753" y="47141"/>
                </a:lnTo>
                <a:lnTo>
                  <a:pt x="1689667" y="47141"/>
                </a:lnTo>
                <a:lnTo>
                  <a:pt x="160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2160" y="3625711"/>
            <a:ext cx="1662430" cy="2497455"/>
          </a:xfrm>
          <a:custGeom>
            <a:avLst/>
            <a:gdLst/>
            <a:ahLst/>
            <a:cxnLst/>
            <a:rect l="l" t="t" r="r" b="b"/>
            <a:pathLst>
              <a:path w="1662429" h="2497454">
                <a:moveTo>
                  <a:pt x="1570120" y="2436856"/>
                </a:moveTo>
                <a:lnTo>
                  <a:pt x="1566062" y="2438242"/>
                </a:lnTo>
                <a:lnTo>
                  <a:pt x="1562765" y="2444959"/>
                </a:lnTo>
                <a:lnTo>
                  <a:pt x="1564152" y="2449017"/>
                </a:lnTo>
                <a:lnTo>
                  <a:pt x="1662405" y="2497240"/>
                </a:lnTo>
                <a:lnTo>
                  <a:pt x="1661971" y="2489801"/>
                </a:lnTo>
                <a:lnTo>
                  <a:pt x="1649331" y="2489801"/>
                </a:lnTo>
                <a:lnTo>
                  <a:pt x="1635459" y="2468924"/>
                </a:lnTo>
                <a:lnTo>
                  <a:pt x="1570120" y="2436856"/>
                </a:lnTo>
                <a:close/>
              </a:path>
              <a:path w="1662429" h="2497454">
                <a:moveTo>
                  <a:pt x="1635459" y="2468924"/>
                </a:moveTo>
                <a:lnTo>
                  <a:pt x="1649331" y="2489801"/>
                </a:lnTo>
                <a:lnTo>
                  <a:pt x="1654393" y="2486439"/>
                </a:lnTo>
                <a:lnTo>
                  <a:pt x="1648204" y="2486439"/>
                </a:lnTo>
                <a:lnTo>
                  <a:pt x="1647527" y="2474847"/>
                </a:lnTo>
                <a:lnTo>
                  <a:pt x="1635459" y="2468924"/>
                </a:lnTo>
                <a:close/>
              </a:path>
              <a:path w="1662429" h="2497454">
                <a:moveTo>
                  <a:pt x="1652814" y="2385126"/>
                </a:moveTo>
                <a:lnTo>
                  <a:pt x="1645345" y="2385562"/>
                </a:lnTo>
                <a:lnTo>
                  <a:pt x="1642496" y="2388767"/>
                </a:lnTo>
                <a:lnTo>
                  <a:pt x="1646742" y="2461426"/>
                </a:lnTo>
                <a:lnTo>
                  <a:pt x="1660615" y="2482305"/>
                </a:lnTo>
                <a:lnTo>
                  <a:pt x="1649331" y="2489801"/>
                </a:lnTo>
                <a:lnTo>
                  <a:pt x="1661971" y="2489801"/>
                </a:lnTo>
                <a:lnTo>
                  <a:pt x="1656019" y="2387977"/>
                </a:lnTo>
                <a:lnTo>
                  <a:pt x="1652814" y="2385126"/>
                </a:lnTo>
                <a:close/>
              </a:path>
              <a:path w="1662429" h="2497454">
                <a:moveTo>
                  <a:pt x="1647527" y="2474847"/>
                </a:moveTo>
                <a:lnTo>
                  <a:pt x="1648204" y="2486439"/>
                </a:lnTo>
                <a:lnTo>
                  <a:pt x="1657950" y="2479963"/>
                </a:lnTo>
                <a:lnTo>
                  <a:pt x="1647527" y="2474847"/>
                </a:lnTo>
                <a:close/>
              </a:path>
              <a:path w="1662429" h="2497454">
                <a:moveTo>
                  <a:pt x="1646742" y="2461426"/>
                </a:moveTo>
                <a:lnTo>
                  <a:pt x="1647527" y="2474847"/>
                </a:lnTo>
                <a:lnTo>
                  <a:pt x="1657950" y="2479963"/>
                </a:lnTo>
                <a:lnTo>
                  <a:pt x="1648204" y="2486439"/>
                </a:lnTo>
                <a:lnTo>
                  <a:pt x="1654393" y="2486439"/>
                </a:lnTo>
                <a:lnTo>
                  <a:pt x="1660615" y="2482305"/>
                </a:lnTo>
                <a:lnTo>
                  <a:pt x="1646742" y="2461426"/>
                </a:lnTo>
                <a:close/>
              </a:path>
              <a:path w="1662429" h="2497454">
                <a:moveTo>
                  <a:pt x="11282" y="0"/>
                </a:moveTo>
                <a:lnTo>
                  <a:pt x="0" y="7498"/>
                </a:lnTo>
                <a:lnTo>
                  <a:pt x="1635459" y="2468924"/>
                </a:lnTo>
                <a:lnTo>
                  <a:pt x="1647527" y="2474847"/>
                </a:lnTo>
                <a:lnTo>
                  <a:pt x="1646742" y="2461426"/>
                </a:lnTo>
                <a:lnTo>
                  <a:pt x="11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0499" y="3781375"/>
            <a:ext cx="748665" cy="110489"/>
          </a:xfrm>
          <a:custGeom>
            <a:avLst/>
            <a:gdLst/>
            <a:ahLst/>
            <a:cxnLst/>
            <a:rect l="l" t="t" r="r" b="b"/>
            <a:pathLst>
              <a:path w="748665" h="110489">
                <a:moveTo>
                  <a:pt x="709830" y="62335"/>
                </a:moveTo>
                <a:lnTo>
                  <a:pt x="646689" y="98543"/>
                </a:lnTo>
                <a:lnTo>
                  <a:pt x="645567" y="102682"/>
                </a:lnTo>
                <a:lnTo>
                  <a:pt x="649288" y="109173"/>
                </a:lnTo>
                <a:lnTo>
                  <a:pt x="653427" y="110294"/>
                </a:lnTo>
                <a:lnTo>
                  <a:pt x="736739" y="62520"/>
                </a:lnTo>
                <a:lnTo>
                  <a:pt x="734881" y="62520"/>
                </a:lnTo>
                <a:lnTo>
                  <a:pt x="709830" y="62335"/>
                </a:lnTo>
                <a:close/>
              </a:path>
              <a:path w="748665" h="110489">
                <a:moveTo>
                  <a:pt x="721490" y="55648"/>
                </a:moveTo>
                <a:lnTo>
                  <a:pt x="709830" y="62335"/>
                </a:lnTo>
                <a:lnTo>
                  <a:pt x="734881" y="62520"/>
                </a:lnTo>
                <a:lnTo>
                  <a:pt x="734888" y="61573"/>
                </a:lnTo>
                <a:lnTo>
                  <a:pt x="731476" y="61573"/>
                </a:lnTo>
                <a:lnTo>
                  <a:pt x="721490" y="55648"/>
                </a:lnTo>
                <a:close/>
              </a:path>
              <a:path w="748665" h="110489">
                <a:moveTo>
                  <a:pt x="654245" y="0"/>
                </a:moveTo>
                <a:lnTo>
                  <a:pt x="650090" y="1060"/>
                </a:lnTo>
                <a:lnTo>
                  <a:pt x="646272" y="7495"/>
                </a:lnTo>
                <a:lnTo>
                  <a:pt x="647332" y="11650"/>
                </a:lnTo>
                <a:lnTo>
                  <a:pt x="709929" y="48789"/>
                </a:lnTo>
                <a:lnTo>
                  <a:pt x="734982" y="48975"/>
                </a:lnTo>
                <a:lnTo>
                  <a:pt x="734881" y="62520"/>
                </a:lnTo>
                <a:lnTo>
                  <a:pt x="736739" y="62520"/>
                </a:lnTo>
                <a:lnTo>
                  <a:pt x="748375" y="55848"/>
                </a:lnTo>
                <a:lnTo>
                  <a:pt x="654245" y="0"/>
                </a:lnTo>
                <a:close/>
              </a:path>
              <a:path w="748665" h="110489">
                <a:moveTo>
                  <a:pt x="100" y="43531"/>
                </a:moveTo>
                <a:lnTo>
                  <a:pt x="0" y="57077"/>
                </a:lnTo>
                <a:lnTo>
                  <a:pt x="709830" y="62335"/>
                </a:lnTo>
                <a:lnTo>
                  <a:pt x="721490" y="55648"/>
                </a:lnTo>
                <a:lnTo>
                  <a:pt x="709929" y="48789"/>
                </a:lnTo>
                <a:lnTo>
                  <a:pt x="100" y="43531"/>
                </a:lnTo>
                <a:close/>
              </a:path>
              <a:path w="748665" h="110489">
                <a:moveTo>
                  <a:pt x="731563" y="49872"/>
                </a:moveTo>
                <a:lnTo>
                  <a:pt x="721490" y="55648"/>
                </a:lnTo>
                <a:lnTo>
                  <a:pt x="731476" y="61573"/>
                </a:lnTo>
                <a:lnTo>
                  <a:pt x="731563" y="49872"/>
                </a:lnTo>
                <a:close/>
              </a:path>
              <a:path w="748665" h="110489">
                <a:moveTo>
                  <a:pt x="734975" y="49872"/>
                </a:moveTo>
                <a:lnTo>
                  <a:pt x="731563" y="49872"/>
                </a:lnTo>
                <a:lnTo>
                  <a:pt x="731476" y="61573"/>
                </a:lnTo>
                <a:lnTo>
                  <a:pt x="734888" y="61573"/>
                </a:lnTo>
                <a:lnTo>
                  <a:pt x="734975" y="49872"/>
                </a:lnTo>
                <a:close/>
              </a:path>
              <a:path w="748665" h="110489">
                <a:moveTo>
                  <a:pt x="709929" y="48789"/>
                </a:moveTo>
                <a:lnTo>
                  <a:pt x="721490" y="55648"/>
                </a:lnTo>
                <a:lnTo>
                  <a:pt x="731563" y="49872"/>
                </a:lnTo>
                <a:lnTo>
                  <a:pt x="734975" y="49872"/>
                </a:lnTo>
                <a:lnTo>
                  <a:pt x="734982" y="48975"/>
                </a:lnTo>
                <a:lnTo>
                  <a:pt x="709929" y="4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53678" y="3339591"/>
            <a:ext cx="33020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360" dirty="0">
                <a:latin typeface="Calibri"/>
                <a:cs typeface="Calibri"/>
              </a:rPr>
              <a:t>y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2635" y="3321303"/>
            <a:ext cx="35941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dirty="0">
                <a:latin typeface="Arial"/>
                <a:cs typeface="Arial"/>
              </a:rPr>
              <a:t>g</a:t>
            </a:r>
            <a:endParaRPr sz="4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8683" y="3328518"/>
            <a:ext cx="0" cy="1006475"/>
          </a:xfrm>
          <a:custGeom>
            <a:avLst/>
            <a:gdLst/>
            <a:ahLst/>
            <a:cxnLst/>
            <a:rect l="l" t="t" r="r" b="b"/>
            <a:pathLst>
              <a:path h="1006475">
                <a:moveTo>
                  <a:pt x="0" y="0"/>
                </a:moveTo>
                <a:lnTo>
                  <a:pt x="1" y="1006323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37186" y="800607"/>
            <a:ext cx="139065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260" dirty="0">
                <a:solidFill>
                  <a:srgbClr val="0E0A53"/>
                </a:solidFill>
              </a:rPr>
              <a:t>I</a:t>
            </a:r>
            <a:r>
              <a:rPr sz="4300" spc="525" dirty="0">
                <a:solidFill>
                  <a:srgbClr val="0E0A53"/>
                </a:solidFill>
              </a:rPr>
              <a:t>n</a:t>
            </a:r>
            <a:r>
              <a:rPr sz="4300" spc="35" dirty="0">
                <a:solidFill>
                  <a:srgbClr val="0E0A53"/>
                </a:solidFill>
              </a:rPr>
              <a:t>p</a:t>
            </a:r>
            <a:r>
              <a:rPr sz="4300" spc="-229" dirty="0">
                <a:solidFill>
                  <a:srgbClr val="0E0A53"/>
                </a:solidFill>
              </a:rPr>
              <a:t>u</a:t>
            </a:r>
            <a:r>
              <a:rPr sz="4300" spc="570" dirty="0">
                <a:solidFill>
                  <a:srgbClr val="0E0A53"/>
                </a:solidFill>
              </a:rPr>
              <a:t>t</a:t>
            </a:r>
            <a:endParaRPr sz="4300"/>
          </a:p>
        </p:txBody>
      </p:sp>
      <p:sp>
        <p:nvSpPr>
          <p:cNvPr id="14" name="object 14"/>
          <p:cNvSpPr txBox="1"/>
          <p:nvPr/>
        </p:nvSpPr>
        <p:spPr>
          <a:xfrm>
            <a:off x="7051028" y="2394711"/>
            <a:ext cx="177927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160" dirty="0">
                <a:solidFill>
                  <a:srgbClr val="0E0A53"/>
                </a:solidFill>
                <a:latin typeface="Calibri"/>
                <a:cs typeface="Calibri"/>
              </a:rPr>
              <a:t>Output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7445" y="1777166"/>
            <a:ext cx="768350" cy="768350"/>
          </a:xfrm>
          <a:custGeom>
            <a:avLst/>
            <a:gdLst/>
            <a:ahLst/>
            <a:cxnLst/>
            <a:rect l="l" t="t" r="r" b="b"/>
            <a:pathLst>
              <a:path w="768350" h="768350">
                <a:moveTo>
                  <a:pt x="0" y="384175"/>
                </a:moveTo>
                <a:lnTo>
                  <a:pt x="2993" y="335985"/>
                </a:lnTo>
                <a:lnTo>
                  <a:pt x="11733" y="289581"/>
                </a:lnTo>
                <a:lnTo>
                  <a:pt x="25859" y="245323"/>
                </a:lnTo>
                <a:lnTo>
                  <a:pt x="45012" y="203572"/>
                </a:lnTo>
                <a:lnTo>
                  <a:pt x="68831" y="164687"/>
                </a:lnTo>
                <a:lnTo>
                  <a:pt x="96957" y="129029"/>
                </a:lnTo>
                <a:lnTo>
                  <a:pt x="129029" y="96957"/>
                </a:lnTo>
                <a:lnTo>
                  <a:pt x="164687" y="68831"/>
                </a:lnTo>
                <a:lnTo>
                  <a:pt x="203572" y="45012"/>
                </a:lnTo>
                <a:lnTo>
                  <a:pt x="245323" y="25859"/>
                </a:lnTo>
                <a:lnTo>
                  <a:pt x="289581" y="11733"/>
                </a:lnTo>
                <a:lnTo>
                  <a:pt x="335985" y="2993"/>
                </a:lnTo>
                <a:lnTo>
                  <a:pt x="384175" y="0"/>
                </a:lnTo>
                <a:lnTo>
                  <a:pt x="432365" y="2993"/>
                </a:lnTo>
                <a:lnTo>
                  <a:pt x="478769" y="11733"/>
                </a:lnTo>
                <a:lnTo>
                  <a:pt x="523027" y="25859"/>
                </a:lnTo>
                <a:lnTo>
                  <a:pt x="564778" y="45012"/>
                </a:lnTo>
                <a:lnTo>
                  <a:pt x="603663" y="68831"/>
                </a:lnTo>
                <a:lnTo>
                  <a:pt x="639321" y="96957"/>
                </a:lnTo>
                <a:lnTo>
                  <a:pt x="671393" y="129029"/>
                </a:lnTo>
                <a:lnTo>
                  <a:pt x="699519" y="164687"/>
                </a:lnTo>
                <a:lnTo>
                  <a:pt x="723338" y="203572"/>
                </a:lnTo>
                <a:lnTo>
                  <a:pt x="742491" y="245323"/>
                </a:lnTo>
                <a:lnTo>
                  <a:pt x="756617" y="289581"/>
                </a:lnTo>
                <a:lnTo>
                  <a:pt x="765357" y="335985"/>
                </a:lnTo>
                <a:lnTo>
                  <a:pt x="768350" y="384175"/>
                </a:lnTo>
                <a:lnTo>
                  <a:pt x="765357" y="432365"/>
                </a:lnTo>
                <a:lnTo>
                  <a:pt x="756617" y="478769"/>
                </a:lnTo>
                <a:lnTo>
                  <a:pt x="742491" y="523027"/>
                </a:lnTo>
                <a:lnTo>
                  <a:pt x="723338" y="564778"/>
                </a:lnTo>
                <a:lnTo>
                  <a:pt x="699519" y="603663"/>
                </a:lnTo>
                <a:lnTo>
                  <a:pt x="671393" y="639321"/>
                </a:lnTo>
                <a:lnTo>
                  <a:pt x="639321" y="671393"/>
                </a:lnTo>
                <a:lnTo>
                  <a:pt x="603663" y="699519"/>
                </a:lnTo>
                <a:lnTo>
                  <a:pt x="564778" y="723338"/>
                </a:lnTo>
                <a:lnTo>
                  <a:pt x="523027" y="742491"/>
                </a:lnTo>
                <a:lnTo>
                  <a:pt x="478769" y="756617"/>
                </a:lnTo>
                <a:lnTo>
                  <a:pt x="432365" y="765357"/>
                </a:lnTo>
                <a:lnTo>
                  <a:pt x="384175" y="768350"/>
                </a:lnTo>
                <a:lnTo>
                  <a:pt x="335985" y="765357"/>
                </a:lnTo>
                <a:lnTo>
                  <a:pt x="289581" y="756617"/>
                </a:lnTo>
                <a:lnTo>
                  <a:pt x="245323" y="742491"/>
                </a:lnTo>
                <a:lnTo>
                  <a:pt x="203572" y="723338"/>
                </a:lnTo>
                <a:lnTo>
                  <a:pt x="164687" y="699519"/>
                </a:lnTo>
                <a:lnTo>
                  <a:pt x="129029" y="671393"/>
                </a:lnTo>
                <a:lnTo>
                  <a:pt x="96957" y="639321"/>
                </a:lnTo>
                <a:lnTo>
                  <a:pt x="68831" y="603663"/>
                </a:lnTo>
                <a:lnTo>
                  <a:pt x="45012" y="564778"/>
                </a:lnTo>
                <a:lnTo>
                  <a:pt x="25859" y="523027"/>
                </a:lnTo>
                <a:lnTo>
                  <a:pt x="11733" y="478769"/>
                </a:lnTo>
                <a:lnTo>
                  <a:pt x="2993" y="432365"/>
                </a:lnTo>
                <a:lnTo>
                  <a:pt x="0" y="384175"/>
                </a:lnTo>
                <a:close/>
              </a:path>
            </a:pathLst>
          </a:custGeom>
          <a:ln w="203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90000" y="1832355"/>
            <a:ext cx="2660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813" y="4695952"/>
            <a:ext cx="97916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70" dirty="0">
                <a:latin typeface="Calibri"/>
                <a:cs typeface="Calibri"/>
              </a:rPr>
              <a:t>f</a:t>
            </a:r>
            <a:r>
              <a:rPr sz="1900" spc="190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240" dirty="0">
                <a:latin typeface="Calibri"/>
                <a:cs typeface="Calibri"/>
              </a:rPr>
              <a:t>t</a:t>
            </a:r>
            <a:r>
              <a:rPr sz="1900" spc="45" dirty="0">
                <a:latin typeface="Calibri"/>
                <a:cs typeface="Calibri"/>
              </a:rPr>
              <a:t>u</a:t>
            </a:r>
            <a:r>
              <a:rPr sz="1900" spc="130" dirty="0">
                <a:latin typeface="Calibri"/>
                <a:cs typeface="Calibri"/>
              </a:rPr>
              <a:t>r</a:t>
            </a:r>
            <a:r>
              <a:rPr sz="1900" spc="60" dirty="0">
                <a:latin typeface="Calibri"/>
                <a:cs typeface="Calibri"/>
              </a:rPr>
              <a:t>e</a:t>
            </a:r>
            <a:r>
              <a:rPr sz="1900" spc="114" dirty="0"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7813" y="5948679"/>
            <a:ext cx="97916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70" dirty="0">
                <a:latin typeface="Calibri"/>
                <a:cs typeface="Calibri"/>
              </a:rPr>
              <a:t>f</a:t>
            </a:r>
            <a:r>
              <a:rPr sz="1900" spc="190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240" dirty="0">
                <a:latin typeface="Calibri"/>
                <a:cs typeface="Calibri"/>
              </a:rPr>
              <a:t>t</a:t>
            </a:r>
            <a:r>
              <a:rPr sz="1900" spc="45" dirty="0">
                <a:latin typeface="Calibri"/>
                <a:cs typeface="Calibri"/>
              </a:rPr>
              <a:t>u</a:t>
            </a:r>
            <a:r>
              <a:rPr sz="1900" spc="130" dirty="0">
                <a:latin typeface="Calibri"/>
                <a:cs typeface="Calibri"/>
              </a:rPr>
              <a:t>r</a:t>
            </a:r>
            <a:r>
              <a:rPr sz="1900" spc="60" dirty="0">
                <a:latin typeface="Calibri"/>
                <a:cs typeface="Calibri"/>
              </a:rPr>
              <a:t>e</a:t>
            </a:r>
            <a:r>
              <a:rPr sz="1900" spc="114" dirty="0"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33191" y="4756404"/>
            <a:ext cx="3544570" cy="198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  <a:tabLst>
                <a:tab pos="367665" algn="l"/>
                <a:tab pos="715010" algn="l"/>
                <a:tab pos="1606550" algn="l"/>
              </a:tabLst>
            </a:pPr>
            <a:r>
              <a:rPr sz="2600" b="1" spc="325" dirty="0">
                <a:solidFill>
                  <a:srgbClr val="0E0A53"/>
                </a:solidFill>
                <a:latin typeface="Calibri"/>
                <a:cs typeface="Calibri"/>
              </a:rPr>
              <a:t>X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45" dirty="0">
                <a:solidFill>
                  <a:srgbClr val="0E0A53"/>
                </a:solidFill>
                <a:latin typeface="Calibri"/>
                <a:cs typeface="Calibri"/>
              </a:rPr>
              <a:t>input	</a:t>
            </a:r>
            <a:r>
              <a:rPr sz="2600" b="1" spc="95" dirty="0">
                <a:solidFill>
                  <a:srgbClr val="0E0A53"/>
                </a:solidFill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95"/>
              </a:lnSpc>
              <a:tabLst>
                <a:tab pos="328930" algn="l"/>
                <a:tab pos="676275" algn="l"/>
                <a:tab pos="1798320" algn="l"/>
              </a:tabLst>
            </a:pPr>
            <a:r>
              <a:rPr sz="2600" b="1" spc="215" dirty="0">
                <a:solidFill>
                  <a:srgbClr val="0E0A53"/>
                </a:solidFill>
                <a:latin typeface="Calibri"/>
                <a:cs typeface="Calibri"/>
              </a:rPr>
              <a:t>y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65" dirty="0">
                <a:solidFill>
                  <a:srgbClr val="0E0A53"/>
                </a:solidFill>
                <a:latin typeface="Calibri"/>
                <a:cs typeface="Calibri"/>
              </a:rPr>
              <a:t>output	</a:t>
            </a:r>
            <a:r>
              <a:rPr sz="2600" b="1" spc="160" dirty="0">
                <a:solidFill>
                  <a:srgbClr val="0E0A53"/>
                </a:solidFill>
                <a:latin typeface="Calibri"/>
                <a:cs typeface="Calibri"/>
              </a:rPr>
              <a:t>target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60"/>
              </a:lnSpc>
              <a:tabLst>
                <a:tab pos="339090" algn="l"/>
                <a:tab pos="686435" algn="l"/>
              </a:tabLst>
            </a:pPr>
            <a:r>
              <a:rPr sz="2600" b="1" dirty="0">
                <a:solidFill>
                  <a:srgbClr val="0E0A53"/>
                </a:solidFill>
                <a:latin typeface="Cambria"/>
                <a:cs typeface="Cambria"/>
              </a:rPr>
              <a:t>Σ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30" dirty="0">
                <a:solidFill>
                  <a:srgbClr val="0E0A53"/>
                </a:solidFill>
                <a:latin typeface="Calibri"/>
                <a:cs typeface="Calibri"/>
              </a:rPr>
              <a:t>summation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  <a:spcBef>
                <a:spcPts val="70"/>
              </a:spcBef>
              <a:tabLst>
                <a:tab pos="325755" algn="l"/>
                <a:tab pos="672465" algn="l"/>
                <a:tab pos="781685" algn="l"/>
                <a:tab pos="1751330" algn="l"/>
                <a:tab pos="2056130" algn="l"/>
                <a:tab pos="2274570" algn="l"/>
              </a:tabLst>
            </a:pPr>
            <a:r>
              <a:rPr sz="2600" b="1" spc="195" dirty="0">
                <a:solidFill>
                  <a:srgbClr val="0E0A53"/>
                </a:solidFill>
                <a:latin typeface="Calibri"/>
                <a:cs typeface="Calibri"/>
              </a:rPr>
              <a:t>g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12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2600" b="1" spc="80" dirty="0">
                <a:solidFill>
                  <a:srgbClr val="0E0A53"/>
                </a:solidFill>
                <a:latin typeface="Calibri"/>
                <a:cs typeface="Calibri"/>
              </a:rPr>
              <a:t>c</a:t>
            </a:r>
            <a:r>
              <a:rPr sz="2600" b="1" spc="33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2600" b="1" spc="55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2600" b="1" spc="-120" dirty="0">
                <a:solidFill>
                  <a:srgbClr val="0E0A53"/>
                </a:solidFill>
                <a:latin typeface="Calibri"/>
                <a:cs typeface="Calibri"/>
              </a:rPr>
              <a:t>v</a:t>
            </a:r>
            <a:r>
              <a:rPr sz="2600" b="1" spc="-35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2600" b="1" spc="33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2600" b="1" spc="5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2600" b="1" spc="-30" dirty="0">
                <a:solidFill>
                  <a:srgbClr val="0E0A53"/>
                </a:solidFill>
                <a:latin typeface="Calibri"/>
                <a:cs typeface="Calibri"/>
              </a:rPr>
              <a:t>o</a:t>
            </a:r>
            <a:r>
              <a:rPr sz="2600" b="1" spc="-15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0E0A53"/>
                </a:solidFill>
                <a:latin typeface="Calibri"/>
                <a:cs typeface="Calibri"/>
              </a:rPr>
              <a:t>	</a:t>
            </a:r>
            <a:r>
              <a:rPr sz="2600" b="1" spc="330" dirty="0">
                <a:solidFill>
                  <a:srgbClr val="0E0A53"/>
                </a:solidFill>
                <a:latin typeface="Calibri"/>
                <a:cs typeface="Calibri"/>
              </a:rPr>
              <a:t>f</a:t>
            </a:r>
            <a:r>
              <a:rPr sz="2600" b="1" spc="55" dirty="0">
                <a:solidFill>
                  <a:srgbClr val="0E0A53"/>
                </a:solidFill>
                <a:latin typeface="Calibri"/>
                <a:cs typeface="Calibri"/>
              </a:rPr>
              <a:t>u</a:t>
            </a:r>
            <a:r>
              <a:rPr sz="2600" b="1" spc="-40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2600" b="1" spc="140" dirty="0">
                <a:solidFill>
                  <a:srgbClr val="0E0A53"/>
                </a:solidFill>
                <a:latin typeface="Calibri"/>
                <a:cs typeface="Calibri"/>
              </a:rPr>
              <a:t>c</a:t>
            </a:r>
            <a:r>
              <a:rPr sz="2600" b="1" spc="33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2600" b="1" spc="5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2600" b="1" spc="-30" dirty="0">
                <a:solidFill>
                  <a:srgbClr val="0E0A53"/>
                </a:solidFill>
                <a:latin typeface="Calibri"/>
                <a:cs typeface="Calibri"/>
              </a:rPr>
              <a:t>o</a:t>
            </a:r>
            <a:r>
              <a:rPr sz="2600" b="1" spc="-10" dirty="0">
                <a:solidFill>
                  <a:srgbClr val="0E0A53"/>
                </a:solidFill>
                <a:latin typeface="Calibri"/>
                <a:cs typeface="Calibri"/>
              </a:rPr>
              <a:t>n  </a:t>
            </a:r>
            <a:r>
              <a:rPr sz="2600" b="1" spc="65" dirty="0">
                <a:solidFill>
                  <a:srgbClr val="0E0A53"/>
                </a:solidFill>
                <a:latin typeface="Calibri"/>
                <a:cs typeface="Calibri"/>
              </a:rPr>
              <a:t>blue		</a:t>
            </a:r>
            <a:r>
              <a:rPr sz="2600" b="1" spc="145" dirty="0">
                <a:solidFill>
                  <a:srgbClr val="0E0A53"/>
                </a:solidFill>
                <a:latin typeface="Calibri"/>
                <a:cs typeface="Calibri"/>
              </a:rPr>
              <a:t>circle	</a:t>
            </a:r>
            <a:r>
              <a:rPr sz="2600" b="1" spc="555" dirty="0">
                <a:solidFill>
                  <a:srgbClr val="0E0A53"/>
                </a:solidFill>
                <a:latin typeface="Calibri"/>
                <a:cs typeface="Calibri"/>
              </a:rPr>
              <a:t>-	</a:t>
            </a:r>
            <a:r>
              <a:rPr sz="2600" b="1" spc="100" dirty="0">
                <a:solidFill>
                  <a:srgbClr val="0E0A53"/>
                </a:solidFill>
                <a:latin typeface="Calibri"/>
                <a:cs typeface="Calibri"/>
              </a:rPr>
              <a:t>bias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4521" y="3152101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0713" y="2425191"/>
            <a:ext cx="931544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300" b="1" spc="540" dirty="0">
                <a:latin typeface="Calibri"/>
                <a:cs typeface="Calibri"/>
              </a:rPr>
              <a:t>X</a:t>
            </a:r>
            <a:endParaRPr sz="4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sz="1900" spc="55" dirty="0">
                <a:latin typeface="Calibri"/>
                <a:cs typeface="Calibri"/>
              </a:rPr>
              <a:t>feature1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54034" y="2512162"/>
            <a:ext cx="1673860" cy="1123315"/>
          </a:xfrm>
          <a:custGeom>
            <a:avLst/>
            <a:gdLst/>
            <a:ahLst/>
            <a:cxnLst/>
            <a:rect l="l" t="t" r="r" b="b"/>
            <a:pathLst>
              <a:path w="1673860" h="1123314">
                <a:moveTo>
                  <a:pt x="1651098" y="14952"/>
                </a:moveTo>
                <a:lnTo>
                  <a:pt x="1637681" y="15780"/>
                </a:lnTo>
                <a:lnTo>
                  <a:pt x="0" y="1111669"/>
                </a:lnTo>
                <a:lnTo>
                  <a:pt x="7533" y="1122926"/>
                </a:lnTo>
                <a:lnTo>
                  <a:pt x="1645215" y="27038"/>
                </a:lnTo>
                <a:lnTo>
                  <a:pt x="1651098" y="14952"/>
                </a:lnTo>
                <a:close/>
              </a:path>
              <a:path w="1673860" h="1123314">
                <a:moveTo>
                  <a:pt x="1672547" y="1840"/>
                </a:moveTo>
                <a:lnTo>
                  <a:pt x="1658513" y="1840"/>
                </a:lnTo>
                <a:lnTo>
                  <a:pt x="1666046" y="13098"/>
                </a:lnTo>
                <a:lnTo>
                  <a:pt x="1645215" y="27038"/>
                </a:lnTo>
                <a:lnTo>
                  <a:pt x="1613361" y="92482"/>
                </a:lnTo>
                <a:lnTo>
                  <a:pt x="1614760" y="96536"/>
                </a:lnTo>
                <a:lnTo>
                  <a:pt x="1621487" y="99811"/>
                </a:lnTo>
                <a:lnTo>
                  <a:pt x="1625541" y="98412"/>
                </a:lnTo>
                <a:lnTo>
                  <a:pt x="1672547" y="1840"/>
                </a:lnTo>
                <a:close/>
              </a:path>
              <a:path w="1673860" h="1123314">
                <a:moveTo>
                  <a:pt x="1660301" y="4512"/>
                </a:moveTo>
                <a:lnTo>
                  <a:pt x="1656180" y="4512"/>
                </a:lnTo>
                <a:lnTo>
                  <a:pt x="1662687" y="14236"/>
                </a:lnTo>
                <a:lnTo>
                  <a:pt x="1651098" y="14952"/>
                </a:lnTo>
                <a:lnTo>
                  <a:pt x="1645215" y="27038"/>
                </a:lnTo>
                <a:lnTo>
                  <a:pt x="1666046" y="13098"/>
                </a:lnTo>
                <a:lnTo>
                  <a:pt x="1660301" y="4512"/>
                </a:lnTo>
                <a:close/>
              </a:path>
              <a:path w="1673860" h="1123314">
                <a:moveTo>
                  <a:pt x="1673443" y="0"/>
                </a:moveTo>
                <a:lnTo>
                  <a:pt x="1564200" y="6744"/>
                </a:lnTo>
                <a:lnTo>
                  <a:pt x="1561360" y="9958"/>
                </a:lnTo>
                <a:lnTo>
                  <a:pt x="1561821" y="17425"/>
                </a:lnTo>
                <a:lnTo>
                  <a:pt x="1565034" y="20265"/>
                </a:lnTo>
                <a:lnTo>
                  <a:pt x="1637681" y="15780"/>
                </a:lnTo>
                <a:lnTo>
                  <a:pt x="1658513" y="1840"/>
                </a:lnTo>
                <a:lnTo>
                  <a:pt x="1672547" y="1840"/>
                </a:lnTo>
                <a:lnTo>
                  <a:pt x="1673443" y="0"/>
                </a:lnTo>
                <a:close/>
              </a:path>
              <a:path w="1673860" h="1123314">
                <a:moveTo>
                  <a:pt x="1658513" y="1840"/>
                </a:moveTo>
                <a:lnTo>
                  <a:pt x="1637681" y="15780"/>
                </a:lnTo>
                <a:lnTo>
                  <a:pt x="1651098" y="14952"/>
                </a:lnTo>
                <a:lnTo>
                  <a:pt x="1656180" y="4512"/>
                </a:lnTo>
                <a:lnTo>
                  <a:pt x="1660301" y="4512"/>
                </a:lnTo>
                <a:lnTo>
                  <a:pt x="1658513" y="1840"/>
                </a:lnTo>
                <a:close/>
              </a:path>
              <a:path w="1673860" h="1123314">
                <a:moveTo>
                  <a:pt x="1656180" y="4512"/>
                </a:moveTo>
                <a:lnTo>
                  <a:pt x="1651098" y="14952"/>
                </a:lnTo>
                <a:lnTo>
                  <a:pt x="1662687" y="14236"/>
                </a:lnTo>
                <a:lnTo>
                  <a:pt x="1656180" y="4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6154" y="1882588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66154" y="4315826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66154" y="5587926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12286" y="2184400"/>
            <a:ext cx="84963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0" dirty="0">
                <a:latin typeface="Calibri"/>
                <a:cs typeface="Calibri"/>
              </a:rPr>
              <a:t>H</a:t>
            </a:r>
            <a:r>
              <a:rPr sz="1900" spc="75" dirty="0">
                <a:latin typeface="Calibri"/>
                <a:cs typeface="Calibri"/>
              </a:rPr>
              <a:t>i</a:t>
            </a:r>
            <a:r>
              <a:rPr sz="1900" spc="25" dirty="0">
                <a:latin typeface="Calibri"/>
                <a:cs typeface="Calibri"/>
              </a:rPr>
              <a:t>d</a:t>
            </a:r>
            <a:r>
              <a:rPr sz="1900" spc="-15" dirty="0">
                <a:latin typeface="Calibri"/>
                <a:cs typeface="Calibri"/>
              </a:rPr>
              <a:t>d</a:t>
            </a:r>
            <a:r>
              <a:rPr sz="1900" spc="60" dirty="0">
                <a:latin typeface="Calibri"/>
                <a:cs typeface="Calibri"/>
              </a:rPr>
              <a:t>e</a:t>
            </a:r>
            <a:r>
              <a:rPr sz="1900" spc="-130" dirty="0">
                <a:latin typeface="Calibri"/>
                <a:cs typeface="Calibri"/>
              </a:rPr>
              <a:t>n1</a:t>
            </a:r>
            <a:endParaRPr sz="19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25"/>
              </a:spcBef>
            </a:pPr>
            <a:r>
              <a:rPr sz="1900" b="1" spc="20" dirty="0">
                <a:latin typeface="Arial"/>
                <a:cs typeface="Arial"/>
              </a:rPr>
              <a:t>Σ </a:t>
            </a:r>
            <a:r>
              <a:rPr sz="1900" b="1" dirty="0">
                <a:latin typeface="Arial"/>
                <a:cs typeface="Arial"/>
              </a:rPr>
              <a:t>|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9386" y="4644135"/>
            <a:ext cx="89789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0" dirty="0">
                <a:latin typeface="Calibri"/>
                <a:cs typeface="Calibri"/>
              </a:rPr>
              <a:t>H</a:t>
            </a:r>
            <a:r>
              <a:rPr sz="1900" spc="75" dirty="0">
                <a:latin typeface="Calibri"/>
                <a:cs typeface="Calibri"/>
              </a:rPr>
              <a:t>i</a:t>
            </a:r>
            <a:r>
              <a:rPr sz="1900" spc="25" dirty="0">
                <a:latin typeface="Calibri"/>
                <a:cs typeface="Calibri"/>
              </a:rPr>
              <a:t>d</a:t>
            </a:r>
            <a:r>
              <a:rPr sz="1900" spc="-15" dirty="0">
                <a:latin typeface="Calibri"/>
                <a:cs typeface="Calibri"/>
              </a:rPr>
              <a:t>d</a:t>
            </a:r>
            <a:r>
              <a:rPr sz="1900" spc="60" dirty="0">
                <a:latin typeface="Calibri"/>
                <a:cs typeface="Calibri"/>
              </a:rPr>
              <a:t>en3</a:t>
            </a:r>
            <a:endParaRPr sz="19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25"/>
              </a:spcBef>
            </a:pPr>
            <a:r>
              <a:rPr sz="1900" b="1" spc="20" dirty="0">
                <a:latin typeface="Arial"/>
                <a:cs typeface="Arial"/>
              </a:rPr>
              <a:t>Σ </a:t>
            </a:r>
            <a:r>
              <a:rPr sz="1900" b="1" dirty="0">
                <a:latin typeface="Arial"/>
                <a:cs typeface="Arial"/>
              </a:rPr>
              <a:t>|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99386" y="5896864"/>
            <a:ext cx="89789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0" dirty="0">
                <a:latin typeface="Calibri"/>
                <a:cs typeface="Calibri"/>
              </a:rPr>
              <a:t>H</a:t>
            </a:r>
            <a:r>
              <a:rPr sz="1900" spc="75" dirty="0">
                <a:latin typeface="Calibri"/>
                <a:cs typeface="Calibri"/>
              </a:rPr>
              <a:t>i</a:t>
            </a:r>
            <a:r>
              <a:rPr sz="1900" spc="25" dirty="0">
                <a:latin typeface="Calibri"/>
                <a:cs typeface="Calibri"/>
              </a:rPr>
              <a:t>d</a:t>
            </a:r>
            <a:r>
              <a:rPr sz="1900" spc="-15" dirty="0">
                <a:latin typeface="Calibri"/>
                <a:cs typeface="Calibri"/>
              </a:rPr>
              <a:t>d</a:t>
            </a:r>
            <a:r>
              <a:rPr sz="1900" spc="60" dirty="0">
                <a:latin typeface="Calibri"/>
                <a:cs typeface="Calibri"/>
              </a:rPr>
              <a:t>en4</a:t>
            </a:r>
            <a:endParaRPr sz="19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20"/>
              </a:spcBef>
            </a:pPr>
            <a:r>
              <a:rPr sz="1900" b="1" spc="20" dirty="0">
                <a:latin typeface="Arial"/>
                <a:cs typeface="Arial"/>
              </a:rPr>
              <a:t>Σ </a:t>
            </a:r>
            <a:r>
              <a:rPr sz="1900" b="1" dirty="0">
                <a:latin typeface="Arial"/>
                <a:cs typeface="Arial"/>
              </a:rPr>
              <a:t>|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58997" y="3100496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99386" y="3403600"/>
            <a:ext cx="89789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0" dirty="0">
                <a:latin typeface="Calibri"/>
                <a:cs typeface="Calibri"/>
              </a:rPr>
              <a:t>H</a:t>
            </a:r>
            <a:r>
              <a:rPr sz="1900" spc="75" dirty="0">
                <a:latin typeface="Calibri"/>
                <a:cs typeface="Calibri"/>
              </a:rPr>
              <a:t>i</a:t>
            </a:r>
            <a:r>
              <a:rPr sz="1900" spc="25" dirty="0">
                <a:latin typeface="Calibri"/>
                <a:cs typeface="Calibri"/>
              </a:rPr>
              <a:t>d</a:t>
            </a:r>
            <a:r>
              <a:rPr sz="1900" spc="-15" dirty="0">
                <a:latin typeface="Calibri"/>
                <a:cs typeface="Calibri"/>
              </a:rPr>
              <a:t>d</a:t>
            </a:r>
            <a:r>
              <a:rPr sz="1900" spc="60" dirty="0">
                <a:latin typeface="Calibri"/>
                <a:cs typeface="Calibri"/>
              </a:rPr>
              <a:t>en2</a:t>
            </a:r>
            <a:endParaRPr sz="19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25"/>
              </a:spcBef>
            </a:pPr>
            <a:r>
              <a:rPr sz="1900" b="1" spc="20" dirty="0">
                <a:latin typeface="Arial"/>
                <a:cs typeface="Arial"/>
              </a:rPr>
              <a:t>Σ </a:t>
            </a:r>
            <a:r>
              <a:rPr sz="1900" b="1" dirty="0">
                <a:latin typeface="Arial"/>
                <a:cs typeface="Arial"/>
              </a:rPr>
              <a:t>|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54013" y="3623845"/>
            <a:ext cx="1661160" cy="1123315"/>
          </a:xfrm>
          <a:custGeom>
            <a:avLst/>
            <a:gdLst/>
            <a:ahLst/>
            <a:cxnLst/>
            <a:rect l="l" t="t" r="r" b="b"/>
            <a:pathLst>
              <a:path w="1661160" h="1123314">
                <a:moveTo>
                  <a:pt x="1552229" y="1102508"/>
                </a:moveTo>
                <a:lnTo>
                  <a:pt x="1549006" y="1105336"/>
                </a:lnTo>
                <a:lnTo>
                  <a:pt x="1548517" y="1112801"/>
                </a:lnTo>
                <a:lnTo>
                  <a:pt x="1551345" y="1116026"/>
                </a:lnTo>
                <a:lnTo>
                  <a:pt x="1660561" y="1123174"/>
                </a:lnTo>
                <a:lnTo>
                  <a:pt x="1659648" y="1121279"/>
                </a:lnTo>
                <a:lnTo>
                  <a:pt x="1645639" y="1121279"/>
                </a:lnTo>
                <a:lnTo>
                  <a:pt x="1624858" y="1107261"/>
                </a:lnTo>
                <a:lnTo>
                  <a:pt x="1552229" y="1102508"/>
                </a:lnTo>
                <a:close/>
              </a:path>
              <a:path w="1661160" h="1123314">
                <a:moveTo>
                  <a:pt x="1624858" y="1107261"/>
                </a:moveTo>
                <a:lnTo>
                  <a:pt x="1645639" y="1121279"/>
                </a:lnTo>
                <a:lnTo>
                  <a:pt x="1647446" y="1118599"/>
                </a:lnTo>
                <a:lnTo>
                  <a:pt x="1643316" y="1118599"/>
                </a:lnTo>
                <a:lnTo>
                  <a:pt x="1638272" y="1108139"/>
                </a:lnTo>
                <a:lnTo>
                  <a:pt x="1624858" y="1107261"/>
                </a:lnTo>
                <a:close/>
              </a:path>
              <a:path w="1661160" h="1123314">
                <a:moveTo>
                  <a:pt x="1608975" y="1023171"/>
                </a:moveTo>
                <a:lnTo>
                  <a:pt x="1602237" y="1026421"/>
                </a:lnTo>
                <a:lnTo>
                  <a:pt x="1600822" y="1030470"/>
                </a:lnTo>
                <a:lnTo>
                  <a:pt x="1632434" y="1096031"/>
                </a:lnTo>
                <a:lnTo>
                  <a:pt x="1653214" y="1110048"/>
                </a:lnTo>
                <a:lnTo>
                  <a:pt x="1645639" y="1121279"/>
                </a:lnTo>
                <a:lnTo>
                  <a:pt x="1659648" y="1121279"/>
                </a:lnTo>
                <a:lnTo>
                  <a:pt x="1613024" y="1024586"/>
                </a:lnTo>
                <a:lnTo>
                  <a:pt x="1608975" y="1023171"/>
                </a:lnTo>
                <a:close/>
              </a:path>
              <a:path w="1661160" h="1123314">
                <a:moveTo>
                  <a:pt x="1638272" y="1108139"/>
                </a:moveTo>
                <a:lnTo>
                  <a:pt x="1643316" y="1118599"/>
                </a:lnTo>
                <a:lnTo>
                  <a:pt x="1649859" y="1108897"/>
                </a:lnTo>
                <a:lnTo>
                  <a:pt x="1638272" y="1108139"/>
                </a:lnTo>
                <a:close/>
              </a:path>
              <a:path w="1661160" h="1123314">
                <a:moveTo>
                  <a:pt x="1632434" y="1096031"/>
                </a:moveTo>
                <a:lnTo>
                  <a:pt x="1638272" y="1108139"/>
                </a:lnTo>
                <a:lnTo>
                  <a:pt x="1649859" y="1108897"/>
                </a:lnTo>
                <a:lnTo>
                  <a:pt x="1643316" y="1118599"/>
                </a:lnTo>
                <a:lnTo>
                  <a:pt x="1647446" y="1118599"/>
                </a:lnTo>
                <a:lnTo>
                  <a:pt x="1653214" y="1110048"/>
                </a:lnTo>
                <a:lnTo>
                  <a:pt x="1632434" y="1096031"/>
                </a:lnTo>
                <a:close/>
              </a:path>
              <a:path w="1661160" h="1123314">
                <a:moveTo>
                  <a:pt x="7575" y="0"/>
                </a:moveTo>
                <a:lnTo>
                  <a:pt x="0" y="11229"/>
                </a:lnTo>
                <a:lnTo>
                  <a:pt x="1624858" y="1107261"/>
                </a:lnTo>
                <a:lnTo>
                  <a:pt x="1638272" y="1108139"/>
                </a:lnTo>
                <a:lnTo>
                  <a:pt x="1632434" y="1096031"/>
                </a:lnTo>
                <a:lnTo>
                  <a:pt x="7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89655" y="3700066"/>
            <a:ext cx="1638300" cy="1175385"/>
          </a:xfrm>
          <a:custGeom>
            <a:avLst/>
            <a:gdLst/>
            <a:ahLst/>
            <a:cxnLst/>
            <a:rect l="l" t="t" r="r" b="b"/>
            <a:pathLst>
              <a:path w="1638300" h="1175385">
                <a:moveTo>
                  <a:pt x="1615959" y="15650"/>
                </a:moveTo>
                <a:lnTo>
                  <a:pt x="1602575" y="16901"/>
                </a:lnTo>
                <a:lnTo>
                  <a:pt x="0" y="1164146"/>
                </a:lnTo>
                <a:lnTo>
                  <a:pt x="7885" y="1175162"/>
                </a:lnTo>
                <a:lnTo>
                  <a:pt x="1610461" y="27915"/>
                </a:lnTo>
                <a:lnTo>
                  <a:pt x="1615959" y="15650"/>
                </a:lnTo>
                <a:close/>
              </a:path>
              <a:path w="1638300" h="1175385">
                <a:moveTo>
                  <a:pt x="1636783" y="2311"/>
                </a:moveTo>
                <a:lnTo>
                  <a:pt x="1622957" y="2311"/>
                </a:lnTo>
                <a:lnTo>
                  <a:pt x="1630841" y="13326"/>
                </a:lnTo>
                <a:lnTo>
                  <a:pt x="1610461" y="27915"/>
                </a:lnTo>
                <a:lnTo>
                  <a:pt x="1580687" y="94333"/>
                </a:lnTo>
                <a:lnTo>
                  <a:pt x="1582214" y="98341"/>
                </a:lnTo>
                <a:lnTo>
                  <a:pt x="1589041" y="101401"/>
                </a:lnTo>
                <a:lnTo>
                  <a:pt x="1593049" y="99875"/>
                </a:lnTo>
                <a:lnTo>
                  <a:pt x="1636783" y="2311"/>
                </a:lnTo>
                <a:close/>
              </a:path>
              <a:path w="1638300" h="1175385">
                <a:moveTo>
                  <a:pt x="1624920" y="5054"/>
                </a:moveTo>
                <a:lnTo>
                  <a:pt x="1620709" y="5054"/>
                </a:lnTo>
                <a:lnTo>
                  <a:pt x="1627520" y="14569"/>
                </a:lnTo>
                <a:lnTo>
                  <a:pt x="1615959" y="15650"/>
                </a:lnTo>
                <a:lnTo>
                  <a:pt x="1610461" y="27915"/>
                </a:lnTo>
                <a:lnTo>
                  <a:pt x="1630841" y="13326"/>
                </a:lnTo>
                <a:lnTo>
                  <a:pt x="1624920" y="5054"/>
                </a:lnTo>
                <a:close/>
              </a:path>
              <a:path w="1638300" h="1175385">
                <a:moveTo>
                  <a:pt x="1637819" y="0"/>
                </a:moveTo>
                <a:lnTo>
                  <a:pt x="1528845" y="10190"/>
                </a:lnTo>
                <a:lnTo>
                  <a:pt x="1526245" y="13326"/>
                </a:lnTo>
                <a:lnTo>
                  <a:pt x="1526208" y="14569"/>
                </a:lnTo>
                <a:lnTo>
                  <a:pt x="1526804" y="20941"/>
                </a:lnTo>
                <a:lnTo>
                  <a:pt x="1530106" y="23677"/>
                </a:lnTo>
                <a:lnTo>
                  <a:pt x="1602575" y="16901"/>
                </a:lnTo>
                <a:lnTo>
                  <a:pt x="1622957" y="2311"/>
                </a:lnTo>
                <a:lnTo>
                  <a:pt x="1636783" y="2311"/>
                </a:lnTo>
                <a:lnTo>
                  <a:pt x="1637819" y="0"/>
                </a:lnTo>
                <a:close/>
              </a:path>
              <a:path w="1638300" h="1175385">
                <a:moveTo>
                  <a:pt x="1622957" y="2311"/>
                </a:moveTo>
                <a:lnTo>
                  <a:pt x="1602575" y="16901"/>
                </a:lnTo>
                <a:lnTo>
                  <a:pt x="1615959" y="15650"/>
                </a:lnTo>
                <a:lnTo>
                  <a:pt x="1620709" y="5054"/>
                </a:lnTo>
                <a:lnTo>
                  <a:pt x="1624920" y="5054"/>
                </a:lnTo>
                <a:lnTo>
                  <a:pt x="1622957" y="2311"/>
                </a:lnTo>
                <a:close/>
              </a:path>
              <a:path w="1638300" h="1175385">
                <a:moveTo>
                  <a:pt x="1620709" y="5054"/>
                </a:moveTo>
                <a:lnTo>
                  <a:pt x="1615959" y="15650"/>
                </a:lnTo>
                <a:lnTo>
                  <a:pt x="1627520" y="14569"/>
                </a:lnTo>
                <a:lnTo>
                  <a:pt x="1620709" y="5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89258" y="4864521"/>
            <a:ext cx="1638300" cy="1369695"/>
          </a:xfrm>
          <a:custGeom>
            <a:avLst/>
            <a:gdLst/>
            <a:ahLst/>
            <a:cxnLst/>
            <a:rect l="l" t="t" r="r" b="b"/>
            <a:pathLst>
              <a:path w="1638300" h="1369695">
                <a:moveTo>
                  <a:pt x="1532559" y="1337763"/>
                </a:moveTo>
                <a:lnTo>
                  <a:pt x="1529063" y="1340247"/>
                </a:lnTo>
                <a:lnTo>
                  <a:pt x="1527816" y="1347623"/>
                </a:lnTo>
                <a:lnTo>
                  <a:pt x="1530300" y="1351119"/>
                </a:lnTo>
                <a:lnTo>
                  <a:pt x="1638216" y="1369378"/>
                </a:lnTo>
                <a:lnTo>
                  <a:pt x="1636983" y="1365970"/>
                </a:lnTo>
                <a:lnTo>
                  <a:pt x="1623565" y="1365970"/>
                </a:lnTo>
                <a:lnTo>
                  <a:pt x="1604325" y="1349905"/>
                </a:lnTo>
                <a:lnTo>
                  <a:pt x="1532559" y="1337763"/>
                </a:lnTo>
                <a:close/>
              </a:path>
              <a:path w="1638300" h="1369695">
                <a:moveTo>
                  <a:pt x="1604325" y="1349905"/>
                </a:moveTo>
                <a:lnTo>
                  <a:pt x="1623565" y="1365970"/>
                </a:lnTo>
                <a:lnTo>
                  <a:pt x="1625989" y="1363066"/>
                </a:lnTo>
                <a:lnTo>
                  <a:pt x="1621528" y="1363066"/>
                </a:lnTo>
                <a:lnTo>
                  <a:pt x="1617579" y="1352148"/>
                </a:lnTo>
                <a:lnTo>
                  <a:pt x="1604325" y="1349905"/>
                </a:lnTo>
                <a:close/>
              </a:path>
              <a:path w="1638300" h="1369695">
                <a:moveTo>
                  <a:pt x="1597107" y="1264632"/>
                </a:moveTo>
                <a:lnTo>
                  <a:pt x="1590073" y="1267178"/>
                </a:lnTo>
                <a:lnTo>
                  <a:pt x="1588251" y="1271060"/>
                </a:lnTo>
                <a:lnTo>
                  <a:pt x="1613007" y="1339507"/>
                </a:lnTo>
                <a:lnTo>
                  <a:pt x="1632247" y="1355571"/>
                </a:lnTo>
                <a:lnTo>
                  <a:pt x="1623565" y="1365970"/>
                </a:lnTo>
                <a:lnTo>
                  <a:pt x="1636983" y="1365970"/>
                </a:lnTo>
                <a:lnTo>
                  <a:pt x="1600991" y="1266454"/>
                </a:lnTo>
                <a:lnTo>
                  <a:pt x="1597107" y="1264632"/>
                </a:lnTo>
                <a:close/>
              </a:path>
              <a:path w="1638300" h="1369695">
                <a:moveTo>
                  <a:pt x="1617579" y="1352148"/>
                </a:moveTo>
                <a:lnTo>
                  <a:pt x="1621528" y="1363066"/>
                </a:lnTo>
                <a:lnTo>
                  <a:pt x="1629027" y="1354085"/>
                </a:lnTo>
                <a:lnTo>
                  <a:pt x="1617579" y="1352148"/>
                </a:lnTo>
                <a:close/>
              </a:path>
              <a:path w="1638300" h="1369695">
                <a:moveTo>
                  <a:pt x="1613007" y="1339507"/>
                </a:moveTo>
                <a:lnTo>
                  <a:pt x="1617579" y="1352148"/>
                </a:lnTo>
                <a:lnTo>
                  <a:pt x="1629027" y="1354085"/>
                </a:lnTo>
                <a:lnTo>
                  <a:pt x="1621528" y="1363066"/>
                </a:lnTo>
                <a:lnTo>
                  <a:pt x="1625989" y="1363066"/>
                </a:lnTo>
                <a:lnTo>
                  <a:pt x="1632247" y="1355571"/>
                </a:lnTo>
                <a:lnTo>
                  <a:pt x="1613007" y="1339507"/>
                </a:lnTo>
                <a:close/>
              </a:path>
              <a:path w="1638300" h="1369695">
                <a:moveTo>
                  <a:pt x="8681" y="0"/>
                </a:moveTo>
                <a:lnTo>
                  <a:pt x="0" y="10398"/>
                </a:lnTo>
                <a:lnTo>
                  <a:pt x="1604325" y="1349905"/>
                </a:lnTo>
                <a:lnTo>
                  <a:pt x="1617579" y="1352148"/>
                </a:lnTo>
                <a:lnTo>
                  <a:pt x="1613007" y="1339507"/>
                </a:lnTo>
                <a:lnTo>
                  <a:pt x="86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88166" y="2657693"/>
            <a:ext cx="1652270" cy="2216150"/>
          </a:xfrm>
          <a:custGeom>
            <a:avLst/>
            <a:gdLst/>
            <a:ahLst/>
            <a:cxnLst/>
            <a:rect l="l" t="t" r="r" b="b"/>
            <a:pathLst>
              <a:path w="1652270" h="2216150">
                <a:moveTo>
                  <a:pt x="1636151" y="21565"/>
                </a:moveTo>
                <a:lnTo>
                  <a:pt x="1623783" y="26835"/>
                </a:lnTo>
                <a:lnTo>
                  <a:pt x="0" y="2207982"/>
                </a:lnTo>
                <a:lnTo>
                  <a:pt x="10866" y="2216072"/>
                </a:lnTo>
                <a:lnTo>
                  <a:pt x="1634650" y="34923"/>
                </a:lnTo>
                <a:lnTo>
                  <a:pt x="1636151" y="21565"/>
                </a:lnTo>
                <a:close/>
              </a:path>
              <a:path w="1652270" h="2216150">
                <a:moveTo>
                  <a:pt x="1651445" y="6764"/>
                </a:moveTo>
                <a:lnTo>
                  <a:pt x="1638725" y="6764"/>
                </a:lnTo>
                <a:lnTo>
                  <a:pt x="1649591" y="14853"/>
                </a:lnTo>
                <a:lnTo>
                  <a:pt x="1634650" y="34923"/>
                </a:lnTo>
                <a:lnTo>
                  <a:pt x="1626524" y="107254"/>
                </a:lnTo>
                <a:lnTo>
                  <a:pt x="1629200" y="110606"/>
                </a:lnTo>
                <a:lnTo>
                  <a:pt x="1636635" y="111441"/>
                </a:lnTo>
                <a:lnTo>
                  <a:pt x="1639986" y="108766"/>
                </a:lnTo>
                <a:lnTo>
                  <a:pt x="1651445" y="6764"/>
                </a:lnTo>
                <a:close/>
              </a:path>
              <a:path w="1652270" h="2216150">
                <a:moveTo>
                  <a:pt x="1652205" y="0"/>
                </a:moveTo>
                <a:lnTo>
                  <a:pt x="1551514" y="42901"/>
                </a:lnTo>
                <a:lnTo>
                  <a:pt x="1549913" y="46880"/>
                </a:lnTo>
                <a:lnTo>
                  <a:pt x="1552845" y="53762"/>
                </a:lnTo>
                <a:lnTo>
                  <a:pt x="1556824" y="55364"/>
                </a:lnTo>
                <a:lnTo>
                  <a:pt x="1623783" y="26835"/>
                </a:lnTo>
                <a:lnTo>
                  <a:pt x="1638725" y="6764"/>
                </a:lnTo>
                <a:lnTo>
                  <a:pt x="1651445" y="6764"/>
                </a:lnTo>
                <a:lnTo>
                  <a:pt x="1652205" y="0"/>
                </a:lnTo>
                <a:close/>
              </a:path>
              <a:path w="1652270" h="2216150">
                <a:moveTo>
                  <a:pt x="1643107" y="10026"/>
                </a:moveTo>
                <a:lnTo>
                  <a:pt x="1637447" y="10026"/>
                </a:lnTo>
                <a:lnTo>
                  <a:pt x="1646833" y="17014"/>
                </a:lnTo>
                <a:lnTo>
                  <a:pt x="1636151" y="21565"/>
                </a:lnTo>
                <a:lnTo>
                  <a:pt x="1634650" y="34923"/>
                </a:lnTo>
                <a:lnTo>
                  <a:pt x="1649591" y="14853"/>
                </a:lnTo>
                <a:lnTo>
                  <a:pt x="1643107" y="10026"/>
                </a:lnTo>
                <a:close/>
              </a:path>
              <a:path w="1652270" h="2216150">
                <a:moveTo>
                  <a:pt x="1638725" y="6764"/>
                </a:moveTo>
                <a:lnTo>
                  <a:pt x="1623783" y="26835"/>
                </a:lnTo>
                <a:lnTo>
                  <a:pt x="1636151" y="21565"/>
                </a:lnTo>
                <a:lnTo>
                  <a:pt x="1637447" y="10026"/>
                </a:lnTo>
                <a:lnTo>
                  <a:pt x="1643107" y="10026"/>
                </a:lnTo>
                <a:lnTo>
                  <a:pt x="1638725" y="6764"/>
                </a:lnTo>
                <a:close/>
              </a:path>
              <a:path w="1652270" h="2216150">
                <a:moveTo>
                  <a:pt x="1637447" y="10026"/>
                </a:moveTo>
                <a:lnTo>
                  <a:pt x="1636151" y="21565"/>
                </a:lnTo>
                <a:lnTo>
                  <a:pt x="1646833" y="17014"/>
                </a:lnTo>
                <a:lnTo>
                  <a:pt x="1637447" y="10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93599" y="4814572"/>
            <a:ext cx="1634489" cy="110489"/>
          </a:xfrm>
          <a:custGeom>
            <a:avLst/>
            <a:gdLst/>
            <a:ahLst/>
            <a:cxnLst/>
            <a:rect l="l" t="t" r="r" b="b"/>
            <a:pathLst>
              <a:path w="1634489" h="110489">
                <a:moveTo>
                  <a:pt x="1622270" y="48375"/>
                </a:moveTo>
                <a:lnTo>
                  <a:pt x="1620439" y="48375"/>
                </a:lnTo>
                <a:lnTo>
                  <a:pt x="1620439" y="61922"/>
                </a:lnTo>
                <a:lnTo>
                  <a:pt x="1595386" y="61922"/>
                </a:lnTo>
                <a:lnTo>
                  <a:pt x="1532516" y="98596"/>
                </a:lnTo>
                <a:lnTo>
                  <a:pt x="1531424" y="102744"/>
                </a:lnTo>
                <a:lnTo>
                  <a:pt x="1535195" y="109207"/>
                </a:lnTo>
                <a:lnTo>
                  <a:pt x="1539341" y="110298"/>
                </a:lnTo>
                <a:lnTo>
                  <a:pt x="1622272" y="61922"/>
                </a:lnTo>
                <a:lnTo>
                  <a:pt x="1620439" y="61922"/>
                </a:lnTo>
                <a:lnTo>
                  <a:pt x="1622274" y="61921"/>
                </a:lnTo>
                <a:lnTo>
                  <a:pt x="1633882" y="55149"/>
                </a:lnTo>
                <a:lnTo>
                  <a:pt x="1622270" y="48375"/>
                </a:lnTo>
                <a:close/>
              </a:path>
              <a:path w="1634489" h="110489">
                <a:moveTo>
                  <a:pt x="1606997" y="55149"/>
                </a:moveTo>
                <a:lnTo>
                  <a:pt x="1595386" y="61922"/>
                </a:lnTo>
                <a:lnTo>
                  <a:pt x="1620439" y="61922"/>
                </a:lnTo>
                <a:lnTo>
                  <a:pt x="1620439" y="61000"/>
                </a:lnTo>
                <a:lnTo>
                  <a:pt x="1617027" y="61000"/>
                </a:lnTo>
                <a:lnTo>
                  <a:pt x="1606997" y="55149"/>
                </a:lnTo>
                <a:close/>
              </a:path>
              <a:path w="1634489" h="110489">
                <a:moveTo>
                  <a:pt x="1595384" y="48375"/>
                </a:moveTo>
                <a:lnTo>
                  <a:pt x="0" y="48375"/>
                </a:lnTo>
                <a:lnTo>
                  <a:pt x="0" y="61921"/>
                </a:lnTo>
                <a:lnTo>
                  <a:pt x="1595388" y="61921"/>
                </a:lnTo>
                <a:lnTo>
                  <a:pt x="1606997" y="55149"/>
                </a:lnTo>
                <a:lnTo>
                  <a:pt x="1595384" y="48375"/>
                </a:lnTo>
                <a:close/>
              </a:path>
              <a:path w="1634489" h="110489">
                <a:moveTo>
                  <a:pt x="1617027" y="49298"/>
                </a:moveTo>
                <a:lnTo>
                  <a:pt x="1606997" y="55149"/>
                </a:lnTo>
                <a:lnTo>
                  <a:pt x="1617027" y="61000"/>
                </a:lnTo>
                <a:lnTo>
                  <a:pt x="1617027" y="49298"/>
                </a:lnTo>
                <a:close/>
              </a:path>
              <a:path w="1634489" h="110489">
                <a:moveTo>
                  <a:pt x="1620439" y="49298"/>
                </a:moveTo>
                <a:lnTo>
                  <a:pt x="1617027" y="49298"/>
                </a:lnTo>
                <a:lnTo>
                  <a:pt x="1617027" y="61000"/>
                </a:lnTo>
                <a:lnTo>
                  <a:pt x="1620439" y="61000"/>
                </a:lnTo>
                <a:lnTo>
                  <a:pt x="1620439" y="49298"/>
                </a:lnTo>
                <a:close/>
              </a:path>
              <a:path w="1634489" h="110489">
                <a:moveTo>
                  <a:pt x="1539341" y="0"/>
                </a:moveTo>
                <a:lnTo>
                  <a:pt x="1535195" y="1092"/>
                </a:lnTo>
                <a:lnTo>
                  <a:pt x="1531424" y="7553"/>
                </a:lnTo>
                <a:lnTo>
                  <a:pt x="1532516" y="11701"/>
                </a:lnTo>
                <a:lnTo>
                  <a:pt x="1606997" y="55149"/>
                </a:lnTo>
                <a:lnTo>
                  <a:pt x="1617027" y="49298"/>
                </a:lnTo>
                <a:lnTo>
                  <a:pt x="1620439" y="49298"/>
                </a:lnTo>
                <a:lnTo>
                  <a:pt x="1620439" y="48375"/>
                </a:lnTo>
                <a:lnTo>
                  <a:pt x="1622270" y="48375"/>
                </a:lnTo>
                <a:lnTo>
                  <a:pt x="1539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89345" y="1175774"/>
            <a:ext cx="768350" cy="768350"/>
          </a:xfrm>
          <a:custGeom>
            <a:avLst/>
            <a:gdLst/>
            <a:ahLst/>
            <a:cxnLst/>
            <a:rect l="l" t="t" r="r" b="b"/>
            <a:pathLst>
              <a:path w="768350" h="768350">
                <a:moveTo>
                  <a:pt x="0" y="384175"/>
                </a:moveTo>
                <a:lnTo>
                  <a:pt x="2993" y="335985"/>
                </a:lnTo>
                <a:lnTo>
                  <a:pt x="11733" y="289581"/>
                </a:lnTo>
                <a:lnTo>
                  <a:pt x="25859" y="245323"/>
                </a:lnTo>
                <a:lnTo>
                  <a:pt x="45012" y="203572"/>
                </a:lnTo>
                <a:lnTo>
                  <a:pt x="68831" y="164687"/>
                </a:lnTo>
                <a:lnTo>
                  <a:pt x="96957" y="129029"/>
                </a:lnTo>
                <a:lnTo>
                  <a:pt x="129029" y="96957"/>
                </a:lnTo>
                <a:lnTo>
                  <a:pt x="164687" y="68831"/>
                </a:lnTo>
                <a:lnTo>
                  <a:pt x="203572" y="45012"/>
                </a:lnTo>
                <a:lnTo>
                  <a:pt x="245323" y="25859"/>
                </a:lnTo>
                <a:lnTo>
                  <a:pt x="289581" y="11733"/>
                </a:lnTo>
                <a:lnTo>
                  <a:pt x="335985" y="2993"/>
                </a:lnTo>
                <a:lnTo>
                  <a:pt x="384175" y="0"/>
                </a:lnTo>
                <a:lnTo>
                  <a:pt x="432365" y="2993"/>
                </a:lnTo>
                <a:lnTo>
                  <a:pt x="478769" y="11733"/>
                </a:lnTo>
                <a:lnTo>
                  <a:pt x="523027" y="25859"/>
                </a:lnTo>
                <a:lnTo>
                  <a:pt x="564778" y="45012"/>
                </a:lnTo>
                <a:lnTo>
                  <a:pt x="603663" y="68831"/>
                </a:lnTo>
                <a:lnTo>
                  <a:pt x="639321" y="96957"/>
                </a:lnTo>
                <a:lnTo>
                  <a:pt x="671393" y="129029"/>
                </a:lnTo>
                <a:lnTo>
                  <a:pt x="699519" y="164687"/>
                </a:lnTo>
                <a:lnTo>
                  <a:pt x="723338" y="203572"/>
                </a:lnTo>
                <a:lnTo>
                  <a:pt x="742491" y="245323"/>
                </a:lnTo>
                <a:lnTo>
                  <a:pt x="756617" y="289581"/>
                </a:lnTo>
                <a:lnTo>
                  <a:pt x="765357" y="335985"/>
                </a:lnTo>
                <a:lnTo>
                  <a:pt x="768350" y="384175"/>
                </a:lnTo>
                <a:lnTo>
                  <a:pt x="765357" y="432365"/>
                </a:lnTo>
                <a:lnTo>
                  <a:pt x="756617" y="478769"/>
                </a:lnTo>
                <a:lnTo>
                  <a:pt x="742491" y="523027"/>
                </a:lnTo>
                <a:lnTo>
                  <a:pt x="723338" y="564778"/>
                </a:lnTo>
                <a:lnTo>
                  <a:pt x="699519" y="603663"/>
                </a:lnTo>
                <a:lnTo>
                  <a:pt x="671393" y="639321"/>
                </a:lnTo>
                <a:lnTo>
                  <a:pt x="639321" y="671393"/>
                </a:lnTo>
                <a:lnTo>
                  <a:pt x="603663" y="699519"/>
                </a:lnTo>
                <a:lnTo>
                  <a:pt x="564778" y="723338"/>
                </a:lnTo>
                <a:lnTo>
                  <a:pt x="523027" y="742491"/>
                </a:lnTo>
                <a:lnTo>
                  <a:pt x="478769" y="756617"/>
                </a:lnTo>
                <a:lnTo>
                  <a:pt x="432365" y="765357"/>
                </a:lnTo>
                <a:lnTo>
                  <a:pt x="384175" y="768350"/>
                </a:lnTo>
                <a:lnTo>
                  <a:pt x="335985" y="765357"/>
                </a:lnTo>
                <a:lnTo>
                  <a:pt x="289581" y="756617"/>
                </a:lnTo>
                <a:lnTo>
                  <a:pt x="245323" y="742491"/>
                </a:lnTo>
                <a:lnTo>
                  <a:pt x="203572" y="723338"/>
                </a:lnTo>
                <a:lnTo>
                  <a:pt x="164687" y="699519"/>
                </a:lnTo>
                <a:lnTo>
                  <a:pt x="129029" y="671393"/>
                </a:lnTo>
                <a:lnTo>
                  <a:pt x="96957" y="639321"/>
                </a:lnTo>
                <a:lnTo>
                  <a:pt x="68831" y="603663"/>
                </a:lnTo>
                <a:lnTo>
                  <a:pt x="45012" y="564778"/>
                </a:lnTo>
                <a:lnTo>
                  <a:pt x="25859" y="523027"/>
                </a:lnTo>
                <a:lnTo>
                  <a:pt x="11733" y="478769"/>
                </a:lnTo>
                <a:lnTo>
                  <a:pt x="2993" y="432365"/>
                </a:lnTo>
                <a:lnTo>
                  <a:pt x="0" y="384175"/>
                </a:lnTo>
                <a:close/>
              </a:path>
            </a:pathLst>
          </a:custGeom>
          <a:ln w="203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41900" y="1228851"/>
            <a:ext cx="2660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88124" y="3862620"/>
            <a:ext cx="1652270" cy="2264410"/>
          </a:xfrm>
          <a:custGeom>
            <a:avLst/>
            <a:gdLst/>
            <a:ahLst/>
            <a:cxnLst/>
            <a:rect l="l" t="t" r="r" b="b"/>
            <a:pathLst>
              <a:path w="1652270" h="2264410">
                <a:moveTo>
                  <a:pt x="1636415" y="21728"/>
                </a:moveTo>
                <a:lnTo>
                  <a:pt x="1624104" y="27125"/>
                </a:lnTo>
                <a:lnTo>
                  <a:pt x="0" y="2256317"/>
                </a:lnTo>
                <a:lnTo>
                  <a:pt x="10948" y="2264294"/>
                </a:lnTo>
                <a:lnTo>
                  <a:pt x="1635052" y="35102"/>
                </a:lnTo>
                <a:lnTo>
                  <a:pt x="1636415" y="21728"/>
                </a:lnTo>
                <a:close/>
              </a:path>
              <a:path w="1652270" h="2264410">
                <a:moveTo>
                  <a:pt x="1651547" y="6866"/>
                </a:moveTo>
                <a:lnTo>
                  <a:pt x="1638863" y="6866"/>
                </a:lnTo>
                <a:lnTo>
                  <a:pt x="1649812" y="14843"/>
                </a:lnTo>
                <a:lnTo>
                  <a:pt x="1635052" y="35102"/>
                </a:lnTo>
                <a:lnTo>
                  <a:pt x="1627673" y="107511"/>
                </a:lnTo>
                <a:lnTo>
                  <a:pt x="1630382" y="110836"/>
                </a:lnTo>
                <a:lnTo>
                  <a:pt x="1637826" y="111594"/>
                </a:lnTo>
                <a:lnTo>
                  <a:pt x="1641151" y="108885"/>
                </a:lnTo>
                <a:lnTo>
                  <a:pt x="1651547" y="6866"/>
                </a:lnTo>
                <a:close/>
              </a:path>
              <a:path w="1652270" h="2264410">
                <a:moveTo>
                  <a:pt x="1652247" y="0"/>
                </a:moveTo>
                <a:lnTo>
                  <a:pt x="1552003" y="43936"/>
                </a:lnTo>
                <a:lnTo>
                  <a:pt x="1550442" y="47932"/>
                </a:lnTo>
                <a:lnTo>
                  <a:pt x="1553446" y="54783"/>
                </a:lnTo>
                <a:lnTo>
                  <a:pt x="1557441" y="56344"/>
                </a:lnTo>
                <a:lnTo>
                  <a:pt x="1624104" y="27125"/>
                </a:lnTo>
                <a:lnTo>
                  <a:pt x="1638863" y="6866"/>
                </a:lnTo>
                <a:lnTo>
                  <a:pt x="1651547" y="6866"/>
                </a:lnTo>
                <a:lnTo>
                  <a:pt x="1652247" y="0"/>
                </a:lnTo>
                <a:close/>
              </a:path>
              <a:path w="1652270" h="2264410">
                <a:moveTo>
                  <a:pt x="1643408" y="10177"/>
                </a:moveTo>
                <a:lnTo>
                  <a:pt x="1637592" y="10177"/>
                </a:lnTo>
                <a:lnTo>
                  <a:pt x="1647050" y="17067"/>
                </a:lnTo>
                <a:lnTo>
                  <a:pt x="1636415" y="21728"/>
                </a:lnTo>
                <a:lnTo>
                  <a:pt x="1635052" y="35102"/>
                </a:lnTo>
                <a:lnTo>
                  <a:pt x="1649812" y="14843"/>
                </a:lnTo>
                <a:lnTo>
                  <a:pt x="1643408" y="10177"/>
                </a:lnTo>
                <a:close/>
              </a:path>
              <a:path w="1652270" h="2264410">
                <a:moveTo>
                  <a:pt x="1638863" y="6866"/>
                </a:moveTo>
                <a:lnTo>
                  <a:pt x="1624104" y="27125"/>
                </a:lnTo>
                <a:lnTo>
                  <a:pt x="1636415" y="21728"/>
                </a:lnTo>
                <a:lnTo>
                  <a:pt x="1637592" y="10177"/>
                </a:lnTo>
                <a:lnTo>
                  <a:pt x="1643408" y="10177"/>
                </a:lnTo>
                <a:lnTo>
                  <a:pt x="1638863" y="6866"/>
                </a:lnTo>
                <a:close/>
              </a:path>
              <a:path w="1652270" h="2264410">
                <a:moveTo>
                  <a:pt x="1637592" y="10177"/>
                </a:moveTo>
                <a:lnTo>
                  <a:pt x="1636415" y="21728"/>
                </a:lnTo>
                <a:lnTo>
                  <a:pt x="1647050" y="17067"/>
                </a:lnTo>
                <a:lnTo>
                  <a:pt x="1637592" y="10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92781" y="6116201"/>
            <a:ext cx="1622425" cy="247650"/>
          </a:xfrm>
          <a:custGeom>
            <a:avLst/>
            <a:gdLst/>
            <a:ahLst/>
            <a:cxnLst/>
            <a:rect l="l" t="t" r="r" b="b"/>
            <a:pathLst>
              <a:path w="1622425" h="247650">
                <a:moveTo>
                  <a:pt x="1582770" y="205784"/>
                </a:moveTo>
                <a:lnTo>
                  <a:pt x="1515934" y="234607"/>
                </a:lnTo>
                <a:lnTo>
                  <a:pt x="1514350" y="238592"/>
                </a:lnTo>
                <a:lnTo>
                  <a:pt x="1517312" y="245463"/>
                </a:lnTo>
                <a:lnTo>
                  <a:pt x="1521298" y="247046"/>
                </a:lnTo>
                <a:lnTo>
                  <a:pt x="1609971" y="208807"/>
                </a:lnTo>
                <a:lnTo>
                  <a:pt x="1607639" y="208807"/>
                </a:lnTo>
                <a:lnTo>
                  <a:pt x="1582770" y="205784"/>
                </a:lnTo>
                <a:close/>
              </a:path>
              <a:path w="1622425" h="247650">
                <a:moveTo>
                  <a:pt x="1595112" y="200462"/>
                </a:moveTo>
                <a:lnTo>
                  <a:pt x="1582770" y="205784"/>
                </a:lnTo>
                <a:lnTo>
                  <a:pt x="1607639" y="208807"/>
                </a:lnTo>
                <a:lnTo>
                  <a:pt x="1607800" y="207479"/>
                </a:lnTo>
                <a:lnTo>
                  <a:pt x="1604363" y="207479"/>
                </a:lnTo>
                <a:lnTo>
                  <a:pt x="1595112" y="200462"/>
                </a:lnTo>
                <a:close/>
              </a:path>
              <a:path w="1622425" h="247650">
                <a:moveTo>
                  <a:pt x="1534603" y="137554"/>
                </a:moveTo>
                <a:lnTo>
                  <a:pt x="1530355" y="138137"/>
                </a:lnTo>
                <a:lnTo>
                  <a:pt x="1525832" y="144098"/>
                </a:lnTo>
                <a:lnTo>
                  <a:pt x="1526415" y="148347"/>
                </a:lnTo>
                <a:lnTo>
                  <a:pt x="1584403" y="192337"/>
                </a:lnTo>
                <a:lnTo>
                  <a:pt x="1609274" y="195360"/>
                </a:lnTo>
                <a:lnTo>
                  <a:pt x="1607639" y="208807"/>
                </a:lnTo>
                <a:lnTo>
                  <a:pt x="1609971" y="208807"/>
                </a:lnTo>
                <a:lnTo>
                  <a:pt x="1621801" y="203705"/>
                </a:lnTo>
                <a:lnTo>
                  <a:pt x="1534603" y="137554"/>
                </a:lnTo>
                <a:close/>
              </a:path>
              <a:path w="1622425" h="247650">
                <a:moveTo>
                  <a:pt x="1605775" y="195864"/>
                </a:moveTo>
                <a:lnTo>
                  <a:pt x="1595112" y="200462"/>
                </a:lnTo>
                <a:lnTo>
                  <a:pt x="1604363" y="207479"/>
                </a:lnTo>
                <a:lnTo>
                  <a:pt x="1605775" y="195864"/>
                </a:lnTo>
                <a:close/>
              </a:path>
              <a:path w="1622425" h="247650">
                <a:moveTo>
                  <a:pt x="1609212" y="195864"/>
                </a:moveTo>
                <a:lnTo>
                  <a:pt x="1605775" y="195864"/>
                </a:lnTo>
                <a:lnTo>
                  <a:pt x="1604363" y="207479"/>
                </a:lnTo>
                <a:lnTo>
                  <a:pt x="1607800" y="207479"/>
                </a:lnTo>
                <a:lnTo>
                  <a:pt x="1609212" y="195864"/>
                </a:lnTo>
                <a:close/>
              </a:path>
              <a:path w="1622425" h="247650">
                <a:moveTo>
                  <a:pt x="1634" y="0"/>
                </a:moveTo>
                <a:lnTo>
                  <a:pt x="0" y="13448"/>
                </a:lnTo>
                <a:lnTo>
                  <a:pt x="1582770" y="205784"/>
                </a:lnTo>
                <a:lnTo>
                  <a:pt x="1595112" y="200462"/>
                </a:lnTo>
                <a:lnTo>
                  <a:pt x="1584403" y="192337"/>
                </a:lnTo>
                <a:lnTo>
                  <a:pt x="1634" y="0"/>
                </a:lnTo>
                <a:close/>
              </a:path>
              <a:path w="1622425" h="247650">
                <a:moveTo>
                  <a:pt x="1584403" y="192337"/>
                </a:moveTo>
                <a:lnTo>
                  <a:pt x="1595112" y="200462"/>
                </a:lnTo>
                <a:lnTo>
                  <a:pt x="1605775" y="195864"/>
                </a:lnTo>
                <a:lnTo>
                  <a:pt x="1609212" y="195864"/>
                </a:lnTo>
                <a:lnTo>
                  <a:pt x="1609274" y="195360"/>
                </a:lnTo>
                <a:lnTo>
                  <a:pt x="1584403" y="19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87556" y="2820250"/>
            <a:ext cx="1685289" cy="3305810"/>
          </a:xfrm>
          <a:custGeom>
            <a:avLst/>
            <a:gdLst/>
            <a:ahLst/>
            <a:cxnLst/>
            <a:rect l="l" t="t" r="r" b="b"/>
            <a:pathLst>
              <a:path w="1685289" h="3305810">
                <a:moveTo>
                  <a:pt x="1666466" y="23983"/>
                </a:moveTo>
                <a:lnTo>
                  <a:pt x="1655178" y="31282"/>
                </a:lnTo>
                <a:lnTo>
                  <a:pt x="0" y="3299614"/>
                </a:lnTo>
                <a:lnTo>
                  <a:pt x="12085" y="3305735"/>
                </a:lnTo>
                <a:lnTo>
                  <a:pt x="1667263" y="37403"/>
                </a:lnTo>
                <a:lnTo>
                  <a:pt x="1666466" y="23983"/>
                </a:lnTo>
                <a:close/>
              </a:path>
              <a:path w="1685289" h="3305810">
                <a:moveTo>
                  <a:pt x="1679146" y="8981"/>
                </a:moveTo>
                <a:lnTo>
                  <a:pt x="1666472" y="8981"/>
                </a:lnTo>
                <a:lnTo>
                  <a:pt x="1678557" y="15101"/>
                </a:lnTo>
                <a:lnTo>
                  <a:pt x="1667263" y="37403"/>
                </a:lnTo>
                <a:lnTo>
                  <a:pt x="1671576" y="110060"/>
                </a:lnTo>
                <a:lnTo>
                  <a:pt x="1674783" y="112908"/>
                </a:lnTo>
                <a:lnTo>
                  <a:pt x="1682250" y="112464"/>
                </a:lnTo>
                <a:lnTo>
                  <a:pt x="1685099" y="109258"/>
                </a:lnTo>
                <a:lnTo>
                  <a:pt x="1679146" y="8981"/>
                </a:lnTo>
                <a:close/>
              </a:path>
              <a:path w="1685289" h="3305810">
                <a:moveTo>
                  <a:pt x="1678613" y="0"/>
                </a:moveTo>
                <a:lnTo>
                  <a:pt x="1586699" y="59425"/>
                </a:lnTo>
                <a:lnTo>
                  <a:pt x="1585799" y="63618"/>
                </a:lnTo>
                <a:lnTo>
                  <a:pt x="1589862" y="69900"/>
                </a:lnTo>
                <a:lnTo>
                  <a:pt x="1594055" y="70801"/>
                </a:lnTo>
                <a:lnTo>
                  <a:pt x="1655178" y="31282"/>
                </a:lnTo>
                <a:lnTo>
                  <a:pt x="1666472" y="8981"/>
                </a:lnTo>
                <a:lnTo>
                  <a:pt x="1679146" y="8981"/>
                </a:lnTo>
                <a:lnTo>
                  <a:pt x="1678613" y="0"/>
                </a:lnTo>
                <a:close/>
              </a:path>
              <a:path w="1685289" h="3305810">
                <a:moveTo>
                  <a:pt x="1673210" y="12393"/>
                </a:moveTo>
                <a:lnTo>
                  <a:pt x="1665778" y="12393"/>
                </a:lnTo>
                <a:lnTo>
                  <a:pt x="1676217" y="17679"/>
                </a:lnTo>
                <a:lnTo>
                  <a:pt x="1666466" y="23983"/>
                </a:lnTo>
                <a:lnTo>
                  <a:pt x="1667263" y="37403"/>
                </a:lnTo>
                <a:lnTo>
                  <a:pt x="1678557" y="15101"/>
                </a:lnTo>
                <a:lnTo>
                  <a:pt x="1673210" y="12393"/>
                </a:lnTo>
                <a:close/>
              </a:path>
              <a:path w="1685289" h="3305810">
                <a:moveTo>
                  <a:pt x="1666472" y="8981"/>
                </a:moveTo>
                <a:lnTo>
                  <a:pt x="1655178" y="31282"/>
                </a:lnTo>
                <a:lnTo>
                  <a:pt x="1666466" y="23983"/>
                </a:lnTo>
                <a:lnTo>
                  <a:pt x="1665778" y="12393"/>
                </a:lnTo>
                <a:lnTo>
                  <a:pt x="1673210" y="12393"/>
                </a:lnTo>
                <a:lnTo>
                  <a:pt x="1666472" y="8981"/>
                </a:lnTo>
                <a:close/>
              </a:path>
              <a:path w="1685289" h="3305810">
                <a:moveTo>
                  <a:pt x="1665778" y="12393"/>
                </a:moveTo>
                <a:lnTo>
                  <a:pt x="1666466" y="23983"/>
                </a:lnTo>
                <a:lnTo>
                  <a:pt x="1676217" y="17679"/>
                </a:lnTo>
                <a:lnTo>
                  <a:pt x="1665778" y="12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89776" y="5015074"/>
            <a:ext cx="1624965" cy="1113790"/>
          </a:xfrm>
          <a:custGeom>
            <a:avLst/>
            <a:gdLst/>
            <a:ahLst/>
            <a:cxnLst/>
            <a:rect l="l" t="t" r="r" b="b"/>
            <a:pathLst>
              <a:path w="1624964" h="1113789">
                <a:moveTo>
                  <a:pt x="1602604" y="15169"/>
                </a:moveTo>
                <a:lnTo>
                  <a:pt x="1589196" y="16129"/>
                </a:lnTo>
                <a:lnTo>
                  <a:pt x="0" y="1102259"/>
                </a:lnTo>
                <a:lnTo>
                  <a:pt x="7644" y="1113443"/>
                </a:lnTo>
                <a:lnTo>
                  <a:pt x="1596839" y="27314"/>
                </a:lnTo>
                <a:lnTo>
                  <a:pt x="1602604" y="15169"/>
                </a:lnTo>
                <a:close/>
              </a:path>
              <a:path w="1624964" h="1113789">
                <a:moveTo>
                  <a:pt x="1623855" y="1992"/>
                </a:moveTo>
                <a:lnTo>
                  <a:pt x="1609881" y="1992"/>
                </a:lnTo>
                <a:lnTo>
                  <a:pt x="1617524" y="13177"/>
                </a:lnTo>
                <a:lnTo>
                  <a:pt x="1596839" y="27314"/>
                </a:lnTo>
                <a:lnTo>
                  <a:pt x="1565628" y="93066"/>
                </a:lnTo>
                <a:lnTo>
                  <a:pt x="1567066" y="97106"/>
                </a:lnTo>
                <a:lnTo>
                  <a:pt x="1573825" y="100314"/>
                </a:lnTo>
                <a:lnTo>
                  <a:pt x="1577865" y="98875"/>
                </a:lnTo>
                <a:lnTo>
                  <a:pt x="1623855" y="1992"/>
                </a:lnTo>
                <a:close/>
              </a:path>
              <a:path w="1624964" h="1113789">
                <a:moveTo>
                  <a:pt x="1611717" y="4679"/>
                </a:moveTo>
                <a:lnTo>
                  <a:pt x="1607583" y="4679"/>
                </a:lnTo>
                <a:lnTo>
                  <a:pt x="1614186" y="14340"/>
                </a:lnTo>
                <a:lnTo>
                  <a:pt x="1602604" y="15169"/>
                </a:lnTo>
                <a:lnTo>
                  <a:pt x="1596839" y="27314"/>
                </a:lnTo>
                <a:lnTo>
                  <a:pt x="1617524" y="13177"/>
                </a:lnTo>
                <a:lnTo>
                  <a:pt x="1611717" y="4679"/>
                </a:lnTo>
                <a:close/>
              </a:path>
              <a:path w="1624964" h="1113789">
                <a:moveTo>
                  <a:pt x="1624801" y="0"/>
                </a:moveTo>
                <a:lnTo>
                  <a:pt x="1515629" y="7814"/>
                </a:lnTo>
                <a:lnTo>
                  <a:pt x="1512821" y="11055"/>
                </a:lnTo>
                <a:lnTo>
                  <a:pt x="1513356" y="18517"/>
                </a:lnTo>
                <a:lnTo>
                  <a:pt x="1516597" y="21325"/>
                </a:lnTo>
                <a:lnTo>
                  <a:pt x="1589196" y="16129"/>
                </a:lnTo>
                <a:lnTo>
                  <a:pt x="1609881" y="1992"/>
                </a:lnTo>
                <a:lnTo>
                  <a:pt x="1623855" y="1992"/>
                </a:lnTo>
                <a:lnTo>
                  <a:pt x="1624801" y="0"/>
                </a:lnTo>
                <a:close/>
              </a:path>
              <a:path w="1624964" h="1113789">
                <a:moveTo>
                  <a:pt x="1609881" y="1992"/>
                </a:moveTo>
                <a:lnTo>
                  <a:pt x="1589196" y="16129"/>
                </a:lnTo>
                <a:lnTo>
                  <a:pt x="1602604" y="15169"/>
                </a:lnTo>
                <a:lnTo>
                  <a:pt x="1607583" y="4679"/>
                </a:lnTo>
                <a:lnTo>
                  <a:pt x="1611717" y="4679"/>
                </a:lnTo>
                <a:lnTo>
                  <a:pt x="1609881" y="1992"/>
                </a:lnTo>
                <a:close/>
              </a:path>
              <a:path w="1624964" h="1113789">
                <a:moveTo>
                  <a:pt x="1607583" y="4679"/>
                </a:moveTo>
                <a:lnTo>
                  <a:pt x="1602604" y="15169"/>
                </a:lnTo>
                <a:lnTo>
                  <a:pt x="1614186" y="14340"/>
                </a:lnTo>
                <a:lnTo>
                  <a:pt x="1607583" y="4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03282" y="2148033"/>
            <a:ext cx="1411605" cy="321310"/>
          </a:xfrm>
          <a:custGeom>
            <a:avLst/>
            <a:gdLst/>
            <a:ahLst/>
            <a:cxnLst/>
            <a:rect l="l" t="t" r="r" b="b"/>
            <a:pathLst>
              <a:path w="1411604" h="321310">
                <a:moveTo>
                  <a:pt x="1333159" y="278356"/>
                </a:moveTo>
                <a:lnTo>
                  <a:pt x="1284659" y="295592"/>
                </a:lnTo>
                <a:lnTo>
                  <a:pt x="1280975" y="303338"/>
                </a:lnTo>
                <a:lnTo>
                  <a:pt x="1285985" y="317437"/>
                </a:lnTo>
                <a:lnTo>
                  <a:pt x="1293731" y="321120"/>
                </a:lnTo>
                <a:lnTo>
                  <a:pt x="1387909" y="287653"/>
                </a:lnTo>
                <a:lnTo>
                  <a:pt x="1382395" y="287653"/>
                </a:lnTo>
                <a:lnTo>
                  <a:pt x="1333159" y="278356"/>
                </a:lnTo>
                <a:close/>
              </a:path>
              <a:path w="1411604" h="321310">
                <a:moveTo>
                  <a:pt x="1358492" y="269354"/>
                </a:moveTo>
                <a:lnTo>
                  <a:pt x="1333159" y="278356"/>
                </a:lnTo>
                <a:lnTo>
                  <a:pt x="1382395" y="287653"/>
                </a:lnTo>
                <a:lnTo>
                  <a:pt x="1382976" y="284573"/>
                </a:lnTo>
                <a:lnTo>
                  <a:pt x="1376032" y="284573"/>
                </a:lnTo>
                <a:lnTo>
                  <a:pt x="1358492" y="269354"/>
                </a:lnTo>
                <a:close/>
              </a:path>
              <a:path w="1411604" h="321310">
                <a:moveTo>
                  <a:pt x="1317067" y="197535"/>
                </a:moveTo>
                <a:lnTo>
                  <a:pt x="1308511" y="198142"/>
                </a:lnTo>
                <a:lnTo>
                  <a:pt x="1298704" y="209443"/>
                </a:lnTo>
                <a:lnTo>
                  <a:pt x="1299310" y="217999"/>
                </a:lnTo>
                <a:lnTo>
                  <a:pt x="1338186" y="251733"/>
                </a:lnTo>
                <a:lnTo>
                  <a:pt x="1387422" y="261030"/>
                </a:lnTo>
                <a:lnTo>
                  <a:pt x="1382395" y="287653"/>
                </a:lnTo>
                <a:lnTo>
                  <a:pt x="1387909" y="287653"/>
                </a:lnTo>
                <a:lnTo>
                  <a:pt x="1411329" y="279331"/>
                </a:lnTo>
                <a:lnTo>
                  <a:pt x="1317067" y="197535"/>
                </a:lnTo>
                <a:close/>
              </a:path>
              <a:path w="1411604" h="321310">
                <a:moveTo>
                  <a:pt x="1380374" y="261578"/>
                </a:moveTo>
                <a:lnTo>
                  <a:pt x="1358492" y="269354"/>
                </a:lnTo>
                <a:lnTo>
                  <a:pt x="1376032" y="284573"/>
                </a:lnTo>
                <a:lnTo>
                  <a:pt x="1380374" y="261578"/>
                </a:lnTo>
                <a:close/>
              </a:path>
              <a:path w="1411604" h="321310">
                <a:moveTo>
                  <a:pt x="1387319" y="261578"/>
                </a:moveTo>
                <a:lnTo>
                  <a:pt x="1380374" y="261578"/>
                </a:lnTo>
                <a:lnTo>
                  <a:pt x="1376032" y="284573"/>
                </a:lnTo>
                <a:lnTo>
                  <a:pt x="1382976" y="284573"/>
                </a:lnTo>
                <a:lnTo>
                  <a:pt x="1387319" y="261578"/>
                </a:lnTo>
                <a:close/>
              </a:path>
              <a:path w="1411604" h="321310">
                <a:moveTo>
                  <a:pt x="5026" y="0"/>
                </a:moveTo>
                <a:lnTo>
                  <a:pt x="0" y="26623"/>
                </a:lnTo>
                <a:lnTo>
                  <a:pt x="1333159" y="278356"/>
                </a:lnTo>
                <a:lnTo>
                  <a:pt x="1358492" y="269354"/>
                </a:lnTo>
                <a:lnTo>
                  <a:pt x="1338186" y="251733"/>
                </a:lnTo>
                <a:lnTo>
                  <a:pt x="5026" y="0"/>
                </a:lnTo>
                <a:close/>
              </a:path>
              <a:path w="1411604" h="321310">
                <a:moveTo>
                  <a:pt x="1338186" y="251733"/>
                </a:moveTo>
                <a:lnTo>
                  <a:pt x="1358492" y="269354"/>
                </a:lnTo>
                <a:lnTo>
                  <a:pt x="1380374" y="261578"/>
                </a:lnTo>
                <a:lnTo>
                  <a:pt x="1387319" y="261578"/>
                </a:lnTo>
                <a:lnTo>
                  <a:pt x="1387422" y="261030"/>
                </a:lnTo>
                <a:lnTo>
                  <a:pt x="1338186" y="2517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96721" y="2151287"/>
            <a:ext cx="1417955" cy="1281430"/>
          </a:xfrm>
          <a:custGeom>
            <a:avLst/>
            <a:gdLst/>
            <a:ahLst/>
            <a:cxnLst/>
            <a:rect l="l" t="t" r="r" b="b"/>
            <a:pathLst>
              <a:path w="1417954" h="1281429">
                <a:moveTo>
                  <a:pt x="1301253" y="1229189"/>
                </a:moveTo>
                <a:lnTo>
                  <a:pt x="1294076" y="1233886"/>
                </a:lnTo>
                <a:lnTo>
                  <a:pt x="1291015" y="1248533"/>
                </a:lnTo>
                <a:lnTo>
                  <a:pt x="1295711" y="1255711"/>
                </a:lnTo>
                <a:lnTo>
                  <a:pt x="1417874" y="1281240"/>
                </a:lnTo>
                <a:lnTo>
                  <a:pt x="1415338" y="1273284"/>
                </a:lnTo>
                <a:lnTo>
                  <a:pt x="1388836" y="1273284"/>
                </a:lnTo>
                <a:lnTo>
                  <a:pt x="1351637" y="1239719"/>
                </a:lnTo>
                <a:lnTo>
                  <a:pt x="1301253" y="1229189"/>
                </a:lnTo>
                <a:close/>
              </a:path>
              <a:path w="1417954" h="1281429">
                <a:moveTo>
                  <a:pt x="1351637" y="1239719"/>
                </a:moveTo>
                <a:lnTo>
                  <a:pt x="1388836" y="1273284"/>
                </a:lnTo>
                <a:lnTo>
                  <a:pt x="1394195" y="1267344"/>
                </a:lnTo>
                <a:lnTo>
                  <a:pt x="1385008" y="1267344"/>
                </a:lnTo>
                <a:lnTo>
                  <a:pt x="1377954" y="1245219"/>
                </a:lnTo>
                <a:lnTo>
                  <a:pt x="1351637" y="1239719"/>
                </a:lnTo>
                <a:close/>
              </a:path>
              <a:path w="1417954" h="1281429">
                <a:moveTo>
                  <a:pt x="1372345" y="1158398"/>
                </a:moveTo>
                <a:lnTo>
                  <a:pt x="1358088" y="1162944"/>
                </a:lnTo>
                <a:lnTo>
                  <a:pt x="1354152" y="1170564"/>
                </a:lnTo>
                <a:lnTo>
                  <a:pt x="1369787" y="1219604"/>
                </a:lnTo>
                <a:lnTo>
                  <a:pt x="1406986" y="1253168"/>
                </a:lnTo>
                <a:lnTo>
                  <a:pt x="1388836" y="1273284"/>
                </a:lnTo>
                <a:lnTo>
                  <a:pt x="1415338" y="1273284"/>
                </a:lnTo>
                <a:lnTo>
                  <a:pt x="1379965" y="1162334"/>
                </a:lnTo>
                <a:lnTo>
                  <a:pt x="1372345" y="1158398"/>
                </a:lnTo>
                <a:close/>
              </a:path>
              <a:path w="1417954" h="1281429">
                <a:moveTo>
                  <a:pt x="1377954" y="1245219"/>
                </a:moveTo>
                <a:lnTo>
                  <a:pt x="1385008" y="1267344"/>
                </a:lnTo>
                <a:lnTo>
                  <a:pt x="1400685" y="1249969"/>
                </a:lnTo>
                <a:lnTo>
                  <a:pt x="1377954" y="1245219"/>
                </a:lnTo>
                <a:close/>
              </a:path>
              <a:path w="1417954" h="1281429">
                <a:moveTo>
                  <a:pt x="1369787" y="1219604"/>
                </a:moveTo>
                <a:lnTo>
                  <a:pt x="1377954" y="1245219"/>
                </a:lnTo>
                <a:lnTo>
                  <a:pt x="1400685" y="1249969"/>
                </a:lnTo>
                <a:lnTo>
                  <a:pt x="1385008" y="1267344"/>
                </a:lnTo>
                <a:lnTo>
                  <a:pt x="1394195" y="1267344"/>
                </a:lnTo>
                <a:lnTo>
                  <a:pt x="1406986" y="1253168"/>
                </a:lnTo>
                <a:lnTo>
                  <a:pt x="1369787" y="1219604"/>
                </a:lnTo>
                <a:close/>
              </a:path>
              <a:path w="1417954" h="1281429">
                <a:moveTo>
                  <a:pt x="18149" y="0"/>
                </a:moveTo>
                <a:lnTo>
                  <a:pt x="0" y="20114"/>
                </a:lnTo>
                <a:lnTo>
                  <a:pt x="1351637" y="1239719"/>
                </a:lnTo>
                <a:lnTo>
                  <a:pt x="1377954" y="1245219"/>
                </a:lnTo>
                <a:lnTo>
                  <a:pt x="1369787" y="1219604"/>
                </a:lnTo>
                <a:lnTo>
                  <a:pt x="1814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93981" y="2154717"/>
            <a:ext cx="1423035" cy="2518410"/>
          </a:xfrm>
          <a:custGeom>
            <a:avLst/>
            <a:gdLst/>
            <a:ahLst/>
            <a:cxnLst/>
            <a:rect l="l" t="t" r="r" b="b"/>
            <a:pathLst>
              <a:path w="1423035" h="2518410">
                <a:moveTo>
                  <a:pt x="1326747" y="2431472"/>
                </a:moveTo>
                <a:lnTo>
                  <a:pt x="1318445" y="2433627"/>
                </a:lnTo>
                <a:lnTo>
                  <a:pt x="1310860" y="2446525"/>
                </a:lnTo>
                <a:lnTo>
                  <a:pt x="1313014" y="2454828"/>
                </a:lnTo>
                <a:lnTo>
                  <a:pt x="1420600" y="2518083"/>
                </a:lnTo>
                <a:lnTo>
                  <a:pt x="1420884" y="2501234"/>
                </a:lnTo>
                <a:lnTo>
                  <a:pt x="1395615" y="2501234"/>
                </a:lnTo>
                <a:lnTo>
                  <a:pt x="1371116" y="2457559"/>
                </a:lnTo>
                <a:lnTo>
                  <a:pt x="1326747" y="2431472"/>
                </a:lnTo>
                <a:close/>
              </a:path>
              <a:path w="1423035" h="2518410">
                <a:moveTo>
                  <a:pt x="1371116" y="2457559"/>
                </a:moveTo>
                <a:lnTo>
                  <a:pt x="1395615" y="2501234"/>
                </a:lnTo>
                <a:lnTo>
                  <a:pt x="1407787" y="2494407"/>
                </a:lnTo>
                <a:lnTo>
                  <a:pt x="1393902" y="2494407"/>
                </a:lnTo>
                <a:lnTo>
                  <a:pt x="1394294" y="2471186"/>
                </a:lnTo>
                <a:lnTo>
                  <a:pt x="1371116" y="2457559"/>
                </a:lnTo>
                <a:close/>
              </a:path>
              <a:path w="1423035" h="2518410">
                <a:moveTo>
                  <a:pt x="1401782" y="2386879"/>
                </a:moveTo>
                <a:lnTo>
                  <a:pt x="1395615" y="2392841"/>
                </a:lnTo>
                <a:lnTo>
                  <a:pt x="1394747" y="2444307"/>
                </a:lnTo>
                <a:lnTo>
                  <a:pt x="1419245" y="2487979"/>
                </a:lnTo>
                <a:lnTo>
                  <a:pt x="1395615" y="2501234"/>
                </a:lnTo>
                <a:lnTo>
                  <a:pt x="1420884" y="2501234"/>
                </a:lnTo>
                <a:lnTo>
                  <a:pt x="1422704" y="2393298"/>
                </a:lnTo>
                <a:lnTo>
                  <a:pt x="1416743" y="2387131"/>
                </a:lnTo>
                <a:lnTo>
                  <a:pt x="1401782" y="2386879"/>
                </a:lnTo>
                <a:close/>
              </a:path>
              <a:path w="1423035" h="2518410">
                <a:moveTo>
                  <a:pt x="1394294" y="2471186"/>
                </a:moveTo>
                <a:lnTo>
                  <a:pt x="1393902" y="2494407"/>
                </a:lnTo>
                <a:lnTo>
                  <a:pt x="1414312" y="2482956"/>
                </a:lnTo>
                <a:lnTo>
                  <a:pt x="1394294" y="2471186"/>
                </a:lnTo>
                <a:close/>
              </a:path>
              <a:path w="1423035" h="2518410">
                <a:moveTo>
                  <a:pt x="1394747" y="2444307"/>
                </a:moveTo>
                <a:lnTo>
                  <a:pt x="1394294" y="2471186"/>
                </a:lnTo>
                <a:lnTo>
                  <a:pt x="1414312" y="2482956"/>
                </a:lnTo>
                <a:lnTo>
                  <a:pt x="1393902" y="2494407"/>
                </a:lnTo>
                <a:lnTo>
                  <a:pt x="1407787" y="2494407"/>
                </a:lnTo>
                <a:lnTo>
                  <a:pt x="1419245" y="2487979"/>
                </a:lnTo>
                <a:lnTo>
                  <a:pt x="1394747" y="2444307"/>
                </a:lnTo>
                <a:close/>
              </a:path>
              <a:path w="1423035" h="2518410">
                <a:moveTo>
                  <a:pt x="23629" y="0"/>
                </a:moveTo>
                <a:lnTo>
                  <a:pt x="0" y="13254"/>
                </a:lnTo>
                <a:lnTo>
                  <a:pt x="1371116" y="2457559"/>
                </a:lnTo>
                <a:lnTo>
                  <a:pt x="1394294" y="2471186"/>
                </a:lnTo>
                <a:lnTo>
                  <a:pt x="1394747" y="2444307"/>
                </a:lnTo>
                <a:lnTo>
                  <a:pt x="23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93108" y="2156594"/>
            <a:ext cx="1442720" cy="3769995"/>
          </a:xfrm>
          <a:custGeom>
            <a:avLst/>
            <a:gdLst/>
            <a:ahLst/>
            <a:cxnLst/>
            <a:rect l="l" t="t" r="r" b="b"/>
            <a:pathLst>
              <a:path w="1442720" h="3769995">
                <a:moveTo>
                  <a:pt x="1341920" y="3669501"/>
                </a:moveTo>
                <a:lnTo>
                  <a:pt x="1333386" y="3670363"/>
                </a:lnTo>
                <a:lnTo>
                  <a:pt x="1323924" y="3681954"/>
                </a:lnTo>
                <a:lnTo>
                  <a:pt x="1324786" y="3690487"/>
                </a:lnTo>
                <a:lnTo>
                  <a:pt x="1421464" y="3769413"/>
                </a:lnTo>
                <a:lnTo>
                  <a:pt x="1424971" y="3748981"/>
                </a:lnTo>
                <a:lnTo>
                  <a:pt x="1399354" y="3748981"/>
                </a:lnTo>
                <a:lnTo>
                  <a:pt x="1381793" y="3702051"/>
                </a:lnTo>
                <a:lnTo>
                  <a:pt x="1341920" y="3669501"/>
                </a:lnTo>
                <a:close/>
              </a:path>
              <a:path w="1442720" h="3769995">
                <a:moveTo>
                  <a:pt x="1381793" y="3702051"/>
                </a:moveTo>
                <a:lnTo>
                  <a:pt x="1399354" y="3748981"/>
                </a:lnTo>
                <a:lnTo>
                  <a:pt x="1418165" y="3741941"/>
                </a:lnTo>
                <a:lnTo>
                  <a:pt x="1398690" y="3741941"/>
                </a:lnTo>
                <a:lnTo>
                  <a:pt x="1402619" y="3719053"/>
                </a:lnTo>
                <a:lnTo>
                  <a:pt x="1381793" y="3702051"/>
                </a:lnTo>
                <a:close/>
              </a:path>
              <a:path w="1442720" h="3769995">
                <a:moveTo>
                  <a:pt x="1422878" y="3636874"/>
                </a:moveTo>
                <a:lnTo>
                  <a:pt x="1415874" y="3641826"/>
                </a:lnTo>
                <a:lnTo>
                  <a:pt x="1407167" y="3692555"/>
                </a:lnTo>
                <a:lnTo>
                  <a:pt x="1424729" y="3739485"/>
                </a:lnTo>
                <a:lnTo>
                  <a:pt x="1399354" y="3748981"/>
                </a:lnTo>
                <a:lnTo>
                  <a:pt x="1424971" y="3748981"/>
                </a:lnTo>
                <a:lnTo>
                  <a:pt x="1442577" y="3646410"/>
                </a:lnTo>
                <a:lnTo>
                  <a:pt x="1437626" y="3639405"/>
                </a:lnTo>
                <a:lnTo>
                  <a:pt x="1422878" y="3636874"/>
                </a:lnTo>
                <a:close/>
              </a:path>
              <a:path w="1442720" h="3769995">
                <a:moveTo>
                  <a:pt x="1402619" y="3719053"/>
                </a:moveTo>
                <a:lnTo>
                  <a:pt x="1398690" y="3741941"/>
                </a:lnTo>
                <a:lnTo>
                  <a:pt x="1420608" y="3733739"/>
                </a:lnTo>
                <a:lnTo>
                  <a:pt x="1402619" y="3719053"/>
                </a:lnTo>
                <a:close/>
              </a:path>
              <a:path w="1442720" h="3769995">
                <a:moveTo>
                  <a:pt x="1407167" y="3692555"/>
                </a:moveTo>
                <a:lnTo>
                  <a:pt x="1402619" y="3719053"/>
                </a:lnTo>
                <a:lnTo>
                  <a:pt x="1420608" y="3733739"/>
                </a:lnTo>
                <a:lnTo>
                  <a:pt x="1398690" y="3741941"/>
                </a:lnTo>
                <a:lnTo>
                  <a:pt x="1418165" y="3741941"/>
                </a:lnTo>
                <a:lnTo>
                  <a:pt x="1424729" y="3739485"/>
                </a:lnTo>
                <a:lnTo>
                  <a:pt x="1407167" y="3692555"/>
                </a:lnTo>
                <a:close/>
              </a:path>
              <a:path w="1442720" h="3769995">
                <a:moveTo>
                  <a:pt x="25374" y="0"/>
                </a:moveTo>
                <a:lnTo>
                  <a:pt x="0" y="9495"/>
                </a:lnTo>
                <a:lnTo>
                  <a:pt x="1381793" y="3702051"/>
                </a:lnTo>
                <a:lnTo>
                  <a:pt x="1402619" y="3719053"/>
                </a:lnTo>
                <a:lnTo>
                  <a:pt x="1407167" y="3692555"/>
                </a:lnTo>
                <a:lnTo>
                  <a:pt x="2537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88611" y="3718825"/>
            <a:ext cx="2287270" cy="163830"/>
          </a:xfrm>
          <a:custGeom>
            <a:avLst/>
            <a:gdLst/>
            <a:ahLst/>
            <a:cxnLst/>
            <a:rect l="l" t="t" r="r" b="b"/>
            <a:pathLst>
              <a:path w="2287270" h="163829">
                <a:moveTo>
                  <a:pt x="2248171" y="117838"/>
                </a:moveTo>
                <a:lnTo>
                  <a:pt x="2183669" y="151559"/>
                </a:lnTo>
                <a:lnTo>
                  <a:pt x="2182388" y="155651"/>
                </a:lnTo>
                <a:lnTo>
                  <a:pt x="2185854" y="162281"/>
                </a:lnTo>
                <a:lnTo>
                  <a:pt x="2189946" y="163564"/>
                </a:lnTo>
                <a:lnTo>
                  <a:pt x="2275189" y="119000"/>
                </a:lnTo>
                <a:lnTo>
                  <a:pt x="2273211" y="119000"/>
                </a:lnTo>
                <a:lnTo>
                  <a:pt x="2248171" y="117838"/>
                </a:lnTo>
                <a:close/>
              </a:path>
              <a:path w="2287270" h="163829">
                <a:moveTo>
                  <a:pt x="2260084" y="111610"/>
                </a:moveTo>
                <a:lnTo>
                  <a:pt x="2248171" y="117838"/>
                </a:lnTo>
                <a:lnTo>
                  <a:pt x="2273211" y="119000"/>
                </a:lnTo>
                <a:lnTo>
                  <a:pt x="2273261" y="117919"/>
                </a:lnTo>
                <a:lnTo>
                  <a:pt x="2269832" y="117919"/>
                </a:lnTo>
                <a:lnTo>
                  <a:pt x="2260084" y="111610"/>
                </a:lnTo>
                <a:close/>
              </a:path>
              <a:path w="2287270" h="163829">
                <a:moveTo>
                  <a:pt x="2195057" y="53385"/>
                </a:moveTo>
                <a:lnTo>
                  <a:pt x="2190864" y="54283"/>
                </a:lnTo>
                <a:lnTo>
                  <a:pt x="2186799" y="60563"/>
                </a:lnTo>
                <a:lnTo>
                  <a:pt x="2187696" y="64757"/>
                </a:lnTo>
                <a:lnTo>
                  <a:pt x="2248801" y="104306"/>
                </a:lnTo>
                <a:lnTo>
                  <a:pt x="2273838" y="105468"/>
                </a:lnTo>
                <a:lnTo>
                  <a:pt x="2273211" y="119000"/>
                </a:lnTo>
                <a:lnTo>
                  <a:pt x="2275189" y="119000"/>
                </a:lnTo>
                <a:lnTo>
                  <a:pt x="2286942" y="112856"/>
                </a:lnTo>
                <a:lnTo>
                  <a:pt x="2195057" y="53385"/>
                </a:lnTo>
                <a:close/>
              </a:path>
              <a:path w="2287270" h="163829">
                <a:moveTo>
                  <a:pt x="2270375" y="106230"/>
                </a:moveTo>
                <a:lnTo>
                  <a:pt x="2260084" y="111610"/>
                </a:lnTo>
                <a:lnTo>
                  <a:pt x="2269832" y="117919"/>
                </a:lnTo>
                <a:lnTo>
                  <a:pt x="2270375" y="106230"/>
                </a:lnTo>
                <a:close/>
              </a:path>
              <a:path w="2287270" h="163829">
                <a:moveTo>
                  <a:pt x="2273803" y="106230"/>
                </a:moveTo>
                <a:lnTo>
                  <a:pt x="2270375" y="106230"/>
                </a:lnTo>
                <a:lnTo>
                  <a:pt x="2269832" y="117919"/>
                </a:lnTo>
                <a:lnTo>
                  <a:pt x="2273261" y="117919"/>
                </a:lnTo>
                <a:lnTo>
                  <a:pt x="2273803" y="106230"/>
                </a:lnTo>
                <a:close/>
              </a:path>
              <a:path w="2287270" h="163829">
                <a:moveTo>
                  <a:pt x="628" y="0"/>
                </a:moveTo>
                <a:lnTo>
                  <a:pt x="0" y="13531"/>
                </a:lnTo>
                <a:lnTo>
                  <a:pt x="2248171" y="117838"/>
                </a:lnTo>
                <a:lnTo>
                  <a:pt x="2260084" y="111610"/>
                </a:lnTo>
                <a:lnTo>
                  <a:pt x="2248801" y="104306"/>
                </a:lnTo>
                <a:lnTo>
                  <a:pt x="628" y="0"/>
                </a:lnTo>
                <a:close/>
              </a:path>
              <a:path w="2287270" h="163829">
                <a:moveTo>
                  <a:pt x="2248801" y="104306"/>
                </a:moveTo>
                <a:lnTo>
                  <a:pt x="2260084" y="111610"/>
                </a:lnTo>
                <a:lnTo>
                  <a:pt x="2270375" y="106230"/>
                </a:lnTo>
                <a:lnTo>
                  <a:pt x="2273803" y="106230"/>
                </a:lnTo>
                <a:lnTo>
                  <a:pt x="2273838" y="105468"/>
                </a:lnTo>
                <a:lnTo>
                  <a:pt x="2248801" y="10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6221" y="3957234"/>
            <a:ext cx="2289810" cy="1015365"/>
          </a:xfrm>
          <a:custGeom>
            <a:avLst/>
            <a:gdLst/>
            <a:ahLst/>
            <a:cxnLst/>
            <a:rect l="l" t="t" r="r" b="b"/>
            <a:pathLst>
              <a:path w="2289809" h="1015364">
                <a:moveTo>
                  <a:pt x="2251331" y="21975"/>
                </a:moveTo>
                <a:lnTo>
                  <a:pt x="0" y="1002405"/>
                </a:lnTo>
                <a:lnTo>
                  <a:pt x="5408" y="1014826"/>
                </a:lnTo>
                <a:lnTo>
                  <a:pt x="2256739" y="34396"/>
                </a:lnTo>
                <a:lnTo>
                  <a:pt x="2264681" y="23549"/>
                </a:lnTo>
                <a:lnTo>
                  <a:pt x="2251331" y="21975"/>
                </a:lnTo>
                <a:close/>
              </a:path>
              <a:path w="2289809" h="1015364">
                <a:moveTo>
                  <a:pt x="2282360" y="11993"/>
                </a:moveTo>
                <a:lnTo>
                  <a:pt x="2274251" y="11993"/>
                </a:lnTo>
                <a:lnTo>
                  <a:pt x="2279660" y="24414"/>
                </a:lnTo>
                <a:lnTo>
                  <a:pt x="2256739" y="34396"/>
                </a:lnTo>
                <a:lnTo>
                  <a:pt x="2213740" y="93121"/>
                </a:lnTo>
                <a:lnTo>
                  <a:pt x="2214396" y="97360"/>
                </a:lnTo>
                <a:lnTo>
                  <a:pt x="2220432" y="101780"/>
                </a:lnTo>
                <a:lnTo>
                  <a:pt x="2224671" y="101125"/>
                </a:lnTo>
                <a:lnTo>
                  <a:pt x="2289329" y="12815"/>
                </a:lnTo>
                <a:lnTo>
                  <a:pt x="2282360" y="11993"/>
                </a:lnTo>
                <a:close/>
              </a:path>
              <a:path w="2289809" h="1015364">
                <a:moveTo>
                  <a:pt x="2264681" y="23549"/>
                </a:moveTo>
                <a:lnTo>
                  <a:pt x="2256739" y="34396"/>
                </a:lnTo>
                <a:lnTo>
                  <a:pt x="2278525" y="24908"/>
                </a:lnTo>
                <a:lnTo>
                  <a:pt x="2276212" y="24908"/>
                </a:lnTo>
                <a:lnTo>
                  <a:pt x="2264681" y="23549"/>
                </a:lnTo>
                <a:close/>
              </a:path>
              <a:path w="2289809" h="1015364">
                <a:moveTo>
                  <a:pt x="2271541" y="14180"/>
                </a:moveTo>
                <a:lnTo>
                  <a:pt x="2264681" y="23549"/>
                </a:lnTo>
                <a:lnTo>
                  <a:pt x="2276212" y="24908"/>
                </a:lnTo>
                <a:lnTo>
                  <a:pt x="2271541" y="14180"/>
                </a:lnTo>
                <a:close/>
              </a:path>
              <a:path w="2289809" h="1015364">
                <a:moveTo>
                  <a:pt x="2275203" y="14180"/>
                </a:moveTo>
                <a:lnTo>
                  <a:pt x="2271541" y="14180"/>
                </a:lnTo>
                <a:lnTo>
                  <a:pt x="2276212" y="24908"/>
                </a:lnTo>
                <a:lnTo>
                  <a:pt x="2278525" y="24908"/>
                </a:lnTo>
                <a:lnTo>
                  <a:pt x="2279660" y="24414"/>
                </a:lnTo>
                <a:lnTo>
                  <a:pt x="2275203" y="14180"/>
                </a:lnTo>
                <a:close/>
              </a:path>
              <a:path w="2289809" h="1015364">
                <a:moveTo>
                  <a:pt x="2274251" y="11993"/>
                </a:moveTo>
                <a:lnTo>
                  <a:pt x="2251331" y="21975"/>
                </a:lnTo>
                <a:lnTo>
                  <a:pt x="2264681" y="23549"/>
                </a:lnTo>
                <a:lnTo>
                  <a:pt x="2271541" y="14180"/>
                </a:lnTo>
                <a:lnTo>
                  <a:pt x="2275203" y="14180"/>
                </a:lnTo>
                <a:lnTo>
                  <a:pt x="2274251" y="11993"/>
                </a:lnTo>
                <a:close/>
              </a:path>
              <a:path w="2289809" h="1015364">
                <a:moveTo>
                  <a:pt x="2180633" y="0"/>
                </a:moveTo>
                <a:lnTo>
                  <a:pt x="2177266" y="2656"/>
                </a:lnTo>
                <a:lnTo>
                  <a:pt x="2176390" y="10086"/>
                </a:lnTo>
                <a:lnTo>
                  <a:pt x="2179046" y="13453"/>
                </a:lnTo>
                <a:lnTo>
                  <a:pt x="2251331" y="21975"/>
                </a:lnTo>
                <a:lnTo>
                  <a:pt x="2274251" y="11993"/>
                </a:lnTo>
                <a:lnTo>
                  <a:pt x="2282360" y="11993"/>
                </a:lnTo>
                <a:lnTo>
                  <a:pt x="2180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84348" y="4106800"/>
            <a:ext cx="2308860" cy="2117725"/>
          </a:xfrm>
          <a:custGeom>
            <a:avLst/>
            <a:gdLst/>
            <a:ahLst/>
            <a:cxnLst/>
            <a:rect l="l" t="t" r="r" b="b"/>
            <a:pathLst>
              <a:path w="2308859" h="2117725">
                <a:moveTo>
                  <a:pt x="2288901" y="18168"/>
                </a:moveTo>
                <a:lnTo>
                  <a:pt x="2275763" y="21022"/>
                </a:lnTo>
                <a:lnTo>
                  <a:pt x="0" y="2107264"/>
                </a:lnTo>
                <a:lnTo>
                  <a:pt x="9154" y="2117248"/>
                </a:lnTo>
                <a:lnTo>
                  <a:pt x="2284919" y="31005"/>
                </a:lnTo>
                <a:lnTo>
                  <a:pt x="2288901" y="18168"/>
                </a:lnTo>
                <a:close/>
              </a:path>
              <a:path w="2308859" h="2117725">
                <a:moveTo>
                  <a:pt x="2307447" y="4098"/>
                </a:moveTo>
                <a:lnTo>
                  <a:pt x="2294224" y="4098"/>
                </a:lnTo>
                <a:lnTo>
                  <a:pt x="2303378" y="14084"/>
                </a:lnTo>
                <a:lnTo>
                  <a:pt x="2284919" y="31005"/>
                </a:lnTo>
                <a:lnTo>
                  <a:pt x="2263358" y="100525"/>
                </a:lnTo>
                <a:lnTo>
                  <a:pt x="2265356" y="104320"/>
                </a:lnTo>
                <a:lnTo>
                  <a:pt x="2272502" y="106536"/>
                </a:lnTo>
                <a:lnTo>
                  <a:pt x="2276297" y="104538"/>
                </a:lnTo>
                <a:lnTo>
                  <a:pt x="2307447" y="4098"/>
                </a:lnTo>
                <a:close/>
              </a:path>
              <a:path w="2308859" h="2117725">
                <a:moveTo>
                  <a:pt x="2308719" y="0"/>
                </a:moveTo>
                <a:lnTo>
                  <a:pt x="2201763" y="23234"/>
                </a:lnTo>
                <a:lnTo>
                  <a:pt x="2199443" y="26841"/>
                </a:lnTo>
                <a:lnTo>
                  <a:pt x="2201031" y="34152"/>
                </a:lnTo>
                <a:lnTo>
                  <a:pt x="2204638" y="36471"/>
                </a:lnTo>
                <a:lnTo>
                  <a:pt x="2275763" y="21022"/>
                </a:lnTo>
                <a:lnTo>
                  <a:pt x="2294224" y="4098"/>
                </a:lnTo>
                <a:lnTo>
                  <a:pt x="2307447" y="4098"/>
                </a:lnTo>
                <a:lnTo>
                  <a:pt x="2308719" y="0"/>
                </a:lnTo>
                <a:close/>
              </a:path>
              <a:path w="2308859" h="2117725">
                <a:moveTo>
                  <a:pt x="2296955" y="7077"/>
                </a:moveTo>
                <a:lnTo>
                  <a:pt x="2292341" y="7077"/>
                </a:lnTo>
                <a:lnTo>
                  <a:pt x="2300248" y="15703"/>
                </a:lnTo>
                <a:lnTo>
                  <a:pt x="2288901" y="18168"/>
                </a:lnTo>
                <a:lnTo>
                  <a:pt x="2284919" y="31005"/>
                </a:lnTo>
                <a:lnTo>
                  <a:pt x="2303378" y="14084"/>
                </a:lnTo>
                <a:lnTo>
                  <a:pt x="2296955" y="7077"/>
                </a:lnTo>
                <a:close/>
              </a:path>
              <a:path w="2308859" h="2117725">
                <a:moveTo>
                  <a:pt x="2294224" y="4098"/>
                </a:moveTo>
                <a:lnTo>
                  <a:pt x="2275763" y="21022"/>
                </a:lnTo>
                <a:lnTo>
                  <a:pt x="2288901" y="18168"/>
                </a:lnTo>
                <a:lnTo>
                  <a:pt x="2292341" y="7077"/>
                </a:lnTo>
                <a:lnTo>
                  <a:pt x="2296955" y="7077"/>
                </a:lnTo>
                <a:lnTo>
                  <a:pt x="2294224" y="4098"/>
                </a:lnTo>
                <a:close/>
              </a:path>
              <a:path w="2308859" h="2117725">
                <a:moveTo>
                  <a:pt x="2292341" y="7077"/>
                </a:moveTo>
                <a:lnTo>
                  <a:pt x="2288901" y="18168"/>
                </a:lnTo>
                <a:lnTo>
                  <a:pt x="2300248" y="15703"/>
                </a:lnTo>
                <a:lnTo>
                  <a:pt x="2292341" y="7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35271" y="1822356"/>
            <a:ext cx="1640839" cy="1755775"/>
          </a:xfrm>
          <a:custGeom>
            <a:avLst/>
            <a:gdLst/>
            <a:ahLst/>
            <a:cxnLst/>
            <a:rect l="l" t="t" r="r" b="b"/>
            <a:pathLst>
              <a:path w="1640840" h="1755775">
                <a:moveTo>
                  <a:pt x="1528551" y="1693712"/>
                </a:moveTo>
                <a:lnTo>
                  <a:pt x="1520998" y="1697777"/>
                </a:lnTo>
                <a:lnTo>
                  <a:pt x="1516696" y="1712109"/>
                </a:lnTo>
                <a:lnTo>
                  <a:pt x="1520761" y="1719662"/>
                </a:lnTo>
                <a:lnTo>
                  <a:pt x="1640293" y="1755545"/>
                </a:lnTo>
                <a:lnTo>
                  <a:pt x="1637933" y="1745138"/>
                </a:lnTo>
                <a:lnTo>
                  <a:pt x="1612045" y="1745138"/>
                </a:lnTo>
                <a:lnTo>
                  <a:pt x="1577849" y="1708511"/>
                </a:lnTo>
                <a:lnTo>
                  <a:pt x="1528551" y="1693712"/>
                </a:lnTo>
                <a:close/>
              </a:path>
              <a:path w="1640840" h="1755775">
                <a:moveTo>
                  <a:pt x="1577849" y="1708511"/>
                </a:moveTo>
                <a:lnTo>
                  <a:pt x="1612045" y="1745138"/>
                </a:lnTo>
                <a:lnTo>
                  <a:pt x="1618737" y="1738890"/>
                </a:lnTo>
                <a:lnTo>
                  <a:pt x="1608735" y="1738890"/>
                </a:lnTo>
                <a:lnTo>
                  <a:pt x="1603599" y="1716241"/>
                </a:lnTo>
                <a:lnTo>
                  <a:pt x="1577849" y="1708511"/>
                </a:lnTo>
                <a:close/>
              </a:path>
              <a:path w="1640840" h="1755775">
                <a:moveTo>
                  <a:pt x="1605436" y="1629260"/>
                </a:moveTo>
                <a:lnTo>
                  <a:pt x="1590842" y="1632569"/>
                </a:lnTo>
                <a:lnTo>
                  <a:pt x="1586269" y="1639825"/>
                </a:lnTo>
                <a:lnTo>
                  <a:pt x="1597652" y="1690020"/>
                </a:lnTo>
                <a:lnTo>
                  <a:pt x="1631849" y="1726648"/>
                </a:lnTo>
                <a:lnTo>
                  <a:pt x="1612045" y="1745138"/>
                </a:lnTo>
                <a:lnTo>
                  <a:pt x="1637933" y="1745138"/>
                </a:lnTo>
                <a:lnTo>
                  <a:pt x="1612691" y="1633833"/>
                </a:lnTo>
                <a:lnTo>
                  <a:pt x="1605436" y="1629260"/>
                </a:lnTo>
                <a:close/>
              </a:path>
              <a:path w="1640840" h="1755775">
                <a:moveTo>
                  <a:pt x="1603599" y="1716241"/>
                </a:moveTo>
                <a:lnTo>
                  <a:pt x="1608735" y="1738890"/>
                </a:lnTo>
                <a:lnTo>
                  <a:pt x="1625842" y="1722918"/>
                </a:lnTo>
                <a:lnTo>
                  <a:pt x="1603599" y="1716241"/>
                </a:lnTo>
                <a:close/>
              </a:path>
              <a:path w="1640840" h="1755775">
                <a:moveTo>
                  <a:pt x="1597652" y="1690020"/>
                </a:moveTo>
                <a:lnTo>
                  <a:pt x="1603599" y="1716241"/>
                </a:lnTo>
                <a:lnTo>
                  <a:pt x="1625842" y="1722918"/>
                </a:lnTo>
                <a:lnTo>
                  <a:pt x="1608735" y="1738890"/>
                </a:lnTo>
                <a:lnTo>
                  <a:pt x="1618737" y="1738890"/>
                </a:lnTo>
                <a:lnTo>
                  <a:pt x="1631849" y="1726648"/>
                </a:lnTo>
                <a:lnTo>
                  <a:pt x="1597652" y="1690020"/>
                </a:lnTo>
                <a:close/>
              </a:path>
              <a:path w="1640840" h="1755775">
                <a:moveTo>
                  <a:pt x="19804" y="0"/>
                </a:moveTo>
                <a:lnTo>
                  <a:pt x="0" y="18488"/>
                </a:lnTo>
                <a:lnTo>
                  <a:pt x="1577849" y="1708511"/>
                </a:lnTo>
                <a:lnTo>
                  <a:pt x="1603599" y="1716241"/>
                </a:lnTo>
                <a:lnTo>
                  <a:pt x="1597652" y="1690020"/>
                </a:lnTo>
                <a:lnTo>
                  <a:pt x="1980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30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867" y="374031"/>
            <a:ext cx="7439270" cy="716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789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245" y="5736393"/>
            <a:ext cx="1922515" cy="154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081" y="1035207"/>
            <a:ext cx="1600890" cy="1600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674" y="2751353"/>
            <a:ext cx="1399518" cy="1922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1675" y="4472940"/>
            <a:ext cx="109220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110"/>
              </a:lnSpc>
            </a:pP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3732" y="3436543"/>
            <a:ext cx="2769027" cy="2076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5202" y="2248023"/>
            <a:ext cx="1304290" cy="1188720"/>
          </a:xfrm>
          <a:custGeom>
            <a:avLst/>
            <a:gdLst/>
            <a:ahLst/>
            <a:cxnLst/>
            <a:rect l="l" t="t" r="r" b="b"/>
            <a:pathLst>
              <a:path w="1304289" h="1188720">
                <a:moveTo>
                  <a:pt x="1200039" y="1152414"/>
                </a:moveTo>
                <a:lnTo>
                  <a:pt x="1196439" y="1154746"/>
                </a:lnTo>
                <a:lnTo>
                  <a:pt x="1194875" y="1162062"/>
                </a:lnTo>
                <a:lnTo>
                  <a:pt x="1197207" y="1165661"/>
                </a:lnTo>
                <a:lnTo>
                  <a:pt x="1304239" y="1188540"/>
                </a:lnTo>
                <a:lnTo>
                  <a:pt x="1302968" y="1184490"/>
                </a:lnTo>
                <a:lnTo>
                  <a:pt x="1289731" y="1184490"/>
                </a:lnTo>
                <a:lnTo>
                  <a:pt x="1271215" y="1167629"/>
                </a:lnTo>
                <a:lnTo>
                  <a:pt x="1200039" y="1152414"/>
                </a:lnTo>
                <a:close/>
              </a:path>
              <a:path w="1304289" h="1188720">
                <a:moveTo>
                  <a:pt x="1271215" y="1167629"/>
                </a:moveTo>
                <a:lnTo>
                  <a:pt x="1289731" y="1184490"/>
                </a:lnTo>
                <a:lnTo>
                  <a:pt x="1292439" y="1181517"/>
                </a:lnTo>
                <a:lnTo>
                  <a:pt x="1287838" y="1181517"/>
                </a:lnTo>
                <a:lnTo>
                  <a:pt x="1284361" y="1170439"/>
                </a:lnTo>
                <a:lnTo>
                  <a:pt x="1271215" y="1167629"/>
                </a:lnTo>
                <a:close/>
              </a:path>
              <a:path w="1304289" h="1188720">
                <a:moveTo>
                  <a:pt x="1267669" y="1082126"/>
                </a:moveTo>
                <a:lnTo>
                  <a:pt x="1260530" y="1084365"/>
                </a:lnTo>
                <a:lnTo>
                  <a:pt x="1258544" y="1088167"/>
                </a:lnTo>
                <a:lnTo>
                  <a:pt x="1280337" y="1157614"/>
                </a:lnTo>
                <a:lnTo>
                  <a:pt x="1298853" y="1174475"/>
                </a:lnTo>
                <a:lnTo>
                  <a:pt x="1289731" y="1184490"/>
                </a:lnTo>
                <a:lnTo>
                  <a:pt x="1302968" y="1184490"/>
                </a:lnTo>
                <a:lnTo>
                  <a:pt x="1271470" y="1084111"/>
                </a:lnTo>
                <a:lnTo>
                  <a:pt x="1267669" y="1082126"/>
                </a:lnTo>
                <a:close/>
              </a:path>
              <a:path w="1304289" h="1188720">
                <a:moveTo>
                  <a:pt x="1284361" y="1170439"/>
                </a:moveTo>
                <a:lnTo>
                  <a:pt x="1287838" y="1181517"/>
                </a:lnTo>
                <a:lnTo>
                  <a:pt x="1295716" y="1172866"/>
                </a:lnTo>
                <a:lnTo>
                  <a:pt x="1284361" y="1170439"/>
                </a:lnTo>
                <a:close/>
              </a:path>
              <a:path w="1304289" h="1188720">
                <a:moveTo>
                  <a:pt x="1280337" y="1157614"/>
                </a:moveTo>
                <a:lnTo>
                  <a:pt x="1284361" y="1170439"/>
                </a:lnTo>
                <a:lnTo>
                  <a:pt x="1295716" y="1172866"/>
                </a:lnTo>
                <a:lnTo>
                  <a:pt x="1287838" y="1181517"/>
                </a:lnTo>
                <a:lnTo>
                  <a:pt x="1292439" y="1181517"/>
                </a:lnTo>
                <a:lnTo>
                  <a:pt x="1298853" y="1174475"/>
                </a:lnTo>
                <a:lnTo>
                  <a:pt x="1280337" y="1157614"/>
                </a:lnTo>
                <a:close/>
              </a:path>
              <a:path w="1304289" h="1188720">
                <a:moveTo>
                  <a:pt x="9119" y="0"/>
                </a:moveTo>
                <a:lnTo>
                  <a:pt x="0" y="10015"/>
                </a:lnTo>
                <a:lnTo>
                  <a:pt x="1271215" y="1167629"/>
                </a:lnTo>
                <a:lnTo>
                  <a:pt x="1284361" y="1170439"/>
                </a:lnTo>
                <a:lnTo>
                  <a:pt x="1280337" y="1157614"/>
                </a:lnTo>
                <a:lnTo>
                  <a:pt x="91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8754" y="4033324"/>
            <a:ext cx="1301115" cy="243204"/>
          </a:xfrm>
          <a:custGeom>
            <a:avLst/>
            <a:gdLst/>
            <a:ahLst/>
            <a:cxnLst/>
            <a:rect l="l" t="t" r="r" b="b"/>
            <a:pathLst>
              <a:path w="1301114" h="243204">
                <a:moveTo>
                  <a:pt x="1261620" y="203280"/>
                </a:moveTo>
                <a:lnTo>
                  <a:pt x="1193991" y="230188"/>
                </a:lnTo>
                <a:lnTo>
                  <a:pt x="1192295" y="234127"/>
                </a:lnTo>
                <a:lnTo>
                  <a:pt x="1195061" y="241079"/>
                </a:lnTo>
                <a:lnTo>
                  <a:pt x="1198999" y="242775"/>
                </a:lnTo>
                <a:lnTo>
                  <a:pt x="1288889" y="207008"/>
                </a:lnTo>
                <a:lnTo>
                  <a:pt x="1286394" y="207008"/>
                </a:lnTo>
                <a:lnTo>
                  <a:pt x="1261620" y="203280"/>
                </a:lnTo>
                <a:close/>
              </a:path>
              <a:path w="1301114" h="243204">
                <a:moveTo>
                  <a:pt x="1274109" y="198310"/>
                </a:moveTo>
                <a:lnTo>
                  <a:pt x="1261620" y="203280"/>
                </a:lnTo>
                <a:lnTo>
                  <a:pt x="1286394" y="207008"/>
                </a:lnTo>
                <a:lnTo>
                  <a:pt x="1286608" y="205588"/>
                </a:lnTo>
                <a:lnTo>
                  <a:pt x="1283157" y="205588"/>
                </a:lnTo>
                <a:lnTo>
                  <a:pt x="1274109" y="198310"/>
                </a:lnTo>
                <a:close/>
              </a:path>
              <a:path w="1301114" h="243204">
                <a:moveTo>
                  <a:pt x="1215415" y="133705"/>
                </a:moveTo>
                <a:lnTo>
                  <a:pt x="1211152" y="134167"/>
                </a:lnTo>
                <a:lnTo>
                  <a:pt x="1206461" y="139997"/>
                </a:lnTo>
                <a:lnTo>
                  <a:pt x="1206924" y="144261"/>
                </a:lnTo>
                <a:lnTo>
                  <a:pt x="1263634" y="189883"/>
                </a:lnTo>
                <a:lnTo>
                  <a:pt x="1288411" y="193612"/>
                </a:lnTo>
                <a:lnTo>
                  <a:pt x="1286394" y="207008"/>
                </a:lnTo>
                <a:lnTo>
                  <a:pt x="1288889" y="207008"/>
                </a:lnTo>
                <a:lnTo>
                  <a:pt x="1300695" y="202310"/>
                </a:lnTo>
                <a:lnTo>
                  <a:pt x="1215415" y="133705"/>
                </a:lnTo>
                <a:close/>
              </a:path>
              <a:path w="1301114" h="243204">
                <a:moveTo>
                  <a:pt x="1284898" y="194017"/>
                </a:moveTo>
                <a:lnTo>
                  <a:pt x="1274109" y="198310"/>
                </a:lnTo>
                <a:lnTo>
                  <a:pt x="1283157" y="205588"/>
                </a:lnTo>
                <a:lnTo>
                  <a:pt x="1284898" y="194017"/>
                </a:lnTo>
                <a:close/>
              </a:path>
              <a:path w="1301114" h="243204">
                <a:moveTo>
                  <a:pt x="1288350" y="194017"/>
                </a:moveTo>
                <a:lnTo>
                  <a:pt x="1284898" y="194017"/>
                </a:lnTo>
                <a:lnTo>
                  <a:pt x="1283157" y="205588"/>
                </a:lnTo>
                <a:lnTo>
                  <a:pt x="1286608" y="205588"/>
                </a:lnTo>
                <a:lnTo>
                  <a:pt x="1288350" y="194017"/>
                </a:lnTo>
                <a:close/>
              </a:path>
              <a:path w="1301114" h="243204">
                <a:moveTo>
                  <a:pt x="2015" y="0"/>
                </a:moveTo>
                <a:lnTo>
                  <a:pt x="0" y="13395"/>
                </a:lnTo>
                <a:lnTo>
                  <a:pt x="1261620" y="203280"/>
                </a:lnTo>
                <a:lnTo>
                  <a:pt x="1274109" y="198310"/>
                </a:lnTo>
                <a:lnTo>
                  <a:pt x="1263634" y="189883"/>
                </a:lnTo>
                <a:lnTo>
                  <a:pt x="2015" y="0"/>
                </a:lnTo>
                <a:close/>
              </a:path>
              <a:path w="1301114" h="243204">
                <a:moveTo>
                  <a:pt x="1263634" y="189883"/>
                </a:moveTo>
                <a:lnTo>
                  <a:pt x="1274109" y="198310"/>
                </a:lnTo>
                <a:lnTo>
                  <a:pt x="1284898" y="194017"/>
                </a:lnTo>
                <a:lnTo>
                  <a:pt x="1288350" y="194017"/>
                </a:lnTo>
                <a:lnTo>
                  <a:pt x="1288411" y="193612"/>
                </a:lnTo>
                <a:lnTo>
                  <a:pt x="1263634" y="189883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259" y="5096403"/>
            <a:ext cx="1130300" cy="1143000"/>
          </a:xfrm>
          <a:custGeom>
            <a:avLst/>
            <a:gdLst/>
            <a:ahLst/>
            <a:cxnLst/>
            <a:rect l="l" t="t" r="r" b="b"/>
            <a:pathLst>
              <a:path w="1130300" h="1143000">
                <a:moveTo>
                  <a:pt x="1111275" y="19115"/>
                </a:moveTo>
                <a:lnTo>
                  <a:pt x="1098295" y="22608"/>
                </a:lnTo>
                <a:lnTo>
                  <a:pt x="0" y="1133092"/>
                </a:lnTo>
                <a:lnTo>
                  <a:pt x="9631" y="1142617"/>
                </a:lnTo>
                <a:lnTo>
                  <a:pt x="1107925" y="32135"/>
                </a:lnTo>
                <a:lnTo>
                  <a:pt x="1111275" y="19115"/>
                </a:lnTo>
                <a:close/>
              </a:path>
              <a:path w="1130300" h="1143000">
                <a:moveTo>
                  <a:pt x="1128952" y="4779"/>
                </a:moveTo>
                <a:lnTo>
                  <a:pt x="1115928" y="4779"/>
                </a:lnTo>
                <a:lnTo>
                  <a:pt x="1125560" y="14305"/>
                </a:lnTo>
                <a:lnTo>
                  <a:pt x="1107920" y="32155"/>
                </a:lnTo>
                <a:lnTo>
                  <a:pt x="1089792" y="102623"/>
                </a:lnTo>
                <a:lnTo>
                  <a:pt x="1091972" y="106316"/>
                </a:lnTo>
                <a:lnTo>
                  <a:pt x="1099219" y="108181"/>
                </a:lnTo>
                <a:lnTo>
                  <a:pt x="1102911" y="105999"/>
                </a:lnTo>
                <a:lnTo>
                  <a:pt x="1128952" y="4779"/>
                </a:lnTo>
                <a:close/>
              </a:path>
              <a:path w="1130300" h="1143000">
                <a:moveTo>
                  <a:pt x="1130181" y="0"/>
                </a:moveTo>
                <a:lnTo>
                  <a:pt x="1024489" y="28437"/>
                </a:lnTo>
                <a:lnTo>
                  <a:pt x="1022350" y="32155"/>
                </a:lnTo>
                <a:lnTo>
                  <a:pt x="1024293" y="39378"/>
                </a:lnTo>
                <a:lnTo>
                  <a:pt x="1028009" y="41520"/>
                </a:lnTo>
                <a:lnTo>
                  <a:pt x="1098295" y="22608"/>
                </a:lnTo>
                <a:lnTo>
                  <a:pt x="1115928" y="4779"/>
                </a:lnTo>
                <a:lnTo>
                  <a:pt x="1128952" y="4779"/>
                </a:lnTo>
                <a:lnTo>
                  <a:pt x="1130181" y="0"/>
                </a:lnTo>
                <a:close/>
              </a:path>
              <a:path w="1130300" h="1143000">
                <a:moveTo>
                  <a:pt x="1119054" y="7870"/>
                </a:moveTo>
                <a:lnTo>
                  <a:pt x="1114168" y="7870"/>
                </a:lnTo>
                <a:lnTo>
                  <a:pt x="1122488" y="16098"/>
                </a:lnTo>
                <a:lnTo>
                  <a:pt x="1111275" y="19115"/>
                </a:lnTo>
                <a:lnTo>
                  <a:pt x="1107925" y="32135"/>
                </a:lnTo>
                <a:lnTo>
                  <a:pt x="1125560" y="14305"/>
                </a:lnTo>
                <a:lnTo>
                  <a:pt x="1119054" y="7870"/>
                </a:lnTo>
                <a:close/>
              </a:path>
              <a:path w="1130300" h="1143000">
                <a:moveTo>
                  <a:pt x="1115928" y="4779"/>
                </a:moveTo>
                <a:lnTo>
                  <a:pt x="1098295" y="22608"/>
                </a:lnTo>
                <a:lnTo>
                  <a:pt x="1111275" y="19115"/>
                </a:lnTo>
                <a:lnTo>
                  <a:pt x="1114168" y="7870"/>
                </a:lnTo>
                <a:lnTo>
                  <a:pt x="1119054" y="7870"/>
                </a:lnTo>
                <a:lnTo>
                  <a:pt x="1115928" y="4779"/>
                </a:lnTo>
                <a:close/>
              </a:path>
              <a:path w="1130300" h="1143000">
                <a:moveTo>
                  <a:pt x="1114168" y="7870"/>
                </a:moveTo>
                <a:lnTo>
                  <a:pt x="1111275" y="19115"/>
                </a:lnTo>
                <a:lnTo>
                  <a:pt x="1122488" y="16098"/>
                </a:lnTo>
                <a:lnTo>
                  <a:pt x="1114168" y="787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35486" y="2358644"/>
            <a:ext cx="392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w</a:t>
            </a:r>
            <a:r>
              <a:rPr sz="3000" spc="-412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2888" y="3593084"/>
            <a:ext cx="442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w</a:t>
            </a:r>
            <a:r>
              <a:rPr sz="3000" spc="179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4929" y="5126228"/>
            <a:ext cx="436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latin typeface="Calibri"/>
                <a:cs typeface="Calibri"/>
              </a:rPr>
              <a:t>w</a:t>
            </a:r>
            <a:r>
              <a:rPr sz="3000" spc="-44" baseline="-16666" dirty="0">
                <a:latin typeface="Calibri"/>
                <a:cs typeface="Calibri"/>
              </a:rPr>
              <a:t>n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4254" y="2713735"/>
            <a:ext cx="39497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5" dirty="0">
                <a:latin typeface="Calibri"/>
                <a:cs typeface="Calibri"/>
              </a:rPr>
              <a:t>F(eye</a:t>
            </a:r>
            <a:r>
              <a:rPr sz="2100" spc="35" dirty="0">
                <a:latin typeface="Cambria"/>
                <a:cs typeface="Cambria"/>
              </a:rPr>
              <a:t>×</a:t>
            </a:r>
            <a:r>
              <a:rPr sz="2100" spc="35" dirty="0">
                <a:latin typeface="Calibri"/>
                <a:cs typeface="Calibri"/>
              </a:rPr>
              <a:t>w</a:t>
            </a:r>
            <a:r>
              <a:rPr sz="2100" spc="52" baseline="-15873" dirty="0">
                <a:latin typeface="Calibri"/>
                <a:cs typeface="Calibri"/>
              </a:rPr>
              <a:t>1</a:t>
            </a:r>
            <a:r>
              <a:rPr sz="2100" spc="35" dirty="0">
                <a:latin typeface="Calibri"/>
                <a:cs typeface="Calibri"/>
              </a:rPr>
              <a:t>+nose</a:t>
            </a:r>
            <a:r>
              <a:rPr sz="2100" spc="35" dirty="0">
                <a:latin typeface="Cambria"/>
                <a:cs typeface="Cambria"/>
              </a:rPr>
              <a:t>×</a:t>
            </a:r>
            <a:r>
              <a:rPr sz="2100" spc="35" dirty="0">
                <a:latin typeface="Calibri"/>
                <a:cs typeface="Calibri"/>
              </a:rPr>
              <a:t>w</a:t>
            </a:r>
            <a:r>
              <a:rPr sz="2100" spc="52" baseline="-15873" dirty="0">
                <a:latin typeface="Calibri"/>
                <a:cs typeface="Calibri"/>
              </a:rPr>
              <a:t>2</a:t>
            </a:r>
            <a:r>
              <a:rPr sz="2100" spc="35" dirty="0">
                <a:latin typeface="Calibri"/>
                <a:cs typeface="Calibri"/>
              </a:rPr>
              <a:t>+…+mouth</a:t>
            </a:r>
            <a:r>
              <a:rPr sz="2100" spc="35" dirty="0">
                <a:latin typeface="Cambria"/>
                <a:cs typeface="Cambria"/>
              </a:rPr>
              <a:t>×</a:t>
            </a:r>
            <a:r>
              <a:rPr sz="2100" spc="35" dirty="0">
                <a:latin typeface="Calibri"/>
                <a:cs typeface="Calibri"/>
              </a:rPr>
              <a:t>w</a:t>
            </a:r>
            <a:r>
              <a:rPr sz="2100" spc="52" baseline="-15873" dirty="0">
                <a:latin typeface="Calibri"/>
                <a:cs typeface="Calibri"/>
              </a:rPr>
              <a:t>n</a:t>
            </a:r>
            <a:r>
              <a:rPr sz="2100" spc="35" dirty="0"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44225" y="4414447"/>
            <a:ext cx="838835" cy="110489"/>
          </a:xfrm>
          <a:custGeom>
            <a:avLst/>
            <a:gdLst/>
            <a:ahLst/>
            <a:cxnLst/>
            <a:rect l="l" t="t" r="r" b="b"/>
            <a:pathLst>
              <a:path w="838834" h="110489">
                <a:moveTo>
                  <a:pt x="743701" y="0"/>
                </a:moveTo>
                <a:lnTo>
                  <a:pt x="739554" y="1090"/>
                </a:lnTo>
                <a:lnTo>
                  <a:pt x="735783" y="7553"/>
                </a:lnTo>
                <a:lnTo>
                  <a:pt x="736875" y="11700"/>
                </a:lnTo>
                <a:lnTo>
                  <a:pt x="799745" y="48375"/>
                </a:lnTo>
                <a:lnTo>
                  <a:pt x="824800" y="48375"/>
                </a:lnTo>
                <a:lnTo>
                  <a:pt x="824800" y="61921"/>
                </a:lnTo>
                <a:lnTo>
                  <a:pt x="799746" y="61921"/>
                </a:lnTo>
                <a:lnTo>
                  <a:pt x="736875" y="98596"/>
                </a:lnTo>
                <a:lnTo>
                  <a:pt x="735783" y="102743"/>
                </a:lnTo>
                <a:lnTo>
                  <a:pt x="739554" y="109206"/>
                </a:lnTo>
                <a:lnTo>
                  <a:pt x="743700" y="110296"/>
                </a:lnTo>
                <a:lnTo>
                  <a:pt x="826631" y="61921"/>
                </a:lnTo>
                <a:lnTo>
                  <a:pt x="824800" y="61921"/>
                </a:lnTo>
                <a:lnTo>
                  <a:pt x="826633" y="61920"/>
                </a:lnTo>
                <a:lnTo>
                  <a:pt x="838241" y="55148"/>
                </a:lnTo>
                <a:lnTo>
                  <a:pt x="743701" y="0"/>
                </a:lnTo>
                <a:close/>
              </a:path>
              <a:path w="838834" h="110489">
                <a:moveTo>
                  <a:pt x="811356" y="55148"/>
                </a:moveTo>
                <a:lnTo>
                  <a:pt x="799746" y="61921"/>
                </a:lnTo>
                <a:lnTo>
                  <a:pt x="824800" y="61921"/>
                </a:lnTo>
                <a:lnTo>
                  <a:pt x="824800" y="60999"/>
                </a:lnTo>
                <a:lnTo>
                  <a:pt x="821386" y="60999"/>
                </a:lnTo>
                <a:lnTo>
                  <a:pt x="811356" y="55148"/>
                </a:lnTo>
                <a:close/>
              </a:path>
              <a:path w="838834" h="110489">
                <a:moveTo>
                  <a:pt x="0" y="48374"/>
                </a:moveTo>
                <a:lnTo>
                  <a:pt x="0" y="61920"/>
                </a:lnTo>
                <a:lnTo>
                  <a:pt x="799748" y="61920"/>
                </a:lnTo>
                <a:lnTo>
                  <a:pt x="811356" y="55148"/>
                </a:lnTo>
                <a:lnTo>
                  <a:pt x="799745" y="48375"/>
                </a:lnTo>
                <a:lnTo>
                  <a:pt x="0" y="48374"/>
                </a:lnTo>
                <a:close/>
              </a:path>
              <a:path w="838834" h="110489">
                <a:moveTo>
                  <a:pt x="821386" y="49297"/>
                </a:moveTo>
                <a:lnTo>
                  <a:pt x="811356" y="55148"/>
                </a:lnTo>
                <a:lnTo>
                  <a:pt x="821386" y="60999"/>
                </a:lnTo>
                <a:lnTo>
                  <a:pt x="821386" y="49297"/>
                </a:lnTo>
                <a:close/>
              </a:path>
              <a:path w="838834" h="110489">
                <a:moveTo>
                  <a:pt x="824800" y="49297"/>
                </a:moveTo>
                <a:lnTo>
                  <a:pt x="821386" y="49297"/>
                </a:lnTo>
                <a:lnTo>
                  <a:pt x="821386" y="60999"/>
                </a:lnTo>
                <a:lnTo>
                  <a:pt x="824800" y="60999"/>
                </a:lnTo>
                <a:lnTo>
                  <a:pt x="824800" y="49297"/>
                </a:lnTo>
                <a:close/>
              </a:path>
              <a:path w="838834" h="110489">
                <a:moveTo>
                  <a:pt x="799745" y="48375"/>
                </a:moveTo>
                <a:lnTo>
                  <a:pt x="811356" y="55148"/>
                </a:lnTo>
                <a:lnTo>
                  <a:pt x="821386" y="49297"/>
                </a:lnTo>
                <a:lnTo>
                  <a:pt x="824800" y="49297"/>
                </a:lnTo>
                <a:lnTo>
                  <a:pt x="824800" y="48375"/>
                </a:lnTo>
                <a:lnTo>
                  <a:pt x="799745" y="483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17229" y="4232717"/>
            <a:ext cx="927100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0"/>
              </a:lnSpc>
            </a:pPr>
            <a:r>
              <a:rPr sz="2100" spc="10" dirty="0">
                <a:latin typeface="Calibri"/>
                <a:cs typeface="Calibri"/>
              </a:rPr>
              <a:t>Sheldon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2100" spc="10" dirty="0">
                <a:latin typeface="Calibri"/>
                <a:cs typeface="Calibri"/>
              </a:rPr>
              <a:t>Coo</a:t>
            </a:r>
            <a:r>
              <a:rPr sz="2100" spc="15" dirty="0">
                <a:latin typeface="Calibri"/>
                <a:cs typeface="Calibri"/>
              </a:rPr>
              <a:t>p</a:t>
            </a:r>
            <a:r>
              <a:rPr sz="2100" spc="20" dirty="0">
                <a:latin typeface="Calibri"/>
                <a:cs typeface="Calibri"/>
              </a:rPr>
              <a:t>e</a:t>
            </a:r>
            <a:r>
              <a:rPr sz="2100" spc="10" dirty="0">
                <a:latin typeface="Calibri"/>
                <a:cs typeface="Calibri"/>
              </a:rPr>
              <a:t>r?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19693" y="3156507"/>
            <a:ext cx="1858239" cy="24776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236177" y="256031"/>
            <a:ext cx="5583555" cy="128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80"/>
              </a:lnSpc>
              <a:spcBef>
                <a:spcPts val="100"/>
              </a:spcBef>
            </a:pPr>
            <a:r>
              <a:rPr b="0" spc="200" dirty="0">
                <a:solidFill>
                  <a:srgbClr val="0E0A53"/>
                </a:solidFill>
                <a:latin typeface="Calibri"/>
                <a:cs typeface="Calibri"/>
              </a:rPr>
              <a:t>Intuitive</a:t>
            </a:r>
          </a:p>
          <a:p>
            <a:pPr marL="12700">
              <a:lnSpc>
                <a:spcPts val="4400"/>
              </a:lnSpc>
              <a:tabLst>
                <a:tab pos="2129790" algn="l"/>
                <a:tab pos="3733800" algn="l"/>
              </a:tabLst>
            </a:pPr>
            <a:r>
              <a:rPr sz="3800" b="0" spc="39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3800" b="0" spc="240" dirty="0">
                <a:solidFill>
                  <a:srgbClr val="0E0A53"/>
                </a:solidFill>
                <a:latin typeface="Calibri"/>
                <a:cs typeface="Calibri"/>
              </a:rPr>
              <a:t>r</a:t>
            </a:r>
            <a:r>
              <a:rPr sz="3800" b="0" spc="50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3800" b="0" spc="-10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3800" b="0" spc="495" dirty="0">
                <a:solidFill>
                  <a:srgbClr val="0E0A53"/>
                </a:solidFill>
                <a:latin typeface="Calibri"/>
                <a:cs typeface="Calibri"/>
              </a:rPr>
              <a:t>f</a:t>
            </a:r>
            <a:r>
              <a:rPr sz="3800" b="0" spc="-5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3800" b="0" spc="285" dirty="0">
                <a:solidFill>
                  <a:srgbClr val="0E0A53"/>
                </a:solidFill>
                <a:latin typeface="Calibri"/>
                <a:cs typeface="Calibri"/>
              </a:rPr>
              <a:t>c</a:t>
            </a:r>
            <a:r>
              <a:rPr sz="3800" b="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3800" b="0" spc="20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3800" b="0" spc="270" dirty="0">
                <a:solidFill>
                  <a:srgbClr val="0E0A53"/>
                </a:solidFill>
                <a:latin typeface="Calibri"/>
                <a:cs typeface="Calibri"/>
              </a:rPr>
              <a:t>l</a:t>
            </a:r>
            <a:r>
              <a:rPr sz="3800" b="0" dirty="0">
                <a:solidFill>
                  <a:srgbClr val="0E0A53"/>
                </a:solidFill>
                <a:latin typeface="Calibri"/>
                <a:cs typeface="Calibri"/>
              </a:rPr>
              <a:t>	</a:t>
            </a:r>
            <a:r>
              <a:rPr sz="3800" b="0" spc="-5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3800" b="0" spc="114" dirty="0">
                <a:solidFill>
                  <a:srgbClr val="0E0A53"/>
                </a:solidFill>
                <a:latin typeface="Calibri"/>
                <a:cs typeface="Calibri"/>
              </a:rPr>
              <a:t>e</a:t>
            </a:r>
            <a:r>
              <a:rPr sz="3800" b="0" spc="85" dirty="0">
                <a:solidFill>
                  <a:srgbClr val="0E0A53"/>
                </a:solidFill>
                <a:latin typeface="Calibri"/>
                <a:cs typeface="Calibri"/>
              </a:rPr>
              <a:t>u</a:t>
            </a:r>
            <a:r>
              <a:rPr sz="3800" b="0" spc="95" dirty="0">
                <a:solidFill>
                  <a:srgbClr val="0E0A53"/>
                </a:solidFill>
                <a:latin typeface="Calibri"/>
                <a:cs typeface="Calibri"/>
              </a:rPr>
              <a:t>r</a:t>
            </a:r>
            <a:r>
              <a:rPr sz="3800" b="0" spc="20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3800" b="0" spc="270" dirty="0">
                <a:solidFill>
                  <a:srgbClr val="0E0A53"/>
                </a:solidFill>
                <a:latin typeface="Calibri"/>
                <a:cs typeface="Calibri"/>
              </a:rPr>
              <a:t>l</a:t>
            </a:r>
            <a:r>
              <a:rPr sz="3800" b="0" dirty="0">
                <a:solidFill>
                  <a:srgbClr val="0E0A53"/>
                </a:solidFill>
                <a:latin typeface="Calibri"/>
                <a:cs typeface="Calibri"/>
              </a:rPr>
              <a:t>	</a:t>
            </a:r>
            <a:r>
              <a:rPr sz="3800" b="0" spc="-5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3800" b="0" spc="-50" dirty="0">
                <a:solidFill>
                  <a:srgbClr val="0E0A53"/>
                </a:solidFill>
                <a:latin typeface="Calibri"/>
                <a:cs typeface="Calibri"/>
              </a:rPr>
              <a:t>e</a:t>
            </a:r>
            <a:r>
              <a:rPr sz="3800" b="0" spc="484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3800" b="0" spc="60" dirty="0">
                <a:solidFill>
                  <a:srgbClr val="0E0A53"/>
                </a:solidFill>
                <a:latin typeface="Calibri"/>
                <a:cs typeface="Calibri"/>
              </a:rPr>
              <a:t>w</a:t>
            </a:r>
            <a:r>
              <a:rPr sz="3800" b="0" spc="-85" dirty="0">
                <a:solidFill>
                  <a:srgbClr val="0E0A53"/>
                </a:solidFill>
                <a:latin typeface="Calibri"/>
                <a:cs typeface="Calibri"/>
              </a:rPr>
              <a:t>o</a:t>
            </a:r>
            <a:r>
              <a:rPr sz="3800" b="0" spc="355" dirty="0">
                <a:solidFill>
                  <a:srgbClr val="0E0A53"/>
                </a:solidFill>
                <a:latin typeface="Calibri"/>
                <a:cs typeface="Calibri"/>
              </a:rPr>
              <a:t>r</a:t>
            </a:r>
            <a:r>
              <a:rPr sz="3800" b="0" spc="275" dirty="0">
                <a:solidFill>
                  <a:srgbClr val="0E0A53"/>
                </a:solidFill>
                <a:latin typeface="Calibri"/>
                <a:cs typeface="Calibri"/>
              </a:rPr>
              <a:t>k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43359" y="2071116"/>
            <a:ext cx="15373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35" dirty="0">
                <a:solidFill>
                  <a:srgbClr val="0E0A53"/>
                </a:solidFill>
                <a:latin typeface="Calibri"/>
                <a:cs typeface="Calibri"/>
              </a:rPr>
              <a:t>Output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0187" y="355091"/>
            <a:ext cx="11976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20" dirty="0">
                <a:solidFill>
                  <a:srgbClr val="0E0A53"/>
                </a:solidFill>
                <a:latin typeface="Calibri"/>
                <a:cs typeface="Calibri"/>
              </a:rPr>
              <a:t>In</a:t>
            </a:r>
            <a:r>
              <a:rPr sz="3800" spc="285" dirty="0">
                <a:solidFill>
                  <a:srgbClr val="0E0A53"/>
                </a:solidFill>
                <a:latin typeface="Calibri"/>
                <a:cs typeface="Calibri"/>
              </a:rPr>
              <a:t>p</a:t>
            </a:r>
            <a:r>
              <a:rPr sz="3800" spc="-204" dirty="0">
                <a:solidFill>
                  <a:srgbClr val="0E0A53"/>
                </a:solidFill>
                <a:latin typeface="Calibri"/>
                <a:cs typeface="Calibri"/>
              </a:rPr>
              <a:t>u</a:t>
            </a:r>
            <a:r>
              <a:rPr sz="3800" spc="46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endParaRPr sz="3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12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245" y="5736393"/>
            <a:ext cx="1922515" cy="1542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081" y="1035207"/>
            <a:ext cx="1600890" cy="1600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674" y="2751353"/>
            <a:ext cx="1399518" cy="1922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1675" y="4472940"/>
            <a:ext cx="109220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110"/>
              </a:lnSpc>
            </a:pP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3732" y="3436543"/>
            <a:ext cx="2769027" cy="2076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5202" y="2248023"/>
            <a:ext cx="1304290" cy="1188720"/>
          </a:xfrm>
          <a:custGeom>
            <a:avLst/>
            <a:gdLst/>
            <a:ahLst/>
            <a:cxnLst/>
            <a:rect l="l" t="t" r="r" b="b"/>
            <a:pathLst>
              <a:path w="1304289" h="1188720">
                <a:moveTo>
                  <a:pt x="1200039" y="1152414"/>
                </a:moveTo>
                <a:lnTo>
                  <a:pt x="1196439" y="1154746"/>
                </a:lnTo>
                <a:lnTo>
                  <a:pt x="1194875" y="1162062"/>
                </a:lnTo>
                <a:lnTo>
                  <a:pt x="1197207" y="1165661"/>
                </a:lnTo>
                <a:lnTo>
                  <a:pt x="1304239" y="1188540"/>
                </a:lnTo>
                <a:lnTo>
                  <a:pt x="1302968" y="1184490"/>
                </a:lnTo>
                <a:lnTo>
                  <a:pt x="1289731" y="1184490"/>
                </a:lnTo>
                <a:lnTo>
                  <a:pt x="1271215" y="1167629"/>
                </a:lnTo>
                <a:lnTo>
                  <a:pt x="1200039" y="1152414"/>
                </a:lnTo>
                <a:close/>
              </a:path>
              <a:path w="1304289" h="1188720">
                <a:moveTo>
                  <a:pt x="1271215" y="1167629"/>
                </a:moveTo>
                <a:lnTo>
                  <a:pt x="1289731" y="1184490"/>
                </a:lnTo>
                <a:lnTo>
                  <a:pt x="1292439" y="1181517"/>
                </a:lnTo>
                <a:lnTo>
                  <a:pt x="1287838" y="1181517"/>
                </a:lnTo>
                <a:lnTo>
                  <a:pt x="1284361" y="1170439"/>
                </a:lnTo>
                <a:lnTo>
                  <a:pt x="1271215" y="1167629"/>
                </a:lnTo>
                <a:close/>
              </a:path>
              <a:path w="1304289" h="1188720">
                <a:moveTo>
                  <a:pt x="1267669" y="1082126"/>
                </a:moveTo>
                <a:lnTo>
                  <a:pt x="1260530" y="1084365"/>
                </a:lnTo>
                <a:lnTo>
                  <a:pt x="1258544" y="1088167"/>
                </a:lnTo>
                <a:lnTo>
                  <a:pt x="1280337" y="1157614"/>
                </a:lnTo>
                <a:lnTo>
                  <a:pt x="1298853" y="1174475"/>
                </a:lnTo>
                <a:lnTo>
                  <a:pt x="1289731" y="1184490"/>
                </a:lnTo>
                <a:lnTo>
                  <a:pt x="1302968" y="1184490"/>
                </a:lnTo>
                <a:lnTo>
                  <a:pt x="1271470" y="1084111"/>
                </a:lnTo>
                <a:lnTo>
                  <a:pt x="1267669" y="1082126"/>
                </a:lnTo>
                <a:close/>
              </a:path>
              <a:path w="1304289" h="1188720">
                <a:moveTo>
                  <a:pt x="1284361" y="1170439"/>
                </a:moveTo>
                <a:lnTo>
                  <a:pt x="1287838" y="1181517"/>
                </a:lnTo>
                <a:lnTo>
                  <a:pt x="1295716" y="1172866"/>
                </a:lnTo>
                <a:lnTo>
                  <a:pt x="1284361" y="1170439"/>
                </a:lnTo>
                <a:close/>
              </a:path>
              <a:path w="1304289" h="1188720">
                <a:moveTo>
                  <a:pt x="1280337" y="1157614"/>
                </a:moveTo>
                <a:lnTo>
                  <a:pt x="1284361" y="1170439"/>
                </a:lnTo>
                <a:lnTo>
                  <a:pt x="1295716" y="1172866"/>
                </a:lnTo>
                <a:lnTo>
                  <a:pt x="1287838" y="1181517"/>
                </a:lnTo>
                <a:lnTo>
                  <a:pt x="1292439" y="1181517"/>
                </a:lnTo>
                <a:lnTo>
                  <a:pt x="1298853" y="1174475"/>
                </a:lnTo>
                <a:lnTo>
                  <a:pt x="1280337" y="1157614"/>
                </a:lnTo>
                <a:close/>
              </a:path>
              <a:path w="1304289" h="1188720">
                <a:moveTo>
                  <a:pt x="9119" y="0"/>
                </a:moveTo>
                <a:lnTo>
                  <a:pt x="0" y="10015"/>
                </a:lnTo>
                <a:lnTo>
                  <a:pt x="1271215" y="1167629"/>
                </a:lnTo>
                <a:lnTo>
                  <a:pt x="1284361" y="1170439"/>
                </a:lnTo>
                <a:lnTo>
                  <a:pt x="1280337" y="1157614"/>
                </a:lnTo>
                <a:lnTo>
                  <a:pt x="91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8754" y="4033324"/>
            <a:ext cx="1301115" cy="243204"/>
          </a:xfrm>
          <a:custGeom>
            <a:avLst/>
            <a:gdLst/>
            <a:ahLst/>
            <a:cxnLst/>
            <a:rect l="l" t="t" r="r" b="b"/>
            <a:pathLst>
              <a:path w="1301114" h="243204">
                <a:moveTo>
                  <a:pt x="1261620" y="203280"/>
                </a:moveTo>
                <a:lnTo>
                  <a:pt x="1193991" y="230188"/>
                </a:lnTo>
                <a:lnTo>
                  <a:pt x="1192295" y="234127"/>
                </a:lnTo>
                <a:lnTo>
                  <a:pt x="1195061" y="241079"/>
                </a:lnTo>
                <a:lnTo>
                  <a:pt x="1198999" y="242775"/>
                </a:lnTo>
                <a:lnTo>
                  <a:pt x="1288889" y="207008"/>
                </a:lnTo>
                <a:lnTo>
                  <a:pt x="1286394" y="207008"/>
                </a:lnTo>
                <a:lnTo>
                  <a:pt x="1261620" y="203280"/>
                </a:lnTo>
                <a:close/>
              </a:path>
              <a:path w="1301114" h="243204">
                <a:moveTo>
                  <a:pt x="1274109" y="198310"/>
                </a:moveTo>
                <a:lnTo>
                  <a:pt x="1261620" y="203280"/>
                </a:lnTo>
                <a:lnTo>
                  <a:pt x="1286394" y="207008"/>
                </a:lnTo>
                <a:lnTo>
                  <a:pt x="1286608" y="205588"/>
                </a:lnTo>
                <a:lnTo>
                  <a:pt x="1283157" y="205588"/>
                </a:lnTo>
                <a:lnTo>
                  <a:pt x="1274109" y="198310"/>
                </a:lnTo>
                <a:close/>
              </a:path>
              <a:path w="1301114" h="243204">
                <a:moveTo>
                  <a:pt x="1215415" y="133705"/>
                </a:moveTo>
                <a:lnTo>
                  <a:pt x="1211152" y="134167"/>
                </a:lnTo>
                <a:lnTo>
                  <a:pt x="1206461" y="139997"/>
                </a:lnTo>
                <a:lnTo>
                  <a:pt x="1206924" y="144261"/>
                </a:lnTo>
                <a:lnTo>
                  <a:pt x="1263634" y="189883"/>
                </a:lnTo>
                <a:lnTo>
                  <a:pt x="1288411" y="193612"/>
                </a:lnTo>
                <a:lnTo>
                  <a:pt x="1286394" y="207008"/>
                </a:lnTo>
                <a:lnTo>
                  <a:pt x="1288889" y="207008"/>
                </a:lnTo>
                <a:lnTo>
                  <a:pt x="1300695" y="202310"/>
                </a:lnTo>
                <a:lnTo>
                  <a:pt x="1215415" y="133705"/>
                </a:lnTo>
                <a:close/>
              </a:path>
              <a:path w="1301114" h="243204">
                <a:moveTo>
                  <a:pt x="1284898" y="194017"/>
                </a:moveTo>
                <a:lnTo>
                  <a:pt x="1274109" y="198310"/>
                </a:lnTo>
                <a:lnTo>
                  <a:pt x="1283157" y="205588"/>
                </a:lnTo>
                <a:lnTo>
                  <a:pt x="1284898" y="194017"/>
                </a:lnTo>
                <a:close/>
              </a:path>
              <a:path w="1301114" h="243204">
                <a:moveTo>
                  <a:pt x="1288350" y="194017"/>
                </a:moveTo>
                <a:lnTo>
                  <a:pt x="1284898" y="194017"/>
                </a:lnTo>
                <a:lnTo>
                  <a:pt x="1283157" y="205588"/>
                </a:lnTo>
                <a:lnTo>
                  <a:pt x="1286608" y="205588"/>
                </a:lnTo>
                <a:lnTo>
                  <a:pt x="1288350" y="194017"/>
                </a:lnTo>
                <a:close/>
              </a:path>
              <a:path w="1301114" h="243204">
                <a:moveTo>
                  <a:pt x="2015" y="0"/>
                </a:moveTo>
                <a:lnTo>
                  <a:pt x="0" y="13395"/>
                </a:lnTo>
                <a:lnTo>
                  <a:pt x="1261620" y="203280"/>
                </a:lnTo>
                <a:lnTo>
                  <a:pt x="1274109" y="198310"/>
                </a:lnTo>
                <a:lnTo>
                  <a:pt x="1263634" y="189883"/>
                </a:lnTo>
                <a:lnTo>
                  <a:pt x="2015" y="0"/>
                </a:lnTo>
                <a:close/>
              </a:path>
              <a:path w="1301114" h="243204">
                <a:moveTo>
                  <a:pt x="1263634" y="189883"/>
                </a:moveTo>
                <a:lnTo>
                  <a:pt x="1274109" y="198310"/>
                </a:lnTo>
                <a:lnTo>
                  <a:pt x="1284898" y="194017"/>
                </a:lnTo>
                <a:lnTo>
                  <a:pt x="1288350" y="194017"/>
                </a:lnTo>
                <a:lnTo>
                  <a:pt x="1288411" y="193612"/>
                </a:lnTo>
                <a:lnTo>
                  <a:pt x="1263634" y="189883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259" y="5096403"/>
            <a:ext cx="1130300" cy="1143000"/>
          </a:xfrm>
          <a:custGeom>
            <a:avLst/>
            <a:gdLst/>
            <a:ahLst/>
            <a:cxnLst/>
            <a:rect l="l" t="t" r="r" b="b"/>
            <a:pathLst>
              <a:path w="1130300" h="1143000">
                <a:moveTo>
                  <a:pt x="1111275" y="19115"/>
                </a:moveTo>
                <a:lnTo>
                  <a:pt x="1098295" y="22608"/>
                </a:lnTo>
                <a:lnTo>
                  <a:pt x="0" y="1133092"/>
                </a:lnTo>
                <a:lnTo>
                  <a:pt x="9631" y="1142617"/>
                </a:lnTo>
                <a:lnTo>
                  <a:pt x="1107925" y="32135"/>
                </a:lnTo>
                <a:lnTo>
                  <a:pt x="1111275" y="19115"/>
                </a:lnTo>
                <a:close/>
              </a:path>
              <a:path w="1130300" h="1143000">
                <a:moveTo>
                  <a:pt x="1128952" y="4779"/>
                </a:moveTo>
                <a:lnTo>
                  <a:pt x="1115928" y="4779"/>
                </a:lnTo>
                <a:lnTo>
                  <a:pt x="1125560" y="14305"/>
                </a:lnTo>
                <a:lnTo>
                  <a:pt x="1107920" y="32155"/>
                </a:lnTo>
                <a:lnTo>
                  <a:pt x="1089792" y="102623"/>
                </a:lnTo>
                <a:lnTo>
                  <a:pt x="1091972" y="106316"/>
                </a:lnTo>
                <a:lnTo>
                  <a:pt x="1099219" y="108181"/>
                </a:lnTo>
                <a:lnTo>
                  <a:pt x="1102911" y="105999"/>
                </a:lnTo>
                <a:lnTo>
                  <a:pt x="1128952" y="4779"/>
                </a:lnTo>
                <a:close/>
              </a:path>
              <a:path w="1130300" h="1143000">
                <a:moveTo>
                  <a:pt x="1130181" y="0"/>
                </a:moveTo>
                <a:lnTo>
                  <a:pt x="1024489" y="28437"/>
                </a:lnTo>
                <a:lnTo>
                  <a:pt x="1022350" y="32155"/>
                </a:lnTo>
                <a:lnTo>
                  <a:pt x="1024293" y="39378"/>
                </a:lnTo>
                <a:lnTo>
                  <a:pt x="1028009" y="41520"/>
                </a:lnTo>
                <a:lnTo>
                  <a:pt x="1098295" y="22608"/>
                </a:lnTo>
                <a:lnTo>
                  <a:pt x="1115928" y="4779"/>
                </a:lnTo>
                <a:lnTo>
                  <a:pt x="1128952" y="4779"/>
                </a:lnTo>
                <a:lnTo>
                  <a:pt x="1130181" y="0"/>
                </a:lnTo>
                <a:close/>
              </a:path>
              <a:path w="1130300" h="1143000">
                <a:moveTo>
                  <a:pt x="1119054" y="7870"/>
                </a:moveTo>
                <a:lnTo>
                  <a:pt x="1114168" y="7870"/>
                </a:lnTo>
                <a:lnTo>
                  <a:pt x="1122488" y="16098"/>
                </a:lnTo>
                <a:lnTo>
                  <a:pt x="1111275" y="19115"/>
                </a:lnTo>
                <a:lnTo>
                  <a:pt x="1107925" y="32135"/>
                </a:lnTo>
                <a:lnTo>
                  <a:pt x="1125560" y="14305"/>
                </a:lnTo>
                <a:lnTo>
                  <a:pt x="1119054" y="7870"/>
                </a:lnTo>
                <a:close/>
              </a:path>
              <a:path w="1130300" h="1143000">
                <a:moveTo>
                  <a:pt x="1115928" y="4779"/>
                </a:moveTo>
                <a:lnTo>
                  <a:pt x="1098295" y="22608"/>
                </a:lnTo>
                <a:lnTo>
                  <a:pt x="1111275" y="19115"/>
                </a:lnTo>
                <a:lnTo>
                  <a:pt x="1114168" y="7870"/>
                </a:lnTo>
                <a:lnTo>
                  <a:pt x="1119054" y="7870"/>
                </a:lnTo>
                <a:lnTo>
                  <a:pt x="1115928" y="4779"/>
                </a:lnTo>
                <a:close/>
              </a:path>
              <a:path w="1130300" h="1143000">
                <a:moveTo>
                  <a:pt x="1114168" y="7870"/>
                </a:moveTo>
                <a:lnTo>
                  <a:pt x="1111275" y="19115"/>
                </a:lnTo>
                <a:lnTo>
                  <a:pt x="1122488" y="16098"/>
                </a:lnTo>
                <a:lnTo>
                  <a:pt x="1114168" y="787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35486" y="2358644"/>
            <a:ext cx="392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000" spc="-412" baseline="-16666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2888" y="3593084"/>
            <a:ext cx="442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000" spc="179" baseline="-16666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4929" y="5126228"/>
            <a:ext cx="436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000" spc="-44" baseline="-16666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4254" y="2713735"/>
            <a:ext cx="39497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5" dirty="0">
                <a:latin typeface="Calibri"/>
                <a:cs typeface="Calibri"/>
              </a:rPr>
              <a:t>F(eye</a:t>
            </a:r>
            <a:r>
              <a:rPr sz="2100" spc="35" dirty="0">
                <a:latin typeface="Cambria"/>
                <a:cs typeface="Cambria"/>
              </a:rPr>
              <a:t>×</a:t>
            </a:r>
            <a:r>
              <a:rPr sz="2100" spc="3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100" spc="52" baseline="-15873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100" spc="35" dirty="0">
                <a:latin typeface="Calibri"/>
                <a:cs typeface="Calibri"/>
              </a:rPr>
              <a:t>+nose</a:t>
            </a:r>
            <a:r>
              <a:rPr sz="2100" spc="35" dirty="0">
                <a:latin typeface="Cambria"/>
                <a:cs typeface="Cambria"/>
              </a:rPr>
              <a:t>×</a:t>
            </a:r>
            <a:r>
              <a:rPr sz="2100" spc="3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100" spc="52" baseline="-15873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100" spc="35" dirty="0">
                <a:latin typeface="Calibri"/>
                <a:cs typeface="Calibri"/>
              </a:rPr>
              <a:t>+…+mouth</a:t>
            </a:r>
            <a:r>
              <a:rPr sz="2100" spc="35" dirty="0">
                <a:latin typeface="Cambria"/>
                <a:cs typeface="Cambria"/>
              </a:rPr>
              <a:t>×</a:t>
            </a:r>
            <a:r>
              <a:rPr sz="2100" spc="3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100" spc="52" baseline="-15873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35" dirty="0"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44225" y="4414447"/>
            <a:ext cx="838835" cy="110489"/>
          </a:xfrm>
          <a:custGeom>
            <a:avLst/>
            <a:gdLst/>
            <a:ahLst/>
            <a:cxnLst/>
            <a:rect l="l" t="t" r="r" b="b"/>
            <a:pathLst>
              <a:path w="838834" h="110489">
                <a:moveTo>
                  <a:pt x="743701" y="0"/>
                </a:moveTo>
                <a:lnTo>
                  <a:pt x="739554" y="1090"/>
                </a:lnTo>
                <a:lnTo>
                  <a:pt x="735783" y="7553"/>
                </a:lnTo>
                <a:lnTo>
                  <a:pt x="736875" y="11700"/>
                </a:lnTo>
                <a:lnTo>
                  <a:pt x="799745" y="48375"/>
                </a:lnTo>
                <a:lnTo>
                  <a:pt x="824800" y="48375"/>
                </a:lnTo>
                <a:lnTo>
                  <a:pt x="824800" y="61921"/>
                </a:lnTo>
                <a:lnTo>
                  <a:pt x="799746" y="61921"/>
                </a:lnTo>
                <a:lnTo>
                  <a:pt x="736875" y="98596"/>
                </a:lnTo>
                <a:lnTo>
                  <a:pt x="735783" y="102743"/>
                </a:lnTo>
                <a:lnTo>
                  <a:pt x="739554" y="109206"/>
                </a:lnTo>
                <a:lnTo>
                  <a:pt x="743700" y="110296"/>
                </a:lnTo>
                <a:lnTo>
                  <a:pt x="826631" y="61921"/>
                </a:lnTo>
                <a:lnTo>
                  <a:pt x="824800" y="61921"/>
                </a:lnTo>
                <a:lnTo>
                  <a:pt x="826633" y="61920"/>
                </a:lnTo>
                <a:lnTo>
                  <a:pt x="838241" y="55148"/>
                </a:lnTo>
                <a:lnTo>
                  <a:pt x="743701" y="0"/>
                </a:lnTo>
                <a:close/>
              </a:path>
              <a:path w="838834" h="110489">
                <a:moveTo>
                  <a:pt x="811356" y="55148"/>
                </a:moveTo>
                <a:lnTo>
                  <a:pt x="799746" y="61921"/>
                </a:lnTo>
                <a:lnTo>
                  <a:pt x="824800" y="61921"/>
                </a:lnTo>
                <a:lnTo>
                  <a:pt x="824800" y="60999"/>
                </a:lnTo>
                <a:lnTo>
                  <a:pt x="821386" y="60999"/>
                </a:lnTo>
                <a:lnTo>
                  <a:pt x="811356" y="55148"/>
                </a:lnTo>
                <a:close/>
              </a:path>
              <a:path w="838834" h="110489">
                <a:moveTo>
                  <a:pt x="0" y="48374"/>
                </a:moveTo>
                <a:lnTo>
                  <a:pt x="0" y="61920"/>
                </a:lnTo>
                <a:lnTo>
                  <a:pt x="799748" y="61920"/>
                </a:lnTo>
                <a:lnTo>
                  <a:pt x="811356" y="55148"/>
                </a:lnTo>
                <a:lnTo>
                  <a:pt x="799745" y="48375"/>
                </a:lnTo>
                <a:lnTo>
                  <a:pt x="0" y="48374"/>
                </a:lnTo>
                <a:close/>
              </a:path>
              <a:path w="838834" h="110489">
                <a:moveTo>
                  <a:pt x="821386" y="49297"/>
                </a:moveTo>
                <a:lnTo>
                  <a:pt x="811356" y="55148"/>
                </a:lnTo>
                <a:lnTo>
                  <a:pt x="821386" y="60999"/>
                </a:lnTo>
                <a:lnTo>
                  <a:pt x="821386" y="49297"/>
                </a:lnTo>
                <a:close/>
              </a:path>
              <a:path w="838834" h="110489">
                <a:moveTo>
                  <a:pt x="824800" y="49297"/>
                </a:moveTo>
                <a:lnTo>
                  <a:pt x="821386" y="49297"/>
                </a:lnTo>
                <a:lnTo>
                  <a:pt x="821386" y="60999"/>
                </a:lnTo>
                <a:lnTo>
                  <a:pt x="824800" y="60999"/>
                </a:lnTo>
                <a:lnTo>
                  <a:pt x="824800" y="49297"/>
                </a:lnTo>
                <a:close/>
              </a:path>
              <a:path w="838834" h="110489">
                <a:moveTo>
                  <a:pt x="799745" y="48375"/>
                </a:moveTo>
                <a:lnTo>
                  <a:pt x="811356" y="55148"/>
                </a:lnTo>
                <a:lnTo>
                  <a:pt x="821386" y="49297"/>
                </a:lnTo>
                <a:lnTo>
                  <a:pt x="824800" y="49297"/>
                </a:lnTo>
                <a:lnTo>
                  <a:pt x="824800" y="48375"/>
                </a:lnTo>
                <a:lnTo>
                  <a:pt x="799745" y="483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17229" y="4232717"/>
            <a:ext cx="927100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20"/>
              </a:lnSpc>
            </a:pPr>
            <a:r>
              <a:rPr sz="2100" spc="10" dirty="0">
                <a:latin typeface="Calibri"/>
                <a:cs typeface="Calibri"/>
              </a:rPr>
              <a:t>Sheldon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2100" spc="10" dirty="0">
                <a:latin typeface="Calibri"/>
                <a:cs typeface="Calibri"/>
              </a:rPr>
              <a:t>Coo</a:t>
            </a:r>
            <a:r>
              <a:rPr sz="2100" spc="15" dirty="0">
                <a:latin typeface="Calibri"/>
                <a:cs typeface="Calibri"/>
              </a:rPr>
              <a:t>p</a:t>
            </a:r>
            <a:r>
              <a:rPr sz="2100" spc="20" dirty="0">
                <a:latin typeface="Calibri"/>
                <a:cs typeface="Calibri"/>
              </a:rPr>
              <a:t>e</a:t>
            </a:r>
            <a:r>
              <a:rPr sz="2100" spc="10" dirty="0">
                <a:latin typeface="Calibri"/>
                <a:cs typeface="Calibri"/>
              </a:rPr>
              <a:t>r?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36483" y="5702350"/>
            <a:ext cx="1841451" cy="18414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95579" y="4674057"/>
            <a:ext cx="187325" cy="2604770"/>
          </a:xfrm>
          <a:custGeom>
            <a:avLst/>
            <a:gdLst/>
            <a:ahLst/>
            <a:cxnLst/>
            <a:rect l="l" t="t" r="r" b="b"/>
            <a:pathLst>
              <a:path w="187325" h="2604770">
                <a:moveTo>
                  <a:pt x="186857" y="2604461"/>
                </a:moveTo>
                <a:lnTo>
                  <a:pt x="150490" y="2603238"/>
                </a:lnTo>
                <a:lnTo>
                  <a:pt x="120792" y="2599901"/>
                </a:lnTo>
                <a:lnTo>
                  <a:pt x="100769" y="2594951"/>
                </a:lnTo>
                <a:lnTo>
                  <a:pt x="93427" y="2588890"/>
                </a:lnTo>
                <a:lnTo>
                  <a:pt x="93430" y="1317802"/>
                </a:lnTo>
                <a:lnTo>
                  <a:pt x="86088" y="1311741"/>
                </a:lnTo>
                <a:lnTo>
                  <a:pt x="66065" y="1306791"/>
                </a:lnTo>
                <a:lnTo>
                  <a:pt x="36367" y="1303454"/>
                </a:lnTo>
                <a:lnTo>
                  <a:pt x="0" y="1302231"/>
                </a:lnTo>
                <a:lnTo>
                  <a:pt x="36367" y="1301007"/>
                </a:lnTo>
                <a:lnTo>
                  <a:pt x="66065" y="1297670"/>
                </a:lnTo>
                <a:lnTo>
                  <a:pt x="86088" y="1292720"/>
                </a:lnTo>
                <a:lnTo>
                  <a:pt x="93430" y="1286659"/>
                </a:lnTo>
                <a:lnTo>
                  <a:pt x="93430" y="15571"/>
                </a:lnTo>
                <a:lnTo>
                  <a:pt x="100772" y="9510"/>
                </a:lnTo>
                <a:lnTo>
                  <a:pt x="120795" y="4560"/>
                </a:lnTo>
                <a:lnTo>
                  <a:pt x="150493" y="1223"/>
                </a:lnTo>
                <a:lnTo>
                  <a:pt x="186860" y="0"/>
                </a:lnTo>
              </a:path>
            </a:pathLst>
          </a:custGeom>
          <a:ln w="13546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2866" y="6528714"/>
            <a:ext cx="4250690" cy="267970"/>
          </a:xfrm>
          <a:custGeom>
            <a:avLst/>
            <a:gdLst/>
            <a:ahLst/>
            <a:cxnLst/>
            <a:rect l="l" t="t" r="r" b="b"/>
            <a:pathLst>
              <a:path w="4250690" h="267970">
                <a:moveTo>
                  <a:pt x="91700" y="157242"/>
                </a:moveTo>
                <a:lnTo>
                  <a:pt x="0" y="216994"/>
                </a:lnTo>
                <a:lnTo>
                  <a:pt x="97148" y="267405"/>
                </a:lnTo>
                <a:lnTo>
                  <a:pt x="101238" y="266110"/>
                </a:lnTo>
                <a:lnTo>
                  <a:pt x="104683" y="259470"/>
                </a:lnTo>
                <a:lnTo>
                  <a:pt x="103388" y="255381"/>
                </a:lnTo>
                <a:lnTo>
                  <a:pt x="41172" y="223097"/>
                </a:lnTo>
                <a:lnTo>
                  <a:pt x="13726" y="223097"/>
                </a:lnTo>
                <a:lnTo>
                  <a:pt x="13056" y="209567"/>
                </a:lnTo>
                <a:lnTo>
                  <a:pt x="38114" y="208327"/>
                </a:lnTo>
                <a:lnTo>
                  <a:pt x="99095" y="168592"/>
                </a:lnTo>
                <a:lnTo>
                  <a:pt x="99980" y="164396"/>
                </a:lnTo>
                <a:lnTo>
                  <a:pt x="95896" y="158127"/>
                </a:lnTo>
                <a:lnTo>
                  <a:pt x="91700" y="157242"/>
                </a:lnTo>
                <a:close/>
              </a:path>
              <a:path w="4250690" h="267970">
                <a:moveTo>
                  <a:pt x="38114" y="208327"/>
                </a:moveTo>
                <a:lnTo>
                  <a:pt x="13056" y="209567"/>
                </a:lnTo>
                <a:lnTo>
                  <a:pt x="13726" y="223097"/>
                </a:lnTo>
                <a:lnTo>
                  <a:pt x="35799" y="222005"/>
                </a:lnTo>
                <a:lnTo>
                  <a:pt x="17123" y="222005"/>
                </a:lnTo>
                <a:lnTo>
                  <a:pt x="16545" y="210318"/>
                </a:lnTo>
                <a:lnTo>
                  <a:pt x="35059" y="210318"/>
                </a:lnTo>
                <a:lnTo>
                  <a:pt x="38114" y="208327"/>
                </a:lnTo>
                <a:close/>
              </a:path>
              <a:path w="4250690" h="267970">
                <a:moveTo>
                  <a:pt x="38783" y="221858"/>
                </a:moveTo>
                <a:lnTo>
                  <a:pt x="13726" y="223097"/>
                </a:lnTo>
                <a:lnTo>
                  <a:pt x="41172" y="223097"/>
                </a:lnTo>
                <a:lnTo>
                  <a:pt x="38783" y="221858"/>
                </a:lnTo>
                <a:close/>
              </a:path>
              <a:path w="4250690" h="267970">
                <a:moveTo>
                  <a:pt x="16545" y="210318"/>
                </a:moveTo>
                <a:lnTo>
                  <a:pt x="17123" y="222005"/>
                </a:lnTo>
                <a:lnTo>
                  <a:pt x="26851" y="215666"/>
                </a:lnTo>
                <a:lnTo>
                  <a:pt x="16545" y="210318"/>
                </a:lnTo>
                <a:close/>
              </a:path>
              <a:path w="4250690" h="267970">
                <a:moveTo>
                  <a:pt x="26851" y="215666"/>
                </a:moveTo>
                <a:lnTo>
                  <a:pt x="17123" y="222005"/>
                </a:lnTo>
                <a:lnTo>
                  <a:pt x="35799" y="222005"/>
                </a:lnTo>
                <a:lnTo>
                  <a:pt x="38783" y="221858"/>
                </a:lnTo>
                <a:lnTo>
                  <a:pt x="26851" y="215666"/>
                </a:lnTo>
                <a:close/>
              </a:path>
              <a:path w="4250690" h="267970">
                <a:moveTo>
                  <a:pt x="4249947" y="0"/>
                </a:moveTo>
                <a:lnTo>
                  <a:pt x="38114" y="208327"/>
                </a:lnTo>
                <a:lnTo>
                  <a:pt x="26851" y="215666"/>
                </a:lnTo>
                <a:lnTo>
                  <a:pt x="38783" y="221858"/>
                </a:lnTo>
                <a:lnTo>
                  <a:pt x="4250616" y="13530"/>
                </a:lnTo>
                <a:lnTo>
                  <a:pt x="4249947" y="0"/>
                </a:lnTo>
                <a:close/>
              </a:path>
              <a:path w="4250690" h="267970">
                <a:moveTo>
                  <a:pt x="35059" y="210318"/>
                </a:moveTo>
                <a:lnTo>
                  <a:pt x="16545" y="210318"/>
                </a:lnTo>
                <a:lnTo>
                  <a:pt x="26851" y="215666"/>
                </a:lnTo>
                <a:lnTo>
                  <a:pt x="35059" y="21031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19693" y="3156507"/>
            <a:ext cx="1858239" cy="24776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04450" y="6021324"/>
            <a:ext cx="2003425" cy="11290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 indent="162560">
              <a:lnSpc>
                <a:spcPts val="4130"/>
              </a:lnSpc>
              <a:spcBef>
                <a:spcPts val="595"/>
              </a:spcBef>
            </a:pPr>
            <a:r>
              <a:rPr sz="3800" spc="245" dirty="0">
                <a:latin typeface="Calibri"/>
                <a:cs typeface="Calibri"/>
              </a:rPr>
              <a:t>error  </a:t>
            </a:r>
            <a:r>
              <a:rPr sz="3800" spc="140" dirty="0">
                <a:latin typeface="Calibri"/>
                <a:cs typeface="Calibri"/>
              </a:rPr>
              <a:t>f</a:t>
            </a:r>
            <a:r>
              <a:rPr sz="3800" spc="375" dirty="0">
                <a:latin typeface="Calibri"/>
                <a:cs typeface="Calibri"/>
              </a:rPr>
              <a:t>e</a:t>
            </a:r>
            <a:r>
              <a:rPr sz="3800" spc="300" dirty="0">
                <a:latin typeface="Calibri"/>
                <a:cs typeface="Calibri"/>
              </a:rPr>
              <a:t>e</a:t>
            </a:r>
            <a:r>
              <a:rPr sz="3800" spc="-25" dirty="0">
                <a:latin typeface="Calibri"/>
                <a:cs typeface="Calibri"/>
              </a:rPr>
              <a:t>d</a:t>
            </a:r>
            <a:r>
              <a:rPr sz="3800" spc="55" dirty="0">
                <a:latin typeface="Calibri"/>
                <a:cs typeface="Calibri"/>
              </a:rPr>
              <a:t>b</a:t>
            </a:r>
            <a:r>
              <a:rPr sz="3800" spc="110" dirty="0">
                <a:latin typeface="Calibri"/>
                <a:cs typeface="Calibri"/>
              </a:rPr>
              <a:t>a</a:t>
            </a:r>
            <a:r>
              <a:rPr sz="3800" spc="220" dirty="0">
                <a:latin typeface="Calibri"/>
                <a:cs typeface="Calibri"/>
              </a:rPr>
              <a:t>c</a:t>
            </a:r>
            <a:r>
              <a:rPr sz="3800" spc="275" dirty="0">
                <a:latin typeface="Calibri"/>
                <a:cs typeface="Calibri"/>
              </a:rPr>
              <a:t>k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236177" y="256031"/>
            <a:ext cx="5583555" cy="128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80"/>
              </a:lnSpc>
              <a:spcBef>
                <a:spcPts val="100"/>
              </a:spcBef>
            </a:pPr>
            <a:r>
              <a:rPr b="0" spc="200" dirty="0">
                <a:solidFill>
                  <a:srgbClr val="0E0A53"/>
                </a:solidFill>
                <a:latin typeface="Calibri"/>
                <a:cs typeface="Calibri"/>
              </a:rPr>
              <a:t>Intuitive</a:t>
            </a:r>
          </a:p>
          <a:p>
            <a:pPr marL="12700">
              <a:lnSpc>
                <a:spcPts val="4400"/>
              </a:lnSpc>
              <a:tabLst>
                <a:tab pos="2129790" algn="l"/>
                <a:tab pos="3733800" algn="l"/>
              </a:tabLst>
            </a:pPr>
            <a:r>
              <a:rPr sz="3800" b="0" spc="39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3800" b="0" spc="240" dirty="0">
                <a:solidFill>
                  <a:srgbClr val="0E0A53"/>
                </a:solidFill>
                <a:latin typeface="Calibri"/>
                <a:cs typeface="Calibri"/>
              </a:rPr>
              <a:t>r</a:t>
            </a:r>
            <a:r>
              <a:rPr sz="3800" b="0" spc="50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3800" b="0" spc="-10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3800" b="0" spc="495" dirty="0">
                <a:solidFill>
                  <a:srgbClr val="0E0A53"/>
                </a:solidFill>
                <a:latin typeface="Calibri"/>
                <a:cs typeface="Calibri"/>
              </a:rPr>
              <a:t>f</a:t>
            </a:r>
            <a:r>
              <a:rPr sz="3800" b="0" spc="-5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3800" b="0" spc="285" dirty="0">
                <a:solidFill>
                  <a:srgbClr val="0E0A53"/>
                </a:solidFill>
                <a:latin typeface="Calibri"/>
                <a:cs typeface="Calibri"/>
              </a:rPr>
              <a:t>c</a:t>
            </a:r>
            <a:r>
              <a:rPr sz="3800" b="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3800" b="0" spc="20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3800" b="0" spc="270" dirty="0">
                <a:solidFill>
                  <a:srgbClr val="0E0A53"/>
                </a:solidFill>
                <a:latin typeface="Calibri"/>
                <a:cs typeface="Calibri"/>
              </a:rPr>
              <a:t>l</a:t>
            </a:r>
            <a:r>
              <a:rPr sz="3800" b="0" dirty="0">
                <a:solidFill>
                  <a:srgbClr val="0E0A53"/>
                </a:solidFill>
                <a:latin typeface="Calibri"/>
                <a:cs typeface="Calibri"/>
              </a:rPr>
              <a:t>	</a:t>
            </a:r>
            <a:r>
              <a:rPr sz="3800" b="0" spc="-5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3800" b="0" spc="114" dirty="0">
                <a:solidFill>
                  <a:srgbClr val="0E0A53"/>
                </a:solidFill>
                <a:latin typeface="Calibri"/>
                <a:cs typeface="Calibri"/>
              </a:rPr>
              <a:t>e</a:t>
            </a:r>
            <a:r>
              <a:rPr sz="3800" b="0" spc="85" dirty="0">
                <a:solidFill>
                  <a:srgbClr val="0E0A53"/>
                </a:solidFill>
                <a:latin typeface="Calibri"/>
                <a:cs typeface="Calibri"/>
              </a:rPr>
              <a:t>u</a:t>
            </a:r>
            <a:r>
              <a:rPr sz="3800" b="0" spc="95" dirty="0">
                <a:solidFill>
                  <a:srgbClr val="0E0A53"/>
                </a:solidFill>
                <a:latin typeface="Calibri"/>
                <a:cs typeface="Calibri"/>
              </a:rPr>
              <a:t>r</a:t>
            </a:r>
            <a:r>
              <a:rPr sz="3800" b="0" spc="20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3800" b="0" spc="270" dirty="0">
                <a:solidFill>
                  <a:srgbClr val="0E0A53"/>
                </a:solidFill>
                <a:latin typeface="Calibri"/>
                <a:cs typeface="Calibri"/>
              </a:rPr>
              <a:t>l</a:t>
            </a:r>
            <a:r>
              <a:rPr sz="3800" b="0" dirty="0">
                <a:solidFill>
                  <a:srgbClr val="0E0A53"/>
                </a:solidFill>
                <a:latin typeface="Calibri"/>
                <a:cs typeface="Calibri"/>
              </a:rPr>
              <a:t>	</a:t>
            </a:r>
            <a:r>
              <a:rPr sz="3800" b="0" spc="-5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3800" b="0" spc="-50" dirty="0">
                <a:solidFill>
                  <a:srgbClr val="0E0A53"/>
                </a:solidFill>
                <a:latin typeface="Calibri"/>
                <a:cs typeface="Calibri"/>
              </a:rPr>
              <a:t>e</a:t>
            </a:r>
            <a:r>
              <a:rPr sz="3800" b="0" spc="484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3800" b="0" spc="60" dirty="0">
                <a:solidFill>
                  <a:srgbClr val="0E0A53"/>
                </a:solidFill>
                <a:latin typeface="Calibri"/>
                <a:cs typeface="Calibri"/>
              </a:rPr>
              <a:t>w</a:t>
            </a:r>
            <a:r>
              <a:rPr sz="3800" b="0" spc="-85" dirty="0">
                <a:solidFill>
                  <a:srgbClr val="0E0A53"/>
                </a:solidFill>
                <a:latin typeface="Calibri"/>
                <a:cs typeface="Calibri"/>
              </a:rPr>
              <a:t>o</a:t>
            </a:r>
            <a:r>
              <a:rPr sz="3800" b="0" spc="355" dirty="0">
                <a:solidFill>
                  <a:srgbClr val="0E0A53"/>
                </a:solidFill>
                <a:latin typeface="Calibri"/>
                <a:cs typeface="Calibri"/>
              </a:rPr>
              <a:t>r</a:t>
            </a:r>
            <a:r>
              <a:rPr sz="3800" b="0" spc="275" dirty="0">
                <a:solidFill>
                  <a:srgbClr val="0E0A53"/>
                </a:solidFill>
                <a:latin typeface="Calibri"/>
                <a:cs typeface="Calibri"/>
              </a:rPr>
              <a:t>k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43359" y="2071116"/>
            <a:ext cx="15373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35" dirty="0">
                <a:solidFill>
                  <a:srgbClr val="0E0A53"/>
                </a:solidFill>
                <a:latin typeface="Calibri"/>
                <a:cs typeface="Calibri"/>
              </a:rPr>
              <a:t>Output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0187" y="355091"/>
            <a:ext cx="11976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20" dirty="0">
                <a:solidFill>
                  <a:srgbClr val="0E0A53"/>
                </a:solidFill>
                <a:latin typeface="Calibri"/>
                <a:cs typeface="Calibri"/>
              </a:rPr>
              <a:t>In</a:t>
            </a:r>
            <a:r>
              <a:rPr sz="3800" spc="285" dirty="0">
                <a:solidFill>
                  <a:srgbClr val="0E0A53"/>
                </a:solidFill>
                <a:latin typeface="Calibri"/>
                <a:cs typeface="Calibri"/>
              </a:rPr>
              <a:t>p</a:t>
            </a:r>
            <a:r>
              <a:rPr sz="3800" spc="-204" dirty="0">
                <a:solidFill>
                  <a:srgbClr val="0E0A53"/>
                </a:solidFill>
                <a:latin typeface="Calibri"/>
                <a:cs typeface="Calibri"/>
              </a:rPr>
              <a:t>u</a:t>
            </a:r>
            <a:r>
              <a:rPr sz="3800" spc="46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endParaRPr sz="3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044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678" y="4367432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678" y="5639531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9373" y="2506163"/>
            <a:ext cx="2306320" cy="1200150"/>
          </a:xfrm>
          <a:custGeom>
            <a:avLst/>
            <a:gdLst/>
            <a:ahLst/>
            <a:cxnLst/>
            <a:rect l="l" t="t" r="r" b="b"/>
            <a:pathLst>
              <a:path w="2306320" h="1200150">
                <a:moveTo>
                  <a:pt x="2268856" y="1182308"/>
                </a:moveTo>
                <a:lnTo>
                  <a:pt x="2196171" y="1186082"/>
                </a:lnTo>
                <a:lnTo>
                  <a:pt x="2193300" y="1189268"/>
                </a:lnTo>
                <a:lnTo>
                  <a:pt x="2193688" y="1196740"/>
                </a:lnTo>
                <a:lnTo>
                  <a:pt x="2196873" y="1199611"/>
                </a:lnTo>
                <a:lnTo>
                  <a:pt x="2306176" y="1193937"/>
                </a:lnTo>
                <a:lnTo>
                  <a:pt x="2306069" y="1193769"/>
                </a:lnTo>
                <a:lnTo>
                  <a:pt x="2291076" y="1193769"/>
                </a:lnTo>
                <a:lnTo>
                  <a:pt x="2268856" y="1182308"/>
                </a:lnTo>
                <a:close/>
              </a:path>
              <a:path w="2306320" h="1200150">
                <a:moveTo>
                  <a:pt x="2282282" y="1181611"/>
                </a:moveTo>
                <a:lnTo>
                  <a:pt x="2268856" y="1182308"/>
                </a:lnTo>
                <a:lnTo>
                  <a:pt x="2291076" y="1193769"/>
                </a:lnTo>
                <a:lnTo>
                  <a:pt x="2292293" y="1191409"/>
                </a:lnTo>
                <a:lnTo>
                  <a:pt x="2288514" y="1191409"/>
                </a:lnTo>
                <a:lnTo>
                  <a:pt x="2282282" y="1181611"/>
                </a:lnTo>
                <a:close/>
              </a:path>
              <a:path w="2306320" h="1200150">
                <a:moveTo>
                  <a:pt x="2243249" y="1100654"/>
                </a:moveTo>
                <a:lnTo>
                  <a:pt x="2236936" y="1104668"/>
                </a:lnTo>
                <a:lnTo>
                  <a:pt x="2236005" y="1108856"/>
                </a:lnTo>
                <a:lnTo>
                  <a:pt x="2275068" y="1170269"/>
                </a:lnTo>
                <a:lnTo>
                  <a:pt x="2297286" y="1181729"/>
                </a:lnTo>
                <a:lnTo>
                  <a:pt x="2291076" y="1193769"/>
                </a:lnTo>
                <a:lnTo>
                  <a:pt x="2306069" y="1193769"/>
                </a:lnTo>
                <a:lnTo>
                  <a:pt x="2247435" y="1101585"/>
                </a:lnTo>
                <a:lnTo>
                  <a:pt x="2243249" y="1100654"/>
                </a:lnTo>
                <a:close/>
              </a:path>
              <a:path w="2306320" h="1200150">
                <a:moveTo>
                  <a:pt x="2293879" y="1181009"/>
                </a:moveTo>
                <a:lnTo>
                  <a:pt x="2282282" y="1181611"/>
                </a:lnTo>
                <a:lnTo>
                  <a:pt x="2288514" y="1191409"/>
                </a:lnTo>
                <a:lnTo>
                  <a:pt x="2293879" y="1181009"/>
                </a:lnTo>
                <a:close/>
              </a:path>
              <a:path w="2306320" h="1200150">
                <a:moveTo>
                  <a:pt x="2295890" y="1181009"/>
                </a:moveTo>
                <a:lnTo>
                  <a:pt x="2293879" y="1181009"/>
                </a:lnTo>
                <a:lnTo>
                  <a:pt x="2288514" y="1191409"/>
                </a:lnTo>
                <a:lnTo>
                  <a:pt x="2292293" y="1191409"/>
                </a:lnTo>
                <a:lnTo>
                  <a:pt x="2297286" y="1181729"/>
                </a:lnTo>
                <a:lnTo>
                  <a:pt x="2295890" y="1181009"/>
                </a:lnTo>
                <a:close/>
              </a:path>
              <a:path w="2306320" h="1200150">
                <a:moveTo>
                  <a:pt x="6210" y="0"/>
                </a:moveTo>
                <a:lnTo>
                  <a:pt x="0" y="12039"/>
                </a:lnTo>
                <a:lnTo>
                  <a:pt x="2268856" y="1182308"/>
                </a:lnTo>
                <a:lnTo>
                  <a:pt x="2282282" y="1181611"/>
                </a:lnTo>
                <a:lnTo>
                  <a:pt x="2275068" y="1170269"/>
                </a:lnTo>
                <a:lnTo>
                  <a:pt x="6210" y="0"/>
                </a:lnTo>
                <a:close/>
              </a:path>
              <a:path w="2306320" h="1200150">
                <a:moveTo>
                  <a:pt x="2275068" y="1170269"/>
                </a:moveTo>
                <a:lnTo>
                  <a:pt x="2282282" y="1181611"/>
                </a:lnTo>
                <a:lnTo>
                  <a:pt x="2293879" y="1181009"/>
                </a:lnTo>
                <a:lnTo>
                  <a:pt x="2295890" y="1181009"/>
                </a:lnTo>
                <a:lnTo>
                  <a:pt x="2275068" y="1170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5522" y="3328518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77881" y="3412744"/>
            <a:ext cx="35941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45" dirty="0">
                <a:latin typeface="Arial"/>
                <a:cs typeface="Arial"/>
              </a:rPr>
              <a:t>Σ</a:t>
            </a:r>
            <a:endParaRPr sz="4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7698" y="3549948"/>
            <a:ext cx="1701800" cy="110489"/>
          </a:xfrm>
          <a:custGeom>
            <a:avLst/>
            <a:gdLst/>
            <a:ahLst/>
            <a:cxnLst/>
            <a:rect l="l" t="t" r="r" b="b"/>
            <a:pathLst>
              <a:path w="1701800" h="110489">
                <a:moveTo>
                  <a:pt x="1689667" y="47141"/>
                </a:moveTo>
                <a:lnTo>
                  <a:pt x="1687753" y="47141"/>
                </a:lnTo>
                <a:lnTo>
                  <a:pt x="1687958" y="60685"/>
                </a:lnTo>
                <a:lnTo>
                  <a:pt x="1662941" y="61065"/>
                </a:lnTo>
                <a:lnTo>
                  <a:pt x="1600633" y="98689"/>
                </a:lnTo>
                <a:lnTo>
                  <a:pt x="1599605" y="102852"/>
                </a:lnTo>
                <a:lnTo>
                  <a:pt x="1603472" y="109256"/>
                </a:lnTo>
                <a:lnTo>
                  <a:pt x="1607635" y="110285"/>
                </a:lnTo>
                <a:lnTo>
                  <a:pt x="1701330" y="53709"/>
                </a:lnTo>
                <a:lnTo>
                  <a:pt x="1689667" y="47141"/>
                </a:lnTo>
                <a:close/>
              </a:path>
              <a:path w="1701800" h="110489">
                <a:moveTo>
                  <a:pt x="1662735" y="47520"/>
                </a:moveTo>
                <a:lnTo>
                  <a:pt x="0" y="72739"/>
                </a:lnTo>
                <a:lnTo>
                  <a:pt x="205" y="86285"/>
                </a:lnTo>
                <a:lnTo>
                  <a:pt x="1662941" y="61065"/>
                </a:lnTo>
                <a:lnTo>
                  <a:pt x="1674448" y="54116"/>
                </a:lnTo>
                <a:lnTo>
                  <a:pt x="1662735" y="47520"/>
                </a:lnTo>
                <a:close/>
              </a:path>
              <a:path w="1701800" h="110489">
                <a:moveTo>
                  <a:pt x="1674448" y="54116"/>
                </a:moveTo>
                <a:lnTo>
                  <a:pt x="1662941" y="61065"/>
                </a:lnTo>
                <a:lnTo>
                  <a:pt x="1687958" y="60685"/>
                </a:lnTo>
                <a:lnTo>
                  <a:pt x="1687945" y="59814"/>
                </a:lnTo>
                <a:lnTo>
                  <a:pt x="1684564" y="59814"/>
                </a:lnTo>
                <a:lnTo>
                  <a:pt x="1674448" y="54116"/>
                </a:lnTo>
                <a:close/>
              </a:path>
              <a:path w="1701800" h="110489">
                <a:moveTo>
                  <a:pt x="1684387" y="48115"/>
                </a:moveTo>
                <a:lnTo>
                  <a:pt x="1674448" y="54116"/>
                </a:lnTo>
                <a:lnTo>
                  <a:pt x="1684564" y="59814"/>
                </a:lnTo>
                <a:lnTo>
                  <a:pt x="1684387" y="48115"/>
                </a:lnTo>
                <a:close/>
              </a:path>
              <a:path w="1701800" h="110489">
                <a:moveTo>
                  <a:pt x="1687768" y="48115"/>
                </a:moveTo>
                <a:lnTo>
                  <a:pt x="1684387" y="48115"/>
                </a:lnTo>
                <a:lnTo>
                  <a:pt x="1684564" y="59814"/>
                </a:lnTo>
                <a:lnTo>
                  <a:pt x="1687945" y="59814"/>
                </a:lnTo>
                <a:lnTo>
                  <a:pt x="1687768" y="48115"/>
                </a:lnTo>
                <a:close/>
              </a:path>
              <a:path w="1701800" h="110489">
                <a:moveTo>
                  <a:pt x="1687753" y="47141"/>
                </a:moveTo>
                <a:lnTo>
                  <a:pt x="1662735" y="47520"/>
                </a:lnTo>
                <a:lnTo>
                  <a:pt x="1674448" y="54116"/>
                </a:lnTo>
                <a:lnTo>
                  <a:pt x="1684387" y="48115"/>
                </a:lnTo>
                <a:lnTo>
                  <a:pt x="1687768" y="48115"/>
                </a:lnTo>
                <a:lnTo>
                  <a:pt x="1687753" y="47141"/>
                </a:lnTo>
                <a:close/>
              </a:path>
              <a:path w="1701800" h="110489">
                <a:moveTo>
                  <a:pt x="1605963" y="0"/>
                </a:moveTo>
                <a:lnTo>
                  <a:pt x="1601833" y="1154"/>
                </a:lnTo>
                <a:lnTo>
                  <a:pt x="1598161" y="7673"/>
                </a:lnTo>
                <a:lnTo>
                  <a:pt x="1599316" y="11803"/>
                </a:lnTo>
                <a:lnTo>
                  <a:pt x="1662735" y="47520"/>
                </a:lnTo>
                <a:lnTo>
                  <a:pt x="1687753" y="47141"/>
                </a:lnTo>
                <a:lnTo>
                  <a:pt x="1689667" y="47141"/>
                </a:lnTo>
                <a:lnTo>
                  <a:pt x="160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2160" y="3625711"/>
            <a:ext cx="1662430" cy="2497455"/>
          </a:xfrm>
          <a:custGeom>
            <a:avLst/>
            <a:gdLst/>
            <a:ahLst/>
            <a:cxnLst/>
            <a:rect l="l" t="t" r="r" b="b"/>
            <a:pathLst>
              <a:path w="1662429" h="2497454">
                <a:moveTo>
                  <a:pt x="1570120" y="2436856"/>
                </a:moveTo>
                <a:lnTo>
                  <a:pt x="1566062" y="2438242"/>
                </a:lnTo>
                <a:lnTo>
                  <a:pt x="1562765" y="2444959"/>
                </a:lnTo>
                <a:lnTo>
                  <a:pt x="1564152" y="2449017"/>
                </a:lnTo>
                <a:lnTo>
                  <a:pt x="1662405" y="2497240"/>
                </a:lnTo>
                <a:lnTo>
                  <a:pt x="1661971" y="2489801"/>
                </a:lnTo>
                <a:lnTo>
                  <a:pt x="1649331" y="2489801"/>
                </a:lnTo>
                <a:lnTo>
                  <a:pt x="1635459" y="2468924"/>
                </a:lnTo>
                <a:lnTo>
                  <a:pt x="1570120" y="2436856"/>
                </a:lnTo>
                <a:close/>
              </a:path>
              <a:path w="1662429" h="2497454">
                <a:moveTo>
                  <a:pt x="1635459" y="2468924"/>
                </a:moveTo>
                <a:lnTo>
                  <a:pt x="1649331" y="2489801"/>
                </a:lnTo>
                <a:lnTo>
                  <a:pt x="1654393" y="2486439"/>
                </a:lnTo>
                <a:lnTo>
                  <a:pt x="1648204" y="2486439"/>
                </a:lnTo>
                <a:lnTo>
                  <a:pt x="1647527" y="2474847"/>
                </a:lnTo>
                <a:lnTo>
                  <a:pt x="1635459" y="2468924"/>
                </a:lnTo>
                <a:close/>
              </a:path>
              <a:path w="1662429" h="2497454">
                <a:moveTo>
                  <a:pt x="1652814" y="2385126"/>
                </a:moveTo>
                <a:lnTo>
                  <a:pt x="1645345" y="2385562"/>
                </a:lnTo>
                <a:lnTo>
                  <a:pt x="1642496" y="2388767"/>
                </a:lnTo>
                <a:lnTo>
                  <a:pt x="1646742" y="2461426"/>
                </a:lnTo>
                <a:lnTo>
                  <a:pt x="1660615" y="2482305"/>
                </a:lnTo>
                <a:lnTo>
                  <a:pt x="1649331" y="2489801"/>
                </a:lnTo>
                <a:lnTo>
                  <a:pt x="1661971" y="2489801"/>
                </a:lnTo>
                <a:lnTo>
                  <a:pt x="1656019" y="2387977"/>
                </a:lnTo>
                <a:lnTo>
                  <a:pt x="1652814" y="2385126"/>
                </a:lnTo>
                <a:close/>
              </a:path>
              <a:path w="1662429" h="2497454">
                <a:moveTo>
                  <a:pt x="1647527" y="2474847"/>
                </a:moveTo>
                <a:lnTo>
                  <a:pt x="1648204" y="2486439"/>
                </a:lnTo>
                <a:lnTo>
                  <a:pt x="1657950" y="2479963"/>
                </a:lnTo>
                <a:lnTo>
                  <a:pt x="1647527" y="2474847"/>
                </a:lnTo>
                <a:close/>
              </a:path>
              <a:path w="1662429" h="2497454">
                <a:moveTo>
                  <a:pt x="1646742" y="2461426"/>
                </a:moveTo>
                <a:lnTo>
                  <a:pt x="1647527" y="2474847"/>
                </a:lnTo>
                <a:lnTo>
                  <a:pt x="1657950" y="2479963"/>
                </a:lnTo>
                <a:lnTo>
                  <a:pt x="1648204" y="2486439"/>
                </a:lnTo>
                <a:lnTo>
                  <a:pt x="1654393" y="2486439"/>
                </a:lnTo>
                <a:lnTo>
                  <a:pt x="1660615" y="2482305"/>
                </a:lnTo>
                <a:lnTo>
                  <a:pt x="1646742" y="2461426"/>
                </a:lnTo>
                <a:close/>
              </a:path>
              <a:path w="1662429" h="2497454">
                <a:moveTo>
                  <a:pt x="11282" y="0"/>
                </a:moveTo>
                <a:lnTo>
                  <a:pt x="0" y="7498"/>
                </a:lnTo>
                <a:lnTo>
                  <a:pt x="1635459" y="2468924"/>
                </a:lnTo>
                <a:lnTo>
                  <a:pt x="1647527" y="2474847"/>
                </a:lnTo>
                <a:lnTo>
                  <a:pt x="1646742" y="2461426"/>
                </a:lnTo>
                <a:lnTo>
                  <a:pt x="11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0499" y="3781375"/>
            <a:ext cx="748665" cy="110489"/>
          </a:xfrm>
          <a:custGeom>
            <a:avLst/>
            <a:gdLst/>
            <a:ahLst/>
            <a:cxnLst/>
            <a:rect l="l" t="t" r="r" b="b"/>
            <a:pathLst>
              <a:path w="748665" h="110489">
                <a:moveTo>
                  <a:pt x="709830" y="62335"/>
                </a:moveTo>
                <a:lnTo>
                  <a:pt x="646689" y="98543"/>
                </a:lnTo>
                <a:lnTo>
                  <a:pt x="645567" y="102682"/>
                </a:lnTo>
                <a:lnTo>
                  <a:pt x="649288" y="109173"/>
                </a:lnTo>
                <a:lnTo>
                  <a:pt x="653427" y="110294"/>
                </a:lnTo>
                <a:lnTo>
                  <a:pt x="736739" y="62520"/>
                </a:lnTo>
                <a:lnTo>
                  <a:pt x="734881" y="62520"/>
                </a:lnTo>
                <a:lnTo>
                  <a:pt x="709830" y="62335"/>
                </a:lnTo>
                <a:close/>
              </a:path>
              <a:path w="748665" h="110489">
                <a:moveTo>
                  <a:pt x="721490" y="55648"/>
                </a:moveTo>
                <a:lnTo>
                  <a:pt x="709830" y="62335"/>
                </a:lnTo>
                <a:lnTo>
                  <a:pt x="734881" y="62520"/>
                </a:lnTo>
                <a:lnTo>
                  <a:pt x="734888" y="61573"/>
                </a:lnTo>
                <a:lnTo>
                  <a:pt x="731476" y="61573"/>
                </a:lnTo>
                <a:lnTo>
                  <a:pt x="721490" y="55648"/>
                </a:lnTo>
                <a:close/>
              </a:path>
              <a:path w="748665" h="110489">
                <a:moveTo>
                  <a:pt x="654245" y="0"/>
                </a:moveTo>
                <a:lnTo>
                  <a:pt x="650090" y="1060"/>
                </a:lnTo>
                <a:lnTo>
                  <a:pt x="646272" y="7495"/>
                </a:lnTo>
                <a:lnTo>
                  <a:pt x="647332" y="11650"/>
                </a:lnTo>
                <a:lnTo>
                  <a:pt x="709929" y="48789"/>
                </a:lnTo>
                <a:lnTo>
                  <a:pt x="734982" y="48975"/>
                </a:lnTo>
                <a:lnTo>
                  <a:pt x="734881" y="62520"/>
                </a:lnTo>
                <a:lnTo>
                  <a:pt x="736739" y="62520"/>
                </a:lnTo>
                <a:lnTo>
                  <a:pt x="748375" y="55848"/>
                </a:lnTo>
                <a:lnTo>
                  <a:pt x="654245" y="0"/>
                </a:lnTo>
                <a:close/>
              </a:path>
              <a:path w="748665" h="110489">
                <a:moveTo>
                  <a:pt x="100" y="43531"/>
                </a:moveTo>
                <a:lnTo>
                  <a:pt x="0" y="57077"/>
                </a:lnTo>
                <a:lnTo>
                  <a:pt x="709830" y="62335"/>
                </a:lnTo>
                <a:lnTo>
                  <a:pt x="721490" y="55648"/>
                </a:lnTo>
                <a:lnTo>
                  <a:pt x="709929" y="48789"/>
                </a:lnTo>
                <a:lnTo>
                  <a:pt x="100" y="43531"/>
                </a:lnTo>
                <a:close/>
              </a:path>
              <a:path w="748665" h="110489">
                <a:moveTo>
                  <a:pt x="731563" y="49872"/>
                </a:moveTo>
                <a:lnTo>
                  <a:pt x="721490" y="55648"/>
                </a:lnTo>
                <a:lnTo>
                  <a:pt x="731476" y="61573"/>
                </a:lnTo>
                <a:lnTo>
                  <a:pt x="731563" y="49872"/>
                </a:lnTo>
                <a:close/>
              </a:path>
              <a:path w="748665" h="110489">
                <a:moveTo>
                  <a:pt x="734975" y="49872"/>
                </a:moveTo>
                <a:lnTo>
                  <a:pt x="731563" y="49872"/>
                </a:lnTo>
                <a:lnTo>
                  <a:pt x="731476" y="61573"/>
                </a:lnTo>
                <a:lnTo>
                  <a:pt x="734888" y="61573"/>
                </a:lnTo>
                <a:lnTo>
                  <a:pt x="734975" y="49872"/>
                </a:lnTo>
                <a:close/>
              </a:path>
              <a:path w="748665" h="110489">
                <a:moveTo>
                  <a:pt x="709929" y="48789"/>
                </a:moveTo>
                <a:lnTo>
                  <a:pt x="721490" y="55648"/>
                </a:lnTo>
                <a:lnTo>
                  <a:pt x="731563" y="49872"/>
                </a:lnTo>
                <a:lnTo>
                  <a:pt x="734975" y="49872"/>
                </a:lnTo>
                <a:lnTo>
                  <a:pt x="734982" y="48975"/>
                </a:lnTo>
                <a:lnTo>
                  <a:pt x="709929" y="4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53678" y="3339591"/>
            <a:ext cx="33020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360" dirty="0">
                <a:latin typeface="Calibri"/>
                <a:cs typeface="Calibri"/>
              </a:rPr>
              <a:t>y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2635" y="3321303"/>
            <a:ext cx="35941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dirty="0">
                <a:latin typeface="Arial"/>
                <a:cs typeface="Arial"/>
              </a:rPr>
              <a:t>g</a:t>
            </a:r>
            <a:endParaRPr sz="4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8683" y="3328518"/>
            <a:ext cx="0" cy="1006475"/>
          </a:xfrm>
          <a:custGeom>
            <a:avLst/>
            <a:gdLst/>
            <a:ahLst/>
            <a:cxnLst/>
            <a:rect l="l" t="t" r="r" b="b"/>
            <a:pathLst>
              <a:path h="1006475">
                <a:moveTo>
                  <a:pt x="0" y="0"/>
                </a:moveTo>
                <a:lnTo>
                  <a:pt x="1" y="1006323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7186" y="800607"/>
            <a:ext cx="139065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26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4300" b="1" spc="525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4300" b="1" spc="35" dirty="0">
                <a:solidFill>
                  <a:srgbClr val="0E0A53"/>
                </a:solidFill>
                <a:latin typeface="Calibri"/>
                <a:cs typeface="Calibri"/>
              </a:rPr>
              <a:t>p</a:t>
            </a:r>
            <a:r>
              <a:rPr sz="4300" b="1" spc="-229" dirty="0">
                <a:solidFill>
                  <a:srgbClr val="0E0A53"/>
                </a:solidFill>
                <a:latin typeface="Calibri"/>
                <a:cs typeface="Calibri"/>
              </a:rPr>
              <a:t>u</a:t>
            </a:r>
            <a:r>
              <a:rPr sz="4300" b="1" spc="570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1028" y="2394711"/>
            <a:ext cx="177927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160" dirty="0">
                <a:solidFill>
                  <a:srgbClr val="0E0A53"/>
                </a:solidFill>
                <a:latin typeface="Calibri"/>
                <a:cs typeface="Calibri"/>
              </a:rPr>
              <a:t>Output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7445" y="1777166"/>
            <a:ext cx="768350" cy="768350"/>
          </a:xfrm>
          <a:custGeom>
            <a:avLst/>
            <a:gdLst/>
            <a:ahLst/>
            <a:cxnLst/>
            <a:rect l="l" t="t" r="r" b="b"/>
            <a:pathLst>
              <a:path w="768350" h="768350">
                <a:moveTo>
                  <a:pt x="0" y="384175"/>
                </a:moveTo>
                <a:lnTo>
                  <a:pt x="2993" y="335985"/>
                </a:lnTo>
                <a:lnTo>
                  <a:pt x="11733" y="289581"/>
                </a:lnTo>
                <a:lnTo>
                  <a:pt x="25859" y="245323"/>
                </a:lnTo>
                <a:lnTo>
                  <a:pt x="45012" y="203572"/>
                </a:lnTo>
                <a:lnTo>
                  <a:pt x="68831" y="164687"/>
                </a:lnTo>
                <a:lnTo>
                  <a:pt x="96957" y="129029"/>
                </a:lnTo>
                <a:lnTo>
                  <a:pt x="129029" y="96957"/>
                </a:lnTo>
                <a:lnTo>
                  <a:pt x="164687" y="68831"/>
                </a:lnTo>
                <a:lnTo>
                  <a:pt x="203572" y="45012"/>
                </a:lnTo>
                <a:lnTo>
                  <a:pt x="245323" y="25859"/>
                </a:lnTo>
                <a:lnTo>
                  <a:pt x="289581" y="11733"/>
                </a:lnTo>
                <a:lnTo>
                  <a:pt x="335985" y="2993"/>
                </a:lnTo>
                <a:lnTo>
                  <a:pt x="384175" y="0"/>
                </a:lnTo>
                <a:lnTo>
                  <a:pt x="432365" y="2993"/>
                </a:lnTo>
                <a:lnTo>
                  <a:pt x="478769" y="11733"/>
                </a:lnTo>
                <a:lnTo>
                  <a:pt x="523027" y="25859"/>
                </a:lnTo>
                <a:lnTo>
                  <a:pt x="564778" y="45012"/>
                </a:lnTo>
                <a:lnTo>
                  <a:pt x="603663" y="68831"/>
                </a:lnTo>
                <a:lnTo>
                  <a:pt x="639321" y="96957"/>
                </a:lnTo>
                <a:lnTo>
                  <a:pt x="671393" y="129029"/>
                </a:lnTo>
                <a:lnTo>
                  <a:pt x="699519" y="164687"/>
                </a:lnTo>
                <a:lnTo>
                  <a:pt x="723338" y="203572"/>
                </a:lnTo>
                <a:lnTo>
                  <a:pt x="742491" y="245323"/>
                </a:lnTo>
                <a:lnTo>
                  <a:pt x="756617" y="289581"/>
                </a:lnTo>
                <a:lnTo>
                  <a:pt x="765357" y="335985"/>
                </a:lnTo>
                <a:lnTo>
                  <a:pt x="768350" y="384175"/>
                </a:lnTo>
                <a:lnTo>
                  <a:pt x="765357" y="432365"/>
                </a:lnTo>
                <a:lnTo>
                  <a:pt x="756617" y="478769"/>
                </a:lnTo>
                <a:lnTo>
                  <a:pt x="742491" y="523027"/>
                </a:lnTo>
                <a:lnTo>
                  <a:pt x="723338" y="564778"/>
                </a:lnTo>
                <a:lnTo>
                  <a:pt x="699519" y="603663"/>
                </a:lnTo>
                <a:lnTo>
                  <a:pt x="671393" y="639321"/>
                </a:lnTo>
                <a:lnTo>
                  <a:pt x="639321" y="671393"/>
                </a:lnTo>
                <a:lnTo>
                  <a:pt x="603663" y="699519"/>
                </a:lnTo>
                <a:lnTo>
                  <a:pt x="564778" y="723338"/>
                </a:lnTo>
                <a:lnTo>
                  <a:pt x="523027" y="742491"/>
                </a:lnTo>
                <a:lnTo>
                  <a:pt x="478769" y="756617"/>
                </a:lnTo>
                <a:lnTo>
                  <a:pt x="432365" y="765357"/>
                </a:lnTo>
                <a:lnTo>
                  <a:pt x="384175" y="768350"/>
                </a:lnTo>
                <a:lnTo>
                  <a:pt x="335985" y="765357"/>
                </a:lnTo>
                <a:lnTo>
                  <a:pt x="289581" y="756617"/>
                </a:lnTo>
                <a:lnTo>
                  <a:pt x="245323" y="742491"/>
                </a:lnTo>
                <a:lnTo>
                  <a:pt x="203572" y="723338"/>
                </a:lnTo>
                <a:lnTo>
                  <a:pt x="164687" y="699519"/>
                </a:lnTo>
                <a:lnTo>
                  <a:pt x="129029" y="671393"/>
                </a:lnTo>
                <a:lnTo>
                  <a:pt x="96957" y="639321"/>
                </a:lnTo>
                <a:lnTo>
                  <a:pt x="68831" y="603663"/>
                </a:lnTo>
                <a:lnTo>
                  <a:pt x="45012" y="564778"/>
                </a:lnTo>
                <a:lnTo>
                  <a:pt x="25859" y="523027"/>
                </a:lnTo>
                <a:lnTo>
                  <a:pt x="11733" y="478769"/>
                </a:lnTo>
                <a:lnTo>
                  <a:pt x="2993" y="432365"/>
                </a:lnTo>
                <a:lnTo>
                  <a:pt x="0" y="384175"/>
                </a:lnTo>
                <a:close/>
              </a:path>
            </a:pathLst>
          </a:custGeom>
          <a:ln w="203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90000" y="1832355"/>
            <a:ext cx="2660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813" y="4695952"/>
            <a:ext cx="97916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70" dirty="0">
                <a:latin typeface="Calibri"/>
                <a:cs typeface="Calibri"/>
              </a:rPr>
              <a:t>f</a:t>
            </a:r>
            <a:r>
              <a:rPr sz="1900" spc="190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240" dirty="0">
                <a:latin typeface="Calibri"/>
                <a:cs typeface="Calibri"/>
              </a:rPr>
              <a:t>t</a:t>
            </a:r>
            <a:r>
              <a:rPr sz="1900" spc="45" dirty="0">
                <a:latin typeface="Calibri"/>
                <a:cs typeface="Calibri"/>
              </a:rPr>
              <a:t>u</a:t>
            </a:r>
            <a:r>
              <a:rPr sz="1900" spc="130" dirty="0">
                <a:latin typeface="Calibri"/>
                <a:cs typeface="Calibri"/>
              </a:rPr>
              <a:t>r</a:t>
            </a:r>
            <a:r>
              <a:rPr sz="1900" spc="60" dirty="0">
                <a:latin typeface="Calibri"/>
                <a:cs typeface="Calibri"/>
              </a:rPr>
              <a:t>e</a:t>
            </a:r>
            <a:r>
              <a:rPr sz="1900" spc="114" dirty="0"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7813" y="5948679"/>
            <a:ext cx="97916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70" dirty="0">
                <a:latin typeface="Calibri"/>
                <a:cs typeface="Calibri"/>
              </a:rPr>
              <a:t>f</a:t>
            </a:r>
            <a:r>
              <a:rPr sz="1900" spc="190" dirty="0">
                <a:latin typeface="Calibri"/>
                <a:cs typeface="Calibri"/>
              </a:rPr>
              <a:t>e</a:t>
            </a:r>
            <a:r>
              <a:rPr sz="1900" spc="-20" dirty="0">
                <a:latin typeface="Calibri"/>
                <a:cs typeface="Calibri"/>
              </a:rPr>
              <a:t>a</a:t>
            </a:r>
            <a:r>
              <a:rPr sz="1900" spc="240" dirty="0">
                <a:latin typeface="Calibri"/>
                <a:cs typeface="Calibri"/>
              </a:rPr>
              <a:t>t</a:t>
            </a:r>
            <a:r>
              <a:rPr sz="1900" spc="45" dirty="0">
                <a:latin typeface="Calibri"/>
                <a:cs typeface="Calibri"/>
              </a:rPr>
              <a:t>u</a:t>
            </a:r>
            <a:r>
              <a:rPr sz="1900" spc="130" dirty="0">
                <a:latin typeface="Calibri"/>
                <a:cs typeface="Calibri"/>
              </a:rPr>
              <a:t>r</a:t>
            </a:r>
            <a:r>
              <a:rPr sz="1900" spc="60" dirty="0">
                <a:latin typeface="Calibri"/>
                <a:cs typeface="Calibri"/>
              </a:rPr>
              <a:t>e</a:t>
            </a:r>
            <a:r>
              <a:rPr sz="1900" spc="114" dirty="0"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33191" y="4756404"/>
            <a:ext cx="3544570" cy="198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  <a:tabLst>
                <a:tab pos="367665" algn="l"/>
                <a:tab pos="715010" algn="l"/>
                <a:tab pos="1606550" algn="l"/>
              </a:tabLst>
            </a:pPr>
            <a:r>
              <a:rPr sz="2600" b="1" spc="325" dirty="0">
                <a:solidFill>
                  <a:srgbClr val="0E0A53"/>
                </a:solidFill>
                <a:latin typeface="Calibri"/>
                <a:cs typeface="Calibri"/>
              </a:rPr>
              <a:t>X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45" dirty="0">
                <a:solidFill>
                  <a:srgbClr val="0E0A53"/>
                </a:solidFill>
                <a:latin typeface="Calibri"/>
                <a:cs typeface="Calibri"/>
              </a:rPr>
              <a:t>input	</a:t>
            </a:r>
            <a:r>
              <a:rPr sz="2600" b="1" spc="95" dirty="0">
                <a:solidFill>
                  <a:srgbClr val="0E0A53"/>
                </a:solidFill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95"/>
              </a:lnSpc>
              <a:tabLst>
                <a:tab pos="328930" algn="l"/>
                <a:tab pos="676275" algn="l"/>
                <a:tab pos="1798320" algn="l"/>
              </a:tabLst>
            </a:pPr>
            <a:r>
              <a:rPr sz="2600" b="1" spc="215" dirty="0">
                <a:solidFill>
                  <a:srgbClr val="0E0A53"/>
                </a:solidFill>
                <a:latin typeface="Calibri"/>
                <a:cs typeface="Calibri"/>
              </a:rPr>
              <a:t>y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65" dirty="0">
                <a:solidFill>
                  <a:srgbClr val="0E0A53"/>
                </a:solidFill>
                <a:latin typeface="Calibri"/>
                <a:cs typeface="Calibri"/>
              </a:rPr>
              <a:t>output	</a:t>
            </a:r>
            <a:r>
              <a:rPr sz="2600" b="1" spc="160" dirty="0">
                <a:solidFill>
                  <a:srgbClr val="0E0A53"/>
                </a:solidFill>
                <a:latin typeface="Calibri"/>
                <a:cs typeface="Calibri"/>
              </a:rPr>
              <a:t>target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60"/>
              </a:lnSpc>
              <a:tabLst>
                <a:tab pos="339090" algn="l"/>
                <a:tab pos="686435" algn="l"/>
              </a:tabLst>
            </a:pPr>
            <a:r>
              <a:rPr sz="2600" b="1" dirty="0">
                <a:solidFill>
                  <a:srgbClr val="0E0A53"/>
                </a:solidFill>
                <a:latin typeface="Cambria"/>
                <a:cs typeface="Cambria"/>
              </a:rPr>
              <a:t>Σ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30" dirty="0">
                <a:solidFill>
                  <a:srgbClr val="0E0A53"/>
                </a:solidFill>
                <a:latin typeface="Calibri"/>
                <a:cs typeface="Calibri"/>
              </a:rPr>
              <a:t>summation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  <a:spcBef>
                <a:spcPts val="70"/>
              </a:spcBef>
              <a:tabLst>
                <a:tab pos="325755" algn="l"/>
                <a:tab pos="672465" algn="l"/>
                <a:tab pos="781685" algn="l"/>
                <a:tab pos="1751330" algn="l"/>
                <a:tab pos="2056130" algn="l"/>
                <a:tab pos="2274570" algn="l"/>
              </a:tabLst>
            </a:pPr>
            <a:r>
              <a:rPr sz="2600" b="1" spc="195" dirty="0">
                <a:solidFill>
                  <a:srgbClr val="0E0A53"/>
                </a:solidFill>
                <a:latin typeface="Calibri"/>
                <a:cs typeface="Calibri"/>
              </a:rPr>
              <a:t>g	</a:t>
            </a:r>
            <a:r>
              <a:rPr sz="2600" b="1" spc="390" dirty="0">
                <a:solidFill>
                  <a:srgbClr val="0E0A53"/>
                </a:solidFill>
                <a:latin typeface="Calibri"/>
                <a:cs typeface="Calibri"/>
              </a:rPr>
              <a:t>–	</a:t>
            </a:r>
            <a:r>
              <a:rPr sz="2600" b="1" spc="12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2600" b="1" spc="80" dirty="0">
                <a:solidFill>
                  <a:srgbClr val="0E0A53"/>
                </a:solidFill>
                <a:latin typeface="Calibri"/>
                <a:cs typeface="Calibri"/>
              </a:rPr>
              <a:t>c</a:t>
            </a:r>
            <a:r>
              <a:rPr sz="2600" b="1" spc="33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2600" b="1" spc="55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2600" b="1" spc="-120" dirty="0">
                <a:solidFill>
                  <a:srgbClr val="0E0A53"/>
                </a:solidFill>
                <a:latin typeface="Calibri"/>
                <a:cs typeface="Calibri"/>
              </a:rPr>
              <a:t>v</a:t>
            </a:r>
            <a:r>
              <a:rPr sz="2600" b="1" spc="-35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2600" b="1" spc="33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2600" b="1" spc="5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2600" b="1" spc="-30" dirty="0">
                <a:solidFill>
                  <a:srgbClr val="0E0A53"/>
                </a:solidFill>
                <a:latin typeface="Calibri"/>
                <a:cs typeface="Calibri"/>
              </a:rPr>
              <a:t>o</a:t>
            </a:r>
            <a:r>
              <a:rPr sz="2600" b="1" spc="-15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0E0A53"/>
                </a:solidFill>
                <a:latin typeface="Calibri"/>
                <a:cs typeface="Calibri"/>
              </a:rPr>
              <a:t>	</a:t>
            </a:r>
            <a:r>
              <a:rPr sz="2600" b="1" spc="330" dirty="0">
                <a:solidFill>
                  <a:srgbClr val="0E0A53"/>
                </a:solidFill>
                <a:latin typeface="Calibri"/>
                <a:cs typeface="Calibri"/>
              </a:rPr>
              <a:t>f</a:t>
            </a:r>
            <a:r>
              <a:rPr sz="2600" b="1" spc="55" dirty="0">
                <a:solidFill>
                  <a:srgbClr val="0E0A53"/>
                </a:solidFill>
                <a:latin typeface="Calibri"/>
                <a:cs typeface="Calibri"/>
              </a:rPr>
              <a:t>u</a:t>
            </a:r>
            <a:r>
              <a:rPr sz="2600" b="1" spc="-40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2600" b="1" spc="140" dirty="0">
                <a:solidFill>
                  <a:srgbClr val="0E0A53"/>
                </a:solidFill>
                <a:latin typeface="Calibri"/>
                <a:cs typeface="Calibri"/>
              </a:rPr>
              <a:t>c</a:t>
            </a:r>
            <a:r>
              <a:rPr sz="2600" b="1" spc="33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2600" b="1" spc="5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2600" b="1" spc="-30" dirty="0">
                <a:solidFill>
                  <a:srgbClr val="0E0A53"/>
                </a:solidFill>
                <a:latin typeface="Calibri"/>
                <a:cs typeface="Calibri"/>
              </a:rPr>
              <a:t>o</a:t>
            </a:r>
            <a:r>
              <a:rPr sz="2600" b="1" spc="-10" dirty="0">
                <a:solidFill>
                  <a:srgbClr val="0E0A53"/>
                </a:solidFill>
                <a:latin typeface="Calibri"/>
                <a:cs typeface="Calibri"/>
              </a:rPr>
              <a:t>n  </a:t>
            </a:r>
            <a:r>
              <a:rPr sz="2600" b="1" spc="65" dirty="0">
                <a:solidFill>
                  <a:srgbClr val="0E0A53"/>
                </a:solidFill>
                <a:latin typeface="Calibri"/>
                <a:cs typeface="Calibri"/>
              </a:rPr>
              <a:t>blue		</a:t>
            </a:r>
            <a:r>
              <a:rPr sz="2600" b="1" spc="145" dirty="0">
                <a:solidFill>
                  <a:srgbClr val="0E0A53"/>
                </a:solidFill>
                <a:latin typeface="Calibri"/>
                <a:cs typeface="Calibri"/>
              </a:rPr>
              <a:t>circle	</a:t>
            </a:r>
            <a:r>
              <a:rPr sz="2600" b="1" spc="555" dirty="0">
                <a:solidFill>
                  <a:srgbClr val="0E0A53"/>
                </a:solidFill>
                <a:latin typeface="Calibri"/>
                <a:cs typeface="Calibri"/>
              </a:rPr>
              <a:t>-	</a:t>
            </a:r>
            <a:r>
              <a:rPr sz="2600" b="1" spc="100" dirty="0">
                <a:solidFill>
                  <a:srgbClr val="0E0A53"/>
                </a:solidFill>
                <a:latin typeface="Calibri"/>
                <a:cs typeface="Calibri"/>
              </a:rPr>
              <a:t>bias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4521" y="3152101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0713" y="2425191"/>
            <a:ext cx="931544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300" b="1" spc="540" dirty="0">
                <a:latin typeface="Calibri"/>
                <a:cs typeface="Calibri"/>
              </a:rPr>
              <a:t>X</a:t>
            </a:r>
            <a:endParaRPr sz="4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sz="1900" spc="55" dirty="0">
                <a:latin typeface="Calibri"/>
                <a:cs typeface="Calibri"/>
              </a:rPr>
              <a:t>feature1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54034" y="2512162"/>
            <a:ext cx="1673860" cy="1123315"/>
          </a:xfrm>
          <a:custGeom>
            <a:avLst/>
            <a:gdLst/>
            <a:ahLst/>
            <a:cxnLst/>
            <a:rect l="l" t="t" r="r" b="b"/>
            <a:pathLst>
              <a:path w="1673860" h="1123314">
                <a:moveTo>
                  <a:pt x="1651098" y="14952"/>
                </a:moveTo>
                <a:lnTo>
                  <a:pt x="1637681" y="15780"/>
                </a:lnTo>
                <a:lnTo>
                  <a:pt x="0" y="1111669"/>
                </a:lnTo>
                <a:lnTo>
                  <a:pt x="7533" y="1122926"/>
                </a:lnTo>
                <a:lnTo>
                  <a:pt x="1645215" y="27038"/>
                </a:lnTo>
                <a:lnTo>
                  <a:pt x="1651098" y="14952"/>
                </a:lnTo>
                <a:close/>
              </a:path>
              <a:path w="1673860" h="1123314">
                <a:moveTo>
                  <a:pt x="1672547" y="1840"/>
                </a:moveTo>
                <a:lnTo>
                  <a:pt x="1658513" y="1840"/>
                </a:lnTo>
                <a:lnTo>
                  <a:pt x="1666046" y="13098"/>
                </a:lnTo>
                <a:lnTo>
                  <a:pt x="1645215" y="27038"/>
                </a:lnTo>
                <a:lnTo>
                  <a:pt x="1613361" y="92482"/>
                </a:lnTo>
                <a:lnTo>
                  <a:pt x="1614760" y="96536"/>
                </a:lnTo>
                <a:lnTo>
                  <a:pt x="1621487" y="99811"/>
                </a:lnTo>
                <a:lnTo>
                  <a:pt x="1625541" y="98412"/>
                </a:lnTo>
                <a:lnTo>
                  <a:pt x="1672547" y="1840"/>
                </a:lnTo>
                <a:close/>
              </a:path>
              <a:path w="1673860" h="1123314">
                <a:moveTo>
                  <a:pt x="1660301" y="4512"/>
                </a:moveTo>
                <a:lnTo>
                  <a:pt x="1656180" y="4512"/>
                </a:lnTo>
                <a:lnTo>
                  <a:pt x="1662687" y="14236"/>
                </a:lnTo>
                <a:lnTo>
                  <a:pt x="1651098" y="14952"/>
                </a:lnTo>
                <a:lnTo>
                  <a:pt x="1645215" y="27038"/>
                </a:lnTo>
                <a:lnTo>
                  <a:pt x="1666046" y="13098"/>
                </a:lnTo>
                <a:lnTo>
                  <a:pt x="1660301" y="4512"/>
                </a:lnTo>
                <a:close/>
              </a:path>
              <a:path w="1673860" h="1123314">
                <a:moveTo>
                  <a:pt x="1673443" y="0"/>
                </a:moveTo>
                <a:lnTo>
                  <a:pt x="1564200" y="6744"/>
                </a:lnTo>
                <a:lnTo>
                  <a:pt x="1561360" y="9958"/>
                </a:lnTo>
                <a:lnTo>
                  <a:pt x="1561821" y="17425"/>
                </a:lnTo>
                <a:lnTo>
                  <a:pt x="1565034" y="20265"/>
                </a:lnTo>
                <a:lnTo>
                  <a:pt x="1637681" y="15780"/>
                </a:lnTo>
                <a:lnTo>
                  <a:pt x="1658513" y="1840"/>
                </a:lnTo>
                <a:lnTo>
                  <a:pt x="1672547" y="1840"/>
                </a:lnTo>
                <a:lnTo>
                  <a:pt x="1673443" y="0"/>
                </a:lnTo>
                <a:close/>
              </a:path>
              <a:path w="1673860" h="1123314">
                <a:moveTo>
                  <a:pt x="1658513" y="1840"/>
                </a:moveTo>
                <a:lnTo>
                  <a:pt x="1637681" y="15780"/>
                </a:lnTo>
                <a:lnTo>
                  <a:pt x="1651098" y="14952"/>
                </a:lnTo>
                <a:lnTo>
                  <a:pt x="1656180" y="4512"/>
                </a:lnTo>
                <a:lnTo>
                  <a:pt x="1660301" y="4512"/>
                </a:lnTo>
                <a:lnTo>
                  <a:pt x="1658513" y="1840"/>
                </a:lnTo>
                <a:close/>
              </a:path>
              <a:path w="1673860" h="1123314">
                <a:moveTo>
                  <a:pt x="1656180" y="4512"/>
                </a:moveTo>
                <a:lnTo>
                  <a:pt x="1651098" y="14952"/>
                </a:lnTo>
                <a:lnTo>
                  <a:pt x="1662687" y="14236"/>
                </a:lnTo>
                <a:lnTo>
                  <a:pt x="1656180" y="4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6154" y="1882588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66154" y="4315826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66154" y="5587926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12286" y="2184400"/>
            <a:ext cx="84963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0" dirty="0">
                <a:latin typeface="Calibri"/>
                <a:cs typeface="Calibri"/>
              </a:rPr>
              <a:t>H</a:t>
            </a:r>
            <a:r>
              <a:rPr sz="1900" spc="75" dirty="0">
                <a:latin typeface="Calibri"/>
                <a:cs typeface="Calibri"/>
              </a:rPr>
              <a:t>i</a:t>
            </a:r>
            <a:r>
              <a:rPr sz="1900" spc="25" dirty="0">
                <a:latin typeface="Calibri"/>
                <a:cs typeface="Calibri"/>
              </a:rPr>
              <a:t>d</a:t>
            </a:r>
            <a:r>
              <a:rPr sz="1900" spc="-15" dirty="0">
                <a:latin typeface="Calibri"/>
                <a:cs typeface="Calibri"/>
              </a:rPr>
              <a:t>d</a:t>
            </a:r>
            <a:r>
              <a:rPr sz="1900" spc="60" dirty="0">
                <a:latin typeface="Calibri"/>
                <a:cs typeface="Calibri"/>
              </a:rPr>
              <a:t>e</a:t>
            </a:r>
            <a:r>
              <a:rPr sz="1900" spc="-130" dirty="0">
                <a:latin typeface="Calibri"/>
                <a:cs typeface="Calibri"/>
              </a:rPr>
              <a:t>n1</a:t>
            </a:r>
            <a:endParaRPr sz="19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25"/>
              </a:spcBef>
            </a:pPr>
            <a:r>
              <a:rPr sz="1900" b="1" spc="20" dirty="0">
                <a:latin typeface="Arial"/>
                <a:cs typeface="Arial"/>
              </a:rPr>
              <a:t>Σ </a:t>
            </a:r>
            <a:r>
              <a:rPr sz="1900" b="1" dirty="0">
                <a:latin typeface="Arial"/>
                <a:cs typeface="Arial"/>
              </a:rPr>
              <a:t>|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9386" y="4644135"/>
            <a:ext cx="89789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0" dirty="0">
                <a:latin typeface="Calibri"/>
                <a:cs typeface="Calibri"/>
              </a:rPr>
              <a:t>H</a:t>
            </a:r>
            <a:r>
              <a:rPr sz="1900" spc="75" dirty="0">
                <a:latin typeface="Calibri"/>
                <a:cs typeface="Calibri"/>
              </a:rPr>
              <a:t>i</a:t>
            </a:r>
            <a:r>
              <a:rPr sz="1900" spc="25" dirty="0">
                <a:latin typeface="Calibri"/>
                <a:cs typeface="Calibri"/>
              </a:rPr>
              <a:t>d</a:t>
            </a:r>
            <a:r>
              <a:rPr sz="1900" spc="-15" dirty="0">
                <a:latin typeface="Calibri"/>
                <a:cs typeface="Calibri"/>
              </a:rPr>
              <a:t>d</a:t>
            </a:r>
            <a:r>
              <a:rPr sz="1900" spc="60" dirty="0">
                <a:latin typeface="Calibri"/>
                <a:cs typeface="Calibri"/>
              </a:rPr>
              <a:t>en3</a:t>
            </a:r>
            <a:endParaRPr sz="19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25"/>
              </a:spcBef>
            </a:pPr>
            <a:r>
              <a:rPr sz="1900" b="1" spc="20" dirty="0">
                <a:latin typeface="Arial"/>
                <a:cs typeface="Arial"/>
              </a:rPr>
              <a:t>Σ </a:t>
            </a:r>
            <a:r>
              <a:rPr sz="1900" b="1" dirty="0">
                <a:latin typeface="Arial"/>
                <a:cs typeface="Arial"/>
              </a:rPr>
              <a:t>|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99386" y="5896864"/>
            <a:ext cx="89789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0" dirty="0">
                <a:latin typeface="Calibri"/>
                <a:cs typeface="Calibri"/>
              </a:rPr>
              <a:t>H</a:t>
            </a:r>
            <a:r>
              <a:rPr sz="1900" spc="75" dirty="0">
                <a:latin typeface="Calibri"/>
                <a:cs typeface="Calibri"/>
              </a:rPr>
              <a:t>i</a:t>
            </a:r>
            <a:r>
              <a:rPr sz="1900" spc="25" dirty="0">
                <a:latin typeface="Calibri"/>
                <a:cs typeface="Calibri"/>
              </a:rPr>
              <a:t>d</a:t>
            </a:r>
            <a:r>
              <a:rPr sz="1900" spc="-15" dirty="0">
                <a:latin typeface="Calibri"/>
                <a:cs typeface="Calibri"/>
              </a:rPr>
              <a:t>d</a:t>
            </a:r>
            <a:r>
              <a:rPr sz="1900" spc="60" dirty="0">
                <a:latin typeface="Calibri"/>
                <a:cs typeface="Calibri"/>
              </a:rPr>
              <a:t>en4</a:t>
            </a:r>
            <a:endParaRPr sz="19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20"/>
              </a:spcBef>
            </a:pPr>
            <a:r>
              <a:rPr sz="1900" b="1" spc="20" dirty="0">
                <a:latin typeface="Arial"/>
                <a:cs typeface="Arial"/>
              </a:rPr>
              <a:t>Σ </a:t>
            </a:r>
            <a:r>
              <a:rPr sz="1900" b="1" dirty="0">
                <a:latin typeface="Arial"/>
                <a:cs typeface="Arial"/>
              </a:rPr>
              <a:t>|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58997" y="3100496"/>
            <a:ext cx="1006475" cy="1006475"/>
          </a:xfrm>
          <a:custGeom>
            <a:avLst/>
            <a:gdLst/>
            <a:ahLst/>
            <a:cxnLst/>
            <a:rect l="l" t="t" r="r" b="b"/>
            <a:pathLst>
              <a:path w="1006475" h="1006475">
                <a:moveTo>
                  <a:pt x="0" y="503161"/>
                </a:moveTo>
                <a:lnTo>
                  <a:pt x="2303" y="454703"/>
                </a:lnTo>
                <a:lnTo>
                  <a:pt x="9072" y="407549"/>
                </a:lnTo>
                <a:lnTo>
                  <a:pt x="20097" y="361908"/>
                </a:lnTo>
                <a:lnTo>
                  <a:pt x="35166" y="317993"/>
                </a:lnTo>
                <a:lnTo>
                  <a:pt x="54069" y="276013"/>
                </a:lnTo>
                <a:lnTo>
                  <a:pt x="76594" y="236180"/>
                </a:lnTo>
                <a:lnTo>
                  <a:pt x="102531" y="198704"/>
                </a:lnTo>
                <a:lnTo>
                  <a:pt x="131669" y="163797"/>
                </a:lnTo>
                <a:lnTo>
                  <a:pt x="163797" y="131669"/>
                </a:lnTo>
                <a:lnTo>
                  <a:pt x="198704" y="102531"/>
                </a:lnTo>
                <a:lnTo>
                  <a:pt x="236180" y="76594"/>
                </a:lnTo>
                <a:lnTo>
                  <a:pt x="276013" y="54069"/>
                </a:lnTo>
                <a:lnTo>
                  <a:pt x="317993" y="35166"/>
                </a:lnTo>
                <a:lnTo>
                  <a:pt x="361908" y="20097"/>
                </a:lnTo>
                <a:lnTo>
                  <a:pt x="407549" y="9072"/>
                </a:lnTo>
                <a:lnTo>
                  <a:pt x="454703" y="2303"/>
                </a:lnTo>
                <a:lnTo>
                  <a:pt x="503161" y="0"/>
                </a:lnTo>
                <a:lnTo>
                  <a:pt x="551619" y="2303"/>
                </a:lnTo>
                <a:lnTo>
                  <a:pt x="598773" y="9072"/>
                </a:lnTo>
                <a:lnTo>
                  <a:pt x="644414" y="20097"/>
                </a:lnTo>
                <a:lnTo>
                  <a:pt x="688330" y="35166"/>
                </a:lnTo>
                <a:lnTo>
                  <a:pt x="730309" y="54069"/>
                </a:lnTo>
                <a:lnTo>
                  <a:pt x="770143" y="76594"/>
                </a:lnTo>
                <a:lnTo>
                  <a:pt x="807618" y="102531"/>
                </a:lnTo>
                <a:lnTo>
                  <a:pt x="842525" y="131669"/>
                </a:lnTo>
                <a:lnTo>
                  <a:pt x="874653" y="163797"/>
                </a:lnTo>
                <a:lnTo>
                  <a:pt x="903791" y="198704"/>
                </a:lnTo>
                <a:lnTo>
                  <a:pt x="929728" y="236180"/>
                </a:lnTo>
                <a:lnTo>
                  <a:pt x="952254" y="276013"/>
                </a:lnTo>
                <a:lnTo>
                  <a:pt x="971156" y="317993"/>
                </a:lnTo>
                <a:lnTo>
                  <a:pt x="986225" y="361908"/>
                </a:lnTo>
                <a:lnTo>
                  <a:pt x="997250" y="407549"/>
                </a:lnTo>
                <a:lnTo>
                  <a:pt x="1004019" y="454703"/>
                </a:lnTo>
                <a:lnTo>
                  <a:pt x="1006323" y="503161"/>
                </a:lnTo>
                <a:lnTo>
                  <a:pt x="1004019" y="551619"/>
                </a:lnTo>
                <a:lnTo>
                  <a:pt x="997250" y="598773"/>
                </a:lnTo>
                <a:lnTo>
                  <a:pt x="986225" y="644414"/>
                </a:lnTo>
                <a:lnTo>
                  <a:pt x="971156" y="688330"/>
                </a:lnTo>
                <a:lnTo>
                  <a:pt x="952254" y="730309"/>
                </a:lnTo>
                <a:lnTo>
                  <a:pt x="929728" y="770143"/>
                </a:lnTo>
                <a:lnTo>
                  <a:pt x="903791" y="807618"/>
                </a:lnTo>
                <a:lnTo>
                  <a:pt x="874653" y="842525"/>
                </a:lnTo>
                <a:lnTo>
                  <a:pt x="842525" y="874653"/>
                </a:lnTo>
                <a:lnTo>
                  <a:pt x="807618" y="903791"/>
                </a:lnTo>
                <a:lnTo>
                  <a:pt x="770143" y="929728"/>
                </a:lnTo>
                <a:lnTo>
                  <a:pt x="730309" y="952254"/>
                </a:lnTo>
                <a:lnTo>
                  <a:pt x="688330" y="971156"/>
                </a:lnTo>
                <a:lnTo>
                  <a:pt x="644414" y="986225"/>
                </a:lnTo>
                <a:lnTo>
                  <a:pt x="598773" y="997250"/>
                </a:lnTo>
                <a:lnTo>
                  <a:pt x="551619" y="1004019"/>
                </a:lnTo>
                <a:lnTo>
                  <a:pt x="503161" y="1006323"/>
                </a:lnTo>
                <a:lnTo>
                  <a:pt x="454703" y="1004019"/>
                </a:lnTo>
                <a:lnTo>
                  <a:pt x="407549" y="997250"/>
                </a:lnTo>
                <a:lnTo>
                  <a:pt x="361908" y="986225"/>
                </a:lnTo>
                <a:lnTo>
                  <a:pt x="317993" y="971156"/>
                </a:lnTo>
                <a:lnTo>
                  <a:pt x="276013" y="952254"/>
                </a:lnTo>
                <a:lnTo>
                  <a:pt x="236180" y="929728"/>
                </a:lnTo>
                <a:lnTo>
                  <a:pt x="198704" y="903791"/>
                </a:lnTo>
                <a:lnTo>
                  <a:pt x="163797" y="874653"/>
                </a:lnTo>
                <a:lnTo>
                  <a:pt x="131669" y="842525"/>
                </a:lnTo>
                <a:lnTo>
                  <a:pt x="102531" y="807618"/>
                </a:lnTo>
                <a:lnTo>
                  <a:pt x="76594" y="770143"/>
                </a:lnTo>
                <a:lnTo>
                  <a:pt x="54069" y="730309"/>
                </a:lnTo>
                <a:lnTo>
                  <a:pt x="35166" y="688330"/>
                </a:lnTo>
                <a:lnTo>
                  <a:pt x="20097" y="644414"/>
                </a:lnTo>
                <a:lnTo>
                  <a:pt x="9072" y="598773"/>
                </a:lnTo>
                <a:lnTo>
                  <a:pt x="2303" y="551619"/>
                </a:lnTo>
                <a:lnTo>
                  <a:pt x="0" y="503161"/>
                </a:lnTo>
                <a:close/>
              </a:path>
            </a:pathLst>
          </a:custGeom>
          <a:ln w="20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99386" y="3403600"/>
            <a:ext cx="89789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0" dirty="0">
                <a:latin typeface="Calibri"/>
                <a:cs typeface="Calibri"/>
              </a:rPr>
              <a:t>H</a:t>
            </a:r>
            <a:r>
              <a:rPr sz="1900" spc="75" dirty="0">
                <a:latin typeface="Calibri"/>
                <a:cs typeface="Calibri"/>
              </a:rPr>
              <a:t>i</a:t>
            </a:r>
            <a:r>
              <a:rPr sz="1900" spc="25" dirty="0">
                <a:latin typeface="Calibri"/>
                <a:cs typeface="Calibri"/>
              </a:rPr>
              <a:t>d</a:t>
            </a:r>
            <a:r>
              <a:rPr sz="1900" spc="-15" dirty="0">
                <a:latin typeface="Calibri"/>
                <a:cs typeface="Calibri"/>
              </a:rPr>
              <a:t>d</a:t>
            </a:r>
            <a:r>
              <a:rPr sz="1900" spc="60" dirty="0">
                <a:latin typeface="Calibri"/>
                <a:cs typeface="Calibri"/>
              </a:rPr>
              <a:t>en2</a:t>
            </a:r>
            <a:endParaRPr sz="19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25"/>
              </a:spcBef>
            </a:pPr>
            <a:r>
              <a:rPr sz="1900" b="1" spc="20" dirty="0">
                <a:latin typeface="Arial"/>
                <a:cs typeface="Arial"/>
              </a:rPr>
              <a:t>Σ </a:t>
            </a:r>
            <a:r>
              <a:rPr sz="1900" b="1" dirty="0">
                <a:latin typeface="Arial"/>
                <a:cs typeface="Arial"/>
              </a:rPr>
              <a:t>|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54013" y="3623845"/>
            <a:ext cx="1661160" cy="1123315"/>
          </a:xfrm>
          <a:custGeom>
            <a:avLst/>
            <a:gdLst/>
            <a:ahLst/>
            <a:cxnLst/>
            <a:rect l="l" t="t" r="r" b="b"/>
            <a:pathLst>
              <a:path w="1661160" h="1123314">
                <a:moveTo>
                  <a:pt x="1552229" y="1102508"/>
                </a:moveTo>
                <a:lnTo>
                  <a:pt x="1549006" y="1105336"/>
                </a:lnTo>
                <a:lnTo>
                  <a:pt x="1548517" y="1112801"/>
                </a:lnTo>
                <a:lnTo>
                  <a:pt x="1551345" y="1116026"/>
                </a:lnTo>
                <a:lnTo>
                  <a:pt x="1660561" y="1123174"/>
                </a:lnTo>
                <a:lnTo>
                  <a:pt x="1659648" y="1121279"/>
                </a:lnTo>
                <a:lnTo>
                  <a:pt x="1645639" y="1121279"/>
                </a:lnTo>
                <a:lnTo>
                  <a:pt x="1624858" y="1107261"/>
                </a:lnTo>
                <a:lnTo>
                  <a:pt x="1552229" y="1102508"/>
                </a:lnTo>
                <a:close/>
              </a:path>
              <a:path w="1661160" h="1123314">
                <a:moveTo>
                  <a:pt x="1624858" y="1107261"/>
                </a:moveTo>
                <a:lnTo>
                  <a:pt x="1645639" y="1121279"/>
                </a:lnTo>
                <a:lnTo>
                  <a:pt x="1647446" y="1118599"/>
                </a:lnTo>
                <a:lnTo>
                  <a:pt x="1643316" y="1118599"/>
                </a:lnTo>
                <a:lnTo>
                  <a:pt x="1638272" y="1108139"/>
                </a:lnTo>
                <a:lnTo>
                  <a:pt x="1624858" y="1107261"/>
                </a:lnTo>
                <a:close/>
              </a:path>
              <a:path w="1661160" h="1123314">
                <a:moveTo>
                  <a:pt x="1608975" y="1023171"/>
                </a:moveTo>
                <a:lnTo>
                  <a:pt x="1602237" y="1026421"/>
                </a:lnTo>
                <a:lnTo>
                  <a:pt x="1600822" y="1030470"/>
                </a:lnTo>
                <a:lnTo>
                  <a:pt x="1632434" y="1096031"/>
                </a:lnTo>
                <a:lnTo>
                  <a:pt x="1653214" y="1110048"/>
                </a:lnTo>
                <a:lnTo>
                  <a:pt x="1645639" y="1121279"/>
                </a:lnTo>
                <a:lnTo>
                  <a:pt x="1659648" y="1121279"/>
                </a:lnTo>
                <a:lnTo>
                  <a:pt x="1613024" y="1024586"/>
                </a:lnTo>
                <a:lnTo>
                  <a:pt x="1608975" y="1023171"/>
                </a:lnTo>
                <a:close/>
              </a:path>
              <a:path w="1661160" h="1123314">
                <a:moveTo>
                  <a:pt x="1638272" y="1108139"/>
                </a:moveTo>
                <a:lnTo>
                  <a:pt x="1643316" y="1118599"/>
                </a:lnTo>
                <a:lnTo>
                  <a:pt x="1649859" y="1108897"/>
                </a:lnTo>
                <a:lnTo>
                  <a:pt x="1638272" y="1108139"/>
                </a:lnTo>
                <a:close/>
              </a:path>
              <a:path w="1661160" h="1123314">
                <a:moveTo>
                  <a:pt x="1632434" y="1096031"/>
                </a:moveTo>
                <a:lnTo>
                  <a:pt x="1638272" y="1108139"/>
                </a:lnTo>
                <a:lnTo>
                  <a:pt x="1649859" y="1108897"/>
                </a:lnTo>
                <a:lnTo>
                  <a:pt x="1643316" y="1118599"/>
                </a:lnTo>
                <a:lnTo>
                  <a:pt x="1647446" y="1118599"/>
                </a:lnTo>
                <a:lnTo>
                  <a:pt x="1653214" y="1110048"/>
                </a:lnTo>
                <a:lnTo>
                  <a:pt x="1632434" y="1096031"/>
                </a:lnTo>
                <a:close/>
              </a:path>
              <a:path w="1661160" h="1123314">
                <a:moveTo>
                  <a:pt x="7575" y="0"/>
                </a:moveTo>
                <a:lnTo>
                  <a:pt x="0" y="11229"/>
                </a:lnTo>
                <a:lnTo>
                  <a:pt x="1624858" y="1107261"/>
                </a:lnTo>
                <a:lnTo>
                  <a:pt x="1638272" y="1108139"/>
                </a:lnTo>
                <a:lnTo>
                  <a:pt x="1632434" y="1096031"/>
                </a:lnTo>
                <a:lnTo>
                  <a:pt x="7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89655" y="3700066"/>
            <a:ext cx="1638300" cy="1175385"/>
          </a:xfrm>
          <a:custGeom>
            <a:avLst/>
            <a:gdLst/>
            <a:ahLst/>
            <a:cxnLst/>
            <a:rect l="l" t="t" r="r" b="b"/>
            <a:pathLst>
              <a:path w="1638300" h="1175385">
                <a:moveTo>
                  <a:pt x="1615959" y="15650"/>
                </a:moveTo>
                <a:lnTo>
                  <a:pt x="1602575" y="16901"/>
                </a:lnTo>
                <a:lnTo>
                  <a:pt x="0" y="1164146"/>
                </a:lnTo>
                <a:lnTo>
                  <a:pt x="7885" y="1175162"/>
                </a:lnTo>
                <a:lnTo>
                  <a:pt x="1610461" y="27915"/>
                </a:lnTo>
                <a:lnTo>
                  <a:pt x="1615959" y="15650"/>
                </a:lnTo>
                <a:close/>
              </a:path>
              <a:path w="1638300" h="1175385">
                <a:moveTo>
                  <a:pt x="1636783" y="2311"/>
                </a:moveTo>
                <a:lnTo>
                  <a:pt x="1622957" y="2311"/>
                </a:lnTo>
                <a:lnTo>
                  <a:pt x="1630841" y="13326"/>
                </a:lnTo>
                <a:lnTo>
                  <a:pt x="1610461" y="27915"/>
                </a:lnTo>
                <a:lnTo>
                  <a:pt x="1580687" y="94333"/>
                </a:lnTo>
                <a:lnTo>
                  <a:pt x="1582214" y="98341"/>
                </a:lnTo>
                <a:lnTo>
                  <a:pt x="1589041" y="101401"/>
                </a:lnTo>
                <a:lnTo>
                  <a:pt x="1593049" y="99875"/>
                </a:lnTo>
                <a:lnTo>
                  <a:pt x="1636783" y="2311"/>
                </a:lnTo>
                <a:close/>
              </a:path>
              <a:path w="1638300" h="1175385">
                <a:moveTo>
                  <a:pt x="1624920" y="5054"/>
                </a:moveTo>
                <a:lnTo>
                  <a:pt x="1620709" y="5054"/>
                </a:lnTo>
                <a:lnTo>
                  <a:pt x="1627520" y="14569"/>
                </a:lnTo>
                <a:lnTo>
                  <a:pt x="1615959" y="15650"/>
                </a:lnTo>
                <a:lnTo>
                  <a:pt x="1610461" y="27915"/>
                </a:lnTo>
                <a:lnTo>
                  <a:pt x="1630841" y="13326"/>
                </a:lnTo>
                <a:lnTo>
                  <a:pt x="1624920" y="5054"/>
                </a:lnTo>
                <a:close/>
              </a:path>
              <a:path w="1638300" h="1175385">
                <a:moveTo>
                  <a:pt x="1637819" y="0"/>
                </a:moveTo>
                <a:lnTo>
                  <a:pt x="1528845" y="10190"/>
                </a:lnTo>
                <a:lnTo>
                  <a:pt x="1526245" y="13326"/>
                </a:lnTo>
                <a:lnTo>
                  <a:pt x="1526208" y="14569"/>
                </a:lnTo>
                <a:lnTo>
                  <a:pt x="1526804" y="20941"/>
                </a:lnTo>
                <a:lnTo>
                  <a:pt x="1530106" y="23677"/>
                </a:lnTo>
                <a:lnTo>
                  <a:pt x="1602575" y="16901"/>
                </a:lnTo>
                <a:lnTo>
                  <a:pt x="1622957" y="2311"/>
                </a:lnTo>
                <a:lnTo>
                  <a:pt x="1636783" y="2311"/>
                </a:lnTo>
                <a:lnTo>
                  <a:pt x="1637819" y="0"/>
                </a:lnTo>
                <a:close/>
              </a:path>
              <a:path w="1638300" h="1175385">
                <a:moveTo>
                  <a:pt x="1622957" y="2311"/>
                </a:moveTo>
                <a:lnTo>
                  <a:pt x="1602575" y="16901"/>
                </a:lnTo>
                <a:lnTo>
                  <a:pt x="1615959" y="15650"/>
                </a:lnTo>
                <a:lnTo>
                  <a:pt x="1620709" y="5054"/>
                </a:lnTo>
                <a:lnTo>
                  <a:pt x="1624920" y="5054"/>
                </a:lnTo>
                <a:lnTo>
                  <a:pt x="1622957" y="2311"/>
                </a:lnTo>
                <a:close/>
              </a:path>
              <a:path w="1638300" h="1175385">
                <a:moveTo>
                  <a:pt x="1620709" y="5054"/>
                </a:moveTo>
                <a:lnTo>
                  <a:pt x="1615959" y="15650"/>
                </a:lnTo>
                <a:lnTo>
                  <a:pt x="1627520" y="14569"/>
                </a:lnTo>
                <a:lnTo>
                  <a:pt x="1620709" y="5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89258" y="4864521"/>
            <a:ext cx="1638300" cy="1369695"/>
          </a:xfrm>
          <a:custGeom>
            <a:avLst/>
            <a:gdLst/>
            <a:ahLst/>
            <a:cxnLst/>
            <a:rect l="l" t="t" r="r" b="b"/>
            <a:pathLst>
              <a:path w="1638300" h="1369695">
                <a:moveTo>
                  <a:pt x="1532559" y="1337763"/>
                </a:moveTo>
                <a:lnTo>
                  <a:pt x="1529063" y="1340247"/>
                </a:lnTo>
                <a:lnTo>
                  <a:pt x="1527816" y="1347623"/>
                </a:lnTo>
                <a:lnTo>
                  <a:pt x="1530300" y="1351119"/>
                </a:lnTo>
                <a:lnTo>
                  <a:pt x="1638216" y="1369378"/>
                </a:lnTo>
                <a:lnTo>
                  <a:pt x="1636983" y="1365970"/>
                </a:lnTo>
                <a:lnTo>
                  <a:pt x="1623565" y="1365970"/>
                </a:lnTo>
                <a:lnTo>
                  <a:pt x="1604325" y="1349905"/>
                </a:lnTo>
                <a:lnTo>
                  <a:pt x="1532559" y="1337763"/>
                </a:lnTo>
                <a:close/>
              </a:path>
              <a:path w="1638300" h="1369695">
                <a:moveTo>
                  <a:pt x="1604325" y="1349905"/>
                </a:moveTo>
                <a:lnTo>
                  <a:pt x="1623565" y="1365970"/>
                </a:lnTo>
                <a:lnTo>
                  <a:pt x="1625989" y="1363066"/>
                </a:lnTo>
                <a:lnTo>
                  <a:pt x="1621528" y="1363066"/>
                </a:lnTo>
                <a:lnTo>
                  <a:pt x="1617579" y="1352148"/>
                </a:lnTo>
                <a:lnTo>
                  <a:pt x="1604325" y="1349905"/>
                </a:lnTo>
                <a:close/>
              </a:path>
              <a:path w="1638300" h="1369695">
                <a:moveTo>
                  <a:pt x="1597107" y="1264632"/>
                </a:moveTo>
                <a:lnTo>
                  <a:pt x="1590073" y="1267178"/>
                </a:lnTo>
                <a:lnTo>
                  <a:pt x="1588251" y="1271060"/>
                </a:lnTo>
                <a:lnTo>
                  <a:pt x="1613007" y="1339507"/>
                </a:lnTo>
                <a:lnTo>
                  <a:pt x="1632247" y="1355571"/>
                </a:lnTo>
                <a:lnTo>
                  <a:pt x="1623565" y="1365970"/>
                </a:lnTo>
                <a:lnTo>
                  <a:pt x="1636983" y="1365970"/>
                </a:lnTo>
                <a:lnTo>
                  <a:pt x="1600991" y="1266454"/>
                </a:lnTo>
                <a:lnTo>
                  <a:pt x="1597107" y="1264632"/>
                </a:lnTo>
                <a:close/>
              </a:path>
              <a:path w="1638300" h="1369695">
                <a:moveTo>
                  <a:pt x="1617579" y="1352148"/>
                </a:moveTo>
                <a:lnTo>
                  <a:pt x="1621528" y="1363066"/>
                </a:lnTo>
                <a:lnTo>
                  <a:pt x="1629027" y="1354085"/>
                </a:lnTo>
                <a:lnTo>
                  <a:pt x="1617579" y="1352148"/>
                </a:lnTo>
                <a:close/>
              </a:path>
              <a:path w="1638300" h="1369695">
                <a:moveTo>
                  <a:pt x="1613007" y="1339507"/>
                </a:moveTo>
                <a:lnTo>
                  <a:pt x="1617579" y="1352148"/>
                </a:lnTo>
                <a:lnTo>
                  <a:pt x="1629027" y="1354085"/>
                </a:lnTo>
                <a:lnTo>
                  <a:pt x="1621528" y="1363066"/>
                </a:lnTo>
                <a:lnTo>
                  <a:pt x="1625989" y="1363066"/>
                </a:lnTo>
                <a:lnTo>
                  <a:pt x="1632247" y="1355571"/>
                </a:lnTo>
                <a:lnTo>
                  <a:pt x="1613007" y="1339507"/>
                </a:lnTo>
                <a:close/>
              </a:path>
              <a:path w="1638300" h="1369695">
                <a:moveTo>
                  <a:pt x="8681" y="0"/>
                </a:moveTo>
                <a:lnTo>
                  <a:pt x="0" y="10398"/>
                </a:lnTo>
                <a:lnTo>
                  <a:pt x="1604325" y="1349905"/>
                </a:lnTo>
                <a:lnTo>
                  <a:pt x="1617579" y="1352148"/>
                </a:lnTo>
                <a:lnTo>
                  <a:pt x="1613007" y="1339507"/>
                </a:lnTo>
                <a:lnTo>
                  <a:pt x="86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88166" y="2657693"/>
            <a:ext cx="1652270" cy="2216150"/>
          </a:xfrm>
          <a:custGeom>
            <a:avLst/>
            <a:gdLst/>
            <a:ahLst/>
            <a:cxnLst/>
            <a:rect l="l" t="t" r="r" b="b"/>
            <a:pathLst>
              <a:path w="1652270" h="2216150">
                <a:moveTo>
                  <a:pt x="1636151" y="21565"/>
                </a:moveTo>
                <a:lnTo>
                  <a:pt x="1623783" y="26835"/>
                </a:lnTo>
                <a:lnTo>
                  <a:pt x="0" y="2207982"/>
                </a:lnTo>
                <a:lnTo>
                  <a:pt x="10866" y="2216072"/>
                </a:lnTo>
                <a:lnTo>
                  <a:pt x="1634650" y="34923"/>
                </a:lnTo>
                <a:lnTo>
                  <a:pt x="1636151" y="21565"/>
                </a:lnTo>
                <a:close/>
              </a:path>
              <a:path w="1652270" h="2216150">
                <a:moveTo>
                  <a:pt x="1651445" y="6764"/>
                </a:moveTo>
                <a:lnTo>
                  <a:pt x="1638725" y="6764"/>
                </a:lnTo>
                <a:lnTo>
                  <a:pt x="1649591" y="14853"/>
                </a:lnTo>
                <a:lnTo>
                  <a:pt x="1634650" y="34923"/>
                </a:lnTo>
                <a:lnTo>
                  <a:pt x="1626524" y="107254"/>
                </a:lnTo>
                <a:lnTo>
                  <a:pt x="1629200" y="110606"/>
                </a:lnTo>
                <a:lnTo>
                  <a:pt x="1636635" y="111441"/>
                </a:lnTo>
                <a:lnTo>
                  <a:pt x="1639986" y="108766"/>
                </a:lnTo>
                <a:lnTo>
                  <a:pt x="1651445" y="6764"/>
                </a:lnTo>
                <a:close/>
              </a:path>
              <a:path w="1652270" h="2216150">
                <a:moveTo>
                  <a:pt x="1652205" y="0"/>
                </a:moveTo>
                <a:lnTo>
                  <a:pt x="1551514" y="42901"/>
                </a:lnTo>
                <a:lnTo>
                  <a:pt x="1549913" y="46880"/>
                </a:lnTo>
                <a:lnTo>
                  <a:pt x="1552845" y="53762"/>
                </a:lnTo>
                <a:lnTo>
                  <a:pt x="1556824" y="55364"/>
                </a:lnTo>
                <a:lnTo>
                  <a:pt x="1623783" y="26835"/>
                </a:lnTo>
                <a:lnTo>
                  <a:pt x="1638725" y="6764"/>
                </a:lnTo>
                <a:lnTo>
                  <a:pt x="1651445" y="6764"/>
                </a:lnTo>
                <a:lnTo>
                  <a:pt x="1652205" y="0"/>
                </a:lnTo>
                <a:close/>
              </a:path>
              <a:path w="1652270" h="2216150">
                <a:moveTo>
                  <a:pt x="1643107" y="10026"/>
                </a:moveTo>
                <a:lnTo>
                  <a:pt x="1637447" y="10026"/>
                </a:lnTo>
                <a:lnTo>
                  <a:pt x="1646833" y="17014"/>
                </a:lnTo>
                <a:lnTo>
                  <a:pt x="1636151" y="21565"/>
                </a:lnTo>
                <a:lnTo>
                  <a:pt x="1634650" y="34923"/>
                </a:lnTo>
                <a:lnTo>
                  <a:pt x="1649591" y="14853"/>
                </a:lnTo>
                <a:lnTo>
                  <a:pt x="1643107" y="10026"/>
                </a:lnTo>
                <a:close/>
              </a:path>
              <a:path w="1652270" h="2216150">
                <a:moveTo>
                  <a:pt x="1638725" y="6764"/>
                </a:moveTo>
                <a:lnTo>
                  <a:pt x="1623783" y="26835"/>
                </a:lnTo>
                <a:lnTo>
                  <a:pt x="1636151" y="21565"/>
                </a:lnTo>
                <a:lnTo>
                  <a:pt x="1637447" y="10026"/>
                </a:lnTo>
                <a:lnTo>
                  <a:pt x="1643107" y="10026"/>
                </a:lnTo>
                <a:lnTo>
                  <a:pt x="1638725" y="6764"/>
                </a:lnTo>
                <a:close/>
              </a:path>
              <a:path w="1652270" h="2216150">
                <a:moveTo>
                  <a:pt x="1637447" y="10026"/>
                </a:moveTo>
                <a:lnTo>
                  <a:pt x="1636151" y="21565"/>
                </a:lnTo>
                <a:lnTo>
                  <a:pt x="1646833" y="17014"/>
                </a:lnTo>
                <a:lnTo>
                  <a:pt x="1637447" y="10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93599" y="4814572"/>
            <a:ext cx="1634489" cy="110489"/>
          </a:xfrm>
          <a:custGeom>
            <a:avLst/>
            <a:gdLst/>
            <a:ahLst/>
            <a:cxnLst/>
            <a:rect l="l" t="t" r="r" b="b"/>
            <a:pathLst>
              <a:path w="1634489" h="110489">
                <a:moveTo>
                  <a:pt x="1622270" y="48375"/>
                </a:moveTo>
                <a:lnTo>
                  <a:pt x="1620439" y="48375"/>
                </a:lnTo>
                <a:lnTo>
                  <a:pt x="1620439" y="61922"/>
                </a:lnTo>
                <a:lnTo>
                  <a:pt x="1595386" y="61922"/>
                </a:lnTo>
                <a:lnTo>
                  <a:pt x="1532516" y="98596"/>
                </a:lnTo>
                <a:lnTo>
                  <a:pt x="1531424" y="102744"/>
                </a:lnTo>
                <a:lnTo>
                  <a:pt x="1535195" y="109207"/>
                </a:lnTo>
                <a:lnTo>
                  <a:pt x="1539341" y="110298"/>
                </a:lnTo>
                <a:lnTo>
                  <a:pt x="1622272" y="61922"/>
                </a:lnTo>
                <a:lnTo>
                  <a:pt x="1620439" y="61922"/>
                </a:lnTo>
                <a:lnTo>
                  <a:pt x="1622274" y="61921"/>
                </a:lnTo>
                <a:lnTo>
                  <a:pt x="1633882" y="55149"/>
                </a:lnTo>
                <a:lnTo>
                  <a:pt x="1622270" y="48375"/>
                </a:lnTo>
                <a:close/>
              </a:path>
              <a:path w="1634489" h="110489">
                <a:moveTo>
                  <a:pt x="1606997" y="55149"/>
                </a:moveTo>
                <a:lnTo>
                  <a:pt x="1595386" y="61922"/>
                </a:lnTo>
                <a:lnTo>
                  <a:pt x="1620439" y="61922"/>
                </a:lnTo>
                <a:lnTo>
                  <a:pt x="1620439" y="61000"/>
                </a:lnTo>
                <a:lnTo>
                  <a:pt x="1617027" y="61000"/>
                </a:lnTo>
                <a:lnTo>
                  <a:pt x="1606997" y="55149"/>
                </a:lnTo>
                <a:close/>
              </a:path>
              <a:path w="1634489" h="110489">
                <a:moveTo>
                  <a:pt x="1595384" y="48375"/>
                </a:moveTo>
                <a:lnTo>
                  <a:pt x="0" y="48375"/>
                </a:lnTo>
                <a:lnTo>
                  <a:pt x="0" y="61921"/>
                </a:lnTo>
                <a:lnTo>
                  <a:pt x="1595388" y="61921"/>
                </a:lnTo>
                <a:lnTo>
                  <a:pt x="1606997" y="55149"/>
                </a:lnTo>
                <a:lnTo>
                  <a:pt x="1595384" y="48375"/>
                </a:lnTo>
                <a:close/>
              </a:path>
              <a:path w="1634489" h="110489">
                <a:moveTo>
                  <a:pt x="1617027" y="49298"/>
                </a:moveTo>
                <a:lnTo>
                  <a:pt x="1606997" y="55149"/>
                </a:lnTo>
                <a:lnTo>
                  <a:pt x="1617027" y="61000"/>
                </a:lnTo>
                <a:lnTo>
                  <a:pt x="1617027" y="49298"/>
                </a:lnTo>
                <a:close/>
              </a:path>
              <a:path w="1634489" h="110489">
                <a:moveTo>
                  <a:pt x="1620439" y="49298"/>
                </a:moveTo>
                <a:lnTo>
                  <a:pt x="1617027" y="49298"/>
                </a:lnTo>
                <a:lnTo>
                  <a:pt x="1617027" y="61000"/>
                </a:lnTo>
                <a:lnTo>
                  <a:pt x="1620439" y="61000"/>
                </a:lnTo>
                <a:lnTo>
                  <a:pt x="1620439" y="49298"/>
                </a:lnTo>
                <a:close/>
              </a:path>
              <a:path w="1634489" h="110489">
                <a:moveTo>
                  <a:pt x="1539341" y="0"/>
                </a:moveTo>
                <a:lnTo>
                  <a:pt x="1535195" y="1092"/>
                </a:lnTo>
                <a:lnTo>
                  <a:pt x="1531424" y="7553"/>
                </a:lnTo>
                <a:lnTo>
                  <a:pt x="1532516" y="11701"/>
                </a:lnTo>
                <a:lnTo>
                  <a:pt x="1606997" y="55149"/>
                </a:lnTo>
                <a:lnTo>
                  <a:pt x="1617027" y="49298"/>
                </a:lnTo>
                <a:lnTo>
                  <a:pt x="1620439" y="49298"/>
                </a:lnTo>
                <a:lnTo>
                  <a:pt x="1620439" y="48375"/>
                </a:lnTo>
                <a:lnTo>
                  <a:pt x="1622270" y="48375"/>
                </a:lnTo>
                <a:lnTo>
                  <a:pt x="1539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89345" y="1175774"/>
            <a:ext cx="768350" cy="768350"/>
          </a:xfrm>
          <a:custGeom>
            <a:avLst/>
            <a:gdLst/>
            <a:ahLst/>
            <a:cxnLst/>
            <a:rect l="l" t="t" r="r" b="b"/>
            <a:pathLst>
              <a:path w="768350" h="768350">
                <a:moveTo>
                  <a:pt x="0" y="384175"/>
                </a:moveTo>
                <a:lnTo>
                  <a:pt x="2993" y="335985"/>
                </a:lnTo>
                <a:lnTo>
                  <a:pt x="11733" y="289581"/>
                </a:lnTo>
                <a:lnTo>
                  <a:pt x="25859" y="245323"/>
                </a:lnTo>
                <a:lnTo>
                  <a:pt x="45012" y="203572"/>
                </a:lnTo>
                <a:lnTo>
                  <a:pt x="68831" y="164687"/>
                </a:lnTo>
                <a:lnTo>
                  <a:pt x="96957" y="129029"/>
                </a:lnTo>
                <a:lnTo>
                  <a:pt x="129029" y="96957"/>
                </a:lnTo>
                <a:lnTo>
                  <a:pt x="164687" y="68831"/>
                </a:lnTo>
                <a:lnTo>
                  <a:pt x="203572" y="45012"/>
                </a:lnTo>
                <a:lnTo>
                  <a:pt x="245323" y="25859"/>
                </a:lnTo>
                <a:lnTo>
                  <a:pt x="289581" y="11733"/>
                </a:lnTo>
                <a:lnTo>
                  <a:pt x="335985" y="2993"/>
                </a:lnTo>
                <a:lnTo>
                  <a:pt x="384175" y="0"/>
                </a:lnTo>
                <a:lnTo>
                  <a:pt x="432365" y="2993"/>
                </a:lnTo>
                <a:lnTo>
                  <a:pt x="478769" y="11733"/>
                </a:lnTo>
                <a:lnTo>
                  <a:pt x="523027" y="25859"/>
                </a:lnTo>
                <a:lnTo>
                  <a:pt x="564778" y="45012"/>
                </a:lnTo>
                <a:lnTo>
                  <a:pt x="603663" y="68831"/>
                </a:lnTo>
                <a:lnTo>
                  <a:pt x="639321" y="96957"/>
                </a:lnTo>
                <a:lnTo>
                  <a:pt x="671393" y="129029"/>
                </a:lnTo>
                <a:lnTo>
                  <a:pt x="699519" y="164687"/>
                </a:lnTo>
                <a:lnTo>
                  <a:pt x="723338" y="203572"/>
                </a:lnTo>
                <a:lnTo>
                  <a:pt x="742491" y="245323"/>
                </a:lnTo>
                <a:lnTo>
                  <a:pt x="756617" y="289581"/>
                </a:lnTo>
                <a:lnTo>
                  <a:pt x="765357" y="335985"/>
                </a:lnTo>
                <a:lnTo>
                  <a:pt x="768350" y="384175"/>
                </a:lnTo>
                <a:lnTo>
                  <a:pt x="765357" y="432365"/>
                </a:lnTo>
                <a:lnTo>
                  <a:pt x="756617" y="478769"/>
                </a:lnTo>
                <a:lnTo>
                  <a:pt x="742491" y="523027"/>
                </a:lnTo>
                <a:lnTo>
                  <a:pt x="723338" y="564778"/>
                </a:lnTo>
                <a:lnTo>
                  <a:pt x="699519" y="603663"/>
                </a:lnTo>
                <a:lnTo>
                  <a:pt x="671393" y="639321"/>
                </a:lnTo>
                <a:lnTo>
                  <a:pt x="639321" y="671393"/>
                </a:lnTo>
                <a:lnTo>
                  <a:pt x="603663" y="699519"/>
                </a:lnTo>
                <a:lnTo>
                  <a:pt x="564778" y="723338"/>
                </a:lnTo>
                <a:lnTo>
                  <a:pt x="523027" y="742491"/>
                </a:lnTo>
                <a:lnTo>
                  <a:pt x="478769" y="756617"/>
                </a:lnTo>
                <a:lnTo>
                  <a:pt x="432365" y="765357"/>
                </a:lnTo>
                <a:lnTo>
                  <a:pt x="384175" y="768350"/>
                </a:lnTo>
                <a:lnTo>
                  <a:pt x="335985" y="765357"/>
                </a:lnTo>
                <a:lnTo>
                  <a:pt x="289581" y="756617"/>
                </a:lnTo>
                <a:lnTo>
                  <a:pt x="245323" y="742491"/>
                </a:lnTo>
                <a:lnTo>
                  <a:pt x="203572" y="723338"/>
                </a:lnTo>
                <a:lnTo>
                  <a:pt x="164687" y="699519"/>
                </a:lnTo>
                <a:lnTo>
                  <a:pt x="129029" y="671393"/>
                </a:lnTo>
                <a:lnTo>
                  <a:pt x="96957" y="639321"/>
                </a:lnTo>
                <a:lnTo>
                  <a:pt x="68831" y="603663"/>
                </a:lnTo>
                <a:lnTo>
                  <a:pt x="45012" y="564778"/>
                </a:lnTo>
                <a:lnTo>
                  <a:pt x="25859" y="523027"/>
                </a:lnTo>
                <a:lnTo>
                  <a:pt x="11733" y="478769"/>
                </a:lnTo>
                <a:lnTo>
                  <a:pt x="2993" y="432365"/>
                </a:lnTo>
                <a:lnTo>
                  <a:pt x="0" y="384175"/>
                </a:lnTo>
                <a:close/>
              </a:path>
            </a:pathLst>
          </a:custGeom>
          <a:ln w="203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41900" y="1228851"/>
            <a:ext cx="2660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3366FF"/>
                </a:solidFill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88124" y="3862620"/>
            <a:ext cx="1652270" cy="2264410"/>
          </a:xfrm>
          <a:custGeom>
            <a:avLst/>
            <a:gdLst/>
            <a:ahLst/>
            <a:cxnLst/>
            <a:rect l="l" t="t" r="r" b="b"/>
            <a:pathLst>
              <a:path w="1652270" h="2264410">
                <a:moveTo>
                  <a:pt x="1636415" y="21728"/>
                </a:moveTo>
                <a:lnTo>
                  <a:pt x="1624104" y="27125"/>
                </a:lnTo>
                <a:lnTo>
                  <a:pt x="0" y="2256317"/>
                </a:lnTo>
                <a:lnTo>
                  <a:pt x="10948" y="2264294"/>
                </a:lnTo>
                <a:lnTo>
                  <a:pt x="1635052" y="35102"/>
                </a:lnTo>
                <a:lnTo>
                  <a:pt x="1636415" y="21728"/>
                </a:lnTo>
                <a:close/>
              </a:path>
              <a:path w="1652270" h="2264410">
                <a:moveTo>
                  <a:pt x="1651547" y="6866"/>
                </a:moveTo>
                <a:lnTo>
                  <a:pt x="1638863" y="6866"/>
                </a:lnTo>
                <a:lnTo>
                  <a:pt x="1649812" y="14843"/>
                </a:lnTo>
                <a:lnTo>
                  <a:pt x="1635052" y="35102"/>
                </a:lnTo>
                <a:lnTo>
                  <a:pt x="1627673" y="107511"/>
                </a:lnTo>
                <a:lnTo>
                  <a:pt x="1630382" y="110836"/>
                </a:lnTo>
                <a:lnTo>
                  <a:pt x="1637826" y="111594"/>
                </a:lnTo>
                <a:lnTo>
                  <a:pt x="1641151" y="108885"/>
                </a:lnTo>
                <a:lnTo>
                  <a:pt x="1651547" y="6866"/>
                </a:lnTo>
                <a:close/>
              </a:path>
              <a:path w="1652270" h="2264410">
                <a:moveTo>
                  <a:pt x="1652247" y="0"/>
                </a:moveTo>
                <a:lnTo>
                  <a:pt x="1552003" y="43936"/>
                </a:lnTo>
                <a:lnTo>
                  <a:pt x="1550442" y="47932"/>
                </a:lnTo>
                <a:lnTo>
                  <a:pt x="1553446" y="54783"/>
                </a:lnTo>
                <a:lnTo>
                  <a:pt x="1557441" y="56344"/>
                </a:lnTo>
                <a:lnTo>
                  <a:pt x="1624104" y="27125"/>
                </a:lnTo>
                <a:lnTo>
                  <a:pt x="1638863" y="6866"/>
                </a:lnTo>
                <a:lnTo>
                  <a:pt x="1651547" y="6866"/>
                </a:lnTo>
                <a:lnTo>
                  <a:pt x="1652247" y="0"/>
                </a:lnTo>
                <a:close/>
              </a:path>
              <a:path w="1652270" h="2264410">
                <a:moveTo>
                  <a:pt x="1643408" y="10177"/>
                </a:moveTo>
                <a:lnTo>
                  <a:pt x="1637592" y="10177"/>
                </a:lnTo>
                <a:lnTo>
                  <a:pt x="1647050" y="17067"/>
                </a:lnTo>
                <a:lnTo>
                  <a:pt x="1636415" y="21728"/>
                </a:lnTo>
                <a:lnTo>
                  <a:pt x="1635052" y="35102"/>
                </a:lnTo>
                <a:lnTo>
                  <a:pt x="1649812" y="14843"/>
                </a:lnTo>
                <a:lnTo>
                  <a:pt x="1643408" y="10177"/>
                </a:lnTo>
                <a:close/>
              </a:path>
              <a:path w="1652270" h="2264410">
                <a:moveTo>
                  <a:pt x="1638863" y="6866"/>
                </a:moveTo>
                <a:lnTo>
                  <a:pt x="1624104" y="27125"/>
                </a:lnTo>
                <a:lnTo>
                  <a:pt x="1636415" y="21728"/>
                </a:lnTo>
                <a:lnTo>
                  <a:pt x="1637592" y="10177"/>
                </a:lnTo>
                <a:lnTo>
                  <a:pt x="1643408" y="10177"/>
                </a:lnTo>
                <a:lnTo>
                  <a:pt x="1638863" y="6866"/>
                </a:lnTo>
                <a:close/>
              </a:path>
              <a:path w="1652270" h="2264410">
                <a:moveTo>
                  <a:pt x="1637592" y="10177"/>
                </a:moveTo>
                <a:lnTo>
                  <a:pt x="1636415" y="21728"/>
                </a:lnTo>
                <a:lnTo>
                  <a:pt x="1647050" y="17067"/>
                </a:lnTo>
                <a:lnTo>
                  <a:pt x="1637592" y="10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92781" y="6116201"/>
            <a:ext cx="1622425" cy="247650"/>
          </a:xfrm>
          <a:custGeom>
            <a:avLst/>
            <a:gdLst/>
            <a:ahLst/>
            <a:cxnLst/>
            <a:rect l="l" t="t" r="r" b="b"/>
            <a:pathLst>
              <a:path w="1622425" h="247650">
                <a:moveTo>
                  <a:pt x="1582770" y="205784"/>
                </a:moveTo>
                <a:lnTo>
                  <a:pt x="1515934" y="234607"/>
                </a:lnTo>
                <a:lnTo>
                  <a:pt x="1514350" y="238592"/>
                </a:lnTo>
                <a:lnTo>
                  <a:pt x="1517312" y="245463"/>
                </a:lnTo>
                <a:lnTo>
                  <a:pt x="1521298" y="247046"/>
                </a:lnTo>
                <a:lnTo>
                  <a:pt x="1609971" y="208807"/>
                </a:lnTo>
                <a:lnTo>
                  <a:pt x="1607639" y="208807"/>
                </a:lnTo>
                <a:lnTo>
                  <a:pt x="1582770" y="205784"/>
                </a:lnTo>
                <a:close/>
              </a:path>
              <a:path w="1622425" h="247650">
                <a:moveTo>
                  <a:pt x="1595112" y="200462"/>
                </a:moveTo>
                <a:lnTo>
                  <a:pt x="1582770" y="205784"/>
                </a:lnTo>
                <a:lnTo>
                  <a:pt x="1607639" y="208807"/>
                </a:lnTo>
                <a:lnTo>
                  <a:pt x="1607800" y="207479"/>
                </a:lnTo>
                <a:lnTo>
                  <a:pt x="1604363" y="207479"/>
                </a:lnTo>
                <a:lnTo>
                  <a:pt x="1595112" y="200462"/>
                </a:lnTo>
                <a:close/>
              </a:path>
              <a:path w="1622425" h="247650">
                <a:moveTo>
                  <a:pt x="1534603" y="137554"/>
                </a:moveTo>
                <a:lnTo>
                  <a:pt x="1530355" y="138137"/>
                </a:lnTo>
                <a:lnTo>
                  <a:pt x="1525832" y="144098"/>
                </a:lnTo>
                <a:lnTo>
                  <a:pt x="1526415" y="148347"/>
                </a:lnTo>
                <a:lnTo>
                  <a:pt x="1584403" y="192337"/>
                </a:lnTo>
                <a:lnTo>
                  <a:pt x="1609274" y="195360"/>
                </a:lnTo>
                <a:lnTo>
                  <a:pt x="1607639" y="208807"/>
                </a:lnTo>
                <a:lnTo>
                  <a:pt x="1609971" y="208807"/>
                </a:lnTo>
                <a:lnTo>
                  <a:pt x="1621801" y="203705"/>
                </a:lnTo>
                <a:lnTo>
                  <a:pt x="1534603" y="137554"/>
                </a:lnTo>
                <a:close/>
              </a:path>
              <a:path w="1622425" h="247650">
                <a:moveTo>
                  <a:pt x="1605775" y="195864"/>
                </a:moveTo>
                <a:lnTo>
                  <a:pt x="1595112" y="200462"/>
                </a:lnTo>
                <a:lnTo>
                  <a:pt x="1604363" y="207479"/>
                </a:lnTo>
                <a:lnTo>
                  <a:pt x="1605775" y="195864"/>
                </a:lnTo>
                <a:close/>
              </a:path>
              <a:path w="1622425" h="247650">
                <a:moveTo>
                  <a:pt x="1609212" y="195864"/>
                </a:moveTo>
                <a:lnTo>
                  <a:pt x="1605775" y="195864"/>
                </a:lnTo>
                <a:lnTo>
                  <a:pt x="1604363" y="207479"/>
                </a:lnTo>
                <a:lnTo>
                  <a:pt x="1607800" y="207479"/>
                </a:lnTo>
                <a:lnTo>
                  <a:pt x="1609212" y="195864"/>
                </a:lnTo>
                <a:close/>
              </a:path>
              <a:path w="1622425" h="247650">
                <a:moveTo>
                  <a:pt x="1634" y="0"/>
                </a:moveTo>
                <a:lnTo>
                  <a:pt x="0" y="13448"/>
                </a:lnTo>
                <a:lnTo>
                  <a:pt x="1582770" y="205784"/>
                </a:lnTo>
                <a:lnTo>
                  <a:pt x="1595112" y="200462"/>
                </a:lnTo>
                <a:lnTo>
                  <a:pt x="1584403" y="192337"/>
                </a:lnTo>
                <a:lnTo>
                  <a:pt x="1634" y="0"/>
                </a:lnTo>
                <a:close/>
              </a:path>
              <a:path w="1622425" h="247650">
                <a:moveTo>
                  <a:pt x="1584403" y="192337"/>
                </a:moveTo>
                <a:lnTo>
                  <a:pt x="1595112" y="200462"/>
                </a:lnTo>
                <a:lnTo>
                  <a:pt x="1605775" y="195864"/>
                </a:lnTo>
                <a:lnTo>
                  <a:pt x="1609212" y="195864"/>
                </a:lnTo>
                <a:lnTo>
                  <a:pt x="1609274" y="195360"/>
                </a:lnTo>
                <a:lnTo>
                  <a:pt x="1584403" y="192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87556" y="2820250"/>
            <a:ext cx="1685289" cy="3305810"/>
          </a:xfrm>
          <a:custGeom>
            <a:avLst/>
            <a:gdLst/>
            <a:ahLst/>
            <a:cxnLst/>
            <a:rect l="l" t="t" r="r" b="b"/>
            <a:pathLst>
              <a:path w="1685289" h="3305810">
                <a:moveTo>
                  <a:pt x="1666466" y="23983"/>
                </a:moveTo>
                <a:lnTo>
                  <a:pt x="1655178" y="31282"/>
                </a:lnTo>
                <a:lnTo>
                  <a:pt x="0" y="3299614"/>
                </a:lnTo>
                <a:lnTo>
                  <a:pt x="12085" y="3305735"/>
                </a:lnTo>
                <a:lnTo>
                  <a:pt x="1667263" y="37403"/>
                </a:lnTo>
                <a:lnTo>
                  <a:pt x="1666466" y="23983"/>
                </a:lnTo>
                <a:close/>
              </a:path>
              <a:path w="1685289" h="3305810">
                <a:moveTo>
                  <a:pt x="1679146" y="8981"/>
                </a:moveTo>
                <a:lnTo>
                  <a:pt x="1666472" y="8981"/>
                </a:lnTo>
                <a:lnTo>
                  <a:pt x="1678557" y="15101"/>
                </a:lnTo>
                <a:lnTo>
                  <a:pt x="1667263" y="37403"/>
                </a:lnTo>
                <a:lnTo>
                  <a:pt x="1671576" y="110060"/>
                </a:lnTo>
                <a:lnTo>
                  <a:pt x="1674783" y="112908"/>
                </a:lnTo>
                <a:lnTo>
                  <a:pt x="1682250" y="112464"/>
                </a:lnTo>
                <a:lnTo>
                  <a:pt x="1685099" y="109258"/>
                </a:lnTo>
                <a:lnTo>
                  <a:pt x="1679146" y="8981"/>
                </a:lnTo>
                <a:close/>
              </a:path>
              <a:path w="1685289" h="3305810">
                <a:moveTo>
                  <a:pt x="1678613" y="0"/>
                </a:moveTo>
                <a:lnTo>
                  <a:pt x="1586699" y="59425"/>
                </a:lnTo>
                <a:lnTo>
                  <a:pt x="1585799" y="63618"/>
                </a:lnTo>
                <a:lnTo>
                  <a:pt x="1589862" y="69900"/>
                </a:lnTo>
                <a:lnTo>
                  <a:pt x="1594055" y="70801"/>
                </a:lnTo>
                <a:lnTo>
                  <a:pt x="1655178" y="31282"/>
                </a:lnTo>
                <a:lnTo>
                  <a:pt x="1666472" y="8981"/>
                </a:lnTo>
                <a:lnTo>
                  <a:pt x="1679146" y="8981"/>
                </a:lnTo>
                <a:lnTo>
                  <a:pt x="1678613" y="0"/>
                </a:lnTo>
                <a:close/>
              </a:path>
              <a:path w="1685289" h="3305810">
                <a:moveTo>
                  <a:pt x="1673210" y="12393"/>
                </a:moveTo>
                <a:lnTo>
                  <a:pt x="1665778" y="12393"/>
                </a:lnTo>
                <a:lnTo>
                  <a:pt x="1676217" y="17679"/>
                </a:lnTo>
                <a:lnTo>
                  <a:pt x="1666466" y="23983"/>
                </a:lnTo>
                <a:lnTo>
                  <a:pt x="1667263" y="37403"/>
                </a:lnTo>
                <a:lnTo>
                  <a:pt x="1678557" y="15101"/>
                </a:lnTo>
                <a:lnTo>
                  <a:pt x="1673210" y="12393"/>
                </a:lnTo>
                <a:close/>
              </a:path>
              <a:path w="1685289" h="3305810">
                <a:moveTo>
                  <a:pt x="1666472" y="8981"/>
                </a:moveTo>
                <a:lnTo>
                  <a:pt x="1655178" y="31282"/>
                </a:lnTo>
                <a:lnTo>
                  <a:pt x="1666466" y="23983"/>
                </a:lnTo>
                <a:lnTo>
                  <a:pt x="1665778" y="12393"/>
                </a:lnTo>
                <a:lnTo>
                  <a:pt x="1673210" y="12393"/>
                </a:lnTo>
                <a:lnTo>
                  <a:pt x="1666472" y="8981"/>
                </a:lnTo>
                <a:close/>
              </a:path>
              <a:path w="1685289" h="3305810">
                <a:moveTo>
                  <a:pt x="1665778" y="12393"/>
                </a:moveTo>
                <a:lnTo>
                  <a:pt x="1666466" y="23983"/>
                </a:lnTo>
                <a:lnTo>
                  <a:pt x="1676217" y="17679"/>
                </a:lnTo>
                <a:lnTo>
                  <a:pt x="1665778" y="12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89776" y="5015074"/>
            <a:ext cx="1624965" cy="1113790"/>
          </a:xfrm>
          <a:custGeom>
            <a:avLst/>
            <a:gdLst/>
            <a:ahLst/>
            <a:cxnLst/>
            <a:rect l="l" t="t" r="r" b="b"/>
            <a:pathLst>
              <a:path w="1624964" h="1113789">
                <a:moveTo>
                  <a:pt x="1602604" y="15169"/>
                </a:moveTo>
                <a:lnTo>
                  <a:pt x="1589196" y="16129"/>
                </a:lnTo>
                <a:lnTo>
                  <a:pt x="0" y="1102259"/>
                </a:lnTo>
                <a:lnTo>
                  <a:pt x="7644" y="1113443"/>
                </a:lnTo>
                <a:lnTo>
                  <a:pt x="1596839" y="27314"/>
                </a:lnTo>
                <a:lnTo>
                  <a:pt x="1602604" y="15169"/>
                </a:lnTo>
                <a:close/>
              </a:path>
              <a:path w="1624964" h="1113789">
                <a:moveTo>
                  <a:pt x="1623855" y="1992"/>
                </a:moveTo>
                <a:lnTo>
                  <a:pt x="1609881" y="1992"/>
                </a:lnTo>
                <a:lnTo>
                  <a:pt x="1617524" y="13177"/>
                </a:lnTo>
                <a:lnTo>
                  <a:pt x="1596839" y="27314"/>
                </a:lnTo>
                <a:lnTo>
                  <a:pt x="1565628" y="93066"/>
                </a:lnTo>
                <a:lnTo>
                  <a:pt x="1567066" y="97106"/>
                </a:lnTo>
                <a:lnTo>
                  <a:pt x="1573825" y="100314"/>
                </a:lnTo>
                <a:lnTo>
                  <a:pt x="1577865" y="98875"/>
                </a:lnTo>
                <a:lnTo>
                  <a:pt x="1623855" y="1992"/>
                </a:lnTo>
                <a:close/>
              </a:path>
              <a:path w="1624964" h="1113789">
                <a:moveTo>
                  <a:pt x="1611717" y="4679"/>
                </a:moveTo>
                <a:lnTo>
                  <a:pt x="1607583" y="4679"/>
                </a:lnTo>
                <a:lnTo>
                  <a:pt x="1614186" y="14340"/>
                </a:lnTo>
                <a:lnTo>
                  <a:pt x="1602604" y="15169"/>
                </a:lnTo>
                <a:lnTo>
                  <a:pt x="1596839" y="27314"/>
                </a:lnTo>
                <a:lnTo>
                  <a:pt x="1617524" y="13177"/>
                </a:lnTo>
                <a:lnTo>
                  <a:pt x="1611717" y="4679"/>
                </a:lnTo>
                <a:close/>
              </a:path>
              <a:path w="1624964" h="1113789">
                <a:moveTo>
                  <a:pt x="1624801" y="0"/>
                </a:moveTo>
                <a:lnTo>
                  <a:pt x="1515629" y="7814"/>
                </a:lnTo>
                <a:lnTo>
                  <a:pt x="1512821" y="11055"/>
                </a:lnTo>
                <a:lnTo>
                  <a:pt x="1513356" y="18517"/>
                </a:lnTo>
                <a:lnTo>
                  <a:pt x="1516597" y="21325"/>
                </a:lnTo>
                <a:lnTo>
                  <a:pt x="1589196" y="16129"/>
                </a:lnTo>
                <a:lnTo>
                  <a:pt x="1609881" y="1992"/>
                </a:lnTo>
                <a:lnTo>
                  <a:pt x="1623855" y="1992"/>
                </a:lnTo>
                <a:lnTo>
                  <a:pt x="1624801" y="0"/>
                </a:lnTo>
                <a:close/>
              </a:path>
              <a:path w="1624964" h="1113789">
                <a:moveTo>
                  <a:pt x="1609881" y="1992"/>
                </a:moveTo>
                <a:lnTo>
                  <a:pt x="1589196" y="16129"/>
                </a:lnTo>
                <a:lnTo>
                  <a:pt x="1602604" y="15169"/>
                </a:lnTo>
                <a:lnTo>
                  <a:pt x="1607583" y="4679"/>
                </a:lnTo>
                <a:lnTo>
                  <a:pt x="1611717" y="4679"/>
                </a:lnTo>
                <a:lnTo>
                  <a:pt x="1609881" y="1992"/>
                </a:lnTo>
                <a:close/>
              </a:path>
              <a:path w="1624964" h="1113789">
                <a:moveTo>
                  <a:pt x="1607583" y="4679"/>
                </a:moveTo>
                <a:lnTo>
                  <a:pt x="1602604" y="15169"/>
                </a:lnTo>
                <a:lnTo>
                  <a:pt x="1614186" y="14340"/>
                </a:lnTo>
                <a:lnTo>
                  <a:pt x="1607583" y="4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03282" y="2148033"/>
            <a:ext cx="1411605" cy="321310"/>
          </a:xfrm>
          <a:custGeom>
            <a:avLst/>
            <a:gdLst/>
            <a:ahLst/>
            <a:cxnLst/>
            <a:rect l="l" t="t" r="r" b="b"/>
            <a:pathLst>
              <a:path w="1411604" h="321310">
                <a:moveTo>
                  <a:pt x="1333159" y="278356"/>
                </a:moveTo>
                <a:lnTo>
                  <a:pt x="1284659" y="295592"/>
                </a:lnTo>
                <a:lnTo>
                  <a:pt x="1280975" y="303338"/>
                </a:lnTo>
                <a:lnTo>
                  <a:pt x="1285985" y="317437"/>
                </a:lnTo>
                <a:lnTo>
                  <a:pt x="1293731" y="321120"/>
                </a:lnTo>
                <a:lnTo>
                  <a:pt x="1387909" y="287653"/>
                </a:lnTo>
                <a:lnTo>
                  <a:pt x="1382395" y="287653"/>
                </a:lnTo>
                <a:lnTo>
                  <a:pt x="1333159" y="278356"/>
                </a:lnTo>
                <a:close/>
              </a:path>
              <a:path w="1411604" h="321310">
                <a:moveTo>
                  <a:pt x="1358492" y="269354"/>
                </a:moveTo>
                <a:lnTo>
                  <a:pt x="1333159" y="278356"/>
                </a:lnTo>
                <a:lnTo>
                  <a:pt x="1382395" y="287653"/>
                </a:lnTo>
                <a:lnTo>
                  <a:pt x="1382976" y="284573"/>
                </a:lnTo>
                <a:lnTo>
                  <a:pt x="1376032" y="284573"/>
                </a:lnTo>
                <a:lnTo>
                  <a:pt x="1358492" y="269354"/>
                </a:lnTo>
                <a:close/>
              </a:path>
              <a:path w="1411604" h="321310">
                <a:moveTo>
                  <a:pt x="1317067" y="197535"/>
                </a:moveTo>
                <a:lnTo>
                  <a:pt x="1308511" y="198142"/>
                </a:lnTo>
                <a:lnTo>
                  <a:pt x="1298704" y="209443"/>
                </a:lnTo>
                <a:lnTo>
                  <a:pt x="1299310" y="217999"/>
                </a:lnTo>
                <a:lnTo>
                  <a:pt x="1338186" y="251733"/>
                </a:lnTo>
                <a:lnTo>
                  <a:pt x="1387422" y="261030"/>
                </a:lnTo>
                <a:lnTo>
                  <a:pt x="1382395" y="287653"/>
                </a:lnTo>
                <a:lnTo>
                  <a:pt x="1387909" y="287653"/>
                </a:lnTo>
                <a:lnTo>
                  <a:pt x="1411329" y="279331"/>
                </a:lnTo>
                <a:lnTo>
                  <a:pt x="1317067" y="197535"/>
                </a:lnTo>
                <a:close/>
              </a:path>
              <a:path w="1411604" h="321310">
                <a:moveTo>
                  <a:pt x="1380374" y="261578"/>
                </a:moveTo>
                <a:lnTo>
                  <a:pt x="1358492" y="269354"/>
                </a:lnTo>
                <a:lnTo>
                  <a:pt x="1376032" y="284573"/>
                </a:lnTo>
                <a:lnTo>
                  <a:pt x="1380374" y="261578"/>
                </a:lnTo>
                <a:close/>
              </a:path>
              <a:path w="1411604" h="321310">
                <a:moveTo>
                  <a:pt x="1387319" y="261578"/>
                </a:moveTo>
                <a:lnTo>
                  <a:pt x="1380374" y="261578"/>
                </a:lnTo>
                <a:lnTo>
                  <a:pt x="1376032" y="284573"/>
                </a:lnTo>
                <a:lnTo>
                  <a:pt x="1382976" y="284573"/>
                </a:lnTo>
                <a:lnTo>
                  <a:pt x="1387319" y="261578"/>
                </a:lnTo>
                <a:close/>
              </a:path>
              <a:path w="1411604" h="321310">
                <a:moveTo>
                  <a:pt x="5026" y="0"/>
                </a:moveTo>
                <a:lnTo>
                  <a:pt x="0" y="26623"/>
                </a:lnTo>
                <a:lnTo>
                  <a:pt x="1333159" y="278356"/>
                </a:lnTo>
                <a:lnTo>
                  <a:pt x="1358492" y="269354"/>
                </a:lnTo>
                <a:lnTo>
                  <a:pt x="1338186" y="251733"/>
                </a:lnTo>
                <a:lnTo>
                  <a:pt x="5026" y="0"/>
                </a:lnTo>
                <a:close/>
              </a:path>
              <a:path w="1411604" h="321310">
                <a:moveTo>
                  <a:pt x="1338186" y="251733"/>
                </a:moveTo>
                <a:lnTo>
                  <a:pt x="1358492" y="269354"/>
                </a:lnTo>
                <a:lnTo>
                  <a:pt x="1380374" y="261578"/>
                </a:lnTo>
                <a:lnTo>
                  <a:pt x="1387319" y="261578"/>
                </a:lnTo>
                <a:lnTo>
                  <a:pt x="1387422" y="261030"/>
                </a:lnTo>
                <a:lnTo>
                  <a:pt x="1338186" y="25173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96721" y="2151287"/>
            <a:ext cx="1417955" cy="1281430"/>
          </a:xfrm>
          <a:custGeom>
            <a:avLst/>
            <a:gdLst/>
            <a:ahLst/>
            <a:cxnLst/>
            <a:rect l="l" t="t" r="r" b="b"/>
            <a:pathLst>
              <a:path w="1417954" h="1281429">
                <a:moveTo>
                  <a:pt x="1301253" y="1229189"/>
                </a:moveTo>
                <a:lnTo>
                  <a:pt x="1294076" y="1233886"/>
                </a:lnTo>
                <a:lnTo>
                  <a:pt x="1291015" y="1248533"/>
                </a:lnTo>
                <a:lnTo>
                  <a:pt x="1295711" y="1255711"/>
                </a:lnTo>
                <a:lnTo>
                  <a:pt x="1417874" y="1281240"/>
                </a:lnTo>
                <a:lnTo>
                  <a:pt x="1415338" y="1273284"/>
                </a:lnTo>
                <a:lnTo>
                  <a:pt x="1388836" y="1273284"/>
                </a:lnTo>
                <a:lnTo>
                  <a:pt x="1351637" y="1239719"/>
                </a:lnTo>
                <a:lnTo>
                  <a:pt x="1301253" y="1229189"/>
                </a:lnTo>
                <a:close/>
              </a:path>
              <a:path w="1417954" h="1281429">
                <a:moveTo>
                  <a:pt x="1351637" y="1239719"/>
                </a:moveTo>
                <a:lnTo>
                  <a:pt x="1388836" y="1273284"/>
                </a:lnTo>
                <a:lnTo>
                  <a:pt x="1394195" y="1267344"/>
                </a:lnTo>
                <a:lnTo>
                  <a:pt x="1385008" y="1267344"/>
                </a:lnTo>
                <a:lnTo>
                  <a:pt x="1377954" y="1245219"/>
                </a:lnTo>
                <a:lnTo>
                  <a:pt x="1351637" y="1239719"/>
                </a:lnTo>
                <a:close/>
              </a:path>
              <a:path w="1417954" h="1281429">
                <a:moveTo>
                  <a:pt x="1372345" y="1158398"/>
                </a:moveTo>
                <a:lnTo>
                  <a:pt x="1358088" y="1162944"/>
                </a:lnTo>
                <a:lnTo>
                  <a:pt x="1354152" y="1170564"/>
                </a:lnTo>
                <a:lnTo>
                  <a:pt x="1369787" y="1219604"/>
                </a:lnTo>
                <a:lnTo>
                  <a:pt x="1406986" y="1253168"/>
                </a:lnTo>
                <a:lnTo>
                  <a:pt x="1388836" y="1273284"/>
                </a:lnTo>
                <a:lnTo>
                  <a:pt x="1415338" y="1273284"/>
                </a:lnTo>
                <a:lnTo>
                  <a:pt x="1379965" y="1162334"/>
                </a:lnTo>
                <a:lnTo>
                  <a:pt x="1372345" y="1158398"/>
                </a:lnTo>
                <a:close/>
              </a:path>
              <a:path w="1417954" h="1281429">
                <a:moveTo>
                  <a:pt x="1377954" y="1245219"/>
                </a:moveTo>
                <a:lnTo>
                  <a:pt x="1385008" y="1267344"/>
                </a:lnTo>
                <a:lnTo>
                  <a:pt x="1400685" y="1249969"/>
                </a:lnTo>
                <a:lnTo>
                  <a:pt x="1377954" y="1245219"/>
                </a:lnTo>
                <a:close/>
              </a:path>
              <a:path w="1417954" h="1281429">
                <a:moveTo>
                  <a:pt x="1369787" y="1219604"/>
                </a:moveTo>
                <a:lnTo>
                  <a:pt x="1377954" y="1245219"/>
                </a:lnTo>
                <a:lnTo>
                  <a:pt x="1400685" y="1249969"/>
                </a:lnTo>
                <a:lnTo>
                  <a:pt x="1385008" y="1267344"/>
                </a:lnTo>
                <a:lnTo>
                  <a:pt x="1394195" y="1267344"/>
                </a:lnTo>
                <a:lnTo>
                  <a:pt x="1406986" y="1253168"/>
                </a:lnTo>
                <a:lnTo>
                  <a:pt x="1369787" y="1219604"/>
                </a:lnTo>
                <a:close/>
              </a:path>
              <a:path w="1417954" h="1281429">
                <a:moveTo>
                  <a:pt x="18149" y="0"/>
                </a:moveTo>
                <a:lnTo>
                  <a:pt x="0" y="20114"/>
                </a:lnTo>
                <a:lnTo>
                  <a:pt x="1351637" y="1239719"/>
                </a:lnTo>
                <a:lnTo>
                  <a:pt x="1377954" y="1245219"/>
                </a:lnTo>
                <a:lnTo>
                  <a:pt x="1369787" y="1219604"/>
                </a:lnTo>
                <a:lnTo>
                  <a:pt x="1814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93981" y="2154717"/>
            <a:ext cx="1423035" cy="2518410"/>
          </a:xfrm>
          <a:custGeom>
            <a:avLst/>
            <a:gdLst/>
            <a:ahLst/>
            <a:cxnLst/>
            <a:rect l="l" t="t" r="r" b="b"/>
            <a:pathLst>
              <a:path w="1423035" h="2518410">
                <a:moveTo>
                  <a:pt x="1326747" y="2431472"/>
                </a:moveTo>
                <a:lnTo>
                  <a:pt x="1318445" y="2433627"/>
                </a:lnTo>
                <a:lnTo>
                  <a:pt x="1310860" y="2446525"/>
                </a:lnTo>
                <a:lnTo>
                  <a:pt x="1313014" y="2454828"/>
                </a:lnTo>
                <a:lnTo>
                  <a:pt x="1420600" y="2518083"/>
                </a:lnTo>
                <a:lnTo>
                  <a:pt x="1420884" y="2501234"/>
                </a:lnTo>
                <a:lnTo>
                  <a:pt x="1395615" y="2501234"/>
                </a:lnTo>
                <a:lnTo>
                  <a:pt x="1371116" y="2457559"/>
                </a:lnTo>
                <a:lnTo>
                  <a:pt x="1326747" y="2431472"/>
                </a:lnTo>
                <a:close/>
              </a:path>
              <a:path w="1423035" h="2518410">
                <a:moveTo>
                  <a:pt x="1371116" y="2457559"/>
                </a:moveTo>
                <a:lnTo>
                  <a:pt x="1395615" y="2501234"/>
                </a:lnTo>
                <a:lnTo>
                  <a:pt x="1407787" y="2494407"/>
                </a:lnTo>
                <a:lnTo>
                  <a:pt x="1393902" y="2494407"/>
                </a:lnTo>
                <a:lnTo>
                  <a:pt x="1394294" y="2471186"/>
                </a:lnTo>
                <a:lnTo>
                  <a:pt x="1371116" y="2457559"/>
                </a:lnTo>
                <a:close/>
              </a:path>
              <a:path w="1423035" h="2518410">
                <a:moveTo>
                  <a:pt x="1401782" y="2386879"/>
                </a:moveTo>
                <a:lnTo>
                  <a:pt x="1395615" y="2392841"/>
                </a:lnTo>
                <a:lnTo>
                  <a:pt x="1394747" y="2444307"/>
                </a:lnTo>
                <a:lnTo>
                  <a:pt x="1419245" y="2487979"/>
                </a:lnTo>
                <a:lnTo>
                  <a:pt x="1395615" y="2501234"/>
                </a:lnTo>
                <a:lnTo>
                  <a:pt x="1420884" y="2501234"/>
                </a:lnTo>
                <a:lnTo>
                  <a:pt x="1422704" y="2393298"/>
                </a:lnTo>
                <a:lnTo>
                  <a:pt x="1416743" y="2387131"/>
                </a:lnTo>
                <a:lnTo>
                  <a:pt x="1401782" y="2386879"/>
                </a:lnTo>
                <a:close/>
              </a:path>
              <a:path w="1423035" h="2518410">
                <a:moveTo>
                  <a:pt x="1394294" y="2471186"/>
                </a:moveTo>
                <a:lnTo>
                  <a:pt x="1393902" y="2494407"/>
                </a:lnTo>
                <a:lnTo>
                  <a:pt x="1414312" y="2482956"/>
                </a:lnTo>
                <a:lnTo>
                  <a:pt x="1394294" y="2471186"/>
                </a:lnTo>
                <a:close/>
              </a:path>
              <a:path w="1423035" h="2518410">
                <a:moveTo>
                  <a:pt x="1394747" y="2444307"/>
                </a:moveTo>
                <a:lnTo>
                  <a:pt x="1394294" y="2471186"/>
                </a:lnTo>
                <a:lnTo>
                  <a:pt x="1414312" y="2482956"/>
                </a:lnTo>
                <a:lnTo>
                  <a:pt x="1393902" y="2494407"/>
                </a:lnTo>
                <a:lnTo>
                  <a:pt x="1407787" y="2494407"/>
                </a:lnTo>
                <a:lnTo>
                  <a:pt x="1419245" y="2487979"/>
                </a:lnTo>
                <a:lnTo>
                  <a:pt x="1394747" y="2444307"/>
                </a:lnTo>
                <a:close/>
              </a:path>
              <a:path w="1423035" h="2518410">
                <a:moveTo>
                  <a:pt x="23629" y="0"/>
                </a:moveTo>
                <a:lnTo>
                  <a:pt x="0" y="13254"/>
                </a:lnTo>
                <a:lnTo>
                  <a:pt x="1371116" y="2457559"/>
                </a:lnTo>
                <a:lnTo>
                  <a:pt x="1394294" y="2471186"/>
                </a:lnTo>
                <a:lnTo>
                  <a:pt x="1394747" y="2444307"/>
                </a:lnTo>
                <a:lnTo>
                  <a:pt x="236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93108" y="2156594"/>
            <a:ext cx="1442720" cy="3769995"/>
          </a:xfrm>
          <a:custGeom>
            <a:avLst/>
            <a:gdLst/>
            <a:ahLst/>
            <a:cxnLst/>
            <a:rect l="l" t="t" r="r" b="b"/>
            <a:pathLst>
              <a:path w="1442720" h="3769995">
                <a:moveTo>
                  <a:pt x="1341920" y="3669501"/>
                </a:moveTo>
                <a:lnTo>
                  <a:pt x="1333386" y="3670363"/>
                </a:lnTo>
                <a:lnTo>
                  <a:pt x="1323924" y="3681954"/>
                </a:lnTo>
                <a:lnTo>
                  <a:pt x="1324786" y="3690487"/>
                </a:lnTo>
                <a:lnTo>
                  <a:pt x="1421464" y="3769413"/>
                </a:lnTo>
                <a:lnTo>
                  <a:pt x="1424971" y="3748981"/>
                </a:lnTo>
                <a:lnTo>
                  <a:pt x="1399354" y="3748981"/>
                </a:lnTo>
                <a:lnTo>
                  <a:pt x="1381793" y="3702051"/>
                </a:lnTo>
                <a:lnTo>
                  <a:pt x="1341920" y="3669501"/>
                </a:lnTo>
                <a:close/>
              </a:path>
              <a:path w="1442720" h="3769995">
                <a:moveTo>
                  <a:pt x="1381793" y="3702051"/>
                </a:moveTo>
                <a:lnTo>
                  <a:pt x="1399354" y="3748981"/>
                </a:lnTo>
                <a:lnTo>
                  <a:pt x="1418165" y="3741941"/>
                </a:lnTo>
                <a:lnTo>
                  <a:pt x="1398690" y="3741941"/>
                </a:lnTo>
                <a:lnTo>
                  <a:pt x="1402619" y="3719053"/>
                </a:lnTo>
                <a:lnTo>
                  <a:pt x="1381793" y="3702051"/>
                </a:lnTo>
                <a:close/>
              </a:path>
              <a:path w="1442720" h="3769995">
                <a:moveTo>
                  <a:pt x="1422878" y="3636874"/>
                </a:moveTo>
                <a:lnTo>
                  <a:pt x="1415874" y="3641826"/>
                </a:lnTo>
                <a:lnTo>
                  <a:pt x="1407167" y="3692555"/>
                </a:lnTo>
                <a:lnTo>
                  <a:pt x="1424729" y="3739485"/>
                </a:lnTo>
                <a:lnTo>
                  <a:pt x="1399354" y="3748981"/>
                </a:lnTo>
                <a:lnTo>
                  <a:pt x="1424971" y="3748981"/>
                </a:lnTo>
                <a:lnTo>
                  <a:pt x="1442577" y="3646410"/>
                </a:lnTo>
                <a:lnTo>
                  <a:pt x="1437626" y="3639405"/>
                </a:lnTo>
                <a:lnTo>
                  <a:pt x="1422878" y="3636874"/>
                </a:lnTo>
                <a:close/>
              </a:path>
              <a:path w="1442720" h="3769995">
                <a:moveTo>
                  <a:pt x="1402619" y="3719053"/>
                </a:moveTo>
                <a:lnTo>
                  <a:pt x="1398690" y="3741941"/>
                </a:lnTo>
                <a:lnTo>
                  <a:pt x="1420608" y="3733739"/>
                </a:lnTo>
                <a:lnTo>
                  <a:pt x="1402619" y="3719053"/>
                </a:lnTo>
                <a:close/>
              </a:path>
              <a:path w="1442720" h="3769995">
                <a:moveTo>
                  <a:pt x="1407167" y="3692555"/>
                </a:moveTo>
                <a:lnTo>
                  <a:pt x="1402619" y="3719053"/>
                </a:lnTo>
                <a:lnTo>
                  <a:pt x="1420608" y="3733739"/>
                </a:lnTo>
                <a:lnTo>
                  <a:pt x="1398690" y="3741941"/>
                </a:lnTo>
                <a:lnTo>
                  <a:pt x="1418165" y="3741941"/>
                </a:lnTo>
                <a:lnTo>
                  <a:pt x="1424729" y="3739485"/>
                </a:lnTo>
                <a:lnTo>
                  <a:pt x="1407167" y="3692555"/>
                </a:lnTo>
                <a:close/>
              </a:path>
              <a:path w="1442720" h="3769995">
                <a:moveTo>
                  <a:pt x="25374" y="0"/>
                </a:moveTo>
                <a:lnTo>
                  <a:pt x="0" y="9495"/>
                </a:lnTo>
                <a:lnTo>
                  <a:pt x="1381793" y="3702051"/>
                </a:lnTo>
                <a:lnTo>
                  <a:pt x="1402619" y="3719053"/>
                </a:lnTo>
                <a:lnTo>
                  <a:pt x="1407167" y="3692555"/>
                </a:lnTo>
                <a:lnTo>
                  <a:pt x="2537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88611" y="3718825"/>
            <a:ext cx="2287270" cy="163830"/>
          </a:xfrm>
          <a:custGeom>
            <a:avLst/>
            <a:gdLst/>
            <a:ahLst/>
            <a:cxnLst/>
            <a:rect l="l" t="t" r="r" b="b"/>
            <a:pathLst>
              <a:path w="2287270" h="163829">
                <a:moveTo>
                  <a:pt x="2248171" y="117838"/>
                </a:moveTo>
                <a:lnTo>
                  <a:pt x="2183669" y="151559"/>
                </a:lnTo>
                <a:lnTo>
                  <a:pt x="2182388" y="155651"/>
                </a:lnTo>
                <a:lnTo>
                  <a:pt x="2185854" y="162281"/>
                </a:lnTo>
                <a:lnTo>
                  <a:pt x="2189946" y="163564"/>
                </a:lnTo>
                <a:lnTo>
                  <a:pt x="2275189" y="119000"/>
                </a:lnTo>
                <a:lnTo>
                  <a:pt x="2273211" y="119000"/>
                </a:lnTo>
                <a:lnTo>
                  <a:pt x="2248171" y="117838"/>
                </a:lnTo>
                <a:close/>
              </a:path>
              <a:path w="2287270" h="163829">
                <a:moveTo>
                  <a:pt x="2260084" y="111610"/>
                </a:moveTo>
                <a:lnTo>
                  <a:pt x="2248171" y="117838"/>
                </a:lnTo>
                <a:lnTo>
                  <a:pt x="2273211" y="119000"/>
                </a:lnTo>
                <a:lnTo>
                  <a:pt x="2273261" y="117919"/>
                </a:lnTo>
                <a:lnTo>
                  <a:pt x="2269832" y="117919"/>
                </a:lnTo>
                <a:lnTo>
                  <a:pt x="2260084" y="111610"/>
                </a:lnTo>
                <a:close/>
              </a:path>
              <a:path w="2287270" h="163829">
                <a:moveTo>
                  <a:pt x="2195057" y="53385"/>
                </a:moveTo>
                <a:lnTo>
                  <a:pt x="2190864" y="54283"/>
                </a:lnTo>
                <a:lnTo>
                  <a:pt x="2186799" y="60563"/>
                </a:lnTo>
                <a:lnTo>
                  <a:pt x="2187696" y="64757"/>
                </a:lnTo>
                <a:lnTo>
                  <a:pt x="2248801" y="104306"/>
                </a:lnTo>
                <a:lnTo>
                  <a:pt x="2273838" y="105468"/>
                </a:lnTo>
                <a:lnTo>
                  <a:pt x="2273211" y="119000"/>
                </a:lnTo>
                <a:lnTo>
                  <a:pt x="2275189" y="119000"/>
                </a:lnTo>
                <a:lnTo>
                  <a:pt x="2286942" y="112856"/>
                </a:lnTo>
                <a:lnTo>
                  <a:pt x="2195057" y="53385"/>
                </a:lnTo>
                <a:close/>
              </a:path>
              <a:path w="2287270" h="163829">
                <a:moveTo>
                  <a:pt x="2270375" y="106230"/>
                </a:moveTo>
                <a:lnTo>
                  <a:pt x="2260084" y="111610"/>
                </a:lnTo>
                <a:lnTo>
                  <a:pt x="2269832" y="117919"/>
                </a:lnTo>
                <a:lnTo>
                  <a:pt x="2270375" y="106230"/>
                </a:lnTo>
                <a:close/>
              </a:path>
              <a:path w="2287270" h="163829">
                <a:moveTo>
                  <a:pt x="2273803" y="106230"/>
                </a:moveTo>
                <a:lnTo>
                  <a:pt x="2270375" y="106230"/>
                </a:lnTo>
                <a:lnTo>
                  <a:pt x="2269832" y="117919"/>
                </a:lnTo>
                <a:lnTo>
                  <a:pt x="2273261" y="117919"/>
                </a:lnTo>
                <a:lnTo>
                  <a:pt x="2273803" y="106230"/>
                </a:lnTo>
                <a:close/>
              </a:path>
              <a:path w="2287270" h="163829">
                <a:moveTo>
                  <a:pt x="628" y="0"/>
                </a:moveTo>
                <a:lnTo>
                  <a:pt x="0" y="13531"/>
                </a:lnTo>
                <a:lnTo>
                  <a:pt x="2248171" y="117838"/>
                </a:lnTo>
                <a:lnTo>
                  <a:pt x="2260084" y="111610"/>
                </a:lnTo>
                <a:lnTo>
                  <a:pt x="2248801" y="104306"/>
                </a:lnTo>
                <a:lnTo>
                  <a:pt x="628" y="0"/>
                </a:lnTo>
                <a:close/>
              </a:path>
              <a:path w="2287270" h="163829">
                <a:moveTo>
                  <a:pt x="2248801" y="104306"/>
                </a:moveTo>
                <a:lnTo>
                  <a:pt x="2260084" y="111610"/>
                </a:lnTo>
                <a:lnTo>
                  <a:pt x="2270375" y="106230"/>
                </a:lnTo>
                <a:lnTo>
                  <a:pt x="2273803" y="106230"/>
                </a:lnTo>
                <a:lnTo>
                  <a:pt x="2273838" y="105468"/>
                </a:lnTo>
                <a:lnTo>
                  <a:pt x="2248801" y="10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6221" y="3957234"/>
            <a:ext cx="2289810" cy="1015365"/>
          </a:xfrm>
          <a:custGeom>
            <a:avLst/>
            <a:gdLst/>
            <a:ahLst/>
            <a:cxnLst/>
            <a:rect l="l" t="t" r="r" b="b"/>
            <a:pathLst>
              <a:path w="2289809" h="1015364">
                <a:moveTo>
                  <a:pt x="2251331" y="21975"/>
                </a:moveTo>
                <a:lnTo>
                  <a:pt x="0" y="1002405"/>
                </a:lnTo>
                <a:lnTo>
                  <a:pt x="5408" y="1014826"/>
                </a:lnTo>
                <a:lnTo>
                  <a:pt x="2256739" y="34396"/>
                </a:lnTo>
                <a:lnTo>
                  <a:pt x="2264681" y="23549"/>
                </a:lnTo>
                <a:lnTo>
                  <a:pt x="2251331" y="21975"/>
                </a:lnTo>
                <a:close/>
              </a:path>
              <a:path w="2289809" h="1015364">
                <a:moveTo>
                  <a:pt x="2282360" y="11993"/>
                </a:moveTo>
                <a:lnTo>
                  <a:pt x="2274251" y="11993"/>
                </a:lnTo>
                <a:lnTo>
                  <a:pt x="2279660" y="24414"/>
                </a:lnTo>
                <a:lnTo>
                  <a:pt x="2256739" y="34396"/>
                </a:lnTo>
                <a:lnTo>
                  <a:pt x="2213740" y="93121"/>
                </a:lnTo>
                <a:lnTo>
                  <a:pt x="2214396" y="97360"/>
                </a:lnTo>
                <a:lnTo>
                  <a:pt x="2220432" y="101780"/>
                </a:lnTo>
                <a:lnTo>
                  <a:pt x="2224671" y="101125"/>
                </a:lnTo>
                <a:lnTo>
                  <a:pt x="2289329" y="12815"/>
                </a:lnTo>
                <a:lnTo>
                  <a:pt x="2282360" y="11993"/>
                </a:lnTo>
                <a:close/>
              </a:path>
              <a:path w="2289809" h="1015364">
                <a:moveTo>
                  <a:pt x="2264681" y="23549"/>
                </a:moveTo>
                <a:lnTo>
                  <a:pt x="2256739" y="34396"/>
                </a:lnTo>
                <a:lnTo>
                  <a:pt x="2278525" y="24908"/>
                </a:lnTo>
                <a:lnTo>
                  <a:pt x="2276212" y="24908"/>
                </a:lnTo>
                <a:lnTo>
                  <a:pt x="2264681" y="23549"/>
                </a:lnTo>
                <a:close/>
              </a:path>
              <a:path w="2289809" h="1015364">
                <a:moveTo>
                  <a:pt x="2271541" y="14180"/>
                </a:moveTo>
                <a:lnTo>
                  <a:pt x="2264681" y="23549"/>
                </a:lnTo>
                <a:lnTo>
                  <a:pt x="2276212" y="24908"/>
                </a:lnTo>
                <a:lnTo>
                  <a:pt x="2271541" y="14180"/>
                </a:lnTo>
                <a:close/>
              </a:path>
              <a:path w="2289809" h="1015364">
                <a:moveTo>
                  <a:pt x="2275203" y="14180"/>
                </a:moveTo>
                <a:lnTo>
                  <a:pt x="2271541" y="14180"/>
                </a:lnTo>
                <a:lnTo>
                  <a:pt x="2276212" y="24908"/>
                </a:lnTo>
                <a:lnTo>
                  <a:pt x="2278525" y="24908"/>
                </a:lnTo>
                <a:lnTo>
                  <a:pt x="2279660" y="24414"/>
                </a:lnTo>
                <a:lnTo>
                  <a:pt x="2275203" y="14180"/>
                </a:lnTo>
                <a:close/>
              </a:path>
              <a:path w="2289809" h="1015364">
                <a:moveTo>
                  <a:pt x="2274251" y="11993"/>
                </a:moveTo>
                <a:lnTo>
                  <a:pt x="2251331" y="21975"/>
                </a:lnTo>
                <a:lnTo>
                  <a:pt x="2264681" y="23549"/>
                </a:lnTo>
                <a:lnTo>
                  <a:pt x="2271541" y="14180"/>
                </a:lnTo>
                <a:lnTo>
                  <a:pt x="2275203" y="14180"/>
                </a:lnTo>
                <a:lnTo>
                  <a:pt x="2274251" y="11993"/>
                </a:lnTo>
                <a:close/>
              </a:path>
              <a:path w="2289809" h="1015364">
                <a:moveTo>
                  <a:pt x="2180633" y="0"/>
                </a:moveTo>
                <a:lnTo>
                  <a:pt x="2177266" y="2656"/>
                </a:lnTo>
                <a:lnTo>
                  <a:pt x="2176390" y="10086"/>
                </a:lnTo>
                <a:lnTo>
                  <a:pt x="2179046" y="13453"/>
                </a:lnTo>
                <a:lnTo>
                  <a:pt x="2251331" y="21975"/>
                </a:lnTo>
                <a:lnTo>
                  <a:pt x="2274251" y="11993"/>
                </a:lnTo>
                <a:lnTo>
                  <a:pt x="2282360" y="11993"/>
                </a:lnTo>
                <a:lnTo>
                  <a:pt x="2180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84348" y="4106800"/>
            <a:ext cx="2308860" cy="2117725"/>
          </a:xfrm>
          <a:custGeom>
            <a:avLst/>
            <a:gdLst/>
            <a:ahLst/>
            <a:cxnLst/>
            <a:rect l="l" t="t" r="r" b="b"/>
            <a:pathLst>
              <a:path w="2308859" h="2117725">
                <a:moveTo>
                  <a:pt x="2288901" y="18168"/>
                </a:moveTo>
                <a:lnTo>
                  <a:pt x="2275763" y="21022"/>
                </a:lnTo>
                <a:lnTo>
                  <a:pt x="0" y="2107264"/>
                </a:lnTo>
                <a:lnTo>
                  <a:pt x="9154" y="2117248"/>
                </a:lnTo>
                <a:lnTo>
                  <a:pt x="2284919" y="31005"/>
                </a:lnTo>
                <a:lnTo>
                  <a:pt x="2288901" y="18168"/>
                </a:lnTo>
                <a:close/>
              </a:path>
              <a:path w="2308859" h="2117725">
                <a:moveTo>
                  <a:pt x="2307447" y="4098"/>
                </a:moveTo>
                <a:lnTo>
                  <a:pt x="2294224" y="4098"/>
                </a:lnTo>
                <a:lnTo>
                  <a:pt x="2303378" y="14084"/>
                </a:lnTo>
                <a:lnTo>
                  <a:pt x="2284919" y="31005"/>
                </a:lnTo>
                <a:lnTo>
                  <a:pt x="2263358" y="100525"/>
                </a:lnTo>
                <a:lnTo>
                  <a:pt x="2265356" y="104320"/>
                </a:lnTo>
                <a:lnTo>
                  <a:pt x="2272502" y="106536"/>
                </a:lnTo>
                <a:lnTo>
                  <a:pt x="2276297" y="104538"/>
                </a:lnTo>
                <a:lnTo>
                  <a:pt x="2307447" y="4098"/>
                </a:lnTo>
                <a:close/>
              </a:path>
              <a:path w="2308859" h="2117725">
                <a:moveTo>
                  <a:pt x="2308719" y="0"/>
                </a:moveTo>
                <a:lnTo>
                  <a:pt x="2201763" y="23234"/>
                </a:lnTo>
                <a:lnTo>
                  <a:pt x="2199443" y="26841"/>
                </a:lnTo>
                <a:lnTo>
                  <a:pt x="2201031" y="34152"/>
                </a:lnTo>
                <a:lnTo>
                  <a:pt x="2204638" y="36471"/>
                </a:lnTo>
                <a:lnTo>
                  <a:pt x="2275763" y="21022"/>
                </a:lnTo>
                <a:lnTo>
                  <a:pt x="2294224" y="4098"/>
                </a:lnTo>
                <a:lnTo>
                  <a:pt x="2307447" y="4098"/>
                </a:lnTo>
                <a:lnTo>
                  <a:pt x="2308719" y="0"/>
                </a:lnTo>
                <a:close/>
              </a:path>
              <a:path w="2308859" h="2117725">
                <a:moveTo>
                  <a:pt x="2296955" y="7077"/>
                </a:moveTo>
                <a:lnTo>
                  <a:pt x="2292341" y="7077"/>
                </a:lnTo>
                <a:lnTo>
                  <a:pt x="2300248" y="15703"/>
                </a:lnTo>
                <a:lnTo>
                  <a:pt x="2288901" y="18168"/>
                </a:lnTo>
                <a:lnTo>
                  <a:pt x="2284919" y="31005"/>
                </a:lnTo>
                <a:lnTo>
                  <a:pt x="2303378" y="14084"/>
                </a:lnTo>
                <a:lnTo>
                  <a:pt x="2296955" y="7077"/>
                </a:lnTo>
                <a:close/>
              </a:path>
              <a:path w="2308859" h="2117725">
                <a:moveTo>
                  <a:pt x="2294224" y="4098"/>
                </a:moveTo>
                <a:lnTo>
                  <a:pt x="2275763" y="21022"/>
                </a:lnTo>
                <a:lnTo>
                  <a:pt x="2288901" y="18168"/>
                </a:lnTo>
                <a:lnTo>
                  <a:pt x="2292341" y="7077"/>
                </a:lnTo>
                <a:lnTo>
                  <a:pt x="2296955" y="7077"/>
                </a:lnTo>
                <a:lnTo>
                  <a:pt x="2294224" y="4098"/>
                </a:lnTo>
                <a:close/>
              </a:path>
              <a:path w="2308859" h="2117725">
                <a:moveTo>
                  <a:pt x="2292341" y="7077"/>
                </a:moveTo>
                <a:lnTo>
                  <a:pt x="2288901" y="18168"/>
                </a:lnTo>
                <a:lnTo>
                  <a:pt x="2300248" y="15703"/>
                </a:lnTo>
                <a:lnTo>
                  <a:pt x="2292341" y="7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35271" y="1822356"/>
            <a:ext cx="1640839" cy="1755775"/>
          </a:xfrm>
          <a:custGeom>
            <a:avLst/>
            <a:gdLst/>
            <a:ahLst/>
            <a:cxnLst/>
            <a:rect l="l" t="t" r="r" b="b"/>
            <a:pathLst>
              <a:path w="1640840" h="1755775">
                <a:moveTo>
                  <a:pt x="1528551" y="1693712"/>
                </a:moveTo>
                <a:lnTo>
                  <a:pt x="1520998" y="1697777"/>
                </a:lnTo>
                <a:lnTo>
                  <a:pt x="1516696" y="1712109"/>
                </a:lnTo>
                <a:lnTo>
                  <a:pt x="1520761" y="1719662"/>
                </a:lnTo>
                <a:lnTo>
                  <a:pt x="1640293" y="1755545"/>
                </a:lnTo>
                <a:lnTo>
                  <a:pt x="1637933" y="1745138"/>
                </a:lnTo>
                <a:lnTo>
                  <a:pt x="1612045" y="1745138"/>
                </a:lnTo>
                <a:lnTo>
                  <a:pt x="1577849" y="1708511"/>
                </a:lnTo>
                <a:lnTo>
                  <a:pt x="1528551" y="1693712"/>
                </a:lnTo>
                <a:close/>
              </a:path>
              <a:path w="1640840" h="1755775">
                <a:moveTo>
                  <a:pt x="1577849" y="1708511"/>
                </a:moveTo>
                <a:lnTo>
                  <a:pt x="1612045" y="1745138"/>
                </a:lnTo>
                <a:lnTo>
                  <a:pt x="1618737" y="1738890"/>
                </a:lnTo>
                <a:lnTo>
                  <a:pt x="1608735" y="1738890"/>
                </a:lnTo>
                <a:lnTo>
                  <a:pt x="1603599" y="1716241"/>
                </a:lnTo>
                <a:lnTo>
                  <a:pt x="1577849" y="1708511"/>
                </a:lnTo>
                <a:close/>
              </a:path>
              <a:path w="1640840" h="1755775">
                <a:moveTo>
                  <a:pt x="1605436" y="1629260"/>
                </a:moveTo>
                <a:lnTo>
                  <a:pt x="1590842" y="1632569"/>
                </a:lnTo>
                <a:lnTo>
                  <a:pt x="1586269" y="1639825"/>
                </a:lnTo>
                <a:lnTo>
                  <a:pt x="1597652" y="1690020"/>
                </a:lnTo>
                <a:lnTo>
                  <a:pt x="1631849" y="1726648"/>
                </a:lnTo>
                <a:lnTo>
                  <a:pt x="1612045" y="1745138"/>
                </a:lnTo>
                <a:lnTo>
                  <a:pt x="1637933" y="1745138"/>
                </a:lnTo>
                <a:lnTo>
                  <a:pt x="1612691" y="1633833"/>
                </a:lnTo>
                <a:lnTo>
                  <a:pt x="1605436" y="1629260"/>
                </a:lnTo>
                <a:close/>
              </a:path>
              <a:path w="1640840" h="1755775">
                <a:moveTo>
                  <a:pt x="1603599" y="1716241"/>
                </a:moveTo>
                <a:lnTo>
                  <a:pt x="1608735" y="1738890"/>
                </a:lnTo>
                <a:lnTo>
                  <a:pt x="1625842" y="1722918"/>
                </a:lnTo>
                <a:lnTo>
                  <a:pt x="1603599" y="1716241"/>
                </a:lnTo>
                <a:close/>
              </a:path>
              <a:path w="1640840" h="1755775">
                <a:moveTo>
                  <a:pt x="1597652" y="1690020"/>
                </a:moveTo>
                <a:lnTo>
                  <a:pt x="1603599" y="1716241"/>
                </a:lnTo>
                <a:lnTo>
                  <a:pt x="1625842" y="1722918"/>
                </a:lnTo>
                <a:lnTo>
                  <a:pt x="1608735" y="1738890"/>
                </a:lnTo>
                <a:lnTo>
                  <a:pt x="1618737" y="1738890"/>
                </a:lnTo>
                <a:lnTo>
                  <a:pt x="1631849" y="1726648"/>
                </a:lnTo>
                <a:lnTo>
                  <a:pt x="1597652" y="1690020"/>
                </a:lnTo>
                <a:close/>
              </a:path>
              <a:path w="1640840" h="1755775">
                <a:moveTo>
                  <a:pt x="19804" y="0"/>
                </a:moveTo>
                <a:lnTo>
                  <a:pt x="0" y="18488"/>
                </a:lnTo>
                <a:lnTo>
                  <a:pt x="1577849" y="1708511"/>
                </a:lnTo>
                <a:lnTo>
                  <a:pt x="1603599" y="1716241"/>
                </a:lnTo>
                <a:lnTo>
                  <a:pt x="1597652" y="1690020"/>
                </a:lnTo>
                <a:lnTo>
                  <a:pt x="1980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93424" y="3233365"/>
            <a:ext cx="1655271" cy="124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33444" y="3233365"/>
            <a:ext cx="1655271" cy="124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5535326" y="340359"/>
            <a:ext cx="417893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155" dirty="0">
                <a:solidFill>
                  <a:srgbClr val="0E0A53"/>
                </a:solidFill>
              </a:rPr>
              <a:t>Backpropagation</a:t>
            </a:r>
            <a:endParaRPr sz="4300"/>
          </a:p>
        </p:txBody>
      </p:sp>
      <p:sp>
        <p:nvSpPr>
          <p:cNvPr id="53" name="object 53"/>
          <p:cNvSpPr txBox="1"/>
          <p:nvPr/>
        </p:nvSpPr>
        <p:spPr>
          <a:xfrm>
            <a:off x="405519" y="7079488"/>
            <a:ext cx="66071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alibri"/>
                <a:cs typeface="Calibri"/>
              </a:rPr>
              <a:t>More </a:t>
            </a:r>
            <a:r>
              <a:rPr sz="1900" spc="-5" dirty="0">
                <a:latin typeface="Calibri"/>
                <a:cs typeface="Calibri"/>
              </a:rPr>
              <a:t>details:</a:t>
            </a:r>
            <a:r>
              <a:rPr sz="1900" spc="1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https://</a:t>
            </a:r>
            <a:r>
              <a:rPr sz="1900" spc="-5" dirty="0">
                <a:latin typeface="Calibri"/>
                <a:cs typeface="Calibri"/>
                <a:hlinkClick r:id="rId3"/>
              </a:rPr>
              <a:t>www.youtube.com/watch?v=x_Eamf8MHwU</a:t>
            </a:r>
            <a:endParaRPr sz="1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80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4F92082-9D66-4A12-AEFB-E686CBE7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" y="381000"/>
            <a:ext cx="10000000" cy="3876190"/>
          </a:xfrm>
          <a:prstGeom prst="rect">
            <a:avLst/>
          </a:prstGeom>
        </p:spPr>
      </p:pic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51F655EC-C5CB-449C-943D-0699F446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43400"/>
            <a:ext cx="5200000" cy="33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B0D0F-9225-44A3-956F-475D44C443EB}"/>
              </a:ext>
            </a:extLst>
          </p:cNvPr>
          <p:cNvSpPr txBox="1"/>
          <p:nvPr/>
        </p:nvSpPr>
        <p:spPr>
          <a:xfrm>
            <a:off x="6553200" y="4800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Classify the waveforms into earthquakes and noise (2 classes)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36C15-06D1-4797-AB2C-F4BE11D15E9E}"/>
              </a:ext>
            </a:extLst>
          </p:cNvPr>
          <p:cNvSpPr txBox="1"/>
          <p:nvPr/>
        </p:nvSpPr>
        <p:spPr>
          <a:xfrm>
            <a:off x="6565135" y="63246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the magnitude based on the features (amplitudes) of the waveforms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F008C-9488-4FC8-A52D-ABF119EF84A3}"/>
              </a:ext>
            </a:extLst>
          </p:cNvPr>
          <p:cNvSpPr/>
          <p:nvPr/>
        </p:nvSpPr>
        <p:spPr>
          <a:xfrm>
            <a:off x="3657600" y="4876800"/>
            <a:ext cx="1905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F2E780-AFFD-4298-953B-5394CE96440E}"/>
              </a:ext>
            </a:extLst>
          </p:cNvPr>
          <p:cNvSpPr/>
          <p:nvPr/>
        </p:nvSpPr>
        <p:spPr>
          <a:xfrm>
            <a:off x="3505200" y="6330108"/>
            <a:ext cx="2133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3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52356" y="3118924"/>
            <a:ext cx="2253642" cy="2748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7245" y="5736393"/>
            <a:ext cx="1922515" cy="154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081" y="1035207"/>
            <a:ext cx="1600890" cy="1600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674" y="2751353"/>
            <a:ext cx="1399518" cy="1922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1675" y="4472940"/>
            <a:ext cx="109220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110"/>
              </a:lnSpc>
            </a:pP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3732" y="3436543"/>
            <a:ext cx="2769027" cy="2076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5202" y="2248023"/>
            <a:ext cx="1304290" cy="1188720"/>
          </a:xfrm>
          <a:custGeom>
            <a:avLst/>
            <a:gdLst/>
            <a:ahLst/>
            <a:cxnLst/>
            <a:rect l="l" t="t" r="r" b="b"/>
            <a:pathLst>
              <a:path w="1304289" h="1188720">
                <a:moveTo>
                  <a:pt x="1200039" y="1152414"/>
                </a:moveTo>
                <a:lnTo>
                  <a:pt x="1196439" y="1154746"/>
                </a:lnTo>
                <a:lnTo>
                  <a:pt x="1194875" y="1162062"/>
                </a:lnTo>
                <a:lnTo>
                  <a:pt x="1197207" y="1165661"/>
                </a:lnTo>
                <a:lnTo>
                  <a:pt x="1304239" y="1188540"/>
                </a:lnTo>
                <a:lnTo>
                  <a:pt x="1302968" y="1184490"/>
                </a:lnTo>
                <a:lnTo>
                  <a:pt x="1289731" y="1184490"/>
                </a:lnTo>
                <a:lnTo>
                  <a:pt x="1271215" y="1167629"/>
                </a:lnTo>
                <a:lnTo>
                  <a:pt x="1200039" y="1152414"/>
                </a:lnTo>
                <a:close/>
              </a:path>
              <a:path w="1304289" h="1188720">
                <a:moveTo>
                  <a:pt x="1271215" y="1167629"/>
                </a:moveTo>
                <a:lnTo>
                  <a:pt x="1289731" y="1184490"/>
                </a:lnTo>
                <a:lnTo>
                  <a:pt x="1292439" y="1181517"/>
                </a:lnTo>
                <a:lnTo>
                  <a:pt x="1287838" y="1181517"/>
                </a:lnTo>
                <a:lnTo>
                  <a:pt x="1284361" y="1170439"/>
                </a:lnTo>
                <a:lnTo>
                  <a:pt x="1271215" y="1167629"/>
                </a:lnTo>
                <a:close/>
              </a:path>
              <a:path w="1304289" h="1188720">
                <a:moveTo>
                  <a:pt x="1267669" y="1082126"/>
                </a:moveTo>
                <a:lnTo>
                  <a:pt x="1260530" y="1084365"/>
                </a:lnTo>
                <a:lnTo>
                  <a:pt x="1258544" y="1088167"/>
                </a:lnTo>
                <a:lnTo>
                  <a:pt x="1280337" y="1157614"/>
                </a:lnTo>
                <a:lnTo>
                  <a:pt x="1298853" y="1174475"/>
                </a:lnTo>
                <a:lnTo>
                  <a:pt x="1289731" y="1184490"/>
                </a:lnTo>
                <a:lnTo>
                  <a:pt x="1302968" y="1184490"/>
                </a:lnTo>
                <a:lnTo>
                  <a:pt x="1271470" y="1084111"/>
                </a:lnTo>
                <a:lnTo>
                  <a:pt x="1267669" y="1082126"/>
                </a:lnTo>
                <a:close/>
              </a:path>
              <a:path w="1304289" h="1188720">
                <a:moveTo>
                  <a:pt x="1284361" y="1170439"/>
                </a:moveTo>
                <a:lnTo>
                  <a:pt x="1287838" y="1181517"/>
                </a:lnTo>
                <a:lnTo>
                  <a:pt x="1295716" y="1172866"/>
                </a:lnTo>
                <a:lnTo>
                  <a:pt x="1284361" y="1170439"/>
                </a:lnTo>
                <a:close/>
              </a:path>
              <a:path w="1304289" h="1188720">
                <a:moveTo>
                  <a:pt x="1280337" y="1157614"/>
                </a:moveTo>
                <a:lnTo>
                  <a:pt x="1284361" y="1170439"/>
                </a:lnTo>
                <a:lnTo>
                  <a:pt x="1295716" y="1172866"/>
                </a:lnTo>
                <a:lnTo>
                  <a:pt x="1287838" y="1181517"/>
                </a:lnTo>
                <a:lnTo>
                  <a:pt x="1292439" y="1181517"/>
                </a:lnTo>
                <a:lnTo>
                  <a:pt x="1298853" y="1174475"/>
                </a:lnTo>
                <a:lnTo>
                  <a:pt x="1280337" y="1157614"/>
                </a:lnTo>
                <a:close/>
              </a:path>
              <a:path w="1304289" h="1188720">
                <a:moveTo>
                  <a:pt x="9119" y="0"/>
                </a:moveTo>
                <a:lnTo>
                  <a:pt x="0" y="10015"/>
                </a:lnTo>
                <a:lnTo>
                  <a:pt x="1271215" y="1167629"/>
                </a:lnTo>
                <a:lnTo>
                  <a:pt x="1284361" y="1170439"/>
                </a:lnTo>
                <a:lnTo>
                  <a:pt x="1280337" y="1157614"/>
                </a:lnTo>
                <a:lnTo>
                  <a:pt x="9119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8754" y="4033324"/>
            <a:ext cx="1301115" cy="243204"/>
          </a:xfrm>
          <a:custGeom>
            <a:avLst/>
            <a:gdLst/>
            <a:ahLst/>
            <a:cxnLst/>
            <a:rect l="l" t="t" r="r" b="b"/>
            <a:pathLst>
              <a:path w="1301114" h="243204">
                <a:moveTo>
                  <a:pt x="1261620" y="203280"/>
                </a:moveTo>
                <a:lnTo>
                  <a:pt x="1193991" y="230188"/>
                </a:lnTo>
                <a:lnTo>
                  <a:pt x="1192295" y="234127"/>
                </a:lnTo>
                <a:lnTo>
                  <a:pt x="1195061" y="241079"/>
                </a:lnTo>
                <a:lnTo>
                  <a:pt x="1198999" y="242775"/>
                </a:lnTo>
                <a:lnTo>
                  <a:pt x="1288889" y="207008"/>
                </a:lnTo>
                <a:lnTo>
                  <a:pt x="1286394" y="207008"/>
                </a:lnTo>
                <a:lnTo>
                  <a:pt x="1261620" y="203280"/>
                </a:lnTo>
                <a:close/>
              </a:path>
              <a:path w="1301114" h="243204">
                <a:moveTo>
                  <a:pt x="1274109" y="198310"/>
                </a:moveTo>
                <a:lnTo>
                  <a:pt x="1261620" y="203280"/>
                </a:lnTo>
                <a:lnTo>
                  <a:pt x="1286394" y="207008"/>
                </a:lnTo>
                <a:lnTo>
                  <a:pt x="1286608" y="205588"/>
                </a:lnTo>
                <a:lnTo>
                  <a:pt x="1283157" y="205588"/>
                </a:lnTo>
                <a:lnTo>
                  <a:pt x="1274109" y="198310"/>
                </a:lnTo>
                <a:close/>
              </a:path>
              <a:path w="1301114" h="243204">
                <a:moveTo>
                  <a:pt x="1215415" y="133705"/>
                </a:moveTo>
                <a:lnTo>
                  <a:pt x="1211152" y="134167"/>
                </a:lnTo>
                <a:lnTo>
                  <a:pt x="1206461" y="139997"/>
                </a:lnTo>
                <a:lnTo>
                  <a:pt x="1206924" y="144261"/>
                </a:lnTo>
                <a:lnTo>
                  <a:pt x="1263634" y="189883"/>
                </a:lnTo>
                <a:lnTo>
                  <a:pt x="1288411" y="193612"/>
                </a:lnTo>
                <a:lnTo>
                  <a:pt x="1286394" y="207008"/>
                </a:lnTo>
                <a:lnTo>
                  <a:pt x="1288889" y="207008"/>
                </a:lnTo>
                <a:lnTo>
                  <a:pt x="1300695" y="202310"/>
                </a:lnTo>
                <a:lnTo>
                  <a:pt x="1215415" y="133705"/>
                </a:lnTo>
                <a:close/>
              </a:path>
              <a:path w="1301114" h="243204">
                <a:moveTo>
                  <a:pt x="1284898" y="194017"/>
                </a:moveTo>
                <a:lnTo>
                  <a:pt x="1274109" y="198310"/>
                </a:lnTo>
                <a:lnTo>
                  <a:pt x="1283157" y="205588"/>
                </a:lnTo>
                <a:lnTo>
                  <a:pt x="1284898" y="194017"/>
                </a:lnTo>
                <a:close/>
              </a:path>
              <a:path w="1301114" h="243204">
                <a:moveTo>
                  <a:pt x="1288350" y="194017"/>
                </a:moveTo>
                <a:lnTo>
                  <a:pt x="1284898" y="194017"/>
                </a:lnTo>
                <a:lnTo>
                  <a:pt x="1283157" y="205588"/>
                </a:lnTo>
                <a:lnTo>
                  <a:pt x="1286608" y="205588"/>
                </a:lnTo>
                <a:lnTo>
                  <a:pt x="1288350" y="194017"/>
                </a:lnTo>
                <a:close/>
              </a:path>
              <a:path w="1301114" h="243204">
                <a:moveTo>
                  <a:pt x="2015" y="0"/>
                </a:moveTo>
                <a:lnTo>
                  <a:pt x="0" y="13395"/>
                </a:lnTo>
                <a:lnTo>
                  <a:pt x="1261620" y="203280"/>
                </a:lnTo>
                <a:lnTo>
                  <a:pt x="1274109" y="198310"/>
                </a:lnTo>
                <a:lnTo>
                  <a:pt x="1263634" y="189883"/>
                </a:lnTo>
                <a:lnTo>
                  <a:pt x="2015" y="0"/>
                </a:lnTo>
                <a:close/>
              </a:path>
              <a:path w="1301114" h="243204">
                <a:moveTo>
                  <a:pt x="1263634" y="189883"/>
                </a:moveTo>
                <a:lnTo>
                  <a:pt x="1274109" y="198310"/>
                </a:lnTo>
                <a:lnTo>
                  <a:pt x="1284898" y="194017"/>
                </a:lnTo>
                <a:lnTo>
                  <a:pt x="1288350" y="194017"/>
                </a:lnTo>
                <a:lnTo>
                  <a:pt x="1288411" y="193612"/>
                </a:lnTo>
                <a:lnTo>
                  <a:pt x="1263634" y="189883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259" y="5096403"/>
            <a:ext cx="1130300" cy="1143000"/>
          </a:xfrm>
          <a:custGeom>
            <a:avLst/>
            <a:gdLst/>
            <a:ahLst/>
            <a:cxnLst/>
            <a:rect l="l" t="t" r="r" b="b"/>
            <a:pathLst>
              <a:path w="1130300" h="1143000">
                <a:moveTo>
                  <a:pt x="1111275" y="19115"/>
                </a:moveTo>
                <a:lnTo>
                  <a:pt x="1098295" y="22608"/>
                </a:lnTo>
                <a:lnTo>
                  <a:pt x="0" y="1133092"/>
                </a:lnTo>
                <a:lnTo>
                  <a:pt x="9631" y="1142617"/>
                </a:lnTo>
                <a:lnTo>
                  <a:pt x="1107925" y="32135"/>
                </a:lnTo>
                <a:lnTo>
                  <a:pt x="1111275" y="19115"/>
                </a:lnTo>
                <a:close/>
              </a:path>
              <a:path w="1130300" h="1143000">
                <a:moveTo>
                  <a:pt x="1128952" y="4779"/>
                </a:moveTo>
                <a:lnTo>
                  <a:pt x="1115928" y="4779"/>
                </a:lnTo>
                <a:lnTo>
                  <a:pt x="1125560" y="14305"/>
                </a:lnTo>
                <a:lnTo>
                  <a:pt x="1107920" y="32155"/>
                </a:lnTo>
                <a:lnTo>
                  <a:pt x="1089792" y="102623"/>
                </a:lnTo>
                <a:lnTo>
                  <a:pt x="1091972" y="106316"/>
                </a:lnTo>
                <a:lnTo>
                  <a:pt x="1099219" y="108181"/>
                </a:lnTo>
                <a:lnTo>
                  <a:pt x="1102911" y="105999"/>
                </a:lnTo>
                <a:lnTo>
                  <a:pt x="1128952" y="4779"/>
                </a:lnTo>
                <a:close/>
              </a:path>
              <a:path w="1130300" h="1143000">
                <a:moveTo>
                  <a:pt x="1130181" y="0"/>
                </a:moveTo>
                <a:lnTo>
                  <a:pt x="1024489" y="28437"/>
                </a:lnTo>
                <a:lnTo>
                  <a:pt x="1022350" y="32155"/>
                </a:lnTo>
                <a:lnTo>
                  <a:pt x="1024293" y="39378"/>
                </a:lnTo>
                <a:lnTo>
                  <a:pt x="1028009" y="41520"/>
                </a:lnTo>
                <a:lnTo>
                  <a:pt x="1098295" y="22608"/>
                </a:lnTo>
                <a:lnTo>
                  <a:pt x="1115928" y="4779"/>
                </a:lnTo>
                <a:lnTo>
                  <a:pt x="1128952" y="4779"/>
                </a:lnTo>
                <a:lnTo>
                  <a:pt x="1130181" y="0"/>
                </a:lnTo>
                <a:close/>
              </a:path>
              <a:path w="1130300" h="1143000">
                <a:moveTo>
                  <a:pt x="1119054" y="7870"/>
                </a:moveTo>
                <a:lnTo>
                  <a:pt x="1114168" y="7870"/>
                </a:lnTo>
                <a:lnTo>
                  <a:pt x="1122488" y="16098"/>
                </a:lnTo>
                <a:lnTo>
                  <a:pt x="1111275" y="19115"/>
                </a:lnTo>
                <a:lnTo>
                  <a:pt x="1107925" y="32135"/>
                </a:lnTo>
                <a:lnTo>
                  <a:pt x="1125560" y="14305"/>
                </a:lnTo>
                <a:lnTo>
                  <a:pt x="1119054" y="7870"/>
                </a:lnTo>
                <a:close/>
              </a:path>
              <a:path w="1130300" h="1143000">
                <a:moveTo>
                  <a:pt x="1115928" y="4779"/>
                </a:moveTo>
                <a:lnTo>
                  <a:pt x="1098295" y="22608"/>
                </a:lnTo>
                <a:lnTo>
                  <a:pt x="1111275" y="19115"/>
                </a:lnTo>
                <a:lnTo>
                  <a:pt x="1114168" y="7870"/>
                </a:lnTo>
                <a:lnTo>
                  <a:pt x="1119054" y="7870"/>
                </a:lnTo>
                <a:lnTo>
                  <a:pt x="1115928" y="4779"/>
                </a:lnTo>
                <a:close/>
              </a:path>
              <a:path w="1130300" h="1143000">
                <a:moveTo>
                  <a:pt x="1114168" y="7870"/>
                </a:moveTo>
                <a:lnTo>
                  <a:pt x="1111275" y="19115"/>
                </a:lnTo>
                <a:lnTo>
                  <a:pt x="1122488" y="16098"/>
                </a:lnTo>
                <a:lnTo>
                  <a:pt x="1114168" y="787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35486" y="2358644"/>
            <a:ext cx="392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000" spc="-412" baseline="-16666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2888" y="3593084"/>
            <a:ext cx="442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000" spc="179" baseline="-16666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4929" y="5126228"/>
            <a:ext cx="436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000" spc="-44" baseline="-16666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4254" y="2713735"/>
            <a:ext cx="39497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5" dirty="0">
                <a:latin typeface="Calibri"/>
                <a:cs typeface="Calibri"/>
              </a:rPr>
              <a:t>F(eye</a:t>
            </a:r>
            <a:r>
              <a:rPr sz="2100" spc="35" dirty="0">
                <a:latin typeface="Cambria"/>
                <a:cs typeface="Cambria"/>
              </a:rPr>
              <a:t>×</a:t>
            </a:r>
            <a:r>
              <a:rPr sz="2100" spc="3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100" spc="52" baseline="-15873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100" spc="35" dirty="0">
                <a:latin typeface="Calibri"/>
                <a:cs typeface="Calibri"/>
              </a:rPr>
              <a:t>+nose</a:t>
            </a:r>
            <a:r>
              <a:rPr sz="2100" spc="35" dirty="0">
                <a:latin typeface="Cambria"/>
                <a:cs typeface="Cambria"/>
              </a:rPr>
              <a:t>×</a:t>
            </a:r>
            <a:r>
              <a:rPr sz="2100" spc="3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100" spc="52" baseline="-15873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100" spc="35" dirty="0">
                <a:latin typeface="Calibri"/>
                <a:cs typeface="Calibri"/>
              </a:rPr>
              <a:t>+…+mouth</a:t>
            </a:r>
            <a:r>
              <a:rPr sz="2100" spc="35" dirty="0">
                <a:latin typeface="Cambria"/>
                <a:cs typeface="Cambria"/>
              </a:rPr>
              <a:t>×</a:t>
            </a:r>
            <a:r>
              <a:rPr sz="2100" spc="3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100" spc="52" baseline="-15873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35" dirty="0"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44225" y="4414447"/>
            <a:ext cx="838835" cy="110489"/>
          </a:xfrm>
          <a:custGeom>
            <a:avLst/>
            <a:gdLst/>
            <a:ahLst/>
            <a:cxnLst/>
            <a:rect l="l" t="t" r="r" b="b"/>
            <a:pathLst>
              <a:path w="838834" h="110489">
                <a:moveTo>
                  <a:pt x="743701" y="0"/>
                </a:moveTo>
                <a:lnTo>
                  <a:pt x="739554" y="1090"/>
                </a:lnTo>
                <a:lnTo>
                  <a:pt x="735784" y="7553"/>
                </a:lnTo>
                <a:lnTo>
                  <a:pt x="736875" y="11700"/>
                </a:lnTo>
                <a:lnTo>
                  <a:pt x="799746" y="48375"/>
                </a:lnTo>
                <a:lnTo>
                  <a:pt x="824800" y="48375"/>
                </a:lnTo>
                <a:lnTo>
                  <a:pt x="824800" y="61921"/>
                </a:lnTo>
                <a:lnTo>
                  <a:pt x="799746" y="61921"/>
                </a:lnTo>
                <a:lnTo>
                  <a:pt x="736875" y="98596"/>
                </a:lnTo>
                <a:lnTo>
                  <a:pt x="735784" y="102743"/>
                </a:lnTo>
                <a:lnTo>
                  <a:pt x="739554" y="109206"/>
                </a:lnTo>
                <a:lnTo>
                  <a:pt x="743701" y="110296"/>
                </a:lnTo>
                <a:lnTo>
                  <a:pt x="826632" y="61921"/>
                </a:lnTo>
                <a:lnTo>
                  <a:pt x="824800" y="61921"/>
                </a:lnTo>
                <a:lnTo>
                  <a:pt x="826634" y="61920"/>
                </a:lnTo>
                <a:lnTo>
                  <a:pt x="838243" y="55148"/>
                </a:lnTo>
                <a:lnTo>
                  <a:pt x="743701" y="0"/>
                </a:lnTo>
                <a:close/>
              </a:path>
              <a:path w="838834" h="110489">
                <a:moveTo>
                  <a:pt x="811357" y="55148"/>
                </a:moveTo>
                <a:lnTo>
                  <a:pt x="799747" y="61921"/>
                </a:lnTo>
                <a:lnTo>
                  <a:pt x="824800" y="61921"/>
                </a:lnTo>
                <a:lnTo>
                  <a:pt x="824800" y="60999"/>
                </a:lnTo>
                <a:lnTo>
                  <a:pt x="821387" y="60999"/>
                </a:lnTo>
                <a:lnTo>
                  <a:pt x="811357" y="55148"/>
                </a:lnTo>
                <a:close/>
              </a:path>
              <a:path w="838834" h="110489">
                <a:moveTo>
                  <a:pt x="0" y="48374"/>
                </a:moveTo>
                <a:lnTo>
                  <a:pt x="0" y="61920"/>
                </a:lnTo>
                <a:lnTo>
                  <a:pt x="799749" y="61920"/>
                </a:lnTo>
                <a:lnTo>
                  <a:pt x="811357" y="55148"/>
                </a:lnTo>
                <a:lnTo>
                  <a:pt x="799746" y="48375"/>
                </a:lnTo>
                <a:lnTo>
                  <a:pt x="0" y="48374"/>
                </a:lnTo>
                <a:close/>
              </a:path>
              <a:path w="838834" h="110489">
                <a:moveTo>
                  <a:pt x="821387" y="49297"/>
                </a:moveTo>
                <a:lnTo>
                  <a:pt x="811357" y="55148"/>
                </a:lnTo>
                <a:lnTo>
                  <a:pt x="821387" y="60999"/>
                </a:lnTo>
                <a:lnTo>
                  <a:pt x="821387" y="49297"/>
                </a:lnTo>
                <a:close/>
              </a:path>
              <a:path w="838834" h="110489">
                <a:moveTo>
                  <a:pt x="824800" y="49297"/>
                </a:moveTo>
                <a:lnTo>
                  <a:pt x="821387" y="49297"/>
                </a:lnTo>
                <a:lnTo>
                  <a:pt x="821387" y="60999"/>
                </a:lnTo>
                <a:lnTo>
                  <a:pt x="824800" y="60999"/>
                </a:lnTo>
                <a:lnTo>
                  <a:pt x="824800" y="49297"/>
                </a:lnTo>
                <a:close/>
              </a:path>
              <a:path w="838834" h="110489">
                <a:moveTo>
                  <a:pt x="799746" y="48375"/>
                </a:moveTo>
                <a:lnTo>
                  <a:pt x="811357" y="55148"/>
                </a:lnTo>
                <a:lnTo>
                  <a:pt x="821387" y="49297"/>
                </a:lnTo>
                <a:lnTo>
                  <a:pt x="824800" y="49297"/>
                </a:lnTo>
                <a:lnTo>
                  <a:pt x="824800" y="48375"/>
                </a:lnTo>
                <a:lnTo>
                  <a:pt x="799746" y="4837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36177" y="256031"/>
            <a:ext cx="5583555" cy="128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80"/>
              </a:lnSpc>
              <a:spcBef>
                <a:spcPts val="100"/>
              </a:spcBef>
            </a:pPr>
            <a:r>
              <a:rPr b="0" spc="200" dirty="0">
                <a:solidFill>
                  <a:srgbClr val="0E0A53"/>
                </a:solidFill>
                <a:latin typeface="Calibri"/>
                <a:cs typeface="Calibri"/>
              </a:rPr>
              <a:t>Intuitive</a:t>
            </a:r>
          </a:p>
          <a:p>
            <a:pPr marL="12700">
              <a:lnSpc>
                <a:spcPts val="4400"/>
              </a:lnSpc>
              <a:tabLst>
                <a:tab pos="2129790" algn="l"/>
                <a:tab pos="3733800" algn="l"/>
              </a:tabLst>
            </a:pPr>
            <a:r>
              <a:rPr sz="3800" b="0" spc="39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3800" b="0" spc="240" dirty="0">
                <a:solidFill>
                  <a:srgbClr val="0E0A53"/>
                </a:solidFill>
                <a:latin typeface="Calibri"/>
                <a:cs typeface="Calibri"/>
              </a:rPr>
              <a:t>r</a:t>
            </a:r>
            <a:r>
              <a:rPr sz="3800" b="0" spc="50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3800" b="0" spc="-10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3800" b="0" spc="495" dirty="0">
                <a:solidFill>
                  <a:srgbClr val="0E0A53"/>
                </a:solidFill>
                <a:latin typeface="Calibri"/>
                <a:cs typeface="Calibri"/>
              </a:rPr>
              <a:t>f</a:t>
            </a:r>
            <a:r>
              <a:rPr sz="3800" b="0" spc="-5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3800" b="0" spc="285" dirty="0">
                <a:solidFill>
                  <a:srgbClr val="0E0A53"/>
                </a:solidFill>
                <a:latin typeface="Calibri"/>
                <a:cs typeface="Calibri"/>
              </a:rPr>
              <a:t>c</a:t>
            </a:r>
            <a:r>
              <a:rPr sz="3800" b="0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3800" b="0" spc="20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3800" b="0" spc="270" dirty="0">
                <a:solidFill>
                  <a:srgbClr val="0E0A53"/>
                </a:solidFill>
                <a:latin typeface="Calibri"/>
                <a:cs typeface="Calibri"/>
              </a:rPr>
              <a:t>l</a:t>
            </a:r>
            <a:r>
              <a:rPr sz="3800" b="0" dirty="0">
                <a:solidFill>
                  <a:srgbClr val="0E0A53"/>
                </a:solidFill>
                <a:latin typeface="Calibri"/>
                <a:cs typeface="Calibri"/>
              </a:rPr>
              <a:t>	</a:t>
            </a:r>
            <a:r>
              <a:rPr sz="3800" b="0" spc="-5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3800" b="0" spc="114" dirty="0">
                <a:solidFill>
                  <a:srgbClr val="0E0A53"/>
                </a:solidFill>
                <a:latin typeface="Calibri"/>
                <a:cs typeface="Calibri"/>
              </a:rPr>
              <a:t>e</a:t>
            </a:r>
            <a:r>
              <a:rPr sz="3800" b="0" spc="85" dirty="0">
                <a:solidFill>
                  <a:srgbClr val="0E0A53"/>
                </a:solidFill>
                <a:latin typeface="Calibri"/>
                <a:cs typeface="Calibri"/>
              </a:rPr>
              <a:t>u</a:t>
            </a:r>
            <a:r>
              <a:rPr sz="3800" b="0" spc="95" dirty="0">
                <a:solidFill>
                  <a:srgbClr val="0E0A53"/>
                </a:solidFill>
                <a:latin typeface="Calibri"/>
                <a:cs typeface="Calibri"/>
              </a:rPr>
              <a:t>r</a:t>
            </a:r>
            <a:r>
              <a:rPr sz="3800" b="0" spc="200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3800" b="0" spc="270" dirty="0">
                <a:solidFill>
                  <a:srgbClr val="0E0A53"/>
                </a:solidFill>
                <a:latin typeface="Calibri"/>
                <a:cs typeface="Calibri"/>
              </a:rPr>
              <a:t>l</a:t>
            </a:r>
            <a:r>
              <a:rPr sz="3800" b="0" dirty="0">
                <a:solidFill>
                  <a:srgbClr val="0E0A53"/>
                </a:solidFill>
                <a:latin typeface="Calibri"/>
                <a:cs typeface="Calibri"/>
              </a:rPr>
              <a:t>	</a:t>
            </a:r>
            <a:r>
              <a:rPr sz="3800" b="0" spc="-5" dirty="0">
                <a:solidFill>
                  <a:srgbClr val="0E0A53"/>
                </a:solidFill>
                <a:latin typeface="Calibri"/>
                <a:cs typeface="Calibri"/>
              </a:rPr>
              <a:t>N</a:t>
            </a:r>
            <a:r>
              <a:rPr sz="3800" b="0" spc="-50" dirty="0">
                <a:solidFill>
                  <a:srgbClr val="0E0A53"/>
                </a:solidFill>
                <a:latin typeface="Calibri"/>
                <a:cs typeface="Calibri"/>
              </a:rPr>
              <a:t>e</a:t>
            </a:r>
            <a:r>
              <a:rPr sz="3800" b="0" spc="484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3800" b="0" spc="60" dirty="0">
                <a:solidFill>
                  <a:srgbClr val="0E0A53"/>
                </a:solidFill>
                <a:latin typeface="Calibri"/>
                <a:cs typeface="Calibri"/>
              </a:rPr>
              <a:t>w</a:t>
            </a:r>
            <a:r>
              <a:rPr sz="3800" b="0" spc="-85" dirty="0">
                <a:solidFill>
                  <a:srgbClr val="0E0A53"/>
                </a:solidFill>
                <a:latin typeface="Calibri"/>
                <a:cs typeface="Calibri"/>
              </a:rPr>
              <a:t>o</a:t>
            </a:r>
            <a:r>
              <a:rPr sz="3800" b="0" spc="355" dirty="0">
                <a:solidFill>
                  <a:srgbClr val="0E0A53"/>
                </a:solidFill>
                <a:latin typeface="Calibri"/>
                <a:cs typeface="Calibri"/>
              </a:rPr>
              <a:t>r</a:t>
            </a:r>
            <a:r>
              <a:rPr sz="3800" b="0" spc="275" dirty="0">
                <a:solidFill>
                  <a:srgbClr val="0E0A53"/>
                </a:solidFill>
                <a:latin typeface="Calibri"/>
                <a:cs typeface="Calibri"/>
              </a:rPr>
              <a:t>k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43359" y="2071116"/>
            <a:ext cx="15373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135" dirty="0">
                <a:solidFill>
                  <a:srgbClr val="0E0A53"/>
                </a:solidFill>
                <a:latin typeface="Calibri"/>
                <a:cs typeface="Calibri"/>
              </a:rPr>
              <a:t>Output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0187" y="355091"/>
            <a:ext cx="11976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220" dirty="0">
                <a:solidFill>
                  <a:srgbClr val="0E0A53"/>
                </a:solidFill>
                <a:latin typeface="Calibri"/>
                <a:cs typeface="Calibri"/>
              </a:rPr>
              <a:t>In</a:t>
            </a:r>
            <a:r>
              <a:rPr sz="3800" spc="285" dirty="0">
                <a:solidFill>
                  <a:srgbClr val="0E0A53"/>
                </a:solidFill>
                <a:latin typeface="Calibri"/>
                <a:cs typeface="Calibri"/>
              </a:rPr>
              <a:t>p</a:t>
            </a:r>
            <a:r>
              <a:rPr sz="3800" spc="-204" dirty="0">
                <a:solidFill>
                  <a:srgbClr val="0E0A53"/>
                </a:solidFill>
                <a:latin typeface="Calibri"/>
                <a:cs typeface="Calibri"/>
              </a:rPr>
              <a:t>u</a:t>
            </a:r>
            <a:r>
              <a:rPr sz="3800" spc="465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endParaRPr sz="3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735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6720" y="1981200"/>
            <a:ext cx="6664959" cy="516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387095"/>
            <a:ext cx="523875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3535" algn="l"/>
                <a:tab pos="2990850" algn="l"/>
              </a:tabLst>
            </a:pPr>
            <a:r>
              <a:rPr b="0" spc="220" dirty="0">
                <a:latin typeface="Calibri"/>
                <a:cs typeface="Calibri"/>
              </a:rPr>
              <a:t>I</a:t>
            </a:r>
            <a:r>
              <a:rPr b="0" spc="565" dirty="0">
                <a:latin typeface="Calibri"/>
                <a:cs typeface="Calibri"/>
              </a:rPr>
              <a:t>d</a:t>
            </a:r>
            <a:r>
              <a:rPr b="0" spc="120" dirty="0">
                <a:latin typeface="Calibri"/>
                <a:cs typeface="Calibri"/>
              </a:rPr>
              <a:t>e</a:t>
            </a:r>
            <a:r>
              <a:rPr b="0" spc="229" dirty="0">
                <a:latin typeface="Calibri"/>
                <a:cs typeface="Calibri"/>
              </a:rPr>
              <a:t>a</a:t>
            </a:r>
            <a:r>
              <a:rPr b="0" spc="330" dirty="0">
                <a:latin typeface="Calibri"/>
                <a:cs typeface="Calibri"/>
              </a:rPr>
              <a:t>l</a:t>
            </a:r>
            <a:r>
              <a:rPr b="0" dirty="0">
                <a:latin typeface="Calibri"/>
                <a:cs typeface="Calibri"/>
              </a:rPr>
              <a:t>	</a:t>
            </a:r>
            <a:r>
              <a:rPr b="0" spc="250" dirty="0">
                <a:latin typeface="Calibri"/>
                <a:cs typeface="Calibri"/>
              </a:rPr>
              <a:t>C</a:t>
            </a:r>
            <a:r>
              <a:rPr b="0" spc="-145" dirty="0">
                <a:latin typeface="Calibri"/>
                <a:cs typeface="Calibri"/>
              </a:rPr>
              <a:t>o</a:t>
            </a:r>
            <a:r>
              <a:rPr b="0" spc="-40" dirty="0">
                <a:latin typeface="Calibri"/>
                <a:cs typeface="Calibri"/>
              </a:rPr>
              <a:t>s</a:t>
            </a:r>
            <a:r>
              <a:rPr b="0" spc="575" dirty="0">
                <a:latin typeface="Calibri"/>
                <a:cs typeface="Calibri"/>
              </a:rPr>
              <a:t>t</a:t>
            </a:r>
            <a:r>
              <a:rPr b="0" dirty="0">
                <a:latin typeface="Calibri"/>
                <a:cs typeface="Calibri"/>
              </a:rPr>
              <a:t>	</a:t>
            </a:r>
            <a:r>
              <a:rPr b="0" spc="185" dirty="0">
                <a:latin typeface="Calibri"/>
                <a:cs typeface="Calibri"/>
              </a:rPr>
              <a:t>F</a:t>
            </a:r>
            <a:r>
              <a:rPr b="0" spc="70" dirty="0">
                <a:latin typeface="Calibri"/>
                <a:cs typeface="Calibri"/>
              </a:rPr>
              <a:t>u</a:t>
            </a:r>
            <a:r>
              <a:rPr b="0" spc="-70" dirty="0">
                <a:latin typeface="Calibri"/>
                <a:cs typeface="Calibri"/>
              </a:rPr>
              <a:t>n</a:t>
            </a:r>
            <a:r>
              <a:rPr b="0" spc="150" dirty="0">
                <a:latin typeface="Calibri"/>
                <a:cs typeface="Calibri"/>
              </a:rPr>
              <a:t>c</a:t>
            </a:r>
            <a:r>
              <a:rPr b="0" spc="595" dirty="0">
                <a:latin typeface="Calibri"/>
                <a:cs typeface="Calibri"/>
              </a:rPr>
              <a:t>t</a:t>
            </a:r>
            <a:r>
              <a:rPr b="0" spc="90" dirty="0">
                <a:latin typeface="Calibri"/>
                <a:cs typeface="Calibri"/>
              </a:rPr>
              <a:t>i</a:t>
            </a:r>
            <a:r>
              <a:rPr b="0" spc="-70" dirty="0">
                <a:latin typeface="Calibri"/>
                <a:cs typeface="Calibri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088277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259954"/>
            <a:ext cx="9753600" cy="609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201167"/>
            <a:ext cx="682561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0400" algn="l"/>
                <a:tab pos="4578985" algn="l"/>
              </a:tabLst>
            </a:pPr>
            <a:r>
              <a:rPr b="0" spc="260" dirty="0">
                <a:solidFill>
                  <a:srgbClr val="111465"/>
                </a:solidFill>
                <a:latin typeface="Calibri"/>
                <a:cs typeface="Calibri"/>
              </a:rPr>
              <a:t>R</a:t>
            </a:r>
            <a:r>
              <a:rPr b="0" spc="235" dirty="0">
                <a:solidFill>
                  <a:srgbClr val="111465"/>
                </a:solidFill>
                <a:latin typeface="Calibri"/>
                <a:cs typeface="Calibri"/>
              </a:rPr>
              <a:t>e</a:t>
            </a:r>
            <a:r>
              <a:rPr b="0" spc="225" dirty="0">
                <a:solidFill>
                  <a:srgbClr val="111465"/>
                </a:solidFill>
                <a:latin typeface="Calibri"/>
                <a:cs typeface="Calibri"/>
              </a:rPr>
              <a:t>a</a:t>
            </a:r>
            <a:r>
              <a:rPr b="0" spc="330" dirty="0">
                <a:solidFill>
                  <a:srgbClr val="111465"/>
                </a:solidFill>
                <a:latin typeface="Calibri"/>
                <a:cs typeface="Calibri"/>
              </a:rPr>
              <a:t>l</a:t>
            </a:r>
            <a:r>
              <a:rPr b="0" spc="795" dirty="0">
                <a:solidFill>
                  <a:srgbClr val="111465"/>
                </a:solidFill>
                <a:latin typeface="Calibri"/>
                <a:cs typeface="Calibri"/>
              </a:rPr>
              <a:t>-</a:t>
            </a:r>
            <a:r>
              <a:rPr b="0" spc="-70" dirty="0">
                <a:solidFill>
                  <a:srgbClr val="111465"/>
                </a:solidFill>
                <a:latin typeface="Calibri"/>
                <a:cs typeface="Calibri"/>
              </a:rPr>
              <a:t>w</a:t>
            </a:r>
            <a:r>
              <a:rPr b="0" dirty="0">
                <a:solidFill>
                  <a:srgbClr val="111465"/>
                </a:solidFill>
                <a:latin typeface="Calibri"/>
                <a:cs typeface="Calibri"/>
              </a:rPr>
              <a:t>o</a:t>
            </a:r>
            <a:r>
              <a:rPr b="0" spc="520" dirty="0">
                <a:solidFill>
                  <a:srgbClr val="111465"/>
                </a:solidFill>
                <a:latin typeface="Calibri"/>
                <a:cs typeface="Calibri"/>
              </a:rPr>
              <a:t>r</a:t>
            </a:r>
            <a:r>
              <a:rPr b="0" spc="330" dirty="0">
                <a:solidFill>
                  <a:srgbClr val="111465"/>
                </a:solidFill>
                <a:latin typeface="Calibri"/>
                <a:cs typeface="Calibri"/>
              </a:rPr>
              <a:t>l</a:t>
            </a:r>
            <a:r>
              <a:rPr b="0" spc="-55" dirty="0">
                <a:solidFill>
                  <a:srgbClr val="111465"/>
                </a:solidFill>
                <a:latin typeface="Calibri"/>
                <a:cs typeface="Calibri"/>
              </a:rPr>
              <a:t>d</a:t>
            </a:r>
            <a:r>
              <a:rPr b="0" dirty="0">
                <a:solidFill>
                  <a:srgbClr val="111465"/>
                </a:solidFill>
                <a:latin typeface="Calibri"/>
                <a:cs typeface="Calibri"/>
              </a:rPr>
              <a:t>	</a:t>
            </a:r>
            <a:r>
              <a:rPr b="0" spc="250" dirty="0">
                <a:solidFill>
                  <a:srgbClr val="111465"/>
                </a:solidFill>
                <a:latin typeface="Calibri"/>
                <a:cs typeface="Calibri"/>
              </a:rPr>
              <a:t>C</a:t>
            </a:r>
            <a:r>
              <a:rPr b="0" spc="-140" dirty="0">
                <a:solidFill>
                  <a:srgbClr val="111465"/>
                </a:solidFill>
                <a:latin typeface="Calibri"/>
                <a:cs typeface="Calibri"/>
              </a:rPr>
              <a:t>o</a:t>
            </a:r>
            <a:r>
              <a:rPr b="0" spc="-40" dirty="0">
                <a:solidFill>
                  <a:srgbClr val="111465"/>
                </a:solidFill>
                <a:latin typeface="Calibri"/>
                <a:cs typeface="Calibri"/>
              </a:rPr>
              <a:t>s</a:t>
            </a:r>
            <a:r>
              <a:rPr b="0" spc="575" dirty="0">
                <a:solidFill>
                  <a:srgbClr val="111465"/>
                </a:solidFill>
                <a:latin typeface="Calibri"/>
                <a:cs typeface="Calibri"/>
              </a:rPr>
              <a:t>t</a:t>
            </a:r>
            <a:r>
              <a:rPr b="0" dirty="0">
                <a:solidFill>
                  <a:srgbClr val="111465"/>
                </a:solidFill>
                <a:latin typeface="Calibri"/>
                <a:cs typeface="Calibri"/>
              </a:rPr>
              <a:t>	</a:t>
            </a:r>
            <a:r>
              <a:rPr b="0" spc="180" dirty="0">
                <a:solidFill>
                  <a:srgbClr val="111465"/>
                </a:solidFill>
                <a:latin typeface="Calibri"/>
                <a:cs typeface="Calibri"/>
              </a:rPr>
              <a:t>F</a:t>
            </a:r>
            <a:r>
              <a:rPr b="0" spc="75" dirty="0">
                <a:solidFill>
                  <a:srgbClr val="111465"/>
                </a:solidFill>
                <a:latin typeface="Calibri"/>
                <a:cs typeface="Calibri"/>
              </a:rPr>
              <a:t>u</a:t>
            </a:r>
            <a:r>
              <a:rPr b="0" spc="-75" dirty="0">
                <a:solidFill>
                  <a:srgbClr val="111465"/>
                </a:solidFill>
                <a:latin typeface="Calibri"/>
                <a:cs typeface="Calibri"/>
              </a:rPr>
              <a:t>n</a:t>
            </a:r>
            <a:r>
              <a:rPr b="0" spc="145" dirty="0">
                <a:solidFill>
                  <a:srgbClr val="111465"/>
                </a:solidFill>
                <a:latin typeface="Calibri"/>
                <a:cs typeface="Calibri"/>
              </a:rPr>
              <a:t>c</a:t>
            </a:r>
            <a:r>
              <a:rPr b="0" spc="595" dirty="0">
                <a:solidFill>
                  <a:srgbClr val="111465"/>
                </a:solidFill>
                <a:latin typeface="Calibri"/>
                <a:cs typeface="Calibri"/>
              </a:rPr>
              <a:t>t</a:t>
            </a:r>
            <a:r>
              <a:rPr b="0" spc="90" dirty="0">
                <a:solidFill>
                  <a:srgbClr val="111465"/>
                </a:solidFill>
                <a:latin typeface="Calibri"/>
                <a:cs typeface="Calibri"/>
              </a:rPr>
              <a:t>i</a:t>
            </a:r>
            <a:r>
              <a:rPr b="0" spc="-70" dirty="0">
                <a:solidFill>
                  <a:srgbClr val="111465"/>
                </a:solidFill>
                <a:latin typeface="Calibri"/>
                <a:cs typeface="Calibri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854128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128" y="1512914"/>
            <a:ext cx="8514316" cy="4952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1479" y="3749547"/>
            <a:ext cx="8134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latin typeface="Calibri"/>
                <a:cs typeface="Calibri"/>
              </a:rPr>
              <a:t>E(</a:t>
            </a:r>
            <a:r>
              <a:rPr sz="3400" b="1" spc="-409" dirty="0">
                <a:latin typeface="Arial"/>
                <a:cs typeface="Arial"/>
              </a:rPr>
              <a:t>ω</a:t>
            </a:r>
            <a:r>
              <a:rPr sz="3400" dirty="0">
                <a:latin typeface="Calibri"/>
                <a:cs typeface="Calibri"/>
              </a:rPr>
              <a:t>)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1984" y="5717715"/>
            <a:ext cx="756920" cy="6242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75"/>
              </a:spcBef>
            </a:pPr>
            <a:r>
              <a:rPr sz="3400" b="1" spc="-204" dirty="0">
                <a:latin typeface="Arial"/>
                <a:cs typeface="Arial"/>
              </a:rPr>
              <a:t>ω1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1942" y="5395639"/>
            <a:ext cx="756920" cy="6242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70"/>
              </a:spcBef>
            </a:pPr>
            <a:r>
              <a:rPr sz="3400" b="1" spc="-204" dirty="0">
                <a:latin typeface="Arial"/>
                <a:cs typeface="Arial"/>
              </a:rPr>
              <a:t>ω2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301" y="501904"/>
            <a:ext cx="452945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9035" algn="l"/>
              </a:tabLst>
            </a:pPr>
            <a:r>
              <a:rPr sz="4300" spc="200" dirty="0">
                <a:solidFill>
                  <a:srgbClr val="0E0A53"/>
                </a:solidFill>
              </a:rPr>
              <a:t>Gradient	</a:t>
            </a:r>
            <a:r>
              <a:rPr sz="4300" spc="220" dirty="0">
                <a:solidFill>
                  <a:srgbClr val="0E0A53"/>
                </a:solidFill>
              </a:rPr>
              <a:t>descend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539840" y="6893559"/>
            <a:ext cx="62433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alibri"/>
                <a:cs typeface="Calibri"/>
              </a:rPr>
              <a:t>More </a:t>
            </a:r>
            <a:r>
              <a:rPr sz="1900" spc="-5" dirty="0">
                <a:latin typeface="Calibri"/>
                <a:cs typeface="Calibri"/>
              </a:rPr>
              <a:t>details: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https://</a:t>
            </a:r>
            <a:r>
              <a:rPr sz="1900" spc="-5" dirty="0">
                <a:latin typeface="Calibri"/>
                <a:cs typeface="Calibri"/>
                <a:hlinkClick r:id="rId3"/>
              </a:rPr>
              <a:t>www.youtube.com/watch?v=TveJaJs5Fqk</a:t>
            </a:r>
            <a:endParaRPr sz="1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48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733" y="1484883"/>
            <a:ext cx="8398933" cy="5825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605" y="393191"/>
            <a:ext cx="521843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0425" algn="l"/>
                <a:tab pos="3743325" algn="l"/>
              </a:tabLst>
            </a:pPr>
            <a:r>
              <a:rPr b="0" spc="890" dirty="0">
                <a:solidFill>
                  <a:srgbClr val="376092"/>
                </a:solidFill>
                <a:latin typeface="Calibri"/>
                <a:cs typeface="Calibri"/>
              </a:rPr>
              <a:t>I</a:t>
            </a:r>
            <a:r>
              <a:rPr b="0" spc="335" dirty="0">
                <a:solidFill>
                  <a:srgbClr val="376092"/>
                </a:solidFill>
                <a:latin typeface="Calibri"/>
                <a:cs typeface="Calibri"/>
              </a:rPr>
              <a:t>t</a:t>
            </a:r>
            <a:r>
              <a:rPr b="0" spc="225" dirty="0">
                <a:solidFill>
                  <a:srgbClr val="376092"/>
                </a:solidFill>
                <a:latin typeface="Calibri"/>
                <a:cs typeface="Calibri"/>
              </a:rPr>
              <a:t>e</a:t>
            </a:r>
            <a:r>
              <a:rPr b="0" spc="100" dirty="0">
                <a:solidFill>
                  <a:srgbClr val="376092"/>
                </a:solidFill>
                <a:latin typeface="Calibri"/>
                <a:cs typeface="Calibri"/>
              </a:rPr>
              <a:t>r</a:t>
            </a:r>
            <a:r>
              <a:rPr b="0" spc="-60" dirty="0">
                <a:solidFill>
                  <a:srgbClr val="376092"/>
                </a:solidFill>
                <a:latin typeface="Calibri"/>
                <a:cs typeface="Calibri"/>
              </a:rPr>
              <a:t>a</a:t>
            </a:r>
            <a:r>
              <a:rPr b="0" spc="335" dirty="0">
                <a:solidFill>
                  <a:srgbClr val="376092"/>
                </a:solidFill>
                <a:latin typeface="Calibri"/>
                <a:cs typeface="Calibri"/>
              </a:rPr>
              <a:t>t</a:t>
            </a:r>
            <a:r>
              <a:rPr b="0" spc="130" dirty="0">
                <a:solidFill>
                  <a:srgbClr val="376092"/>
                </a:solidFill>
                <a:latin typeface="Calibri"/>
                <a:cs typeface="Calibri"/>
              </a:rPr>
              <a:t>e</a:t>
            </a:r>
            <a:r>
              <a:rPr b="0" dirty="0">
                <a:solidFill>
                  <a:srgbClr val="376092"/>
                </a:solidFill>
                <a:latin typeface="Calibri"/>
                <a:cs typeface="Calibri"/>
              </a:rPr>
              <a:t>	</a:t>
            </a:r>
            <a:r>
              <a:rPr b="0" spc="-310" dirty="0">
                <a:solidFill>
                  <a:srgbClr val="376092"/>
                </a:solidFill>
                <a:latin typeface="Calibri"/>
                <a:cs typeface="Calibri"/>
              </a:rPr>
              <a:t>m</a:t>
            </a:r>
            <a:r>
              <a:rPr b="0" spc="265" dirty="0">
                <a:solidFill>
                  <a:srgbClr val="376092"/>
                </a:solidFill>
                <a:latin typeface="Calibri"/>
                <a:cs typeface="Calibri"/>
              </a:rPr>
              <a:t>a</a:t>
            </a:r>
            <a:r>
              <a:rPr b="0" spc="-65" dirty="0">
                <a:solidFill>
                  <a:srgbClr val="376092"/>
                </a:solidFill>
                <a:latin typeface="Calibri"/>
                <a:cs typeface="Calibri"/>
              </a:rPr>
              <a:t>n</a:t>
            </a:r>
            <a:r>
              <a:rPr b="0" spc="390" dirty="0">
                <a:solidFill>
                  <a:srgbClr val="376092"/>
                </a:solidFill>
                <a:latin typeface="Calibri"/>
                <a:cs typeface="Calibri"/>
              </a:rPr>
              <a:t>y</a:t>
            </a:r>
            <a:r>
              <a:rPr b="0" dirty="0">
                <a:solidFill>
                  <a:srgbClr val="376092"/>
                </a:solidFill>
                <a:latin typeface="Calibri"/>
                <a:cs typeface="Calibri"/>
              </a:rPr>
              <a:t>	</a:t>
            </a:r>
            <a:r>
              <a:rPr b="0" spc="595" dirty="0">
                <a:solidFill>
                  <a:srgbClr val="376092"/>
                </a:solidFill>
                <a:latin typeface="Calibri"/>
                <a:cs typeface="Calibri"/>
              </a:rPr>
              <a:t>t</a:t>
            </a:r>
            <a:r>
              <a:rPr b="0" spc="-50" dirty="0">
                <a:solidFill>
                  <a:srgbClr val="376092"/>
                </a:solidFill>
                <a:latin typeface="Calibri"/>
                <a:cs typeface="Calibri"/>
              </a:rPr>
              <a:t>i</a:t>
            </a:r>
            <a:r>
              <a:rPr b="0" spc="-55" dirty="0">
                <a:solidFill>
                  <a:srgbClr val="376092"/>
                </a:solidFill>
                <a:latin typeface="Calibri"/>
                <a:cs typeface="Calibri"/>
              </a:rPr>
              <a:t>m</a:t>
            </a:r>
            <a:r>
              <a:rPr b="0" spc="229" dirty="0">
                <a:solidFill>
                  <a:srgbClr val="376092"/>
                </a:solidFill>
                <a:latin typeface="Calibri"/>
                <a:cs typeface="Calibri"/>
              </a:rPr>
              <a:t>e</a:t>
            </a:r>
            <a:r>
              <a:rPr b="0" spc="185" dirty="0">
                <a:solidFill>
                  <a:srgbClr val="376092"/>
                </a:solidFill>
                <a:latin typeface="Calibri"/>
                <a:cs typeface="Calibri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95268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650" y="3175765"/>
            <a:ext cx="9601200" cy="224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1321" y="741171"/>
            <a:ext cx="80613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7580" algn="l"/>
                <a:tab pos="4945380" algn="l"/>
              </a:tabLst>
            </a:pPr>
            <a:r>
              <a:rPr sz="6400" spc="215" dirty="0">
                <a:solidFill>
                  <a:srgbClr val="0E0A53"/>
                </a:solidFill>
              </a:rPr>
              <a:t>Deep	</a:t>
            </a:r>
            <a:r>
              <a:rPr sz="6400" spc="270" dirty="0">
                <a:solidFill>
                  <a:srgbClr val="0E0A53"/>
                </a:solidFill>
              </a:rPr>
              <a:t>neural	</a:t>
            </a:r>
            <a:r>
              <a:rPr sz="6400" spc="280" dirty="0">
                <a:solidFill>
                  <a:srgbClr val="0E0A53"/>
                </a:solidFill>
              </a:rPr>
              <a:t>network</a:t>
            </a:r>
            <a:endParaRPr sz="6400"/>
          </a:p>
        </p:txBody>
      </p:sp>
    </p:spTree>
    <p:extLst>
      <p:ext uri="{BB962C8B-B14F-4D97-AF65-F5344CB8AC3E}">
        <p14:creationId xmlns:p14="http://schemas.microsoft.com/office/powerpoint/2010/main" val="4283817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1700" y="3079518"/>
            <a:ext cx="5943600" cy="2372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9688" y="699515"/>
            <a:ext cx="7684770" cy="126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605"/>
              </a:lnSpc>
              <a:spcBef>
                <a:spcPts val="100"/>
              </a:spcBef>
              <a:tabLst>
                <a:tab pos="2682240" algn="l"/>
                <a:tab pos="3561079" algn="l"/>
                <a:tab pos="5266690" algn="l"/>
              </a:tabLst>
            </a:pPr>
            <a:r>
              <a:rPr sz="5000" spc="165" dirty="0">
                <a:solidFill>
                  <a:srgbClr val="0E0A53"/>
                </a:solidFill>
              </a:rPr>
              <a:t>B</a:t>
            </a:r>
            <a:r>
              <a:rPr sz="5000" spc="225" dirty="0">
                <a:solidFill>
                  <a:srgbClr val="0E0A53"/>
                </a:solidFill>
              </a:rPr>
              <a:t>e</a:t>
            </a:r>
            <a:r>
              <a:rPr sz="5000" spc="55" dirty="0">
                <a:solidFill>
                  <a:srgbClr val="0E0A53"/>
                </a:solidFill>
              </a:rPr>
              <a:t>n</a:t>
            </a:r>
            <a:r>
              <a:rPr sz="5000" spc="110" dirty="0">
                <a:solidFill>
                  <a:srgbClr val="0E0A53"/>
                </a:solidFill>
              </a:rPr>
              <a:t>e</a:t>
            </a:r>
            <a:r>
              <a:rPr sz="5000" spc="695" dirty="0">
                <a:solidFill>
                  <a:srgbClr val="0E0A53"/>
                </a:solidFill>
              </a:rPr>
              <a:t>f</a:t>
            </a:r>
            <a:r>
              <a:rPr sz="5000" spc="-240" dirty="0">
                <a:solidFill>
                  <a:srgbClr val="0E0A53"/>
                </a:solidFill>
              </a:rPr>
              <a:t>i</a:t>
            </a:r>
            <a:r>
              <a:rPr sz="5000" spc="465" dirty="0">
                <a:solidFill>
                  <a:srgbClr val="0E0A53"/>
                </a:solidFill>
              </a:rPr>
              <a:t>ts</a:t>
            </a:r>
            <a:r>
              <a:rPr sz="5000" dirty="0">
                <a:solidFill>
                  <a:srgbClr val="0E0A53"/>
                </a:solidFill>
              </a:rPr>
              <a:t>	</a:t>
            </a:r>
            <a:r>
              <a:rPr sz="5000" spc="-135" dirty="0">
                <a:solidFill>
                  <a:srgbClr val="0E0A53"/>
                </a:solidFill>
              </a:rPr>
              <a:t>o</a:t>
            </a:r>
            <a:r>
              <a:rPr sz="5000" spc="685" dirty="0">
                <a:solidFill>
                  <a:srgbClr val="0E0A53"/>
                </a:solidFill>
              </a:rPr>
              <a:t>f</a:t>
            </a:r>
            <a:r>
              <a:rPr sz="5000" dirty="0">
                <a:solidFill>
                  <a:srgbClr val="0E0A53"/>
                </a:solidFill>
              </a:rPr>
              <a:t>	</a:t>
            </a:r>
            <a:r>
              <a:rPr sz="5000" spc="325" dirty="0">
                <a:solidFill>
                  <a:srgbClr val="0E0A53"/>
                </a:solidFill>
              </a:rPr>
              <a:t>d</a:t>
            </a:r>
            <a:r>
              <a:rPr sz="5000" spc="225" dirty="0">
                <a:solidFill>
                  <a:srgbClr val="0E0A53"/>
                </a:solidFill>
              </a:rPr>
              <a:t>e</a:t>
            </a:r>
            <a:r>
              <a:rPr sz="5000" spc="305" dirty="0">
                <a:solidFill>
                  <a:srgbClr val="0E0A53"/>
                </a:solidFill>
              </a:rPr>
              <a:t>e</a:t>
            </a:r>
            <a:r>
              <a:rPr sz="5000" spc="65" dirty="0">
                <a:solidFill>
                  <a:srgbClr val="0E0A53"/>
                </a:solidFill>
              </a:rPr>
              <a:t>p</a:t>
            </a:r>
            <a:r>
              <a:rPr sz="5000" dirty="0">
                <a:solidFill>
                  <a:srgbClr val="0E0A53"/>
                </a:solidFill>
              </a:rPr>
              <a:t>	</a:t>
            </a:r>
            <a:r>
              <a:rPr sz="5000" spc="105" dirty="0">
                <a:solidFill>
                  <a:srgbClr val="0E0A53"/>
                </a:solidFill>
              </a:rPr>
              <a:t>l</a:t>
            </a:r>
            <a:r>
              <a:rPr sz="5000" spc="225" dirty="0">
                <a:solidFill>
                  <a:srgbClr val="0E0A53"/>
                </a:solidFill>
              </a:rPr>
              <a:t>e</a:t>
            </a:r>
            <a:r>
              <a:rPr sz="5000" spc="254" dirty="0">
                <a:solidFill>
                  <a:srgbClr val="0E0A53"/>
                </a:solidFill>
              </a:rPr>
              <a:t>a</a:t>
            </a:r>
            <a:r>
              <a:rPr sz="5000" spc="635" dirty="0">
                <a:solidFill>
                  <a:srgbClr val="0E0A53"/>
                </a:solidFill>
              </a:rPr>
              <a:t>r</a:t>
            </a:r>
            <a:r>
              <a:rPr sz="5000" spc="65" dirty="0">
                <a:solidFill>
                  <a:srgbClr val="0E0A53"/>
                </a:solidFill>
              </a:rPr>
              <a:t>n</a:t>
            </a:r>
            <a:r>
              <a:rPr sz="5000" spc="30" dirty="0">
                <a:solidFill>
                  <a:srgbClr val="0E0A53"/>
                </a:solidFill>
              </a:rPr>
              <a:t>i</a:t>
            </a:r>
            <a:r>
              <a:rPr sz="5000" spc="150" dirty="0">
                <a:solidFill>
                  <a:srgbClr val="0E0A53"/>
                </a:solidFill>
              </a:rPr>
              <a:t>n</a:t>
            </a:r>
            <a:r>
              <a:rPr sz="5000" spc="375" dirty="0">
                <a:solidFill>
                  <a:srgbClr val="0E0A53"/>
                </a:solidFill>
              </a:rPr>
              <a:t>g</a:t>
            </a:r>
            <a:endParaRPr sz="5000"/>
          </a:p>
          <a:p>
            <a:pPr algn="ctr">
              <a:lnSpc>
                <a:spcPts val="4165"/>
              </a:lnSpc>
            </a:pPr>
            <a:r>
              <a:rPr sz="3800" spc="170" dirty="0">
                <a:solidFill>
                  <a:srgbClr val="0E0A53"/>
                </a:solidFill>
              </a:rPr>
              <a:t>Simplicity</a:t>
            </a:r>
            <a:endParaRPr sz="3800"/>
          </a:p>
        </p:txBody>
      </p:sp>
    </p:spTree>
    <p:extLst>
      <p:ext uri="{BB962C8B-B14F-4D97-AF65-F5344CB8AC3E}">
        <p14:creationId xmlns:p14="http://schemas.microsoft.com/office/powerpoint/2010/main" val="4101504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775" y="721867"/>
            <a:ext cx="833882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390"/>
              </a:lnSpc>
              <a:spcBef>
                <a:spcPts val="100"/>
              </a:spcBef>
              <a:tabLst>
                <a:tab pos="2912110" algn="l"/>
                <a:tab pos="3863340" algn="l"/>
                <a:tab pos="5715635" algn="l"/>
              </a:tabLst>
            </a:pPr>
            <a:r>
              <a:rPr sz="5400" spc="275" dirty="0">
                <a:solidFill>
                  <a:srgbClr val="0E0A53"/>
                </a:solidFill>
              </a:rPr>
              <a:t>Benefits	</a:t>
            </a:r>
            <a:r>
              <a:rPr sz="5400" spc="305" dirty="0">
                <a:solidFill>
                  <a:srgbClr val="0E0A53"/>
                </a:solidFill>
              </a:rPr>
              <a:t>of	</a:t>
            </a:r>
            <a:r>
              <a:rPr sz="5400" spc="260" dirty="0">
                <a:solidFill>
                  <a:srgbClr val="0E0A53"/>
                </a:solidFill>
              </a:rPr>
              <a:t>deep	learning</a:t>
            </a:r>
            <a:endParaRPr sz="5400"/>
          </a:p>
          <a:p>
            <a:pPr marL="1905" algn="ctr">
              <a:lnSpc>
                <a:spcPts val="3990"/>
              </a:lnSpc>
            </a:pPr>
            <a:r>
              <a:rPr sz="3400" spc="204" dirty="0">
                <a:solidFill>
                  <a:srgbClr val="0E0A53"/>
                </a:solidFill>
              </a:rPr>
              <a:t>Accuracy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2055327" y="2690081"/>
            <a:ext cx="5947745" cy="3996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22460" y="7235952"/>
            <a:ext cx="36391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Calibri"/>
                <a:cs typeface="Calibri"/>
              </a:rPr>
              <a:t>https://link.springer.com/chapter/10.1007/978-1-4842-3685-7_1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6662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920" y="314325"/>
            <a:ext cx="4676579" cy="700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7236" y="7303007"/>
            <a:ext cx="5847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Calibri"/>
                <a:cs typeface="Calibri"/>
              </a:rPr>
              <a:t>https://towardsdatascience.com/the-mostly-complete-chart-of-neural-networks-explained-3fb6f2367464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0823" y="384555"/>
            <a:ext cx="31121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45" dirty="0">
                <a:solidFill>
                  <a:srgbClr val="0E0A53"/>
                </a:solidFill>
              </a:rPr>
              <a:t>Be</a:t>
            </a:r>
            <a:r>
              <a:rPr sz="6400" spc="250" dirty="0">
                <a:solidFill>
                  <a:srgbClr val="0E0A53"/>
                </a:solidFill>
              </a:rPr>
              <a:t>n</a:t>
            </a:r>
            <a:r>
              <a:rPr sz="6400" spc="135" dirty="0">
                <a:solidFill>
                  <a:srgbClr val="0E0A53"/>
                </a:solidFill>
              </a:rPr>
              <a:t>e</a:t>
            </a:r>
            <a:r>
              <a:rPr sz="6400" spc="890" dirty="0">
                <a:solidFill>
                  <a:srgbClr val="0E0A53"/>
                </a:solidFill>
              </a:rPr>
              <a:t>f</a:t>
            </a:r>
            <a:r>
              <a:rPr sz="6400" spc="-310" dirty="0">
                <a:solidFill>
                  <a:srgbClr val="0E0A53"/>
                </a:solidFill>
              </a:rPr>
              <a:t>i</a:t>
            </a:r>
            <a:r>
              <a:rPr sz="6400" spc="840" dirty="0">
                <a:solidFill>
                  <a:srgbClr val="0E0A53"/>
                </a:solidFill>
              </a:rPr>
              <a:t>t</a:t>
            </a:r>
            <a:r>
              <a:rPr sz="6400" spc="345" dirty="0">
                <a:solidFill>
                  <a:srgbClr val="0E0A53"/>
                </a:solidFill>
              </a:rPr>
              <a:t>s</a:t>
            </a:r>
            <a:endParaRPr sz="6400"/>
          </a:p>
        </p:txBody>
      </p:sp>
      <p:sp>
        <p:nvSpPr>
          <p:cNvPr id="5" name="object 5"/>
          <p:cNvSpPr/>
          <p:nvPr/>
        </p:nvSpPr>
        <p:spPr>
          <a:xfrm>
            <a:off x="6033728" y="4285906"/>
            <a:ext cx="3437401" cy="1299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3069" y="2497605"/>
            <a:ext cx="3701415" cy="1339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56260" y="1374647"/>
            <a:ext cx="3416935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4100" b="1" spc="155" dirty="0">
                <a:solidFill>
                  <a:srgbClr val="0E0A53"/>
                </a:solidFill>
                <a:latin typeface="Calibri"/>
                <a:cs typeface="Calibri"/>
              </a:rPr>
              <a:t>Flexible</a:t>
            </a:r>
            <a:endParaRPr sz="4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1900" b="1" spc="50" dirty="0">
                <a:solidFill>
                  <a:srgbClr val="0E0A53"/>
                </a:solidFill>
                <a:latin typeface="Calibri"/>
                <a:cs typeface="Calibri"/>
              </a:rPr>
              <a:t>Convolutional </a:t>
            </a:r>
            <a:r>
              <a:rPr sz="1900" b="1" spc="85" dirty="0">
                <a:solidFill>
                  <a:srgbClr val="0E0A53"/>
                </a:solidFill>
                <a:latin typeface="Calibri"/>
                <a:cs typeface="Calibri"/>
              </a:rPr>
              <a:t>Neural</a:t>
            </a:r>
            <a:r>
              <a:rPr sz="1900" b="1" spc="180" dirty="0">
                <a:solidFill>
                  <a:srgbClr val="0E0A53"/>
                </a:solidFill>
                <a:latin typeface="Calibri"/>
                <a:cs typeface="Calibri"/>
              </a:rPr>
              <a:t> </a:t>
            </a:r>
            <a:r>
              <a:rPr sz="1900" b="1" spc="85" dirty="0">
                <a:solidFill>
                  <a:srgbClr val="0E0A53"/>
                </a:solidFill>
                <a:latin typeface="Calibri"/>
                <a:cs typeface="Calibri"/>
              </a:rPr>
              <a:t>Network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4511" y="3885184"/>
            <a:ext cx="30816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135" dirty="0">
                <a:solidFill>
                  <a:srgbClr val="0E0A53"/>
                </a:solidFill>
                <a:latin typeface="Calibri"/>
                <a:cs typeface="Calibri"/>
              </a:rPr>
              <a:t>Recurrent </a:t>
            </a:r>
            <a:r>
              <a:rPr sz="1900" b="1" spc="80" dirty="0">
                <a:solidFill>
                  <a:srgbClr val="0E0A53"/>
                </a:solidFill>
                <a:latin typeface="Calibri"/>
                <a:cs typeface="Calibri"/>
              </a:rPr>
              <a:t>Neural</a:t>
            </a:r>
            <a:r>
              <a:rPr sz="1900" b="1" spc="25" dirty="0">
                <a:solidFill>
                  <a:srgbClr val="0E0A53"/>
                </a:solidFill>
                <a:latin typeface="Calibri"/>
                <a:cs typeface="Calibri"/>
              </a:rPr>
              <a:t> </a:t>
            </a:r>
            <a:r>
              <a:rPr sz="1900" b="1" spc="85" dirty="0">
                <a:solidFill>
                  <a:srgbClr val="0E0A53"/>
                </a:solidFill>
                <a:latin typeface="Calibri"/>
                <a:cs typeface="Calibri"/>
              </a:rPr>
              <a:t>Network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4760" y="5796282"/>
            <a:ext cx="3609788" cy="1747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71747" y="5506720"/>
            <a:ext cx="37045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85" dirty="0">
                <a:solidFill>
                  <a:srgbClr val="0E0A53"/>
                </a:solidFill>
                <a:latin typeface="Calibri"/>
                <a:cs typeface="Calibri"/>
              </a:rPr>
              <a:t>Generative </a:t>
            </a:r>
            <a:r>
              <a:rPr sz="1900" b="1" spc="120" dirty="0">
                <a:solidFill>
                  <a:srgbClr val="0E0A53"/>
                </a:solidFill>
                <a:latin typeface="Calibri"/>
                <a:cs typeface="Calibri"/>
              </a:rPr>
              <a:t>Adversarial</a:t>
            </a:r>
            <a:r>
              <a:rPr sz="1900" b="1" spc="505" dirty="0">
                <a:solidFill>
                  <a:srgbClr val="0E0A53"/>
                </a:solidFill>
                <a:latin typeface="Calibri"/>
                <a:cs typeface="Calibri"/>
              </a:rPr>
              <a:t> </a:t>
            </a:r>
            <a:r>
              <a:rPr sz="1900" b="1" spc="85" dirty="0">
                <a:solidFill>
                  <a:srgbClr val="0E0A53"/>
                </a:solidFill>
                <a:latin typeface="Calibri"/>
                <a:cs typeface="Calibri"/>
              </a:rPr>
              <a:t>Network</a:t>
            </a:r>
            <a:endParaRPr sz="1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301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1086086" y="515112"/>
            <a:ext cx="8164213" cy="216982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 err="1"/>
              <a:t>ConvNet</a:t>
            </a:r>
            <a:r>
              <a:rPr dirty="0"/>
              <a:t> architecture</a:t>
            </a:r>
          </a:p>
        </p:txBody>
      </p:sp>
      <p:sp>
        <p:nvSpPr>
          <p:cNvPr id="144" name="TextBox 4"/>
          <p:cNvSpPr txBox="1"/>
          <p:nvPr/>
        </p:nvSpPr>
        <p:spPr>
          <a:xfrm>
            <a:off x="1510942" y="5976830"/>
            <a:ext cx="6656500" cy="32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7718" rIns="37718">
            <a:spAutoFit/>
          </a:bodyPr>
          <a:lstStyle/>
          <a:p>
            <a:r>
              <a:rPr sz="1485"/>
              <a:t>(https://hackernoon.com/deep-learning-cnns-in-tensorflow-with-gpus-cba6efe0acc2)</a:t>
            </a:r>
          </a:p>
        </p:txBody>
      </p:sp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086" y="2824657"/>
            <a:ext cx="7543801" cy="254866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109437" y="6441867"/>
            <a:ext cx="140862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84033-47F2-4BA4-AE5A-36B804ACD834}"/>
              </a:ext>
            </a:extLst>
          </p:cNvPr>
          <p:cNvSpPr txBox="1"/>
          <p:nvPr/>
        </p:nvSpPr>
        <p:spPr>
          <a:xfrm>
            <a:off x="1066800" y="990600"/>
            <a:ext cx="5029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u="sng" dirty="0"/>
              <a:t>Common Classification Algorithms</a:t>
            </a:r>
            <a:r>
              <a:rPr lang="en-US" dirty="0"/>
              <a:t>: Logistic Regression, k Nearest neighbor, </a:t>
            </a:r>
            <a:r>
              <a:rPr lang="en-US" sz="2400" b="1" dirty="0"/>
              <a:t>support vector machine (concept)</a:t>
            </a:r>
            <a:r>
              <a:rPr lang="en-US" dirty="0"/>
              <a:t>, </a:t>
            </a:r>
            <a:r>
              <a:rPr lang="en-US" sz="2800" b="1" dirty="0"/>
              <a:t>neural network (model structures)</a:t>
            </a:r>
            <a:r>
              <a:rPr lang="en-US" dirty="0"/>
              <a:t>, Naïve Bayes, Discriminant analysis, decision tree</a:t>
            </a:r>
          </a:p>
          <a:p>
            <a:endParaRPr lang="en-US" dirty="0"/>
          </a:p>
          <a:p>
            <a:r>
              <a:rPr lang="en-US" sz="2400" u="sng" dirty="0"/>
              <a:t>Common Regression Algorithms</a:t>
            </a:r>
            <a:r>
              <a:rPr lang="en-US" sz="2400" dirty="0"/>
              <a:t>: </a:t>
            </a:r>
          </a:p>
          <a:p>
            <a:r>
              <a:rPr lang="en-US" dirty="0"/>
              <a:t>Linear Regression, nonlinear regression, SVM regression, regression tress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AC7713-E04F-494E-843C-5A09430D9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52" y="1095724"/>
            <a:ext cx="3819048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57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580328" y="515112"/>
            <a:ext cx="9090790" cy="7278916"/>
          </a:xfrm>
          <a:prstGeom prst="rect">
            <a:avLst/>
          </a:prstGeom>
        </p:spPr>
        <p:txBody>
          <a:bodyPr/>
          <a:lstStyle>
            <a:lvl1pPr>
              <a:defRPr sz="4300" spc="-100"/>
            </a:lvl1pPr>
          </a:lstStyle>
          <a:p>
            <a:r>
              <a:rPr dirty="0"/>
              <a:t>Convolution process: extract features from the image; keep the spatial relationship</a:t>
            </a:r>
          </a:p>
        </p:txBody>
      </p:sp>
      <p:pic>
        <p:nvPicPr>
          <p:cNvPr id="15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1902" y="2721608"/>
            <a:ext cx="3646171" cy="2561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4" descr="Picture 4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8112" y="2891378"/>
            <a:ext cx="3103960" cy="299394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extBox 6"/>
          <p:cNvSpPr txBox="1"/>
          <p:nvPr/>
        </p:nvSpPr>
        <p:spPr>
          <a:xfrm>
            <a:off x="4326255" y="5454666"/>
            <a:ext cx="481733" cy="32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7718" rIns="37718">
            <a:spAutoFit/>
          </a:bodyPr>
          <a:lstStyle/>
          <a:p>
            <a:r>
              <a:rPr sz="1485"/>
              <a:t>input</a:t>
            </a:r>
          </a:p>
        </p:txBody>
      </p:sp>
      <p:sp>
        <p:nvSpPr>
          <p:cNvPr id="157" name="TextBox 7"/>
          <p:cNvSpPr txBox="1"/>
          <p:nvPr/>
        </p:nvSpPr>
        <p:spPr>
          <a:xfrm>
            <a:off x="2541269" y="4767262"/>
            <a:ext cx="547456" cy="32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7718" rIns="37718">
            <a:spAutoFit/>
          </a:bodyPr>
          <a:lstStyle/>
          <a:p>
            <a:r>
              <a:rPr sz="1485"/>
              <a:t>‘filter’</a:t>
            </a:r>
          </a:p>
        </p:txBody>
      </p:sp>
      <p:sp>
        <p:nvSpPr>
          <p:cNvPr id="158" name="TextBox 8"/>
          <p:cNvSpPr txBox="1"/>
          <p:nvPr/>
        </p:nvSpPr>
        <p:spPr>
          <a:xfrm>
            <a:off x="3456622" y="2638425"/>
            <a:ext cx="1795233" cy="32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7718" rIns="37718">
            <a:spAutoFit/>
          </a:bodyPr>
          <a:lstStyle/>
          <a:p>
            <a:r>
              <a:rPr sz="1485"/>
              <a:t>1</a:t>
            </a:r>
            <a:r>
              <a:rPr sz="1485" baseline="30000"/>
              <a:t>st</a:t>
            </a:r>
            <a:r>
              <a:rPr sz="1485"/>
              <a:t> Convolutional layer</a:t>
            </a:r>
          </a:p>
        </p:txBody>
      </p:sp>
      <p:sp>
        <p:nvSpPr>
          <p:cNvPr id="159" name="TextBox 9"/>
          <p:cNvSpPr txBox="1"/>
          <p:nvPr/>
        </p:nvSpPr>
        <p:spPr>
          <a:xfrm>
            <a:off x="5521068" y="5186250"/>
            <a:ext cx="1199878" cy="32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7718" rIns="37718">
            <a:spAutoFit/>
          </a:bodyPr>
          <a:lstStyle/>
          <a:p>
            <a:r>
              <a:rPr sz="1485"/>
              <a:t>Input 32*32*3</a:t>
            </a:r>
          </a:p>
        </p:txBody>
      </p:sp>
      <p:sp>
        <p:nvSpPr>
          <p:cNvPr id="160" name="TextBox 10"/>
          <p:cNvSpPr txBox="1"/>
          <p:nvPr/>
        </p:nvSpPr>
        <p:spPr>
          <a:xfrm>
            <a:off x="6859966" y="5206024"/>
            <a:ext cx="2811152" cy="549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7718" rIns="37718">
            <a:spAutoFit/>
          </a:bodyPr>
          <a:lstStyle/>
          <a:p>
            <a:r>
              <a:rPr sz="1485"/>
              <a:t>1</a:t>
            </a:r>
            <a:r>
              <a:rPr sz="1485" baseline="30000"/>
              <a:t>st</a:t>
            </a:r>
            <a:r>
              <a:rPr sz="1485"/>
              <a:t> conv layer, 5 features maps from</a:t>
            </a:r>
          </a:p>
          <a:p>
            <a:r>
              <a:rPr sz="1485"/>
              <a:t>filters (3*3*</a:t>
            </a:r>
            <a:r>
              <a:rPr sz="1485" b="1" u="sng"/>
              <a:t>3</a:t>
            </a:r>
            <a:r>
              <a:rPr sz="1485"/>
              <a:t>, sum up all depth)</a:t>
            </a:r>
          </a:p>
        </p:txBody>
      </p:sp>
      <p:grpSp>
        <p:nvGrpSpPr>
          <p:cNvPr id="182" name="Content Placeholder 3"/>
          <p:cNvGrpSpPr/>
          <p:nvPr/>
        </p:nvGrpSpPr>
        <p:grpSpPr>
          <a:xfrm>
            <a:off x="66794" y="2613132"/>
            <a:ext cx="2201489" cy="2778701"/>
            <a:chOff x="0" y="0"/>
            <a:chExt cx="2668469" cy="3368122"/>
          </a:xfrm>
        </p:grpSpPr>
        <p:grpSp>
          <p:nvGrpSpPr>
            <p:cNvPr id="163" name="Group"/>
            <p:cNvGrpSpPr/>
            <p:nvPr/>
          </p:nvGrpSpPr>
          <p:grpSpPr>
            <a:xfrm>
              <a:off x="0" y="3010522"/>
              <a:ext cx="2668470" cy="357601"/>
              <a:chOff x="0" y="0"/>
              <a:chExt cx="2668469" cy="357600"/>
            </a:xfrm>
          </p:grpSpPr>
          <p:sp>
            <p:nvSpPr>
              <p:cNvPr id="161" name="Rectangle"/>
              <p:cNvSpPr/>
              <p:nvPr/>
            </p:nvSpPr>
            <p:spPr>
              <a:xfrm>
                <a:off x="-1" y="-1"/>
                <a:ext cx="2668471" cy="329452"/>
              </a:xfrm>
              <a:prstGeom prst="rect">
                <a:avLst/>
              </a:pr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162" name="Category prediction"/>
              <p:cNvSpPr txBox="1"/>
              <p:nvPr/>
            </p:nvSpPr>
            <p:spPr>
              <a:xfrm>
                <a:off x="0" y="4839"/>
                <a:ext cx="2668470" cy="3527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Category prediction</a:t>
                </a:r>
              </a:p>
            </p:txBody>
          </p:sp>
        </p:grpSp>
        <p:grpSp>
          <p:nvGrpSpPr>
            <p:cNvPr id="166" name="Group"/>
            <p:cNvGrpSpPr/>
            <p:nvPr/>
          </p:nvGrpSpPr>
          <p:grpSpPr>
            <a:xfrm>
              <a:off x="-1" y="2508768"/>
              <a:ext cx="2668471" cy="506696"/>
              <a:chOff x="0" y="0"/>
              <a:chExt cx="2668469" cy="506694"/>
            </a:xfrm>
          </p:grpSpPr>
          <p:sp>
            <p:nvSpPr>
              <p:cNvPr id="164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165" name="Fully connected*(Parameters)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Fully connected*(Parameters)</a:t>
                </a:r>
              </a:p>
            </p:txBody>
          </p:sp>
        </p:grpSp>
        <p:grpSp>
          <p:nvGrpSpPr>
            <p:cNvPr id="169" name="Group"/>
            <p:cNvGrpSpPr/>
            <p:nvPr/>
          </p:nvGrpSpPr>
          <p:grpSpPr>
            <a:xfrm>
              <a:off x="-1" y="2007015"/>
              <a:ext cx="2668471" cy="506695"/>
              <a:chOff x="0" y="0"/>
              <a:chExt cx="2668469" cy="506694"/>
            </a:xfrm>
          </p:grpSpPr>
          <p:sp>
            <p:nvSpPr>
              <p:cNvPr id="167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168" name="…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…</a:t>
                </a:r>
              </a:p>
            </p:txBody>
          </p:sp>
        </p:grpSp>
        <p:grpSp>
          <p:nvGrpSpPr>
            <p:cNvPr id="172" name="Group"/>
            <p:cNvGrpSpPr/>
            <p:nvPr/>
          </p:nvGrpSpPr>
          <p:grpSpPr>
            <a:xfrm>
              <a:off x="-1" y="1505261"/>
              <a:ext cx="2668471" cy="506696"/>
              <a:chOff x="0" y="0"/>
              <a:chExt cx="2668469" cy="506694"/>
            </a:xfrm>
          </p:grpSpPr>
          <p:sp>
            <p:nvSpPr>
              <p:cNvPr id="170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171" name="Pooling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Pooling</a:t>
                </a:r>
              </a:p>
            </p:txBody>
          </p:sp>
        </p:grpSp>
        <p:grpSp>
          <p:nvGrpSpPr>
            <p:cNvPr id="175" name="Group"/>
            <p:cNvGrpSpPr/>
            <p:nvPr/>
          </p:nvGrpSpPr>
          <p:grpSpPr>
            <a:xfrm>
              <a:off x="-1" y="1003507"/>
              <a:ext cx="2668471" cy="506695"/>
              <a:chOff x="0" y="0"/>
              <a:chExt cx="2668469" cy="506694"/>
            </a:xfrm>
          </p:grpSpPr>
          <p:sp>
            <p:nvSpPr>
              <p:cNvPr id="173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1200">
                    <a:solidFill>
                      <a:srgbClr val="FFFFFF"/>
                    </a:solidFill>
                  </a:defRPr>
                </a:pPr>
                <a:endParaRPr sz="990"/>
              </a:p>
            </p:txBody>
          </p:sp>
          <p:sp>
            <p:nvSpPr>
              <p:cNvPr id="174" name="ReLU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ReLU</a:t>
                </a:r>
              </a:p>
            </p:txBody>
          </p:sp>
        </p:grpSp>
        <p:grpSp>
          <p:nvGrpSpPr>
            <p:cNvPr id="178" name="Group"/>
            <p:cNvGrpSpPr/>
            <p:nvPr/>
          </p:nvGrpSpPr>
          <p:grpSpPr>
            <a:xfrm>
              <a:off x="-1" y="501753"/>
              <a:ext cx="2668471" cy="506696"/>
              <a:chOff x="0" y="0"/>
              <a:chExt cx="2668469" cy="506694"/>
            </a:xfrm>
          </p:grpSpPr>
          <p:sp>
            <p:nvSpPr>
              <p:cNvPr id="176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177" name="1st Convolutional layer* (Parameters)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413"/>
                  </a:spcBef>
                  <a:defRPr sz="1200">
                    <a:solidFill>
                      <a:srgbClr val="FF2600"/>
                    </a:solidFill>
                  </a:defRPr>
                </a:pPr>
                <a:r>
                  <a:rPr sz="990"/>
                  <a:t>1</a:t>
                </a:r>
                <a:r>
                  <a:rPr sz="990" baseline="30000"/>
                  <a:t>st</a:t>
                </a:r>
                <a:r>
                  <a:rPr sz="990"/>
                  <a:t> Convolutional layer* (Parameters)</a:t>
                </a:r>
              </a:p>
            </p:txBody>
          </p:sp>
        </p:grpSp>
        <p:grpSp>
          <p:nvGrpSpPr>
            <p:cNvPr id="181" name="Group"/>
            <p:cNvGrpSpPr/>
            <p:nvPr/>
          </p:nvGrpSpPr>
          <p:grpSpPr>
            <a:xfrm>
              <a:off x="-1" y="-1"/>
              <a:ext cx="2668471" cy="506696"/>
              <a:chOff x="0" y="0"/>
              <a:chExt cx="2668469" cy="506694"/>
            </a:xfrm>
          </p:grpSpPr>
          <p:sp>
            <p:nvSpPr>
              <p:cNvPr id="179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180" name="Input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Input</a:t>
                </a:r>
              </a:p>
            </p:txBody>
          </p:sp>
        </p:grpSp>
      </p:grpSp>
      <p:sp>
        <p:nvSpPr>
          <p:cNvPr id="183" name="Padding zeros"/>
          <p:cNvSpPr txBox="1"/>
          <p:nvPr/>
        </p:nvSpPr>
        <p:spPr>
          <a:xfrm>
            <a:off x="4261018" y="3826409"/>
            <a:ext cx="1138708" cy="32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7718" rIns="37718">
            <a:spAutoFit/>
          </a:bodyPr>
          <a:lstStyle/>
          <a:p>
            <a:r>
              <a:rPr sz="1485"/>
              <a:t>Padding zeros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109437" y="6441867"/>
            <a:ext cx="140862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049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990600" y="515112"/>
            <a:ext cx="8458199" cy="433965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 err="1"/>
              <a:t>ReLU</a:t>
            </a:r>
            <a:r>
              <a:rPr dirty="0"/>
              <a:t>: non-linear operation &amp; Pooling</a:t>
            </a:r>
          </a:p>
        </p:txBody>
      </p:sp>
      <p:pic>
        <p:nvPicPr>
          <p:cNvPr id="18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rcRect t="16614" b="9284"/>
          <a:stretch>
            <a:fillRect/>
          </a:stretch>
        </p:blipFill>
        <p:spPr>
          <a:xfrm>
            <a:off x="1967183" y="3003077"/>
            <a:ext cx="4420372" cy="2459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4428" y="2936119"/>
            <a:ext cx="4479132" cy="25931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Content Placeholder 3"/>
          <p:cNvGrpSpPr/>
          <p:nvPr/>
        </p:nvGrpSpPr>
        <p:grpSpPr>
          <a:xfrm>
            <a:off x="66794" y="2613132"/>
            <a:ext cx="2201489" cy="2778701"/>
            <a:chOff x="0" y="0"/>
            <a:chExt cx="2668469" cy="3368122"/>
          </a:xfrm>
        </p:grpSpPr>
        <p:grpSp>
          <p:nvGrpSpPr>
            <p:cNvPr id="191" name="Group"/>
            <p:cNvGrpSpPr/>
            <p:nvPr/>
          </p:nvGrpSpPr>
          <p:grpSpPr>
            <a:xfrm>
              <a:off x="0" y="3010522"/>
              <a:ext cx="2668470" cy="357601"/>
              <a:chOff x="0" y="0"/>
              <a:chExt cx="2668469" cy="357600"/>
            </a:xfrm>
          </p:grpSpPr>
          <p:sp>
            <p:nvSpPr>
              <p:cNvPr id="189" name="Rectangle"/>
              <p:cNvSpPr/>
              <p:nvPr/>
            </p:nvSpPr>
            <p:spPr>
              <a:xfrm>
                <a:off x="-1" y="-1"/>
                <a:ext cx="2668471" cy="329452"/>
              </a:xfrm>
              <a:prstGeom prst="rect">
                <a:avLst/>
              </a:pr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190" name="Category prediction"/>
              <p:cNvSpPr txBox="1"/>
              <p:nvPr/>
            </p:nvSpPr>
            <p:spPr>
              <a:xfrm>
                <a:off x="0" y="4839"/>
                <a:ext cx="2668470" cy="3527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Category prediction</a:t>
                </a:r>
              </a:p>
            </p:txBody>
          </p:sp>
        </p:grpSp>
        <p:grpSp>
          <p:nvGrpSpPr>
            <p:cNvPr id="194" name="Group"/>
            <p:cNvGrpSpPr/>
            <p:nvPr/>
          </p:nvGrpSpPr>
          <p:grpSpPr>
            <a:xfrm>
              <a:off x="-1" y="2508768"/>
              <a:ext cx="2668471" cy="506696"/>
              <a:chOff x="0" y="0"/>
              <a:chExt cx="2668469" cy="506694"/>
            </a:xfrm>
          </p:grpSpPr>
          <p:sp>
            <p:nvSpPr>
              <p:cNvPr id="192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193" name="Fully connected*(Parameters)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Fully connected*(Parameters)</a:t>
                </a:r>
              </a:p>
            </p:txBody>
          </p:sp>
        </p:grpSp>
        <p:grpSp>
          <p:nvGrpSpPr>
            <p:cNvPr id="197" name="Group"/>
            <p:cNvGrpSpPr/>
            <p:nvPr/>
          </p:nvGrpSpPr>
          <p:grpSpPr>
            <a:xfrm>
              <a:off x="-1" y="2007015"/>
              <a:ext cx="2668471" cy="506695"/>
              <a:chOff x="0" y="0"/>
              <a:chExt cx="2668469" cy="506694"/>
            </a:xfrm>
          </p:grpSpPr>
          <p:sp>
            <p:nvSpPr>
              <p:cNvPr id="195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196" name="…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…</a:t>
                </a:r>
              </a:p>
            </p:txBody>
          </p:sp>
        </p:grpSp>
        <p:grpSp>
          <p:nvGrpSpPr>
            <p:cNvPr id="200" name="Group"/>
            <p:cNvGrpSpPr/>
            <p:nvPr/>
          </p:nvGrpSpPr>
          <p:grpSpPr>
            <a:xfrm>
              <a:off x="-1" y="1505261"/>
              <a:ext cx="2668471" cy="506696"/>
              <a:chOff x="0" y="0"/>
              <a:chExt cx="2668469" cy="506694"/>
            </a:xfrm>
          </p:grpSpPr>
          <p:sp>
            <p:nvSpPr>
              <p:cNvPr id="198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199" name="Pooling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2600"/>
                    </a:solidFill>
                  </a:defRPr>
                </a:lvl1pPr>
              </a:lstStyle>
              <a:p>
                <a:r>
                  <a:rPr sz="990"/>
                  <a:t>Pooling</a:t>
                </a:r>
              </a:p>
            </p:txBody>
          </p:sp>
        </p:grpSp>
        <p:grpSp>
          <p:nvGrpSpPr>
            <p:cNvPr id="203" name="Group"/>
            <p:cNvGrpSpPr/>
            <p:nvPr/>
          </p:nvGrpSpPr>
          <p:grpSpPr>
            <a:xfrm>
              <a:off x="-1" y="1003507"/>
              <a:ext cx="2668471" cy="506695"/>
              <a:chOff x="0" y="0"/>
              <a:chExt cx="2668469" cy="506694"/>
            </a:xfrm>
          </p:grpSpPr>
          <p:sp>
            <p:nvSpPr>
              <p:cNvPr id="201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1200">
                    <a:solidFill>
                      <a:srgbClr val="FFFFFF"/>
                    </a:solidFill>
                  </a:defRPr>
                </a:pPr>
                <a:endParaRPr sz="990"/>
              </a:p>
            </p:txBody>
          </p:sp>
          <p:sp>
            <p:nvSpPr>
              <p:cNvPr id="202" name="ReLU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2600"/>
                    </a:solidFill>
                  </a:defRPr>
                </a:lvl1pPr>
              </a:lstStyle>
              <a:p>
                <a:r>
                  <a:rPr sz="990"/>
                  <a:t>ReLU</a:t>
                </a:r>
              </a:p>
            </p:txBody>
          </p:sp>
        </p:grpSp>
        <p:grpSp>
          <p:nvGrpSpPr>
            <p:cNvPr id="206" name="Group"/>
            <p:cNvGrpSpPr/>
            <p:nvPr/>
          </p:nvGrpSpPr>
          <p:grpSpPr>
            <a:xfrm>
              <a:off x="-1" y="501753"/>
              <a:ext cx="2668471" cy="506696"/>
              <a:chOff x="0" y="0"/>
              <a:chExt cx="2668469" cy="506694"/>
            </a:xfrm>
          </p:grpSpPr>
          <p:sp>
            <p:nvSpPr>
              <p:cNvPr id="204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205" name="1st Convolutional layer* (Parameters)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413"/>
                  </a:spcBef>
                  <a:defRPr sz="1200"/>
                </a:pPr>
                <a:r>
                  <a:rPr sz="990"/>
                  <a:t>1</a:t>
                </a:r>
                <a:r>
                  <a:rPr sz="990" baseline="30000"/>
                  <a:t>st</a:t>
                </a:r>
                <a:r>
                  <a:rPr sz="990"/>
                  <a:t> Convolutional layer* (Parameters)</a:t>
                </a:r>
              </a:p>
            </p:txBody>
          </p:sp>
        </p:grpSp>
        <p:grpSp>
          <p:nvGrpSpPr>
            <p:cNvPr id="209" name="Group"/>
            <p:cNvGrpSpPr/>
            <p:nvPr/>
          </p:nvGrpSpPr>
          <p:grpSpPr>
            <a:xfrm>
              <a:off x="-1" y="-1"/>
              <a:ext cx="2668471" cy="506696"/>
              <a:chOff x="0" y="0"/>
              <a:chExt cx="2668469" cy="506694"/>
            </a:xfrm>
          </p:grpSpPr>
          <p:sp>
            <p:nvSpPr>
              <p:cNvPr id="207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208" name="Input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Input</a:t>
                </a:r>
              </a:p>
            </p:txBody>
          </p:sp>
        </p:grpSp>
      </p:grpSp>
      <p:sp>
        <p:nvSpPr>
          <p:cNvPr id="21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109437" y="6441867"/>
            <a:ext cx="140862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48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>
            <a:spLocks noGrp="1"/>
          </p:cNvSpPr>
          <p:nvPr>
            <p:ph type="title"/>
          </p:nvPr>
        </p:nvSpPr>
        <p:spPr>
          <a:xfrm>
            <a:off x="533400" y="515112"/>
            <a:ext cx="5640433" cy="144655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Classification:</a:t>
            </a:r>
          </a:p>
        </p:txBody>
      </p:sp>
      <p:sp>
        <p:nvSpPr>
          <p:cNvPr id="21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490960" y="2594953"/>
            <a:ext cx="6712477" cy="553998"/>
          </a:xfrm>
          <a:prstGeom prst="rect">
            <a:avLst/>
          </a:prstGeom>
        </p:spPr>
        <p:txBody>
          <a:bodyPr/>
          <a:lstStyle/>
          <a:p>
            <a:r>
              <a:t>(1) Fully connected layer: connected all the layers z=W*x+b</a:t>
            </a:r>
          </a:p>
          <a:p>
            <a:r>
              <a:t>(2) Softmax: to get probabilities</a:t>
            </a:r>
          </a:p>
        </p:txBody>
      </p:sp>
      <p:pic>
        <p:nvPicPr>
          <p:cNvPr id="21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7446" y="3235055"/>
            <a:ext cx="4697406" cy="330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7" name="Content Placeholder 3"/>
          <p:cNvGrpSpPr/>
          <p:nvPr/>
        </p:nvGrpSpPr>
        <p:grpSpPr>
          <a:xfrm>
            <a:off x="66794" y="2613132"/>
            <a:ext cx="2201489" cy="2778701"/>
            <a:chOff x="0" y="0"/>
            <a:chExt cx="2668469" cy="3368122"/>
          </a:xfrm>
        </p:grpSpPr>
        <p:grpSp>
          <p:nvGrpSpPr>
            <p:cNvPr id="218" name="Group"/>
            <p:cNvGrpSpPr/>
            <p:nvPr/>
          </p:nvGrpSpPr>
          <p:grpSpPr>
            <a:xfrm>
              <a:off x="0" y="3010522"/>
              <a:ext cx="2668470" cy="357601"/>
              <a:chOff x="0" y="0"/>
              <a:chExt cx="2668469" cy="357600"/>
            </a:xfrm>
          </p:grpSpPr>
          <p:sp>
            <p:nvSpPr>
              <p:cNvPr id="216" name="Rectangle"/>
              <p:cNvSpPr/>
              <p:nvPr/>
            </p:nvSpPr>
            <p:spPr>
              <a:xfrm>
                <a:off x="-1" y="-1"/>
                <a:ext cx="2668471" cy="329452"/>
              </a:xfrm>
              <a:prstGeom prst="rect">
                <a:avLst/>
              </a:pr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217" name="Category prediction (SoftMax)"/>
              <p:cNvSpPr txBox="1"/>
              <p:nvPr/>
            </p:nvSpPr>
            <p:spPr>
              <a:xfrm>
                <a:off x="0" y="4839"/>
                <a:ext cx="2668470" cy="3527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2600"/>
                    </a:solidFill>
                  </a:defRPr>
                </a:lvl1pPr>
              </a:lstStyle>
              <a:p>
                <a:r>
                  <a:rPr sz="990"/>
                  <a:t>Category prediction (SoftMax)</a:t>
                </a:r>
              </a:p>
            </p:txBody>
          </p:sp>
        </p:grpSp>
        <p:grpSp>
          <p:nvGrpSpPr>
            <p:cNvPr id="221" name="Group"/>
            <p:cNvGrpSpPr/>
            <p:nvPr/>
          </p:nvGrpSpPr>
          <p:grpSpPr>
            <a:xfrm>
              <a:off x="-1" y="2508768"/>
              <a:ext cx="2668471" cy="506696"/>
              <a:chOff x="0" y="0"/>
              <a:chExt cx="2668469" cy="506694"/>
            </a:xfrm>
          </p:grpSpPr>
          <p:sp>
            <p:nvSpPr>
              <p:cNvPr id="219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220" name="Fully connected*(Parameters)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2600"/>
                    </a:solidFill>
                  </a:defRPr>
                </a:lvl1pPr>
              </a:lstStyle>
              <a:p>
                <a:r>
                  <a:rPr sz="990"/>
                  <a:t>Fully connected*(Parameters)</a:t>
                </a:r>
              </a:p>
            </p:txBody>
          </p:sp>
        </p:grpSp>
        <p:grpSp>
          <p:nvGrpSpPr>
            <p:cNvPr id="224" name="Group"/>
            <p:cNvGrpSpPr/>
            <p:nvPr/>
          </p:nvGrpSpPr>
          <p:grpSpPr>
            <a:xfrm>
              <a:off x="-1" y="2007015"/>
              <a:ext cx="2668471" cy="506695"/>
              <a:chOff x="0" y="0"/>
              <a:chExt cx="2668469" cy="506694"/>
            </a:xfrm>
          </p:grpSpPr>
          <p:sp>
            <p:nvSpPr>
              <p:cNvPr id="222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223" name="…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…</a:t>
                </a:r>
              </a:p>
            </p:txBody>
          </p:sp>
        </p:grpSp>
        <p:grpSp>
          <p:nvGrpSpPr>
            <p:cNvPr id="227" name="Group"/>
            <p:cNvGrpSpPr/>
            <p:nvPr/>
          </p:nvGrpSpPr>
          <p:grpSpPr>
            <a:xfrm>
              <a:off x="-1" y="1505261"/>
              <a:ext cx="2668471" cy="506696"/>
              <a:chOff x="0" y="0"/>
              <a:chExt cx="2668469" cy="506694"/>
            </a:xfrm>
          </p:grpSpPr>
          <p:sp>
            <p:nvSpPr>
              <p:cNvPr id="225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226" name="Pooling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Pooling</a:t>
                </a:r>
              </a:p>
            </p:txBody>
          </p:sp>
        </p:grpSp>
        <p:grpSp>
          <p:nvGrpSpPr>
            <p:cNvPr id="230" name="Group"/>
            <p:cNvGrpSpPr/>
            <p:nvPr/>
          </p:nvGrpSpPr>
          <p:grpSpPr>
            <a:xfrm>
              <a:off x="-1" y="1003507"/>
              <a:ext cx="2668471" cy="506695"/>
              <a:chOff x="0" y="0"/>
              <a:chExt cx="2668469" cy="506694"/>
            </a:xfrm>
          </p:grpSpPr>
          <p:sp>
            <p:nvSpPr>
              <p:cNvPr id="228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1200">
                    <a:solidFill>
                      <a:srgbClr val="FFFFFF"/>
                    </a:solidFill>
                  </a:defRPr>
                </a:pPr>
                <a:endParaRPr sz="990"/>
              </a:p>
            </p:txBody>
          </p:sp>
          <p:sp>
            <p:nvSpPr>
              <p:cNvPr id="229" name="ReLU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ReLU</a:t>
                </a:r>
              </a:p>
            </p:txBody>
          </p:sp>
        </p:grpSp>
        <p:grpSp>
          <p:nvGrpSpPr>
            <p:cNvPr id="233" name="Group"/>
            <p:cNvGrpSpPr/>
            <p:nvPr/>
          </p:nvGrpSpPr>
          <p:grpSpPr>
            <a:xfrm>
              <a:off x="-1" y="501753"/>
              <a:ext cx="2668471" cy="506696"/>
              <a:chOff x="0" y="0"/>
              <a:chExt cx="2668469" cy="506694"/>
            </a:xfrm>
          </p:grpSpPr>
          <p:sp>
            <p:nvSpPr>
              <p:cNvPr id="231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232" name="1st Convolutional layer* (Parameters)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413"/>
                  </a:spcBef>
                  <a:defRPr sz="1200"/>
                </a:pPr>
                <a:r>
                  <a:rPr sz="990"/>
                  <a:t>1</a:t>
                </a:r>
                <a:r>
                  <a:rPr sz="990" baseline="30000"/>
                  <a:t>st</a:t>
                </a:r>
                <a:r>
                  <a:rPr sz="990"/>
                  <a:t> Convolutional layer* (Parameters)</a:t>
                </a:r>
              </a:p>
            </p:txBody>
          </p:sp>
        </p:grpSp>
        <p:grpSp>
          <p:nvGrpSpPr>
            <p:cNvPr id="236" name="Group"/>
            <p:cNvGrpSpPr/>
            <p:nvPr/>
          </p:nvGrpSpPr>
          <p:grpSpPr>
            <a:xfrm>
              <a:off x="-1" y="-1"/>
              <a:ext cx="2668471" cy="506696"/>
              <a:chOff x="0" y="0"/>
              <a:chExt cx="2668469" cy="506694"/>
            </a:xfrm>
          </p:grpSpPr>
          <p:sp>
            <p:nvSpPr>
              <p:cNvPr id="234" name="Shape"/>
              <p:cNvSpPr/>
              <p:nvPr/>
            </p:nvSpPr>
            <p:spPr>
              <a:xfrm>
                <a:off x="0" y="0"/>
                <a:ext cx="2668470" cy="50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035"/>
                    </a:moveTo>
                    <a:lnTo>
                      <a:pt x="11313" y="14035"/>
                    </a:lnTo>
                    <a:lnTo>
                      <a:pt x="11313" y="16200"/>
                    </a:lnTo>
                    <a:lnTo>
                      <a:pt x="11825" y="16200"/>
                    </a:lnTo>
                    <a:lnTo>
                      <a:pt x="10800" y="21600"/>
                    </a:lnTo>
                    <a:lnTo>
                      <a:pt x="9775" y="16200"/>
                    </a:lnTo>
                    <a:lnTo>
                      <a:pt x="10287" y="16200"/>
                    </a:lnTo>
                    <a:lnTo>
                      <a:pt x="10287" y="14035"/>
                    </a:lnTo>
                    <a:lnTo>
                      <a:pt x="0" y="14035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DEDED"/>
                  </a:gs>
                  <a:gs pos="34000">
                    <a:srgbClr val="EFEFEF"/>
                  </a:gs>
                  <a:gs pos="7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50800" dist="25400" dir="2700000" rotWithShape="0">
                  <a:srgbClr val="000000">
                    <a:alpha val="60000"/>
                  </a:srgbClr>
                </a:outerShdw>
              </a:effectLst>
            </p:spPr>
            <p:txBody>
              <a:bodyPr wrap="square" lIns="37718" tIns="37718" rIns="37718" bIns="37718" numCol="1" anchor="ctr">
                <a:noAutofit/>
              </a:bodyPr>
              <a:lstStyle/>
              <a:p>
                <a:pPr algn="ctr" defTabSz="440055">
                  <a:lnSpc>
                    <a:spcPct val="90000"/>
                  </a:lnSpc>
                  <a:spcBef>
                    <a:spcPts val="660"/>
                  </a:spcBef>
                  <a:defRPr sz="2000">
                    <a:solidFill>
                      <a:srgbClr val="FFFFFF"/>
                    </a:solidFill>
                  </a:defRPr>
                </a:pPr>
                <a:endParaRPr sz="1650"/>
              </a:p>
            </p:txBody>
          </p:sp>
          <p:sp>
            <p:nvSpPr>
              <p:cNvPr id="235" name="Input"/>
              <p:cNvSpPr txBox="1"/>
              <p:nvPr/>
            </p:nvSpPr>
            <p:spPr>
              <a:xfrm>
                <a:off x="0" y="4732"/>
                <a:ext cx="2668470" cy="319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0408" tIns="70408" rIns="70408" bIns="70408" numCol="1" anchor="ctr">
                <a:no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lvl1pPr>
              </a:lstStyle>
              <a:p>
                <a:r>
                  <a:rPr sz="990"/>
                  <a:t>Input</a:t>
                </a:r>
              </a:p>
            </p:txBody>
          </p:sp>
        </p:grpSp>
      </p:grpSp>
      <p:sp>
        <p:nvSpPr>
          <p:cNvPr id="2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109437" y="6441867"/>
            <a:ext cx="140862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129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xfrm>
            <a:off x="669988" y="515112"/>
            <a:ext cx="7788211" cy="28931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Training and Validation</a:t>
            </a:r>
          </a:p>
        </p:txBody>
      </p:sp>
      <p:pic>
        <p:nvPicPr>
          <p:cNvPr id="2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989" y="3337448"/>
            <a:ext cx="4526281" cy="2559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2376" y="3753976"/>
            <a:ext cx="2263141" cy="1879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08281" y="3596579"/>
            <a:ext cx="2263141" cy="2041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00400" y="2004653"/>
            <a:ext cx="5383800" cy="1097280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109437" y="6441867"/>
            <a:ext cx="140862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756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1086086" y="515112"/>
            <a:ext cx="8164213" cy="2169825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 err="1"/>
              <a:t>ConvNet</a:t>
            </a:r>
            <a:r>
              <a:rPr dirty="0"/>
              <a:t> architecture</a:t>
            </a:r>
          </a:p>
        </p:txBody>
      </p:sp>
      <p:sp>
        <p:nvSpPr>
          <p:cNvPr id="144" name="TextBox 4"/>
          <p:cNvSpPr txBox="1"/>
          <p:nvPr/>
        </p:nvSpPr>
        <p:spPr>
          <a:xfrm>
            <a:off x="1510942" y="5976830"/>
            <a:ext cx="6656500" cy="320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7718" rIns="37718">
            <a:spAutoFit/>
          </a:bodyPr>
          <a:lstStyle/>
          <a:p>
            <a:r>
              <a:rPr sz="1485"/>
              <a:t>(https://hackernoon.com/deep-learning-cnns-in-tensorflow-with-gpus-cba6efe0acc2)</a:t>
            </a:r>
          </a:p>
        </p:txBody>
      </p:sp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086" y="2824657"/>
            <a:ext cx="7543801" cy="254866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9109437" y="6441867"/>
            <a:ext cx="140862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646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105392"/>
            <a:ext cx="9753600" cy="4670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1044" y="741171"/>
            <a:ext cx="50012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7545" algn="l"/>
              </a:tabLst>
            </a:pPr>
            <a:r>
              <a:rPr sz="6400" spc="500" dirty="0">
                <a:solidFill>
                  <a:srgbClr val="0E0A53"/>
                </a:solidFill>
              </a:rPr>
              <a:t>C</a:t>
            </a:r>
            <a:r>
              <a:rPr sz="6400" spc="125" dirty="0">
                <a:solidFill>
                  <a:srgbClr val="0E0A53"/>
                </a:solidFill>
              </a:rPr>
              <a:t>NN</a:t>
            </a:r>
            <a:r>
              <a:rPr sz="6400" dirty="0">
                <a:solidFill>
                  <a:srgbClr val="0E0A53"/>
                </a:solidFill>
              </a:rPr>
              <a:t>	</a:t>
            </a:r>
            <a:r>
              <a:rPr sz="6400" spc="85" dirty="0">
                <a:solidFill>
                  <a:srgbClr val="0E0A53"/>
                </a:solidFill>
              </a:rPr>
              <a:t>e</a:t>
            </a:r>
            <a:r>
              <a:rPr sz="6400" spc="525" dirty="0">
                <a:solidFill>
                  <a:srgbClr val="0E0A53"/>
                </a:solidFill>
              </a:rPr>
              <a:t>x</a:t>
            </a:r>
            <a:r>
              <a:rPr sz="6400" spc="409" dirty="0">
                <a:solidFill>
                  <a:srgbClr val="0E0A53"/>
                </a:solidFill>
              </a:rPr>
              <a:t>a</a:t>
            </a:r>
            <a:r>
              <a:rPr sz="6400" spc="-360" dirty="0">
                <a:solidFill>
                  <a:srgbClr val="0E0A53"/>
                </a:solidFill>
              </a:rPr>
              <a:t>m</a:t>
            </a:r>
            <a:r>
              <a:rPr sz="6400" spc="80" dirty="0">
                <a:solidFill>
                  <a:srgbClr val="0E0A53"/>
                </a:solidFill>
              </a:rPr>
              <a:t>p</a:t>
            </a:r>
            <a:r>
              <a:rPr sz="6400" spc="130" dirty="0">
                <a:solidFill>
                  <a:srgbClr val="0E0A53"/>
                </a:solidFill>
              </a:rPr>
              <a:t>l</a:t>
            </a:r>
            <a:r>
              <a:rPr sz="6400" spc="285" dirty="0">
                <a:solidFill>
                  <a:srgbClr val="0E0A53"/>
                </a:solidFill>
              </a:rPr>
              <a:t>e</a:t>
            </a:r>
            <a:endParaRPr sz="6400"/>
          </a:p>
        </p:txBody>
      </p:sp>
    </p:spTree>
    <p:extLst>
      <p:ext uri="{BB962C8B-B14F-4D97-AF65-F5344CB8AC3E}">
        <p14:creationId xmlns:p14="http://schemas.microsoft.com/office/powerpoint/2010/main" val="2229294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2047748"/>
            <a:ext cx="8148955" cy="16624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56540" algn="l"/>
                <a:tab pos="2033270" algn="l"/>
              </a:tabLst>
            </a:pPr>
            <a:r>
              <a:rPr sz="3000" spc="60" dirty="0">
                <a:latin typeface="Calibri"/>
                <a:cs typeface="Calibri"/>
              </a:rPr>
              <a:t>Confusion	</a:t>
            </a:r>
            <a:r>
              <a:rPr sz="3000" spc="145" dirty="0">
                <a:latin typeface="Calibri"/>
                <a:cs typeface="Calibri"/>
              </a:rPr>
              <a:t>matrix</a:t>
            </a:r>
            <a:endParaRPr sz="3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6540" algn="l"/>
                <a:tab pos="1907539" algn="l"/>
                <a:tab pos="2322195" algn="l"/>
              </a:tabLst>
            </a:pPr>
            <a:r>
              <a:rPr sz="3000" spc="85" dirty="0">
                <a:latin typeface="Calibri"/>
                <a:cs typeface="Calibri"/>
              </a:rPr>
              <a:t>Precision	</a:t>
            </a:r>
            <a:r>
              <a:rPr sz="3000" spc="75" dirty="0">
                <a:latin typeface="Calibri"/>
                <a:cs typeface="Calibri"/>
              </a:rPr>
              <a:t>&amp;	</a:t>
            </a:r>
            <a:r>
              <a:rPr sz="3000" spc="155" dirty="0">
                <a:latin typeface="Calibri"/>
                <a:cs typeface="Calibri"/>
              </a:rPr>
              <a:t>Recall</a:t>
            </a:r>
            <a:endParaRPr sz="3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6540" algn="l"/>
                <a:tab pos="1129030" algn="l"/>
                <a:tab pos="2230755" algn="l"/>
                <a:tab pos="3959860" algn="l"/>
                <a:tab pos="5700395" algn="l"/>
              </a:tabLst>
            </a:pPr>
            <a:r>
              <a:rPr sz="3000" spc="170" dirty="0">
                <a:latin typeface="Calibri"/>
                <a:cs typeface="Calibri"/>
              </a:rPr>
              <a:t>ROC	</a:t>
            </a:r>
            <a:r>
              <a:rPr sz="3000" spc="155" dirty="0">
                <a:latin typeface="Calibri"/>
                <a:cs typeface="Calibri"/>
              </a:rPr>
              <a:t>curve	</a:t>
            </a:r>
            <a:r>
              <a:rPr sz="3000" spc="120" dirty="0">
                <a:latin typeface="Calibri"/>
                <a:cs typeface="Calibri"/>
              </a:rPr>
              <a:t>(Receiver	</a:t>
            </a:r>
            <a:r>
              <a:rPr sz="3000" spc="80" dirty="0">
                <a:latin typeface="Calibri"/>
                <a:cs typeface="Calibri"/>
              </a:rPr>
              <a:t>operating	</a:t>
            </a:r>
            <a:r>
              <a:rPr sz="3000" spc="120" dirty="0">
                <a:latin typeface="Calibri"/>
                <a:cs typeface="Calibri"/>
              </a:rPr>
              <a:t>characteristic)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9198" y="741171"/>
            <a:ext cx="83051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9004" algn="l"/>
              </a:tabLst>
            </a:pPr>
            <a:r>
              <a:rPr sz="6400" spc="200" dirty="0"/>
              <a:t>Evaluate	</a:t>
            </a:r>
            <a:r>
              <a:rPr sz="6400" spc="320" dirty="0"/>
              <a:t>performance</a:t>
            </a:r>
            <a:endParaRPr sz="6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3662" y="1450807"/>
            <a:ext cx="3833707" cy="5743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266" y="1420704"/>
            <a:ext cx="4307838" cy="5743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0065" y="686307"/>
            <a:ext cx="27457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0150" algn="l"/>
              </a:tabLst>
            </a:pPr>
            <a:r>
              <a:rPr sz="3400" b="1" spc="-35" dirty="0">
                <a:solidFill>
                  <a:srgbClr val="0E0A53"/>
                </a:solidFill>
                <a:latin typeface="Calibri"/>
                <a:cs typeface="Calibri"/>
              </a:rPr>
              <a:t>F</a:t>
            </a:r>
            <a:r>
              <a:rPr sz="3400" b="1" spc="204" dirty="0">
                <a:solidFill>
                  <a:srgbClr val="0E0A53"/>
                </a:solidFill>
                <a:latin typeface="Calibri"/>
                <a:cs typeface="Calibri"/>
              </a:rPr>
              <a:t>a</a:t>
            </a:r>
            <a:r>
              <a:rPr sz="3400" b="1" spc="265" dirty="0">
                <a:solidFill>
                  <a:srgbClr val="0E0A53"/>
                </a:solidFill>
                <a:latin typeface="Calibri"/>
                <a:cs typeface="Calibri"/>
              </a:rPr>
              <a:t>l</a:t>
            </a:r>
            <a:r>
              <a:rPr sz="3400" b="1" spc="185" dirty="0">
                <a:solidFill>
                  <a:srgbClr val="0E0A53"/>
                </a:solidFill>
                <a:latin typeface="Calibri"/>
                <a:cs typeface="Calibri"/>
              </a:rPr>
              <a:t>s</a:t>
            </a:r>
            <a:r>
              <a:rPr sz="3400" b="1" spc="150" dirty="0">
                <a:solidFill>
                  <a:srgbClr val="0E0A53"/>
                </a:solidFill>
                <a:latin typeface="Calibri"/>
                <a:cs typeface="Calibri"/>
              </a:rPr>
              <a:t>e</a:t>
            </a:r>
            <a:r>
              <a:rPr sz="3400" b="1" dirty="0">
                <a:solidFill>
                  <a:srgbClr val="0E0A53"/>
                </a:solidFill>
                <a:latin typeface="Calibri"/>
                <a:cs typeface="Calibri"/>
              </a:rPr>
              <a:t>	</a:t>
            </a:r>
            <a:r>
              <a:rPr sz="3400" b="1" spc="150" dirty="0">
                <a:solidFill>
                  <a:srgbClr val="0E0A53"/>
                </a:solidFill>
                <a:latin typeface="Calibri"/>
                <a:cs typeface="Calibri"/>
              </a:rPr>
              <a:t>P</a:t>
            </a:r>
            <a:r>
              <a:rPr sz="3400" b="1" spc="-65" dirty="0">
                <a:solidFill>
                  <a:srgbClr val="0E0A53"/>
                </a:solidFill>
                <a:latin typeface="Calibri"/>
                <a:cs typeface="Calibri"/>
              </a:rPr>
              <a:t>o</a:t>
            </a:r>
            <a:r>
              <a:rPr sz="3400" b="1" spc="185" dirty="0">
                <a:solidFill>
                  <a:srgbClr val="0E0A53"/>
                </a:solidFill>
                <a:latin typeface="Calibri"/>
                <a:cs typeface="Calibri"/>
              </a:rPr>
              <a:t>s</a:t>
            </a:r>
            <a:r>
              <a:rPr sz="3400" b="1" spc="-25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3400" b="1" spc="340" dirty="0">
                <a:solidFill>
                  <a:srgbClr val="0E0A53"/>
                </a:solidFill>
                <a:latin typeface="Calibri"/>
                <a:cs typeface="Calibri"/>
              </a:rPr>
              <a:t>t</a:t>
            </a:r>
            <a:r>
              <a:rPr sz="3400" b="1" spc="95" dirty="0">
                <a:solidFill>
                  <a:srgbClr val="0E0A53"/>
                </a:solidFill>
                <a:latin typeface="Calibri"/>
                <a:cs typeface="Calibri"/>
              </a:rPr>
              <a:t>i</a:t>
            </a:r>
            <a:r>
              <a:rPr sz="3400" b="1" spc="25" dirty="0">
                <a:solidFill>
                  <a:srgbClr val="0E0A53"/>
                </a:solidFill>
                <a:latin typeface="Calibri"/>
                <a:cs typeface="Calibri"/>
              </a:rPr>
              <a:t>v</a:t>
            </a:r>
            <a:r>
              <a:rPr sz="3400" b="1" spc="150" dirty="0">
                <a:solidFill>
                  <a:srgbClr val="0E0A53"/>
                </a:solidFill>
                <a:latin typeface="Calibri"/>
                <a:cs typeface="Calibri"/>
              </a:rPr>
              <a:t>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52859" y="686307"/>
            <a:ext cx="29641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0150" algn="l"/>
              </a:tabLst>
            </a:pPr>
            <a:r>
              <a:rPr sz="3400" spc="155" dirty="0">
                <a:solidFill>
                  <a:srgbClr val="0E0A53"/>
                </a:solidFill>
              </a:rPr>
              <a:t>False	</a:t>
            </a:r>
            <a:r>
              <a:rPr sz="3400" spc="145" dirty="0">
                <a:solidFill>
                  <a:srgbClr val="0E0A53"/>
                </a:solidFill>
              </a:rPr>
              <a:t>Negative</a:t>
            </a:r>
            <a:endParaRPr sz="3400"/>
          </a:p>
        </p:txBody>
      </p:sp>
      <p:sp>
        <p:nvSpPr>
          <p:cNvPr id="6" name="object 6"/>
          <p:cNvSpPr/>
          <p:nvPr/>
        </p:nvSpPr>
        <p:spPr>
          <a:xfrm>
            <a:off x="1672637" y="3784012"/>
            <a:ext cx="2802890" cy="1998980"/>
          </a:xfrm>
          <a:custGeom>
            <a:avLst/>
            <a:gdLst/>
            <a:ahLst/>
            <a:cxnLst/>
            <a:rect l="l" t="t" r="r" b="b"/>
            <a:pathLst>
              <a:path w="2802890" h="1998979">
                <a:moveTo>
                  <a:pt x="2614500" y="869831"/>
                </a:moveTo>
                <a:lnTo>
                  <a:pt x="188151" y="869831"/>
                </a:lnTo>
                <a:lnTo>
                  <a:pt x="138133" y="876552"/>
                </a:lnTo>
                <a:lnTo>
                  <a:pt x="93187" y="895519"/>
                </a:lnTo>
                <a:lnTo>
                  <a:pt x="55108" y="924940"/>
                </a:lnTo>
                <a:lnTo>
                  <a:pt x="25688" y="963019"/>
                </a:lnTo>
                <a:lnTo>
                  <a:pt x="6720" y="1007965"/>
                </a:lnTo>
                <a:lnTo>
                  <a:pt x="0" y="1057981"/>
                </a:lnTo>
                <a:lnTo>
                  <a:pt x="0" y="1810569"/>
                </a:lnTo>
                <a:lnTo>
                  <a:pt x="6720" y="1860587"/>
                </a:lnTo>
                <a:lnTo>
                  <a:pt x="25688" y="1905532"/>
                </a:lnTo>
                <a:lnTo>
                  <a:pt x="55108" y="1943612"/>
                </a:lnTo>
                <a:lnTo>
                  <a:pt x="93187" y="1973032"/>
                </a:lnTo>
                <a:lnTo>
                  <a:pt x="138133" y="1991999"/>
                </a:lnTo>
                <a:lnTo>
                  <a:pt x="188151" y="1998720"/>
                </a:lnTo>
                <a:lnTo>
                  <a:pt x="2614500" y="1998720"/>
                </a:lnTo>
                <a:lnTo>
                  <a:pt x="2664519" y="1991999"/>
                </a:lnTo>
                <a:lnTo>
                  <a:pt x="2709465" y="1973032"/>
                </a:lnTo>
                <a:lnTo>
                  <a:pt x="2747544" y="1943612"/>
                </a:lnTo>
                <a:lnTo>
                  <a:pt x="2776965" y="1905532"/>
                </a:lnTo>
                <a:lnTo>
                  <a:pt x="2795932" y="1860587"/>
                </a:lnTo>
                <a:lnTo>
                  <a:pt x="2802653" y="1810569"/>
                </a:lnTo>
                <a:lnTo>
                  <a:pt x="2802653" y="1057981"/>
                </a:lnTo>
                <a:lnTo>
                  <a:pt x="2795932" y="1007965"/>
                </a:lnTo>
                <a:lnTo>
                  <a:pt x="2776965" y="963019"/>
                </a:lnTo>
                <a:lnTo>
                  <a:pt x="2747544" y="924940"/>
                </a:lnTo>
                <a:lnTo>
                  <a:pt x="2709465" y="895519"/>
                </a:lnTo>
                <a:lnTo>
                  <a:pt x="2664519" y="876552"/>
                </a:lnTo>
                <a:lnTo>
                  <a:pt x="2614500" y="869831"/>
                </a:lnTo>
                <a:close/>
              </a:path>
              <a:path w="2802890" h="1998979">
                <a:moveTo>
                  <a:pt x="2172111" y="0"/>
                </a:moveTo>
                <a:lnTo>
                  <a:pt x="1634881" y="869831"/>
                </a:lnTo>
                <a:lnTo>
                  <a:pt x="2335543" y="869831"/>
                </a:lnTo>
                <a:lnTo>
                  <a:pt x="2172111" y="0"/>
                </a:lnTo>
                <a:close/>
              </a:path>
            </a:pathLst>
          </a:custGeom>
          <a:solidFill>
            <a:srgbClr val="FFF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2637" y="3784012"/>
            <a:ext cx="2802890" cy="1998980"/>
          </a:xfrm>
          <a:custGeom>
            <a:avLst/>
            <a:gdLst/>
            <a:ahLst/>
            <a:cxnLst/>
            <a:rect l="l" t="t" r="r" b="b"/>
            <a:pathLst>
              <a:path w="2802890" h="1998979">
                <a:moveTo>
                  <a:pt x="0" y="1057983"/>
                </a:moveTo>
                <a:lnTo>
                  <a:pt x="6720" y="1007965"/>
                </a:lnTo>
                <a:lnTo>
                  <a:pt x="25688" y="963019"/>
                </a:lnTo>
                <a:lnTo>
                  <a:pt x="55108" y="924939"/>
                </a:lnTo>
                <a:lnTo>
                  <a:pt x="93188" y="895519"/>
                </a:lnTo>
                <a:lnTo>
                  <a:pt x="138133" y="876552"/>
                </a:lnTo>
                <a:lnTo>
                  <a:pt x="188152" y="869831"/>
                </a:lnTo>
                <a:lnTo>
                  <a:pt x="1634881" y="869831"/>
                </a:lnTo>
                <a:lnTo>
                  <a:pt x="2172111" y="0"/>
                </a:lnTo>
                <a:lnTo>
                  <a:pt x="2335544" y="869831"/>
                </a:lnTo>
                <a:lnTo>
                  <a:pt x="2614501" y="869831"/>
                </a:lnTo>
                <a:lnTo>
                  <a:pt x="2664519" y="876552"/>
                </a:lnTo>
                <a:lnTo>
                  <a:pt x="2709465" y="895519"/>
                </a:lnTo>
                <a:lnTo>
                  <a:pt x="2747545" y="924939"/>
                </a:lnTo>
                <a:lnTo>
                  <a:pt x="2776965" y="963019"/>
                </a:lnTo>
                <a:lnTo>
                  <a:pt x="2795932" y="1007965"/>
                </a:lnTo>
                <a:lnTo>
                  <a:pt x="2802653" y="1057983"/>
                </a:lnTo>
                <a:lnTo>
                  <a:pt x="2802653" y="1340201"/>
                </a:lnTo>
                <a:lnTo>
                  <a:pt x="2802653" y="1810568"/>
                </a:lnTo>
                <a:lnTo>
                  <a:pt x="2795932" y="1860586"/>
                </a:lnTo>
                <a:lnTo>
                  <a:pt x="2776965" y="1905532"/>
                </a:lnTo>
                <a:lnTo>
                  <a:pt x="2747545" y="1943612"/>
                </a:lnTo>
                <a:lnTo>
                  <a:pt x="2709465" y="1973032"/>
                </a:lnTo>
                <a:lnTo>
                  <a:pt x="2664519" y="1991999"/>
                </a:lnTo>
                <a:lnTo>
                  <a:pt x="2614501" y="1998720"/>
                </a:lnTo>
                <a:lnTo>
                  <a:pt x="2335544" y="1998720"/>
                </a:lnTo>
                <a:lnTo>
                  <a:pt x="1634881" y="1998720"/>
                </a:lnTo>
                <a:lnTo>
                  <a:pt x="188152" y="1998720"/>
                </a:lnTo>
                <a:lnTo>
                  <a:pt x="138133" y="1991999"/>
                </a:lnTo>
                <a:lnTo>
                  <a:pt x="93188" y="1973032"/>
                </a:lnTo>
                <a:lnTo>
                  <a:pt x="55108" y="1943612"/>
                </a:lnTo>
                <a:lnTo>
                  <a:pt x="25688" y="1905532"/>
                </a:lnTo>
                <a:lnTo>
                  <a:pt x="6720" y="1860586"/>
                </a:lnTo>
                <a:lnTo>
                  <a:pt x="0" y="1810568"/>
                </a:lnTo>
                <a:lnTo>
                  <a:pt x="0" y="1340201"/>
                </a:lnTo>
                <a:lnTo>
                  <a:pt x="0" y="1057980"/>
                </a:lnTo>
                <a:close/>
              </a:path>
            </a:pathLst>
          </a:custGeom>
          <a:ln w="67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3662" y="2745437"/>
            <a:ext cx="2802890" cy="1788160"/>
          </a:xfrm>
          <a:custGeom>
            <a:avLst/>
            <a:gdLst/>
            <a:ahLst/>
            <a:cxnLst/>
            <a:rect l="l" t="t" r="r" b="b"/>
            <a:pathLst>
              <a:path w="2802890" h="1788160">
                <a:moveTo>
                  <a:pt x="2614500" y="659102"/>
                </a:moveTo>
                <a:lnTo>
                  <a:pt x="188151" y="659102"/>
                </a:lnTo>
                <a:lnTo>
                  <a:pt x="138133" y="665822"/>
                </a:lnTo>
                <a:lnTo>
                  <a:pt x="93188" y="684790"/>
                </a:lnTo>
                <a:lnTo>
                  <a:pt x="55108" y="714210"/>
                </a:lnTo>
                <a:lnTo>
                  <a:pt x="25688" y="752289"/>
                </a:lnTo>
                <a:lnTo>
                  <a:pt x="6721" y="797235"/>
                </a:lnTo>
                <a:lnTo>
                  <a:pt x="0" y="847251"/>
                </a:lnTo>
                <a:lnTo>
                  <a:pt x="0" y="1599839"/>
                </a:lnTo>
                <a:lnTo>
                  <a:pt x="6721" y="1649857"/>
                </a:lnTo>
                <a:lnTo>
                  <a:pt x="25688" y="1694802"/>
                </a:lnTo>
                <a:lnTo>
                  <a:pt x="55108" y="1732882"/>
                </a:lnTo>
                <a:lnTo>
                  <a:pt x="93188" y="1762302"/>
                </a:lnTo>
                <a:lnTo>
                  <a:pt x="138133" y="1781270"/>
                </a:lnTo>
                <a:lnTo>
                  <a:pt x="188151" y="1787991"/>
                </a:lnTo>
                <a:lnTo>
                  <a:pt x="2614500" y="1787991"/>
                </a:lnTo>
                <a:lnTo>
                  <a:pt x="2664519" y="1781270"/>
                </a:lnTo>
                <a:lnTo>
                  <a:pt x="2709465" y="1762302"/>
                </a:lnTo>
                <a:lnTo>
                  <a:pt x="2747544" y="1732882"/>
                </a:lnTo>
                <a:lnTo>
                  <a:pt x="2776965" y="1694802"/>
                </a:lnTo>
                <a:lnTo>
                  <a:pt x="2795932" y="1649857"/>
                </a:lnTo>
                <a:lnTo>
                  <a:pt x="2802653" y="1599839"/>
                </a:lnTo>
                <a:lnTo>
                  <a:pt x="2802653" y="847251"/>
                </a:lnTo>
                <a:lnTo>
                  <a:pt x="2795932" y="797235"/>
                </a:lnTo>
                <a:lnTo>
                  <a:pt x="2776965" y="752289"/>
                </a:lnTo>
                <a:lnTo>
                  <a:pt x="2747544" y="714210"/>
                </a:lnTo>
                <a:lnTo>
                  <a:pt x="2709465" y="684790"/>
                </a:lnTo>
                <a:lnTo>
                  <a:pt x="2664519" y="665822"/>
                </a:lnTo>
                <a:lnTo>
                  <a:pt x="2614500" y="659102"/>
                </a:lnTo>
                <a:close/>
              </a:path>
              <a:path w="2802890" h="1788160">
                <a:moveTo>
                  <a:pt x="907779" y="0"/>
                </a:moveTo>
                <a:lnTo>
                  <a:pt x="467108" y="659102"/>
                </a:lnTo>
                <a:lnTo>
                  <a:pt x="1167772" y="659102"/>
                </a:lnTo>
                <a:lnTo>
                  <a:pt x="907779" y="0"/>
                </a:lnTo>
                <a:close/>
              </a:path>
            </a:pathLst>
          </a:custGeom>
          <a:solidFill>
            <a:srgbClr val="FFF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3662" y="2745438"/>
            <a:ext cx="2802890" cy="1788160"/>
          </a:xfrm>
          <a:custGeom>
            <a:avLst/>
            <a:gdLst/>
            <a:ahLst/>
            <a:cxnLst/>
            <a:rect l="l" t="t" r="r" b="b"/>
            <a:pathLst>
              <a:path w="2802890" h="1788160">
                <a:moveTo>
                  <a:pt x="0" y="847254"/>
                </a:moveTo>
                <a:lnTo>
                  <a:pt x="6720" y="797235"/>
                </a:lnTo>
                <a:lnTo>
                  <a:pt x="25688" y="752289"/>
                </a:lnTo>
                <a:lnTo>
                  <a:pt x="55108" y="714210"/>
                </a:lnTo>
                <a:lnTo>
                  <a:pt x="93188" y="684790"/>
                </a:lnTo>
                <a:lnTo>
                  <a:pt x="138133" y="665822"/>
                </a:lnTo>
                <a:lnTo>
                  <a:pt x="188152" y="659101"/>
                </a:lnTo>
                <a:lnTo>
                  <a:pt x="467109" y="659101"/>
                </a:lnTo>
                <a:lnTo>
                  <a:pt x="907779" y="0"/>
                </a:lnTo>
                <a:lnTo>
                  <a:pt x="1167772" y="659101"/>
                </a:lnTo>
                <a:lnTo>
                  <a:pt x="2614501" y="659101"/>
                </a:lnTo>
                <a:lnTo>
                  <a:pt x="2664519" y="665822"/>
                </a:lnTo>
                <a:lnTo>
                  <a:pt x="2709465" y="684790"/>
                </a:lnTo>
                <a:lnTo>
                  <a:pt x="2747545" y="714210"/>
                </a:lnTo>
                <a:lnTo>
                  <a:pt x="2776965" y="752289"/>
                </a:lnTo>
                <a:lnTo>
                  <a:pt x="2795932" y="797235"/>
                </a:lnTo>
                <a:lnTo>
                  <a:pt x="2802653" y="847254"/>
                </a:lnTo>
                <a:lnTo>
                  <a:pt x="2802653" y="1129471"/>
                </a:lnTo>
                <a:lnTo>
                  <a:pt x="2802653" y="1599839"/>
                </a:lnTo>
                <a:lnTo>
                  <a:pt x="2795932" y="1649857"/>
                </a:lnTo>
                <a:lnTo>
                  <a:pt x="2776965" y="1694803"/>
                </a:lnTo>
                <a:lnTo>
                  <a:pt x="2747545" y="1732882"/>
                </a:lnTo>
                <a:lnTo>
                  <a:pt x="2709465" y="1762303"/>
                </a:lnTo>
                <a:lnTo>
                  <a:pt x="2664519" y="1781270"/>
                </a:lnTo>
                <a:lnTo>
                  <a:pt x="2614501" y="1787991"/>
                </a:lnTo>
                <a:lnTo>
                  <a:pt x="1167772" y="1787991"/>
                </a:lnTo>
                <a:lnTo>
                  <a:pt x="467109" y="1787991"/>
                </a:lnTo>
                <a:lnTo>
                  <a:pt x="188152" y="1787991"/>
                </a:lnTo>
                <a:lnTo>
                  <a:pt x="138133" y="1781270"/>
                </a:lnTo>
                <a:lnTo>
                  <a:pt x="93188" y="1762303"/>
                </a:lnTo>
                <a:lnTo>
                  <a:pt x="55108" y="1732882"/>
                </a:lnTo>
                <a:lnTo>
                  <a:pt x="25688" y="1694803"/>
                </a:lnTo>
                <a:lnTo>
                  <a:pt x="6720" y="1649857"/>
                </a:lnTo>
                <a:lnTo>
                  <a:pt x="0" y="1599839"/>
                </a:lnTo>
                <a:lnTo>
                  <a:pt x="0" y="1129471"/>
                </a:lnTo>
                <a:lnTo>
                  <a:pt x="0" y="847251"/>
                </a:lnTo>
                <a:close/>
              </a:path>
            </a:pathLst>
          </a:custGeom>
          <a:ln w="67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63390" y="3408171"/>
            <a:ext cx="5723255" cy="23145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93490" marR="5080" indent="-121920">
              <a:lnSpc>
                <a:spcPct val="100600"/>
              </a:lnSpc>
              <a:spcBef>
                <a:spcPts val="75"/>
              </a:spcBef>
              <a:tabLst>
                <a:tab pos="5057775" algn="l"/>
              </a:tabLst>
            </a:pPr>
            <a:r>
              <a:rPr sz="3400" b="1" spc="-200" dirty="0">
                <a:latin typeface="Calibri"/>
                <a:cs typeface="Calibri"/>
              </a:rPr>
              <a:t>Y</a:t>
            </a:r>
            <a:r>
              <a:rPr sz="3400" b="1" spc="210" dirty="0">
                <a:latin typeface="Calibri"/>
                <a:cs typeface="Calibri"/>
              </a:rPr>
              <a:t>o</a:t>
            </a:r>
            <a:r>
              <a:rPr sz="3400" b="1" spc="50" dirty="0">
                <a:latin typeface="Calibri"/>
                <a:cs typeface="Calibri"/>
              </a:rPr>
              <a:t>u</a:t>
            </a:r>
            <a:r>
              <a:rPr sz="3400" b="1" spc="-235" dirty="0">
                <a:latin typeface="Calibri"/>
                <a:cs typeface="Calibri"/>
              </a:rPr>
              <a:t>’</a:t>
            </a:r>
            <a:r>
              <a:rPr sz="3400" b="1" spc="285" dirty="0">
                <a:latin typeface="Calibri"/>
                <a:cs typeface="Calibri"/>
              </a:rPr>
              <a:t>r</a:t>
            </a:r>
            <a:r>
              <a:rPr sz="3400" b="1" spc="150" dirty="0">
                <a:latin typeface="Calibri"/>
                <a:cs typeface="Calibri"/>
              </a:rPr>
              <a:t>e</a:t>
            </a:r>
            <a:r>
              <a:rPr sz="3400" b="1" dirty="0">
                <a:latin typeface="Calibri"/>
                <a:cs typeface="Calibri"/>
              </a:rPr>
              <a:t>	</a:t>
            </a:r>
            <a:r>
              <a:rPr sz="3400" b="1" spc="65" dirty="0">
                <a:latin typeface="Calibri"/>
                <a:cs typeface="Calibri"/>
              </a:rPr>
              <a:t>n</a:t>
            </a:r>
            <a:r>
              <a:rPr sz="3400" b="1" spc="-225" dirty="0">
                <a:latin typeface="Calibri"/>
                <a:cs typeface="Calibri"/>
              </a:rPr>
              <a:t>o</a:t>
            </a:r>
            <a:r>
              <a:rPr sz="3400" b="1" spc="345" dirty="0">
                <a:latin typeface="Calibri"/>
                <a:cs typeface="Calibri"/>
              </a:rPr>
              <a:t>t  </a:t>
            </a:r>
            <a:r>
              <a:rPr sz="3400" b="1" spc="155" dirty="0">
                <a:latin typeface="Calibri"/>
                <a:cs typeface="Calibri"/>
              </a:rPr>
              <a:t>pregnant</a:t>
            </a:r>
            <a:endParaRPr sz="3400">
              <a:latin typeface="Calibri"/>
              <a:cs typeface="Calibri"/>
            </a:endParaRPr>
          </a:p>
          <a:p>
            <a:pPr marL="12700" marR="3907790" indent="294005">
              <a:lnSpc>
                <a:spcPct val="100600"/>
              </a:lnSpc>
              <a:spcBef>
                <a:spcPts val="1630"/>
              </a:spcBef>
            </a:pPr>
            <a:r>
              <a:rPr sz="3400" b="1" spc="45" dirty="0">
                <a:latin typeface="Calibri"/>
                <a:cs typeface="Calibri"/>
              </a:rPr>
              <a:t>You’re  </a:t>
            </a:r>
            <a:r>
              <a:rPr sz="3400" b="1" spc="165" dirty="0">
                <a:latin typeface="Calibri"/>
                <a:cs typeface="Calibri"/>
              </a:rPr>
              <a:t>p</a:t>
            </a:r>
            <a:r>
              <a:rPr sz="3400" b="1" spc="85" dirty="0">
                <a:latin typeface="Calibri"/>
                <a:cs typeface="Calibri"/>
              </a:rPr>
              <a:t>r</a:t>
            </a:r>
            <a:r>
              <a:rPr sz="3400" b="1" spc="150" dirty="0">
                <a:latin typeface="Calibri"/>
                <a:cs typeface="Calibri"/>
              </a:rPr>
              <a:t>e</a:t>
            </a:r>
            <a:r>
              <a:rPr sz="3400" b="1" spc="315" dirty="0">
                <a:latin typeface="Calibri"/>
                <a:cs typeface="Calibri"/>
              </a:rPr>
              <a:t>g</a:t>
            </a:r>
            <a:r>
              <a:rPr sz="3400" b="1" spc="-15" dirty="0">
                <a:latin typeface="Calibri"/>
                <a:cs typeface="Calibri"/>
              </a:rPr>
              <a:t>n</a:t>
            </a:r>
            <a:r>
              <a:rPr sz="3400" b="1" spc="220" dirty="0">
                <a:latin typeface="Calibri"/>
                <a:cs typeface="Calibri"/>
              </a:rPr>
              <a:t>a</a:t>
            </a:r>
            <a:r>
              <a:rPr sz="3400" b="1" spc="-145" dirty="0">
                <a:latin typeface="Calibri"/>
                <a:cs typeface="Calibri"/>
              </a:rPr>
              <a:t>n</a:t>
            </a:r>
            <a:r>
              <a:rPr sz="3400" b="1" spc="450" dirty="0">
                <a:latin typeface="Calibri"/>
                <a:cs typeface="Calibri"/>
              </a:rPr>
              <a:t>t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56" y="151383"/>
            <a:ext cx="246697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135" dirty="0">
                <a:solidFill>
                  <a:srgbClr val="0E0A53"/>
                </a:solidFill>
              </a:rPr>
              <a:t>Confusion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685274" y="797559"/>
            <a:ext cx="168910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-260" dirty="0">
                <a:solidFill>
                  <a:srgbClr val="111466"/>
                </a:solidFill>
                <a:latin typeface="Calibri"/>
                <a:cs typeface="Calibri"/>
              </a:rPr>
              <a:t>m</a:t>
            </a:r>
            <a:r>
              <a:rPr sz="4300" b="1" spc="-30" dirty="0">
                <a:solidFill>
                  <a:srgbClr val="111466"/>
                </a:solidFill>
                <a:latin typeface="Calibri"/>
                <a:cs typeface="Calibri"/>
              </a:rPr>
              <a:t>a</a:t>
            </a:r>
            <a:r>
              <a:rPr sz="4300" b="1" spc="475" dirty="0">
                <a:solidFill>
                  <a:srgbClr val="111466"/>
                </a:solidFill>
                <a:latin typeface="Calibri"/>
                <a:cs typeface="Calibri"/>
              </a:rPr>
              <a:t>t</a:t>
            </a:r>
            <a:r>
              <a:rPr sz="4300" b="1" spc="610" dirty="0">
                <a:solidFill>
                  <a:srgbClr val="111466"/>
                </a:solidFill>
                <a:latin typeface="Calibri"/>
                <a:cs typeface="Calibri"/>
              </a:rPr>
              <a:t>r</a:t>
            </a:r>
            <a:r>
              <a:rPr sz="4300" b="1" spc="100" dirty="0">
                <a:solidFill>
                  <a:srgbClr val="111466"/>
                </a:solidFill>
                <a:latin typeface="Calibri"/>
                <a:cs typeface="Calibri"/>
              </a:rPr>
              <a:t>i</a:t>
            </a:r>
            <a:r>
              <a:rPr sz="4300" b="1" spc="509" dirty="0">
                <a:solidFill>
                  <a:srgbClr val="111466"/>
                </a:solidFill>
                <a:latin typeface="Calibri"/>
                <a:cs typeface="Calibri"/>
              </a:rPr>
              <a:t>x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659" y="2898737"/>
            <a:ext cx="715645" cy="26066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1372235" algn="l"/>
              </a:tabLst>
            </a:pPr>
            <a:r>
              <a:rPr sz="4300" b="1" spc="-365" dirty="0">
                <a:solidFill>
                  <a:srgbClr val="111466"/>
                </a:solidFill>
                <a:latin typeface="Calibri"/>
                <a:cs typeface="Calibri"/>
              </a:rPr>
              <a:t>T</a:t>
            </a:r>
            <a:r>
              <a:rPr sz="4300" b="1" spc="95" dirty="0">
                <a:solidFill>
                  <a:srgbClr val="111466"/>
                </a:solidFill>
                <a:latin typeface="Calibri"/>
                <a:cs typeface="Calibri"/>
              </a:rPr>
              <a:t>r</a:t>
            </a:r>
            <a:r>
              <a:rPr sz="4300" b="1" spc="-20" dirty="0">
                <a:solidFill>
                  <a:srgbClr val="111466"/>
                </a:solidFill>
                <a:latin typeface="Calibri"/>
                <a:cs typeface="Calibri"/>
              </a:rPr>
              <a:t>u</a:t>
            </a:r>
            <a:r>
              <a:rPr sz="4300" b="1" dirty="0">
                <a:solidFill>
                  <a:srgbClr val="111466"/>
                </a:solidFill>
                <a:latin typeface="Calibri"/>
                <a:cs typeface="Calibri"/>
              </a:rPr>
              <a:t>e	</a:t>
            </a:r>
            <a:r>
              <a:rPr sz="4300" b="1" spc="-10" dirty="0">
                <a:solidFill>
                  <a:srgbClr val="111466"/>
                </a:solidFill>
                <a:latin typeface="Calibri"/>
                <a:cs typeface="Calibri"/>
              </a:rPr>
              <a:t>c</a:t>
            </a:r>
            <a:r>
              <a:rPr sz="4300" b="1" spc="-300" dirty="0">
                <a:solidFill>
                  <a:srgbClr val="111466"/>
                </a:solidFill>
                <a:latin typeface="Calibri"/>
                <a:cs typeface="Calibri"/>
              </a:rPr>
              <a:t>l</a:t>
            </a:r>
            <a:r>
              <a:rPr sz="4300" b="1" spc="35" dirty="0">
                <a:solidFill>
                  <a:srgbClr val="111466"/>
                </a:solidFill>
                <a:latin typeface="Calibri"/>
                <a:cs typeface="Calibri"/>
              </a:rPr>
              <a:t>a</a:t>
            </a:r>
            <a:r>
              <a:rPr sz="4300" b="1" spc="-20" dirty="0">
                <a:solidFill>
                  <a:srgbClr val="111466"/>
                </a:solidFill>
                <a:latin typeface="Calibri"/>
                <a:cs typeface="Calibri"/>
              </a:rPr>
              <a:t>s</a:t>
            </a:r>
            <a:r>
              <a:rPr sz="4300" b="1" dirty="0">
                <a:solidFill>
                  <a:srgbClr val="111466"/>
                </a:solidFill>
                <a:latin typeface="Calibri"/>
                <a:cs typeface="Calibri"/>
              </a:rPr>
              <a:t>s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15603" y="4548354"/>
            <a:ext cx="2290180" cy="2768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5736" y="5785635"/>
            <a:ext cx="1490345" cy="1062990"/>
          </a:xfrm>
          <a:custGeom>
            <a:avLst/>
            <a:gdLst/>
            <a:ahLst/>
            <a:cxnLst/>
            <a:rect l="l" t="t" r="r" b="b"/>
            <a:pathLst>
              <a:path w="1490345" h="1062990">
                <a:moveTo>
                  <a:pt x="1389950" y="462429"/>
                </a:moveTo>
                <a:lnTo>
                  <a:pt x="100027" y="462429"/>
                </a:lnTo>
                <a:lnTo>
                  <a:pt x="61092" y="470290"/>
                </a:lnTo>
                <a:lnTo>
                  <a:pt x="29297" y="491727"/>
                </a:lnTo>
                <a:lnTo>
                  <a:pt x="7860" y="523522"/>
                </a:lnTo>
                <a:lnTo>
                  <a:pt x="0" y="562456"/>
                </a:lnTo>
                <a:lnTo>
                  <a:pt x="0" y="962554"/>
                </a:lnTo>
                <a:lnTo>
                  <a:pt x="7860" y="1001490"/>
                </a:lnTo>
                <a:lnTo>
                  <a:pt x="29297" y="1033285"/>
                </a:lnTo>
                <a:lnTo>
                  <a:pt x="61092" y="1054722"/>
                </a:lnTo>
                <a:lnTo>
                  <a:pt x="100027" y="1062582"/>
                </a:lnTo>
                <a:lnTo>
                  <a:pt x="1389950" y="1062582"/>
                </a:lnTo>
                <a:lnTo>
                  <a:pt x="1428885" y="1054722"/>
                </a:lnTo>
                <a:lnTo>
                  <a:pt x="1460680" y="1033285"/>
                </a:lnTo>
                <a:lnTo>
                  <a:pt x="1482117" y="1001490"/>
                </a:lnTo>
                <a:lnTo>
                  <a:pt x="1489977" y="962554"/>
                </a:lnTo>
                <a:lnTo>
                  <a:pt x="1489977" y="562456"/>
                </a:lnTo>
                <a:lnTo>
                  <a:pt x="1482117" y="523522"/>
                </a:lnTo>
                <a:lnTo>
                  <a:pt x="1460680" y="491727"/>
                </a:lnTo>
                <a:lnTo>
                  <a:pt x="1428885" y="470290"/>
                </a:lnTo>
                <a:lnTo>
                  <a:pt x="1389950" y="462429"/>
                </a:lnTo>
                <a:close/>
              </a:path>
              <a:path w="1490345" h="1062990">
                <a:moveTo>
                  <a:pt x="1154762" y="0"/>
                </a:moveTo>
                <a:lnTo>
                  <a:pt x="869153" y="462429"/>
                </a:lnTo>
                <a:lnTo>
                  <a:pt x="1241648" y="462429"/>
                </a:lnTo>
                <a:lnTo>
                  <a:pt x="1154762" y="0"/>
                </a:lnTo>
                <a:close/>
              </a:path>
            </a:pathLst>
          </a:custGeom>
          <a:solidFill>
            <a:srgbClr val="FFF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5736" y="5785635"/>
            <a:ext cx="1490345" cy="1062990"/>
          </a:xfrm>
          <a:custGeom>
            <a:avLst/>
            <a:gdLst/>
            <a:ahLst/>
            <a:cxnLst/>
            <a:rect l="l" t="t" r="r" b="b"/>
            <a:pathLst>
              <a:path w="1490345" h="1062990">
                <a:moveTo>
                  <a:pt x="0" y="562458"/>
                </a:moveTo>
                <a:lnTo>
                  <a:pt x="7860" y="523522"/>
                </a:lnTo>
                <a:lnTo>
                  <a:pt x="29297" y="491727"/>
                </a:lnTo>
                <a:lnTo>
                  <a:pt x="61092" y="470290"/>
                </a:lnTo>
                <a:lnTo>
                  <a:pt x="100027" y="462430"/>
                </a:lnTo>
                <a:lnTo>
                  <a:pt x="869153" y="462430"/>
                </a:lnTo>
                <a:lnTo>
                  <a:pt x="1154761" y="0"/>
                </a:lnTo>
                <a:lnTo>
                  <a:pt x="1241647" y="462430"/>
                </a:lnTo>
                <a:lnTo>
                  <a:pt x="1389949" y="462430"/>
                </a:lnTo>
                <a:lnTo>
                  <a:pt x="1428885" y="470290"/>
                </a:lnTo>
                <a:lnTo>
                  <a:pt x="1460680" y="491727"/>
                </a:lnTo>
                <a:lnTo>
                  <a:pt x="1482116" y="523522"/>
                </a:lnTo>
                <a:lnTo>
                  <a:pt x="1489977" y="562458"/>
                </a:lnTo>
                <a:lnTo>
                  <a:pt x="1489977" y="712494"/>
                </a:lnTo>
                <a:lnTo>
                  <a:pt x="1489977" y="962554"/>
                </a:lnTo>
                <a:lnTo>
                  <a:pt x="1482116" y="1001490"/>
                </a:lnTo>
                <a:lnTo>
                  <a:pt x="1460680" y="1033285"/>
                </a:lnTo>
                <a:lnTo>
                  <a:pt x="1428885" y="1054722"/>
                </a:lnTo>
                <a:lnTo>
                  <a:pt x="1389949" y="1062582"/>
                </a:lnTo>
                <a:lnTo>
                  <a:pt x="1241647" y="1062582"/>
                </a:lnTo>
                <a:lnTo>
                  <a:pt x="869153" y="1062582"/>
                </a:lnTo>
                <a:lnTo>
                  <a:pt x="100027" y="1062582"/>
                </a:lnTo>
                <a:lnTo>
                  <a:pt x="61092" y="1054722"/>
                </a:lnTo>
                <a:lnTo>
                  <a:pt x="29297" y="1033285"/>
                </a:lnTo>
                <a:lnTo>
                  <a:pt x="7860" y="1001490"/>
                </a:lnTo>
                <a:lnTo>
                  <a:pt x="0" y="962554"/>
                </a:lnTo>
                <a:lnTo>
                  <a:pt x="0" y="712494"/>
                </a:lnTo>
                <a:lnTo>
                  <a:pt x="0" y="562456"/>
                </a:lnTo>
                <a:close/>
              </a:path>
            </a:pathLst>
          </a:custGeom>
          <a:ln w="67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5918" y="4548354"/>
            <a:ext cx="2290180" cy="2768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6050" y="5785635"/>
            <a:ext cx="1490345" cy="1062990"/>
          </a:xfrm>
          <a:custGeom>
            <a:avLst/>
            <a:gdLst/>
            <a:ahLst/>
            <a:cxnLst/>
            <a:rect l="l" t="t" r="r" b="b"/>
            <a:pathLst>
              <a:path w="1490345" h="1062990">
                <a:moveTo>
                  <a:pt x="1389948" y="462429"/>
                </a:moveTo>
                <a:lnTo>
                  <a:pt x="100026" y="462429"/>
                </a:lnTo>
                <a:lnTo>
                  <a:pt x="61091" y="470290"/>
                </a:lnTo>
                <a:lnTo>
                  <a:pt x="29296" y="491727"/>
                </a:lnTo>
                <a:lnTo>
                  <a:pt x="7860" y="523522"/>
                </a:lnTo>
                <a:lnTo>
                  <a:pt x="0" y="562456"/>
                </a:lnTo>
                <a:lnTo>
                  <a:pt x="0" y="962554"/>
                </a:lnTo>
                <a:lnTo>
                  <a:pt x="7860" y="1001490"/>
                </a:lnTo>
                <a:lnTo>
                  <a:pt x="29296" y="1033285"/>
                </a:lnTo>
                <a:lnTo>
                  <a:pt x="61091" y="1054722"/>
                </a:lnTo>
                <a:lnTo>
                  <a:pt x="100026" y="1062582"/>
                </a:lnTo>
                <a:lnTo>
                  <a:pt x="1389948" y="1062582"/>
                </a:lnTo>
                <a:lnTo>
                  <a:pt x="1428884" y="1054722"/>
                </a:lnTo>
                <a:lnTo>
                  <a:pt x="1460679" y="1033285"/>
                </a:lnTo>
                <a:lnTo>
                  <a:pt x="1482116" y="1001490"/>
                </a:lnTo>
                <a:lnTo>
                  <a:pt x="1489976" y="962554"/>
                </a:lnTo>
                <a:lnTo>
                  <a:pt x="1489976" y="562456"/>
                </a:lnTo>
                <a:lnTo>
                  <a:pt x="1482116" y="523522"/>
                </a:lnTo>
                <a:lnTo>
                  <a:pt x="1460679" y="491727"/>
                </a:lnTo>
                <a:lnTo>
                  <a:pt x="1428884" y="470290"/>
                </a:lnTo>
                <a:lnTo>
                  <a:pt x="1389948" y="462429"/>
                </a:lnTo>
                <a:close/>
              </a:path>
              <a:path w="1490345" h="1062990">
                <a:moveTo>
                  <a:pt x="1154761" y="0"/>
                </a:moveTo>
                <a:lnTo>
                  <a:pt x="869152" y="462429"/>
                </a:lnTo>
                <a:lnTo>
                  <a:pt x="1241647" y="462429"/>
                </a:lnTo>
                <a:lnTo>
                  <a:pt x="1154761" y="0"/>
                </a:lnTo>
                <a:close/>
              </a:path>
            </a:pathLst>
          </a:custGeom>
          <a:solidFill>
            <a:srgbClr val="FFF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6050" y="5785635"/>
            <a:ext cx="1490345" cy="1062990"/>
          </a:xfrm>
          <a:custGeom>
            <a:avLst/>
            <a:gdLst/>
            <a:ahLst/>
            <a:cxnLst/>
            <a:rect l="l" t="t" r="r" b="b"/>
            <a:pathLst>
              <a:path w="1490345" h="1062990">
                <a:moveTo>
                  <a:pt x="0" y="562458"/>
                </a:moveTo>
                <a:lnTo>
                  <a:pt x="7860" y="523522"/>
                </a:lnTo>
                <a:lnTo>
                  <a:pt x="29297" y="491727"/>
                </a:lnTo>
                <a:lnTo>
                  <a:pt x="61092" y="470290"/>
                </a:lnTo>
                <a:lnTo>
                  <a:pt x="100027" y="462430"/>
                </a:lnTo>
                <a:lnTo>
                  <a:pt x="869153" y="462430"/>
                </a:lnTo>
                <a:lnTo>
                  <a:pt x="1154761" y="0"/>
                </a:lnTo>
                <a:lnTo>
                  <a:pt x="1241647" y="462430"/>
                </a:lnTo>
                <a:lnTo>
                  <a:pt x="1389949" y="462430"/>
                </a:lnTo>
                <a:lnTo>
                  <a:pt x="1428885" y="470290"/>
                </a:lnTo>
                <a:lnTo>
                  <a:pt x="1460680" y="491727"/>
                </a:lnTo>
                <a:lnTo>
                  <a:pt x="1482116" y="523522"/>
                </a:lnTo>
                <a:lnTo>
                  <a:pt x="1489977" y="562458"/>
                </a:lnTo>
                <a:lnTo>
                  <a:pt x="1489977" y="712494"/>
                </a:lnTo>
                <a:lnTo>
                  <a:pt x="1489977" y="962554"/>
                </a:lnTo>
                <a:lnTo>
                  <a:pt x="1482116" y="1001490"/>
                </a:lnTo>
                <a:lnTo>
                  <a:pt x="1460680" y="1033285"/>
                </a:lnTo>
                <a:lnTo>
                  <a:pt x="1428885" y="1054722"/>
                </a:lnTo>
                <a:lnTo>
                  <a:pt x="1389949" y="1062582"/>
                </a:lnTo>
                <a:lnTo>
                  <a:pt x="1241647" y="1062582"/>
                </a:lnTo>
                <a:lnTo>
                  <a:pt x="869153" y="1062582"/>
                </a:lnTo>
                <a:lnTo>
                  <a:pt x="100027" y="1062582"/>
                </a:lnTo>
                <a:lnTo>
                  <a:pt x="61092" y="1054722"/>
                </a:lnTo>
                <a:lnTo>
                  <a:pt x="29297" y="1033285"/>
                </a:lnTo>
                <a:lnTo>
                  <a:pt x="7860" y="1001490"/>
                </a:lnTo>
                <a:lnTo>
                  <a:pt x="0" y="962554"/>
                </a:lnTo>
                <a:lnTo>
                  <a:pt x="0" y="712494"/>
                </a:lnTo>
                <a:lnTo>
                  <a:pt x="0" y="562456"/>
                </a:lnTo>
                <a:close/>
              </a:path>
            </a:pathLst>
          </a:custGeom>
          <a:ln w="67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5603" y="1460788"/>
            <a:ext cx="2290180" cy="2921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5914" y="2066512"/>
            <a:ext cx="1285240" cy="1068705"/>
          </a:xfrm>
          <a:custGeom>
            <a:avLst/>
            <a:gdLst/>
            <a:ahLst/>
            <a:cxnLst/>
            <a:rect l="l" t="t" r="r" b="b"/>
            <a:pathLst>
              <a:path w="1285239" h="1068705">
                <a:moveTo>
                  <a:pt x="1172331" y="393734"/>
                </a:moveTo>
                <a:lnTo>
                  <a:pt x="112398" y="393734"/>
                </a:lnTo>
                <a:lnTo>
                  <a:pt x="68648" y="402567"/>
                </a:lnTo>
                <a:lnTo>
                  <a:pt x="32920" y="426655"/>
                </a:lnTo>
                <a:lnTo>
                  <a:pt x="8832" y="462382"/>
                </a:lnTo>
                <a:lnTo>
                  <a:pt x="0" y="506130"/>
                </a:lnTo>
                <a:lnTo>
                  <a:pt x="0" y="955711"/>
                </a:lnTo>
                <a:lnTo>
                  <a:pt x="8832" y="999462"/>
                </a:lnTo>
                <a:lnTo>
                  <a:pt x="32920" y="1035189"/>
                </a:lnTo>
                <a:lnTo>
                  <a:pt x="68648" y="1059277"/>
                </a:lnTo>
                <a:lnTo>
                  <a:pt x="112398" y="1068110"/>
                </a:lnTo>
                <a:lnTo>
                  <a:pt x="1172331" y="1068110"/>
                </a:lnTo>
                <a:lnTo>
                  <a:pt x="1216082" y="1059277"/>
                </a:lnTo>
                <a:lnTo>
                  <a:pt x="1251809" y="1035189"/>
                </a:lnTo>
                <a:lnTo>
                  <a:pt x="1275897" y="999462"/>
                </a:lnTo>
                <a:lnTo>
                  <a:pt x="1284730" y="955711"/>
                </a:lnTo>
                <a:lnTo>
                  <a:pt x="1284730" y="506130"/>
                </a:lnTo>
                <a:lnTo>
                  <a:pt x="1275897" y="462382"/>
                </a:lnTo>
                <a:lnTo>
                  <a:pt x="1251809" y="426655"/>
                </a:lnTo>
                <a:lnTo>
                  <a:pt x="1216082" y="402567"/>
                </a:lnTo>
                <a:lnTo>
                  <a:pt x="1172331" y="393734"/>
                </a:lnTo>
                <a:close/>
              </a:path>
              <a:path w="1285239" h="1068705">
                <a:moveTo>
                  <a:pt x="416124" y="0"/>
                </a:moveTo>
                <a:lnTo>
                  <a:pt x="214121" y="393734"/>
                </a:lnTo>
                <a:lnTo>
                  <a:pt x="535303" y="393734"/>
                </a:lnTo>
                <a:lnTo>
                  <a:pt x="416124" y="0"/>
                </a:lnTo>
                <a:close/>
              </a:path>
            </a:pathLst>
          </a:custGeom>
          <a:solidFill>
            <a:srgbClr val="FFF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85914" y="2066511"/>
            <a:ext cx="1285240" cy="1068705"/>
          </a:xfrm>
          <a:custGeom>
            <a:avLst/>
            <a:gdLst/>
            <a:ahLst/>
            <a:cxnLst/>
            <a:rect l="l" t="t" r="r" b="b"/>
            <a:pathLst>
              <a:path w="1285239" h="1068705">
                <a:moveTo>
                  <a:pt x="0" y="506133"/>
                </a:moveTo>
                <a:lnTo>
                  <a:pt x="8832" y="462382"/>
                </a:lnTo>
                <a:lnTo>
                  <a:pt x="32920" y="426655"/>
                </a:lnTo>
                <a:lnTo>
                  <a:pt x="68647" y="402567"/>
                </a:lnTo>
                <a:lnTo>
                  <a:pt x="112398" y="393734"/>
                </a:lnTo>
                <a:lnTo>
                  <a:pt x="214121" y="393734"/>
                </a:lnTo>
                <a:lnTo>
                  <a:pt x="416124" y="0"/>
                </a:lnTo>
                <a:lnTo>
                  <a:pt x="535304" y="393734"/>
                </a:lnTo>
                <a:lnTo>
                  <a:pt x="1172331" y="393734"/>
                </a:lnTo>
                <a:lnTo>
                  <a:pt x="1216082" y="402567"/>
                </a:lnTo>
                <a:lnTo>
                  <a:pt x="1251809" y="426655"/>
                </a:lnTo>
                <a:lnTo>
                  <a:pt x="1275897" y="462382"/>
                </a:lnTo>
                <a:lnTo>
                  <a:pt x="1284730" y="506133"/>
                </a:lnTo>
                <a:lnTo>
                  <a:pt x="1284730" y="674724"/>
                </a:lnTo>
                <a:lnTo>
                  <a:pt x="1284730" y="955712"/>
                </a:lnTo>
                <a:lnTo>
                  <a:pt x="1275897" y="999463"/>
                </a:lnTo>
                <a:lnTo>
                  <a:pt x="1251809" y="1035190"/>
                </a:lnTo>
                <a:lnTo>
                  <a:pt x="1216082" y="1059278"/>
                </a:lnTo>
                <a:lnTo>
                  <a:pt x="1172331" y="1068111"/>
                </a:lnTo>
                <a:lnTo>
                  <a:pt x="535304" y="1068111"/>
                </a:lnTo>
                <a:lnTo>
                  <a:pt x="214121" y="1068111"/>
                </a:lnTo>
                <a:lnTo>
                  <a:pt x="112398" y="1068111"/>
                </a:lnTo>
                <a:lnTo>
                  <a:pt x="68647" y="1059278"/>
                </a:lnTo>
                <a:lnTo>
                  <a:pt x="32920" y="1035190"/>
                </a:lnTo>
                <a:lnTo>
                  <a:pt x="8832" y="999463"/>
                </a:lnTo>
                <a:lnTo>
                  <a:pt x="0" y="955712"/>
                </a:lnTo>
                <a:lnTo>
                  <a:pt x="0" y="674724"/>
                </a:lnTo>
                <a:lnTo>
                  <a:pt x="0" y="506130"/>
                </a:lnTo>
                <a:close/>
              </a:path>
            </a:pathLst>
          </a:custGeom>
          <a:ln w="67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20873" y="2644622"/>
            <a:ext cx="635000" cy="31559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800" b="1" dirty="0">
                <a:solidFill>
                  <a:srgbClr val="111466"/>
                </a:solidFill>
                <a:latin typeface="Calibri"/>
                <a:cs typeface="Calibri"/>
              </a:rPr>
              <a:t>P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6637" y="5454126"/>
            <a:ext cx="635000" cy="35306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800" b="1" dirty="0">
                <a:solidFill>
                  <a:srgbClr val="111466"/>
                </a:solidFill>
                <a:latin typeface="Calibri"/>
                <a:cs typeface="Calibri"/>
              </a:rPr>
              <a:t>N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5505" y="1460786"/>
            <a:ext cx="2290180" cy="2921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505" y="2066511"/>
            <a:ext cx="1440180" cy="1068705"/>
          </a:xfrm>
          <a:custGeom>
            <a:avLst/>
            <a:gdLst/>
            <a:ahLst/>
            <a:cxnLst/>
            <a:rect l="l" t="t" r="r" b="b"/>
            <a:pathLst>
              <a:path w="1440179" h="1068705">
                <a:moveTo>
                  <a:pt x="1327449" y="393734"/>
                </a:moveTo>
                <a:lnTo>
                  <a:pt x="112397" y="393734"/>
                </a:lnTo>
                <a:lnTo>
                  <a:pt x="68647" y="402567"/>
                </a:lnTo>
                <a:lnTo>
                  <a:pt x="32920" y="426655"/>
                </a:lnTo>
                <a:lnTo>
                  <a:pt x="8832" y="462382"/>
                </a:lnTo>
                <a:lnTo>
                  <a:pt x="0" y="506130"/>
                </a:lnTo>
                <a:lnTo>
                  <a:pt x="0" y="955713"/>
                </a:lnTo>
                <a:lnTo>
                  <a:pt x="8832" y="999463"/>
                </a:lnTo>
                <a:lnTo>
                  <a:pt x="32920" y="1035191"/>
                </a:lnTo>
                <a:lnTo>
                  <a:pt x="68647" y="1059279"/>
                </a:lnTo>
                <a:lnTo>
                  <a:pt x="112397" y="1068111"/>
                </a:lnTo>
                <a:lnTo>
                  <a:pt x="1327449" y="1068111"/>
                </a:lnTo>
                <a:lnTo>
                  <a:pt x="1371200" y="1059279"/>
                </a:lnTo>
                <a:lnTo>
                  <a:pt x="1406927" y="1035191"/>
                </a:lnTo>
                <a:lnTo>
                  <a:pt x="1431014" y="999463"/>
                </a:lnTo>
                <a:lnTo>
                  <a:pt x="1439847" y="955713"/>
                </a:lnTo>
                <a:lnTo>
                  <a:pt x="1439846" y="506130"/>
                </a:lnTo>
                <a:lnTo>
                  <a:pt x="1431014" y="462382"/>
                </a:lnTo>
                <a:lnTo>
                  <a:pt x="1406927" y="426655"/>
                </a:lnTo>
                <a:lnTo>
                  <a:pt x="1371200" y="402567"/>
                </a:lnTo>
                <a:lnTo>
                  <a:pt x="1327449" y="393734"/>
                </a:lnTo>
                <a:close/>
              </a:path>
              <a:path w="1440179" h="1068705">
                <a:moveTo>
                  <a:pt x="466366" y="0"/>
                </a:moveTo>
                <a:lnTo>
                  <a:pt x="239975" y="393734"/>
                </a:lnTo>
                <a:lnTo>
                  <a:pt x="599936" y="393734"/>
                </a:lnTo>
                <a:lnTo>
                  <a:pt x="466366" y="0"/>
                </a:lnTo>
                <a:close/>
              </a:path>
            </a:pathLst>
          </a:custGeom>
          <a:solidFill>
            <a:srgbClr val="FFF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95505" y="2066510"/>
            <a:ext cx="1440180" cy="1068705"/>
          </a:xfrm>
          <a:custGeom>
            <a:avLst/>
            <a:gdLst/>
            <a:ahLst/>
            <a:cxnLst/>
            <a:rect l="l" t="t" r="r" b="b"/>
            <a:pathLst>
              <a:path w="1440179" h="1068705">
                <a:moveTo>
                  <a:pt x="0" y="506132"/>
                </a:moveTo>
                <a:lnTo>
                  <a:pt x="8832" y="462382"/>
                </a:lnTo>
                <a:lnTo>
                  <a:pt x="32920" y="426655"/>
                </a:lnTo>
                <a:lnTo>
                  <a:pt x="68647" y="402567"/>
                </a:lnTo>
                <a:lnTo>
                  <a:pt x="112397" y="393735"/>
                </a:lnTo>
                <a:lnTo>
                  <a:pt x="239974" y="393735"/>
                </a:lnTo>
                <a:lnTo>
                  <a:pt x="466366" y="0"/>
                </a:lnTo>
                <a:lnTo>
                  <a:pt x="599936" y="393735"/>
                </a:lnTo>
                <a:lnTo>
                  <a:pt x="1327449" y="393735"/>
                </a:lnTo>
                <a:lnTo>
                  <a:pt x="1371199" y="402567"/>
                </a:lnTo>
                <a:lnTo>
                  <a:pt x="1406926" y="426655"/>
                </a:lnTo>
                <a:lnTo>
                  <a:pt x="1431014" y="462382"/>
                </a:lnTo>
                <a:lnTo>
                  <a:pt x="1439847" y="506132"/>
                </a:lnTo>
                <a:lnTo>
                  <a:pt x="1439847" y="674726"/>
                </a:lnTo>
                <a:lnTo>
                  <a:pt x="1439847" y="955713"/>
                </a:lnTo>
                <a:lnTo>
                  <a:pt x="1431014" y="999464"/>
                </a:lnTo>
                <a:lnTo>
                  <a:pt x="1406926" y="1035191"/>
                </a:lnTo>
                <a:lnTo>
                  <a:pt x="1371199" y="1059278"/>
                </a:lnTo>
                <a:lnTo>
                  <a:pt x="1327449" y="1068111"/>
                </a:lnTo>
                <a:lnTo>
                  <a:pt x="599936" y="1068111"/>
                </a:lnTo>
                <a:lnTo>
                  <a:pt x="239974" y="1068111"/>
                </a:lnTo>
                <a:lnTo>
                  <a:pt x="112397" y="1068111"/>
                </a:lnTo>
                <a:lnTo>
                  <a:pt x="68647" y="1059278"/>
                </a:lnTo>
                <a:lnTo>
                  <a:pt x="32920" y="1035191"/>
                </a:lnTo>
                <a:lnTo>
                  <a:pt x="8832" y="999464"/>
                </a:lnTo>
                <a:lnTo>
                  <a:pt x="0" y="955713"/>
                </a:lnTo>
                <a:lnTo>
                  <a:pt x="0" y="674726"/>
                </a:lnTo>
                <a:lnTo>
                  <a:pt x="0" y="506131"/>
                </a:lnTo>
                <a:close/>
              </a:path>
            </a:pathLst>
          </a:custGeom>
          <a:ln w="67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40150" y="273304"/>
            <a:ext cx="3947160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745"/>
              </a:lnSpc>
              <a:spcBef>
                <a:spcPts val="100"/>
              </a:spcBef>
              <a:tabLst>
                <a:tab pos="2699385" algn="l"/>
              </a:tabLst>
            </a:pPr>
            <a:r>
              <a:rPr sz="4300" b="1" spc="350" dirty="0">
                <a:solidFill>
                  <a:srgbClr val="111466"/>
                </a:solidFill>
                <a:latin typeface="Calibri"/>
                <a:cs typeface="Calibri"/>
              </a:rPr>
              <a:t>P</a:t>
            </a:r>
            <a:r>
              <a:rPr sz="4300" b="1" spc="180" dirty="0">
                <a:solidFill>
                  <a:srgbClr val="111466"/>
                </a:solidFill>
                <a:latin typeface="Calibri"/>
                <a:cs typeface="Calibri"/>
              </a:rPr>
              <a:t>r</a:t>
            </a:r>
            <a:r>
              <a:rPr sz="4300" b="1" spc="370" dirty="0">
                <a:solidFill>
                  <a:srgbClr val="111466"/>
                </a:solidFill>
                <a:latin typeface="Calibri"/>
                <a:cs typeface="Calibri"/>
              </a:rPr>
              <a:t>e</a:t>
            </a:r>
            <a:r>
              <a:rPr sz="4300" b="1" spc="245" dirty="0">
                <a:solidFill>
                  <a:srgbClr val="111466"/>
                </a:solidFill>
                <a:latin typeface="Calibri"/>
                <a:cs typeface="Calibri"/>
              </a:rPr>
              <a:t>d</a:t>
            </a:r>
            <a:r>
              <a:rPr sz="4300" b="1" dirty="0">
                <a:solidFill>
                  <a:srgbClr val="111466"/>
                </a:solidFill>
                <a:latin typeface="Calibri"/>
                <a:cs typeface="Calibri"/>
              </a:rPr>
              <a:t>i</a:t>
            </a:r>
            <a:r>
              <a:rPr sz="4300" b="1" spc="240" dirty="0">
                <a:solidFill>
                  <a:srgbClr val="111466"/>
                </a:solidFill>
                <a:latin typeface="Calibri"/>
                <a:cs typeface="Calibri"/>
              </a:rPr>
              <a:t>c</a:t>
            </a:r>
            <a:r>
              <a:rPr sz="4300" b="1" spc="335" dirty="0">
                <a:solidFill>
                  <a:srgbClr val="111466"/>
                </a:solidFill>
                <a:latin typeface="Calibri"/>
                <a:cs typeface="Calibri"/>
              </a:rPr>
              <a:t>t</a:t>
            </a:r>
            <a:r>
              <a:rPr sz="4300" b="1" spc="370" dirty="0">
                <a:solidFill>
                  <a:srgbClr val="111466"/>
                </a:solidFill>
                <a:latin typeface="Calibri"/>
                <a:cs typeface="Calibri"/>
              </a:rPr>
              <a:t>e</a:t>
            </a:r>
            <a:r>
              <a:rPr sz="4300" b="1" spc="270" dirty="0">
                <a:solidFill>
                  <a:srgbClr val="111466"/>
                </a:solidFill>
                <a:latin typeface="Calibri"/>
                <a:cs typeface="Calibri"/>
              </a:rPr>
              <a:t>d</a:t>
            </a:r>
            <a:r>
              <a:rPr sz="4300" b="1" dirty="0">
                <a:solidFill>
                  <a:srgbClr val="111466"/>
                </a:solidFill>
                <a:latin typeface="Calibri"/>
                <a:cs typeface="Calibri"/>
              </a:rPr>
              <a:t>	</a:t>
            </a:r>
            <a:r>
              <a:rPr sz="4300" b="1" spc="400" dirty="0">
                <a:solidFill>
                  <a:srgbClr val="111466"/>
                </a:solidFill>
                <a:latin typeface="Calibri"/>
                <a:cs typeface="Calibri"/>
              </a:rPr>
              <a:t>c</a:t>
            </a:r>
            <a:r>
              <a:rPr sz="4300" b="1" spc="30" dirty="0">
                <a:solidFill>
                  <a:srgbClr val="111466"/>
                </a:solidFill>
                <a:latin typeface="Calibri"/>
                <a:cs typeface="Calibri"/>
              </a:rPr>
              <a:t>l</a:t>
            </a:r>
            <a:r>
              <a:rPr sz="4300" b="1" spc="310" dirty="0">
                <a:solidFill>
                  <a:srgbClr val="111466"/>
                </a:solidFill>
                <a:latin typeface="Calibri"/>
                <a:cs typeface="Calibri"/>
              </a:rPr>
              <a:t>a</a:t>
            </a:r>
            <a:r>
              <a:rPr sz="4300" b="1" spc="215" dirty="0">
                <a:solidFill>
                  <a:srgbClr val="111466"/>
                </a:solidFill>
                <a:latin typeface="Calibri"/>
                <a:cs typeface="Calibri"/>
              </a:rPr>
              <a:t>s</a:t>
            </a:r>
            <a:r>
              <a:rPr sz="4300" b="1" spc="229" dirty="0">
                <a:solidFill>
                  <a:srgbClr val="111466"/>
                </a:solidFill>
                <a:latin typeface="Calibri"/>
                <a:cs typeface="Calibri"/>
              </a:rPr>
              <a:t>s</a:t>
            </a:r>
            <a:endParaRPr sz="4300">
              <a:latin typeface="Calibri"/>
              <a:cs typeface="Calibri"/>
            </a:endParaRPr>
          </a:p>
          <a:p>
            <a:pPr marL="52069" algn="ctr">
              <a:lnSpc>
                <a:spcPts val="3665"/>
              </a:lnSpc>
              <a:tabLst>
                <a:tab pos="2742565" algn="l"/>
              </a:tabLst>
            </a:pPr>
            <a:r>
              <a:rPr sz="3400" b="1" spc="229" dirty="0">
                <a:solidFill>
                  <a:srgbClr val="111466"/>
                </a:solidFill>
                <a:latin typeface="Calibri"/>
                <a:cs typeface="Calibri"/>
              </a:rPr>
              <a:t>P	</a:t>
            </a:r>
            <a:r>
              <a:rPr sz="3400" b="1" spc="65" dirty="0">
                <a:solidFill>
                  <a:srgbClr val="111466"/>
                </a:solidFill>
                <a:latin typeface="Calibri"/>
                <a:cs typeface="Calibri"/>
              </a:rPr>
              <a:t>N</a:t>
            </a:r>
            <a:endParaRPr sz="34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564902" y="1410493"/>
          <a:ext cx="5708650" cy="6002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1111">
                <a:tc>
                  <a:txBody>
                    <a:bodyPr/>
                    <a:lstStyle/>
                    <a:p>
                      <a:pPr marL="1226820">
                        <a:lnSpc>
                          <a:spcPts val="4750"/>
                        </a:lnSpc>
                      </a:pPr>
                      <a:r>
                        <a:rPr sz="4300" b="1" spc="325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TP</a:t>
                      </a:r>
                      <a:endParaRPr sz="4300">
                        <a:latin typeface="Calibri"/>
                        <a:cs typeface="Calibri"/>
                      </a:endParaRPr>
                    </a:p>
                    <a:p>
                      <a:pPr marL="551815" marR="1285875" indent="165100">
                        <a:lnSpc>
                          <a:spcPct val="100000"/>
                        </a:lnSpc>
                        <a:spcBef>
                          <a:spcPts val="3719"/>
                        </a:spcBef>
                      </a:pPr>
                      <a:r>
                        <a:rPr sz="1900" b="1" spc="25" dirty="0">
                          <a:latin typeface="Calibri"/>
                          <a:cs typeface="Calibri"/>
                        </a:rPr>
                        <a:t>You’re  </a:t>
                      </a:r>
                      <a:r>
                        <a:rPr sz="1900" b="1" spc="-4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900" b="1" spc="3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900" b="1" spc="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900" b="1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900" b="1" spc="-6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900" b="1" dirty="0">
                          <a:latin typeface="Calibri"/>
                          <a:cs typeface="Calibri"/>
                        </a:rPr>
                        <a:t>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5380">
                        <a:lnSpc>
                          <a:spcPts val="4580"/>
                        </a:lnSpc>
                      </a:pPr>
                      <a:r>
                        <a:rPr sz="4300" b="1" spc="150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FN</a:t>
                      </a:r>
                      <a:endParaRPr sz="4300">
                        <a:latin typeface="Calibri"/>
                        <a:cs typeface="Calibri"/>
                      </a:endParaRPr>
                    </a:p>
                    <a:p>
                      <a:pPr marL="484505" marR="1283970" indent="-69215">
                        <a:lnSpc>
                          <a:spcPct val="100000"/>
                        </a:lnSpc>
                        <a:spcBef>
                          <a:spcPts val="3885"/>
                        </a:spcBef>
                      </a:pPr>
                      <a:r>
                        <a:rPr sz="1900" b="1" spc="25" dirty="0">
                          <a:latin typeface="Calibri"/>
                          <a:cs typeface="Calibri"/>
                        </a:rPr>
                        <a:t>You’re </a:t>
                      </a:r>
                      <a:r>
                        <a:rPr sz="1900" b="1" spc="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not  </a:t>
                      </a:r>
                      <a:r>
                        <a:rPr sz="1900" b="1" spc="90" dirty="0">
                          <a:latin typeface="Calibri"/>
                          <a:cs typeface="Calibri"/>
                        </a:rPr>
                        <a:t>pregnant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111">
                <a:tc>
                  <a:txBody>
                    <a:bodyPr/>
                    <a:lstStyle/>
                    <a:p>
                      <a:pPr marL="98551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4300" b="1" spc="270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FP</a:t>
                      </a:r>
                      <a:endParaRPr sz="43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750">
                        <a:latin typeface="Times New Roman"/>
                        <a:cs typeface="Times New Roman"/>
                      </a:endParaRPr>
                    </a:p>
                    <a:p>
                      <a:pPr marL="1104265" marR="733425" indent="165100">
                        <a:lnSpc>
                          <a:spcPct val="101099"/>
                        </a:lnSpc>
                      </a:pPr>
                      <a:r>
                        <a:rPr sz="1900" b="1" spc="25" dirty="0">
                          <a:latin typeface="Calibri"/>
                          <a:cs typeface="Calibri"/>
                        </a:rPr>
                        <a:t>You’re  </a:t>
                      </a:r>
                      <a:r>
                        <a:rPr sz="1900" b="1" spc="-4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900" b="1" spc="3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900" b="1" spc="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900" b="1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900" b="1" spc="-6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900" b="1" dirty="0">
                          <a:latin typeface="Calibri"/>
                          <a:cs typeface="Calibri"/>
                        </a:rPr>
                        <a:t>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78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4300" b="1" spc="220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TN</a:t>
                      </a:r>
                      <a:endParaRPr sz="43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750">
                        <a:latin typeface="Times New Roman"/>
                        <a:cs typeface="Times New Roman"/>
                      </a:endParaRPr>
                    </a:p>
                    <a:p>
                      <a:pPr marL="1059815" marR="708660" indent="-69215">
                        <a:lnSpc>
                          <a:spcPct val="101099"/>
                        </a:lnSpc>
                      </a:pPr>
                      <a:r>
                        <a:rPr sz="1900" b="1" spc="25" dirty="0">
                          <a:latin typeface="Calibri"/>
                          <a:cs typeface="Calibri"/>
                        </a:rPr>
                        <a:t>You’re </a:t>
                      </a:r>
                      <a:r>
                        <a:rPr sz="1900" b="1" spc="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not  </a:t>
                      </a:r>
                      <a:r>
                        <a:rPr sz="1900" b="1" spc="90" dirty="0">
                          <a:latin typeface="Calibri"/>
                          <a:cs typeface="Calibri"/>
                        </a:rPr>
                        <a:t>pregnant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B847-6C94-42A4-B05C-EDFAEE17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9600"/>
            <a:ext cx="5488035" cy="2169825"/>
          </a:xfrm>
        </p:spPr>
        <p:txBody>
          <a:bodyPr/>
          <a:lstStyle/>
          <a:p>
            <a:r>
              <a:rPr lang="en-US" dirty="0"/>
              <a:t>Precision and Recall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9B8E7-1BDD-47B4-87A0-804FEF1FF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266950"/>
            <a:ext cx="8915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77599" y="2518909"/>
          <a:ext cx="2705098" cy="431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439691" y="2192760"/>
            <a:ext cx="575310" cy="110489"/>
          </a:xfrm>
          <a:custGeom>
            <a:avLst/>
            <a:gdLst/>
            <a:ahLst/>
            <a:cxnLst/>
            <a:rect l="l" t="t" r="r" b="b"/>
            <a:pathLst>
              <a:path w="575309" h="110489">
                <a:moveTo>
                  <a:pt x="563475" y="48375"/>
                </a:moveTo>
                <a:lnTo>
                  <a:pt x="561646" y="48375"/>
                </a:lnTo>
                <a:lnTo>
                  <a:pt x="561646" y="61922"/>
                </a:lnTo>
                <a:lnTo>
                  <a:pt x="536591" y="61922"/>
                </a:lnTo>
                <a:lnTo>
                  <a:pt x="473721" y="98596"/>
                </a:lnTo>
                <a:lnTo>
                  <a:pt x="472630" y="102744"/>
                </a:lnTo>
                <a:lnTo>
                  <a:pt x="476399" y="109206"/>
                </a:lnTo>
                <a:lnTo>
                  <a:pt x="480547" y="110298"/>
                </a:lnTo>
                <a:lnTo>
                  <a:pt x="563477" y="61922"/>
                </a:lnTo>
                <a:lnTo>
                  <a:pt x="561646" y="61922"/>
                </a:lnTo>
                <a:lnTo>
                  <a:pt x="563479" y="61921"/>
                </a:lnTo>
                <a:lnTo>
                  <a:pt x="575087" y="55149"/>
                </a:lnTo>
                <a:lnTo>
                  <a:pt x="563475" y="48375"/>
                </a:lnTo>
                <a:close/>
              </a:path>
              <a:path w="575309" h="110489">
                <a:moveTo>
                  <a:pt x="548203" y="55149"/>
                </a:moveTo>
                <a:lnTo>
                  <a:pt x="536591" y="61922"/>
                </a:lnTo>
                <a:lnTo>
                  <a:pt x="561646" y="61922"/>
                </a:lnTo>
                <a:lnTo>
                  <a:pt x="561646" y="60999"/>
                </a:lnTo>
                <a:lnTo>
                  <a:pt x="558232" y="60999"/>
                </a:lnTo>
                <a:lnTo>
                  <a:pt x="548203" y="55149"/>
                </a:lnTo>
                <a:close/>
              </a:path>
              <a:path w="575309" h="110489">
                <a:moveTo>
                  <a:pt x="536591" y="48375"/>
                </a:moveTo>
                <a:lnTo>
                  <a:pt x="0" y="48375"/>
                </a:lnTo>
                <a:lnTo>
                  <a:pt x="0" y="61921"/>
                </a:lnTo>
                <a:lnTo>
                  <a:pt x="536593" y="61921"/>
                </a:lnTo>
                <a:lnTo>
                  <a:pt x="548203" y="55149"/>
                </a:lnTo>
                <a:lnTo>
                  <a:pt x="536591" y="48375"/>
                </a:lnTo>
                <a:close/>
              </a:path>
              <a:path w="575309" h="110489">
                <a:moveTo>
                  <a:pt x="558232" y="49298"/>
                </a:moveTo>
                <a:lnTo>
                  <a:pt x="548203" y="55149"/>
                </a:lnTo>
                <a:lnTo>
                  <a:pt x="558232" y="60999"/>
                </a:lnTo>
                <a:lnTo>
                  <a:pt x="558232" y="49298"/>
                </a:lnTo>
                <a:close/>
              </a:path>
              <a:path w="575309" h="110489">
                <a:moveTo>
                  <a:pt x="561646" y="49298"/>
                </a:moveTo>
                <a:lnTo>
                  <a:pt x="558232" y="49298"/>
                </a:lnTo>
                <a:lnTo>
                  <a:pt x="558232" y="60999"/>
                </a:lnTo>
                <a:lnTo>
                  <a:pt x="561646" y="60999"/>
                </a:lnTo>
                <a:lnTo>
                  <a:pt x="561646" y="49298"/>
                </a:lnTo>
                <a:close/>
              </a:path>
              <a:path w="575309" h="110489">
                <a:moveTo>
                  <a:pt x="480547" y="0"/>
                </a:moveTo>
                <a:lnTo>
                  <a:pt x="476399" y="1092"/>
                </a:lnTo>
                <a:lnTo>
                  <a:pt x="472630" y="7553"/>
                </a:lnTo>
                <a:lnTo>
                  <a:pt x="473721" y="11701"/>
                </a:lnTo>
                <a:lnTo>
                  <a:pt x="548203" y="55149"/>
                </a:lnTo>
                <a:lnTo>
                  <a:pt x="558232" y="49298"/>
                </a:lnTo>
                <a:lnTo>
                  <a:pt x="561646" y="49298"/>
                </a:lnTo>
                <a:lnTo>
                  <a:pt x="561646" y="48375"/>
                </a:lnTo>
                <a:lnTo>
                  <a:pt x="563475" y="48375"/>
                </a:lnTo>
                <a:lnTo>
                  <a:pt x="480547" y="0"/>
                </a:lnTo>
                <a:close/>
              </a:path>
            </a:pathLst>
          </a:custGeom>
          <a:solidFill>
            <a:srgbClr val="111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2619" y="2655077"/>
            <a:ext cx="330200" cy="114681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900" spc="60" dirty="0">
                <a:solidFill>
                  <a:srgbClr val="111466"/>
                </a:solidFill>
                <a:latin typeface="Calibri"/>
                <a:cs typeface="Calibri"/>
              </a:rPr>
              <a:t>n_samples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4581" y="3920831"/>
            <a:ext cx="110489" cy="568960"/>
          </a:xfrm>
          <a:custGeom>
            <a:avLst/>
            <a:gdLst/>
            <a:ahLst/>
            <a:cxnLst/>
            <a:rect l="l" t="t" r="r" b="b"/>
            <a:pathLst>
              <a:path w="110489" h="568960">
                <a:moveTo>
                  <a:pt x="7553" y="466291"/>
                </a:moveTo>
                <a:lnTo>
                  <a:pt x="1092" y="470061"/>
                </a:lnTo>
                <a:lnTo>
                  <a:pt x="0" y="474209"/>
                </a:lnTo>
                <a:lnTo>
                  <a:pt x="55149" y="568750"/>
                </a:lnTo>
                <a:lnTo>
                  <a:pt x="62991" y="555307"/>
                </a:lnTo>
                <a:lnTo>
                  <a:pt x="48376" y="555307"/>
                </a:lnTo>
                <a:lnTo>
                  <a:pt x="48376" y="530253"/>
                </a:lnTo>
                <a:lnTo>
                  <a:pt x="11696" y="467382"/>
                </a:lnTo>
                <a:lnTo>
                  <a:pt x="7553" y="466291"/>
                </a:lnTo>
                <a:close/>
              </a:path>
              <a:path w="110489" h="568960">
                <a:moveTo>
                  <a:pt x="48376" y="530254"/>
                </a:moveTo>
                <a:lnTo>
                  <a:pt x="48376" y="555307"/>
                </a:lnTo>
                <a:lnTo>
                  <a:pt x="61922" y="555307"/>
                </a:lnTo>
                <a:lnTo>
                  <a:pt x="61922" y="551895"/>
                </a:lnTo>
                <a:lnTo>
                  <a:pt x="49298" y="551895"/>
                </a:lnTo>
                <a:lnTo>
                  <a:pt x="55149" y="541864"/>
                </a:lnTo>
                <a:lnTo>
                  <a:pt x="48376" y="530254"/>
                </a:lnTo>
                <a:close/>
              </a:path>
              <a:path w="110489" h="568960">
                <a:moveTo>
                  <a:pt x="102744" y="466291"/>
                </a:moveTo>
                <a:lnTo>
                  <a:pt x="98595" y="467384"/>
                </a:lnTo>
                <a:lnTo>
                  <a:pt x="61922" y="530253"/>
                </a:lnTo>
                <a:lnTo>
                  <a:pt x="61922" y="555307"/>
                </a:lnTo>
                <a:lnTo>
                  <a:pt x="62991" y="555307"/>
                </a:lnTo>
                <a:lnTo>
                  <a:pt x="110298" y="474209"/>
                </a:lnTo>
                <a:lnTo>
                  <a:pt x="109207" y="470061"/>
                </a:lnTo>
                <a:lnTo>
                  <a:pt x="102744" y="466291"/>
                </a:lnTo>
                <a:close/>
              </a:path>
              <a:path w="110489" h="568960">
                <a:moveTo>
                  <a:pt x="55149" y="541864"/>
                </a:moveTo>
                <a:lnTo>
                  <a:pt x="49298" y="551895"/>
                </a:lnTo>
                <a:lnTo>
                  <a:pt x="61000" y="551895"/>
                </a:lnTo>
                <a:lnTo>
                  <a:pt x="55149" y="541864"/>
                </a:lnTo>
                <a:close/>
              </a:path>
              <a:path w="110489" h="568960">
                <a:moveTo>
                  <a:pt x="61922" y="530253"/>
                </a:moveTo>
                <a:lnTo>
                  <a:pt x="55149" y="541864"/>
                </a:lnTo>
                <a:lnTo>
                  <a:pt x="61000" y="551895"/>
                </a:lnTo>
                <a:lnTo>
                  <a:pt x="61922" y="551895"/>
                </a:lnTo>
                <a:lnTo>
                  <a:pt x="61922" y="530253"/>
                </a:lnTo>
                <a:close/>
              </a:path>
              <a:path w="110489" h="568960">
                <a:moveTo>
                  <a:pt x="61921" y="0"/>
                </a:moveTo>
                <a:lnTo>
                  <a:pt x="48375" y="0"/>
                </a:lnTo>
                <a:lnTo>
                  <a:pt x="48376" y="530254"/>
                </a:lnTo>
                <a:lnTo>
                  <a:pt x="55149" y="541864"/>
                </a:lnTo>
                <a:lnTo>
                  <a:pt x="61922" y="530254"/>
                </a:lnTo>
                <a:lnTo>
                  <a:pt x="61921" y="0"/>
                </a:lnTo>
                <a:close/>
              </a:path>
            </a:pathLst>
          </a:custGeom>
          <a:solidFill>
            <a:srgbClr val="111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67596" y="1631990"/>
            <a:ext cx="2915285" cy="7486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1299845" algn="l"/>
                <a:tab pos="2430780" algn="l"/>
              </a:tabLst>
            </a:pPr>
            <a:r>
              <a:rPr sz="2600" b="1" spc="-10" dirty="0">
                <a:solidFill>
                  <a:srgbClr val="111466"/>
                </a:solidFill>
                <a:latin typeface="Calibri"/>
                <a:cs typeface="Calibri"/>
              </a:rPr>
              <a:t>F</a:t>
            </a:r>
            <a:r>
              <a:rPr sz="2600" b="1" spc="120" dirty="0">
                <a:solidFill>
                  <a:srgbClr val="111466"/>
                </a:solidFill>
                <a:latin typeface="Calibri"/>
                <a:cs typeface="Calibri"/>
              </a:rPr>
              <a:t>e</a:t>
            </a:r>
            <a:r>
              <a:rPr sz="2600" b="1" spc="-35" dirty="0">
                <a:solidFill>
                  <a:srgbClr val="111466"/>
                </a:solidFill>
                <a:latin typeface="Calibri"/>
                <a:cs typeface="Calibri"/>
              </a:rPr>
              <a:t>a</a:t>
            </a:r>
            <a:r>
              <a:rPr sz="2600" b="1" spc="325" dirty="0">
                <a:solidFill>
                  <a:srgbClr val="111466"/>
                </a:solidFill>
                <a:latin typeface="Calibri"/>
                <a:cs typeface="Calibri"/>
              </a:rPr>
              <a:t>t</a:t>
            </a:r>
            <a:r>
              <a:rPr sz="2600" b="1" spc="55" dirty="0">
                <a:solidFill>
                  <a:srgbClr val="111466"/>
                </a:solidFill>
                <a:latin typeface="Calibri"/>
                <a:cs typeface="Calibri"/>
              </a:rPr>
              <a:t>u</a:t>
            </a:r>
            <a:r>
              <a:rPr sz="2600" b="1" spc="190" dirty="0">
                <a:solidFill>
                  <a:srgbClr val="111466"/>
                </a:solidFill>
                <a:latin typeface="Calibri"/>
                <a:cs typeface="Calibri"/>
              </a:rPr>
              <a:t>r</a:t>
            </a:r>
            <a:r>
              <a:rPr sz="2600" b="1" spc="114" dirty="0">
                <a:solidFill>
                  <a:srgbClr val="111466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111466"/>
                </a:solidFill>
                <a:latin typeface="Calibri"/>
                <a:cs typeface="Calibri"/>
              </a:rPr>
              <a:t>	</a:t>
            </a:r>
            <a:r>
              <a:rPr sz="2600" b="1" spc="-175" dirty="0">
                <a:solidFill>
                  <a:srgbClr val="111466"/>
                </a:solidFill>
                <a:latin typeface="Calibri"/>
                <a:cs typeface="Calibri"/>
              </a:rPr>
              <a:t>m</a:t>
            </a:r>
            <a:r>
              <a:rPr sz="2600" b="1" spc="-35" dirty="0">
                <a:solidFill>
                  <a:srgbClr val="111466"/>
                </a:solidFill>
                <a:latin typeface="Calibri"/>
                <a:cs typeface="Calibri"/>
              </a:rPr>
              <a:t>a</a:t>
            </a:r>
            <a:r>
              <a:rPr sz="2600" b="1" spc="325" dirty="0">
                <a:solidFill>
                  <a:srgbClr val="111466"/>
                </a:solidFill>
                <a:latin typeface="Calibri"/>
                <a:cs typeface="Calibri"/>
              </a:rPr>
              <a:t>t</a:t>
            </a:r>
            <a:r>
              <a:rPr sz="2600" b="1" spc="315" dirty="0">
                <a:solidFill>
                  <a:srgbClr val="111466"/>
                </a:solidFill>
                <a:latin typeface="Calibri"/>
                <a:cs typeface="Calibri"/>
              </a:rPr>
              <a:t>r</a:t>
            </a:r>
            <a:r>
              <a:rPr sz="2600" b="1" spc="50" dirty="0">
                <a:solidFill>
                  <a:srgbClr val="111466"/>
                </a:solidFill>
                <a:latin typeface="Calibri"/>
                <a:cs typeface="Calibri"/>
              </a:rPr>
              <a:t>i</a:t>
            </a:r>
            <a:r>
              <a:rPr sz="2600" b="1" spc="310" dirty="0">
                <a:solidFill>
                  <a:srgbClr val="111466"/>
                </a:solidFill>
                <a:latin typeface="Calibri"/>
                <a:cs typeface="Calibri"/>
              </a:rPr>
              <a:t>x</a:t>
            </a:r>
            <a:r>
              <a:rPr sz="2600" b="1" dirty="0">
                <a:solidFill>
                  <a:srgbClr val="111466"/>
                </a:solidFill>
                <a:latin typeface="Calibri"/>
                <a:cs typeface="Calibri"/>
              </a:rPr>
              <a:t>	</a:t>
            </a:r>
            <a:r>
              <a:rPr sz="2600" b="1" spc="105" dirty="0">
                <a:solidFill>
                  <a:srgbClr val="111466"/>
                </a:solidFill>
                <a:latin typeface="Calibri"/>
                <a:cs typeface="Calibri"/>
              </a:rPr>
              <a:t>(</a:t>
            </a:r>
            <a:r>
              <a:rPr sz="2600" b="1" spc="420" dirty="0">
                <a:solidFill>
                  <a:srgbClr val="111466"/>
                </a:solidFill>
                <a:latin typeface="Calibri"/>
                <a:cs typeface="Calibri"/>
              </a:rPr>
              <a:t>X</a:t>
            </a:r>
            <a:r>
              <a:rPr sz="2600" b="1" spc="120" dirty="0">
                <a:solidFill>
                  <a:srgbClr val="111466"/>
                </a:solidFill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42875">
              <a:lnSpc>
                <a:spcPct val="100000"/>
              </a:lnSpc>
              <a:spcBef>
                <a:spcPts val="120"/>
              </a:spcBef>
            </a:pPr>
            <a:r>
              <a:rPr sz="1900" spc="110" dirty="0">
                <a:solidFill>
                  <a:srgbClr val="111466"/>
                </a:solidFill>
                <a:latin typeface="Calibri"/>
                <a:cs typeface="Calibri"/>
              </a:rPr>
              <a:t>n_features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4016" y="1629156"/>
            <a:ext cx="101346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3530" marR="5080" indent="-291465">
              <a:lnSpc>
                <a:spcPts val="3100"/>
              </a:lnSpc>
              <a:spcBef>
                <a:spcPts val="219"/>
              </a:spcBef>
            </a:pPr>
            <a:r>
              <a:rPr sz="2600" b="1" spc="-60" dirty="0">
                <a:solidFill>
                  <a:srgbClr val="111466"/>
                </a:solidFill>
                <a:latin typeface="Calibri"/>
                <a:cs typeface="Calibri"/>
              </a:rPr>
              <a:t>T</a:t>
            </a:r>
            <a:r>
              <a:rPr sz="2600" b="1" spc="145" dirty="0">
                <a:solidFill>
                  <a:srgbClr val="111466"/>
                </a:solidFill>
                <a:latin typeface="Calibri"/>
                <a:cs typeface="Calibri"/>
              </a:rPr>
              <a:t>a</a:t>
            </a:r>
            <a:r>
              <a:rPr sz="2600" b="1" spc="210" dirty="0">
                <a:solidFill>
                  <a:srgbClr val="111466"/>
                </a:solidFill>
                <a:latin typeface="Calibri"/>
                <a:cs typeface="Calibri"/>
              </a:rPr>
              <a:t>r</a:t>
            </a:r>
            <a:r>
              <a:rPr sz="2600" b="1" spc="204" dirty="0">
                <a:solidFill>
                  <a:srgbClr val="111466"/>
                </a:solidFill>
                <a:latin typeface="Calibri"/>
                <a:cs typeface="Calibri"/>
              </a:rPr>
              <a:t>g</a:t>
            </a:r>
            <a:r>
              <a:rPr sz="2600" b="1" spc="-25" dirty="0">
                <a:solidFill>
                  <a:srgbClr val="111466"/>
                </a:solidFill>
                <a:latin typeface="Calibri"/>
                <a:cs typeface="Calibri"/>
              </a:rPr>
              <a:t>e</a:t>
            </a:r>
            <a:r>
              <a:rPr sz="2600" b="1" spc="265" dirty="0">
                <a:solidFill>
                  <a:srgbClr val="111466"/>
                </a:solidFill>
                <a:latin typeface="Calibri"/>
                <a:cs typeface="Calibri"/>
              </a:rPr>
              <a:t>t  </a:t>
            </a:r>
            <a:r>
              <a:rPr sz="2600" b="1" spc="105" dirty="0">
                <a:solidFill>
                  <a:srgbClr val="111466"/>
                </a:solidFill>
                <a:latin typeface="Calibri"/>
                <a:cs typeface="Calibri"/>
              </a:rPr>
              <a:t>(y)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5478" y="2685557"/>
            <a:ext cx="330200" cy="114681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900" spc="60" dirty="0">
                <a:solidFill>
                  <a:srgbClr val="111466"/>
                </a:solidFill>
                <a:latin typeface="Calibri"/>
                <a:cs typeface="Calibri"/>
              </a:rPr>
              <a:t>n_samples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57441" y="3951467"/>
            <a:ext cx="110489" cy="568960"/>
          </a:xfrm>
          <a:custGeom>
            <a:avLst/>
            <a:gdLst/>
            <a:ahLst/>
            <a:cxnLst/>
            <a:rect l="l" t="t" r="r" b="b"/>
            <a:pathLst>
              <a:path w="110490" h="568960">
                <a:moveTo>
                  <a:pt x="7553" y="466291"/>
                </a:moveTo>
                <a:lnTo>
                  <a:pt x="1090" y="470062"/>
                </a:lnTo>
                <a:lnTo>
                  <a:pt x="0" y="474210"/>
                </a:lnTo>
                <a:lnTo>
                  <a:pt x="55148" y="568750"/>
                </a:lnTo>
                <a:lnTo>
                  <a:pt x="62989" y="555308"/>
                </a:lnTo>
                <a:lnTo>
                  <a:pt x="48375" y="555308"/>
                </a:lnTo>
                <a:lnTo>
                  <a:pt x="48375" y="530253"/>
                </a:lnTo>
                <a:lnTo>
                  <a:pt x="11701" y="467384"/>
                </a:lnTo>
                <a:lnTo>
                  <a:pt x="7553" y="466291"/>
                </a:lnTo>
                <a:close/>
              </a:path>
              <a:path w="110490" h="568960">
                <a:moveTo>
                  <a:pt x="48375" y="530253"/>
                </a:moveTo>
                <a:lnTo>
                  <a:pt x="48375" y="555308"/>
                </a:lnTo>
                <a:lnTo>
                  <a:pt x="61922" y="555308"/>
                </a:lnTo>
                <a:lnTo>
                  <a:pt x="61922" y="551895"/>
                </a:lnTo>
                <a:lnTo>
                  <a:pt x="49298" y="551895"/>
                </a:lnTo>
                <a:lnTo>
                  <a:pt x="55149" y="541865"/>
                </a:lnTo>
                <a:lnTo>
                  <a:pt x="48375" y="530253"/>
                </a:lnTo>
                <a:close/>
              </a:path>
              <a:path w="110490" h="568960">
                <a:moveTo>
                  <a:pt x="102744" y="466291"/>
                </a:moveTo>
                <a:lnTo>
                  <a:pt x="98596" y="467384"/>
                </a:lnTo>
                <a:lnTo>
                  <a:pt x="61922" y="530253"/>
                </a:lnTo>
                <a:lnTo>
                  <a:pt x="61922" y="555308"/>
                </a:lnTo>
                <a:lnTo>
                  <a:pt x="62989" y="555308"/>
                </a:lnTo>
                <a:lnTo>
                  <a:pt x="110298" y="474209"/>
                </a:lnTo>
                <a:lnTo>
                  <a:pt x="109206" y="470062"/>
                </a:lnTo>
                <a:lnTo>
                  <a:pt x="102744" y="466291"/>
                </a:lnTo>
                <a:close/>
              </a:path>
              <a:path w="110490" h="568960">
                <a:moveTo>
                  <a:pt x="55149" y="541865"/>
                </a:moveTo>
                <a:lnTo>
                  <a:pt x="49298" y="551895"/>
                </a:lnTo>
                <a:lnTo>
                  <a:pt x="60999" y="551895"/>
                </a:lnTo>
                <a:lnTo>
                  <a:pt x="55149" y="541865"/>
                </a:lnTo>
                <a:close/>
              </a:path>
              <a:path w="110490" h="568960">
                <a:moveTo>
                  <a:pt x="61922" y="530254"/>
                </a:moveTo>
                <a:lnTo>
                  <a:pt x="55149" y="541865"/>
                </a:lnTo>
                <a:lnTo>
                  <a:pt x="60999" y="551895"/>
                </a:lnTo>
                <a:lnTo>
                  <a:pt x="61922" y="551895"/>
                </a:lnTo>
                <a:lnTo>
                  <a:pt x="61922" y="530254"/>
                </a:lnTo>
                <a:close/>
              </a:path>
              <a:path w="110490" h="568960">
                <a:moveTo>
                  <a:pt x="61921" y="0"/>
                </a:moveTo>
                <a:lnTo>
                  <a:pt x="48374" y="0"/>
                </a:lnTo>
                <a:lnTo>
                  <a:pt x="48375" y="530254"/>
                </a:lnTo>
                <a:lnTo>
                  <a:pt x="55149" y="541865"/>
                </a:lnTo>
                <a:lnTo>
                  <a:pt x="61922" y="530254"/>
                </a:lnTo>
                <a:lnTo>
                  <a:pt x="61921" y="0"/>
                </a:lnTo>
                <a:close/>
              </a:path>
            </a:pathLst>
          </a:custGeom>
          <a:solidFill>
            <a:srgbClr val="111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E</a:t>
            </a:r>
            <a:r>
              <a:rPr spc="380" dirty="0"/>
              <a:t>x</a:t>
            </a:r>
            <a:r>
              <a:rPr spc="25" dirty="0"/>
              <a:t>am</a:t>
            </a:r>
            <a:r>
              <a:rPr spc="30" dirty="0"/>
              <a:t>p</a:t>
            </a:r>
            <a:r>
              <a:rPr spc="105" dirty="0"/>
              <a:t>l</a:t>
            </a:r>
            <a:r>
              <a:rPr spc="204" dirty="0"/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22065" y="3310785"/>
            <a:ext cx="2738755" cy="2005964"/>
          </a:xfrm>
          <a:prstGeom prst="rect">
            <a:avLst/>
          </a:prstGeom>
        </p:spPr>
        <p:txBody>
          <a:bodyPr vert="vert270" wrap="square" lIns="0" tIns="17145" rIns="0" bIns="0" rtlCol="0">
            <a:spAutoFit/>
          </a:bodyPr>
          <a:lstStyle/>
          <a:p>
            <a:pPr marL="125095" marR="318770" indent="234315">
              <a:lnSpc>
                <a:spcPts val="4120"/>
              </a:lnSpc>
              <a:spcBef>
                <a:spcPts val="135"/>
              </a:spcBef>
            </a:pPr>
            <a:r>
              <a:rPr sz="3400" b="1" spc="125" dirty="0">
                <a:solidFill>
                  <a:srgbClr val="FF0000"/>
                </a:solidFill>
                <a:latin typeface="Calibri"/>
                <a:cs typeface="Calibri"/>
              </a:rPr>
              <a:t>Color  </a:t>
            </a:r>
            <a:r>
              <a:rPr sz="3400" b="1" spc="-4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400" b="1" spc="-10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400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400" b="1" spc="6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400" b="1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3400">
              <a:latin typeface="Calibri"/>
              <a:cs typeface="Calibri"/>
            </a:endParaRPr>
          </a:p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sz="3400" b="1" spc="204" dirty="0">
                <a:solidFill>
                  <a:srgbClr val="FF0000"/>
                </a:solidFill>
                <a:latin typeface="Calibri"/>
                <a:cs typeface="Calibri"/>
              </a:rPr>
              <a:t>Shape</a:t>
            </a:r>
            <a:endParaRPr sz="3400">
              <a:latin typeface="Calibri"/>
              <a:cs typeface="Calibri"/>
            </a:endParaRPr>
          </a:p>
          <a:p>
            <a:pPr marL="12700" marR="5080" indent="289560">
              <a:lnSpc>
                <a:spcPct val="102899"/>
              </a:lnSpc>
              <a:spcBef>
                <a:spcPts val="229"/>
              </a:spcBef>
              <a:tabLst>
                <a:tab pos="915035" algn="l"/>
              </a:tabLst>
            </a:pPr>
            <a:r>
              <a:rPr sz="3400" b="1" spc="200" dirty="0">
                <a:solidFill>
                  <a:srgbClr val="FF0000"/>
                </a:solidFill>
                <a:latin typeface="Calibri"/>
                <a:cs typeface="Calibri"/>
              </a:rPr>
              <a:t>Smell  </a:t>
            </a:r>
            <a:r>
              <a:rPr sz="3400" b="1" spc="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400" b="1" spc="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400" b="1" dirty="0">
                <a:solidFill>
                  <a:srgbClr val="FF0000"/>
                </a:solidFill>
                <a:latin typeface="Calibri"/>
                <a:cs typeface="Calibri"/>
              </a:rPr>
              <a:t>s	</a:t>
            </a:r>
            <a:r>
              <a:rPr sz="3400" b="1" spc="-1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400" b="1" spc="5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400" b="1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00" b="1" dirty="0">
                <a:solidFill>
                  <a:srgbClr val="FF0000"/>
                </a:solidFill>
                <a:latin typeface="Calibri"/>
                <a:cs typeface="Calibri"/>
              </a:rPr>
              <a:t>e?</a:t>
            </a:r>
            <a:endParaRPr sz="3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71753" y="2507720"/>
          <a:ext cx="541020" cy="431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461">
                <a:tc>
                  <a:txBody>
                    <a:bodyPr/>
                    <a:lstStyle/>
                    <a:p>
                      <a:pPr marR="153670" algn="r">
                        <a:lnSpc>
                          <a:spcPts val="2775"/>
                        </a:lnSpc>
                      </a:pPr>
                      <a:r>
                        <a:rPr sz="2600" b="1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600" b="1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 marR="153670" algn="r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600" b="1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 marR="165735" algn="r">
                        <a:lnSpc>
                          <a:spcPts val="3015"/>
                        </a:lnSpc>
                        <a:spcBef>
                          <a:spcPts val="280"/>
                        </a:spcBef>
                      </a:pPr>
                      <a:r>
                        <a:rPr sz="2600" b="1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 marR="159385" algn="r">
                        <a:lnSpc>
                          <a:spcPts val="3075"/>
                        </a:lnSpc>
                        <a:spcBef>
                          <a:spcPts val="220"/>
                        </a:spcBef>
                      </a:pPr>
                      <a:r>
                        <a:rPr sz="2600" b="1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 marR="133985" algn="r">
                        <a:lnSpc>
                          <a:spcPts val="2875"/>
                        </a:lnSpc>
                      </a:pPr>
                      <a:r>
                        <a:rPr sz="2600" b="1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461"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600" b="1" dirty="0">
                          <a:solidFill>
                            <a:srgbClr val="11146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111465"/>
                      </a:solidFill>
                      <a:prstDash val="solid"/>
                    </a:lnL>
                    <a:lnR w="28575">
                      <a:solidFill>
                        <a:srgbClr val="111465"/>
                      </a:solidFill>
                      <a:prstDash val="solid"/>
                    </a:lnR>
                    <a:lnT w="28575">
                      <a:solidFill>
                        <a:srgbClr val="111465"/>
                      </a:solidFill>
                      <a:prstDash val="solid"/>
                    </a:lnT>
                    <a:lnB w="28575">
                      <a:solidFill>
                        <a:srgbClr val="11146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79227" y="2356856"/>
            <a:ext cx="3199043" cy="426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1076" y="4261389"/>
            <a:ext cx="971550" cy="672465"/>
          </a:xfrm>
          <a:custGeom>
            <a:avLst/>
            <a:gdLst/>
            <a:ahLst/>
            <a:cxnLst/>
            <a:rect l="l" t="t" r="r" b="b"/>
            <a:pathLst>
              <a:path w="971550" h="672464">
                <a:moveTo>
                  <a:pt x="635059" y="0"/>
                </a:moveTo>
                <a:lnTo>
                  <a:pt x="635059" y="168073"/>
                </a:lnTo>
                <a:lnTo>
                  <a:pt x="0" y="168073"/>
                </a:lnTo>
                <a:lnTo>
                  <a:pt x="168074" y="336147"/>
                </a:lnTo>
                <a:lnTo>
                  <a:pt x="0" y="504221"/>
                </a:lnTo>
                <a:lnTo>
                  <a:pt x="635059" y="504221"/>
                </a:lnTo>
                <a:lnTo>
                  <a:pt x="635059" y="672296"/>
                </a:lnTo>
                <a:lnTo>
                  <a:pt x="971207" y="336147"/>
                </a:lnTo>
                <a:lnTo>
                  <a:pt x="635059" y="0"/>
                </a:lnTo>
                <a:close/>
              </a:path>
            </a:pathLst>
          </a:custGeom>
          <a:solidFill>
            <a:srgbClr val="111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1076" y="4261389"/>
            <a:ext cx="971550" cy="672465"/>
          </a:xfrm>
          <a:custGeom>
            <a:avLst/>
            <a:gdLst/>
            <a:ahLst/>
            <a:cxnLst/>
            <a:rect l="l" t="t" r="r" b="b"/>
            <a:pathLst>
              <a:path w="971550" h="672464">
                <a:moveTo>
                  <a:pt x="0" y="168074"/>
                </a:moveTo>
                <a:lnTo>
                  <a:pt x="635059" y="168074"/>
                </a:lnTo>
                <a:lnTo>
                  <a:pt x="635059" y="0"/>
                </a:lnTo>
                <a:lnTo>
                  <a:pt x="971207" y="336148"/>
                </a:lnTo>
                <a:lnTo>
                  <a:pt x="635059" y="672296"/>
                </a:lnTo>
                <a:lnTo>
                  <a:pt x="635059" y="504222"/>
                </a:lnTo>
                <a:lnTo>
                  <a:pt x="0" y="504222"/>
                </a:lnTo>
                <a:lnTo>
                  <a:pt x="168073" y="336148"/>
                </a:lnTo>
                <a:lnTo>
                  <a:pt x="0" y="168074"/>
                </a:lnTo>
                <a:close/>
              </a:path>
            </a:pathLst>
          </a:custGeom>
          <a:ln w="6773">
            <a:solidFill>
              <a:srgbClr val="111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15400" cy="249299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dirty="0"/>
              <a:t>Accuracy metrics</a:t>
            </a:r>
            <a:r>
              <a:rPr lang="en-US" dirty="0"/>
              <a:t> (ROC curve)</a:t>
            </a:r>
            <a:br>
              <a:rPr lang="en-US" dirty="0"/>
            </a:br>
            <a:endParaRPr dirty="0"/>
          </a:p>
        </p:txBody>
      </p:sp>
      <p:sp>
        <p:nvSpPr>
          <p:cNvPr id="167" name="Neural network: six layers (50 neurons each and hyperbolic tangent activation functions) + fully connected layers (13,451 weights and bias) [reconstruct the structure??]…"/>
          <p:cNvSpPr txBox="1">
            <a:spLocks noGrp="1"/>
          </p:cNvSpPr>
          <p:nvPr>
            <p:ph type="body" idx="1"/>
          </p:nvPr>
        </p:nvSpPr>
        <p:spPr>
          <a:xfrm>
            <a:off x="736700" y="2118122"/>
            <a:ext cx="4414477" cy="516529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40643" indent="-240643" defTabSz="316274">
              <a:spcBef>
                <a:spcPts val="2243"/>
              </a:spcBef>
              <a:defRPr sz="2800"/>
            </a:pPr>
            <a:r>
              <a:rPr lang="en-US" dirty="0"/>
              <a:t>How well the model</a:t>
            </a:r>
            <a:r>
              <a:rPr lang="en-US" dirty="0">
                <a:solidFill>
                  <a:srgbClr val="FF0000"/>
                </a:solidFill>
              </a:rPr>
              <a:t> separates the two classes</a:t>
            </a:r>
            <a:r>
              <a:rPr lang="en-US" dirty="0"/>
              <a:t>: grids containing earthquakes and grids not containing earthquakes</a:t>
            </a:r>
          </a:p>
          <a:p>
            <a:pPr marL="240643" indent="-240643" defTabSz="316274">
              <a:spcBef>
                <a:spcPts val="2243"/>
              </a:spcBef>
              <a:defRPr sz="2800"/>
            </a:pPr>
            <a:r>
              <a:rPr dirty="0"/>
              <a:t>Accuracy: receiver operating characteristic (ROC) analysis</a:t>
            </a:r>
            <a:r>
              <a:rPr lang="en-US" dirty="0"/>
              <a:t> (binary classifier)</a:t>
            </a:r>
            <a:r>
              <a:rPr dirty="0"/>
              <a:t> — true positive rate vs false positive rate for all thresholds</a:t>
            </a:r>
          </a:p>
          <a:p>
            <a:pPr marL="240643" indent="-240643" defTabSz="316274">
              <a:spcBef>
                <a:spcPts val="2243"/>
              </a:spcBef>
              <a:defRPr sz="2800"/>
            </a:pPr>
            <a:r>
              <a:rPr dirty="0"/>
              <a:t>AUC: area under ROC curve quantifies the overall performance; random assignment near 1:1, AUC0.5; better above 1:1, AUC1.0</a:t>
            </a:r>
            <a:endParaRPr lang="en-US" dirty="0"/>
          </a:p>
          <a:p>
            <a:pPr marL="240643" indent="-240643" defTabSz="316274">
              <a:spcBef>
                <a:spcPts val="2243"/>
              </a:spcBef>
              <a:defRPr sz="2200"/>
            </a:pPr>
            <a:endParaRPr dirty="0"/>
          </a:p>
          <a:p>
            <a:pPr marL="240643" indent="-240643" defTabSz="316274">
              <a:spcBef>
                <a:spcPts val="2243"/>
              </a:spcBef>
              <a:defRPr sz="2200"/>
            </a:pPr>
            <a:endParaRPr dirty="0"/>
          </a:p>
          <a:p>
            <a:pPr marL="240643" indent="-240643" defTabSz="316274">
              <a:spcBef>
                <a:spcPts val="2243"/>
              </a:spcBef>
              <a:defRPr sz="2200"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36A6C-0E61-4C9C-86C4-093F6ECBE2BD}"/>
              </a:ext>
            </a:extLst>
          </p:cNvPr>
          <p:cNvSpPr txBox="1"/>
          <p:nvPr/>
        </p:nvSpPr>
        <p:spPr>
          <a:xfrm>
            <a:off x="1435942" y="7078871"/>
            <a:ext cx="7186516" cy="5078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1" tIns="39291" rIns="39291" bIns="39291" numCol="1" spcCol="38100" rtlCol="0" anchor="ctr">
            <a:spAutoFit/>
          </a:bodyPr>
          <a:lstStyle/>
          <a:p>
            <a:r>
              <a:rPr lang="en-US" sz="1392" dirty="0"/>
              <a:t>(https://towardsdatascience.com/receiver-operating-characteristic-curves-demystified-in-python-bd531a4364d0)</a:t>
            </a:r>
            <a:endParaRPr lang="en-US" sz="1856" dirty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350E4E3-EE02-40C3-87FF-95B99BCF7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46885"/>
            <a:ext cx="4930923" cy="57230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1"/>
          <p:cNvSpPr txBox="1">
            <a:spLocks noGrp="1"/>
          </p:cNvSpPr>
          <p:nvPr>
            <p:ph type="title"/>
          </p:nvPr>
        </p:nvSpPr>
        <p:spPr>
          <a:xfrm>
            <a:off x="220152" y="515112"/>
            <a:ext cx="9618097" cy="1215717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r>
              <a:rPr lang="en-US" dirty="0"/>
              <a:t>Example: </a:t>
            </a:r>
            <a:br>
              <a:rPr dirty="0"/>
            </a:br>
            <a:r>
              <a:rPr sz="3200" dirty="0"/>
              <a:t>earthquake detection and location</a:t>
            </a:r>
            <a:r>
              <a:rPr lang="en-US" sz="3200" dirty="0"/>
              <a:t> (</a:t>
            </a:r>
            <a:r>
              <a:rPr lang="en-US" sz="3200" dirty="0" err="1"/>
              <a:t>Perol</a:t>
            </a:r>
            <a:r>
              <a:rPr lang="en-US" sz="3200" dirty="0"/>
              <a:t> et al 2018)</a:t>
            </a:r>
            <a:endParaRPr sz="3200" dirty="0"/>
          </a:p>
        </p:txBody>
      </p:sp>
      <p:pic>
        <p:nvPicPr>
          <p:cNvPr id="28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15390" r="25224" b="70101"/>
          <a:stretch>
            <a:fillRect/>
          </a:stretch>
        </p:blipFill>
        <p:spPr>
          <a:xfrm>
            <a:off x="5943600" y="2584409"/>
            <a:ext cx="3156967" cy="1507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1599" t="29900" r="3131" b="1279"/>
          <a:stretch>
            <a:fillRect/>
          </a:stretch>
        </p:blipFill>
        <p:spPr>
          <a:xfrm>
            <a:off x="663657" y="3124200"/>
            <a:ext cx="4625483" cy="3168397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5"/>
          <p:cNvSpPr txBox="1"/>
          <p:nvPr/>
        </p:nvSpPr>
        <p:spPr>
          <a:xfrm>
            <a:off x="5530738" y="4327485"/>
            <a:ext cx="4307511" cy="1463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718" rIns="37718">
            <a:spAutoFit/>
          </a:bodyPr>
          <a:lstStyle/>
          <a:p>
            <a:r>
              <a:rPr sz="1485" dirty="0"/>
              <a:t>Features: </a:t>
            </a:r>
          </a:p>
          <a:p>
            <a:r>
              <a:rPr sz="1485" dirty="0"/>
              <a:t>‘Earthquake’ vs ‘noise’: different features in the image</a:t>
            </a:r>
          </a:p>
          <a:p>
            <a:r>
              <a:rPr sz="1485" dirty="0"/>
              <a:t>‘Location’: different groups (K-Means) have different features. </a:t>
            </a:r>
          </a:p>
          <a:p>
            <a:endParaRPr sz="1485" dirty="0"/>
          </a:p>
          <a:p>
            <a:r>
              <a:rPr sz="1485" dirty="0"/>
              <a:t>Category: noise 0, cluster 1-6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42048" y="7228332"/>
            <a:ext cx="2313432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2930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>
            <a:spLocks noGrp="1"/>
          </p:cNvSpPr>
          <p:nvPr>
            <p:ph type="title"/>
          </p:nvPr>
        </p:nvSpPr>
        <p:spPr>
          <a:xfrm>
            <a:off x="228600" y="557243"/>
            <a:ext cx="9448800" cy="1156792"/>
          </a:xfrm>
          <a:prstGeom prst="rect">
            <a:avLst/>
          </a:prstGeom>
        </p:spPr>
        <p:txBody>
          <a:bodyPr/>
          <a:lstStyle/>
          <a:p>
            <a:pPr>
              <a:defRPr sz="4300" spc="-100"/>
            </a:pPr>
            <a:r>
              <a:rPr dirty="0"/>
              <a:t>Method: </a:t>
            </a:r>
            <a:r>
              <a:rPr lang="en-US" dirty="0"/>
              <a:t>convolutional neural network</a:t>
            </a:r>
            <a:br>
              <a:rPr dirty="0"/>
            </a:br>
            <a:r>
              <a:rPr sz="3217" dirty="0"/>
              <a:t>input</a:t>
            </a:r>
            <a:r>
              <a:rPr lang="en-US" sz="3217" dirty="0"/>
              <a:t> (waveform)</a:t>
            </a:r>
            <a:r>
              <a:rPr sz="3217" dirty="0"/>
              <a:t> </a:t>
            </a:r>
            <a:r>
              <a:rPr sz="3217"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3217" dirty="0"/>
              <a:t>Conv*8 </a:t>
            </a:r>
            <a:r>
              <a:rPr sz="3217" dirty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sz="3217" dirty="0"/>
              <a:t>c</a:t>
            </a:r>
            <a:r>
              <a:rPr sz="3217" dirty="0"/>
              <a:t>lassification</a:t>
            </a:r>
            <a:r>
              <a:rPr lang="en-US" sz="3217" dirty="0"/>
              <a:t> (cluster #)</a:t>
            </a:r>
            <a:endParaRPr sz="3217" dirty="0"/>
          </a:p>
        </p:txBody>
      </p:sp>
      <p:pic>
        <p:nvPicPr>
          <p:cNvPr id="28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r="7677" b="1683"/>
          <a:stretch>
            <a:fillRect/>
          </a:stretch>
        </p:blipFill>
        <p:spPr>
          <a:xfrm>
            <a:off x="609600" y="2743200"/>
            <a:ext cx="4661332" cy="3696462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extBox 5"/>
          <p:cNvSpPr txBox="1"/>
          <p:nvPr/>
        </p:nvSpPr>
        <p:spPr>
          <a:xfrm>
            <a:off x="5516006" y="2913049"/>
            <a:ext cx="3566729" cy="2834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718" rIns="37718">
            <a:spAutoFit/>
          </a:bodyPr>
          <a:lstStyle/>
          <a:p>
            <a:r>
              <a:rPr sz="1485" dirty="0"/>
              <a:t>Filters: </a:t>
            </a:r>
          </a:p>
          <a:p>
            <a:r>
              <a:rPr sz="1485" dirty="0"/>
              <a:t>   1st Conv: 32 3*3*3+1</a:t>
            </a:r>
          </a:p>
          <a:p>
            <a:r>
              <a:rPr sz="1485" dirty="0"/>
              <a:t>   2nd to 8th Conv: 32 3*3*32+1</a:t>
            </a:r>
          </a:p>
          <a:p>
            <a:r>
              <a:rPr sz="1485" dirty="0"/>
              <a:t>   FC: 128*7+1</a:t>
            </a:r>
          </a:p>
          <a:p>
            <a:r>
              <a:rPr sz="1485" dirty="0"/>
              <a:t>~66529 parameters</a:t>
            </a:r>
          </a:p>
          <a:p>
            <a:endParaRPr sz="1485" dirty="0"/>
          </a:p>
          <a:p>
            <a:r>
              <a:rPr sz="1485" dirty="0"/>
              <a:t>Training sets:  Feb 2014--Nov 2016</a:t>
            </a:r>
          </a:p>
          <a:p>
            <a:r>
              <a:rPr sz="1485" dirty="0"/>
              <a:t>2 station * 3 components</a:t>
            </a:r>
          </a:p>
          <a:p>
            <a:r>
              <a:rPr sz="1485" dirty="0"/>
              <a:t>2709 events and 700,039 windows of noise</a:t>
            </a:r>
          </a:p>
          <a:p>
            <a:endParaRPr sz="1485" dirty="0"/>
          </a:p>
          <a:p>
            <a:r>
              <a:rPr sz="1485" dirty="0"/>
              <a:t>Testing sets: July 2014 </a:t>
            </a:r>
          </a:p>
          <a:p>
            <a:r>
              <a:rPr sz="1485" dirty="0"/>
              <a:t>209 events and 131,072 windows of noise</a:t>
            </a:r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42048" y="7228332"/>
            <a:ext cx="2313432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496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424" y="2911347"/>
            <a:ext cx="74866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1435" algn="l"/>
                <a:tab pos="2426970" algn="l"/>
                <a:tab pos="4059554" algn="l"/>
              </a:tabLst>
            </a:pPr>
            <a:r>
              <a:rPr sz="6400" spc="60" dirty="0">
                <a:solidFill>
                  <a:srgbClr val="0E0A53"/>
                </a:solidFill>
              </a:rPr>
              <a:t>Go	</a:t>
            </a:r>
            <a:r>
              <a:rPr sz="6400" spc="190" dirty="0">
                <a:solidFill>
                  <a:srgbClr val="0E0A53"/>
                </a:solidFill>
              </a:rPr>
              <a:t>to	</a:t>
            </a:r>
            <a:r>
              <a:rPr sz="6400" spc="440" dirty="0">
                <a:solidFill>
                  <a:srgbClr val="0E0A53"/>
                </a:solidFill>
              </a:rPr>
              <a:t>the	</a:t>
            </a:r>
            <a:r>
              <a:rPr sz="6400" spc="140" dirty="0">
                <a:solidFill>
                  <a:srgbClr val="0E0A53"/>
                </a:solidFill>
              </a:rPr>
              <a:t>notebook</a:t>
            </a:r>
            <a:endParaRPr sz="6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1025" y="4057395"/>
            <a:ext cx="560197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algn="ctr">
              <a:lnSpc>
                <a:spcPts val="7250"/>
              </a:lnSpc>
              <a:spcBef>
                <a:spcPts val="100"/>
              </a:spcBef>
            </a:pPr>
            <a:r>
              <a:rPr sz="6400" spc="270" dirty="0">
                <a:solidFill>
                  <a:srgbClr val="111466"/>
                </a:solidFill>
                <a:latin typeface="Calibri"/>
                <a:cs typeface="Calibri"/>
              </a:rPr>
              <a:t>Thanks</a:t>
            </a:r>
            <a:endParaRPr sz="6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9753600" cy="395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4348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984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1025" y="4057395"/>
            <a:ext cx="5601970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algn="ctr">
              <a:lnSpc>
                <a:spcPts val="7250"/>
              </a:lnSpc>
              <a:spcBef>
                <a:spcPts val="100"/>
              </a:spcBef>
            </a:pPr>
            <a:r>
              <a:rPr sz="6400" spc="270" dirty="0">
                <a:solidFill>
                  <a:srgbClr val="111466"/>
                </a:solidFill>
                <a:latin typeface="Calibri"/>
                <a:cs typeface="Calibri"/>
              </a:rPr>
              <a:t>Thanks</a:t>
            </a:r>
            <a:endParaRPr sz="6400">
              <a:latin typeface="Calibri"/>
              <a:cs typeface="Calibri"/>
            </a:endParaRPr>
          </a:p>
          <a:p>
            <a:pPr algn="ctr">
              <a:lnSpc>
                <a:spcPts val="5090"/>
              </a:lnSpc>
            </a:pPr>
            <a:r>
              <a:rPr sz="4600" spc="85" dirty="0">
                <a:solidFill>
                  <a:srgbClr val="111466"/>
                </a:solidFill>
                <a:latin typeface="Calibri"/>
                <a:cs typeface="Calibri"/>
              </a:rPr>
              <a:t>ko</a:t>
            </a:r>
            <a:r>
              <a:rPr sz="4600" spc="85" dirty="0">
                <a:solidFill>
                  <a:srgbClr val="111466"/>
                </a:solidFill>
                <a:latin typeface="Calibri"/>
                <a:cs typeface="Calibri"/>
                <a:hlinkClick r:id="rId2"/>
              </a:rPr>
              <a:t>ngqk@Berkeley.e</a:t>
            </a:r>
            <a:r>
              <a:rPr sz="4600" spc="85" dirty="0">
                <a:solidFill>
                  <a:srgbClr val="111466"/>
                </a:solidFill>
                <a:latin typeface="Calibri"/>
                <a:cs typeface="Calibri"/>
              </a:rPr>
              <a:t>du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9611" y="7055104"/>
            <a:ext cx="40906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http://seismo.berkeley.edu/qingkaikong/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5624815"/>
            <a:ext cx="4041371" cy="1801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9753600" cy="3952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838200"/>
            <a:ext cx="9753600" cy="608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6249" y="7141464"/>
            <a:ext cx="81641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Interactive </a:t>
            </a:r>
            <a:r>
              <a:rPr sz="1700" spc="-5" dirty="0">
                <a:latin typeface="Calibri"/>
                <a:cs typeface="Calibri"/>
              </a:rPr>
              <a:t>versio</a:t>
            </a:r>
            <a:r>
              <a:rPr sz="1700" spc="-5" dirty="0">
                <a:latin typeface="Calibri"/>
                <a:cs typeface="Calibri"/>
                <a:hlinkClick r:id="rId3"/>
              </a:rPr>
              <a:t>n: http://scikit-learn.org/stable/tutorial/machine_learning_map/index.html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514" y="474979"/>
            <a:ext cx="1626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0050">
              <a:lnSpc>
                <a:spcPct val="100000"/>
              </a:lnSpc>
              <a:spcBef>
                <a:spcPts val="100"/>
              </a:spcBef>
            </a:pPr>
            <a:r>
              <a:rPr sz="3000" b="1" spc="95" dirty="0">
                <a:solidFill>
                  <a:srgbClr val="660066"/>
                </a:solidFill>
                <a:latin typeface="Calibri"/>
                <a:cs typeface="Calibri"/>
              </a:rPr>
              <a:t>Data  </a:t>
            </a:r>
            <a:r>
              <a:rPr sz="3000" b="1" spc="155" dirty="0">
                <a:solidFill>
                  <a:srgbClr val="660066"/>
                </a:solidFill>
                <a:latin typeface="Calibri"/>
                <a:cs typeface="Calibri"/>
              </a:rPr>
              <a:t>e</a:t>
            </a:r>
            <a:r>
              <a:rPr sz="3000" b="1" spc="114" dirty="0">
                <a:solidFill>
                  <a:srgbClr val="660066"/>
                </a:solidFill>
                <a:latin typeface="Calibri"/>
                <a:cs typeface="Calibri"/>
              </a:rPr>
              <a:t>x</a:t>
            </a:r>
            <a:r>
              <a:rPr sz="3000" b="1" spc="180" dirty="0">
                <a:solidFill>
                  <a:srgbClr val="660066"/>
                </a:solidFill>
                <a:latin typeface="Calibri"/>
                <a:cs typeface="Calibri"/>
              </a:rPr>
              <a:t>a</a:t>
            </a:r>
            <a:r>
              <a:rPr sz="3000" b="1" spc="-175" dirty="0">
                <a:solidFill>
                  <a:srgbClr val="660066"/>
                </a:solidFill>
                <a:latin typeface="Calibri"/>
                <a:cs typeface="Calibri"/>
              </a:rPr>
              <a:t>m</a:t>
            </a:r>
            <a:r>
              <a:rPr sz="3000" b="1" spc="25" dirty="0">
                <a:solidFill>
                  <a:srgbClr val="660066"/>
                </a:solidFill>
                <a:latin typeface="Calibri"/>
                <a:cs typeface="Calibri"/>
              </a:rPr>
              <a:t>p</a:t>
            </a:r>
            <a:r>
              <a:rPr sz="3000" b="1" spc="55" dirty="0">
                <a:solidFill>
                  <a:srgbClr val="660066"/>
                </a:solidFill>
                <a:latin typeface="Calibri"/>
                <a:cs typeface="Calibri"/>
              </a:rPr>
              <a:t>l</a:t>
            </a:r>
            <a:r>
              <a:rPr sz="3000" b="1" spc="195" dirty="0">
                <a:solidFill>
                  <a:srgbClr val="660066"/>
                </a:solidFill>
                <a:latin typeface="Calibri"/>
                <a:cs typeface="Calibri"/>
              </a:rPr>
              <a:t>e</a:t>
            </a:r>
            <a:r>
              <a:rPr sz="3000" b="1" spc="160" dirty="0">
                <a:solidFill>
                  <a:srgbClr val="660066"/>
                </a:solidFill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1602" y="2488359"/>
            <a:ext cx="2313305" cy="2216150"/>
          </a:xfrm>
          <a:custGeom>
            <a:avLst/>
            <a:gdLst/>
            <a:ahLst/>
            <a:cxnLst/>
            <a:rect l="l" t="t" r="r" b="b"/>
            <a:pathLst>
              <a:path w="2313304" h="2216150">
                <a:moveTo>
                  <a:pt x="0" y="0"/>
                </a:moveTo>
                <a:lnTo>
                  <a:pt x="2313004" y="0"/>
                </a:lnTo>
                <a:lnTo>
                  <a:pt x="2313004" y="2215698"/>
                </a:lnTo>
                <a:lnTo>
                  <a:pt x="0" y="2215698"/>
                </a:lnTo>
                <a:lnTo>
                  <a:pt x="0" y="0"/>
                </a:lnTo>
                <a:close/>
              </a:path>
            </a:pathLst>
          </a:custGeom>
          <a:ln w="67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9938" y="2703858"/>
            <a:ext cx="2338562" cy="180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4282" y="2067610"/>
            <a:ext cx="623570" cy="538480"/>
          </a:xfrm>
          <a:custGeom>
            <a:avLst/>
            <a:gdLst/>
            <a:ahLst/>
            <a:cxnLst/>
            <a:rect l="l" t="t" r="r" b="b"/>
            <a:pathLst>
              <a:path w="623569" h="538480">
                <a:moveTo>
                  <a:pt x="179481" y="350530"/>
                </a:moveTo>
                <a:lnTo>
                  <a:pt x="157971" y="351082"/>
                </a:lnTo>
                <a:lnTo>
                  <a:pt x="139001" y="359546"/>
                </a:lnTo>
                <a:lnTo>
                  <a:pt x="124588" y="374506"/>
                </a:lnTo>
                <a:lnTo>
                  <a:pt x="116752" y="394545"/>
                </a:lnTo>
                <a:lnTo>
                  <a:pt x="117304" y="416056"/>
                </a:lnTo>
                <a:lnTo>
                  <a:pt x="125768" y="435026"/>
                </a:lnTo>
                <a:lnTo>
                  <a:pt x="140728" y="449439"/>
                </a:lnTo>
                <a:lnTo>
                  <a:pt x="160768" y="457276"/>
                </a:lnTo>
                <a:lnTo>
                  <a:pt x="623002" y="538312"/>
                </a:lnTo>
                <a:lnTo>
                  <a:pt x="613053" y="510286"/>
                </a:lnTo>
                <a:lnTo>
                  <a:pt x="505887" y="510286"/>
                </a:lnTo>
                <a:lnTo>
                  <a:pt x="352799" y="380915"/>
                </a:lnTo>
                <a:lnTo>
                  <a:pt x="179481" y="350530"/>
                </a:lnTo>
                <a:close/>
              </a:path>
              <a:path w="623569" h="538480">
                <a:moveTo>
                  <a:pt x="352799" y="380915"/>
                </a:moveTo>
                <a:lnTo>
                  <a:pt x="505887" y="510286"/>
                </a:lnTo>
                <a:lnTo>
                  <a:pt x="525545" y="487024"/>
                </a:lnTo>
                <a:lnTo>
                  <a:pt x="489798" y="487024"/>
                </a:lnTo>
                <a:lnTo>
                  <a:pt x="458724" y="399485"/>
                </a:lnTo>
                <a:lnTo>
                  <a:pt x="352799" y="380915"/>
                </a:lnTo>
                <a:close/>
              </a:path>
              <a:path w="623569" h="538480">
                <a:moveTo>
                  <a:pt x="418126" y="60082"/>
                </a:moveTo>
                <a:lnTo>
                  <a:pt x="396825" y="63125"/>
                </a:lnTo>
                <a:lnTo>
                  <a:pt x="378373" y="74194"/>
                </a:lnTo>
                <a:lnTo>
                  <a:pt x="366026" y="90899"/>
                </a:lnTo>
                <a:lnTo>
                  <a:pt x="360844" y="111015"/>
                </a:lnTo>
                <a:lnTo>
                  <a:pt x="363886" y="132317"/>
                </a:lnTo>
                <a:lnTo>
                  <a:pt x="422749" y="298140"/>
                </a:lnTo>
                <a:lnTo>
                  <a:pt x="575838" y="427511"/>
                </a:lnTo>
                <a:lnTo>
                  <a:pt x="505887" y="510286"/>
                </a:lnTo>
                <a:lnTo>
                  <a:pt x="613053" y="510286"/>
                </a:lnTo>
                <a:lnTo>
                  <a:pt x="466016" y="96064"/>
                </a:lnTo>
                <a:lnTo>
                  <a:pt x="454948" y="77611"/>
                </a:lnTo>
                <a:lnTo>
                  <a:pt x="438243" y="65264"/>
                </a:lnTo>
                <a:lnTo>
                  <a:pt x="418126" y="60082"/>
                </a:lnTo>
                <a:close/>
              </a:path>
              <a:path w="623569" h="538480">
                <a:moveTo>
                  <a:pt x="458724" y="399485"/>
                </a:moveTo>
                <a:lnTo>
                  <a:pt x="489798" y="487024"/>
                </a:lnTo>
                <a:lnTo>
                  <a:pt x="550219" y="415526"/>
                </a:lnTo>
                <a:lnTo>
                  <a:pt x="458724" y="399485"/>
                </a:lnTo>
                <a:close/>
              </a:path>
              <a:path w="623569" h="538480">
                <a:moveTo>
                  <a:pt x="422749" y="298140"/>
                </a:moveTo>
                <a:lnTo>
                  <a:pt x="458724" y="399485"/>
                </a:lnTo>
                <a:lnTo>
                  <a:pt x="550219" y="415526"/>
                </a:lnTo>
                <a:lnTo>
                  <a:pt x="489798" y="487024"/>
                </a:lnTo>
                <a:lnTo>
                  <a:pt x="525545" y="487024"/>
                </a:lnTo>
                <a:lnTo>
                  <a:pt x="575838" y="427511"/>
                </a:lnTo>
                <a:lnTo>
                  <a:pt x="422749" y="298140"/>
                </a:lnTo>
                <a:close/>
              </a:path>
              <a:path w="623569" h="538480">
                <a:moveTo>
                  <a:pt x="69950" y="0"/>
                </a:moveTo>
                <a:lnTo>
                  <a:pt x="0" y="82776"/>
                </a:lnTo>
                <a:lnTo>
                  <a:pt x="352799" y="380915"/>
                </a:lnTo>
                <a:lnTo>
                  <a:pt x="458724" y="399485"/>
                </a:lnTo>
                <a:lnTo>
                  <a:pt x="422749" y="298140"/>
                </a:lnTo>
                <a:lnTo>
                  <a:pt x="6995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515" y="4608141"/>
            <a:ext cx="3555483" cy="2935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1600" y="4470960"/>
            <a:ext cx="623570" cy="538480"/>
          </a:xfrm>
          <a:custGeom>
            <a:avLst/>
            <a:gdLst/>
            <a:ahLst/>
            <a:cxnLst/>
            <a:rect l="l" t="t" r="r" b="b"/>
            <a:pathLst>
              <a:path w="623570" h="538479">
                <a:moveTo>
                  <a:pt x="179481" y="350528"/>
                </a:moveTo>
                <a:lnTo>
                  <a:pt x="157971" y="351081"/>
                </a:lnTo>
                <a:lnTo>
                  <a:pt x="139001" y="359545"/>
                </a:lnTo>
                <a:lnTo>
                  <a:pt x="124588" y="374504"/>
                </a:lnTo>
                <a:lnTo>
                  <a:pt x="116752" y="394544"/>
                </a:lnTo>
                <a:lnTo>
                  <a:pt x="117304" y="416055"/>
                </a:lnTo>
                <a:lnTo>
                  <a:pt x="125768" y="435026"/>
                </a:lnTo>
                <a:lnTo>
                  <a:pt x="140728" y="449438"/>
                </a:lnTo>
                <a:lnTo>
                  <a:pt x="160768" y="457274"/>
                </a:lnTo>
                <a:lnTo>
                  <a:pt x="623002" y="538311"/>
                </a:lnTo>
                <a:lnTo>
                  <a:pt x="613053" y="510284"/>
                </a:lnTo>
                <a:lnTo>
                  <a:pt x="505887" y="510284"/>
                </a:lnTo>
                <a:lnTo>
                  <a:pt x="352799" y="380914"/>
                </a:lnTo>
                <a:lnTo>
                  <a:pt x="179481" y="350528"/>
                </a:lnTo>
                <a:close/>
              </a:path>
              <a:path w="623570" h="538479">
                <a:moveTo>
                  <a:pt x="352799" y="380914"/>
                </a:moveTo>
                <a:lnTo>
                  <a:pt x="505887" y="510284"/>
                </a:lnTo>
                <a:lnTo>
                  <a:pt x="525545" y="487023"/>
                </a:lnTo>
                <a:lnTo>
                  <a:pt x="489798" y="487023"/>
                </a:lnTo>
                <a:lnTo>
                  <a:pt x="458724" y="399484"/>
                </a:lnTo>
                <a:lnTo>
                  <a:pt x="352799" y="380914"/>
                </a:lnTo>
                <a:close/>
              </a:path>
              <a:path w="623570" h="538479">
                <a:moveTo>
                  <a:pt x="418126" y="60081"/>
                </a:moveTo>
                <a:lnTo>
                  <a:pt x="396825" y="63124"/>
                </a:lnTo>
                <a:lnTo>
                  <a:pt x="378372" y="74192"/>
                </a:lnTo>
                <a:lnTo>
                  <a:pt x="366025" y="90898"/>
                </a:lnTo>
                <a:lnTo>
                  <a:pt x="360843" y="111014"/>
                </a:lnTo>
                <a:lnTo>
                  <a:pt x="363886" y="132316"/>
                </a:lnTo>
                <a:lnTo>
                  <a:pt x="422749" y="298139"/>
                </a:lnTo>
                <a:lnTo>
                  <a:pt x="575838" y="427509"/>
                </a:lnTo>
                <a:lnTo>
                  <a:pt x="505887" y="510284"/>
                </a:lnTo>
                <a:lnTo>
                  <a:pt x="613053" y="510284"/>
                </a:lnTo>
                <a:lnTo>
                  <a:pt x="466016" y="96062"/>
                </a:lnTo>
                <a:lnTo>
                  <a:pt x="454948" y="77610"/>
                </a:lnTo>
                <a:lnTo>
                  <a:pt x="438242" y="65264"/>
                </a:lnTo>
                <a:lnTo>
                  <a:pt x="418126" y="60081"/>
                </a:lnTo>
                <a:close/>
              </a:path>
              <a:path w="623570" h="538479">
                <a:moveTo>
                  <a:pt x="458724" y="399484"/>
                </a:moveTo>
                <a:lnTo>
                  <a:pt x="489798" y="487023"/>
                </a:lnTo>
                <a:lnTo>
                  <a:pt x="550219" y="415524"/>
                </a:lnTo>
                <a:lnTo>
                  <a:pt x="458724" y="399484"/>
                </a:lnTo>
                <a:close/>
              </a:path>
              <a:path w="623570" h="538479">
                <a:moveTo>
                  <a:pt x="422749" y="298139"/>
                </a:moveTo>
                <a:lnTo>
                  <a:pt x="458724" y="399484"/>
                </a:lnTo>
                <a:lnTo>
                  <a:pt x="550219" y="415524"/>
                </a:lnTo>
                <a:lnTo>
                  <a:pt x="489798" y="487023"/>
                </a:lnTo>
                <a:lnTo>
                  <a:pt x="525545" y="487023"/>
                </a:lnTo>
                <a:lnTo>
                  <a:pt x="575838" y="427509"/>
                </a:lnTo>
                <a:lnTo>
                  <a:pt x="422749" y="298139"/>
                </a:lnTo>
                <a:close/>
              </a:path>
              <a:path w="623570" h="538479">
                <a:moveTo>
                  <a:pt x="69950" y="0"/>
                </a:moveTo>
                <a:lnTo>
                  <a:pt x="0" y="82774"/>
                </a:lnTo>
                <a:lnTo>
                  <a:pt x="352799" y="380914"/>
                </a:lnTo>
                <a:lnTo>
                  <a:pt x="458724" y="399484"/>
                </a:lnTo>
                <a:lnTo>
                  <a:pt x="422749" y="298139"/>
                </a:lnTo>
                <a:lnTo>
                  <a:pt x="6995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07192" y="1511300"/>
            <a:ext cx="13709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3000" b="1" spc="-140" dirty="0">
                <a:solidFill>
                  <a:srgbClr val="660066"/>
                </a:solidFill>
                <a:latin typeface="Calibri"/>
                <a:cs typeface="Calibri"/>
              </a:rPr>
              <a:t>T</a:t>
            </a:r>
            <a:r>
              <a:rPr sz="3000" b="1" spc="200" dirty="0">
                <a:solidFill>
                  <a:srgbClr val="660066"/>
                </a:solidFill>
                <a:latin typeface="Calibri"/>
                <a:cs typeface="Calibri"/>
              </a:rPr>
              <a:t>u</a:t>
            </a:r>
            <a:r>
              <a:rPr sz="3000" b="1" spc="-30" dirty="0">
                <a:solidFill>
                  <a:srgbClr val="660066"/>
                </a:solidFill>
                <a:latin typeface="Calibri"/>
                <a:cs typeface="Calibri"/>
              </a:rPr>
              <a:t>n</a:t>
            </a:r>
            <a:r>
              <a:rPr sz="3000" b="1" spc="180" dirty="0">
                <a:solidFill>
                  <a:srgbClr val="660066"/>
                </a:solidFill>
                <a:latin typeface="Calibri"/>
                <a:cs typeface="Calibri"/>
              </a:rPr>
              <a:t>a</a:t>
            </a:r>
            <a:r>
              <a:rPr sz="3000" b="1" spc="120" dirty="0">
                <a:solidFill>
                  <a:srgbClr val="660066"/>
                </a:solidFill>
                <a:latin typeface="Calibri"/>
                <a:cs typeface="Calibri"/>
              </a:rPr>
              <a:t>b</a:t>
            </a:r>
            <a:r>
              <a:rPr sz="3000" b="1" spc="55" dirty="0">
                <a:solidFill>
                  <a:srgbClr val="660066"/>
                </a:solidFill>
                <a:latin typeface="Calibri"/>
                <a:cs typeface="Calibri"/>
              </a:rPr>
              <a:t>l</a:t>
            </a:r>
            <a:r>
              <a:rPr sz="3000" b="1" spc="80" dirty="0">
                <a:solidFill>
                  <a:srgbClr val="660066"/>
                </a:solidFill>
                <a:latin typeface="Calibri"/>
                <a:cs typeface="Calibri"/>
              </a:rPr>
              <a:t>e  </a:t>
            </a:r>
            <a:r>
              <a:rPr sz="3000" b="1" spc="114" dirty="0">
                <a:solidFill>
                  <a:srgbClr val="660066"/>
                </a:solidFill>
                <a:latin typeface="Calibri"/>
                <a:cs typeface="Calibri"/>
              </a:rPr>
              <a:t>Model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05640" y="4792662"/>
            <a:ext cx="716915" cy="478790"/>
          </a:xfrm>
          <a:custGeom>
            <a:avLst/>
            <a:gdLst/>
            <a:ahLst/>
            <a:cxnLst/>
            <a:rect l="l" t="t" r="r" b="b"/>
            <a:pathLst>
              <a:path w="716914" h="478789">
                <a:moveTo>
                  <a:pt x="534599" y="114542"/>
                </a:moveTo>
                <a:lnTo>
                  <a:pt x="427119" y="118149"/>
                </a:lnTo>
                <a:lnTo>
                  <a:pt x="0" y="386895"/>
                </a:lnTo>
                <a:lnTo>
                  <a:pt x="57713" y="478622"/>
                </a:lnTo>
                <a:lnTo>
                  <a:pt x="484834" y="209875"/>
                </a:lnTo>
                <a:lnTo>
                  <a:pt x="534599" y="114542"/>
                </a:lnTo>
                <a:close/>
              </a:path>
              <a:path w="716914" h="478789">
                <a:moveTo>
                  <a:pt x="710687" y="11408"/>
                </a:moveTo>
                <a:lnTo>
                  <a:pt x="596764" y="11408"/>
                </a:lnTo>
                <a:lnTo>
                  <a:pt x="654479" y="103134"/>
                </a:lnTo>
                <a:lnTo>
                  <a:pt x="484834" y="209875"/>
                </a:lnTo>
                <a:lnTo>
                  <a:pt x="403407" y="365861"/>
                </a:lnTo>
                <a:lnTo>
                  <a:pt x="397421" y="386530"/>
                </a:lnTo>
                <a:lnTo>
                  <a:pt x="399745" y="407173"/>
                </a:lnTo>
                <a:lnTo>
                  <a:pt x="409640" y="425437"/>
                </a:lnTo>
                <a:lnTo>
                  <a:pt x="426368" y="438972"/>
                </a:lnTo>
                <a:lnTo>
                  <a:pt x="447036" y="444958"/>
                </a:lnTo>
                <a:lnTo>
                  <a:pt x="467678" y="442634"/>
                </a:lnTo>
                <a:lnTo>
                  <a:pt x="485943" y="432739"/>
                </a:lnTo>
                <a:lnTo>
                  <a:pt x="499478" y="416012"/>
                </a:lnTo>
                <a:lnTo>
                  <a:pt x="710687" y="11408"/>
                </a:lnTo>
                <a:close/>
              </a:path>
              <a:path w="716914" h="478789">
                <a:moveTo>
                  <a:pt x="609843" y="32195"/>
                </a:moveTo>
                <a:lnTo>
                  <a:pt x="577585" y="32195"/>
                </a:lnTo>
                <a:lnTo>
                  <a:pt x="627439" y="111427"/>
                </a:lnTo>
                <a:lnTo>
                  <a:pt x="534599" y="114542"/>
                </a:lnTo>
                <a:lnTo>
                  <a:pt x="484834" y="209875"/>
                </a:lnTo>
                <a:lnTo>
                  <a:pt x="654479" y="103134"/>
                </a:lnTo>
                <a:lnTo>
                  <a:pt x="609843" y="32195"/>
                </a:lnTo>
                <a:close/>
              </a:path>
              <a:path w="716914" h="478789">
                <a:moveTo>
                  <a:pt x="716643" y="0"/>
                </a:moveTo>
                <a:lnTo>
                  <a:pt x="247623" y="15737"/>
                </a:lnTo>
                <a:lnTo>
                  <a:pt x="209861" y="32885"/>
                </a:lnTo>
                <a:lnTo>
                  <a:pt x="195285" y="71711"/>
                </a:lnTo>
                <a:lnTo>
                  <a:pt x="200248" y="92649"/>
                </a:lnTo>
                <a:lnTo>
                  <a:pt x="212431" y="109473"/>
                </a:lnTo>
                <a:lnTo>
                  <a:pt x="230035" y="120502"/>
                </a:lnTo>
                <a:lnTo>
                  <a:pt x="251258" y="124051"/>
                </a:lnTo>
                <a:lnTo>
                  <a:pt x="427119" y="118149"/>
                </a:lnTo>
                <a:lnTo>
                  <a:pt x="596764" y="11408"/>
                </a:lnTo>
                <a:lnTo>
                  <a:pt x="710687" y="11408"/>
                </a:lnTo>
                <a:lnTo>
                  <a:pt x="716643" y="0"/>
                </a:lnTo>
                <a:close/>
              </a:path>
              <a:path w="716914" h="478789">
                <a:moveTo>
                  <a:pt x="596764" y="11408"/>
                </a:moveTo>
                <a:lnTo>
                  <a:pt x="427119" y="118149"/>
                </a:lnTo>
                <a:lnTo>
                  <a:pt x="534599" y="114542"/>
                </a:lnTo>
                <a:lnTo>
                  <a:pt x="577585" y="32195"/>
                </a:lnTo>
                <a:lnTo>
                  <a:pt x="609843" y="32195"/>
                </a:lnTo>
                <a:lnTo>
                  <a:pt x="596764" y="11408"/>
                </a:lnTo>
                <a:close/>
              </a:path>
              <a:path w="716914" h="478789">
                <a:moveTo>
                  <a:pt x="577585" y="32195"/>
                </a:moveTo>
                <a:lnTo>
                  <a:pt x="534599" y="114542"/>
                </a:lnTo>
                <a:lnTo>
                  <a:pt x="627439" y="111427"/>
                </a:lnTo>
                <a:lnTo>
                  <a:pt x="577585" y="32195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114" y="5225421"/>
            <a:ext cx="1788388" cy="1768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9478" y="4211828"/>
            <a:ext cx="22656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100"/>
              </a:spcBef>
            </a:pPr>
            <a:r>
              <a:rPr sz="3000" b="1" spc="210" dirty="0">
                <a:solidFill>
                  <a:srgbClr val="660066"/>
                </a:solidFill>
                <a:latin typeface="Calibri"/>
                <a:cs typeface="Calibri"/>
              </a:rPr>
              <a:t>O</a:t>
            </a:r>
            <a:r>
              <a:rPr sz="3000" b="1" spc="-175" dirty="0">
                <a:solidFill>
                  <a:srgbClr val="660066"/>
                </a:solidFill>
                <a:latin typeface="Calibri"/>
                <a:cs typeface="Calibri"/>
              </a:rPr>
              <a:t>p</a:t>
            </a:r>
            <a:r>
              <a:rPr sz="3000" b="1" spc="395" dirty="0">
                <a:solidFill>
                  <a:srgbClr val="660066"/>
                </a:solidFill>
                <a:latin typeface="Calibri"/>
                <a:cs typeface="Calibri"/>
              </a:rPr>
              <a:t>t</a:t>
            </a:r>
            <a:r>
              <a:rPr sz="3000" b="1" spc="-25" dirty="0">
                <a:solidFill>
                  <a:srgbClr val="660066"/>
                </a:solidFill>
                <a:latin typeface="Calibri"/>
                <a:cs typeface="Calibri"/>
              </a:rPr>
              <a:t>i</a:t>
            </a:r>
            <a:r>
              <a:rPr sz="3000" b="1" spc="-30" dirty="0">
                <a:solidFill>
                  <a:srgbClr val="660066"/>
                </a:solidFill>
                <a:latin typeface="Calibri"/>
                <a:cs typeface="Calibri"/>
              </a:rPr>
              <a:t>m</a:t>
            </a:r>
            <a:r>
              <a:rPr sz="3000" b="1" spc="270" dirty="0">
                <a:solidFill>
                  <a:srgbClr val="660066"/>
                </a:solidFill>
                <a:latin typeface="Calibri"/>
                <a:cs typeface="Calibri"/>
              </a:rPr>
              <a:t>iz</a:t>
            </a:r>
            <a:r>
              <a:rPr sz="3000" b="1" spc="-25" dirty="0">
                <a:solidFill>
                  <a:srgbClr val="660066"/>
                </a:solidFill>
                <a:latin typeface="Calibri"/>
                <a:cs typeface="Calibri"/>
              </a:rPr>
              <a:t>a</a:t>
            </a:r>
            <a:r>
              <a:rPr sz="3000" b="1" spc="395" dirty="0">
                <a:solidFill>
                  <a:srgbClr val="660066"/>
                </a:solidFill>
                <a:latin typeface="Calibri"/>
                <a:cs typeface="Calibri"/>
              </a:rPr>
              <a:t>t</a:t>
            </a:r>
            <a:r>
              <a:rPr sz="3000" b="1" spc="-10" dirty="0">
                <a:solidFill>
                  <a:srgbClr val="660066"/>
                </a:solidFill>
                <a:latin typeface="Calibri"/>
                <a:cs typeface="Calibri"/>
              </a:rPr>
              <a:t>i</a:t>
            </a:r>
            <a:r>
              <a:rPr sz="3000" b="1" spc="60" dirty="0">
                <a:solidFill>
                  <a:srgbClr val="660066"/>
                </a:solidFill>
                <a:latin typeface="Calibri"/>
                <a:cs typeface="Calibri"/>
              </a:rPr>
              <a:t>o</a:t>
            </a:r>
            <a:r>
              <a:rPr sz="3000" b="1" spc="-10" dirty="0">
                <a:solidFill>
                  <a:srgbClr val="660066"/>
                </a:solidFill>
                <a:latin typeface="Calibri"/>
                <a:cs typeface="Calibri"/>
              </a:rPr>
              <a:t>n  </a:t>
            </a:r>
            <a:r>
              <a:rPr sz="3000" b="1" spc="114" dirty="0">
                <a:solidFill>
                  <a:srgbClr val="660066"/>
                </a:solidFill>
                <a:latin typeface="Calibri"/>
                <a:cs typeface="Calibri"/>
              </a:rPr>
              <a:t>algorithm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3450" y="1472680"/>
            <a:ext cx="1873065" cy="1873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2753" y="3516884"/>
            <a:ext cx="1345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0"/>
              </a:spcBef>
            </a:pPr>
            <a:r>
              <a:rPr sz="3000" b="1" spc="90" dirty="0">
                <a:solidFill>
                  <a:srgbClr val="660066"/>
                </a:solidFill>
                <a:latin typeface="Calibri"/>
                <a:cs typeface="Calibri"/>
              </a:rPr>
              <a:t>T</a:t>
            </a:r>
            <a:r>
              <a:rPr sz="3000" b="1" spc="40" dirty="0">
                <a:solidFill>
                  <a:srgbClr val="660066"/>
                </a:solidFill>
                <a:latin typeface="Calibri"/>
                <a:cs typeface="Calibri"/>
              </a:rPr>
              <a:t>r</a:t>
            </a:r>
            <a:r>
              <a:rPr sz="3000" b="1" spc="180" dirty="0">
                <a:solidFill>
                  <a:srgbClr val="660066"/>
                </a:solidFill>
                <a:latin typeface="Calibri"/>
                <a:cs typeface="Calibri"/>
              </a:rPr>
              <a:t>a</a:t>
            </a:r>
            <a:r>
              <a:rPr sz="3000" b="1" spc="70" dirty="0">
                <a:solidFill>
                  <a:srgbClr val="660066"/>
                </a:solidFill>
                <a:latin typeface="Calibri"/>
                <a:cs typeface="Calibri"/>
              </a:rPr>
              <a:t>i</a:t>
            </a:r>
            <a:r>
              <a:rPr sz="3000" b="1" spc="20" dirty="0">
                <a:solidFill>
                  <a:srgbClr val="660066"/>
                </a:solidFill>
                <a:latin typeface="Calibri"/>
                <a:cs typeface="Calibri"/>
              </a:rPr>
              <a:t>n</a:t>
            </a:r>
            <a:r>
              <a:rPr sz="3000" b="1" spc="265" dirty="0">
                <a:solidFill>
                  <a:srgbClr val="660066"/>
                </a:solidFill>
                <a:latin typeface="Calibri"/>
                <a:cs typeface="Calibri"/>
              </a:rPr>
              <a:t>e</a:t>
            </a:r>
            <a:r>
              <a:rPr sz="3000" b="1" spc="114" dirty="0">
                <a:solidFill>
                  <a:srgbClr val="660066"/>
                </a:solidFill>
                <a:latin typeface="Calibri"/>
                <a:cs typeface="Calibri"/>
              </a:rPr>
              <a:t>d  Model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016938" y="193547"/>
            <a:ext cx="5574665" cy="11899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41630">
              <a:lnSpc>
                <a:spcPct val="101099"/>
              </a:lnSpc>
              <a:spcBef>
                <a:spcPts val="50"/>
              </a:spcBef>
              <a:tabLst>
                <a:tab pos="2043430" algn="l"/>
                <a:tab pos="2311400" algn="l"/>
                <a:tab pos="2983230" algn="l"/>
                <a:tab pos="4076065" algn="l"/>
                <a:tab pos="4947920" algn="l"/>
              </a:tabLst>
            </a:pPr>
            <a:r>
              <a:rPr sz="3800" spc="130" dirty="0"/>
              <a:t>Pipeline	</a:t>
            </a:r>
            <a:r>
              <a:rPr sz="3800" spc="220" dirty="0"/>
              <a:t>of	</a:t>
            </a:r>
            <a:r>
              <a:rPr sz="3800" spc="190" dirty="0"/>
              <a:t>training	</a:t>
            </a:r>
            <a:r>
              <a:rPr sz="3800" spc="240" dirty="0"/>
              <a:t>a  </a:t>
            </a:r>
            <a:r>
              <a:rPr sz="3800" spc="-175" dirty="0"/>
              <a:t>m</a:t>
            </a:r>
            <a:r>
              <a:rPr sz="3800" spc="145" dirty="0"/>
              <a:t>a</a:t>
            </a:r>
            <a:r>
              <a:rPr sz="3800" spc="385" dirty="0"/>
              <a:t>c</a:t>
            </a:r>
            <a:r>
              <a:rPr sz="3800" spc="195" dirty="0"/>
              <a:t>h</a:t>
            </a:r>
            <a:r>
              <a:rPr sz="3800" spc="100" dirty="0"/>
              <a:t>i</a:t>
            </a:r>
            <a:r>
              <a:rPr sz="3800" spc="55" dirty="0"/>
              <a:t>n</a:t>
            </a:r>
            <a:r>
              <a:rPr sz="3800" spc="165" dirty="0"/>
              <a:t>e</a:t>
            </a:r>
            <a:r>
              <a:rPr sz="3800" dirty="0"/>
              <a:t>	</a:t>
            </a:r>
            <a:r>
              <a:rPr sz="3800" spc="90" dirty="0"/>
              <a:t>l</a:t>
            </a:r>
            <a:r>
              <a:rPr sz="3800" spc="185" dirty="0"/>
              <a:t>e</a:t>
            </a:r>
            <a:r>
              <a:rPr sz="3800" spc="210" dirty="0"/>
              <a:t>a</a:t>
            </a:r>
            <a:r>
              <a:rPr sz="3800" spc="490" dirty="0"/>
              <a:t>r</a:t>
            </a:r>
            <a:r>
              <a:rPr sz="3800" spc="60" dirty="0"/>
              <a:t>n</a:t>
            </a:r>
            <a:r>
              <a:rPr sz="3800" spc="100" dirty="0"/>
              <a:t>i</a:t>
            </a:r>
            <a:r>
              <a:rPr sz="3800" spc="55" dirty="0"/>
              <a:t>n</a:t>
            </a:r>
            <a:r>
              <a:rPr sz="3800" spc="285" dirty="0"/>
              <a:t>g</a:t>
            </a:r>
            <a:r>
              <a:rPr sz="3800" dirty="0"/>
              <a:t>	</a:t>
            </a:r>
            <a:r>
              <a:rPr sz="3800" spc="-155" dirty="0"/>
              <a:t>m</a:t>
            </a:r>
            <a:r>
              <a:rPr sz="3800" spc="90" dirty="0"/>
              <a:t>o</a:t>
            </a:r>
            <a:r>
              <a:rPr sz="3800" spc="265" dirty="0"/>
              <a:t>d</a:t>
            </a:r>
            <a:r>
              <a:rPr sz="3800" spc="185" dirty="0"/>
              <a:t>e</a:t>
            </a:r>
            <a:r>
              <a:rPr sz="3800" spc="-20" dirty="0"/>
              <a:t>l</a:t>
            </a:r>
            <a:r>
              <a:rPr sz="3800" spc="270" dirty="0"/>
              <a:t>.</a:t>
            </a:r>
            <a:endParaRPr sz="3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0024" y="4057395"/>
            <a:ext cx="4702175" cy="159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250"/>
              </a:lnSpc>
              <a:spcBef>
                <a:spcPts val="100"/>
              </a:spcBef>
            </a:pPr>
            <a:r>
              <a:rPr sz="6400" spc="200" dirty="0">
                <a:solidFill>
                  <a:srgbClr val="111466"/>
                </a:solidFill>
                <a:latin typeface="Calibri"/>
                <a:cs typeface="Calibri"/>
              </a:rPr>
              <a:t>Classification</a:t>
            </a:r>
            <a:endParaRPr sz="6400">
              <a:latin typeface="Calibri"/>
              <a:cs typeface="Calibri"/>
            </a:endParaRPr>
          </a:p>
          <a:p>
            <a:pPr marR="70485" algn="ctr">
              <a:lnSpc>
                <a:spcPts val="5090"/>
              </a:lnSpc>
              <a:tabLst>
                <a:tab pos="2165350" algn="l"/>
              </a:tabLst>
            </a:pPr>
            <a:r>
              <a:rPr sz="4600" spc="170" dirty="0">
                <a:solidFill>
                  <a:srgbClr val="111466"/>
                </a:solidFill>
                <a:latin typeface="Calibri"/>
                <a:cs typeface="Calibri"/>
              </a:rPr>
              <a:t>Qingkai	</a:t>
            </a:r>
            <a:r>
              <a:rPr sz="4600" spc="90" dirty="0">
                <a:solidFill>
                  <a:srgbClr val="111466"/>
                </a:solidFill>
                <a:latin typeface="Calibri"/>
                <a:cs typeface="Calibri"/>
              </a:rPr>
              <a:t>Kong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9611" y="7055104"/>
            <a:ext cx="40906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http://seismo.berkeley.edu/qingkaikong/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5624815"/>
            <a:ext cx="4041371" cy="180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9753600" cy="3952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491" y="512064"/>
            <a:ext cx="3456304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50" dirty="0">
                <a:latin typeface="Calibri"/>
                <a:cs typeface="Calibri"/>
              </a:rPr>
              <a:t>C</a:t>
            </a:r>
            <a:r>
              <a:rPr b="0" spc="15" dirty="0">
                <a:latin typeface="Calibri"/>
                <a:cs typeface="Calibri"/>
              </a:rPr>
              <a:t>l</a:t>
            </a:r>
            <a:r>
              <a:rPr b="0" spc="320" dirty="0">
                <a:latin typeface="Calibri"/>
                <a:cs typeface="Calibri"/>
              </a:rPr>
              <a:t>a</a:t>
            </a:r>
            <a:r>
              <a:rPr b="0" spc="185" dirty="0">
                <a:latin typeface="Calibri"/>
                <a:cs typeface="Calibri"/>
              </a:rPr>
              <a:t>ss</a:t>
            </a:r>
            <a:r>
              <a:rPr b="0" spc="-130" dirty="0">
                <a:latin typeface="Calibri"/>
                <a:cs typeface="Calibri"/>
              </a:rPr>
              <a:t>i</a:t>
            </a:r>
            <a:r>
              <a:rPr b="0" spc="595" dirty="0">
                <a:latin typeface="Calibri"/>
                <a:cs typeface="Calibri"/>
              </a:rPr>
              <a:t>f</a:t>
            </a:r>
            <a:r>
              <a:rPr b="0" spc="-20" dirty="0">
                <a:latin typeface="Calibri"/>
                <a:cs typeface="Calibri"/>
              </a:rPr>
              <a:t>i</a:t>
            </a:r>
            <a:r>
              <a:rPr b="0" spc="135" dirty="0">
                <a:latin typeface="Calibri"/>
                <a:cs typeface="Calibri"/>
              </a:rPr>
              <a:t>c</a:t>
            </a:r>
            <a:r>
              <a:rPr b="0" spc="-60" dirty="0">
                <a:latin typeface="Calibri"/>
                <a:cs typeface="Calibri"/>
              </a:rPr>
              <a:t>a</a:t>
            </a:r>
            <a:r>
              <a:rPr b="0" spc="595" dirty="0">
                <a:latin typeface="Calibri"/>
                <a:cs typeface="Calibri"/>
              </a:rPr>
              <a:t>t</a:t>
            </a:r>
            <a:r>
              <a:rPr b="0" spc="90" dirty="0">
                <a:latin typeface="Calibri"/>
                <a:cs typeface="Calibri"/>
              </a:rPr>
              <a:t>i</a:t>
            </a:r>
            <a:r>
              <a:rPr b="0" spc="-70" dirty="0">
                <a:latin typeface="Calibri"/>
                <a:cs typeface="Calibri"/>
              </a:rPr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2599641" y="2607609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6297" y="337879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0636" y="3161405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2396" y="1571595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2" y="0"/>
                </a:moveTo>
                <a:lnTo>
                  <a:pt x="212446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6"/>
                </a:lnTo>
                <a:lnTo>
                  <a:pt x="0" y="259002"/>
                </a:lnTo>
                <a:lnTo>
                  <a:pt x="4172" y="305558"/>
                </a:lnTo>
                <a:lnTo>
                  <a:pt x="16203" y="349377"/>
                </a:lnTo>
                <a:lnTo>
                  <a:pt x="35361" y="389726"/>
                </a:lnTo>
                <a:lnTo>
                  <a:pt x="60914" y="425875"/>
                </a:lnTo>
                <a:lnTo>
                  <a:pt x="92130" y="457091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6" y="513833"/>
                </a:lnTo>
                <a:lnTo>
                  <a:pt x="259002" y="518006"/>
                </a:lnTo>
                <a:lnTo>
                  <a:pt x="305558" y="513833"/>
                </a:lnTo>
                <a:lnTo>
                  <a:pt x="349377" y="501802"/>
                </a:lnTo>
                <a:lnTo>
                  <a:pt x="389726" y="482644"/>
                </a:lnTo>
                <a:lnTo>
                  <a:pt x="425875" y="457091"/>
                </a:lnTo>
                <a:lnTo>
                  <a:pt x="457091" y="425875"/>
                </a:lnTo>
                <a:lnTo>
                  <a:pt x="482644" y="389726"/>
                </a:lnTo>
                <a:lnTo>
                  <a:pt x="501802" y="349377"/>
                </a:lnTo>
                <a:lnTo>
                  <a:pt x="513833" y="305558"/>
                </a:lnTo>
                <a:lnTo>
                  <a:pt x="518006" y="259002"/>
                </a:lnTo>
                <a:lnTo>
                  <a:pt x="513833" y="212446"/>
                </a:lnTo>
                <a:lnTo>
                  <a:pt x="501802" y="168628"/>
                </a:lnTo>
                <a:lnTo>
                  <a:pt x="482644" y="128279"/>
                </a:lnTo>
                <a:lnTo>
                  <a:pt x="457091" y="92130"/>
                </a:lnTo>
                <a:lnTo>
                  <a:pt x="425875" y="60914"/>
                </a:lnTo>
                <a:lnTo>
                  <a:pt x="389726" y="35361"/>
                </a:lnTo>
                <a:lnTo>
                  <a:pt x="349377" y="16203"/>
                </a:lnTo>
                <a:lnTo>
                  <a:pt x="305558" y="4172"/>
                </a:lnTo>
                <a:lnTo>
                  <a:pt x="259002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5996" y="2348605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6994" y="3125617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2396" y="2511165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2" y="0"/>
                </a:moveTo>
                <a:lnTo>
                  <a:pt x="212446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6" y="513834"/>
                </a:lnTo>
                <a:lnTo>
                  <a:pt x="259002" y="518007"/>
                </a:lnTo>
                <a:lnTo>
                  <a:pt x="305558" y="513834"/>
                </a:lnTo>
                <a:lnTo>
                  <a:pt x="349377" y="501803"/>
                </a:lnTo>
                <a:lnTo>
                  <a:pt x="389726" y="482646"/>
                </a:lnTo>
                <a:lnTo>
                  <a:pt x="425875" y="457093"/>
                </a:lnTo>
                <a:lnTo>
                  <a:pt x="457091" y="425876"/>
                </a:lnTo>
                <a:lnTo>
                  <a:pt x="482644" y="389728"/>
                </a:lnTo>
                <a:lnTo>
                  <a:pt x="501802" y="349378"/>
                </a:lnTo>
                <a:lnTo>
                  <a:pt x="513833" y="305560"/>
                </a:lnTo>
                <a:lnTo>
                  <a:pt x="518006" y="259003"/>
                </a:lnTo>
                <a:lnTo>
                  <a:pt x="513833" y="212447"/>
                </a:lnTo>
                <a:lnTo>
                  <a:pt x="501802" y="168628"/>
                </a:lnTo>
                <a:lnTo>
                  <a:pt x="482644" y="128279"/>
                </a:lnTo>
                <a:lnTo>
                  <a:pt x="457091" y="92130"/>
                </a:lnTo>
                <a:lnTo>
                  <a:pt x="425875" y="60914"/>
                </a:lnTo>
                <a:lnTo>
                  <a:pt x="389726" y="35361"/>
                </a:lnTo>
                <a:lnTo>
                  <a:pt x="349377" y="16203"/>
                </a:lnTo>
                <a:lnTo>
                  <a:pt x="305558" y="4172"/>
                </a:lnTo>
                <a:lnTo>
                  <a:pt x="259002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1634" y="3908089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6994" y="3811646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2042" y="2695936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59"/>
                </a:lnTo>
                <a:lnTo>
                  <a:pt x="16203" y="349377"/>
                </a:lnTo>
                <a:lnTo>
                  <a:pt x="35361" y="389727"/>
                </a:lnTo>
                <a:lnTo>
                  <a:pt x="60914" y="425875"/>
                </a:lnTo>
                <a:lnTo>
                  <a:pt x="92130" y="457092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59" y="513833"/>
                </a:lnTo>
                <a:lnTo>
                  <a:pt x="349377" y="501802"/>
                </a:lnTo>
                <a:lnTo>
                  <a:pt x="389727" y="482644"/>
                </a:lnTo>
                <a:lnTo>
                  <a:pt x="425875" y="457092"/>
                </a:lnTo>
                <a:lnTo>
                  <a:pt x="457092" y="425875"/>
                </a:lnTo>
                <a:lnTo>
                  <a:pt x="482644" y="389727"/>
                </a:lnTo>
                <a:lnTo>
                  <a:pt x="501802" y="349377"/>
                </a:lnTo>
                <a:lnTo>
                  <a:pt x="513833" y="305559"/>
                </a:lnTo>
                <a:lnTo>
                  <a:pt x="518006" y="259003"/>
                </a:lnTo>
                <a:lnTo>
                  <a:pt x="513833" y="212447"/>
                </a:lnTo>
                <a:lnTo>
                  <a:pt x="501802" y="168628"/>
                </a:lnTo>
                <a:lnTo>
                  <a:pt x="482644" y="128279"/>
                </a:lnTo>
                <a:lnTo>
                  <a:pt x="457092" y="92130"/>
                </a:lnTo>
                <a:lnTo>
                  <a:pt x="425875" y="60914"/>
                </a:lnTo>
                <a:lnTo>
                  <a:pt x="389727" y="35361"/>
                </a:lnTo>
                <a:lnTo>
                  <a:pt x="349377" y="16203"/>
                </a:lnTo>
                <a:lnTo>
                  <a:pt x="305559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2332" y="425745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2092" y="555793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70809" y="523281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5" y="446607"/>
                </a:lnTo>
                <a:lnTo>
                  <a:pt x="463376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6" y="47795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5572" y="432965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7276" y="595525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2332" y="4998046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6"/>
                </a:lnTo>
                <a:lnTo>
                  <a:pt x="47795" y="463377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7"/>
                </a:lnTo>
                <a:lnTo>
                  <a:pt x="446607" y="446606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4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7330" y="4559362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96805" y="5330619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0809" y="5864896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5" y="446607"/>
                </a:lnTo>
                <a:lnTo>
                  <a:pt x="463376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6" y="47795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70809" y="3852009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5" y="446607"/>
                </a:lnTo>
                <a:lnTo>
                  <a:pt x="463376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6" y="47795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67570" y="609966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6"/>
                </a:lnTo>
                <a:lnTo>
                  <a:pt x="47795" y="463377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7"/>
                </a:lnTo>
                <a:lnTo>
                  <a:pt x="446606" y="446606"/>
                </a:lnTo>
                <a:lnTo>
                  <a:pt x="463377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7" y="47794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9362" y="6152162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04764" y="6676046"/>
            <a:ext cx="5763895" cy="243840"/>
          </a:xfrm>
          <a:custGeom>
            <a:avLst/>
            <a:gdLst/>
            <a:ahLst/>
            <a:cxnLst/>
            <a:rect l="l" t="t" r="r" b="b"/>
            <a:pathLst>
              <a:path w="5763895" h="243840">
                <a:moveTo>
                  <a:pt x="5550610" y="0"/>
                </a:moveTo>
                <a:lnTo>
                  <a:pt x="5540246" y="676"/>
                </a:lnTo>
                <a:lnTo>
                  <a:pt x="5530891" y="5189"/>
                </a:lnTo>
                <a:lnTo>
                  <a:pt x="5523737" y="13225"/>
                </a:lnTo>
                <a:lnTo>
                  <a:pt x="5520263" y="23408"/>
                </a:lnTo>
                <a:lnTo>
                  <a:pt x="5520939" y="33772"/>
                </a:lnTo>
                <a:lnTo>
                  <a:pt x="5525452" y="43127"/>
                </a:lnTo>
                <a:lnTo>
                  <a:pt x="5533489" y="50280"/>
                </a:lnTo>
                <a:lnTo>
                  <a:pt x="5609484" y="94610"/>
                </a:lnTo>
                <a:lnTo>
                  <a:pt x="5709701" y="94610"/>
                </a:lnTo>
                <a:lnTo>
                  <a:pt x="5709701" y="148797"/>
                </a:lnTo>
                <a:lnTo>
                  <a:pt x="5609484" y="148797"/>
                </a:lnTo>
                <a:lnTo>
                  <a:pt x="5533489" y="193128"/>
                </a:lnTo>
                <a:lnTo>
                  <a:pt x="5525452" y="200280"/>
                </a:lnTo>
                <a:lnTo>
                  <a:pt x="5520939" y="209635"/>
                </a:lnTo>
                <a:lnTo>
                  <a:pt x="5520263" y="220000"/>
                </a:lnTo>
                <a:lnTo>
                  <a:pt x="5523737" y="230182"/>
                </a:lnTo>
                <a:lnTo>
                  <a:pt x="5530891" y="238218"/>
                </a:lnTo>
                <a:lnTo>
                  <a:pt x="5540246" y="242731"/>
                </a:lnTo>
                <a:lnTo>
                  <a:pt x="5550610" y="243408"/>
                </a:lnTo>
                <a:lnTo>
                  <a:pt x="5560792" y="239933"/>
                </a:lnTo>
                <a:lnTo>
                  <a:pt x="5717025" y="148797"/>
                </a:lnTo>
                <a:lnTo>
                  <a:pt x="5709701" y="148797"/>
                </a:lnTo>
                <a:lnTo>
                  <a:pt x="5717027" y="148796"/>
                </a:lnTo>
                <a:lnTo>
                  <a:pt x="5763470" y="121704"/>
                </a:lnTo>
                <a:lnTo>
                  <a:pt x="5560792" y="3474"/>
                </a:lnTo>
                <a:lnTo>
                  <a:pt x="5550610" y="0"/>
                </a:lnTo>
                <a:close/>
              </a:path>
              <a:path w="5763895" h="243840">
                <a:moveTo>
                  <a:pt x="5655930" y="121704"/>
                </a:moveTo>
                <a:lnTo>
                  <a:pt x="5609484" y="148797"/>
                </a:lnTo>
                <a:lnTo>
                  <a:pt x="5709701" y="148797"/>
                </a:lnTo>
                <a:lnTo>
                  <a:pt x="5709701" y="145106"/>
                </a:lnTo>
                <a:lnTo>
                  <a:pt x="5696049" y="145106"/>
                </a:lnTo>
                <a:lnTo>
                  <a:pt x="5655930" y="121704"/>
                </a:lnTo>
                <a:close/>
              </a:path>
              <a:path w="5763895" h="243840">
                <a:moveTo>
                  <a:pt x="0" y="94609"/>
                </a:moveTo>
                <a:lnTo>
                  <a:pt x="0" y="148796"/>
                </a:lnTo>
                <a:lnTo>
                  <a:pt x="5609486" y="148796"/>
                </a:lnTo>
                <a:lnTo>
                  <a:pt x="5655930" y="121704"/>
                </a:lnTo>
                <a:lnTo>
                  <a:pt x="5609484" y="94610"/>
                </a:lnTo>
                <a:lnTo>
                  <a:pt x="0" y="94609"/>
                </a:lnTo>
                <a:close/>
              </a:path>
              <a:path w="5763895" h="243840">
                <a:moveTo>
                  <a:pt x="5696049" y="98301"/>
                </a:moveTo>
                <a:lnTo>
                  <a:pt x="5655930" y="121704"/>
                </a:lnTo>
                <a:lnTo>
                  <a:pt x="5696049" y="145106"/>
                </a:lnTo>
                <a:lnTo>
                  <a:pt x="5696049" y="98301"/>
                </a:lnTo>
                <a:close/>
              </a:path>
              <a:path w="5763895" h="243840">
                <a:moveTo>
                  <a:pt x="5709701" y="98301"/>
                </a:moveTo>
                <a:lnTo>
                  <a:pt x="5696049" y="98301"/>
                </a:lnTo>
                <a:lnTo>
                  <a:pt x="5696049" y="145106"/>
                </a:lnTo>
                <a:lnTo>
                  <a:pt x="5709701" y="145106"/>
                </a:lnTo>
                <a:lnTo>
                  <a:pt x="5709701" y="98301"/>
                </a:lnTo>
                <a:close/>
              </a:path>
              <a:path w="5763895" h="243840">
                <a:moveTo>
                  <a:pt x="5609484" y="94610"/>
                </a:moveTo>
                <a:lnTo>
                  <a:pt x="5655930" y="121704"/>
                </a:lnTo>
                <a:lnTo>
                  <a:pt x="5696049" y="98301"/>
                </a:lnTo>
                <a:lnTo>
                  <a:pt x="5709701" y="98301"/>
                </a:lnTo>
                <a:lnTo>
                  <a:pt x="5709701" y="94610"/>
                </a:lnTo>
                <a:lnTo>
                  <a:pt x="5609484" y="94610"/>
                </a:lnTo>
                <a:close/>
              </a:path>
            </a:pathLst>
          </a:custGeom>
          <a:solidFill>
            <a:srgbClr val="111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08619" y="1658886"/>
            <a:ext cx="243840" cy="5139055"/>
          </a:xfrm>
          <a:custGeom>
            <a:avLst/>
            <a:gdLst/>
            <a:ahLst/>
            <a:cxnLst/>
            <a:rect l="l" t="t" r="r" b="b"/>
            <a:pathLst>
              <a:path w="243840" h="5139055">
                <a:moveTo>
                  <a:pt x="121703" y="107542"/>
                </a:moveTo>
                <a:lnTo>
                  <a:pt x="94610" y="153987"/>
                </a:lnTo>
                <a:lnTo>
                  <a:pt x="94610" y="5138863"/>
                </a:lnTo>
                <a:lnTo>
                  <a:pt x="148795" y="5138863"/>
                </a:lnTo>
                <a:lnTo>
                  <a:pt x="148797" y="153987"/>
                </a:lnTo>
                <a:lnTo>
                  <a:pt x="121703" y="107542"/>
                </a:lnTo>
                <a:close/>
              </a:path>
              <a:path w="243840" h="5139055">
                <a:moveTo>
                  <a:pt x="121704" y="0"/>
                </a:moveTo>
                <a:lnTo>
                  <a:pt x="3474" y="202679"/>
                </a:lnTo>
                <a:lnTo>
                  <a:pt x="0" y="212861"/>
                </a:lnTo>
                <a:lnTo>
                  <a:pt x="676" y="223225"/>
                </a:lnTo>
                <a:lnTo>
                  <a:pt x="5189" y="232580"/>
                </a:lnTo>
                <a:lnTo>
                  <a:pt x="13225" y="239732"/>
                </a:lnTo>
                <a:lnTo>
                  <a:pt x="23408" y="243207"/>
                </a:lnTo>
                <a:lnTo>
                  <a:pt x="33772" y="242532"/>
                </a:lnTo>
                <a:lnTo>
                  <a:pt x="43126" y="238019"/>
                </a:lnTo>
                <a:lnTo>
                  <a:pt x="50279" y="229983"/>
                </a:lnTo>
                <a:lnTo>
                  <a:pt x="94610" y="153988"/>
                </a:lnTo>
                <a:lnTo>
                  <a:pt x="94610" y="53769"/>
                </a:lnTo>
                <a:lnTo>
                  <a:pt x="153069" y="53769"/>
                </a:lnTo>
                <a:lnTo>
                  <a:pt x="121704" y="0"/>
                </a:lnTo>
                <a:close/>
              </a:path>
              <a:path w="243840" h="5139055">
                <a:moveTo>
                  <a:pt x="153069" y="53769"/>
                </a:moveTo>
                <a:lnTo>
                  <a:pt x="148797" y="53769"/>
                </a:lnTo>
                <a:lnTo>
                  <a:pt x="148797" y="153988"/>
                </a:lnTo>
                <a:lnTo>
                  <a:pt x="193127" y="229983"/>
                </a:lnTo>
                <a:lnTo>
                  <a:pt x="200280" y="238019"/>
                </a:lnTo>
                <a:lnTo>
                  <a:pt x="209635" y="242532"/>
                </a:lnTo>
                <a:lnTo>
                  <a:pt x="219999" y="243207"/>
                </a:lnTo>
                <a:lnTo>
                  <a:pt x="230182" y="239732"/>
                </a:lnTo>
                <a:lnTo>
                  <a:pt x="238218" y="232580"/>
                </a:lnTo>
                <a:lnTo>
                  <a:pt x="242731" y="223225"/>
                </a:lnTo>
                <a:lnTo>
                  <a:pt x="243407" y="212861"/>
                </a:lnTo>
                <a:lnTo>
                  <a:pt x="239933" y="202679"/>
                </a:lnTo>
                <a:lnTo>
                  <a:pt x="153069" y="53769"/>
                </a:lnTo>
                <a:close/>
              </a:path>
              <a:path w="243840" h="5139055">
                <a:moveTo>
                  <a:pt x="148797" y="53769"/>
                </a:moveTo>
                <a:lnTo>
                  <a:pt x="94610" y="53769"/>
                </a:lnTo>
                <a:lnTo>
                  <a:pt x="94610" y="153988"/>
                </a:lnTo>
                <a:lnTo>
                  <a:pt x="121703" y="107542"/>
                </a:lnTo>
                <a:lnTo>
                  <a:pt x="98300" y="67423"/>
                </a:lnTo>
                <a:lnTo>
                  <a:pt x="148797" y="67423"/>
                </a:lnTo>
                <a:lnTo>
                  <a:pt x="148797" y="53769"/>
                </a:lnTo>
                <a:close/>
              </a:path>
              <a:path w="243840" h="5139055">
                <a:moveTo>
                  <a:pt x="148797" y="67423"/>
                </a:moveTo>
                <a:lnTo>
                  <a:pt x="145106" y="67423"/>
                </a:lnTo>
                <a:lnTo>
                  <a:pt x="121703" y="107542"/>
                </a:lnTo>
                <a:lnTo>
                  <a:pt x="148797" y="153987"/>
                </a:lnTo>
                <a:lnTo>
                  <a:pt x="148797" y="67423"/>
                </a:lnTo>
                <a:close/>
              </a:path>
              <a:path w="243840" h="5139055">
                <a:moveTo>
                  <a:pt x="145106" y="67423"/>
                </a:moveTo>
                <a:lnTo>
                  <a:pt x="98300" y="67423"/>
                </a:lnTo>
                <a:lnTo>
                  <a:pt x="121703" y="107542"/>
                </a:lnTo>
                <a:lnTo>
                  <a:pt x="145106" y="67423"/>
                </a:lnTo>
                <a:close/>
              </a:path>
            </a:pathLst>
          </a:custGeom>
          <a:solidFill>
            <a:srgbClr val="111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68717" y="6807708"/>
            <a:ext cx="8051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40" dirty="0">
                <a:solidFill>
                  <a:srgbClr val="111466"/>
                </a:solidFill>
                <a:latin typeface="Calibri"/>
                <a:cs typeface="Calibri"/>
              </a:rPr>
              <a:t>C</a:t>
            </a:r>
            <a:r>
              <a:rPr sz="2600" b="1" spc="45" dirty="0">
                <a:solidFill>
                  <a:srgbClr val="111466"/>
                </a:solidFill>
                <a:latin typeface="Calibri"/>
                <a:cs typeface="Calibri"/>
              </a:rPr>
              <a:t>o</a:t>
            </a:r>
            <a:r>
              <a:rPr sz="2600" b="1" spc="85" dirty="0">
                <a:solidFill>
                  <a:srgbClr val="111466"/>
                </a:solidFill>
                <a:latin typeface="Calibri"/>
                <a:cs typeface="Calibri"/>
              </a:rPr>
              <a:t>l</a:t>
            </a:r>
            <a:r>
              <a:rPr sz="2600" b="1" spc="-55" dirty="0">
                <a:solidFill>
                  <a:srgbClr val="111466"/>
                </a:solidFill>
                <a:latin typeface="Calibri"/>
                <a:cs typeface="Calibri"/>
              </a:rPr>
              <a:t>o</a:t>
            </a:r>
            <a:r>
              <a:rPr sz="2600" b="1" spc="270" dirty="0">
                <a:solidFill>
                  <a:srgbClr val="111466"/>
                </a:solidFill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1422" y="1190243"/>
            <a:ext cx="1195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111466"/>
                </a:solidFill>
                <a:latin typeface="Calibri"/>
                <a:cs typeface="Calibri"/>
              </a:rPr>
              <a:t>Texture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70705" y="6931152"/>
            <a:ext cx="43503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80" dirty="0">
                <a:solidFill>
                  <a:srgbClr val="0E0950"/>
                </a:solidFill>
                <a:latin typeface="Calibri"/>
                <a:cs typeface="Calibri"/>
              </a:rPr>
              <a:t>Red </a:t>
            </a:r>
            <a:r>
              <a:rPr sz="1700" spc="-95" dirty="0">
                <a:solidFill>
                  <a:srgbClr val="0E0950"/>
                </a:solidFill>
                <a:latin typeface="Calibri"/>
                <a:cs typeface="Calibri"/>
              </a:rPr>
              <a:t>&gt;&gt;&gt;&gt;&gt;&gt;&gt;&gt;&gt;&gt;&gt;&gt;&gt;&gt;&gt;&gt;&gt;&gt;&gt;&gt;&gt;&gt;&gt;&gt;&gt;&gt;&gt;&gt;&gt;&gt;&gt;&gt;</a:t>
            </a:r>
            <a:r>
              <a:rPr sz="1700" spc="40" dirty="0">
                <a:solidFill>
                  <a:srgbClr val="0E0950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0E0950"/>
                </a:solidFill>
                <a:latin typeface="Calibri"/>
                <a:cs typeface="Calibri"/>
              </a:rPr>
              <a:t>Orange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4820" y="2080881"/>
            <a:ext cx="298450" cy="459232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700" spc="55" dirty="0">
                <a:solidFill>
                  <a:srgbClr val="0E0950"/>
                </a:solidFill>
                <a:latin typeface="Calibri"/>
                <a:cs typeface="Calibri"/>
              </a:rPr>
              <a:t>Rough </a:t>
            </a:r>
            <a:r>
              <a:rPr sz="1700" spc="-95" dirty="0">
                <a:solidFill>
                  <a:srgbClr val="0E0950"/>
                </a:solidFill>
                <a:latin typeface="Calibri"/>
                <a:cs typeface="Calibri"/>
              </a:rPr>
              <a:t>&gt;&gt;&gt;&gt;&gt;&gt;&gt;&gt;&gt;&gt;&gt;&gt;&gt;&gt;&gt;&gt;&gt;&gt;&gt;&gt;&gt;&gt;&gt;&gt;&gt;&gt;&gt;&gt;&gt;&gt;&gt;&gt;</a:t>
            </a:r>
            <a:r>
              <a:rPr sz="1700" spc="90" dirty="0">
                <a:solidFill>
                  <a:srgbClr val="0E0950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0E0950"/>
                </a:solidFill>
                <a:latin typeface="Calibri"/>
                <a:cs typeface="Calibri"/>
              </a:rPr>
              <a:t>Smooth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059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1802891"/>
            <a:ext cx="8274050" cy="418655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u="sng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https://playground.tensorflow.or</a:t>
            </a:r>
            <a:r>
              <a:rPr sz="2000" u="sng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https://seat.massey.ac.nz/personal/s.r.marsland/MLBook.ht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ml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http://neuralnetworksanddeeplearning.com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u="sng" spc="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5"/>
              </a:rPr>
              <a:t>Python </a:t>
            </a:r>
            <a:r>
              <a:rPr sz="20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5"/>
              </a:rPr>
              <a:t>machine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5"/>
              </a:rPr>
              <a:t>learnin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340" dirty="0">
                <a:latin typeface="Calibri"/>
                <a:cs typeface="Calibri"/>
              </a:rPr>
              <a:t>- </a:t>
            </a:r>
            <a:r>
              <a:rPr sz="2000" spc="95" dirty="0">
                <a:latin typeface="Calibri"/>
                <a:cs typeface="Calibri"/>
              </a:rPr>
              <a:t>Sebastian</a:t>
            </a:r>
            <a:r>
              <a:rPr sz="2000" spc="625" dirty="0">
                <a:latin typeface="Calibri"/>
                <a:cs typeface="Calibri"/>
              </a:rPr>
              <a:t> </a:t>
            </a:r>
            <a:r>
              <a:rPr sz="2000" spc="110" dirty="0">
                <a:latin typeface="Calibri"/>
                <a:cs typeface="Calibri"/>
              </a:rPr>
              <a:t>Raschka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6"/>
              </a:rPr>
              <a:t>Deep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6"/>
              </a:rPr>
              <a:t>learning with 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6"/>
              </a:rPr>
              <a:t>Pytho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340" dirty="0">
                <a:latin typeface="Calibri"/>
                <a:cs typeface="Calibri"/>
              </a:rPr>
              <a:t>- </a:t>
            </a:r>
            <a:r>
              <a:rPr sz="2000" spc="50" dirty="0">
                <a:latin typeface="Calibri"/>
                <a:cs typeface="Calibri"/>
              </a:rPr>
              <a:t>Francois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Chollet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Machine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Learning </a:t>
            </a:r>
            <a:r>
              <a:rPr sz="2000" u="sng" spc="3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- 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An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Algorithmic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Perspectiv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340" dirty="0">
                <a:latin typeface="Calibri"/>
                <a:cs typeface="Calibri"/>
              </a:rPr>
              <a:t>- </a:t>
            </a:r>
            <a:r>
              <a:rPr sz="2000" spc="90" dirty="0">
                <a:latin typeface="Calibri"/>
                <a:cs typeface="Calibri"/>
              </a:rPr>
              <a:t>Stephen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Marsland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1900" spc="-5" dirty="0">
                <a:latin typeface="Calibri"/>
                <a:cs typeface="Calibri"/>
              </a:rPr>
              <a:t>Datasets </a:t>
            </a:r>
            <a:r>
              <a:rPr sz="1900" spc="10" dirty="0">
                <a:latin typeface="Calibri"/>
                <a:cs typeface="Calibri"/>
              </a:rPr>
              <a:t>put </a:t>
            </a:r>
            <a:r>
              <a:rPr sz="1900" dirty="0">
                <a:latin typeface="Calibri"/>
                <a:cs typeface="Calibri"/>
              </a:rPr>
              <a:t>together by </a:t>
            </a:r>
            <a:r>
              <a:rPr sz="1900" spc="5" dirty="0">
                <a:latin typeface="Calibri"/>
                <a:cs typeface="Calibri"/>
              </a:rPr>
              <a:t>Men-Andrin and </a:t>
            </a:r>
            <a:r>
              <a:rPr sz="1900" dirty="0">
                <a:latin typeface="Calibri"/>
                <a:cs typeface="Calibri"/>
              </a:rPr>
              <a:t>Zach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Ross</a:t>
            </a:r>
            <a:endParaRPr sz="1900">
              <a:latin typeface="Calibri"/>
              <a:cs typeface="Calibri"/>
            </a:endParaRPr>
          </a:p>
          <a:p>
            <a:pPr marL="744220" lvl="1" indent="-24384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743585" algn="l"/>
                <a:tab pos="744220" algn="l"/>
              </a:tabLst>
            </a:pPr>
            <a:r>
              <a:rPr sz="1500" spc="-10" dirty="0">
                <a:latin typeface="Calibri"/>
                <a:cs typeface="Calibri"/>
                <a:hlinkClick r:id="rId7"/>
              </a:rPr>
              <a:t>http://scedc.caltech.edu/research-tools/deeplearning.html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900" spc="50" dirty="0">
                <a:latin typeface="Calibri"/>
                <a:cs typeface="Calibri"/>
              </a:rPr>
              <a:t>Many </a:t>
            </a:r>
            <a:r>
              <a:rPr sz="1900" spc="80" dirty="0">
                <a:latin typeface="Calibri"/>
                <a:cs typeface="Calibri"/>
              </a:rPr>
              <a:t>pictures </a:t>
            </a:r>
            <a:r>
              <a:rPr sz="1900" spc="5" dirty="0">
                <a:latin typeface="Calibri"/>
                <a:cs typeface="Calibri"/>
              </a:rPr>
              <a:t>in </a:t>
            </a:r>
            <a:r>
              <a:rPr sz="1900" spc="105" dirty="0">
                <a:latin typeface="Calibri"/>
                <a:cs typeface="Calibri"/>
              </a:rPr>
              <a:t>this </a:t>
            </a:r>
            <a:r>
              <a:rPr sz="1900" spc="114" dirty="0">
                <a:latin typeface="Calibri"/>
                <a:cs typeface="Calibri"/>
              </a:rPr>
              <a:t>talk </a:t>
            </a:r>
            <a:r>
              <a:rPr sz="1900" spc="90" dirty="0">
                <a:latin typeface="Calibri"/>
                <a:cs typeface="Calibri"/>
              </a:rPr>
              <a:t>are </a:t>
            </a:r>
            <a:r>
              <a:rPr sz="1900" spc="65" dirty="0">
                <a:latin typeface="Calibri"/>
                <a:cs typeface="Calibri"/>
              </a:rPr>
              <a:t>from </a:t>
            </a:r>
            <a:r>
              <a:rPr sz="1900" spc="45" dirty="0">
                <a:latin typeface="Calibri"/>
                <a:cs typeface="Calibri"/>
              </a:rPr>
              <a:t>internet, </a:t>
            </a:r>
            <a:r>
              <a:rPr sz="1900" spc="360" dirty="0">
                <a:latin typeface="Calibri"/>
                <a:cs typeface="Calibri"/>
              </a:rPr>
              <a:t>I </a:t>
            </a:r>
            <a:r>
              <a:rPr sz="1900" spc="100" dirty="0">
                <a:latin typeface="Calibri"/>
                <a:cs typeface="Calibri"/>
              </a:rPr>
              <a:t>thank </a:t>
            </a:r>
            <a:r>
              <a:rPr sz="1900" spc="110" dirty="0">
                <a:latin typeface="Calibri"/>
                <a:cs typeface="Calibri"/>
              </a:rPr>
              <a:t>all the </a:t>
            </a:r>
            <a:r>
              <a:rPr sz="1900" spc="75" dirty="0">
                <a:latin typeface="Calibri"/>
                <a:cs typeface="Calibri"/>
              </a:rPr>
              <a:t>authors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40" dirty="0">
                <a:latin typeface="Calibri"/>
                <a:cs typeface="Calibri"/>
              </a:rPr>
              <a:t>here!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0976" y="521207"/>
            <a:ext cx="61499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8145" algn="l"/>
                <a:tab pos="3553460" algn="l"/>
              </a:tabLst>
            </a:pPr>
            <a:r>
              <a:rPr b="0" spc="125" dirty="0">
                <a:solidFill>
                  <a:srgbClr val="0E0A53"/>
                </a:solidFill>
                <a:latin typeface="Calibri"/>
                <a:cs typeface="Calibri"/>
              </a:rPr>
              <a:t>Some	</a:t>
            </a:r>
            <a:r>
              <a:rPr b="0" spc="229" dirty="0">
                <a:solidFill>
                  <a:srgbClr val="0E0A53"/>
                </a:solidFill>
                <a:latin typeface="Calibri"/>
                <a:cs typeface="Calibri"/>
              </a:rPr>
              <a:t>useful	</a:t>
            </a:r>
            <a:r>
              <a:rPr b="0" spc="190" dirty="0">
                <a:solidFill>
                  <a:srgbClr val="0E0A53"/>
                </a:solidFill>
                <a:latin typeface="Calibri"/>
                <a:cs typeface="Calibri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294694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1802891"/>
            <a:ext cx="7828280" cy="27959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u="sng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http://cs231n.github.io/convolutional-networks</a:t>
            </a:r>
            <a:r>
              <a:rPr sz="2000" u="sng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https://ujjwalkarn.me/2016/08/11/intuitive-explanation-convnets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http://neuralnetworksanddeeplearning.com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5"/>
              </a:rPr>
              <a:t>Deep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5"/>
              </a:rPr>
              <a:t>learning with 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5"/>
              </a:rPr>
              <a:t>Pytho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340" dirty="0">
                <a:latin typeface="Calibri"/>
                <a:cs typeface="Calibri"/>
              </a:rPr>
              <a:t>- </a:t>
            </a:r>
            <a:r>
              <a:rPr sz="2000" spc="50" dirty="0">
                <a:latin typeface="Calibri"/>
                <a:cs typeface="Calibri"/>
              </a:rPr>
              <a:t>Francois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Chollet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000" u="sng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210" dirty="0">
                <a:latin typeface="Calibri"/>
                <a:cs typeface="Calibri"/>
              </a:rPr>
              <a:t>– </a:t>
            </a:r>
            <a:r>
              <a:rPr sz="2000" spc="145" dirty="0">
                <a:latin typeface="Calibri"/>
                <a:cs typeface="Calibri"/>
              </a:rPr>
              <a:t>Ian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Goodfellow</a:t>
            </a:r>
            <a:endParaRPr sz="20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1900" spc="-5" dirty="0">
                <a:latin typeface="Calibri"/>
                <a:cs typeface="Calibri"/>
              </a:rPr>
              <a:t>Datasets </a:t>
            </a:r>
            <a:r>
              <a:rPr sz="1900" spc="10" dirty="0">
                <a:latin typeface="Calibri"/>
                <a:cs typeface="Calibri"/>
              </a:rPr>
              <a:t>put </a:t>
            </a:r>
            <a:r>
              <a:rPr sz="1900" dirty="0">
                <a:latin typeface="Calibri"/>
                <a:cs typeface="Calibri"/>
              </a:rPr>
              <a:t>together by </a:t>
            </a:r>
            <a:r>
              <a:rPr sz="1900" spc="5" dirty="0">
                <a:latin typeface="Calibri"/>
                <a:cs typeface="Calibri"/>
              </a:rPr>
              <a:t>Men-Andrin and </a:t>
            </a:r>
            <a:r>
              <a:rPr sz="1900" dirty="0">
                <a:latin typeface="Calibri"/>
                <a:cs typeface="Calibri"/>
              </a:rPr>
              <a:t>Zach</a:t>
            </a:r>
            <a:r>
              <a:rPr sz="1900" spc="9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Ross</a:t>
            </a:r>
            <a:endParaRPr sz="1900">
              <a:latin typeface="Calibri"/>
              <a:cs typeface="Calibri"/>
            </a:endParaRPr>
          </a:p>
          <a:p>
            <a:pPr marL="744220" lvl="1" indent="-24384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743585" algn="l"/>
                <a:tab pos="744220" algn="l"/>
              </a:tabLst>
            </a:pPr>
            <a:r>
              <a:rPr sz="1500" spc="-10" dirty="0">
                <a:latin typeface="Calibri"/>
                <a:cs typeface="Calibri"/>
                <a:hlinkClick r:id="rId6"/>
              </a:rPr>
              <a:t>http://scedc.caltech.edu/research-tools/deeplearning.html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4916" y="5674360"/>
            <a:ext cx="82740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0" dirty="0">
                <a:latin typeface="Calibri"/>
                <a:cs typeface="Calibri"/>
              </a:rPr>
              <a:t>Many </a:t>
            </a:r>
            <a:r>
              <a:rPr sz="1900" spc="80" dirty="0">
                <a:latin typeface="Calibri"/>
                <a:cs typeface="Calibri"/>
              </a:rPr>
              <a:t>pictures </a:t>
            </a:r>
            <a:r>
              <a:rPr sz="1900" spc="5" dirty="0">
                <a:latin typeface="Calibri"/>
                <a:cs typeface="Calibri"/>
              </a:rPr>
              <a:t>in </a:t>
            </a:r>
            <a:r>
              <a:rPr sz="1900" spc="105" dirty="0">
                <a:latin typeface="Calibri"/>
                <a:cs typeface="Calibri"/>
              </a:rPr>
              <a:t>this </a:t>
            </a:r>
            <a:r>
              <a:rPr sz="1900" spc="114" dirty="0">
                <a:latin typeface="Calibri"/>
                <a:cs typeface="Calibri"/>
              </a:rPr>
              <a:t>talk </a:t>
            </a:r>
            <a:r>
              <a:rPr sz="1900" spc="90" dirty="0">
                <a:latin typeface="Calibri"/>
                <a:cs typeface="Calibri"/>
              </a:rPr>
              <a:t>are </a:t>
            </a:r>
            <a:r>
              <a:rPr sz="1900" spc="65" dirty="0">
                <a:latin typeface="Calibri"/>
                <a:cs typeface="Calibri"/>
              </a:rPr>
              <a:t>from </a:t>
            </a:r>
            <a:r>
              <a:rPr sz="1900" spc="45" dirty="0">
                <a:latin typeface="Calibri"/>
                <a:cs typeface="Calibri"/>
              </a:rPr>
              <a:t>internet, </a:t>
            </a:r>
            <a:r>
              <a:rPr sz="1900" spc="360" dirty="0">
                <a:latin typeface="Calibri"/>
                <a:cs typeface="Calibri"/>
              </a:rPr>
              <a:t>I </a:t>
            </a:r>
            <a:r>
              <a:rPr sz="1900" spc="100" dirty="0">
                <a:latin typeface="Calibri"/>
                <a:cs typeface="Calibri"/>
              </a:rPr>
              <a:t>thank </a:t>
            </a:r>
            <a:r>
              <a:rPr sz="1900" spc="110" dirty="0">
                <a:latin typeface="Calibri"/>
                <a:cs typeface="Calibri"/>
              </a:rPr>
              <a:t>all the </a:t>
            </a:r>
            <a:r>
              <a:rPr sz="1900" spc="75" dirty="0">
                <a:latin typeface="Calibri"/>
                <a:cs typeface="Calibri"/>
              </a:rPr>
              <a:t>authors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40" dirty="0">
                <a:latin typeface="Calibri"/>
                <a:cs typeface="Calibri"/>
              </a:rPr>
              <a:t>here!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0976" y="521207"/>
            <a:ext cx="61499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8145" algn="l"/>
                <a:tab pos="3553460" algn="l"/>
              </a:tabLst>
            </a:pPr>
            <a:r>
              <a:rPr b="0" spc="125" dirty="0">
                <a:solidFill>
                  <a:srgbClr val="0E0A53"/>
                </a:solidFill>
                <a:latin typeface="Calibri"/>
                <a:cs typeface="Calibri"/>
              </a:rPr>
              <a:t>Some	</a:t>
            </a:r>
            <a:r>
              <a:rPr b="0" spc="229" dirty="0">
                <a:solidFill>
                  <a:srgbClr val="0E0A53"/>
                </a:solidFill>
                <a:latin typeface="Calibri"/>
                <a:cs typeface="Calibri"/>
              </a:rPr>
              <a:t>useful	</a:t>
            </a:r>
            <a:r>
              <a:rPr b="0" spc="190" dirty="0">
                <a:solidFill>
                  <a:srgbClr val="0E0A53"/>
                </a:solidFill>
                <a:latin typeface="Calibri"/>
                <a:cs typeface="Calibri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2970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491" y="512064"/>
            <a:ext cx="3456304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50" dirty="0">
                <a:latin typeface="Calibri"/>
                <a:cs typeface="Calibri"/>
              </a:rPr>
              <a:t>C</a:t>
            </a:r>
            <a:r>
              <a:rPr b="0" spc="15" dirty="0">
                <a:latin typeface="Calibri"/>
                <a:cs typeface="Calibri"/>
              </a:rPr>
              <a:t>l</a:t>
            </a:r>
            <a:r>
              <a:rPr b="0" spc="320" dirty="0">
                <a:latin typeface="Calibri"/>
                <a:cs typeface="Calibri"/>
              </a:rPr>
              <a:t>a</a:t>
            </a:r>
            <a:r>
              <a:rPr b="0" spc="185" dirty="0">
                <a:latin typeface="Calibri"/>
                <a:cs typeface="Calibri"/>
              </a:rPr>
              <a:t>ss</a:t>
            </a:r>
            <a:r>
              <a:rPr b="0" spc="-130" dirty="0">
                <a:latin typeface="Calibri"/>
                <a:cs typeface="Calibri"/>
              </a:rPr>
              <a:t>i</a:t>
            </a:r>
            <a:r>
              <a:rPr b="0" spc="595" dirty="0">
                <a:latin typeface="Calibri"/>
                <a:cs typeface="Calibri"/>
              </a:rPr>
              <a:t>f</a:t>
            </a:r>
            <a:r>
              <a:rPr b="0" spc="-20" dirty="0">
                <a:latin typeface="Calibri"/>
                <a:cs typeface="Calibri"/>
              </a:rPr>
              <a:t>i</a:t>
            </a:r>
            <a:r>
              <a:rPr b="0" spc="135" dirty="0">
                <a:latin typeface="Calibri"/>
                <a:cs typeface="Calibri"/>
              </a:rPr>
              <a:t>c</a:t>
            </a:r>
            <a:r>
              <a:rPr b="0" spc="-60" dirty="0">
                <a:latin typeface="Calibri"/>
                <a:cs typeface="Calibri"/>
              </a:rPr>
              <a:t>a</a:t>
            </a:r>
            <a:r>
              <a:rPr b="0" spc="595" dirty="0">
                <a:latin typeface="Calibri"/>
                <a:cs typeface="Calibri"/>
              </a:rPr>
              <a:t>t</a:t>
            </a:r>
            <a:r>
              <a:rPr b="0" spc="90" dirty="0">
                <a:latin typeface="Calibri"/>
                <a:cs typeface="Calibri"/>
              </a:rPr>
              <a:t>i</a:t>
            </a:r>
            <a:r>
              <a:rPr b="0" spc="-70" dirty="0">
                <a:latin typeface="Calibri"/>
                <a:cs typeface="Calibri"/>
              </a:rPr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2599641" y="2607609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6297" y="337879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0636" y="3161405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2396" y="1571595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2" y="0"/>
                </a:moveTo>
                <a:lnTo>
                  <a:pt x="212446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6"/>
                </a:lnTo>
                <a:lnTo>
                  <a:pt x="0" y="259002"/>
                </a:lnTo>
                <a:lnTo>
                  <a:pt x="4172" y="305558"/>
                </a:lnTo>
                <a:lnTo>
                  <a:pt x="16203" y="349377"/>
                </a:lnTo>
                <a:lnTo>
                  <a:pt x="35361" y="389726"/>
                </a:lnTo>
                <a:lnTo>
                  <a:pt x="60914" y="425875"/>
                </a:lnTo>
                <a:lnTo>
                  <a:pt x="92130" y="457091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6" y="513833"/>
                </a:lnTo>
                <a:lnTo>
                  <a:pt x="259002" y="518006"/>
                </a:lnTo>
                <a:lnTo>
                  <a:pt x="305558" y="513833"/>
                </a:lnTo>
                <a:lnTo>
                  <a:pt x="349377" y="501802"/>
                </a:lnTo>
                <a:lnTo>
                  <a:pt x="389726" y="482644"/>
                </a:lnTo>
                <a:lnTo>
                  <a:pt x="425875" y="457091"/>
                </a:lnTo>
                <a:lnTo>
                  <a:pt x="457091" y="425875"/>
                </a:lnTo>
                <a:lnTo>
                  <a:pt x="482644" y="389726"/>
                </a:lnTo>
                <a:lnTo>
                  <a:pt x="501802" y="349377"/>
                </a:lnTo>
                <a:lnTo>
                  <a:pt x="513833" y="305558"/>
                </a:lnTo>
                <a:lnTo>
                  <a:pt x="518006" y="259002"/>
                </a:lnTo>
                <a:lnTo>
                  <a:pt x="513833" y="212446"/>
                </a:lnTo>
                <a:lnTo>
                  <a:pt x="501802" y="168628"/>
                </a:lnTo>
                <a:lnTo>
                  <a:pt x="482644" y="128279"/>
                </a:lnTo>
                <a:lnTo>
                  <a:pt x="457091" y="92130"/>
                </a:lnTo>
                <a:lnTo>
                  <a:pt x="425875" y="60914"/>
                </a:lnTo>
                <a:lnTo>
                  <a:pt x="389726" y="35361"/>
                </a:lnTo>
                <a:lnTo>
                  <a:pt x="349377" y="16203"/>
                </a:lnTo>
                <a:lnTo>
                  <a:pt x="305558" y="4172"/>
                </a:lnTo>
                <a:lnTo>
                  <a:pt x="259002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5996" y="2348605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6994" y="3125617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2396" y="2511165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2" y="0"/>
                </a:moveTo>
                <a:lnTo>
                  <a:pt x="212446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6" y="513834"/>
                </a:lnTo>
                <a:lnTo>
                  <a:pt x="259002" y="518007"/>
                </a:lnTo>
                <a:lnTo>
                  <a:pt x="305558" y="513834"/>
                </a:lnTo>
                <a:lnTo>
                  <a:pt x="349377" y="501803"/>
                </a:lnTo>
                <a:lnTo>
                  <a:pt x="389726" y="482646"/>
                </a:lnTo>
                <a:lnTo>
                  <a:pt x="425875" y="457093"/>
                </a:lnTo>
                <a:lnTo>
                  <a:pt x="457091" y="425876"/>
                </a:lnTo>
                <a:lnTo>
                  <a:pt x="482644" y="389728"/>
                </a:lnTo>
                <a:lnTo>
                  <a:pt x="501802" y="349378"/>
                </a:lnTo>
                <a:lnTo>
                  <a:pt x="513833" y="305560"/>
                </a:lnTo>
                <a:lnTo>
                  <a:pt x="518006" y="259003"/>
                </a:lnTo>
                <a:lnTo>
                  <a:pt x="513833" y="212447"/>
                </a:lnTo>
                <a:lnTo>
                  <a:pt x="501802" y="168628"/>
                </a:lnTo>
                <a:lnTo>
                  <a:pt x="482644" y="128279"/>
                </a:lnTo>
                <a:lnTo>
                  <a:pt x="457091" y="92130"/>
                </a:lnTo>
                <a:lnTo>
                  <a:pt x="425875" y="60914"/>
                </a:lnTo>
                <a:lnTo>
                  <a:pt x="389726" y="35361"/>
                </a:lnTo>
                <a:lnTo>
                  <a:pt x="349377" y="16203"/>
                </a:lnTo>
                <a:lnTo>
                  <a:pt x="305558" y="4172"/>
                </a:lnTo>
                <a:lnTo>
                  <a:pt x="259002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81634" y="3908089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6994" y="3811646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2042" y="2695936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59"/>
                </a:lnTo>
                <a:lnTo>
                  <a:pt x="16203" y="349377"/>
                </a:lnTo>
                <a:lnTo>
                  <a:pt x="35361" y="389727"/>
                </a:lnTo>
                <a:lnTo>
                  <a:pt x="60914" y="425875"/>
                </a:lnTo>
                <a:lnTo>
                  <a:pt x="92130" y="457092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59" y="513833"/>
                </a:lnTo>
                <a:lnTo>
                  <a:pt x="349377" y="501802"/>
                </a:lnTo>
                <a:lnTo>
                  <a:pt x="389727" y="482644"/>
                </a:lnTo>
                <a:lnTo>
                  <a:pt x="425875" y="457092"/>
                </a:lnTo>
                <a:lnTo>
                  <a:pt x="457092" y="425875"/>
                </a:lnTo>
                <a:lnTo>
                  <a:pt x="482644" y="389727"/>
                </a:lnTo>
                <a:lnTo>
                  <a:pt x="501802" y="349377"/>
                </a:lnTo>
                <a:lnTo>
                  <a:pt x="513833" y="305559"/>
                </a:lnTo>
                <a:lnTo>
                  <a:pt x="518006" y="259003"/>
                </a:lnTo>
                <a:lnTo>
                  <a:pt x="513833" y="212447"/>
                </a:lnTo>
                <a:lnTo>
                  <a:pt x="501802" y="168628"/>
                </a:lnTo>
                <a:lnTo>
                  <a:pt x="482644" y="128279"/>
                </a:lnTo>
                <a:lnTo>
                  <a:pt x="457092" y="92130"/>
                </a:lnTo>
                <a:lnTo>
                  <a:pt x="425875" y="60914"/>
                </a:lnTo>
                <a:lnTo>
                  <a:pt x="389727" y="35361"/>
                </a:lnTo>
                <a:lnTo>
                  <a:pt x="349377" y="16203"/>
                </a:lnTo>
                <a:lnTo>
                  <a:pt x="305559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2332" y="425745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2092" y="555793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70809" y="523281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5" y="446607"/>
                </a:lnTo>
                <a:lnTo>
                  <a:pt x="463376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6" y="47795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5572" y="432965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7276" y="595525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2332" y="4998046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6"/>
                </a:lnTo>
                <a:lnTo>
                  <a:pt x="47795" y="463377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7"/>
                </a:lnTo>
                <a:lnTo>
                  <a:pt x="446607" y="446606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4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7330" y="4559362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96805" y="5330619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0809" y="5864896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5" y="446607"/>
                </a:lnTo>
                <a:lnTo>
                  <a:pt x="463376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6" y="47795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70809" y="3852009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5" y="446607"/>
                </a:lnTo>
                <a:lnTo>
                  <a:pt x="463376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6" y="47795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67570" y="609966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6"/>
                </a:lnTo>
                <a:lnTo>
                  <a:pt x="47795" y="463377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7"/>
                </a:lnTo>
                <a:lnTo>
                  <a:pt x="446606" y="446606"/>
                </a:lnTo>
                <a:lnTo>
                  <a:pt x="463377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7" y="47794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9362" y="6152162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3669" y="2034691"/>
            <a:ext cx="5147310" cy="4326255"/>
          </a:xfrm>
          <a:custGeom>
            <a:avLst/>
            <a:gdLst/>
            <a:ahLst/>
            <a:cxnLst/>
            <a:rect l="l" t="t" r="r" b="b"/>
            <a:pathLst>
              <a:path w="5147309" h="4326255">
                <a:moveTo>
                  <a:pt x="0" y="4326008"/>
                </a:moveTo>
                <a:lnTo>
                  <a:pt x="5146930" y="0"/>
                </a:lnTo>
              </a:path>
            </a:pathLst>
          </a:custGeom>
          <a:ln w="54186">
            <a:solidFill>
              <a:srgbClr val="111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4764" y="6676046"/>
            <a:ext cx="5763895" cy="243840"/>
          </a:xfrm>
          <a:custGeom>
            <a:avLst/>
            <a:gdLst/>
            <a:ahLst/>
            <a:cxnLst/>
            <a:rect l="l" t="t" r="r" b="b"/>
            <a:pathLst>
              <a:path w="5763895" h="243840">
                <a:moveTo>
                  <a:pt x="5550610" y="0"/>
                </a:moveTo>
                <a:lnTo>
                  <a:pt x="5540246" y="676"/>
                </a:lnTo>
                <a:lnTo>
                  <a:pt x="5530891" y="5189"/>
                </a:lnTo>
                <a:lnTo>
                  <a:pt x="5523737" y="13225"/>
                </a:lnTo>
                <a:lnTo>
                  <a:pt x="5520263" y="23408"/>
                </a:lnTo>
                <a:lnTo>
                  <a:pt x="5520939" y="33772"/>
                </a:lnTo>
                <a:lnTo>
                  <a:pt x="5525452" y="43127"/>
                </a:lnTo>
                <a:lnTo>
                  <a:pt x="5533489" y="50280"/>
                </a:lnTo>
                <a:lnTo>
                  <a:pt x="5609484" y="94610"/>
                </a:lnTo>
                <a:lnTo>
                  <a:pt x="5709701" y="94610"/>
                </a:lnTo>
                <a:lnTo>
                  <a:pt x="5709701" y="148797"/>
                </a:lnTo>
                <a:lnTo>
                  <a:pt x="5609484" y="148797"/>
                </a:lnTo>
                <a:lnTo>
                  <a:pt x="5533489" y="193128"/>
                </a:lnTo>
                <a:lnTo>
                  <a:pt x="5525452" y="200280"/>
                </a:lnTo>
                <a:lnTo>
                  <a:pt x="5520939" y="209635"/>
                </a:lnTo>
                <a:lnTo>
                  <a:pt x="5520263" y="220000"/>
                </a:lnTo>
                <a:lnTo>
                  <a:pt x="5523737" y="230182"/>
                </a:lnTo>
                <a:lnTo>
                  <a:pt x="5530891" y="238218"/>
                </a:lnTo>
                <a:lnTo>
                  <a:pt x="5540246" y="242731"/>
                </a:lnTo>
                <a:lnTo>
                  <a:pt x="5550610" y="243408"/>
                </a:lnTo>
                <a:lnTo>
                  <a:pt x="5560792" y="239933"/>
                </a:lnTo>
                <a:lnTo>
                  <a:pt x="5717025" y="148797"/>
                </a:lnTo>
                <a:lnTo>
                  <a:pt x="5709701" y="148797"/>
                </a:lnTo>
                <a:lnTo>
                  <a:pt x="5717027" y="148796"/>
                </a:lnTo>
                <a:lnTo>
                  <a:pt x="5763470" y="121704"/>
                </a:lnTo>
                <a:lnTo>
                  <a:pt x="5560792" y="3474"/>
                </a:lnTo>
                <a:lnTo>
                  <a:pt x="5550610" y="0"/>
                </a:lnTo>
                <a:close/>
              </a:path>
              <a:path w="5763895" h="243840">
                <a:moveTo>
                  <a:pt x="5655930" y="121704"/>
                </a:moveTo>
                <a:lnTo>
                  <a:pt x="5609484" y="148797"/>
                </a:lnTo>
                <a:lnTo>
                  <a:pt x="5709701" y="148797"/>
                </a:lnTo>
                <a:lnTo>
                  <a:pt x="5709701" y="145106"/>
                </a:lnTo>
                <a:lnTo>
                  <a:pt x="5696049" y="145106"/>
                </a:lnTo>
                <a:lnTo>
                  <a:pt x="5655930" y="121704"/>
                </a:lnTo>
                <a:close/>
              </a:path>
              <a:path w="5763895" h="243840">
                <a:moveTo>
                  <a:pt x="0" y="94609"/>
                </a:moveTo>
                <a:lnTo>
                  <a:pt x="0" y="148796"/>
                </a:lnTo>
                <a:lnTo>
                  <a:pt x="5609486" y="148796"/>
                </a:lnTo>
                <a:lnTo>
                  <a:pt x="5655930" y="121704"/>
                </a:lnTo>
                <a:lnTo>
                  <a:pt x="5609484" y="94610"/>
                </a:lnTo>
                <a:lnTo>
                  <a:pt x="0" y="94609"/>
                </a:lnTo>
                <a:close/>
              </a:path>
              <a:path w="5763895" h="243840">
                <a:moveTo>
                  <a:pt x="5696049" y="98301"/>
                </a:moveTo>
                <a:lnTo>
                  <a:pt x="5655930" y="121704"/>
                </a:lnTo>
                <a:lnTo>
                  <a:pt x="5696049" y="145106"/>
                </a:lnTo>
                <a:lnTo>
                  <a:pt x="5696049" y="98301"/>
                </a:lnTo>
                <a:close/>
              </a:path>
              <a:path w="5763895" h="243840">
                <a:moveTo>
                  <a:pt x="5709701" y="98301"/>
                </a:moveTo>
                <a:lnTo>
                  <a:pt x="5696049" y="98301"/>
                </a:lnTo>
                <a:lnTo>
                  <a:pt x="5696049" y="145106"/>
                </a:lnTo>
                <a:lnTo>
                  <a:pt x="5709701" y="145106"/>
                </a:lnTo>
                <a:lnTo>
                  <a:pt x="5709701" y="98301"/>
                </a:lnTo>
                <a:close/>
              </a:path>
              <a:path w="5763895" h="243840">
                <a:moveTo>
                  <a:pt x="5609484" y="94610"/>
                </a:moveTo>
                <a:lnTo>
                  <a:pt x="5655930" y="121704"/>
                </a:lnTo>
                <a:lnTo>
                  <a:pt x="5696049" y="98301"/>
                </a:lnTo>
                <a:lnTo>
                  <a:pt x="5709701" y="98301"/>
                </a:lnTo>
                <a:lnTo>
                  <a:pt x="5709701" y="94610"/>
                </a:lnTo>
                <a:lnTo>
                  <a:pt x="5609484" y="94610"/>
                </a:lnTo>
                <a:close/>
              </a:path>
            </a:pathLst>
          </a:custGeom>
          <a:solidFill>
            <a:srgbClr val="111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8619" y="1658886"/>
            <a:ext cx="243840" cy="5139055"/>
          </a:xfrm>
          <a:custGeom>
            <a:avLst/>
            <a:gdLst/>
            <a:ahLst/>
            <a:cxnLst/>
            <a:rect l="l" t="t" r="r" b="b"/>
            <a:pathLst>
              <a:path w="243840" h="5139055">
                <a:moveTo>
                  <a:pt x="121703" y="107542"/>
                </a:moveTo>
                <a:lnTo>
                  <a:pt x="94610" y="153987"/>
                </a:lnTo>
                <a:lnTo>
                  <a:pt x="94610" y="5138863"/>
                </a:lnTo>
                <a:lnTo>
                  <a:pt x="148795" y="5138863"/>
                </a:lnTo>
                <a:lnTo>
                  <a:pt x="148797" y="153987"/>
                </a:lnTo>
                <a:lnTo>
                  <a:pt x="121703" y="107542"/>
                </a:lnTo>
                <a:close/>
              </a:path>
              <a:path w="243840" h="5139055">
                <a:moveTo>
                  <a:pt x="121704" y="0"/>
                </a:moveTo>
                <a:lnTo>
                  <a:pt x="3474" y="202679"/>
                </a:lnTo>
                <a:lnTo>
                  <a:pt x="0" y="212861"/>
                </a:lnTo>
                <a:lnTo>
                  <a:pt x="676" y="223225"/>
                </a:lnTo>
                <a:lnTo>
                  <a:pt x="5189" y="232580"/>
                </a:lnTo>
                <a:lnTo>
                  <a:pt x="13225" y="239732"/>
                </a:lnTo>
                <a:lnTo>
                  <a:pt x="23408" y="243207"/>
                </a:lnTo>
                <a:lnTo>
                  <a:pt x="33772" y="242532"/>
                </a:lnTo>
                <a:lnTo>
                  <a:pt x="43126" y="238019"/>
                </a:lnTo>
                <a:lnTo>
                  <a:pt x="50279" y="229983"/>
                </a:lnTo>
                <a:lnTo>
                  <a:pt x="94610" y="153988"/>
                </a:lnTo>
                <a:lnTo>
                  <a:pt x="94610" y="53769"/>
                </a:lnTo>
                <a:lnTo>
                  <a:pt x="153069" y="53769"/>
                </a:lnTo>
                <a:lnTo>
                  <a:pt x="121704" y="0"/>
                </a:lnTo>
                <a:close/>
              </a:path>
              <a:path w="243840" h="5139055">
                <a:moveTo>
                  <a:pt x="153069" y="53769"/>
                </a:moveTo>
                <a:lnTo>
                  <a:pt x="148797" y="53769"/>
                </a:lnTo>
                <a:lnTo>
                  <a:pt x="148797" y="153988"/>
                </a:lnTo>
                <a:lnTo>
                  <a:pt x="193127" y="229983"/>
                </a:lnTo>
                <a:lnTo>
                  <a:pt x="200280" y="238019"/>
                </a:lnTo>
                <a:lnTo>
                  <a:pt x="209635" y="242532"/>
                </a:lnTo>
                <a:lnTo>
                  <a:pt x="219999" y="243207"/>
                </a:lnTo>
                <a:lnTo>
                  <a:pt x="230182" y="239732"/>
                </a:lnTo>
                <a:lnTo>
                  <a:pt x="238218" y="232580"/>
                </a:lnTo>
                <a:lnTo>
                  <a:pt x="242731" y="223225"/>
                </a:lnTo>
                <a:lnTo>
                  <a:pt x="243407" y="212861"/>
                </a:lnTo>
                <a:lnTo>
                  <a:pt x="239933" y="202679"/>
                </a:lnTo>
                <a:lnTo>
                  <a:pt x="153069" y="53769"/>
                </a:lnTo>
                <a:close/>
              </a:path>
              <a:path w="243840" h="5139055">
                <a:moveTo>
                  <a:pt x="148797" y="53769"/>
                </a:moveTo>
                <a:lnTo>
                  <a:pt x="94610" y="53769"/>
                </a:lnTo>
                <a:lnTo>
                  <a:pt x="94610" y="153988"/>
                </a:lnTo>
                <a:lnTo>
                  <a:pt x="121703" y="107542"/>
                </a:lnTo>
                <a:lnTo>
                  <a:pt x="98300" y="67423"/>
                </a:lnTo>
                <a:lnTo>
                  <a:pt x="148797" y="67423"/>
                </a:lnTo>
                <a:lnTo>
                  <a:pt x="148797" y="53769"/>
                </a:lnTo>
                <a:close/>
              </a:path>
              <a:path w="243840" h="5139055">
                <a:moveTo>
                  <a:pt x="148797" y="67423"/>
                </a:moveTo>
                <a:lnTo>
                  <a:pt x="145106" y="67423"/>
                </a:lnTo>
                <a:lnTo>
                  <a:pt x="121703" y="107542"/>
                </a:lnTo>
                <a:lnTo>
                  <a:pt x="148797" y="153987"/>
                </a:lnTo>
                <a:lnTo>
                  <a:pt x="148797" y="67423"/>
                </a:lnTo>
                <a:close/>
              </a:path>
              <a:path w="243840" h="5139055">
                <a:moveTo>
                  <a:pt x="145106" y="67423"/>
                </a:moveTo>
                <a:lnTo>
                  <a:pt x="98300" y="67423"/>
                </a:lnTo>
                <a:lnTo>
                  <a:pt x="121703" y="107542"/>
                </a:lnTo>
                <a:lnTo>
                  <a:pt x="145106" y="67423"/>
                </a:lnTo>
                <a:close/>
              </a:path>
            </a:pathLst>
          </a:custGeom>
          <a:solidFill>
            <a:srgbClr val="111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68717" y="6807708"/>
            <a:ext cx="8051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40" dirty="0">
                <a:solidFill>
                  <a:srgbClr val="111466"/>
                </a:solidFill>
                <a:latin typeface="Calibri"/>
                <a:cs typeface="Calibri"/>
              </a:rPr>
              <a:t>C</a:t>
            </a:r>
            <a:r>
              <a:rPr sz="2600" b="1" spc="45" dirty="0">
                <a:solidFill>
                  <a:srgbClr val="111466"/>
                </a:solidFill>
                <a:latin typeface="Calibri"/>
                <a:cs typeface="Calibri"/>
              </a:rPr>
              <a:t>o</a:t>
            </a:r>
            <a:r>
              <a:rPr sz="2600" b="1" spc="85" dirty="0">
                <a:solidFill>
                  <a:srgbClr val="111466"/>
                </a:solidFill>
                <a:latin typeface="Calibri"/>
                <a:cs typeface="Calibri"/>
              </a:rPr>
              <a:t>l</a:t>
            </a:r>
            <a:r>
              <a:rPr sz="2600" b="1" spc="-55" dirty="0">
                <a:solidFill>
                  <a:srgbClr val="111466"/>
                </a:solidFill>
                <a:latin typeface="Calibri"/>
                <a:cs typeface="Calibri"/>
              </a:rPr>
              <a:t>o</a:t>
            </a:r>
            <a:r>
              <a:rPr sz="2600" b="1" spc="270" dirty="0">
                <a:solidFill>
                  <a:srgbClr val="111466"/>
                </a:solidFill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1422" y="1190243"/>
            <a:ext cx="1195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solidFill>
                  <a:srgbClr val="111466"/>
                </a:solidFill>
                <a:latin typeface="Calibri"/>
                <a:cs typeface="Calibri"/>
              </a:rPr>
              <a:t>Texture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0705" y="6931152"/>
            <a:ext cx="43503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80" dirty="0">
                <a:solidFill>
                  <a:srgbClr val="0E0950"/>
                </a:solidFill>
                <a:latin typeface="Calibri"/>
                <a:cs typeface="Calibri"/>
              </a:rPr>
              <a:t>Red </a:t>
            </a:r>
            <a:r>
              <a:rPr sz="1700" spc="-95" dirty="0">
                <a:solidFill>
                  <a:srgbClr val="0E0950"/>
                </a:solidFill>
                <a:latin typeface="Calibri"/>
                <a:cs typeface="Calibri"/>
              </a:rPr>
              <a:t>&gt;&gt;&gt;&gt;&gt;&gt;&gt;&gt;&gt;&gt;&gt;&gt;&gt;&gt;&gt;&gt;&gt;&gt;&gt;&gt;&gt;&gt;&gt;&gt;&gt;&gt;&gt;&gt;&gt;&gt;&gt;&gt;</a:t>
            </a:r>
            <a:r>
              <a:rPr sz="1700" spc="40" dirty="0">
                <a:solidFill>
                  <a:srgbClr val="0E0950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0E0950"/>
                </a:solidFill>
                <a:latin typeface="Calibri"/>
                <a:cs typeface="Calibri"/>
              </a:rPr>
              <a:t>Orange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4820" y="2080881"/>
            <a:ext cx="298450" cy="459232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700" spc="55" dirty="0">
                <a:solidFill>
                  <a:srgbClr val="0E0950"/>
                </a:solidFill>
                <a:latin typeface="Calibri"/>
                <a:cs typeface="Calibri"/>
              </a:rPr>
              <a:t>Rough </a:t>
            </a:r>
            <a:r>
              <a:rPr sz="1700" spc="-95" dirty="0">
                <a:solidFill>
                  <a:srgbClr val="0E0950"/>
                </a:solidFill>
                <a:latin typeface="Calibri"/>
                <a:cs typeface="Calibri"/>
              </a:rPr>
              <a:t>&gt;&gt;&gt;&gt;&gt;&gt;&gt;&gt;&gt;&gt;&gt;&gt;&gt;&gt;&gt;&gt;&gt;&gt;&gt;&gt;&gt;&gt;&gt;&gt;&gt;&gt;&gt;&gt;&gt;&gt;&gt;&gt;</a:t>
            </a:r>
            <a:r>
              <a:rPr sz="1700" spc="90" dirty="0">
                <a:solidFill>
                  <a:srgbClr val="0E0950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0E0950"/>
                </a:solidFill>
                <a:latin typeface="Calibri"/>
                <a:cs typeface="Calibri"/>
              </a:rPr>
              <a:t>Smooth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06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2432" y="2260784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9089" y="3031966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59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59" y="513834"/>
                </a:lnTo>
                <a:lnTo>
                  <a:pt x="349378" y="501803"/>
                </a:lnTo>
                <a:lnTo>
                  <a:pt x="389727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5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5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7" y="35361"/>
                </a:lnTo>
                <a:lnTo>
                  <a:pt x="349378" y="16203"/>
                </a:lnTo>
                <a:lnTo>
                  <a:pt x="305559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428" y="281458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5185" y="122477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6"/>
                </a:lnTo>
                <a:lnTo>
                  <a:pt x="0" y="259002"/>
                </a:lnTo>
                <a:lnTo>
                  <a:pt x="4172" y="305558"/>
                </a:lnTo>
                <a:lnTo>
                  <a:pt x="16203" y="349377"/>
                </a:lnTo>
                <a:lnTo>
                  <a:pt x="35361" y="389726"/>
                </a:lnTo>
                <a:lnTo>
                  <a:pt x="60914" y="425875"/>
                </a:lnTo>
                <a:lnTo>
                  <a:pt x="92130" y="457091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60" y="513833"/>
                </a:lnTo>
                <a:lnTo>
                  <a:pt x="349378" y="501802"/>
                </a:lnTo>
                <a:lnTo>
                  <a:pt x="389728" y="482644"/>
                </a:lnTo>
                <a:lnTo>
                  <a:pt x="425876" y="457091"/>
                </a:lnTo>
                <a:lnTo>
                  <a:pt x="457093" y="425875"/>
                </a:lnTo>
                <a:lnTo>
                  <a:pt x="482646" y="389726"/>
                </a:lnTo>
                <a:lnTo>
                  <a:pt x="501803" y="349377"/>
                </a:lnTo>
                <a:lnTo>
                  <a:pt x="513834" y="305558"/>
                </a:lnTo>
                <a:lnTo>
                  <a:pt x="518007" y="259002"/>
                </a:lnTo>
                <a:lnTo>
                  <a:pt x="513834" y="212446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8788" y="200178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9784" y="277879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5185" y="216434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4424" y="3561264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9784" y="346482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4832" y="234911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59"/>
                </a:lnTo>
                <a:lnTo>
                  <a:pt x="16203" y="349377"/>
                </a:lnTo>
                <a:lnTo>
                  <a:pt x="35361" y="389727"/>
                </a:lnTo>
                <a:lnTo>
                  <a:pt x="60914" y="425875"/>
                </a:lnTo>
                <a:lnTo>
                  <a:pt x="92130" y="457092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60" y="513833"/>
                </a:lnTo>
                <a:lnTo>
                  <a:pt x="349378" y="501802"/>
                </a:lnTo>
                <a:lnTo>
                  <a:pt x="389728" y="482644"/>
                </a:lnTo>
                <a:lnTo>
                  <a:pt x="425876" y="457092"/>
                </a:lnTo>
                <a:lnTo>
                  <a:pt x="457093" y="425875"/>
                </a:lnTo>
                <a:lnTo>
                  <a:pt x="482646" y="389727"/>
                </a:lnTo>
                <a:lnTo>
                  <a:pt x="501803" y="349377"/>
                </a:lnTo>
                <a:lnTo>
                  <a:pt x="513834" y="305559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5124" y="391062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4884" y="521110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6"/>
                </a:lnTo>
                <a:lnTo>
                  <a:pt x="47795" y="463377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7"/>
                </a:lnTo>
                <a:lnTo>
                  <a:pt x="446607" y="446606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3600" y="488598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8363" y="398282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80067" y="560842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5124" y="465122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5" y="463376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6"/>
                </a:lnTo>
                <a:lnTo>
                  <a:pt x="446607" y="446605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4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70120" y="4212536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9595" y="498379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3600" y="5518072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4" y="463376"/>
                </a:lnTo>
                <a:lnTo>
                  <a:pt x="78256" y="469526"/>
                </a:lnTo>
                <a:lnTo>
                  <a:pt x="391270" y="469526"/>
                </a:lnTo>
                <a:lnTo>
                  <a:pt x="421731" y="463376"/>
                </a:lnTo>
                <a:lnTo>
                  <a:pt x="446606" y="446605"/>
                </a:lnTo>
                <a:lnTo>
                  <a:pt x="463377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7" y="47794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3600" y="350518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0360" y="5752835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5" y="446607"/>
                </a:lnTo>
                <a:lnTo>
                  <a:pt x="463376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6" y="47795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2153" y="580533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4" y="463376"/>
                </a:lnTo>
                <a:lnTo>
                  <a:pt x="78256" y="469526"/>
                </a:lnTo>
                <a:lnTo>
                  <a:pt x="391270" y="469526"/>
                </a:lnTo>
                <a:lnTo>
                  <a:pt x="421731" y="463376"/>
                </a:lnTo>
                <a:lnTo>
                  <a:pt x="446605" y="446605"/>
                </a:lnTo>
                <a:lnTo>
                  <a:pt x="463376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6" y="47794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4021" y="1404338"/>
            <a:ext cx="4747260" cy="4747260"/>
          </a:xfrm>
          <a:custGeom>
            <a:avLst/>
            <a:gdLst/>
            <a:ahLst/>
            <a:cxnLst/>
            <a:rect l="l" t="t" r="r" b="b"/>
            <a:pathLst>
              <a:path w="4747260" h="4747260">
                <a:moveTo>
                  <a:pt x="0" y="4746928"/>
                </a:moveTo>
                <a:lnTo>
                  <a:pt x="4746928" y="0"/>
                </a:lnTo>
              </a:path>
            </a:pathLst>
          </a:custGeom>
          <a:ln w="135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4126" y="2884712"/>
            <a:ext cx="7212330" cy="1797685"/>
          </a:xfrm>
          <a:custGeom>
            <a:avLst/>
            <a:gdLst/>
            <a:ahLst/>
            <a:cxnLst/>
            <a:rect l="l" t="t" r="r" b="b"/>
            <a:pathLst>
              <a:path w="7212330" h="1797685">
                <a:moveTo>
                  <a:pt x="0" y="1797354"/>
                </a:moveTo>
                <a:lnTo>
                  <a:pt x="7211852" y="0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150270" y="6112764"/>
            <a:ext cx="3422015" cy="1229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728980" marR="5080" indent="-716915">
              <a:lnSpc>
                <a:spcPct val="79500"/>
              </a:lnSpc>
              <a:spcBef>
                <a:spcPts val="1180"/>
              </a:spcBef>
              <a:tabLst>
                <a:tab pos="1867535" algn="l"/>
                <a:tab pos="3004820" algn="l"/>
              </a:tabLst>
            </a:pPr>
            <a:r>
              <a:rPr sz="4400" spc="335" dirty="0"/>
              <a:t>W</a:t>
            </a:r>
            <a:r>
              <a:rPr sz="4400" spc="275" dirty="0"/>
              <a:t>h</a:t>
            </a:r>
            <a:r>
              <a:rPr sz="4400" spc="5" dirty="0"/>
              <a:t>i</a:t>
            </a:r>
            <a:r>
              <a:rPr sz="4400" spc="409" dirty="0"/>
              <a:t>c</a:t>
            </a:r>
            <a:r>
              <a:rPr sz="4400" spc="125" dirty="0"/>
              <a:t>h</a:t>
            </a:r>
            <a:r>
              <a:rPr sz="4400" dirty="0"/>
              <a:t>	</a:t>
            </a:r>
            <a:r>
              <a:rPr sz="4400" spc="-30" dirty="0"/>
              <a:t>o</a:t>
            </a:r>
            <a:r>
              <a:rPr sz="4400" spc="35" dirty="0"/>
              <a:t>n</a:t>
            </a:r>
            <a:r>
              <a:rPr sz="4400" spc="195" dirty="0"/>
              <a:t>e</a:t>
            </a:r>
            <a:r>
              <a:rPr sz="4400" dirty="0"/>
              <a:t>	</a:t>
            </a:r>
            <a:r>
              <a:rPr sz="4400" spc="105" dirty="0"/>
              <a:t>i</a:t>
            </a:r>
            <a:r>
              <a:rPr sz="4400" spc="165" dirty="0"/>
              <a:t>s  </a:t>
            </a:r>
            <a:r>
              <a:rPr sz="4400" spc="285" dirty="0"/>
              <a:t>better?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75820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346" y="4121148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6"/>
                </a:lnTo>
                <a:lnTo>
                  <a:pt x="0" y="259002"/>
                </a:lnTo>
                <a:lnTo>
                  <a:pt x="4172" y="305558"/>
                </a:lnTo>
                <a:lnTo>
                  <a:pt x="16203" y="349377"/>
                </a:lnTo>
                <a:lnTo>
                  <a:pt x="35361" y="389726"/>
                </a:lnTo>
                <a:lnTo>
                  <a:pt x="60914" y="425875"/>
                </a:lnTo>
                <a:lnTo>
                  <a:pt x="92130" y="457091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60" y="513833"/>
                </a:lnTo>
                <a:lnTo>
                  <a:pt x="349378" y="501802"/>
                </a:lnTo>
                <a:lnTo>
                  <a:pt x="389728" y="482644"/>
                </a:lnTo>
                <a:lnTo>
                  <a:pt x="425876" y="457091"/>
                </a:lnTo>
                <a:lnTo>
                  <a:pt x="457093" y="425875"/>
                </a:lnTo>
                <a:lnTo>
                  <a:pt x="482646" y="389726"/>
                </a:lnTo>
                <a:lnTo>
                  <a:pt x="501803" y="349377"/>
                </a:lnTo>
                <a:lnTo>
                  <a:pt x="513834" y="305558"/>
                </a:lnTo>
                <a:lnTo>
                  <a:pt x="518007" y="259002"/>
                </a:lnTo>
                <a:lnTo>
                  <a:pt x="513834" y="212446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2432" y="2260784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089" y="3031966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59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59" y="513834"/>
                </a:lnTo>
                <a:lnTo>
                  <a:pt x="349378" y="501803"/>
                </a:lnTo>
                <a:lnTo>
                  <a:pt x="389727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5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5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7" y="35361"/>
                </a:lnTo>
                <a:lnTo>
                  <a:pt x="349378" y="16203"/>
                </a:lnTo>
                <a:lnTo>
                  <a:pt x="305559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3428" y="281458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5185" y="122477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6"/>
                </a:lnTo>
                <a:lnTo>
                  <a:pt x="0" y="259002"/>
                </a:lnTo>
                <a:lnTo>
                  <a:pt x="4172" y="305558"/>
                </a:lnTo>
                <a:lnTo>
                  <a:pt x="16203" y="349377"/>
                </a:lnTo>
                <a:lnTo>
                  <a:pt x="35361" y="389726"/>
                </a:lnTo>
                <a:lnTo>
                  <a:pt x="60914" y="425875"/>
                </a:lnTo>
                <a:lnTo>
                  <a:pt x="92130" y="457091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60" y="513833"/>
                </a:lnTo>
                <a:lnTo>
                  <a:pt x="349378" y="501802"/>
                </a:lnTo>
                <a:lnTo>
                  <a:pt x="389728" y="482644"/>
                </a:lnTo>
                <a:lnTo>
                  <a:pt x="425876" y="457091"/>
                </a:lnTo>
                <a:lnTo>
                  <a:pt x="457093" y="425875"/>
                </a:lnTo>
                <a:lnTo>
                  <a:pt x="482646" y="389726"/>
                </a:lnTo>
                <a:lnTo>
                  <a:pt x="501803" y="349377"/>
                </a:lnTo>
                <a:lnTo>
                  <a:pt x="513834" y="305558"/>
                </a:lnTo>
                <a:lnTo>
                  <a:pt x="518007" y="259002"/>
                </a:lnTo>
                <a:lnTo>
                  <a:pt x="513834" y="212446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8788" y="200178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9784" y="277879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5185" y="216434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4424" y="3561264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9784" y="346482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4832" y="234911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59"/>
                </a:lnTo>
                <a:lnTo>
                  <a:pt x="16203" y="349377"/>
                </a:lnTo>
                <a:lnTo>
                  <a:pt x="35361" y="389727"/>
                </a:lnTo>
                <a:lnTo>
                  <a:pt x="60914" y="425875"/>
                </a:lnTo>
                <a:lnTo>
                  <a:pt x="92130" y="457092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60" y="513833"/>
                </a:lnTo>
                <a:lnTo>
                  <a:pt x="349378" y="501802"/>
                </a:lnTo>
                <a:lnTo>
                  <a:pt x="389728" y="482644"/>
                </a:lnTo>
                <a:lnTo>
                  <a:pt x="425876" y="457092"/>
                </a:lnTo>
                <a:lnTo>
                  <a:pt x="457093" y="425875"/>
                </a:lnTo>
                <a:lnTo>
                  <a:pt x="482646" y="389727"/>
                </a:lnTo>
                <a:lnTo>
                  <a:pt x="501803" y="349377"/>
                </a:lnTo>
                <a:lnTo>
                  <a:pt x="513834" y="305559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5124" y="391062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04884" y="521110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6"/>
                </a:lnTo>
                <a:lnTo>
                  <a:pt x="47795" y="463377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7"/>
                </a:lnTo>
                <a:lnTo>
                  <a:pt x="446607" y="446606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23600" y="488598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8363" y="398282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0067" y="560842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5124" y="465122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5" y="463376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6"/>
                </a:lnTo>
                <a:lnTo>
                  <a:pt x="446607" y="446605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4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70120" y="4212536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49595" y="498379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3600" y="5518072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4" y="463376"/>
                </a:lnTo>
                <a:lnTo>
                  <a:pt x="78256" y="469526"/>
                </a:lnTo>
                <a:lnTo>
                  <a:pt x="391270" y="469526"/>
                </a:lnTo>
                <a:lnTo>
                  <a:pt x="421731" y="463376"/>
                </a:lnTo>
                <a:lnTo>
                  <a:pt x="446606" y="446605"/>
                </a:lnTo>
                <a:lnTo>
                  <a:pt x="463377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7" y="47794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23600" y="350518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0360" y="5752835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5" y="446607"/>
                </a:lnTo>
                <a:lnTo>
                  <a:pt x="463376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6" y="47795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2153" y="580533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4" y="463376"/>
                </a:lnTo>
                <a:lnTo>
                  <a:pt x="78256" y="469526"/>
                </a:lnTo>
                <a:lnTo>
                  <a:pt x="391270" y="469526"/>
                </a:lnTo>
                <a:lnTo>
                  <a:pt x="421731" y="463376"/>
                </a:lnTo>
                <a:lnTo>
                  <a:pt x="446605" y="446605"/>
                </a:lnTo>
                <a:lnTo>
                  <a:pt x="463376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6" y="47794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4021" y="1404338"/>
            <a:ext cx="4747260" cy="4747260"/>
          </a:xfrm>
          <a:custGeom>
            <a:avLst/>
            <a:gdLst/>
            <a:ahLst/>
            <a:cxnLst/>
            <a:rect l="l" t="t" r="r" b="b"/>
            <a:pathLst>
              <a:path w="4747260" h="4747260">
                <a:moveTo>
                  <a:pt x="0" y="4746928"/>
                </a:moveTo>
                <a:lnTo>
                  <a:pt x="4746928" y="0"/>
                </a:lnTo>
              </a:path>
            </a:pathLst>
          </a:custGeom>
          <a:ln w="135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4126" y="2884712"/>
            <a:ext cx="7212330" cy="1797685"/>
          </a:xfrm>
          <a:custGeom>
            <a:avLst/>
            <a:gdLst/>
            <a:ahLst/>
            <a:cxnLst/>
            <a:rect l="l" t="t" r="r" b="b"/>
            <a:pathLst>
              <a:path w="7212330" h="1797685">
                <a:moveTo>
                  <a:pt x="0" y="1797354"/>
                </a:moveTo>
                <a:lnTo>
                  <a:pt x="7211852" y="0"/>
                </a:lnTo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933746" y="6457188"/>
            <a:ext cx="4556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3410" algn="l"/>
                <a:tab pos="1867535" algn="l"/>
                <a:tab pos="3234690" algn="l"/>
              </a:tabLst>
            </a:pPr>
            <a:r>
              <a:rPr sz="4400" spc="270" dirty="0"/>
              <a:t>A	</a:t>
            </a:r>
            <a:r>
              <a:rPr sz="4400" spc="35" dirty="0"/>
              <a:t>n</a:t>
            </a:r>
            <a:r>
              <a:rPr sz="4400" spc="180" dirty="0"/>
              <a:t>e</a:t>
            </a:r>
            <a:r>
              <a:rPr sz="4400" spc="-15" dirty="0"/>
              <a:t>w</a:t>
            </a:r>
            <a:r>
              <a:rPr sz="4400" dirty="0"/>
              <a:t>	</a:t>
            </a:r>
            <a:r>
              <a:rPr sz="4400" spc="260" dirty="0"/>
              <a:t>d</a:t>
            </a:r>
            <a:r>
              <a:rPr sz="4400" spc="-35" dirty="0"/>
              <a:t>a</a:t>
            </a:r>
            <a:r>
              <a:rPr sz="4400" spc="215" dirty="0"/>
              <a:t>t</a:t>
            </a:r>
            <a:r>
              <a:rPr sz="4400" spc="280" dirty="0"/>
              <a:t>a</a:t>
            </a:r>
            <a:r>
              <a:rPr sz="4400" dirty="0"/>
              <a:t>	</a:t>
            </a:r>
            <a:r>
              <a:rPr sz="4400" spc="90" dirty="0"/>
              <a:t>p</a:t>
            </a:r>
            <a:r>
              <a:rPr sz="4400" spc="15" dirty="0"/>
              <a:t>o</a:t>
            </a:r>
            <a:r>
              <a:rPr sz="4400" spc="105" dirty="0"/>
              <a:t>i</a:t>
            </a:r>
            <a:r>
              <a:rPr sz="4400" spc="-200" dirty="0"/>
              <a:t>n</a:t>
            </a:r>
            <a:r>
              <a:rPr sz="4400" spc="580" dirty="0"/>
              <a:t>t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77171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548" y="927169"/>
            <a:ext cx="5781675" cy="5866130"/>
          </a:xfrm>
          <a:custGeom>
            <a:avLst/>
            <a:gdLst/>
            <a:ahLst/>
            <a:cxnLst/>
            <a:rect l="l" t="t" r="r" b="b"/>
            <a:pathLst>
              <a:path w="5781675" h="5866130">
                <a:moveTo>
                  <a:pt x="5005299" y="0"/>
                </a:moveTo>
                <a:lnTo>
                  <a:pt x="0" y="5104721"/>
                </a:lnTo>
                <a:lnTo>
                  <a:pt x="776298" y="5865900"/>
                </a:lnTo>
                <a:lnTo>
                  <a:pt x="5781596" y="761178"/>
                </a:lnTo>
                <a:lnTo>
                  <a:pt x="5005299" y="0"/>
                </a:lnTo>
                <a:close/>
              </a:path>
            </a:pathLst>
          </a:custGeom>
          <a:solidFill>
            <a:srgbClr val="FCFF1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2432" y="2260784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089" y="3031966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59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59" y="513834"/>
                </a:lnTo>
                <a:lnTo>
                  <a:pt x="349378" y="501803"/>
                </a:lnTo>
                <a:lnTo>
                  <a:pt x="389727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5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5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7" y="35361"/>
                </a:lnTo>
                <a:lnTo>
                  <a:pt x="349378" y="16203"/>
                </a:lnTo>
                <a:lnTo>
                  <a:pt x="305559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3428" y="281458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5185" y="122477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6"/>
                </a:lnTo>
                <a:lnTo>
                  <a:pt x="0" y="259002"/>
                </a:lnTo>
                <a:lnTo>
                  <a:pt x="4172" y="305558"/>
                </a:lnTo>
                <a:lnTo>
                  <a:pt x="16203" y="349377"/>
                </a:lnTo>
                <a:lnTo>
                  <a:pt x="35361" y="389726"/>
                </a:lnTo>
                <a:lnTo>
                  <a:pt x="60914" y="425875"/>
                </a:lnTo>
                <a:lnTo>
                  <a:pt x="92130" y="457091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60" y="513833"/>
                </a:lnTo>
                <a:lnTo>
                  <a:pt x="349378" y="501802"/>
                </a:lnTo>
                <a:lnTo>
                  <a:pt x="389728" y="482644"/>
                </a:lnTo>
                <a:lnTo>
                  <a:pt x="425876" y="457091"/>
                </a:lnTo>
                <a:lnTo>
                  <a:pt x="457093" y="425875"/>
                </a:lnTo>
                <a:lnTo>
                  <a:pt x="482646" y="389726"/>
                </a:lnTo>
                <a:lnTo>
                  <a:pt x="501803" y="349377"/>
                </a:lnTo>
                <a:lnTo>
                  <a:pt x="513834" y="305558"/>
                </a:lnTo>
                <a:lnTo>
                  <a:pt x="518007" y="259002"/>
                </a:lnTo>
                <a:lnTo>
                  <a:pt x="513834" y="212446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8788" y="200178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9784" y="277879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5185" y="216434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4424" y="3561264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9784" y="3464820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60"/>
                </a:lnTo>
                <a:lnTo>
                  <a:pt x="16203" y="349378"/>
                </a:lnTo>
                <a:lnTo>
                  <a:pt x="35361" y="389728"/>
                </a:lnTo>
                <a:lnTo>
                  <a:pt x="60914" y="425876"/>
                </a:lnTo>
                <a:lnTo>
                  <a:pt x="92130" y="457093"/>
                </a:lnTo>
                <a:lnTo>
                  <a:pt x="128279" y="482646"/>
                </a:lnTo>
                <a:lnTo>
                  <a:pt x="168628" y="501803"/>
                </a:lnTo>
                <a:lnTo>
                  <a:pt x="212447" y="513834"/>
                </a:lnTo>
                <a:lnTo>
                  <a:pt x="259003" y="518007"/>
                </a:lnTo>
                <a:lnTo>
                  <a:pt x="305560" y="513834"/>
                </a:lnTo>
                <a:lnTo>
                  <a:pt x="349378" y="501803"/>
                </a:lnTo>
                <a:lnTo>
                  <a:pt x="389728" y="482646"/>
                </a:lnTo>
                <a:lnTo>
                  <a:pt x="425876" y="457093"/>
                </a:lnTo>
                <a:lnTo>
                  <a:pt x="457093" y="425876"/>
                </a:lnTo>
                <a:lnTo>
                  <a:pt x="482646" y="389728"/>
                </a:lnTo>
                <a:lnTo>
                  <a:pt x="501803" y="349378"/>
                </a:lnTo>
                <a:lnTo>
                  <a:pt x="513834" y="305560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4832" y="234911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03" y="0"/>
                </a:moveTo>
                <a:lnTo>
                  <a:pt x="212447" y="4172"/>
                </a:lnTo>
                <a:lnTo>
                  <a:pt x="168628" y="16203"/>
                </a:lnTo>
                <a:lnTo>
                  <a:pt x="128279" y="35361"/>
                </a:lnTo>
                <a:lnTo>
                  <a:pt x="92130" y="60914"/>
                </a:lnTo>
                <a:lnTo>
                  <a:pt x="60914" y="92130"/>
                </a:lnTo>
                <a:lnTo>
                  <a:pt x="35361" y="128279"/>
                </a:lnTo>
                <a:lnTo>
                  <a:pt x="16203" y="168628"/>
                </a:lnTo>
                <a:lnTo>
                  <a:pt x="4172" y="212447"/>
                </a:lnTo>
                <a:lnTo>
                  <a:pt x="0" y="259003"/>
                </a:lnTo>
                <a:lnTo>
                  <a:pt x="4172" y="305559"/>
                </a:lnTo>
                <a:lnTo>
                  <a:pt x="16203" y="349377"/>
                </a:lnTo>
                <a:lnTo>
                  <a:pt x="35361" y="389727"/>
                </a:lnTo>
                <a:lnTo>
                  <a:pt x="60914" y="425875"/>
                </a:lnTo>
                <a:lnTo>
                  <a:pt x="92130" y="457092"/>
                </a:lnTo>
                <a:lnTo>
                  <a:pt x="128279" y="482644"/>
                </a:lnTo>
                <a:lnTo>
                  <a:pt x="168628" y="501802"/>
                </a:lnTo>
                <a:lnTo>
                  <a:pt x="212447" y="513833"/>
                </a:lnTo>
                <a:lnTo>
                  <a:pt x="259003" y="518006"/>
                </a:lnTo>
                <a:lnTo>
                  <a:pt x="305560" y="513833"/>
                </a:lnTo>
                <a:lnTo>
                  <a:pt x="349378" y="501802"/>
                </a:lnTo>
                <a:lnTo>
                  <a:pt x="389728" y="482644"/>
                </a:lnTo>
                <a:lnTo>
                  <a:pt x="425876" y="457092"/>
                </a:lnTo>
                <a:lnTo>
                  <a:pt x="457093" y="425875"/>
                </a:lnTo>
                <a:lnTo>
                  <a:pt x="482646" y="389727"/>
                </a:lnTo>
                <a:lnTo>
                  <a:pt x="501803" y="349377"/>
                </a:lnTo>
                <a:lnTo>
                  <a:pt x="513834" y="305559"/>
                </a:lnTo>
                <a:lnTo>
                  <a:pt x="518007" y="259003"/>
                </a:lnTo>
                <a:lnTo>
                  <a:pt x="513834" y="212447"/>
                </a:lnTo>
                <a:lnTo>
                  <a:pt x="501803" y="168628"/>
                </a:lnTo>
                <a:lnTo>
                  <a:pt x="482646" y="128279"/>
                </a:lnTo>
                <a:lnTo>
                  <a:pt x="457093" y="92130"/>
                </a:lnTo>
                <a:lnTo>
                  <a:pt x="425876" y="60914"/>
                </a:lnTo>
                <a:lnTo>
                  <a:pt x="389728" y="35361"/>
                </a:lnTo>
                <a:lnTo>
                  <a:pt x="349378" y="16203"/>
                </a:lnTo>
                <a:lnTo>
                  <a:pt x="305560" y="4172"/>
                </a:lnTo>
                <a:lnTo>
                  <a:pt x="25900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5124" y="391062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04884" y="521110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6"/>
                </a:lnTo>
                <a:lnTo>
                  <a:pt x="47795" y="463377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7"/>
                </a:lnTo>
                <a:lnTo>
                  <a:pt x="446607" y="446606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23600" y="4885984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8363" y="398282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0067" y="560842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5124" y="465122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5" y="463376"/>
                </a:lnTo>
                <a:lnTo>
                  <a:pt x="78256" y="469526"/>
                </a:lnTo>
                <a:lnTo>
                  <a:pt x="391271" y="469526"/>
                </a:lnTo>
                <a:lnTo>
                  <a:pt x="421732" y="463376"/>
                </a:lnTo>
                <a:lnTo>
                  <a:pt x="446607" y="446605"/>
                </a:lnTo>
                <a:lnTo>
                  <a:pt x="463378" y="421731"/>
                </a:lnTo>
                <a:lnTo>
                  <a:pt x="469527" y="391270"/>
                </a:lnTo>
                <a:lnTo>
                  <a:pt x="469527" y="78256"/>
                </a:lnTo>
                <a:lnTo>
                  <a:pt x="463378" y="47794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70120" y="4212536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49595" y="498379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1" y="0"/>
                </a:moveTo>
                <a:lnTo>
                  <a:pt x="78256" y="0"/>
                </a:lnTo>
                <a:lnTo>
                  <a:pt x="47795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5" y="463378"/>
                </a:lnTo>
                <a:lnTo>
                  <a:pt x="78256" y="469527"/>
                </a:lnTo>
                <a:lnTo>
                  <a:pt x="391271" y="469527"/>
                </a:lnTo>
                <a:lnTo>
                  <a:pt x="421732" y="463378"/>
                </a:lnTo>
                <a:lnTo>
                  <a:pt x="446607" y="446607"/>
                </a:lnTo>
                <a:lnTo>
                  <a:pt x="463378" y="421732"/>
                </a:lnTo>
                <a:lnTo>
                  <a:pt x="469527" y="391271"/>
                </a:lnTo>
                <a:lnTo>
                  <a:pt x="469527" y="78256"/>
                </a:lnTo>
                <a:lnTo>
                  <a:pt x="463378" y="47795"/>
                </a:lnTo>
                <a:lnTo>
                  <a:pt x="446607" y="22920"/>
                </a:lnTo>
                <a:lnTo>
                  <a:pt x="421732" y="6149"/>
                </a:lnTo>
                <a:lnTo>
                  <a:pt x="39127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23600" y="5518072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4" y="463376"/>
                </a:lnTo>
                <a:lnTo>
                  <a:pt x="78256" y="469526"/>
                </a:lnTo>
                <a:lnTo>
                  <a:pt x="391270" y="469526"/>
                </a:lnTo>
                <a:lnTo>
                  <a:pt x="421731" y="463376"/>
                </a:lnTo>
                <a:lnTo>
                  <a:pt x="446606" y="446605"/>
                </a:lnTo>
                <a:lnTo>
                  <a:pt x="463377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7" y="47794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23600" y="350518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6" y="446607"/>
                </a:lnTo>
                <a:lnTo>
                  <a:pt x="463377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7" y="47795"/>
                </a:lnTo>
                <a:lnTo>
                  <a:pt x="446606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20360" y="5752835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5"/>
                </a:lnTo>
                <a:lnTo>
                  <a:pt x="0" y="78256"/>
                </a:lnTo>
                <a:lnTo>
                  <a:pt x="0" y="391271"/>
                </a:lnTo>
                <a:lnTo>
                  <a:pt x="6149" y="421732"/>
                </a:lnTo>
                <a:lnTo>
                  <a:pt x="22920" y="446607"/>
                </a:lnTo>
                <a:lnTo>
                  <a:pt x="47794" y="463378"/>
                </a:lnTo>
                <a:lnTo>
                  <a:pt x="78256" y="469527"/>
                </a:lnTo>
                <a:lnTo>
                  <a:pt x="391270" y="469527"/>
                </a:lnTo>
                <a:lnTo>
                  <a:pt x="421731" y="463378"/>
                </a:lnTo>
                <a:lnTo>
                  <a:pt x="446605" y="446607"/>
                </a:lnTo>
                <a:lnTo>
                  <a:pt x="463376" y="421732"/>
                </a:lnTo>
                <a:lnTo>
                  <a:pt x="469526" y="391271"/>
                </a:lnTo>
                <a:lnTo>
                  <a:pt x="469526" y="78256"/>
                </a:lnTo>
                <a:lnTo>
                  <a:pt x="463376" y="47795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2153" y="580533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91270" y="0"/>
                </a:moveTo>
                <a:lnTo>
                  <a:pt x="78256" y="0"/>
                </a:lnTo>
                <a:lnTo>
                  <a:pt x="47794" y="6149"/>
                </a:lnTo>
                <a:lnTo>
                  <a:pt x="22920" y="22920"/>
                </a:lnTo>
                <a:lnTo>
                  <a:pt x="6149" y="47794"/>
                </a:lnTo>
                <a:lnTo>
                  <a:pt x="0" y="78256"/>
                </a:lnTo>
                <a:lnTo>
                  <a:pt x="0" y="391270"/>
                </a:lnTo>
                <a:lnTo>
                  <a:pt x="6149" y="421731"/>
                </a:lnTo>
                <a:lnTo>
                  <a:pt x="22920" y="446605"/>
                </a:lnTo>
                <a:lnTo>
                  <a:pt x="47794" y="463376"/>
                </a:lnTo>
                <a:lnTo>
                  <a:pt x="78256" y="469526"/>
                </a:lnTo>
                <a:lnTo>
                  <a:pt x="391270" y="469526"/>
                </a:lnTo>
                <a:lnTo>
                  <a:pt x="421731" y="463376"/>
                </a:lnTo>
                <a:lnTo>
                  <a:pt x="446605" y="446605"/>
                </a:lnTo>
                <a:lnTo>
                  <a:pt x="463376" y="421731"/>
                </a:lnTo>
                <a:lnTo>
                  <a:pt x="469526" y="391270"/>
                </a:lnTo>
                <a:lnTo>
                  <a:pt x="469526" y="78256"/>
                </a:lnTo>
                <a:lnTo>
                  <a:pt x="463376" y="47794"/>
                </a:lnTo>
                <a:lnTo>
                  <a:pt x="446605" y="22920"/>
                </a:lnTo>
                <a:lnTo>
                  <a:pt x="421731" y="6149"/>
                </a:lnTo>
                <a:lnTo>
                  <a:pt x="39127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1697" y="1307759"/>
            <a:ext cx="5005705" cy="5104765"/>
          </a:xfrm>
          <a:custGeom>
            <a:avLst/>
            <a:gdLst/>
            <a:ahLst/>
            <a:cxnLst/>
            <a:rect l="l" t="t" r="r" b="b"/>
            <a:pathLst>
              <a:path w="5005705" h="5104765">
                <a:moveTo>
                  <a:pt x="0" y="5104720"/>
                </a:moveTo>
                <a:lnTo>
                  <a:pt x="5005299" y="0"/>
                </a:lnTo>
              </a:path>
            </a:pathLst>
          </a:custGeom>
          <a:ln w="135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054394" y="6409944"/>
            <a:ext cx="361315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0375" algn="l"/>
              </a:tabLst>
            </a:pPr>
            <a:r>
              <a:rPr spc="484" dirty="0"/>
              <a:t>W</a:t>
            </a:r>
            <a:r>
              <a:rPr spc="295" dirty="0"/>
              <a:t>i</a:t>
            </a:r>
            <a:r>
              <a:rPr spc="285" dirty="0"/>
              <a:t>d</a:t>
            </a:r>
            <a:r>
              <a:rPr spc="204" dirty="0"/>
              <a:t>e</a:t>
            </a:r>
            <a:r>
              <a:rPr dirty="0"/>
              <a:t>	</a:t>
            </a:r>
            <a:r>
              <a:rPr spc="-270" dirty="0"/>
              <a:t>m</a:t>
            </a:r>
            <a:r>
              <a:rPr spc="225" dirty="0"/>
              <a:t>a</a:t>
            </a:r>
            <a:r>
              <a:rPr spc="415" dirty="0"/>
              <a:t>r</a:t>
            </a:r>
            <a:r>
              <a:rPr spc="505" dirty="0"/>
              <a:t>g</a:t>
            </a:r>
            <a:r>
              <a:rPr spc="120" dirty="0"/>
              <a:t>i</a:t>
            </a:r>
            <a:r>
              <a:rPr spc="-2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0511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953</Words>
  <Application>Microsoft Office PowerPoint</Application>
  <PresentationFormat>Custom</PresentationFormat>
  <Paragraphs>303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Helvetica Neue Medium</vt:lpstr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Example</vt:lpstr>
      <vt:lpstr>Classification</vt:lpstr>
      <vt:lpstr>Classification</vt:lpstr>
      <vt:lpstr>Which one is  better?</vt:lpstr>
      <vt:lpstr>A new data point</vt:lpstr>
      <vt:lpstr>Wide margin</vt:lpstr>
      <vt:lpstr>Narrow margin</vt:lpstr>
      <vt:lpstr>Support Vectors</vt:lpstr>
      <vt:lpstr>PowerPoint Presentation</vt:lpstr>
      <vt:lpstr>PowerPoint Presentation</vt:lpstr>
      <vt:lpstr>Input X</vt:lpstr>
      <vt:lpstr>Input</vt:lpstr>
      <vt:lpstr>PowerPoint Presentation</vt:lpstr>
      <vt:lpstr>Intuitive Artificial Neural Network</vt:lpstr>
      <vt:lpstr>Intuitive Artificial Neural Network</vt:lpstr>
      <vt:lpstr>Backpropagation</vt:lpstr>
      <vt:lpstr>Intuitive Artificial Neural Network</vt:lpstr>
      <vt:lpstr>Ideal Cost Function</vt:lpstr>
      <vt:lpstr>Real-world Cost Function</vt:lpstr>
      <vt:lpstr>Gradient descend</vt:lpstr>
      <vt:lpstr>Iterate many times</vt:lpstr>
      <vt:lpstr>Deep neural network</vt:lpstr>
      <vt:lpstr>Benefits of deep learning Simplicity</vt:lpstr>
      <vt:lpstr>Benefits of deep learning Accuracy</vt:lpstr>
      <vt:lpstr>Benefits</vt:lpstr>
      <vt:lpstr>ConvNet architecture</vt:lpstr>
      <vt:lpstr>Convolution process: extract features from the image; keep the spatial relationship</vt:lpstr>
      <vt:lpstr>ReLU: non-linear operation &amp; Pooling</vt:lpstr>
      <vt:lpstr>Classification:</vt:lpstr>
      <vt:lpstr>Training and Validation</vt:lpstr>
      <vt:lpstr>ConvNet architecture</vt:lpstr>
      <vt:lpstr>CNN example</vt:lpstr>
      <vt:lpstr>Evaluate performance</vt:lpstr>
      <vt:lpstr>False Negative</vt:lpstr>
      <vt:lpstr>Confusion</vt:lpstr>
      <vt:lpstr>Precision and Recall</vt:lpstr>
      <vt:lpstr>Accuracy metrics (ROC curve) </vt:lpstr>
      <vt:lpstr>Example:  earthquake detection and location (Perol et al 2018)</vt:lpstr>
      <vt:lpstr>Method: convolutional neural network input (waveform) Conv*8 classification (cluster #)</vt:lpstr>
      <vt:lpstr>Go to the notebook</vt:lpstr>
      <vt:lpstr>PowerPoint Presentation</vt:lpstr>
      <vt:lpstr>PowerPoint Presentation</vt:lpstr>
      <vt:lpstr>PowerPoint Presentation</vt:lpstr>
      <vt:lpstr>PowerPoint Presentation</vt:lpstr>
      <vt:lpstr>Pipeline of training a  machine learning model.</vt:lpstr>
      <vt:lpstr>PowerPoint Presentation</vt:lpstr>
      <vt:lpstr>Some useful resources</vt:lpstr>
      <vt:lpstr>Some 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Qin</dc:creator>
  <cp:lastModifiedBy>Qin Yan</cp:lastModifiedBy>
  <cp:revision>12</cp:revision>
  <dcterms:created xsi:type="dcterms:W3CDTF">2019-05-29T15:55:32Z</dcterms:created>
  <dcterms:modified xsi:type="dcterms:W3CDTF">2019-05-29T20:00:35Z</dcterms:modified>
</cp:coreProperties>
</file>