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6" r:id="rId5"/>
    <p:sldId id="259" r:id="rId6"/>
    <p:sldId id="260" r:id="rId7"/>
    <p:sldId id="274" r:id="rId8"/>
    <p:sldId id="261" r:id="rId9"/>
    <p:sldId id="262" r:id="rId10"/>
    <p:sldId id="265" r:id="rId11"/>
    <p:sldId id="266" r:id="rId12"/>
    <p:sldId id="275" r:id="rId13"/>
    <p:sldId id="268" r:id="rId14"/>
    <p:sldId id="269" r:id="rId15"/>
    <p:sldId id="270" r:id="rId16"/>
    <p:sldId id="271" r:id="rId17"/>
    <p:sldId id="272" r:id="rId18"/>
    <p:sldId id="273" r:id="rId19"/>
    <p:sldId id="26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70" d="100"/>
          <a:sy n="70" d="100"/>
        </p:scale>
        <p:origin x="-88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91E331C3-7C86-4AF4-9547-F5A123236B3D}" type="datetimeFigureOut">
              <a:rPr lang="en-US" smtClean="0"/>
              <a:t>2/22/2013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7CC3F64B-63C4-445B-98D7-00850B1CA137}"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E331C3-7C86-4AF4-9547-F5A123236B3D}" type="datetimeFigureOut">
              <a:rPr lang="en-US" smtClean="0"/>
              <a:t>2/22/2013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CC3F64B-63C4-445B-98D7-00850B1CA13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E331C3-7C86-4AF4-9547-F5A123236B3D}" type="datetimeFigureOut">
              <a:rPr lang="en-US" smtClean="0"/>
              <a:t>2/22/2013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CC3F64B-63C4-445B-98D7-00850B1CA13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E331C3-7C86-4AF4-9547-F5A123236B3D}" type="datetimeFigureOut">
              <a:rPr lang="en-US" smtClean="0"/>
              <a:t>2/22/2013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CC3F64B-63C4-445B-98D7-00850B1CA13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1E331C3-7C86-4AF4-9547-F5A123236B3D}" type="datetimeFigureOut">
              <a:rPr lang="en-US" smtClean="0"/>
              <a:t>2/22/2013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CC3F64B-63C4-445B-98D7-00850B1CA137}"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1E331C3-7C86-4AF4-9547-F5A123236B3D}" type="datetimeFigureOut">
              <a:rPr lang="en-US" smtClean="0"/>
              <a:t>2/22/2013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CC3F64B-63C4-445B-98D7-00850B1CA13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1E331C3-7C86-4AF4-9547-F5A123236B3D}" type="datetimeFigureOut">
              <a:rPr lang="en-US" smtClean="0"/>
              <a:t>2/22/2013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CC3F64B-63C4-445B-98D7-00850B1CA13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1E331C3-7C86-4AF4-9547-F5A123236B3D}" type="datetimeFigureOut">
              <a:rPr lang="en-US" smtClean="0"/>
              <a:t>2/22/2013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CC3F64B-63C4-445B-98D7-00850B1CA1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1E331C3-7C86-4AF4-9547-F5A123236B3D}" type="datetimeFigureOut">
              <a:rPr lang="en-US" smtClean="0"/>
              <a:t>2/22/2013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CC3F64B-63C4-445B-98D7-00850B1CA137}"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1E331C3-7C86-4AF4-9547-F5A123236B3D}" type="datetimeFigureOut">
              <a:rPr lang="en-US" smtClean="0"/>
              <a:t>2/22/2013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CC3F64B-63C4-445B-98D7-00850B1CA13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91E331C3-7C86-4AF4-9547-F5A123236B3D}" type="datetimeFigureOut">
              <a:rPr lang="en-US" smtClean="0"/>
              <a:t>2/22/2013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CC3F64B-63C4-445B-98D7-00850B1CA137}"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1E331C3-7C86-4AF4-9547-F5A123236B3D}" type="datetimeFigureOut">
              <a:rPr lang="en-US" smtClean="0"/>
              <a:t>2/22/2013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CC3F64B-63C4-445B-98D7-00850B1CA137}"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447800"/>
            <a:ext cx="2895600" cy="762001"/>
          </a:xfrm>
        </p:spPr>
        <p:txBody>
          <a:bodyPr>
            <a:normAutofit/>
          </a:bodyPr>
          <a:lstStyle/>
          <a:p>
            <a:pPr algn="ctr"/>
            <a:r>
              <a:rPr lang="en-US" sz="1800" dirty="0" smtClean="0">
                <a:solidFill>
                  <a:schemeClr val="tx1"/>
                </a:solidFill>
                <a:effectLst/>
              </a:rPr>
              <a:t>Institute of Technologies of Cambodia</a:t>
            </a:r>
            <a:endParaRPr lang="en-US" dirty="0">
              <a:solidFill>
                <a:schemeClr val="tx1"/>
              </a:solidFill>
              <a:effectLst/>
            </a:endParaRPr>
          </a:p>
        </p:txBody>
      </p:sp>
      <p:sp>
        <p:nvSpPr>
          <p:cNvPr id="3" name="Subtitle 2"/>
          <p:cNvSpPr>
            <a:spLocks noGrp="1"/>
          </p:cNvSpPr>
          <p:nvPr>
            <p:ph type="subTitle" idx="1"/>
          </p:nvPr>
        </p:nvSpPr>
        <p:spPr>
          <a:xfrm>
            <a:off x="3108960" y="2590800"/>
            <a:ext cx="3825240" cy="914400"/>
          </a:xfrm>
        </p:spPr>
        <p:txBody>
          <a:bodyPr>
            <a:noAutofit/>
          </a:bodyPr>
          <a:lstStyle/>
          <a:p>
            <a:r>
              <a:rPr lang="en-US" sz="6000" dirty="0" smtClean="0">
                <a:latin typeface="Arno Pro Smbd Display" pitchFamily="18" charset="0"/>
              </a:rPr>
              <a:t>Real-Estate</a:t>
            </a:r>
            <a:endParaRPr lang="en-US" sz="6000" dirty="0">
              <a:latin typeface="Arno Pro Smbd Display" pitchFamily="18" charset="0"/>
            </a:endParaRPr>
          </a:p>
        </p:txBody>
      </p:sp>
      <p:pic>
        <p:nvPicPr>
          <p:cNvPr id="4" name="Picture 3" descr="logo11.jpg"/>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30483" y="304800"/>
            <a:ext cx="1217517" cy="1217517"/>
          </a:xfrm>
          <a:prstGeom prst="rect">
            <a:avLst/>
          </a:prstGeom>
        </p:spPr>
      </p:pic>
      <p:pic>
        <p:nvPicPr>
          <p:cNvPr id="5" name="Picture 4" descr="giclogo.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03109" y="479142"/>
            <a:ext cx="1421691" cy="1044858"/>
          </a:xfrm>
          <a:prstGeom prst="rect">
            <a:avLst/>
          </a:prstGeom>
        </p:spPr>
      </p:pic>
      <p:sp>
        <p:nvSpPr>
          <p:cNvPr id="6" name="Title 1"/>
          <p:cNvSpPr txBox="1">
            <a:spLocks/>
          </p:cNvSpPr>
          <p:nvPr/>
        </p:nvSpPr>
        <p:spPr>
          <a:xfrm>
            <a:off x="5638800" y="1523999"/>
            <a:ext cx="2895600" cy="762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dirty="0" smtClean="0"/>
              <a:t>Genie Information and Communication</a:t>
            </a:r>
            <a:endParaRPr lang="en-US" dirty="0"/>
          </a:p>
        </p:txBody>
      </p:sp>
      <p:sp>
        <p:nvSpPr>
          <p:cNvPr id="9" name="Subtitle 2"/>
          <p:cNvSpPr txBox="1">
            <a:spLocks/>
          </p:cNvSpPr>
          <p:nvPr/>
        </p:nvSpPr>
        <p:spPr>
          <a:xfrm>
            <a:off x="2590800" y="3962400"/>
            <a:ext cx="5943600" cy="2590800"/>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3200" dirty="0" smtClean="0">
                <a:latin typeface="Arno Pro Smbd Display" pitchFamily="18" charset="0"/>
              </a:rPr>
              <a:t>Tutor: Mr.  Tal </a:t>
            </a:r>
            <a:r>
              <a:rPr lang="en-US" sz="3200" dirty="0" err="1" smtClean="0">
                <a:latin typeface="Arno Pro Smbd Display" pitchFamily="18" charset="0"/>
              </a:rPr>
              <a:t>Tongsreng</a:t>
            </a:r>
            <a:endParaRPr lang="en-US" sz="3200" dirty="0" smtClean="0">
              <a:latin typeface="Arno Pro Smbd Display" pitchFamily="18" charset="0"/>
            </a:endParaRPr>
          </a:p>
          <a:p>
            <a:r>
              <a:rPr lang="en-US" sz="2800" dirty="0" smtClean="0">
                <a:latin typeface="Arno Pro Smbd Display" pitchFamily="18" charset="0"/>
              </a:rPr>
              <a:t>Team: Ann </a:t>
            </a:r>
            <a:r>
              <a:rPr lang="en-US" sz="2800" dirty="0" err="1" smtClean="0">
                <a:latin typeface="Arno Pro Smbd Display" pitchFamily="18" charset="0"/>
              </a:rPr>
              <a:t>Liratanak</a:t>
            </a:r>
            <a:endParaRPr lang="en-US" sz="2800" dirty="0" smtClean="0">
              <a:latin typeface="Arno Pro Smbd Display" pitchFamily="18" charset="0"/>
            </a:endParaRPr>
          </a:p>
          <a:p>
            <a:r>
              <a:rPr lang="en-US" sz="2800" dirty="0">
                <a:latin typeface="Arno Pro Smbd Display" pitchFamily="18" charset="0"/>
              </a:rPr>
              <a:t>	</a:t>
            </a:r>
            <a:r>
              <a:rPr lang="en-US" sz="2800" dirty="0" smtClean="0">
                <a:latin typeface="Arno Pro Smbd Display" pitchFamily="18" charset="0"/>
              </a:rPr>
              <a:t> </a:t>
            </a:r>
            <a:r>
              <a:rPr lang="en-US" sz="2800" dirty="0" err="1" smtClean="0">
                <a:latin typeface="Arno Pro Smbd Display" pitchFamily="18" charset="0"/>
              </a:rPr>
              <a:t>Chhun</a:t>
            </a:r>
            <a:r>
              <a:rPr lang="en-US" sz="2800" dirty="0" smtClean="0">
                <a:latin typeface="Arno Pro Smbd Display" pitchFamily="18" charset="0"/>
              </a:rPr>
              <a:t> </a:t>
            </a:r>
            <a:r>
              <a:rPr lang="en-US" sz="2800" dirty="0" err="1" smtClean="0">
                <a:latin typeface="Arno Pro Smbd Display" pitchFamily="18" charset="0"/>
              </a:rPr>
              <a:t>Tonglin</a:t>
            </a:r>
            <a:endParaRPr lang="en-US" sz="2800" dirty="0" smtClean="0">
              <a:latin typeface="Arno Pro Smbd Display" pitchFamily="18" charset="0"/>
            </a:endParaRPr>
          </a:p>
          <a:p>
            <a:r>
              <a:rPr lang="en-US" sz="2800" dirty="0">
                <a:latin typeface="Arno Pro Smbd Display" pitchFamily="18" charset="0"/>
              </a:rPr>
              <a:t>	 </a:t>
            </a:r>
            <a:r>
              <a:rPr lang="en-US" sz="2800" dirty="0" err="1" smtClean="0">
                <a:latin typeface="Arno Pro Smbd Display" pitchFamily="18" charset="0"/>
              </a:rPr>
              <a:t>Chhorn</a:t>
            </a:r>
            <a:r>
              <a:rPr lang="en-US" sz="2800" dirty="0" smtClean="0">
                <a:latin typeface="Arno Pro Smbd Display" pitchFamily="18" charset="0"/>
              </a:rPr>
              <a:t> </a:t>
            </a:r>
            <a:r>
              <a:rPr lang="en-US" sz="2800" dirty="0" err="1" smtClean="0">
                <a:latin typeface="Arno Pro Smbd Display" pitchFamily="18" charset="0"/>
              </a:rPr>
              <a:t>Nypisit</a:t>
            </a:r>
            <a:endParaRPr lang="en-US" sz="2800" dirty="0" smtClean="0">
              <a:latin typeface="Arno Pro Smbd Display" pitchFamily="18" charset="0"/>
            </a:endParaRPr>
          </a:p>
          <a:p>
            <a:r>
              <a:rPr lang="en-US" sz="2800" dirty="0">
                <a:latin typeface="Arno Pro Smbd Display" pitchFamily="18" charset="0"/>
              </a:rPr>
              <a:t>	</a:t>
            </a:r>
            <a:r>
              <a:rPr lang="en-US" sz="2800" dirty="0" smtClean="0">
                <a:latin typeface="Arno Pro Smbd Display" pitchFamily="18" charset="0"/>
              </a:rPr>
              <a:t> </a:t>
            </a:r>
            <a:r>
              <a:rPr lang="en-US" sz="2800" dirty="0" err="1" smtClean="0">
                <a:latin typeface="Arno Pro Smbd Display" pitchFamily="18" charset="0"/>
              </a:rPr>
              <a:t>Som</a:t>
            </a:r>
            <a:r>
              <a:rPr lang="en-US" sz="2800" dirty="0" smtClean="0">
                <a:latin typeface="Arno Pro Smbd Display" pitchFamily="18" charset="0"/>
              </a:rPr>
              <a:t> </a:t>
            </a:r>
            <a:r>
              <a:rPr lang="en-US" sz="2800" dirty="0" err="1" smtClean="0">
                <a:latin typeface="Arno Pro Smbd Display" pitchFamily="18" charset="0"/>
              </a:rPr>
              <a:t>Chanpiset</a:t>
            </a:r>
            <a:r>
              <a:rPr lang="en-US" sz="2800" dirty="0" smtClean="0">
                <a:latin typeface="Arno Pro Smbd Display" pitchFamily="18" charset="0"/>
              </a:rPr>
              <a:t> </a:t>
            </a:r>
            <a:endParaRPr lang="en-US" sz="2800" dirty="0">
              <a:latin typeface="Arno Pro Smbd Display" pitchFamily="18" charset="0"/>
            </a:endParaRPr>
          </a:p>
        </p:txBody>
      </p:sp>
    </p:spTree>
    <p:extLst>
      <p:ext uri="{BB962C8B-B14F-4D97-AF65-F5344CB8AC3E}">
        <p14:creationId xmlns:p14="http://schemas.microsoft.com/office/powerpoint/2010/main" val="1752562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PHP </a:t>
            </a:r>
            <a:r>
              <a:rPr lang="en-US" dirty="0" err="1" smtClean="0"/>
              <a:t>Zend</a:t>
            </a:r>
            <a:r>
              <a:rPr lang="en-US" dirty="0" smtClean="0"/>
              <a:t> framework</a:t>
            </a:r>
          </a:p>
          <a:p>
            <a:r>
              <a:rPr lang="en-US" dirty="0" smtClean="0"/>
              <a:t>MySQL</a:t>
            </a:r>
          </a:p>
          <a:p>
            <a:r>
              <a:rPr lang="en-US" dirty="0"/>
              <a:t>Twitter bootstrap </a:t>
            </a:r>
            <a:endParaRPr lang="en-US" dirty="0" smtClean="0"/>
          </a:p>
          <a:p>
            <a:r>
              <a:rPr lang="en-US" dirty="0" smtClean="0"/>
              <a:t>JavaScript </a:t>
            </a:r>
          </a:p>
          <a:p>
            <a:r>
              <a:rPr lang="en-US" dirty="0" err="1" smtClean="0"/>
              <a:t>jQuery</a:t>
            </a:r>
            <a:r>
              <a:rPr lang="en-US" dirty="0" smtClean="0"/>
              <a:t> </a:t>
            </a:r>
          </a:p>
          <a:p>
            <a:r>
              <a:rPr lang="en-US" dirty="0" smtClean="0"/>
              <a:t>Ajax</a:t>
            </a:r>
          </a:p>
          <a:p>
            <a:r>
              <a:rPr lang="en-US" dirty="0" smtClean="0"/>
              <a:t>Google map API</a:t>
            </a:r>
          </a:p>
          <a:p>
            <a:r>
              <a:rPr lang="en-US" dirty="0" err="1" smtClean="0"/>
              <a:t>Git</a:t>
            </a:r>
            <a:r>
              <a:rPr lang="en-US" dirty="0" smtClean="0"/>
              <a:t> </a:t>
            </a:r>
          </a:p>
          <a:p>
            <a:pPr marL="82296" indent="0">
              <a:buNone/>
            </a:pPr>
            <a:endParaRPr lang="en-US" dirty="0" smtClean="0"/>
          </a:p>
          <a:p>
            <a:pPr marL="82296" indent="0">
              <a:buNone/>
            </a:pPr>
            <a:endParaRPr lang="en-US" dirty="0" smtClean="0"/>
          </a:p>
          <a:p>
            <a:endParaRPr lang="en-US" dirty="0" smtClean="0"/>
          </a:p>
        </p:txBody>
      </p:sp>
      <p:sp>
        <p:nvSpPr>
          <p:cNvPr id="4" name="Title 1"/>
          <p:cNvSpPr>
            <a:spLocks noGrp="1"/>
          </p:cNvSpPr>
          <p:nvPr>
            <p:ph type="title"/>
          </p:nvPr>
        </p:nvSpPr>
        <p:spPr>
          <a:xfrm>
            <a:off x="1435608" y="274638"/>
            <a:ext cx="7498080" cy="1143000"/>
          </a:xfrm>
        </p:spPr>
        <p:txBody>
          <a:bodyPr/>
          <a:lstStyle/>
          <a:p>
            <a:r>
              <a:rPr lang="en-US" dirty="0" smtClean="0">
                <a:solidFill>
                  <a:schemeClr val="accent1"/>
                </a:solidFill>
              </a:rPr>
              <a:t>IV. </a:t>
            </a:r>
            <a:r>
              <a:rPr lang="en-US" dirty="0" smtClean="0">
                <a:solidFill>
                  <a:schemeClr val="tx2"/>
                </a:solidFill>
              </a:rPr>
              <a:t>Technologies</a:t>
            </a:r>
            <a:r>
              <a:rPr lang="en-US" dirty="0" smtClean="0">
                <a:solidFill>
                  <a:schemeClr val="accent1"/>
                </a:solidFill>
              </a:rPr>
              <a:t>   </a:t>
            </a:r>
            <a:endParaRPr lang="en-US" dirty="0"/>
          </a:p>
        </p:txBody>
      </p:sp>
      <p:sp>
        <p:nvSpPr>
          <p:cNvPr id="5" name="Rectangle 4"/>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Users\CnPisit\Desktop\p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534400" y="6347767"/>
            <a:ext cx="609600" cy="369332"/>
          </a:xfrm>
          <a:prstGeom prst="rect">
            <a:avLst/>
          </a:prstGeom>
          <a:noFill/>
        </p:spPr>
        <p:txBody>
          <a:bodyPr wrap="square" rtlCol="0">
            <a:spAutoFit/>
          </a:bodyPr>
          <a:lstStyle/>
          <a:p>
            <a:fld id="{D0AF5D4C-F486-43EC-A354-A608F5F422D1}" type="slidenum">
              <a:rPr lang="en-US" smtClean="0"/>
              <a:t>10</a:t>
            </a:fld>
            <a:endParaRPr lang="en-US" dirty="0"/>
          </a:p>
        </p:txBody>
      </p:sp>
    </p:spTree>
    <p:extLst>
      <p:ext uri="{BB962C8B-B14F-4D97-AF65-F5344CB8AC3E}">
        <p14:creationId xmlns:p14="http://schemas.microsoft.com/office/powerpoint/2010/main" val="1366349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82296" indent="0">
              <a:buNone/>
            </a:pPr>
            <a:r>
              <a:rPr lang="en-US" dirty="0" smtClean="0"/>
              <a:t>Scrum </a:t>
            </a:r>
          </a:p>
          <a:p>
            <a:pPr marL="82296" indent="0">
              <a:buNone/>
            </a:pPr>
            <a:endParaRPr lang="en-US" dirty="0"/>
          </a:p>
        </p:txBody>
      </p:sp>
      <p:sp>
        <p:nvSpPr>
          <p:cNvPr id="6" name="Title 1"/>
          <p:cNvSpPr>
            <a:spLocks noGrp="1"/>
          </p:cNvSpPr>
          <p:nvPr>
            <p:ph type="title"/>
          </p:nvPr>
        </p:nvSpPr>
        <p:spPr>
          <a:xfrm>
            <a:off x="1435608" y="274638"/>
            <a:ext cx="7498080" cy="1143000"/>
          </a:xfrm>
        </p:spPr>
        <p:txBody>
          <a:bodyPr/>
          <a:lstStyle/>
          <a:p>
            <a:r>
              <a:rPr lang="en-US" dirty="0" smtClean="0">
                <a:solidFill>
                  <a:schemeClr val="accent1"/>
                </a:solidFill>
              </a:rPr>
              <a:t>V. </a:t>
            </a:r>
            <a:r>
              <a:rPr lang="en-US" dirty="0" smtClean="0">
                <a:solidFill>
                  <a:schemeClr val="tx2"/>
                </a:solidFill>
              </a:rPr>
              <a:t>Development method</a:t>
            </a:r>
            <a:r>
              <a:rPr lang="en-US" dirty="0" smtClean="0">
                <a:solidFill>
                  <a:schemeClr val="accent1"/>
                </a:solidFill>
              </a:rPr>
              <a:t> </a:t>
            </a:r>
            <a:endParaRPr lang="en-US" dirty="0"/>
          </a:p>
        </p:txBody>
      </p:sp>
      <p:sp>
        <p:nvSpPr>
          <p:cNvPr id="7" name="Rectangle 6"/>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609" y="2286000"/>
            <a:ext cx="7375732" cy="342785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CnPisit\Desktop\p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34400" y="6347767"/>
            <a:ext cx="609600" cy="369332"/>
          </a:xfrm>
          <a:prstGeom prst="rect">
            <a:avLst/>
          </a:prstGeom>
          <a:noFill/>
        </p:spPr>
        <p:txBody>
          <a:bodyPr wrap="square" rtlCol="0">
            <a:spAutoFit/>
          </a:bodyPr>
          <a:lstStyle/>
          <a:p>
            <a:fld id="{D0AF5D4C-F486-43EC-A354-A608F5F422D1}" type="slidenum">
              <a:rPr lang="en-US" smtClean="0"/>
              <a:t>11</a:t>
            </a:fld>
            <a:endParaRPr lang="en-US" dirty="0"/>
          </a:p>
        </p:txBody>
      </p:sp>
    </p:spTree>
    <p:extLst>
      <p:ext uri="{BB962C8B-B14F-4D97-AF65-F5344CB8AC3E}">
        <p14:creationId xmlns:p14="http://schemas.microsoft.com/office/powerpoint/2010/main" val="19045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435608" y="274638"/>
            <a:ext cx="7498080" cy="1143000"/>
          </a:xfrm>
        </p:spPr>
        <p:txBody>
          <a:bodyPr/>
          <a:lstStyle/>
          <a:p>
            <a:r>
              <a:rPr lang="en-US" dirty="0" smtClean="0">
                <a:solidFill>
                  <a:schemeClr val="accent1"/>
                </a:solidFill>
              </a:rPr>
              <a:t>V. </a:t>
            </a:r>
            <a:r>
              <a:rPr lang="en-US" dirty="0" smtClean="0">
                <a:solidFill>
                  <a:schemeClr val="tx2"/>
                </a:solidFill>
              </a:rPr>
              <a:t>Development method</a:t>
            </a:r>
            <a:r>
              <a:rPr lang="en-US" dirty="0" smtClean="0">
                <a:solidFill>
                  <a:schemeClr val="accent1"/>
                </a:solidFill>
              </a:rPr>
              <a:t> </a:t>
            </a:r>
            <a:endParaRPr lang="en-US" dirty="0"/>
          </a:p>
        </p:txBody>
      </p:sp>
      <p:sp>
        <p:nvSpPr>
          <p:cNvPr id="6" name="Rectangle 5"/>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C:\Users\CnPisit\Desktop\p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p:cNvGraphicFramePr>
            <a:graphicFrameLocks noGrp="1"/>
          </p:cNvGraphicFramePr>
          <p:nvPr>
            <p:extLst>
              <p:ext uri="{D42A27DB-BD31-4B8C-83A1-F6EECF244321}">
                <p14:modId xmlns:p14="http://schemas.microsoft.com/office/powerpoint/2010/main" val="1061744958"/>
              </p:ext>
            </p:extLst>
          </p:nvPr>
        </p:nvGraphicFramePr>
        <p:xfrm>
          <a:off x="1224745" y="2743200"/>
          <a:ext cx="7691792" cy="2345116"/>
        </p:xfrm>
        <a:graphic>
          <a:graphicData uri="http://schemas.openxmlformats.org/drawingml/2006/table">
            <a:tbl>
              <a:tblPr firstRow="1" bandRow="1">
                <a:tableStyleId>{5940675A-B579-460E-94D1-54222C63F5DA}</a:tableStyleId>
              </a:tblPr>
              <a:tblGrid>
                <a:gridCol w="1922948"/>
                <a:gridCol w="1922948"/>
                <a:gridCol w="1922948"/>
                <a:gridCol w="1922948"/>
              </a:tblGrid>
              <a:tr h="295255">
                <a:tc>
                  <a:txBody>
                    <a:bodyPr/>
                    <a:lstStyle/>
                    <a:p>
                      <a:r>
                        <a:rPr lang="en-US" dirty="0" smtClean="0"/>
                        <a:t>Ann </a:t>
                      </a:r>
                      <a:r>
                        <a:rPr lang="en-US" dirty="0" err="1" smtClean="0"/>
                        <a:t>Liratanak</a:t>
                      </a:r>
                      <a:endParaRPr lang="en-US" dirty="0"/>
                    </a:p>
                  </a:txBody>
                  <a:tcPr/>
                </a:tc>
                <a:tc>
                  <a:txBody>
                    <a:bodyPr/>
                    <a:lstStyle/>
                    <a:p>
                      <a:r>
                        <a:rPr lang="en-US" dirty="0" err="1" smtClean="0"/>
                        <a:t>Chhun</a:t>
                      </a:r>
                      <a:r>
                        <a:rPr lang="en-US" baseline="0" dirty="0" smtClean="0"/>
                        <a:t> </a:t>
                      </a:r>
                      <a:r>
                        <a:rPr lang="en-US" baseline="0" dirty="0" err="1" smtClean="0"/>
                        <a:t>Tonglin</a:t>
                      </a:r>
                      <a:endParaRPr lang="en-US" dirty="0"/>
                    </a:p>
                  </a:txBody>
                  <a:tcPr/>
                </a:tc>
                <a:tc>
                  <a:txBody>
                    <a:bodyPr/>
                    <a:lstStyle/>
                    <a:p>
                      <a:r>
                        <a:rPr lang="en-US" dirty="0" err="1" smtClean="0"/>
                        <a:t>Chhorn</a:t>
                      </a:r>
                      <a:r>
                        <a:rPr lang="en-US" baseline="0" dirty="0" smtClean="0"/>
                        <a:t> </a:t>
                      </a:r>
                      <a:r>
                        <a:rPr lang="en-US" baseline="0" dirty="0" err="1" smtClean="0"/>
                        <a:t>Nypisit</a:t>
                      </a:r>
                      <a:endParaRPr lang="en-US" dirty="0"/>
                    </a:p>
                  </a:txBody>
                  <a:tcPr/>
                </a:tc>
                <a:tc>
                  <a:txBody>
                    <a:bodyPr/>
                    <a:lstStyle/>
                    <a:p>
                      <a:r>
                        <a:rPr lang="en-US" dirty="0" err="1" smtClean="0"/>
                        <a:t>Som</a:t>
                      </a:r>
                      <a:r>
                        <a:rPr lang="en-US" baseline="0" dirty="0" smtClean="0"/>
                        <a:t> </a:t>
                      </a:r>
                      <a:r>
                        <a:rPr lang="en-US" baseline="0" dirty="0" err="1" smtClean="0"/>
                        <a:t>Chanpiset</a:t>
                      </a:r>
                      <a:r>
                        <a:rPr lang="en-US" baseline="0" dirty="0" smtClean="0"/>
                        <a:t> </a:t>
                      </a:r>
                      <a:endParaRPr lang="en-US" dirty="0"/>
                    </a:p>
                  </a:txBody>
                  <a:tcPr/>
                </a:tc>
              </a:tr>
              <a:tr h="472440">
                <a:tc>
                  <a:txBody>
                    <a:bodyPr/>
                    <a:lstStyle/>
                    <a:p>
                      <a:r>
                        <a:rPr lang="en-US" dirty="0" smtClean="0"/>
                        <a:t>Google</a:t>
                      </a:r>
                      <a:r>
                        <a:rPr lang="en-US" baseline="0" dirty="0" smtClean="0"/>
                        <a:t> Map API</a:t>
                      </a:r>
                      <a:endParaRPr lang="en-US" dirty="0"/>
                    </a:p>
                  </a:txBody>
                  <a:tcPr/>
                </a:tc>
                <a:tc>
                  <a:txBody>
                    <a:bodyPr/>
                    <a:lstStyle/>
                    <a:p>
                      <a:r>
                        <a:rPr lang="en-US" dirty="0" smtClean="0"/>
                        <a:t>Template</a:t>
                      </a:r>
                      <a:r>
                        <a:rPr lang="en-US" baseline="0" dirty="0" smtClean="0"/>
                        <a:t>/layout</a:t>
                      </a:r>
                      <a:endParaRPr lang="en-US" dirty="0"/>
                    </a:p>
                  </a:txBody>
                  <a:tcPr/>
                </a:tc>
                <a:tc>
                  <a:txBody>
                    <a:bodyPr/>
                    <a:lstStyle/>
                    <a:p>
                      <a:r>
                        <a:rPr lang="en-US" dirty="0" smtClean="0"/>
                        <a:t>Login</a:t>
                      </a:r>
                      <a:endParaRPr lang="en-US" dirty="0"/>
                    </a:p>
                  </a:txBody>
                  <a:tcPr/>
                </a:tc>
                <a:tc>
                  <a:txBody>
                    <a:bodyPr/>
                    <a:lstStyle/>
                    <a:p>
                      <a:r>
                        <a:rPr lang="en-US" dirty="0" smtClean="0"/>
                        <a:t>Search</a:t>
                      </a:r>
                      <a:endParaRPr lang="en-US" dirty="0"/>
                    </a:p>
                  </a:txBody>
                  <a:tcPr/>
                </a:tc>
              </a:tr>
              <a:tr h="487680">
                <a:tc>
                  <a:txBody>
                    <a:bodyPr/>
                    <a:lstStyle/>
                    <a:p>
                      <a:r>
                        <a:rPr lang="en-US" dirty="0" smtClean="0"/>
                        <a:t>Message </a:t>
                      </a:r>
                      <a:endParaRPr lang="en-US" dirty="0"/>
                    </a:p>
                  </a:txBody>
                  <a:tcPr/>
                </a:tc>
                <a:tc>
                  <a:txBody>
                    <a:bodyPr/>
                    <a:lstStyle/>
                    <a:p>
                      <a:r>
                        <a:rPr lang="en-US" dirty="0" smtClean="0"/>
                        <a:t>Image slide show</a:t>
                      </a:r>
                      <a:endParaRPr lang="en-US" dirty="0"/>
                    </a:p>
                  </a:txBody>
                  <a:tcPr/>
                </a:tc>
                <a:tc>
                  <a:txBody>
                    <a:bodyPr/>
                    <a:lstStyle/>
                    <a:p>
                      <a:r>
                        <a:rPr lang="en-US" dirty="0" smtClean="0"/>
                        <a:t>logout</a:t>
                      </a:r>
                      <a:endParaRPr lang="en-US" dirty="0"/>
                    </a:p>
                  </a:txBody>
                  <a:tcPr/>
                </a:tc>
                <a:tc>
                  <a:txBody>
                    <a:bodyPr/>
                    <a:lstStyle/>
                    <a:p>
                      <a:r>
                        <a:rPr lang="en-US" dirty="0" smtClean="0"/>
                        <a:t>List house</a:t>
                      </a:r>
                      <a:endParaRPr lang="en-US" dirty="0"/>
                    </a:p>
                  </a:txBody>
                  <a:tcPr/>
                </a:tc>
              </a:tr>
              <a:tr h="509618">
                <a:tc>
                  <a:txBody>
                    <a:bodyPr/>
                    <a:lstStyle/>
                    <a:p>
                      <a:r>
                        <a:rPr lang="en-US" dirty="0" smtClean="0"/>
                        <a:t>CRUD</a:t>
                      </a:r>
                      <a:r>
                        <a:rPr lang="en-US" baseline="0" dirty="0" smtClean="0"/>
                        <a:t> owner prof</a:t>
                      </a:r>
                      <a:endParaRPr lang="en-US" dirty="0"/>
                    </a:p>
                  </a:txBody>
                  <a:tcPr/>
                </a:tc>
                <a:tc>
                  <a:txBody>
                    <a:bodyPr/>
                    <a:lstStyle/>
                    <a:p>
                      <a:r>
                        <a:rPr lang="en-US" dirty="0" smtClean="0"/>
                        <a:t>Vote</a:t>
                      </a:r>
                      <a:r>
                        <a:rPr lang="en-US" baseline="0" dirty="0" smtClean="0"/>
                        <a:t> house </a:t>
                      </a:r>
                      <a:endParaRPr lang="en-US" dirty="0"/>
                    </a:p>
                  </a:txBody>
                  <a:tcPr/>
                </a:tc>
                <a:tc>
                  <a:txBody>
                    <a:bodyPr/>
                    <a:lstStyle/>
                    <a:p>
                      <a:r>
                        <a:rPr lang="en-US" dirty="0" smtClean="0"/>
                        <a:t>Chang</a:t>
                      </a:r>
                      <a:r>
                        <a:rPr lang="en-US" baseline="0" dirty="0" smtClean="0"/>
                        <a:t>e password</a:t>
                      </a:r>
                      <a:endParaRPr lang="en-US" dirty="0"/>
                    </a:p>
                  </a:txBody>
                  <a:tcPr/>
                </a:tc>
                <a:tc>
                  <a:txBody>
                    <a:bodyPr/>
                    <a:lstStyle/>
                    <a:p>
                      <a:r>
                        <a:rPr lang="en-US" dirty="0" smtClean="0"/>
                        <a:t>CRUD house</a:t>
                      </a:r>
                      <a:endParaRPr lang="en-US" dirty="0"/>
                    </a:p>
                  </a:txBody>
                  <a:tcPr/>
                </a:tc>
              </a:tr>
              <a:tr h="509618">
                <a:tc>
                  <a:txBody>
                    <a:bodyPr/>
                    <a:lstStyle/>
                    <a:p>
                      <a:r>
                        <a:rPr lang="en-US" dirty="0" smtClean="0"/>
                        <a:t>List</a:t>
                      </a:r>
                      <a:r>
                        <a:rPr lang="en-US" baseline="0" dirty="0" smtClean="0"/>
                        <a:t> User</a:t>
                      </a:r>
                      <a:endParaRPr lang="en-US" dirty="0"/>
                    </a:p>
                  </a:txBody>
                  <a:tcPr/>
                </a:tc>
                <a:tc>
                  <a:txBody>
                    <a:bodyPr/>
                    <a:lstStyle/>
                    <a:p>
                      <a:r>
                        <a:rPr lang="en-US" dirty="0" smtClean="0"/>
                        <a:t>Comment house</a:t>
                      </a:r>
                      <a:endParaRPr lang="en-US" dirty="0"/>
                    </a:p>
                  </a:txBody>
                  <a:tcPr/>
                </a:tc>
                <a:tc>
                  <a:txBody>
                    <a:bodyPr/>
                    <a:lstStyle/>
                    <a:p>
                      <a:r>
                        <a:rPr lang="en-US" dirty="0" smtClean="0"/>
                        <a:t>User management</a:t>
                      </a:r>
                      <a:endParaRPr lang="en-US" dirty="0"/>
                    </a:p>
                  </a:txBody>
                  <a:tcPr/>
                </a:tc>
                <a:tc>
                  <a:txBody>
                    <a:bodyPr/>
                    <a:lstStyle/>
                    <a:p>
                      <a:r>
                        <a:rPr lang="en-US" dirty="0" smtClean="0"/>
                        <a:t>View</a:t>
                      </a:r>
                      <a:r>
                        <a:rPr lang="en-US" baseline="0" dirty="0" smtClean="0"/>
                        <a:t> house detail</a:t>
                      </a:r>
                      <a:endParaRPr lang="en-US" dirty="0"/>
                    </a:p>
                  </a:txBody>
                  <a:tcPr/>
                </a:tc>
              </a:tr>
            </a:tbl>
          </a:graphicData>
        </a:graphic>
      </p:graphicFrame>
      <p:sp>
        <p:nvSpPr>
          <p:cNvPr id="14" name="Rectangle 13"/>
          <p:cNvSpPr/>
          <p:nvPr/>
        </p:nvSpPr>
        <p:spPr>
          <a:xfrm>
            <a:off x="1600200" y="1828800"/>
            <a:ext cx="2747868" cy="646331"/>
          </a:xfrm>
          <a:prstGeom prst="rect">
            <a:avLst/>
          </a:prstGeom>
        </p:spPr>
        <p:txBody>
          <a:bodyPr wrap="none">
            <a:spAutoFit/>
          </a:bodyPr>
          <a:lstStyle/>
          <a:p>
            <a:r>
              <a:rPr lang="en-US" sz="3600" dirty="0"/>
              <a:t>R</a:t>
            </a:r>
            <a:r>
              <a:rPr lang="en-US" sz="3600" dirty="0" smtClean="0"/>
              <a:t>esponsibility</a:t>
            </a:r>
            <a:endParaRPr lang="en-US" sz="3600" dirty="0"/>
          </a:p>
        </p:txBody>
      </p:sp>
      <p:sp>
        <p:nvSpPr>
          <p:cNvPr id="15" name="TextBox 14"/>
          <p:cNvSpPr txBox="1"/>
          <p:nvPr/>
        </p:nvSpPr>
        <p:spPr>
          <a:xfrm>
            <a:off x="8534400" y="6347767"/>
            <a:ext cx="609600" cy="369332"/>
          </a:xfrm>
          <a:prstGeom prst="rect">
            <a:avLst/>
          </a:prstGeom>
          <a:noFill/>
        </p:spPr>
        <p:txBody>
          <a:bodyPr wrap="square" rtlCol="0">
            <a:spAutoFit/>
          </a:bodyPr>
          <a:lstStyle/>
          <a:p>
            <a:fld id="{D0AF5D4C-F486-43EC-A354-A608F5F422D1}" type="slidenum">
              <a:rPr lang="en-US" smtClean="0"/>
              <a:t>12</a:t>
            </a:fld>
            <a:endParaRPr lang="en-US" dirty="0"/>
          </a:p>
        </p:txBody>
      </p:sp>
    </p:spTree>
    <p:extLst>
      <p:ext uri="{BB962C8B-B14F-4D97-AF65-F5344CB8AC3E}">
        <p14:creationId xmlns:p14="http://schemas.microsoft.com/office/powerpoint/2010/main" val="2069921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447800"/>
            <a:ext cx="6260592" cy="2971800"/>
          </a:xfrm>
        </p:spPr>
        <p:txBody>
          <a:bodyPr>
            <a:normAutofit/>
          </a:bodyPr>
          <a:lstStyle/>
          <a:p>
            <a:pPr marL="596646" indent="-514350">
              <a:buFont typeface="+mj-lt"/>
              <a:buAutoNum type="arabicPeriod"/>
            </a:pPr>
            <a:r>
              <a:rPr lang="en-US" dirty="0" smtClean="0"/>
              <a:t>Result </a:t>
            </a:r>
          </a:p>
          <a:p>
            <a:pPr marL="596646" indent="-514350">
              <a:buFont typeface="+mj-lt"/>
              <a:buAutoNum type="arabicPeriod"/>
            </a:pPr>
            <a:r>
              <a:rPr lang="en-US" dirty="0" smtClean="0"/>
              <a:t>Remaining tasks</a:t>
            </a:r>
          </a:p>
          <a:p>
            <a:pPr marL="596646" indent="-514350">
              <a:buFont typeface="+mj-lt"/>
              <a:buAutoNum type="arabicPeriod"/>
            </a:pPr>
            <a:r>
              <a:rPr lang="en-US" dirty="0" smtClean="0"/>
              <a:t>Strong point </a:t>
            </a:r>
          </a:p>
          <a:p>
            <a:pPr marL="596646" indent="-514350">
              <a:buFont typeface="+mj-lt"/>
              <a:buAutoNum type="arabicPeriod"/>
            </a:pPr>
            <a:r>
              <a:rPr lang="en-US" dirty="0" smtClean="0"/>
              <a:t>Weak point </a:t>
            </a:r>
          </a:p>
          <a:p>
            <a:pPr marL="596646" indent="-514350">
              <a:buFont typeface="+mj-lt"/>
              <a:buAutoNum type="arabicPeriod"/>
            </a:pPr>
            <a:r>
              <a:rPr lang="en-US" dirty="0" smtClean="0"/>
              <a:t>Perspective  </a:t>
            </a:r>
          </a:p>
          <a:p>
            <a:pPr marL="596646" indent="-514350">
              <a:buFont typeface="+mj-lt"/>
              <a:buAutoNum type="arabicPeriod"/>
            </a:pPr>
            <a:endParaRPr lang="en-US" dirty="0"/>
          </a:p>
        </p:txBody>
      </p:sp>
      <p:sp>
        <p:nvSpPr>
          <p:cNvPr id="4" name="Title 1"/>
          <p:cNvSpPr>
            <a:spLocks noGrp="1"/>
          </p:cNvSpPr>
          <p:nvPr>
            <p:ph type="title"/>
          </p:nvPr>
        </p:nvSpPr>
        <p:spPr>
          <a:xfrm>
            <a:off x="1435608" y="274638"/>
            <a:ext cx="7498080" cy="1143000"/>
          </a:xfrm>
        </p:spPr>
        <p:txBody>
          <a:bodyPr/>
          <a:lstStyle/>
          <a:p>
            <a:r>
              <a:rPr lang="en-US" dirty="0" smtClean="0">
                <a:solidFill>
                  <a:schemeClr val="accent1"/>
                </a:solidFill>
              </a:rPr>
              <a:t>VI. </a:t>
            </a:r>
            <a:r>
              <a:rPr lang="en-US" dirty="0" smtClean="0">
                <a:solidFill>
                  <a:schemeClr val="tx2"/>
                </a:solidFill>
              </a:rPr>
              <a:t>Conclusion  </a:t>
            </a:r>
            <a:r>
              <a:rPr lang="en-US" dirty="0" smtClean="0">
                <a:solidFill>
                  <a:schemeClr val="accent1"/>
                </a:solidFill>
              </a:rPr>
              <a:t> </a:t>
            </a:r>
            <a:endParaRPr lang="en-US" dirty="0"/>
          </a:p>
        </p:txBody>
      </p:sp>
      <p:sp>
        <p:nvSpPr>
          <p:cNvPr id="5" name="Rectangle 4"/>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C:\Users\CnPisit\Desktop\p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34400" y="6347767"/>
            <a:ext cx="609600" cy="369332"/>
          </a:xfrm>
          <a:prstGeom prst="rect">
            <a:avLst/>
          </a:prstGeom>
          <a:noFill/>
        </p:spPr>
        <p:txBody>
          <a:bodyPr wrap="square" rtlCol="0">
            <a:spAutoFit/>
          </a:bodyPr>
          <a:lstStyle/>
          <a:p>
            <a:fld id="{D0AF5D4C-F486-43EC-A354-A608F5F422D1}" type="slidenum">
              <a:rPr lang="en-US" smtClean="0"/>
              <a:t>13</a:t>
            </a:fld>
            <a:endParaRPr lang="en-US" dirty="0"/>
          </a:p>
        </p:txBody>
      </p:sp>
    </p:spTree>
    <p:extLst>
      <p:ext uri="{BB962C8B-B14F-4D97-AF65-F5344CB8AC3E}">
        <p14:creationId xmlns:p14="http://schemas.microsoft.com/office/powerpoint/2010/main" val="11477340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lvl="0"/>
            <a:r>
              <a:rPr lang="en-US" dirty="0"/>
              <a:t>Login</a:t>
            </a:r>
          </a:p>
          <a:p>
            <a:pPr lvl="0"/>
            <a:r>
              <a:rPr lang="en-US" dirty="0"/>
              <a:t>Logout</a:t>
            </a:r>
          </a:p>
          <a:p>
            <a:pPr lvl="0"/>
            <a:r>
              <a:rPr lang="en-US" dirty="0"/>
              <a:t>Change password</a:t>
            </a:r>
          </a:p>
          <a:p>
            <a:pPr lvl="0"/>
            <a:r>
              <a:rPr lang="en-US" dirty="0"/>
              <a:t>Search house</a:t>
            </a:r>
          </a:p>
          <a:p>
            <a:pPr lvl="0"/>
            <a:r>
              <a:rPr lang="en-US" dirty="0"/>
              <a:t>List </a:t>
            </a:r>
            <a:r>
              <a:rPr lang="en-US" dirty="0" smtClean="0"/>
              <a:t>houses </a:t>
            </a:r>
            <a:endParaRPr lang="en-US" dirty="0"/>
          </a:p>
          <a:p>
            <a:pPr lvl="0"/>
            <a:r>
              <a:rPr lang="en-US" dirty="0"/>
              <a:t>CRUD house’s owner profile</a:t>
            </a:r>
          </a:p>
          <a:p>
            <a:pPr lvl="0"/>
            <a:r>
              <a:rPr lang="en-US" dirty="0"/>
              <a:t>Vote house</a:t>
            </a:r>
          </a:p>
          <a:p>
            <a:pPr lvl="0"/>
            <a:r>
              <a:rPr lang="en-US" dirty="0"/>
              <a:t>Comment </a:t>
            </a:r>
          </a:p>
          <a:p>
            <a:pPr lvl="0"/>
            <a:r>
              <a:rPr lang="en-US" dirty="0"/>
              <a:t>Allow user authorities </a:t>
            </a:r>
          </a:p>
          <a:p>
            <a:pPr lvl="0"/>
            <a:r>
              <a:rPr lang="en-US" dirty="0"/>
              <a:t>Map </a:t>
            </a:r>
          </a:p>
          <a:p>
            <a:pPr lvl="0"/>
            <a:r>
              <a:rPr lang="en-US" dirty="0"/>
              <a:t>List user </a:t>
            </a:r>
          </a:p>
          <a:p>
            <a:pPr lvl="0"/>
            <a:r>
              <a:rPr lang="en-US" dirty="0"/>
              <a:t>Message to user </a:t>
            </a:r>
          </a:p>
          <a:p>
            <a:pPr marL="82296" indent="0">
              <a:buNone/>
            </a:pPr>
            <a:endParaRPr lang="en-US" dirty="0"/>
          </a:p>
        </p:txBody>
      </p:sp>
      <p:sp>
        <p:nvSpPr>
          <p:cNvPr id="4" name="Title 1"/>
          <p:cNvSpPr>
            <a:spLocks noGrp="1"/>
          </p:cNvSpPr>
          <p:nvPr>
            <p:ph type="title"/>
          </p:nvPr>
        </p:nvSpPr>
        <p:spPr>
          <a:xfrm>
            <a:off x="1435608" y="274638"/>
            <a:ext cx="7498080" cy="1143000"/>
          </a:xfrm>
        </p:spPr>
        <p:txBody>
          <a:bodyPr/>
          <a:lstStyle/>
          <a:p>
            <a:r>
              <a:rPr lang="en-US" dirty="0" smtClean="0">
                <a:solidFill>
                  <a:schemeClr val="accent1"/>
                </a:solidFill>
              </a:rPr>
              <a:t>VI.1. </a:t>
            </a:r>
            <a:r>
              <a:rPr lang="en-US" dirty="0" smtClean="0">
                <a:solidFill>
                  <a:schemeClr val="tx2"/>
                </a:solidFill>
              </a:rPr>
              <a:t>Result</a:t>
            </a:r>
            <a:r>
              <a:rPr lang="en-US" dirty="0" smtClean="0">
                <a:solidFill>
                  <a:schemeClr val="accent1"/>
                </a:solidFill>
              </a:rPr>
              <a:t> </a:t>
            </a:r>
            <a:r>
              <a:rPr lang="en-US" dirty="0" smtClean="0">
                <a:solidFill>
                  <a:schemeClr val="tx2"/>
                </a:solidFill>
              </a:rPr>
              <a:t>  </a:t>
            </a:r>
            <a:r>
              <a:rPr lang="en-US" dirty="0" smtClean="0">
                <a:solidFill>
                  <a:schemeClr val="accent1"/>
                </a:solidFill>
              </a:rPr>
              <a:t> </a:t>
            </a:r>
            <a:endParaRPr lang="en-US" dirty="0"/>
          </a:p>
        </p:txBody>
      </p:sp>
      <p:sp>
        <p:nvSpPr>
          <p:cNvPr id="5" name="Rectangle 4"/>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C:\Users\CnPisit\Desktop\p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34400" y="6347767"/>
            <a:ext cx="609600" cy="369332"/>
          </a:xfrm>
          <a:prstGeom prst="rect">
            <a:avLst/>
          </a:prstGeom>
          <a:noFill/>
        </p:spPr>
        <p:txBody>
          <a:bodyPr wrap="square" rtlCol="0">
            <a:spAutoFit/>
          </a:bodyPr>
          <a:lstStyle/>
          <a:p>
            <a:fld id="{D0AF5D4C-F486-43EC-A354-A608F5F422D1}" type="slidenum">
              <a:rPr lang="en-US" smtClean="0"/>
              <a:t>14</a:t>
            </a:fld>
            <a:endParaRPr lang="en-US" dirty="0"/>
          </a:p>
        </p:txBody>
      </p:sp>
    </p:spTree>
    <p:extLst>
      <p:ext uri="{BB962C8B-B14F-4D97-AF65-F5344CB8AC3E}">
        <p14:creationId xmlns:p14="http://schemas.microsoft.com/office/powerpoint/2010/main" val="1029976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Update house</a:t>
            </a:r>
          </a:p>
          <a:p>
            <a:r>
              <a:rPr lang="en-US" dirty="0" smtClean="0"/>
              <a:t>Delete house </a:t>
            </a:r>
            <a:endParaRPr lang="en-US" dirty="0"/>
          </a:p>
        </p:txBody>
      </p:sp>
      <p:sp>
        <p:nvSpPr>
          <p:cNvPr id="4" name="Title 1"/>
          <p:cNvSpPr>
            <a:spLocks noGrp="1"/>
          </p:cNvSpPr>
          <p:nvPr>
            <p:ph type="title"/>
          </p:nvPr>
        </p:nvSpPr>
        <p:spPr>
          <a:xfrm>
            <a:off x="1435608" y="274638"/>
            <a:ext cx="7498080" cy="1143000"/>
          </a:xfrm>
        </p:spPr>
        <p:txBody>
          <a:bodyPr/>
          <a:lstStyle/>
          <a:p>
            <a:r>
              <a:rPr lang="en-US" dirty="0" smtClean="0">
                <a:solidFill>
                  <a:schemeClr val="accent1"/>
                </a:solidFill>
              </a:rPr>
              <a:t>VI.2. </a:t>
            </a:r>
            <a:r>
              <a:rPr lang="en-US" dirty="0">
                <a:solidFill>
                  <a:schemeClr val="tx2"/>
                </a:solidFill>
              </a:rPr>
              <a:t>R</a:t>
            </a:r>
            <a:r>
              <a:rPr lang="en-US" dirty="0" smtClean="0">
                <a:solidFill>
                  <a:schemeClr val="tx2"/>
                </a:solidFill>
              </a:rPr>
              <a:t>emaining tasks</a:t>
            </a:r>
            <a:r>
              <a:rPr lang="en-US" dirty="0" smtClean="0">
                <a:solidFill>
                  <a:schemeClr val="accent1"/>
                </a:solidFill>
              </a:rPr>
              <a:t> </a:t>
            </a:r>
            <a:r>
              <a:rPr lang="en-US" dirty="0" smtClean="0">
                <a:solidFill>
                  <a:schemeClr val="tx2"/>
                </a:solidFill>
              </a:rPr>
              <a:t>  </a:t>
            </a:r>
            <a:r>
              <a:rPr lang="en-US" dirty="0" smtClean="0">
                <a:solidFill>
                  <a:schemeClr val="accent1"/>
                </a:solidFill>
              </a:rPr>
              <a:t> </a:t>
            </a:r>
            <a:endParaRPr lang="en-US" dirty="0"/>
          </a:p>
        </p:txBody>
      </p:sp>
      <p:sp>
        <p:nvSpPr>
          <p:cNvPr id="5" name="Rectangle 4"/>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C:\Users\CnPisit\Desktop\p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34400" y="6347767"/>
            <a:ext cx="609600" cy="369332"/>
          </a:xfrm>
          <a:prstGeom prst="rect">
            <a:avLst/>
          </a:prstGeom>
          <a:noFill/>
        </p:spPr>
        <p:txBody>
          <a:bodyPr wrap="square" rtlCol="0">
            <a:spAutoFit/>
          </a:bodyPr>
          <a:lstStyle/>
          <a:p>
            <a:fld id="{D0AF5D4C-F486-43EC-A354-A608F5F422D1}" type="slidenum">
              <a:rPr lang="en-US" smtClean="0"/>
              <a:t>15</a:t>
            </a:fld>
            <a:endParaRPr lang="en-US" dirty="0"/>
          </a:p>
        </p:txBody>
      </p:sp>
    </p:spTree>
    <p:extLst>
      <p:ext uri="{BB962C8B-B14F-4D97-AF65-F5344CB8AC3E}">
        <p14:creationId xmlns:p14="http://schemas.microsoft.com/office/powerpoint/2010/main" val="2322055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Security</a:t>
            </a:r>
          </a:p>
          <a:p>
            <a:pPr lvl="0"/>
            <a:r>
              <a:rPr lang="en-US" dirty="0"/>
              <a:t>Performance </a:t>
            </a:r>
          </a:p>
          <a:p>
            <a:pPr lvl="0"/>
            <a:r>
              <a:rPr lang="en-US" dirty="0" smtClean="0"/>
              <a:t>Extensibility </a:t>
            </a:r>
          </a:p>
          <a:p>
            <a:pPr lvl="0"/>
            <a:r>
              <a:rPr lang="en-US" dirty="0" smtClean="0"/>
              <a:t>Ease of use</a:t>
            </a:r>
            <a:endParaRPr lang="en-US" dirty="0"/>
          </a:p>
          <a:p>
            <a:pPr lvl="0"/>
            <a:r>
              <a:rPr lang="en-US" dirty="0"/>
              <a:t>Dynamic content </a:t>
            </a:r>
          </a:p>
          <a:p>
            <a:pPr lvl="0"/>
            <a:r>
              <a:rPr lang="en-US" dirty="0"/>
              <a:t>Robust</a:t>
            </a:r>
          </a:p>
        </p:txBody>
      </p:sp>
      <p:sp>
        <p:nvSpPr>
          <p:cNvPr id="4" name="Title 1"/>
          <p:cNvSpPr>
            <a:spLocks noGrp="1"/>
          </p:cNvSpPr>
          <p:nvPr>
            <p:ph type="title"/>
          </p:nvPr>
        </p:nvSpPr>
        <p:spPr>
          <a:xfrm>
            <a:off x="1417320" y="274638"/>
            <a:ext cx="7498080" cy="1143000"/>
          </a:xfrm>
        </p:spPr>
        <p:txBody>
          <a:bodyPr/>
          <a:lstStyle/>
          <a:p>
            <a:r>
              <a:rPr lang="en-US" dirty="0" smtClean="0">
                <a:solidFill>
                  <a:schemeClr val="accent1"/>
                </a:solidFill>
              </a:rPr>
              <a:t>VI.3. </a:t>
            </a:r>
            <a:r>
              <a:rPr lang="en-US" dirty="0" smtClean="0">
                <a:solidFill>
                  <a:schemeClr val="tx2"/>
                </a:solidFill>
              </a:rPr>
              <a:t>Strong point </a:t>
            </a:r>
            <a:r>
              <a:rPr lang="en-US" dirty="0" smtClean="0">
                <a:solidFill>
                  <a:schemeClr val="accent1"/>
                </a:solidFill>
              </a:rPr>
              <a:t> </a:t>
            </a:r>
            <a:endParaRPr lang="en-US" dirty="0"/>
          </a:p>
        </p:txBody>
      </p:sp>
      <p:sp>
        <p:nvSpPr>
          <p:cNvPr id="5" name="Rectangle 4"/>
          <p:cNvSpPr/>
          <p:nvPr/>
        </p:nvSpPr>
        <p:spPr>
          <a:xfrm flipV="1">
            <a:off x="1510120"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C:\Users\CnPisit\Desktop\p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34400" y="6347767"/>
            <a:ext cx="609600" cy="369332"/>
          </a:xfrm>
          <a:prstGeom prst="rect">
            <a:avLst/>
          </a:prstGeom>
          <a:noFill/>
        </p:spPr>
        <p:txBody>
          <a:bodyPr wrap="square" rtlCol="0">
            <a:spAutoFit/>
          </a:bodyPr>
          <a:lstStyle/>
          <a:p>
            <a:fld id="{D0AF5D4C-F486-43EC-A354-A608F5F422D1}" type="slidenum">
              <a:rPr lang="en-US" smtClean="0"/>
              <a:t>16</a:t>
            </a:fld>
            <a:endParaRPr lang="en-US" dirty="0"/>
          </a:p>
        </p:txBody>
      </p:sp>
    </p:spTree>
    <p:extLst>
      <p:ext uri="{BB962C8B-B14F-4D97-AF65-F5344CB8AC3E}">
        <p14:creationId xmlns:p14="http://schemas.microsoft.com/office/powerpoint/2010/main" val="3580374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Dependency to others projects and </a:t>
            </a:r>
            <a:r>
              <a:rPr lang="en-US" dirty="0" smtClean="0"/>
              <a:t>plugins</a:t>
            </a:r>
          </a:p>
          <a:p>
            <a:pPr lvl="0"/>
            <a:r>
              <a:rPr lang="en-US" dirty="0" smtClean="0"/>
              <a:t>Bugs</a:t>
            </a:r>
            <a:endParaRPr lang="en-US" dirty="0"/>
          </a:p>
          <a:p>
            <a:pPr marL="82296" indent="0">
              <a:buNone/>
            </a:pPr>
            <a:endParaRPr lang="en-US" dirty="0"/>
          </a:p>
        </p:txBody>
      </p:sp>
      <p:sp>
        <p:nvSpPr>
          <p:cNvPr id="4" name="Title 1"/>
          <p:cNvSpPr>
            <a:spLocks noGrp="1"/>
          </p:cNvSpPr>
          <p:nvPr>
            <p:ph type="title"/>
          </p:nvPr>
        </p:nvSpPr>
        <p:spPr>
          <a:xfrm>
            <a:off x="1435608" y="274638"/>
            <a:ext cx="7498080" cy="1143000"/>
          </a:xfrm>
        </p:spPr>
        <p:txBody>
          <a:bodyPr/>
          <a:lstStyle/>
          <a:p>
            <a:r>
              <a:rPr lang="en-US" dirty="0" smtClean="0">
                <a:solidFill>
                  <a:schemeClr val="accent1"/>
                </a:solidFill>
              </a:rPr>
              <a:t>VI.4. </a:t>
            </a:r>
            <a:r>
              <a:rPr lang="en-US" dirty="0" smtClean="0">
                <a:solidFill>
                  <a:schemeClr val="tx2"/>
                </a:solidFill>
              </a:rPr>
              <a:t>Weak point</a:t>
            </a:r>
            <a:r>
              <a:rPr lang="en-US" dirty="0" smtClean="0">
                <a:solidFill>
                  <a:schemeClr val="accent1"/>
                </a:solidFill>
              </a:rPr>
              <a:t> </a:t>
            </a:r>
            <a:r>
              <a:rPr lang="en-US" dirty="0" smtClean="0">
                <a:solidFill>
                  <a:schemeClr val="tx2"/>
                </a:solidFill>
              </a:rPr>
              <a:t>  </a:t>
            </a:r>
            <a:r>
              <a:rPr lang="en-US" dirty="0" smtClean="0">
                <a:solidFill>
                  <a:schemeClr val="accent1"/>
                </a:solidFill>
              </a:rPr>
              <a:t> </a:t>
            </a:r>
            <a:endParaRPr lang="en-US" dirty="0"/>
          </a:p>
        </p:txBody>
      </p:sp>
      <p:sp>
        <p:nvSpPr>
          <p:cNvPr id="5" name="Rectangle 4"/>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C:\Users\CnPisit\Desktop\p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34400" y="6347767"/>
            <a:ext cx="609600" cy="369332"/>
          </a:xfrm>
          <a:prstGeom prst="rect">
            <a:avLst/>
          </a:prstGeom>
          <a:noFill/>
        </p:spPr>
        <p:txBody>
          <a:bodyPr wrap="square" rtlCol="0">
            <a:spAutoFit/>
          </a:bodyPr>
          <a:lstStyle/>
          <a:p>
            <a:fld id="{D0AF5D4C-F486-43EC-A354-A608F5F422D1}" type="slidenum">
              <a:rPr lang="en-US" smtClean="0"/>
              <a:t>17</a:t>
            </a:fld>
            <a:endParaRPr lang="en-US" dirty="0"/>
          </a:p>
        </p:txBody>
      </p:sp>
    </p:spTree>
    <p:extLst>
      <p:ext uri="{BB962C8B-B14F-4D97-AF65-F5344CB8AC3E}">
        <p14:creationId xmlns:p14="http://schemas.microsoft.com/office/powerpoint/2010/main" val="10065233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Improve application performance</a:t>
            </a:r>
          </a:p>
          <a:p>
            <a:pPr lvl="0"/>
            <a:r>
              <a:rPr lang="en-US" dirty="0" smtClean="0"/>
              <a:t>Search via map </a:t>
            </a:r>
            <a:endParaRPr lang="en-US" dirty="0"/>
          </a:p>
          <a:p>
            <a:pPr lvl="0"/>
            <a:r>
              <a:rPr lang="en-US" dirty="0"/>
              <a:t>Multi language (currency also)</a:t>
            </a:r>
          </a:p>
          <a:p>
            <a:pPr lvl="0"/>
            <a:r>
              <a:rPr lang="en-US" dirty="0"/>
              <a:t>Manage house </a:t>
            </a:r>
          </a:p>
        </p:txBody>
      </p:sp>
      <p:sp>
        <p:nvSpPr>
          <p:cNvPr id="4" name="Title 1"/>
          <p:cNvSpPr>
            <a:spLocks noGrp="1"/>
          </p:cNvSpPr>
          <p:nvPr>
            <p:ph type="title"/>
          </p:nvPr>
        </p:nvSpPr>
        <p:spPr>
          <a:xfrm>
            <a:off x="1435608" y="274638"/>
            <a:ext cx="7498080" cy="1143000"/>
          </a:xfrm>
        </p:spPr>
        <p:txBody>
          <a:bodyPr/>
          <a:lstStyle/>
          <a:p>
            <a:r>
              <a:rPr lang="en-US" dirty="0" smtClean="0">
                <a:solidFill>
                  <a:schemeClr val="accent1"/>
                </a:solidFill>
              </a:rPr>
              <a:t>VI.5. </a:t>
            </a:r>
            <a:r>
              <a:rPr lang="en-US" dirty="0">
                <a:solidFill>
                  <a:schemeClr val="tx2"/>
                </a:solidFill>
              </a:rPr>
              <a:t>P</a:t>
            </a:r>
            <a:r>
              <a:rPr lang="en-US" dirty="0" smtClean="0">
                <a:solidFill>
                  <a:schemeClr val="tx2"/>
                </a:solidFill>
              </a:rPr>
              <a:t>erspective</a:t>
            </a:r>
            <a:r>
              <a:rPr lang="en-US" dirty="0" smtClean="0">
                <a:solidFill>
                  <a:schemeClr val="accent1"/>
                </a:solidFill>
              </a:rPr>
              <a:t> </a:t>
            </a:r>
            <a:r>
              <a:rPr lang="en-US" dirty="0" smtClean="0">
                <a:solidFill>
                  <a:schemeClr val="tx2"/>
                </a:solidFill>
              </a:rPr>
              <a:t>  </a:t>
            </a:r>
            <a:r>
              <a:rPr lang="en-US" dirty="0" smtClean="0">
                <a:solidFill>
                  <a:schemeClr val="accent1"/>
                </a:solidFill>
              </a:rPr>
              <a:t> </a:t>
            </a:r>
            <a:endParaRPr lang="en-US" dirty="0"/>
          </a:p>
        </p:txBody>
      </p:sp>
      <p:sp>
        <p:nvSpPr>
          <p:cNvPr id="5" name="Rectangle 4"/>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C:\Users\CnPisit\Desktop\p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34400" y="6347767"/>
            <a:ext cx="609600" cy="369332"/>
          </a:xfrm>
          <a:prstGeom prst="rect">
            <a:avLst/>
          </a:prstGeom>
          <a:noFill/>
        </p:spPr>
        <p:txBody>
          <a:bodyPr wrap="square" rtlCol="0">
            <a:spAutoFit/>
          </a:bodyPr>
          <a:lstStyle/>
          <a:p>
            <a:fld id="{D0AF5D4C-F486-43EC-A354-A608F5F422D1}" type="slidenum">
              <a:rPr lang="en-US" smtClean="0"/>
              <a:t>18</a:t>
            </a:fld>
            <a:endParaRPr lang="en-US" dirty="0"/>
          </a:p>
        </p:txBody>
      </p:sp>
    </p:spTree>
    <p:extLst>
      <p:ext uri="{BB962C8B-B14F-4D97-AF65-F5344CB8AC3E}">
        <p14:creationId xmlns:p14="http://schemas.microsoft.com/office/powerpoint/2010/main" val="40746254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819400"/>
            <a:ext cx="7498080" cy="1143000"/>
          </a:xfrm>
        </p:spPr>
        <p:txBody>
          <a:bodyPr/>
          <a:lstStyle/>
          <a:p>
            <a:pPr algn="ctr"/>
            <a:r>
              <a:rPr lang="en-US" dirty="0" smtClean="0"/>
              <a:t>Thank for your attention  </a:t>
            </a:r>
            <a:endParaRPr lang="en-US" dirty="0"/>
          </a:p>
        </p:txBody>
      </p:sp>
      <p:pic>
        <p:nvPicPr>
          <p:cNvPr id="2050" name="Picture 2" descr="C:\Users\CnPisit\Downloads\questio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0" y="1207567"/>
            <a:ext cx="5638800" cy="4202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53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additive="base">
                                        <p:cTn id="12" dur="500" fill="hold"/>
                                        <p:tgtEl>
                                          <p:spTgt spid="2050"/>
                                        </p:tgtEl>
                                        <p:attrNameLst>
                                          <p:attrName>ppt_x</p:attrName>
                                        </p:attrNameLst>
                                      </p:cBhvr>
                                      <p:tavLst>
                                        <p:tav tm="0">
                                          <p:val>
                                            <p:strVal val="#ppt_x"/>
                                          </p:val>
                                        </p:tav>
                                        <p:tav tm="100000">
                                          <p:val>
                                            <p:strVal val="#ppt_x"/>
                                          </p:val>
                                        </p:tav>
                                      </p:tavLst>
                                    </p:anim>
                                    <p:anim calcmode="lin" valueType="num">
                                      <p:cBhvr additive="base">
                                        <p:cTn id="13"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effectLst/>
              </a:rPr>
              <a:t>C</a:t>
            </a:r>
            <a:r>
              <a:rPr lang="en-US" dirty="0" smtClean="0">
                <a:solidFill>
                  <a:schemeClr val="tx2"/>
                </a:solidFill>
                <a:effectLst/>
              </a:rPr>
              <a:t>ontent</a:t>
            </a:r>
            <a:r>
              <a:rPr lang="en-US" dirty="0" smtClean="0">
                <a:solidFill>
                  <a:schemeClr val="tx1"/>
                </a:solidFill>
                <a:effectLst/>
              </a:rPr>
              <a:t> </a:t>
            </a:r>
            <a:endParaRPr lang="en-US" dirty="0">
              <a:solidFill>
                <a:schemeClr val="tx1"/>
              </a:solidFill>
              <a:effectLst/>
            </a:endParaRPr>
          </a:p>
        </p:txBody>
      </p:sp>
      <p:sp>
        <p:nvSpPr>
          <p:cNvPr id="3" name="Content Placeholder 2"/>
          <p:cNvSpPr>
            <a:spLocks noGrp="1"/>
          </p:cNvSpPr>
          <p:nvPr>
            <p:ph idx="1"/>
          </p:nvPr>
        </p:nvSpPr>
        <p:spPr/>
        <p:txBody>
          <a:bodyPr/>
          <a:lstStyle/>
          <a:p>
            <a:pPr marL="653796" indent="-571500">
              <a:buAutoNum type="romanUcPeriod"/>
            </a:pPr>
            <a:r>
              <a:rPr lang="en-US" dirty="0" smtClean="0"/>
              <a:t>Introduction </a:t>
            </a:r>
          </a:p>
          <a:p>
            <a:pPr marL="653796" indent="-571500">
              <a:buAutoNum type="romanUcPeriod"/>
            </a:pPr>
            <a:r>
              <a:rPr lang="en-US" dirty="0" smtClean="0"/>
              <a:t>Specification </a:t>
            </a:r>
          </a:p>
          <a:p>
            <a:pPr marL="653796" indent="-571500">
              <a:buAutoNum type="romanUcPeriod"/>
            </a:pPr>
            <a:r>
              <a:rPr lang="en-US" dirty="0" smtClean="0"/>
              <a:t>Planning </a:t>
            </a:r>
          </a:p>
          <a:p>
            <a:pPr marL="653796" indent="-571500">
              <a:buAutoNum type="romanUcPeriod"/>
            </a:pPr>
            <a:r>
              <a:rPr lang="en-US" dirty="0" smtClean="0"/>
              <a:t>Technologies </a:t>
            </a:r>
          </a:p>
          <a:p>
            <a:pPr marL="653796" indent="-571500">
              <a:buAutoNum type="romanUcPeriod"/>
            </a:pPr>
            <a:r>
              <a:rPr lang="en-US" dirty="0" smtClean="0"/>
              <a:t>Development Method </a:t>
            </a:r>
          </a:p>
          <a:p>
            <a:pPr marL="653796" indent="-571500">
              <a:buAutoNum type="romanUcPeriod"/>
            </a:pPr>
            <a:r>
              <a:rPr lang="en-US" dirty="0" smtClean="0"/>
              <a:t>Conclusion  	</a:t>
            </a:r>
          </a:p>
          <a:p>
            <a:pPr marL="653796" indent="-571500">
              <a:buAutoNum type="romanUcPeriod"/>
            </a:pPr>
            <a:endParaRPr lang="en-US" dirty="0"/>
          </a:p>
        </p:txBody>
      </p:sp>
      <p:sp>
        <p:nvSpPr>
          <p:cNvPr id="6" name="Rectangle 5"/>
          <p:cNvSpPr/>
          <p:nvPr/>
        </p:nvSpPr>
        <p:spPr>
          <a:xfrm>
            <a:off x="8483390" y="6463227"/>
            <a:ext cx="503802" cy="303013"/>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p:txBody>
      </p:sp>
      <p:sp>
        <p:nvSpPr>
          <p:cNvPr id="7" name="Rectangle 6"/>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166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I</a:t>
            </a:r>
            <a:r>
              <a:rPr lang="en-US" dirty="0" smtClean="0"/>
              <a:t>. Introduction</a:t>
            </a:r>
            <a:endParaRPr lang="en-US" dirty="0"/>
          </a:p>
        </p:txBody>
      </p:sp>
      <p:sp>
        <p:nvSpPr>
          <p:cNvPr id="3" name="Content Placeholder 2"/>
          <p:cNvSpPr>
            <a:spLocks noGrp="1"/>
          </p:cNvSpPr>
          <p:nvPr>
            <p:ph idx="1"/>
          </p:nvPr>
        </p:nvSpPr>
        <p:spPr/>
        <p:txBody>
          <a:bodyPr/>
          <a:lstStyle/>
          <a:p>
            <a:pPr marL="82296" indent="0">
              <a:buNone/>
            </a:pPr>
            <a:r>
              <a:rPr lang="en-US" b="1" i="1" dirty="0" smtClean="0"/>
              <a:t>Real-Estate</a:t>
            </a:r>
            <a:r>
              <a:rPr lang="en-US" dirty="0"/>
              <a:t>, web application,</a:t>
            </a:r>
            <a:r>
              <a:rPr lang="en-US" b="1" i="1" dirty="0"/>
              <a:t> </a:t>
            </a:r>
            <a:r>
              <a:rPr lang="en-US" dirty="0"/>
              <a:t>was decided to create in order to facilitate to find something such as rent house or room .etc. Because of this web application consist information of house such as address and owner’s </a:t>
            </a:r>
            <a:r>
              <a:rPr lang="en-US" dirty="0" smtClean="0"/>
              <a:t>contact. So</a:t>
            </a:r>
            <a:r>
              <a:rPr lang="en-US" dirty="0"/>
              <a:t>,</a:t>
            </a:r>
            <a:r>
              <a:rPr lang="en-US" dirty="0" smtClean="0"/>
              <a:t> </a:t>
            </a:r>
            <a:r>
              <a:rPr lang="en-US" dirty="0"/>
              <a:t>we can get that information easily.  </a:t>
            </a:r>
          </a:p>
          <a:p>
            <a:pPr marL="82296" indent="0">
              <a:buNone/>
            </a:pPr>
            <a:endParaRPr lang="en-US" dirty="0"/>
          </a:p>
        </p:txBody>
      </p:sp>
      <p:pic>
        <p:nvPicPr>
          <p:cNvPr id="5" name="Picture 2" descr="C:\Users\CnPisit\Desktop\p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534400" y="6324600"/>
            <a:ext cx="609600" cy="369332"/>
          </a:xfrm>
          <a:prstGeom prst="rect">
            <a:avLst/>
          </a:prstGeom>
          <a:noFill/>
        </p:spPr>
        <p:txBody>
          <a:bodyPr wrap="square" rtlCol="0">
            <a:spAutoFit/>
          </a:bodyPr>
          <a:lstStyle/>
          <a:p>
            <a:fld id="{D0AF5D4C-F486-43EC-A354-A608F5F422D1}" type="slidenum">
              <a:rPr lang="en-US" smtClean="0"/>
              <a:t>3</a:t>
            </a:fld>
            <a:endParaRPr lang="en-US" dirty="0"/>
          </a:p>
        </p:txBody>
      </p:sp>
    </p:spTree>
    <p:extLst>
      <p:ext uri="{BB962C8B-B14F-4D97-AF65-F5344CB8AC3E}">
        <p14:creationId xmlns:p14="http://schemas.microsoft.com/office/powerpoint/2010/main" val="3885672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35608" y="274638"/>
            <a:ext cx="7498080" cy="1143000"/>
          </a:xfrm>
        </p:spPr>
        <p:txBody>
          <a:bodyPr/>
          <a:lstStyle/>
          <a:p>
            <a:r>
              <a:rPr lang="en-US" dirty="0" smtClean="0">
                <a:solidFill>
                  <a:schemeClr val="accent1"/>
                </a:solidFill>
              </a:rPr>
              <a:t>II</a:t>
            </a:r>
            <a:r>
              <a:rPr lang="en-US" dirty="0">
                <a:solidFill>
                  <a:schemeClr val="accent1"/>
                </a:solidFill>
              </a:rPr>
              <a:t>I</a:t>
            </a:r>
            <a:r>
              <a:rPr lang="en-US" dirty="0" smtClean="0">
                <a:solidFill>
                  <a:schemeClr val="accent1"/>
                </a:solidFill>
              </a:rPr>
              <a:t>. </a:t>
            </a:r>
            <a:r>
              <a:rPr lang="en-US" dirty="0" smtClean="0">
                <a:solidFill>
                  <a:schemeClr val="tx2"/>
                </a:solidFill>
              </a:rPr>
              <a:t>Planning</a:t>
            </a:r>
            <a:r>
              <a:rPr lang="en-US" dirty="0" smtClean="0">
                <a:solidFill>
                  <a:schemeClr val="accent1"/>
                </a:solidFill>
              </a:rPr>
              <a:t>  </a:t>
            </a:r>
            <a:endParaRPr lang="en-US" dirty="0"/>
          </a:p>
        </p:txBody>
      </p:sp>
      <p:sp>
        <p:nvSpPr>
          <p:cNvPr id="5" name="Rectangle 4"/>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2" descr="C:\Users\CnPisit\Desktop\pla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4109" y="1828800"/>
            <a:ext cx="7371291" cy="3581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CnPisit\Desktop\p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534400" y="6324600"/>
            <a:ext cx="609600" cy="369332"/>
          </a:xfrm>
          <a:prstGeom prst="rect">
            <a:avLst/>
          </a:prstGeom>
          <a:noFill/>
        </p:spPr>
        <p:txBody>
          <a:bodyPr wrap="square" rtlCol="0">
            <a:spAutoFit/>
          </a:bodyPr>
          <a:lstStyle/>
          <a:p>
            <a:fld id="{D0AF5D4C-F486-43EC-A354-A608F5F422D1}" type="slidenum">
              <a:rPr lang="en-US" smtClean="0"/>
              <a:t>4</a:t>
            </a:fld>
            <a:endParaRPr lang="en-US" dirty="0"/>
          </a:p>
        </p:txBody>
      </p:sp>
    </p:spTree>
    <p:extLst>
      <p:ext uri="{BB962C8B-B14F-4D97-AF65-F5344CB8AC3E}">
        <p14:creationId xmlns:p14="http://schemas.microsoft.com/office/powerpoint/2010/main" val="2024171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96646" indent="-514350">
              <a:buFont typeface="+mj-lt"/>
              <a:buAutoNum type="arabicPeriod"/>
            </a:pPr>
            <a:r>
              <a:rPr lang="en-US" dirty="0" smtClean="0"/>
              <a:t>Functionalities </a:t>
            </a:r>
          </a:p>
          <a:p>
            <a:pPr marL="596646" indent="-514350">
              <a:buFont typeface="+mj-lt"/>
              <a:buAutoNum type="arabicPeriod"/>
            </a:pPr>
            <a:r>
              <a:rPr lang="en-US" dirty="0" smtClean="0"/>
              <a:t>Concept database</a:t>
            </a:r>
          </a:p>
          <a:p>
            <a:pPr marL="596646" indent="-514350">
              <a:buFont typeface="+mj-lt"/>
              <a:buAutoNum type="arabicPeriod"/>
            </a:pPr>
            <a:r>
              <a:rPr lang="en-US" dirty="0" smtClean="0"/>
              <a:t>Table authorities   </a:t>
            </a:r>
            <a:endParaRPr lang="en-US" dirty="0"/>
          </a:p>
        </p:txBody>
      </p:sp>
      <p:pic>
        <p:nvPicPr>
          <p:cNvPr id="5" name="Picture 2" descr="C:\Users\CnPisit\Desktop\p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1417320" y="274638"/>
            <a:ext cx="7498080" cy="1143000"/>
          </a:xfrm>
        </p:spPr>
        <p:txBody>
          <a:bodyPr>
            <a:normAutofit/>
          </a:bodyPr>
          <a:lstStyle/>
          <a:p>
            <a:r>
              <a:rPr lang="en-US" dirty="0" smtClean="0">
                <a:solidFill>
                  <a:schemeClr val="accent1"/>
                </a:solidFill>
              </a:rPr>
              <a:t>II</a:t>
            </a:r>
            <a:r>
              <a:rPr lang="en-US" dirty="0" smtClean="0"/>
              <a:t>. Specification </a:t>
            </a:r>
            <a:endParaRPr lang="en-US" dirty="0"/>
          </a:p>
        </p:txBody>
      </p:sp>
      <p:sp>
        <p:nvSpPr>
          <p:cNvPr id="9" name="Rectangle 8"/>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34400" y="6324600"/>
            <a:ext cx="609600" cy="369332"/>
          </a:xfrm>
          <a:prstGeom prst="rect">
            <a:avLst/>
          </a:prstGeom>
          <a:noFill/>
        </p:spPr>
        <p:txBody>
          <a:bodyPr wrap="square" rtlCol="0">
            <a:spAutoFit/>
          </a:bodyPr>
          <a:lstStyle/>
          <a:p>
            <a:fld id="{D0AF5D4C-F486-43EC-A354-A608F5F422D1}" type="slidenum">
              <a:rPr lang="en-US" smtClean="0"/>
              <a:t>5</a:t>
            </a:fld>
            <a:endParaRPr lang="en-US" dirty="0"/>
          </a:p>
        </p:txBody>
      </p:sp>
    </p:spTree>
    <p:extLst>
      <p:ext uri="{BB962C8B-B14F-4D97-AF65-F5344CB8AC3E}">
        <p14:creationId xmlns:p14="http://schemas.microsoft.com/office/powerpoint/2010/main" val="3810146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600200"/>
            <a:ext cx="7498080" cy="4800600"/>
          </a:xfrm>
        </p:spPr>
        <p:txBody>
          <a:bodyPr>
            <a:noAutofit/>
          </a:bodyPr>
          <a:lstStyle/>
          <a:p>
            <a:pPr lvl="0"/>
            <a:r>
              <a:rPr lang="en-US" sz="2400" dirty="0"/>
              <a:t>Login</a:t>
            </a:r>
          </a:p>
          <a:p>
            <a:pPr lvl="0"/>
            <a:r>
              <a:rPr lang="en-US" sz="2400" dirty="0"/>
              <a:t>Logout</a:t>
            </a:r>
          </a:p>
          <a:p>
            <a:pPr lvl="0"/>
            <a:r>
              <a:rPr lang="en-US" sz="2400" dirty="0"/>
              <a:t>Change </a:t>
            </a:r>
            <a:r>
              <a:rPr lang="en-US" sz="2400" dirty="0" smtClean="0"/>
              <a:t>password</a:t>
            </a:r>
          </a:p>
          <a:p>
            <a:pPr lvl="0"/>
            <a:r>
              <a:rPr lang="en-US" sz="2400" dirty="0"/>
              <a:t>Search house</a:t>
            </a:r>
          </a:p>
          <a:p>
            <a:pPr lvl="0"/>
            <a:r>
              <a:rPr lang="en-US" sz="2400" dirty="0" smtClean="0"/>
              <a:t>List </a:t>
            </a:r>
            <a:r>
              <a:rPr lang="en-US" sz="2400" dirty="0"/>
              <a:t>houses</a:t>
            </a:r>
          </a:p>
          <a:p>
            <a:pPr lvl="0"/>
            <a:r>
              <a:rPr lang="en-US" sz="2400" dirty="0" smtClean="0"/>
              <a:t>CRUD house </a:t>
            </a:r>
          </a:p>
          <a:p>
            <a:pPr lvl="0"/>
            <a:r>
              <a:rPr lang="en-US" sz="2400" dirty="0" smtClean="0"/>
              <a:t>CRUD house’s owner profile</a:t>
            </a:r>
          </a:p>
          <a:p>
            <a:pPr marL="82296" lvl="0" indent="0">
              <a:buNone/>
            </a:pPr>
            <a:endParaRPr lang="en-US" sz="2400" dirty="0" smtClean="0"/>
          </a:p>
          <a:p>
            <a:pPr marL="82296" lvl="0" indent="0">
              <a:buNone/>
            </a:pPr>
            <a:endParaRPr lang="en-US" sz="2400" dirty="0"/>
          </a:p>
          <a:p>
            <a:pPr marL="82296" indent="0">
              <a:buNone/>
            </a:pPr>
            <a:endParaRPr lang="en-US" sz="2400" dirty="0"/>
          </a:p>
        </p:txBody>
      </p:sp>
      <p:pic>
        <p:nvPicPr>
          <p:cNvPr id="5" name="Picture 2" descr="C:\Users\CnPisit\Desktop\p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1435608" y="274638"/>
            <a:ext cx="7498080" cy="1143000"/>
          </a:xfrm>
        </p:spPr>
        <p:txBody>
          <a:bodyPr/>
          <a:lstStyle/>
          <a:p>
            <a:r>
              <a:rPr lang="en-US" dirty="0" smtClean="0">
                <a:solidFill>
                  <a:schemeClr val="accent1"/>
                </a:solidFill>
              </a:rPr>
              <a:t>II.1. </a:t>
            </a:r>
            <a:r>
              <a:rPr lang="en-US" dirty="0">
                <a:solidFill>
                  <a:schemeClr val="tx2"/>
                </a:solidFill>
              </a:rPr>
              <a:t>F</a:t>
            </a:r>
            <a:r>
              <a:rPr lang="en-US" dirty="0" smtClean="0">
                <a:solidFill>
                  <a:schemeClr val="tx2"/>
                </a:solidFill>
              </a:rPr>
              <a:t>unctionalities </a:t>
            </a:r>
            <a:endParaRPr lang="en-US" dirty="0"/>
          </a:p>
        </p:txBody>
      </p:sp>
      <p:sp>
        <p:nvSpPr>
          <p:cNvPr id="8" name="Rectangle 7"/>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534400" y="6347767"/>
            <a:ext cx="609600" cy="369332"/>
          </a:xfrm>
          <a:prstGeom prst="rect">
            <a:avLst/>
          </a:prstGeom>
          <a:noFill/>
        </p:spPr>
        <p:txBody>
          <a:bodyPr wrap="square" rtlCol="0">
            <a:spAutoFit/>
          </a:bodyPr>
          <a:lstStyle/>
          <a:p>
            <a:fld id="{D0AF5D4C-F486-43EC-A354-A608F5F422D1}" type="slidenum">
              <a:rPr lang="en-US" smtClean="0"/>
              <a:t>6</a:t>
            </a:fld>
            <a:endParaRPr lang="en-US" dirty="0"/>
          </a:p>
        </p:txBody>
      </p:sp>
    </p:spTree>
    <p:extLst>
      <p:ext uri="{BB962C8B-B14F-4D97-AF65-F5344CB8AC3E}">
        <p14:creationId xmlns:p14="http://schemas.microsoft.com/office/powerpoint/2010/main" val="2703166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sz="2400" dirty="0"/>
              <a:t>Vote house</a:t>
            </a:r>
          </a:p>
          <a:p>
            <a:pPr lvl="0"/>
            <a:r>
              <a:rPr lang="en-US" sz="2400" dirty="0"/>
              <a:t>Comment </a:t>
            </a:r>
          </a:p>
          <a:p>
            <a:pPr lvl="0"/>
            <a:r>
              <a:rPr lang="en-US" sz="2400" dirty="0"/>
              <a:t>Allow user authorities </a:t>
            </a:r>
          </a:p>
          <a:p>
            <a:pPr lvl="0"/>
            <a:r>
              <a:rPr lang="en-US" sz="2400" dirty="0"/>
              <a:t>Map </a:t>
            </a:r>
          </a:p>
          <a:p>
            <a:pPr lvl="0"/>
            <a:r>
              <a:rPr lang="en-US" sz="2400" dirty="0"/>
              <a:t>List user </a:t>
            </a:r>
          </a:p>
          <a:p>
            <a:pPr lvl="0"/>
            <a:r>
              <a:rPr lang="en-US" sz="2400" dirty="0"/>
              <a:t>Message to user </a:t>
            </a:r>
          </a:p>
          <a:p>
            <a:pPr marL="82296" indent="0">
              <a:buNone/>
            </a:pPr>
            <a:endParaRPr lang="en-US" sz="2400" dirty="0"/>
          </a:p>
        </p:txBody>
      </p:sp>
      <p:sp>
        <p:nvSpPr>
          <p:cNvPr id="4" name="Title 1"/>
          <p:cNvSpPr>
            <a:spLocks noGrp="1"/>
          </p:cNvSpPr>
          <p:nvPr>
            <p:ph type="title"/>
          </p:nvPr>
        </p:nvSpPr>
        <p:spPr>
          <a:xfrm>
            <a:off x="1435608" y="274638"/>
            <a:ext cx="7498080" cy="1143000"/>
          </a:xfrm>
        </p:spPr>
        <p:txBody>
          <a:bodyPr/>
          <a:lstStyle/>
          <a:p>
            <a:r>
              <a:rPr lang="en-US" dirty="0" smtClean="0">
                <a:solidFill>
                  <a:schemeClr val="accent1"/>
                </a:solidFill>
              </a:rPr>
              <a:t>II.1. </a:t>
            </a:r>
            <a:r>
              <a:rPr lang="en-US" dirty="0" smtClean="0">
                <a:solidFill>
                  <a:schemeClr val="tx2"/>
                </a:solidFill>
              </a:rPr>
              <a:t>Functionalities (cont.) </a:t>
            </a:r>
            <a:endParaRPr lang="en-US" dirty="0"/>
          </a:p>
        </p:txBody>
      </p:sp>
      <p:sp>
        <p:nvSpPr>
          <p:cNvPr id="5" name="Rectangle 4"/>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Users\CnPisit\Desktop\p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534400" y="6347767"/>
            <a:ext cx="609600" cy="369332"/>
          </a:xfrm>
          <a:prstGeom prst="rect">
            <a:avLst/>
          </a:prstGeom>
          <a:noFill/>
        </p:spPr>
        <p:txBody>
          <a:bodyPr wrap="square" rtlCol="0">
            <a:spAutoFit/>
          </a:bodyPr>
          <a:lstStyle/>
          <a:p>
            <a:fld id="{D0AF5D4C-F486-43EC-A354-A608F5F422D1}" type="slidenum">
              <a:rPr lang="en-US" smtClean="0"/>
              <a:t>7</a:t>
            </a:fld>
            <a:endParaRPr lang="en-US" dirty="0"/>
          </a:p>
        </p:txBody>
      </p:sp>
    </p:spTree>
    <p:extLst>
      <p:ext uri="{BB962C8B-B14F-4D97-AF65-F5344CB8AC3E}">
        <p14:creationId xmlns:p14="http://schemas.microsoft.com/office/powerpoint/2010/main" val="1381197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solidFill>
                  <a:schemeClr val="accent1"/>
                </a:solidFill>
              </a:rPr>
              <a:t>II.2. </a:t>
            </a:r>
            <a:r>
              <a:rPr lang="en-US" dirty="0" smtClean="0">
                <a:solidFill>
                  <a:schemeClr val="tx2"/>
                </a:solidFill>
              </a:rPr>
              <a:t>Concept database </a:t>
            </a:r>
            <a:endParaRPr lang="en-US" dirty="0"/>
          </a:p>
        </p:txBody>
      </p:sp>
      <p:sp>
        <p:nvSpPr>
          <p:cNvPr id="10" name="Rectangle 9"/>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7"/>
          <p:cNvPicPr>
            <a:picLocks noGrp="1"/>
          </p:cNvPicPr>
          <p:nvPr>
            <p:ph idx="1"/>
          </p:nvPr>
        </p:nvPicPr>
        <p:blipFill rotWithShape="1">
          <a:blip r:embed="rId2">
            <a:extLst>
              <a:ext uri="{28A0092B-C50C-407E-A947-70E740481C1C}">
                <a14:useLocalDpi xmlns:a14="http://schemas.microsoft.com/office/drawing/2010/main" val="0"/>
              </a:ext>
            </a:extLst>
          </a:blip>
          <a:srcRect l="14639" t="17943" r="11429" b="3501"/>
          <a:stretch/>
        </p:blipFill>
        <p:spPr bwMode="auto">
          <a:xfrm>
            <a:off x="1435100" y="1371600"/>
            <a:ext cx="7499350" cy="4716515"/>
          </a:xfrm>
          <a:prstGeom prst="rect">
            <a:avLst/>
          </a:prstGeom>
          <a:ln>
            <a:noFill/>
          </a:ln>
          <a:extLst>
            <a:ext uri="{53640926-AAD7-44D8-BBD7-CCE9431645EC}">
              <a14:shadowObscured xmlns:a14="http://schemas.microsoft.com/office/drawing/2010/main"/>
            </a:ext>
          </a:extLst>
        </p:spPr>
      </p:pic>
      <p:pic>
        <p:nvPicPr>
          <p:cNvPr id="9" name="Picture 2" descr="C:\Users\CnPisit\Desktop\p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8534400" y="6347767"/>
            <a:ext cx="609600" cy="369332"/>
          </a:xfrm>
          <a:prstGeom prst="rect">
            <a:avLst/>
          </a:prstGeom>
          <a:noFill/>
        </p:spPr>
        <p:txBody>
          <a:bodyPr wrap="square" rtlCol="0">
            <a:spAutoFit/>
          </a:bodyPr>
          <a:lstStyle/>
          <a:p>
            <a:fld id="{D0AF5D4C-F486-43EC-A354-A608F5F422D1}" type="slidenum">
              <a:rPr lang="en-US" smtClean="0"/>
              <a:t>8</a:t>
            </a:fld>
            <a:endParaRPr lang="en-US" dirty="0"/>
          </a:p>
        </p:txBody>
      </p:sp>
    </p:spTree>
    <p:extLst>
      <p:ext uri="{BB962C8B-B14F-4D97-AF65-F5344CB8AC3E}">
        <p14:creationId xmlns:p14="http://schemas.microsoft.com/office/powerpoint/2010/main" val="3484213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808441822"/>
              </p:ext>
            </p:extLst>
          </p:nvPr>
        </p:nvGraphicFramePr>
        <p:xfrm>
          <a:off x="2133601" y="1353561"/>
          <a:ext cx="6019800" cy="5261181"/>
        </p:xfrm>
        <a:graphic>
          <a:graphicData uri="http://schemas.openxmlformats.org/drawingml/2006/table">
            <a:tbl>
              <a:tblPr firstRow="1" firstCol="1" bandRow="1">
                <a:tableStyleId>{5C22544A-7EE6-4342-B048-85BDC9FD1C3A}</a:tableStyleId>
              </a:tblPr>
              <a:tblGrid>
                <a:gridCol w="3286450"/>
                <a:gridCol w="887535"/>
                <a:gridCol w="958280"/>
                <a:gridCol w="887535"/>
              </a:tblGrid>
              <a:tr h="228747">
                <a:tc>
                  <a:txBody>
                    <a:bodyPr/>
                    <a:lstStyle/>
                    <a:p>
                      <a:pPr marL="0" marR="0" algn="just">
                        <a:lnSpc>
                          <a:spcPct val="115000"/>
                        </a:lnSpc>
                        <a:spcBef>
                          <a:spcPts val="0"/>
                        </a:spcBef>
                        <a:spcAft>
                          <a:spcPts val="0"/>
                        </a:spcAft>
                      </a:pPr>
                      <a:r>
                        <a:rPr lang="en-US" sz="1100" dirty="0">
                          <a:solidFill>
                            <a:schemeClr val="tx1"/>
                          </a:solidFill>
                          <a:effectLst/>
                        </a:rPr>
                        <a:t> </a:t>
                      </a:r>
                      <a:endParaRPr lang="en-US" sz="1100" dirty="0">
                        <a:solidFill>
                          <a:schemeClr val="tx1"/>
                        </a:solidFill>
                        <a:effectLst/>
                        <a:latin typeface="Calibri"/>
                        <a:ea typeface="Calibri"/>
                        <a:cs typeface="DaunPenh"/>
                      </a:endParaRPr>
                    </a:p>
                  </a:txBody>
                  <a:tcPr marL="68580" marR="68580" marT="0" marB="0">
                    <a:solidFill>
                      <a:schemeClr val="bg2"/>
                    </a:solidFill>
                  </a:tcPr>
                </a:tc>
                <a:tc gridSpan="3">
                  <a:txBody>
                    <a:bodyPr/>
                    <a:lstStyle/>
                    <a:p>
                      <a:pPr marL="0" marR="0" algn="ctr">
                        <a:lnSpc>
                          <a:spcPct val="115000"/>
                        </a:lnSpc>
                        <a:spcBef>
                          <a:spcPts val="0"/>
                        </a:spcBef>
                        <a:spcAft>
                          <a:spcPts val="0"/>
                        </a:spcAft>
                      </a:pPr>
                      <a:r>
                        <a:rPr lang="en-US" sz="1100" dirty="0">
                          <a:solidFill>
                            <a:schemeClr val="tx1"/>
                          </a:solidFill>
                          <a:effectLst/>
                        </a:rPr>
                        <a:t>Users</a:t>
                      </a:r>
                      <a:endParaRPr lang="en-US" sz="1100" dirty="0">
                        <a:solidFill>
                          <a:schemeClr val="tx1"/>
                        </a:solidFill>
                        <a:effectLst/>
                        <a:latin typeface="Calibri"/>
                        <a:ea typeface="Calibri"/>
                        <a:cs typeface="DaunPenh"/>
                      </a:endParaRPr>
                    </a:p>
                  </a:txBody>
                  <a:tcPr marL="68580" marR="68580" marT="0" marB="0">
                    <a:solidFill>
                      <a:schemeClr val="bg2"/>
                    </a:solidFill>
                  </a:tcPr>
                </a:tc>
                <a:tc hMerge="1">
                  <a:txBody>
                    <a:bodyPr/>
                    <a:lstStyle/>
                    <a:p>
                      <a:endParaRPr lang="en-US"/>
                    </a:p>
                  </a:txBody>
                  <a:tcPr/>
                </a:tc>
                <a:tc hMerge="1">
                  <a:txBody>
                    <a:bodyPr/>
                    <a:lstStyle/>
                    <a:p>
                      <a:endParaRPr lang="en-US"/>
                    </a:p>
                  </a:txBody>
                  <a:tcPr/>
                </a:tc>
              </a:tr>
              <a:tr h="228747">
                <a:tc>
                  <a:txBody>
                    <a:bodyPr/>
                    <a:lstStyle/>
                    <a:p>
                      <a:pPr marL="0" marR="0" algn="just">
                        <a:lnSpc>
                          <a:spcPct val="115000"/>
                        </a:lnSpc>
                        <a:spcBef>
                          <a:spcPts val="0"/>
                        </a:spcBef>
                        <a:spcAft>
                          <a:spcPts val="0"/>
                        </a:spcAft>
                      </a:pPr>
                      <a:r>
                        <a:rPr lang="en-US" sz="1100" dirty="0">
                          <a:solidFill>
                            <a:schemeClr val="tx1"/>
                          </a:solidFill>
                          <a:effectLst/>
                        </a:rPr>
                        <a:t>Functionalities</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dirty="0">
                          <a:effectLst/>
                        </a:rPr>
                        <a:t>Admin</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Owner</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Visitor</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Allow user’s authority</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Login </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Logout</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Search house </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Change password </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View all house</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View one house detail</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Create house</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Upload image </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Update house</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Delete house</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Create owner profile</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Update owner profile</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Delete owner profile</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View owner profile</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Vote house</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Comment</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View Map </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Image slide show </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List user </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DaunPenh"/>
                      </a:endParaRPr>
                    </a:p>
                  </a:txBody>
                  <a:tcPr marL="68580" marR="68580" marT="0" marB="0"/>
                </a:tc>
              </a:tr>
              <a:tr h="228747">
                <a:tc>
                  <a:txBody>
                    <a:bodyPr/>
                    <a:lstStyle/>
                    <a:p>
                      <a:pPr marL="0" marR="0" algn="just">
                        <a:lnSpc>
                          <a:spcPct val="115000"/>
                        </a:lnSpc>
                        <a:spcBef>
                          <a:spcPts val="0"/>
                        </a:spcBef>
                        <a:spcAft>
                          <a:spcPts val="0"/>
                        </a:spcAft>
                      </a:pPr>
                      <a:r>
                        <a:rPr lang="en-US" sz="1100" dirty="0">
                          <a:solidFill>
                            <a:schemeClr val="tx1"/>
                          </a:solidFill>
                          <a:effectLst/>
                        </a:rPr>
                        <a:t>Message to user </a:t>
                      </a:r>
                      <a:endParaRPr lang="en-US" sz="1100" dirty="0">
                        <a:solidFill>
                          <a:schemeClr val="tx1"/>
                        </a:solidFill>
                        <a:effectLst/>
                        <a:latin typeface="Calibri"/>
                        <a:ea typeface="Calibri"/>
                        <a:cs typeface="DaunPenh"/>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r>
                        <a:rPr lang="en-US" sz="1100" dirty="0">
                          <a:effectLst/>
                        </a:rPr>
                        <a:t>√</a:t>
                      </a:r>
                      <a:endParaRPr lang="en-US" sz="1100" dirty="0">
                        <a:effectLst/>
                        <a:latin typeface="Calibri"/>
                        <a:ea typeface="Calibri"/>
                        <a:cs typeface="DaunPenh"/>
                      </a:endParaRPr>
                    </a:p>
                  </a:txBody>
                  <a:tcPr marL="68580" marR="68580" marT="0" marB="0"/>
                </a:tc>
                <a:tc>
                  <a:txBody>
                    <a:bodyPr/>
                    <a:lstStyle/>
                    <a:p>
                      <a:pPr marL="0" marR="0" algn="ctr">
                        <a:lnSpc>
                          <a:spcPct val="115000"/>
                        </a:lnSpc>
                        <a:spcBef>
                          <a:spcPts val="0"/>
                        </a:spcBef>
                        <a:spcAft>
                          <a:spcPts val="0"/>
                        </a:spcAft>
                      </a:pPr>
                      <a:endParaRPr lang="en-US" sz="1100" dirty="0">
                        <a:effectLst/>
                        <a:latin typeface="Calibri"/>
                        <a:ea typeface="Calibri"/>
                        <a:cs typeface="DaunPenh"/>
                      </a:endParaRPr>
                    </a:p>
                  </a:txBody>
                  <a:tcPr marL="68580" marR="68580" marT="0" marB="0"/>
                </a:tc>
              </a:tr>
            </a:tbl>
          </a:graphicData>
        </a:graphic>
      </p:graphicFrame>
      <p:pic>
        <p:nvPicPr>
          <p:cNvPr id="5" name="Picture 2" descr="C:\Users\CnPisit\Desktop\p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6172200"/>
            <a:ext cx="727698" cy="72046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1435608" y="274638"/>
            <a:ext cx="7498080" cy="1143000"/>
          </a:xfrm>
        </p:spPr>
        <p:txBody>
          <a:bodyPr/>
          <a:lstStyle/>
          <a:p>
            <a:r>
              <a:rPr lang="en-US" dirty="0" smtClean="0">
                <a:solidFill>
                  <a:schemeClr val="accent1"/>
                </a:solidFill>
              </a:rPr>
              <a:t>II.3. </a:t>
            </a:r>
            <a:r>
              <a:rPr lang="en-US" dirty="0">
                <a:solidFill>
                  <a:schemeClr val="tx2"/>
                </a:solidFill>
              </a:rPr>
              <a:t>Table authorities</a:t>
            </a:r>
            <a:r>
              <a:rPr lang="en-US" dirty="0" smtClean="0">
                <a:solidFill>
                  <a:schemeClr val="tx2"/>
                </a:solidFill>
              </a:rPr>
              <a:t> </a:t>
            </a:r>
            <a:r>
              <a:rPr lang="en-US" dirty="0" smtClean="0">
                <a:solidFill>
                  <a:schemeClr val="accent1"/>
                </a:solidFill>
              </a:rPr>
              <a:t> </a:t>
            </a:r>
            <a:endParaRPr lang="en-US" dirty="0"/>
          </a:p>
        </p:txBody>
      </p:sp>
      <p:sp>
        <p:nvSpPr>
          <p:cNvPr id="8" name="Rectangle 7"/>
          <p:cNvSpPr/>
          <p:nvPr/>
        </p:nvSpPr>
        <p:spPr>
          <a:xfrm flipV="1">
            <a:off x="1528408" y="1143000"/>
            <a:ext cx="7386992" cy="49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8610600" y="6347767"/>
            <a:ext cx="609600" cy="369332"/>
          </a:xfrm>
          <a:prstGeom prst="rect">
            <a:avLst/>
          </a:prstGeom>
          <a:noFill/>
        </p:spPr>
        <p:txBody>
          <a:bodyPr wrap="square" rtlCol="0">
            <a:spAutoFit/>
          </a:bodyPr>
          <a:lstStyle/>
          <a:p>
            <a:fld id="{D0AF5D4C-F486-43EC-A354-A608F5F422D1}" type="slidenum">
              <a:rPr lang="en-US" smtClean="0"/>
              <a:t>9</a:t>
            </a:fld>
            <a:endParaRPr lang="en-US" dirty="0"/>
          </a:p>
        </p:txBody>
      </p:sp>
    </p:spTree>
    <p:extLst>
      <p:ext uri="{BB962C8B-B14F-4D97-AF65-F5344CB8AC3E}">
        <p14:creationId xmlns:p14="http://schemas.microsoft.com/office/powerpoint/2010/main" val="13951719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ustom 1">
      <a:dk1>
        <a:sysClr val="windowText" lastClr="000000"/>
      </a:dk1>
      <a:lt1>
        <a:sysClr val="window" lastClr="FFFFFF"/>
      </a:lt1>
      <a:dk2>
        <a:srgbClr val="666666"/>
      </a:dk2>
      <a:lt2>
        <a:srgbClr val="D2D2D2"/>
      </a:lt2>
      <a:accent1>
        <a:srgbClr val="9C007F"/>
      </a:accent1>
      <a:accent2>
        <a:srgbClr val="D2D2D2"/>
      </a:accent2>
      <a:accent3>
        <a:srgbClr val="9C007F"/>
      </a:accent3>
      <a:accent4>
        <a:srgbClr val="68007F"/>
      </a:accent4>
      <a:accent5>
        <a:srgbClr val="005BD3"/>
      </a:accent5>
      <a:accent6>
        <a:srgbClr val="00349E"/>
      </a:accent6>
      <a:hlink>
        <a:srgbClr val="17BBFD"/>
      </a:hlink>
      <a:folHlink>
        <a:srgbClr val="FF79C2"/>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1059</TotalTime>
  <Words>403</Words>
  <Application>Microsoft Office PowerPoint</Application>
  <PresentationFormat>On-screen Show (4:3)</PresentationFormat>
  <Paragraphs>217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Solstice</vt:lpstr>
      <vt:lpstr>Institute of Technologies of Cambodia</vt:lpstr>
      <vt:lpstr>Content </vt:lpstr>
      <vt:lpstr>I. Introduction</vt:lpstr>
      <vt:lpstr>III. Planning  </vt:lpstr>
      <vt:lpstr>II. Specification </vt:lpstr>
      <vt:lpstr>II.1. Functionalities </vt:lpstr>
      <vt:lpstr>II.1. Functionalities (cont.) </vt:lpstr>
      <vt:lpstr>II.2. Concept database </vt:lpstr>
      <vt:lpstr>II.3. Table authorities  </vt:lpstr>
      <vt:lpstr>IV. Technologies   </vt:lpstr>
      <vt:lpstr>V. Development method </vt:lpstr>
      <vt:lpstr>V. Development method </vt:lpstr>
      <vt:lpstr>VI. Conclusion   </vt:lpstr>
      <vt:lpstr>VI.1. Result    </vt:lpstr>
      <vt:lpstr>VI.2. Remaining tasks    </vt:lpstr>
      <vt:lpstr>VI.3. Strong point  </vt:lpstr>
      <vt:lpstr>VI.4. Weak point    </vt:lpstr>
      <vt:lpstr>VI.5. Perspective    </vt:lpstr>
      <vt:lpstr>Thank for your attention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of Technologies of Cambodia</dc:title>
  <dc:creator>CnPisit</dc:creator>
  <cp:lastModifiedBy>CnPisit</cp:lastModifiedBy>
  <cp:revision>52</cp:revision>
  <dcterms:created xsi:type="dcterms:W3CDTF">2013-02-20T15:32:25Z</dcterms:created>
  <dcterms:modified xsi:type="dcterms:W3CDTF">2013-02-21T23:53:31Z</dcterms:modified>
</cp:coreProperties>
</file>