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4"/>
  </p:notesMasterIdLst>
  <p:sldIdLst>
    <p:sldId id="258" r:id="rId3"/>
    <p:sldId id="256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9" r:id="rId13"/>
    <p:sldId id="267" r:id="rId14"/>
    <p:sldId id="274" r:id="rId15"/>
    <p:sldId id="275" r:id="rId16"/>
    <p:sldId id="268" r:id="rId17"/>
    <p:sldId id="270" r:id="rId18"/>
    <p:sldId id="272" r:id="rId19"/>
    <p:sldId id="271" r:id="rId20"/>
    <p:sldId id="276" r:id="rId21"/>
    <p:sldId id="27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2116-DC6A-43C7-86FB-0CE80B9AD861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F305-0F91-4996-906E-F63CBB23C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F305-0F91-4996-906E-F63CBB23C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3"/>
            <a:ext cx="7772400" cy="8640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2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93829-33C7-409F-A0C7-6E63356F4E2F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1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048"/>
            <a:ext cx="8229600" cy="92211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1342-6950-41F9-BA33-6988B9D8A7A6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4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BDB21-D2C3-4BAB-9212-D58FD27B7B8D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7EDDE-F635-4235-ACB6-687871842987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7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C5006-14A6-42EC-8FAD-3F5BDA7384DB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9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41811-E237-431E-A27A-0D36A412E575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3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60B8D-1382-487F-95BF-2B1C8E3C1CAF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09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1A7E8-8CD8-4F30-A2EE-42425A253CB6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3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1F149-85F9-4172-BC58-9201859EAE02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63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44D5-1C3F-4D3D-A066-F2591B79E4B3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33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921D7-4FE4-4515-B8AF-C5FB7A7D2559}" type="slidenum">
              <a:rPr lang="es-E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1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96BF52E-7810-454B-80A8-04525423EB9A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DF5F48-E5F6-4BF5-B866-A7520DAD2E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8B78EB-C6FF-4A0B-9F21-07879FFA8C10}" type="slidenum">
              <a:rPr lang="es-E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4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23850" y="4724400"/>
            <a:ext cx="6840538" cy="647700"/>
          </a:xfrm>
        </p:spPr>
        <p:txBody>
          <a:bodyPr/>
          <a:lstStyle/>
          <a:p>
            <a:pPr algn="l" eaLnBrk="1" hangingPunct="1"/>
            <a:r>
              <a:rPr lang="es-UY" altLang="en-US" sz="5400" b="1" smtClean="0">
                <a:solidFill>
                  <a:schemeClr val="bg1"/>
                </a:solidFill>
                <a:latin typeface="Cambria Math" pitchFamily="18" charset="0"/>
              </a:rPr>
              <a:t>Phần mềm quản lý doanh nghiệp CNTT</a:t>
            </a:r>
            <a:endParaRPr lang="es-ES" altLang="en-US" sz="5400" b="1" smtClean="0">
              <a:solidFill>
                <a:schemeClr val="bg1"/>
              </a:solidFill>
              <a:latin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mtClean="0"/>
              <a:t>Thiết kế cơ sở dữ liệu của hệ thống dựa trên sơ đồ thực thể liên kết đã được xây dựng: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04864"/>
            <a:ext cx="3686689" cy="3172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73141"/>
            <a:ext cx="3816424" cy="37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3898776" cy="5001419"/>
          </a:xfrm>
        </p:spPr>
        <p:txBody>
          <a:bodyPr/>
          <a:lstStyle/>
          <a:p>
            <a:r>
              <a:rPr lang="en-US" sz="2400" smtClean="0"/>
              <a:t>Chia hệ thống thành các module </a:t>
            </a:r>
            <a:r>
              <a:rPr lang="en-US" sz="2400" smtClean="0"/>
              <a:t>chính</a:t>
            </a:r>
          </a:p>
          <a:p>
            <a:r>
              <a:rPr lang="en-US" sz="2400" smtClean="0"/>
              <a:t>Mỗi </a:t>
            </a:r>
            <a:r>
              <a:rPr lang="en-US" sz="2400" smtClean="0"/>
              <a:t>module chính tương ứng với một chức năng chính của hệ </a:t>
            </a:r>
            <a:r>
              <a:rPr lang="en-US" sz="2400" smtClean="0"/>
              <a:t>thống,</a:t>
            </a:r>
          </a:p>
          <a:p>
            <a:r>
              <a:rPr lang="en-US" sz="2400"/>
              <a:t>C</a:t>
            </a:r>
            <a:r>
              <a:rPr lang="en-US" sz="2400" smtClean="0"/>
              <a:t>ác module này độc lập tương đối với nhau: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4568716" cy="32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852" cy="4525963"/>
          </a:xfrm>
        </p:spPr>
        <p:txBody>
          <a:bodyPr/>
          <a:lstStyle/>
          <a:p>
            <a:r>
              <a:rPr lang="en-US" sz="2400" smtClean="0"/>
              <a:t>Mỗi module chính thiết kế thành 1 hệ thống con.</a:t>
            </a:r>
          </a:p>
          <a:p>
            <a:r>
              <a:rPr lang="en-US" sz="2400" smtClean="0"/>
              <a:t>Hệ thống con được thiết kế theo mô hình MVC</a:t>
            </a:r>
            <a:endParaRPr lang="en-US" sz="2400" smtClean="0"/>
          </a:p>
          <a:p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2" y="1340769"/>
            <a:ext cx="5236483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mtClean="0"/>
              <a:t>Thiết kế giao diện màn hình chính gồm 2 phần: Panel điều khiển và Panel làm việc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1"/>
          <a:stretch/>
        </p:blipFill>
        <p:spPr>
          <a:xfrm>
            <a:off x="971600" y="2420888"/>
            <a:ext cx="7160723" cy="30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mtClean="0"/>
              <a:t>Panel điều khiển: Thực thi các chức năng chung của hệ thống: Logout, module switch,...</a:t>
            </a:r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Panel làm việc: Thực thi các chức năng cụ thể hệ thống con đang được sử dụng hiện tại: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6" y="2348880"/>
            <a:ext cx="8869013" cy="781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5" y="4077072"/>
            <a:ext cx="8609524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3610744" cy="4929411"/>
          </a:xfrm>
        </p:spPr>
        <p:txBody>
          <a:bodyPr/>
          <a:lstStyle/>
          <a:p>
            <a:r>
              <a:rPr lang="en-US" smtClean="0"/>
              <a:t>Xây dựng biểu đồ hoạt động để diễn tả chi tiết các hoạt động của hệ thống: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124744"/>
            <a:ext cx="496242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US" smtClean="0"/>
              <a:t>Công nghệ sử dụng:</a:t>
            </a:r>
          </a:p>
          <a:p>
            <a:pPr lvl="1"/>
            <a:r>
              <a:rPr lang="en-US" smtClean="0"/>
              <a:t>Nền tảng phát triển: Java- hỗ trợ lập trình đa nền tảng, ngôn ngữ chặt chẽ, có cộng đồng người sử dụng đông đảo, hỗ trợ nhiều thư viện mạnh...</a:t>
            </a:r>
          </a:p>
          <a:p>
            <a:pPr lvl="1"/>
            <a:r>
              <a:rPr lang="en-US" smtClean="0"/>
              <a:t>Thiết kế giao diện: Sử dụng NetBeans IDE – hỗ trợ lập trình giao diện Java bằng kéo thả.</a:t>
            </a:r>
          </a:p>
          <a:p>
            <a:pPr lvl="1"/>
            <a:r>
              <a:rPr lang="en-US" smtClean="0"/>
              <a:t>Thiết kế phần lõi hệ thống: Sử dụng Eclipse IDE –có nhiều công cụ tiện ích hỗ trợ lập trình Java, có công cụ Debug mạnh.</a:t>
            </a:r>
          </a:p>
          <a:p>
            <a:pPr lvl="1"/>
            <a:r>
              <a:rPr lang="en-US" smtClean="0"/>
              <a:t>Thiết kế và tạo cơ sở dữ liệu: Sử dụng MySQL – hệ quản trị dữ liệu mạnh, miễn phí, có các công cụ thiết kế cơ sở dữ liệu trực quan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chương trình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13995"/>
          </a:xfrm>
        </p:spPr>
        <p:txBody>
          <a:bodyPr/>
          <a:lstStyle/>
          <a:p>
            <a:pPr lvl="1"/>
            <a:r>
              <a:rPr lang="en-US" smtClean="0"/>
              <a:t>Sử dụng </a:t>
            </a:r>
            <a:r>
              <a:rPr lang="en-US" smtClean="0"/>
              <a:t>gitHub trong team work: miễn phí, nâng cao hiệu suất làm việc nhóm.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2"/>
          <a:stretch/>
        </p:blipFill>
        <p:spPr>
          <a:xfrm>
            <a:off x="2051720" y="2204864"/>
            <a:ext cx="588297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thử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001419"/>
          </a:xfrm>
        </p:spPr>
        <p:txBody>
          <a:bodyPr/>
          <a:lstStyle/>
          <a:p>
            <a:r>
              <a:rPr lang="en-US" smtClean="0"/>
              <a:t>Để đảm bảo độ tin cậy cho hệ thống, các kiểm thử sau được kiểm tra:</a:t>
            </a:r>
          </a:p>
          <a:p>
            <a:pPr lvl="1"/>
            <a:r>
              <a:rPr lang="en-US" smtClean="0"/>
              <a:t>Kiểm thử thiết kế cơ sở dữ liệu.</a:t>
            </a:r>
            <a:endParaRPr lang="en-US"/>
          </a:p>
          <a:p>
            <a:pPr lvl="1"/>
            <a:r>
              <a:rPr lang="en-US"/>
              <a:t>Kiểm </a:t>
            </a:r>
            <a:r>
              <a:rPr lang="en-US"/>
              <a:t>thử </a:t>
            </a:r>
            <a:r>
              <a:rPr lang="en-US" smtClean="0"/>
              <a:t>thiết kế hệ thống.</a:t>
            </a:r>
            <a:endParaRPr lang="en-US" smtClean="0"/>
          </a:p>
          <a:p>
            <a:pPr lvl="1"/>
            <a:r>
              <a:rPr lang="en-US" smtClean="0"/>
              <a:t>Kiểm thử các chức năng đã xây dựng.</a:t>
            </a:r>
          </a:p>
          <a:p>
            <a:pPr lvl="1"/>
            <a:r>
              <a:rPr lang="en-US" smtClean="0"/>
              <a:t>Kiểm thử chi tiết các thành phần (hộp trắng)</a:t>
            </a:r>
          </a:p>
          <a:p>
            <a:r>
              <a:rPr lang="en-US" smtClean="0"/>
              <a:t>Ví dụ:</a:t>
            </a:r>
          </a:p>
          <a:p>
            <a:pPr lvl="1"/>
            <a:r>
              <a:rPr lang="en-US" smtClean="0"/>
              <a:t>Kiểm thử chức năng thêm nhân viên với 7 test case.</a:t>
            </a:r>
          </a:p>
          <a:p>
            <a:pPr lvl="1"/>
            <a:r>
              <a:rPr lang="en-US" smtClean="0"/>
              <a:t>Kiểm thử hộp trắng phương thức checkPhoneNumber( String phoneNumber) với 5 test case.</a:t>
            </a:r>
          </a:p>
          <a:p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Bàn giao dự án và vận hành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Chuyển sản phẩm cho khách hàng kiểm tra.</a:t>
            </a:r>
          </a:p>
          <a:p>
            <a:r>
              <a:rPr lang="en-US" smtClean="0"/>
              <a:t>Hướng dẫn khách hàng cài đặt và sử dụng sản phẩm.</a:t>
            </a:r>
          </a:p>
          <a:p>
            <a:r>
              <a:rPr lang="en-US" smtClean="0"/>
              <a:t>Tạo tài liệu hướng dẫn sử dụng phần mềm.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Mục lục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96752"/>
            <a:ext cx="8352928" cy="473008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Giới thiệu chung, lập kế hoạch.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Phân tích yêu cầu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Thiết kế hệ thống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Xây dựng chương trình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Kiểm thử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mtClean="0"/>
              <a:t>Hướng phát triển tương lai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 tương lai: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Thường xuyên bảo trì, cập nhật các bản sửa lỗi cho hệ thống</a:t>
            </a:r>
          </a:p>
          <a:p>
            <a:r>
              <a:rPr lang="en-US" smtClean="0"/>
              <a:t>Tiếp tục phát triển thêm các chức năng mới cho hệ thống.</a:t>
            </a:r>
          </a:p>
          <a:p>
            <a:r>
              <a:rPr lang="en-US" smtClean="0"/>
              <a:t>Mở rộng, nâng cấp hệ thống nếu có yêu cầu từ người sử dụng.</a:t>
            </a:r>
          </a:p>
          <a:p>
            <a:r>
              <a:rPr lang="en-US" smtClean="0"/>
              <a:t>Sử dụng kinh nghiệm trong việc phát triển dự án này vào việc thực hiện các dự án khác trong tương lai.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25960"/>
            <a:ext cx="8229600" cy="2151112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CẢM ƠN THẦY CÔ VÀ CÁC BẠN ĐÃ NGHE PHẦN TRÌNH BÀYCỦA CHÚNG EM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dự án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Tên dự án: Thiết kế phần mềm quản lý doanh nghiệp CNTT.</a:t>
            </a:r>
          </a:p>
          <a:p>
            <a:r>
              <a:rPr lang="en-US" smtClean="0"/>
              <a:t>Thời điểm thực hiện dự án: tháng 12-2015</a:t>
            </a:r>
          </a:p>
          <a:p>
            <a:r>
              <a:rPr lang="en-US" smtClean="0"/>
              <a:t>Mô tả dự án :</a:t>
            </a:r>
          </a:p>
          <a:p>
            <a:pPr lvl="1"/>
            <a:r>
              <a:rPr lang="en-US" smtClean="0"/>
              <a:t>Mục đích: Thiết kế hệ thống quản lý doanh nghiệp hoàn chỉnh (cơ sở dữ liệu+ server + giao diện tương tác với người dùng).</a:t>
            </a:r>
          </a:p>
          <a:p>
            <a:pPr lvl="1"/>
            <a:r>
              <a:rPr lang="en-US" smtClean="0"/>
              <a:t>Phạm vi ứng dụng: Các doanh nghiệp CNTT vừa và nhỏ.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8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Lập kế hoạch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Nền tảng phát triển: </a:t>
            </a:r>
            <a:r>
              <a:rPr lang="en-US" sz="2400" smtClean="0"/>
              <a:t>Nền tảng Java, tương </a:t>
            </a:r>
            <a:r>
              <a:rPr lang="en-US" sz="2400" smtClean="0"/>
              <a:t>lai  là ứng dụng nền web.</a:t>
            </a:r>
          </a:p>
          <a:p>
            <a:r>
              <a:rPr lang="en-US" sz="2400"/>
              <a:t>Môi trường thực hiện dự án</a:t>
            </a:r>
            <a:r>
              <a:rPr lang="en-US" sz="2400" smtClean="0"/>
              <a:t>:</a:t>
            </a:r>
          </a:p>
          <a:p>
            <a:pPr lvl="1"/>
            <a:r>
              <a:rPr lang="en-US" sz="2000" smtClean="0"/>
              <a:t> </a:t>
            </a:r>
            <a:r>
              <a:rPr lang="en-US" sz="2000"/>
              <a:t>Sử dụng gitHub, mail</a:t>
            </a:r>
            <a:r>
              <a:rPr lang="en-US" sz="2000" smtClean="0"/>
              <a:t>,...</a:t>
            </a:r>
            <a:endParaRPr lang="en-US" sz="2000"/>
          </a:p>
          <a:p>
            <a:pPr lvl="1"/>
            <a:endParaRPr lang="en-US" sz="2000" smtClean="0"/>
          </a:p>
          <a:p>
            <a:r>
              <a:rPr lang="en-US" sz="2400"/>
              <a:t>Thời gian dự tính thực hiện: 3-6 </a:t>
            </a:r>
            <a:r>
              <a:rPr lang="en-US" sz="2400" smtClean="0"/>
              <a:t>tháng + 6 tháng bảo trì.</a:t>
            </a:r>
            <a:endParaRPr lang="en-US" sz="2400"/>
          </a:p>
          <a:p>
            <a:r>
              <a:rPr lang="en-US" sz="2400"/>
              <a:t>Ngân sách dự tính: </a:t>
            </a:r>
            <a:r>
              <a:rPr lang="en-US" sz="2400" smtClean="0"/>
              <a:t>300 </a:t>
            </a:r>
            <a:r>
              <a:rPr lang="en-US" sz="2400"/>
              <a:t>triệu đồng.</a:t>
            </a:r>
          </a:p>
          <a:p>
            <a:pPr lvl="1"/>
            <a:endParaRPr lang="en-US" sz="2000" smtClean="0"/>
          </a:p>
          <a:p>
            <a:pPr lvl="1"/>
            <a:endParaRPr lang="en-US" sz="2000"/>
          </a:p>
          <a:p>
            <a:endParaRPr lang="en-US" sz="2400" smtClean="0"/>
          </a:p>
          <a:p>
            <a:endParaRPr lang="en-US" sz="2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1" b="34036"/>
          <a:stretch/>
        </p:blipFill>
        <p:spPr>
          <a:xfrm>
            <a:off x="4211960" y="2780928"/>
            <a:ext cx="295275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Lập kế hoạch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Mô hình sử dụng: Mô hình gia tăng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5" y="2204864"/>
            <a:ext cx="6965029" cy="36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Lập kế hoạch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Dự kiến nhân sự:</a:t>
            </a:r>
          </a:p>
          <a:p>
            <a:pPr lvl="1"/>
            <a:r>
              <a:rPr lang="en-US" smtClean="0"/>
              <a:t>Manager kiêm leader: 1.</a:t>
            </a:r>
          </a:p>
          <a:p>
            <a:pPr lvl="1"/>
            <a:r>
              <a:rPr lang="en-US" smtClean="0"/>
              <a:t>Phân tích yêu cầu + thiết kế hệ thống: 1 người.</a:t>
            </a:r>
          </a:p>
          <a:p>
            <a:pPr lvl="1"/>
            <a:r>
              <a:rPr lang="en-US" smtClean="0"/>
              <a:t>Xây dựng chương trình: 3 người.</a:t>
            </a:r>
          </a:p>
          <a:p>
            <a:pPr lvl="1"/>
            <a:r>
              <a:rPr lang="en-US" smtClean="0"/>
              <a:t>Kiểm thử: 1 người.</a:t>
            </a:r>
          </a:p>
          <a:p>
            <a:pPr marL="457200" lvl="1" indent="0">
              <a:buNone/>
            </a:pPr>
            <a:r>
              <a:rPr lang="en-US" smtClean="0"/>
              <a:t>=&gt;Nhân lực dự án: 5 - </a:t>
            </a:r>
            <a:r>
              <a:rPr lang="en-US"/>
              <a:t>6 </a:t>
            </a:r>
            <a:r>
              <a:rPr lang="en-US" smtClean="0"/>
              <a:t>người.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mtClean="0"/>
              <a:t>Xác định các đối tượng cần quản lý trong </a:t>
            </a:r>
            <a:r>
              <a:rPr lang="en-US" smtClean="0"/>
              <a:t>hệ thống của công ty phần mềm: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276871"/>
            <a:ext cx="5488850" cy="36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yêu </a:t>
            </a:r>
            <a:r>
              <a:rPr lang="en-US" smtClean="0"/>
              <a:t>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z="2000" smtClean="0"/>
              <a:t>Xác </a:t>
            </a:r>
            <a:r>
              <a:rPr lang="en-US" sz="2000" smtClean="0"/>
              <a:t>lập các thuộc tính của từng đối tượng, và </a:t>
            </a:r>
            <a:r>
              <a:rPr lang="en-US" sz="2000" smtClean="0"/>
              <a:t>liên kết giữa các đối tượng, sau đó thiết kế sơ đồ thực thể liên kết cho hệ </a:t>
            </a:r>
            <a:r>
              <a:rPr lang="en-US" sz="2000" smtClean="0"/>
              <a:t>thống:</a:t>
            </a:r>
          </a:p>
          <a:p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32"/>
            <a:ext cx="9144000" cy="44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smtClean="0"/>
              <a:t>Xây dựng biểu đồ usecase để thể hiện các chức năng chính của hệ thống: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393437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Cambria Math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1018</TotalTime>
  <Words>848</Words>
  <Application>Microsoft Office PowerPoint</Application>
  <PresentationFormat>On-screen Show (4:3)</PresentationFormat>
  <Paragraphs>84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Theme4</vt:lpstr>
      <vt:lpstr>Diseño predeterminado</vt:lpstr>
      <vt:lpstr>Phần mềm quản lý doanh nghiệp CNTT</vt:lpstr>
      <vt:lpstr>Mục lục</vt:lpstr>
      <vt:lpstr>Giới thiệu về dự án </vt:lpstr>
      <vt:lpstr>Lập kế hoạch</vt:lpstr>
      <vt:lpstr>Lập kế hoạch</vt:lpstr>
      <vt:lpstr>Lập kế hoạch</vt:lpstr>
      <vt:lpstr>Phân tích yêu cầu</vt:lpstr>
      <vt:lpstr>Phân tích yêu cầu</vt:lpstr>
      <vt:lpstr>Phân tích yêu cầu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Thiết kế hệ thống</vt:lpstr>
      <vt:lpstr>Xây dựng chương trình</vt:lpstr>
      <vt:lpstr>Xây dựng chương trình</vt:lpstr>
      <vt:lpstr>Kiểm thử</vt:lpstr>
      <vt:lpstr>Bàn giao dự án và vận hành</vt:lpstr>
      <vt:lpstr>Hướng phát triển tương lai:</vt:lpstr>
      <vt:lpstr>CẢM ƠN THẦY CÔ VÀ CÁC BẠN ĐÃ NGHE PHẦN TRÌNH BÀYCỦA CHÚNG 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hmc</dc:creator>
  <cp:lastModifiedBy>hmc</cp:lastModifiedBy>
  <cp:revision>46</cp:revision>
  <dcterms:created xsi:type="dcterms:W3CDTF">2016-01-08T10:05:58Z</dcterms:created>
  <dcterms:modified xsi:type="dcterms:W3CDTF">2016-01-09T04:31:43Z</dcterms:modified>
</cp:coreProperties>
</file>