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Binge watchers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fd1e4273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fd1e4273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Georgia"/>
                <a:ea typeface="Georgia"/>
                <a:cs typeface="Georgia"/>
                <a:sym typeface="Georgia"/>
              </a:rPr>
              <a:t>Baci</a:t>
            </a:r>
            <a:endParaRPr sz="1600">
              <a:solidFill>
                <a:schemeClr val="dk1"/>
              </a:solidFill>
              <a:latin typeface="Georgia"/>
              <a:ea typeface="Georgia"/>
              <a:cs typeface="Georgia"/>
              <a:sym typeface="Georgi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fd1e4273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fd1e4273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Baci</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4ae1f3e5c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4ae1f3e5c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4ae1f3e5c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4ae1f3e5c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Aidan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4ae1f3e5c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4ae1f3e5c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Aidan</a:t>
            </a:r>
            <a:endParaRPr/>
          </a:p>
          <a:p>
            <a:pPr indent="0" lvl="0" marL="0" rtl="0" algn="l">
              <a:spcBef>
                <a:spcPts val="0"/>
              </a:spcBef>
              <a:spcAft>
                <a:spcPts val="0"/>
              </a:spcAft>
              <a:buNone/>
            </a:pPr>
            <a:r>
              <a:rPr lang="en"/>
              <a:t>Increase number of parameters </a:t>
            </a:r>
            <a:endParaRPr/>
          </a:p>
          <a:p>
            <a:pPr indent="0" lvl="0" marL="0" rtl="0" algn="l">
              <a:lnSpc>
                <a:spcPct val="115000"/>
              </a:lnSpc>
              <a:spcBef>
                <a:spcPts val="0"/>
              </a:spcBef>
              <a:spcAft>
                <a:spcPts val="0"/>
              </a:spcAft>
              <a:buNone/>
            </a:pPr>
            <a:r>
              <a:rPr lang="en">
                <a:solidFill>
                  <a:schemeClr val="dk1"/>
                </a:solidFill>
              </a:rPr>
              <a:t>-We were limited in the number of parameters we could use in order to train/run the model within our time frame. So being able to use more variables from the original dataset could improve our r^2 score</a:t>
            </a:r>
            <a:endParaRPr>
              <a:solidFill>
                <a:schemeClr val="dk1"/>
              </a:solidFill>
            </a:endParaRPr>
          </a:p>
          <a:p>
            <a:pPr indent="0" lvl="0" marL="0" rtl="0" algn="l">
              <a:lnSpc>
                <a:spcPct val="115000"/>
              </a:lnSpc>
              <a:spcBef>
                <a:spcPts val="0"/>
              </a:spcBef>
              <a:spcAft>
                <a:spcPts val="0"/>
              </a:spcAft>
              <a:buNone/>
            </a:pPr>
            <a:r>
              <a:rPr lang="en">
                <a:solidFill>
                  <a:schemeClr val="dk1"/>
                </a:solidFill>
              </a:rPr>
              <a:t>Improve or variable </a:t>
            </a:r>
            <a:endParaRPr>
              <a:solidFill>
                <a:schemeClr val="dk1"/>
              </a:solidFill>
            </a:endParaRPr>
          </a:p>
          <a:p>
            <a:pPr indent="0" lvl="0" marL="0" rtl="0" algn="l">
              <a:lnSpc>
                <a:spcPct val="115000"/>
              </a:lnSpc>
              <a:spcBef>
                <a:spcPts val="0"/>
              </a:spcBef>
              <a:spcAft>
                <a:spcPts val="0"/>
              </a:spcAft>
              <a:buNone/>
            </a:pPr>
            <a:r>
              <a:rPr lang="en">
                <a:solidFill>
                  <a:schemeClr val="dk1"/>
                </a:solidFill>
              </a:rPr>
              <a:t>-</a:t>
            </a:r>
            <a:r>
              <a:rPr lang="en" sz="1000">
                <a:solidFill>
                  <a:schemeClr val="dk1"/>
                </a:solidFill>
              </a:rPr>
              <a:t>Some of our variables we decided to limit to only the highest performing of their class. For instance production companies we limited from the original __ that was in the dataset to only the top 25, as well as limiting the original number of actors and actresses from __ to 500. Originally the thought process was because the top 25 production companies make up such a large majority of the data that the influence of the other companies would not impact the accuracy of our model to much.</a:t>
            </a:r>
            <a:endParaRPr sz="1000">
              <a:solidFill>
                <a:schemeClr val="dk1"/>
              </a:solidFill>
            </a:endParaRPr>
          </a:p>
          <a:p>
            <a:pPr indent="-330200" lvl="0" marL="457200" rtl="0" algn="l">
              <a:lnSpc>
                <a:spcPct val="12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Predict the worth of a variable to the overall gross revenue </a:t>
            </a:r>
            <a:endParaRPr sz="16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dk1"/>
              </a:solidFill>
            </a:endParaRPr>
          </a:p>
          <a:p>
            <a:pPr indent="-330200" lvl="0" marL="457200" rtl="0" algn="l">
              <a:lnSpc>
                <a:spcPct val="12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Predict the worth of a variable to the overall gross revenue </a:t>
            </a:r>
            <a:endParaRPr sz="16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600">
              <a:solidFill>
                <a:schemeClr val="dk1"/>
              </a:solidFill>
            </a:endParaRPr>
          </a:p>
          <a:p>
            <a:pPr indent="0" lvl="0" marL="0" rtl="0" algn="l">
              <a:spcBef>
                <a:spcPts val="0"/>
              </a:spcBef>
              <a:spcAft>
                <a:spcPts val="0"/>
              </a:spcAft>
              <a:buNone/>
            </a:pPr>
            <a:r>
              <a:t/>
            </a:r>
            <a:endParaRPr sz="7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3edbf2b9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3edbf2b9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for the Literature Review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4ae1f3e5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4ae1f3e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4ae1f3e5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4ae1f3e5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Kaylee - This project attempted to </a:t>
            </a:r>
            <a:r>
              <a:rPr lang="en"/>
              <a:t>discern</a:t>
            </a:r>
            <a:r>
              <a:rPr lang="en"/>
              <a:t> what factors are most important and most beneficial for making good movies. If that isn’t known companies essentially just have to shoot in the dark when guessing if a movie will be a success. This project analyzed many movies off of the Movie Database with dozens of attributes to predict the performance and determine whether the movie will be a success, or at least not a flop.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3edbf2b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3edbf2b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Kaylee - Both John Carter and Pan were modern movies with respectable budgets released recently. They were released in popular genres and at good times of the year. They failed due to a variety of little things, for John carter it was marketing and an entirely wrong idea about why the book was good, for Pan it seemed like a flop even Hollywood saw that and pushed off the release to reshoot. Could we predict which movies will bomb annd how badly?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3edbf2b9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3edbf2b9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Kaylee - There was a literature review already done buy Eon Smit and N A Pangarker in 2013 but it largely </a:t>
            </a:r>
            <a:r>
              <a:rPr lang="en"/>
              <a:t>focused</a:t>
            </a:r>
            <a:r>
              <a:rPr lang="en"/>
              <a:t> on movies from the United States and missed of lot of the recent huge box office flops. The authors mainly focused on whether movies had stars in them or were sequels as the primary methods of determine movie success.</a:t>
            </a:r>
            <a:endParaRPr/>
          </a:p>
          <a:p>
            <a:pPr indent="0" lvl="0" marL="0" rtl="0" algn="l">
              <a:spcBef>
                <a:spcPts val="0"/>
              </a:spcBef>
              <a:spcAft>
                <a:spcPts val="0"/>
              </a:spcAft>
              <a:buNone/>
            </a:pPr>
            <a:r>
              <a:rPr lang="en"/>
              <a:t>Jia Xiao, Xin Li, et al. explore the connection between movies trailers and the number of comments posted about them with the success of the movie. As well as a variety of other factors including investment, title length, script length, movie length, release schedule, rival, genre, cast, awards, and advertising.</a:t>
            </a:r>
            <a:endParaRPr/>
          </a:p>
          <a:p>
            <a:pPr indent="0" lvl="0" marL="0" rtl="0" algn="l">
              <a:spcBef>
                <a:spcPts val="0"/>
              </a:spcBef>
              <a:spcAft>
                <a:spcPts val="0"/>
              </a:spcAft>
              <a:buNone/>
            </a:pPr>
            <a:r>
              <a:rPr lang="en"/>
              <a:t>A paper from Russia by Sophia Gaenssle, Oliver Budzinski, and Daria Astakhova explored cross-cultural movie success by “seasonality, time span between the world and local release, attendance of international stars at Russian movie premieres, and title adaptation to Russian culture.” It showed based on the available data cross-cultural movie success was nearly unpredictable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fd1e4273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fd1e4273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135b2cb7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135b2cb7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Connor</a:t>
            </a:r>
            <a:endParaRPr/>
          </a:p>
          <a:p>
            <a:pPr indent="-298450" lvl="0" marL="457200" rtl="0" algn="l">
              <a:spcBef>
                <a:spcPts val="0"/>
              </a:spcBef>
              <a:spcAft>
                <a:spcPts val="0"/>
              </a:spcAft>
              <a:buSzPts val="1100"/>
              <a:buChar char="-"/>
            </a:pPr>
            <a:r>
              <a:rPr lang="en"/>
              <a:t>one hot encoding: each attribute assigned a column in the dataset, and then should that attribute appear, gets assigned a true boolean value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Movie 1: a, b, c</a:t>
            </a:r>
            <a:endParaRPr/>
          </a:p>
          <a:p>
            <a:pPr indent="0" lvl="0" marL="0" rtl="0" algn="l">
              <a:spcBef>
                <a:spcPts val="0"/>
              </a:spcBef>
              <a:spcAft>
                <a:spcPts val="0"/>
              </a:spcAft>
              <a:buNone/>
            </a:pPr>
            <a:r>
              <a:rPr lang="en"/>
              <a:t>Movie 2: b, c, e</a:t>
            </a:r>
            <a:endParaRPr/>
          </a:p>
          <a:p>
            <a:pPr indent="0" lvl="0" marL="0" rtl="0" algn="l">
              <a:spcBef>
                <a:spcPts val="0"/>
              </a:spcBef>
              <a:spcAft>
                <a:spcPts val="0"/>
              </a:spcAft>
              <a:buNone/>
            </a:pPr>
            <a:r>
              <a:rPr lang="en"/>
              <a:t>Movie 3: a, c, 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Unique values: [a, b, c, 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Hot encoding:</a:t>
            </a:r>
            <a:endParaRPr/>
          </a:p>
          <a:p>
            <a:pPr indent="0" lvl="0" marL="0" rtl="0" algn="l">
              <a:spcBef>
                <a:spcPts val="0"/>
              </a:spcBef>
              <a:spcAft>
                <a:spcPts val="0"/>
              </a:spcAft>
              <a:buNone/>
            </a:pPr>
            <a:r>
              <a:rPr lang="en"/>
              <a:t>Movie 1: [1, 1, 1, 0]</a:t>
            </a:r>
            <a:endParaRPr/>
          </a:p>
          <a:p>
            <a:pPr indent="0" lvl="0" marL="0" rtl="0" algn="l">
              <a:spcBef>
                <a:spcPts val="0"/>
              </a:spcBef>
              <a:spcAft>
                <a:spcPts val="0"/>
              </a:spcAft>
              <a:buNone/>
            </a:pPr>
            <a:r>
              <a:rPr lang="en"/>
              <a:t>Movie 2: [0, 1, 1, 1]</a:t>
            </a:r>
            <a:endParaRPr/>
          </a:p>
          <a:p>
            <a:pPr indent="0" lvl="0" marL="0" rtl="0" algn="l">
              <a:spcBef>
                <a:spcPts val="0"/>
              </a:spcBef>
              <a:spcAft>
                <a:spcPts val="0"/>
              </a:spcAft>
              <a:buNone/>
            </a:pPr>
            <a:r>
              <a:rPr lang="en"/>
              <a:t>Movie 3: [1, 0, 1, 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135b2cb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135b2cb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Connor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fd1e4273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fd1e4273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Baci</a:t>
            </a:r>
            <a:endParaRPr sz="1600">
              <a:solidFill>
                <a:srgbClr val="292929"/>
              </a:solidFill>
              <a:highlight>
                <a:srgbClr val="FFFFFF"/>
              </a:highlight>
              <a:latin typeface="Georgia"/>
              <a:ea typeface="Georgia"/>
              <a:cs typeface="Georgia"/>
              <a:sym typeface="Georgi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51950" y="653331"/>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7548938" y="3458500"/>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334721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664375" y="1296575"/>
            <a:ext cx="7961700" cy="1821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 Study on the Major Determining Factors for Box Office Success in the Film Industry </a:t>
            </a:r>
            <a:endParaRPr b="1"/>
          </a:p>
        </p:txBody>
      </p:sp>
      <p:sp>
        <p:nvSpPr>
          <p:cNvPr id="64" name="Google Shape;64;p13"/>
          <p:cNvSpPr txBox="1"/>
          <p:nvPr>
            <p:ph idx="1" type="subTitle"/>
          </p:nvPr>
        </p:nvSpPr>
        <p:spPr>
          <a:xfrm>
            <a:off x="1680302" y="3478075"/>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CSCI 4502/5502: Fall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Tuning</a:t>
            </a:r>
            <a:endParaRPr/>
          </a:p>
        </p:txBody>
      </p:sp>
      <p:sp>
        <p:nvSpPr>
          <p:cNvPr id="126" name="Google Shape;126;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Normalization</a:t>
            </a:r>
            <a:r>
              <a:rPr lang="en"/>
              <a:t> (Log Transformation)</a:t>
            </a:r>
            <a:endParaRPr/>
          </a:p>
          <a:p>
            <a:pPr indent="-342900" lvl="0" marL="457200" rtl="0" algn="l">
              <a:spcBef>
                <a:spcPts val="1200"/>
              </a:spcBef>
              <a:spcAft>
                <a:spcPts val="0"/>
              </a:spcAft>
              <a:buSzPts val="1800"/>
              <a:buChar char="●"/>
            </a:pPr>
            <a:r>
              <a:rPr lang="en"/>
              <a:t>Budget </a:t>
            </a:r>
            <a:endParaRPr/>
          </a:p>
          <a:p>
            <a:pPr indent="-342900" lvl="0" marL="457200" rtl="0" algn="l">
              <a:spcBef>
                <a:spcPts val="0"/>
              </a:spcBef>
              <a:spcAft>
                <a:spcPts val="0"/>
              </a:spcAft>
              <a:buSzPts val="1800"/>
              <a:buChar char="●"/>
            </a:pPr>
            <a:r>
              <a:rPr lang="en"/>
              <a:t>Target Variable (revenue)</a:t>
            </a:r>
            <a:endParaRPr/>
          </a:p>
          <a:p>
            <a:pPr indent="0" lvl="0" marL="0" rtl="0" algn="l">
              <a:spcBef>
                <a:spcPts val="1200"/>
              </a:spcBef>
              <a:spcAft>
                <a:spcPts val="0"/>
              </a:spcAft>
              <a:buNone/>
            </a:pPr>
            <a:r>
              <a:rPr b="1" lang="en"/>
              <a:t>Hyperparameter Tuning</a:t>
            </a:r>
            <a:endParaRPr b="1"/>
          </a:p>
          <a:p>
            <a:pPr indent="-342900" lvl="0" marL="457200" rtl="0" algn="l">
              <a:spcBef>
                <a:spcPts val="1200"/>
              </a:spcBef>
              <a:spcAft>
                <a:spcPts val="0"/>
              </a:spcAft>
              <a:buSzPts val="1800"/>
              <a:buChar char="●"/>
            </a:pPr>
            <a:r>
              <a:rPr lang="en"/>
              <a:t>GridSearchCV (Sklearn)</a:t>
            </a:r>
            <a:endParaRPr/>
          </a:p>
          <a:p>
            <a:pPr indent="0" lvl="0" marL="0" rtl="0" algn="l">
              <a:spcBef>
                <a:spcPts val="1200"/>
              </a:spcBef>
              <a:spcAft>
                <a:spcPts val="0"/>
              </a:spcAft>
              <a:buNone/>
            </a:pPr>
            <a:r>
              <a:rPr b="1" lang="en"/>
              <a:t>Feature Selection</a:t>
            </a:r>
            <a:endParaRPr b="1"/>
          </a:p>
          <a:p>
            <a:pPr indent="-342900" lvl="0" marL="457200" rtl="0" algn="l">
              <a:spcBef>
                <a:spcPts val="1200"/>
              </a:spcBef>
              <a:spcAft>
                <a:spcPts val="0"/>
              </a:spcAft>
              <a:buSzPts val="1800"/>
              <a:buChar char="●"/>
            </a:pPr>
            <a:r>
              <a:rPr lang="en"/>
              <a:t>RFECV (Sklearn)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Evaluation</a:t>
            </a:r>
            <a:endParaRPr/>
          </a:p>
        </p:txBody>
      </p:sp>
      <p:sp>
        <p:nvSpPr>
          <p:cNvPr id="132" name="Google Shape;132;p23"/>
          <p:cNvSpPr txBox="1"/>
          <p:nvPr>
            <p:ph idx="1" type="body"/>
          </p:nvPr>
        </p:nvSpPr>
        <p:spPr>
          <a:xfrm>
            <a:off x="387900" y="1489825"/>
            <a:ext cx="41841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Best Model</a:t>
            </a:r>
            <a:endParaRPr/>
          </a:p>
          <a:p>
            <a:pPr indent="-308610" lvl="0" marL="457200" rtl="0" algn="l">
              <a:spcBef>
                <a:spcPts val="1200"/>
              </a:spcBef>
              <a:spcAft>
                <a:spcPts val="0"/>
              </a:spcAft>
              <a:buSzPct val="100000"/>
              <a:buChar char="●"/>
            </a:pPr>
            <a:r>
              <a:rPr lang="en"/>
              <a:t>Extreme Gradient Boosted Regressor</a:t>
            </a:r>
            <a:endParaRPr/>
          </a:p>
          <a:p>
            <a:pPr indent="0" lvl="0" marL="0" rtl="0" algn="l">
              <a:spcBef>
                <a:spcPts val="1200"/>
              </a:spcBef>
              <a:spcAft>
                <a:spcPts val="0"/>
              </a:spcAft>
              <a:buNone/>
            </a:pPr>
            <a:r>
              <a:rPr lang="en"/>
              <a:t>Scoring</a:t>
            </a:r>
            <a:endParaRPr/>
          </a:p>
          <a:p>
            <a:pPr indent="-308610" lvl="0" marL="457200" rtl="0" algn="l">
              <a:spcBef>
                <a:spcPts val="1200"/>
              </a:spcBef>
              <a:spcAft>
                <a:spcPts val="0"/>
              </a:spcAft>
              <a:buSzPct val="100000"/>
              <a:buChar char="●"/>
            </a:pPr>
            <a:r>
              <a:rPr lang="en"/>
              <a:t>R-Squared (Sklearn)</a:t>
            </a:r>
            <a:endParaRPr/>
          </a:p>
          <a:p>
            <a:pPr indent="-308610" lvl="0" marL="457200" rtl="0" algn="l">
              <a:spcBef>
                <a:spcPts val="0"/>
              </a:spcBef>
              <a:spcAft>
                <a:spcPts val="0"/>
              </a:spcAft>
              <a:buSzPct val="100000"/>
              <a:buChar char="●"/>
            </a:pPr>
            <a:r>
              <a:rPr lang="en"/>
              <a:t>Best Score: 0.694</a:t>
            </a:r>
            <a:endParaRPr/>
          </a:p>
          <a:p>
            <a:pPr indent="0" lvl="0" marL="0" rtl="0" algn="l">
              <a:spcBef>
                <a:spcPts val="1200"/>
              </a:spcBef>
              <a:spcAft>
                <a:spcPts val="0"/>
              </a:spcAft>
              <a:buNone/>
            </a:pPr>
            <a:r>
              <a:rPr lang="en"/>
              <a:t>Notes</a:t>
            </a:r>
            <a:endParaRPr/>
          </a:p>
          <a:p>
            <a:pPr indent="-308610" lvl="0" marL="457200" rtl="0" algn="l">
              <a:spcBef>
                <a:spcPts val="1200"/>
              </a:spcBef>
              <a:spcAft>
                <a:spcPts val="0"/>
              </a:spcAft>
              <a:buSzPct val="100000"/>
              <a:buChar char="●"/>
            </a:pPr>
            <a:r>
              <a:rPr lang="en"/>
              <a:t>The log </a:t>
            </a:r>
            <a:r>
              <a:rPr lang="en"/>
              <a:t>transformation</a:t>
            </a:r>
            <a:r>
              <a:rPr lang="en"/>
              <a:t> of budget and our </a:t>
            </a:r>
            <a:r>
              <a:rPr lang="en"/>
              <a:t>target variable improved the performance of our model by around 11%. </a:t>
            </a:r>
            <a:endParaRPr/>
          </a:p>
          <a:p>
            <a:pPr indent="-308610" lvl="0" marL="457200" rtl="0" algn="l">
              <a:spcBef>
                <a:spcPts val="0"/>
              </a:spcBef>
              <a:spcAft>
                <a:spcPts val="0"/>
              </a:spcAft>
              <a:buSzPct val="100000"/>
              <a:buChar char="●"/>
            </a:pPr>
            <a:r>
              <a:rPr lang="en"/>
              <a:t>The hyperparameter tuning increased model performance by around 21%</a:t>
            </a:r>
            <a:endParaRPr/>
          </a:p>
        </p:txBody>
      </p:sp>
      <p:pic>
        <p:nvPicPr>
          <p:cNvPr id="133" name="Google Shape;133;p23"/>
          <p:cNvPicPr preferRelativeResize="0"/>
          <p:nvPr/>
        </p:nvPicPr>
        <p:blipFill>
          <a:blip r:embed="rId3">
            <a:alphaModFix/>
          </a:blip>
          <a:stretch>
            <a:fillRect/>
          </a:stretch>
        </p:blipFill>
        <p:spPr>
          <a:xfrm>
            <a:off x="5347050" y="2670123"/>
            <a:ext cx="2748375" cy="1898600"/>
          </a:xfrm>
          <a:prstGeom prst="rect">
            <a:avLst/>
          </a:prstGeom>
          <a:noFill/>
          <a:ln>
            <a:noFill/>
          </a:ln>
        </p:spPr>
      </p:pic>
      <p:pic>
        <p:nvPicPr>
          <p:cNvPr id="134" name="Google Shape;134;p23"/>
          <p:cNvPicPr preferRelativeResize="0"/>
          <p:nvPr/>
        </p:nvPicPr>
        <p:blipFill>
          <a:blip r:embed="rId4">
            <a:alphaModFix/>
          </a:blip>
          <a:stretch>
            <a:fillRect/>
          </a:stretch>
        </p:blipFill>
        <p:spPr>
          <a:xfrm>
            <a:off x="5347051" y="569987"/>
            <a:ext cx="2748375" cy="18570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2600"/>
              <a:t>Evaluations  </a:t>
            </a:r>
            <a:endParaRPr sz="2600"/>
          </a:p>
        </p:txBody>
      </p:sp>
      <p:sp>
        <p:nvSpPr>
          <p:cNvPr id="140" name="Google Shape;140;p24"/>
          <p:cNvSpPr txBox="1"/>
          <p:nvPr>
            <p:ph idx="1" type="body"/>
          </p:nvPr>
        </p:nvSpPr>
        <p:spPr>
          <a:xfrm>
            <a:off x="598200" y="1693350"/>
            <a:ext cx="3973800" cy="2787000"/>
          </a:xfrm>
          <a:prstGeom prst="rect">
            <a:avLst/>
          </a:prstGeom>
        </p:spPr>
        <p:txBody>
          <a:bodyPr anchorCtr="0" anchor="t" bIns="91425" lIns="91425" spcFirstLastPara="1" rIns="91425" wrap="square" tIns="91425">
            <a:noAutofit/>
          </a:bodyPr>
          <a:lstStyle/>
          <a:p>
            <a:pPr indent="0" lvl="0" marL="0" rtl="0" algn="l">
              <a:lnSpc>
                <a:spcPct val="124137"/>
              </a:lnSpc>
              <a:spcBef>
                <a:spcPts val="0"/>
              </a:spcBef>
              <a:spcAft>
                <a:spcPts val="0"/>
              </a:spcAft>
              <a:buNone/>
            </a:pPr>
            <a:r>
              <a:rPr b="1" lang="en"/>
              <a:t>Actors (Top 10)</a:t>
            </a:r>
            <a:endParaRPr b="1"/>
          </a:p>
          <a:p>
            <a:pPr indent="-298450" lvl="0" marL="457200" rtl="0" algn="l">
              <a:lnSpc>
                <a:spcPct val="124137"/>
              </a:lnSpc>
              <a:spcBef>
                <a:spcPts val="0"/>
              </a:spcBef>
              <a:spcAft>
                <a:spcPts val="0"/>
              </a:spcAft>
              <a:buSzPts val="1100"/>
              <a:buFont typeface="Arial"/>
              <a:buChar char="●"/>
            </a:pPr>
            <a:r>
              <a:rPr lang="en" sz="1100">
                <a:latin typeface="Arial"/>
                <a:ea typeface="Arial"/>
                <a:cs typeface="Arial"/>
                <a:sym typeface="Arial"/>
              </a:rPr>
              <a:t>Frank Welker (3rd highest grossing actor of all time)</a:t>
            </a:r>
            <a:endParaRPr sz="1100">
              <a:latin typeface="Arial"/>
              <a:ea typeface="Arial"/>
              <a:cs typeface="Arial"/>
              <a:sym typeface="Arial"/>
            </a:endParaRPr>
          </a:p>
          <a:p>
            <a:pPr indent="-298450" lvl="0" marL="457200" rtl="0" algn="l">
              <a:lnSpc>
                <a:spcPct val="124137"/>
              </a:lnSpc>
              <a:spcBef>
                <a:spcPts val="0"/>
              </a:spcBef>
              <a:spcAft>
                <a:spcPts val="0"/>
              </a:spcAft>
              <a:buSzPts val="1100"/>
              <a:buFont typeface="Arial"/>
              <a:buChar char="●"/>
            </a:pPr>
            <a:r>
              <a:rPr lang="en" sz="1100">
                <a:latin typeface="Arial"/>
                <a:ea typeface="Arial"/>
                <a:cs typeface="Arial"/>
                <a:sym typeface="Arial"/>
              </a:rPr>
              <a:t>Samuel L. Jackson</a:t>
            </a:r>
            <a:endParaRPr sz="1100">
              <a:latin typeface="Arial"/>
              <a:ea typeface="Arial"/>
              <a:cs typeface="Arial"/>
              <a:sym typeface="Arial"/>
            </a:endParaRPr>
          </a:p>
          <a:p>
            <a:pPr indent="-298450" lvl="0" marL="457200" rtl="0" algn="l">
              <a:lnSpc>
                <a:spcPct val="124137"/>
              </a:lnSpc>
              <a:spcBef>
                <a:spcPts val="0"/>
              </a:spcBef>
              <a:spcAft>
                <a:spcPts val="0"/>
              </a:spcAft>
              <a:buSzPts val="1100"/>
              <a:buFont typeface="Arial"/>
              <a:buChar char="●"/>
            </a:pPr>
            <a:r>
              <a:rPr lang="en" sz="1100">
                <a:latin typeface="Arial"/>
                <a:ea typeface="Arial"/>
                <a:cs typeface="Arial"/>
                <a:sym typeface="Arial"/>
              </a:rPr>
              <a:t>Liam Neeson</a:t>
            </a:r>
            <a:endParaRPr sz="1100">
              <a:latin typeface="Arial"/>
              <a:ea typeface="Arial"/>
              <a:cs typeface="Arial"/>
              <a:sym typeface="Arial"/>
            </a:endParaRPr>
          </a:p>
          <a:p>
            <a:pPr indent="-298450" lvl="0" marL="457200" rtl="0" algn="l">
              <a:lnSpc>
                <a:spcPct val="124137"/>
              </a:lnSpc>
              <a:spcBef>
                <a:spcPts val="0"/>
              </a:spcBef>
              <a:spcAft>
                <a:spcPts val="0"/>
              </a:spcAft>
              <a:buSzPts val="1100"/>
              <a:buFont typeface="Arial"/>
              <a:buChar char="●"/>
            </a:pPr>
            <a:r>
              <a:rPr lang="en" sz="1100">
                <a:latin typeface="Arial"/>
                <a:ea typeface="Arial"/>
                <a:cs typeface="Arial"/>
                <a:sym typeface="Arial"/>
              </a:rPr>
              <a:t>Robert De Niro</a:t>
            </a:r>
            <a:endParaRPr sz="1100">
              <a:latin typeface="Arial"/>
              <a:ea typeface="Arial"/>
              <a:cs typeface="Arial"/>
              <a:sym typeface="Arial"/>
            </a:endParaRPr>
          </a:p>
          <a:p>
            <a:pPr indent="-298450" lvl="0" marL="457200" rtl="0" algn="l">
              <a:lnSpc>
                <a:spcPct val="124137"/>
              </a:lnSpc>
              <a:spcBef>
                <a:spcPts val="0"/>
              </a:spcBef>
              <a:spcAft>
                <a:spcPts val="0"/>
              </a:spcAft>
              <a:buSzPts val="1100"/>
              <a:buFont typeface="Arial"/>
              <a:buChar char="●"/>
            </a:pPr>
            <a:r>
              <a:rPr lang="en" sz="1100">
                <a:latin typeface="Arial"/>
                <a:ea typeface="Arial"/>
                <a:cs typeface="Arial"/>
                <a:sym typeface="Arial"/>
              </a:rPr>
              <a:t>Bruce Willis</a:t>
            </a:r>
            <a:endParaRPr sz="1100">
              <a:latin typeface="Arial"/>
              <a:ea typeface="Arial"/>
              <a:cs typeface="Arial"/>
              <a:sym typeface="Arial"/>
            </a:endParaRPr>
          </a:p>
          <a:p>
            <a:pPr indent="-298450" lvl="0" marL="457200" rtl="0" algn="l">
              <a:lnSpc>
                <a:spcPct val="124137"/>
              </a:lnSpc>
              <a:spcBef>
                <a:spcPts val="0"/>
              </a:spcBef>
              <a:spcAft>
                <a:spcPts val="0"/>
              </a:spcAft>
              <a:buSzPts val="1100"/>
              <a:buFont typeface="Arial"/>
              <a:buChar char="●"/>
            </a:pPr>
            <a:r>
              <a:rPr lang="en" sz="1100">
                <a:latin typeface="Arial"/>
                <a:ea typeface="Arial"/>
                <a:cs typeface="Arial"/>
                <a:sym typeface="Arial"/>
              </a:rPr>
              <a:t>Nicolas Cage</a:t>
            </a:r>
            <a:endParaRPr sz="1100">
              <a:latin typeface="Arial"/>
              <a:ea typeface="Arial"/>
              <a:cs typeface="Arial"/>
              <a:sym typeface="Arial"/>
            </a:endParaRPr>
          </a:p>
          <a:p>
            <a:pPr indent="-298450" lvl="0" marL="457200" rtl="0" algn="l">
              <a:lnSpc>
                <a:spcPct val="124137"/>
              </a:lnSpc>
              <a:spcBef>
                <a:spcPts val="0"/>
              </a:spcBef>
              <a:spcAft>
                <a:spcPts val="0"/>
              </a:spcAft>
              <a:buSzPts val="1100"/>
              <a:buFont typeface="Arial"/>
              <a:buChar char="●"/>
            </a:pPr>
            <a:r>
              <a:rPr lang="en" sz="1100">
                <a:latin typeface="Arial"/>
                <a:ea typeface="Arial"/>
                <a:cs typeface="Arial"/>
                <a:sym typeface="Arial"/>
              </a:rPr>
              <a:t>Morgan Freeman</a:t>
            </a:r>
            <a:endParaRPr sz="1100">
              <a:latin typeface="Arial"/>
              <a:ea typeface="Arial"/>
              <a:cs typeface="Arial"/>
              <a:sym typeface="Arial"/>
            </a:endParaRPr>
          </a:p>
          <a:p>
            <a:pPr indent="-298450" lvl="0" marL="457200" rtl="0" algn="l">
              <a:lnSpc>
                <a:spcPct val="124137"/>
              </a:lnSpc>
              <a:spcBef>
                <a:spcPts val="0"/>
              </a:spcBef>
              <a:spcAft>
                <a:spcPts val="0"/>
              </a:spcAft>
              <a:buSzPts val="1100"/>
              <a:buFont typeface="Arial"/>
              <a:buChar char="●"/>
            </a:pPr>
            <a:r>
              <a:rPr lang="en" sz="1100">
                <a:latin typeface="Arial"/>
                <a:ea typeface="Arial"/>
                <a:cs typeface="Arial"/>
                <a:sym typeface="Arial"/>
              </a:rPr>
              <a:t>Willem Dafoe</a:t>
            </a:r>
            <a:endParaRPr sz="1100">
              <a:latin typeface="Arial"/>
              <a:ea typeface="Arial"/>
              <a:cs typeface="Arial"/>
              <a:sym typeface="Arial"/>
            </a:endParaRPr>
          </a:p>
          <a:p>
            <a:pPr indent="-298450" lvl="0" marL="457200" rtl="0" algn="l">
              <a:lnSpc>
                <a:spcPct val="124137"/>
              </a:lnSpc>
              <a:spcBef>
                <a:spcPts val="0"/>
              </a:spcBef>
              <a:spcAft>
                <a:spcPts val="0"/>
              </a:spcAft>
              <a:buSzPts val="1100"/>
              <a:buFont typeface="Arial"/>
              <a:buChar char="●"/>
            </a:pPr>
            <a:r>
              <a:rPr lang="en" sz="1100">
                <a:latin typeface="Arial"/>
                <a:ea typeface="Arial"/>
                <a:cs typeface="Arial"/>
                <a:sym typeface="Arial"/>
              </a:rPr>
              <a:t>John Goodman</a:t>
            </a:r>
            <a:endParaRPr sz="1100">
              <a:latin typeface="Arial"/>
              <a:ea typeface="Arial"/>
              <a:cs typeface="Arial"/>
              <a:sym typeface="Arial"/>
            </a:endParaRPr>
          </a:p>
          <a:p>
            <a:pPr indent="-298450" lvl="0" marL="457200" rtl="0" algn="l">
              <a:lnSpc>
                <a:spcPct val="124137"/>
              </a:lnSpc>
              <a:spcBef>
                <a:spcPts val="0"/>
              </a:spcBef>
              <a:spcAft>
                <a:spcPts val="0"/>
              </a:spcAft>
              <a:buSzPts val="1100"/>
              <a:buFont typeface="Arial"/>
              <a:buChar char="●"/>
            </a:pPr>
            <a:r>
              <a:rPr lang="en" sz="1100">
                <a:latin typeface="Arial"/>
                <a:ea typeface="Arial"/>
                <a:cs typeface="Arial"/>
                <a:sym typeface="Arial"/>
              </a:rPr>
              <a:t>Steve Buscemi</a:t>
            </a:r>
            <a:endParaRPr sz="1100">
              <a:latin typeface="Arial"/>
              <a:ea typeface="Arial"/>
              <a:cs typeface="Arial"/>
              <a:sym typeface="Arial"/>
            </a:endParaRPr>
          </a:p>
          <a:p>
            <a:pPr indent="0" lvl="0" marL="0" rtl="0" algn="l">
              <a:lnSpc>
                <a:spcPct val="124137"/>
              </a:lnSpc>
              <a:spcBef>
                <a:spcPts val="0"/>
              </a:spcBef>
              <a:spcAft>
                <a:spcPts val="0"/>
              </a:spcAft>
              <a:buNone/>
            </a:pPr>
            <a:r>
              <a:t/>
            </a:r>
            <a:endParaRPr sz="1100">
              <a:latin typeface="Arial"/>
              <a:ea typeface="Arial"/>
              <a:cs typeface="Arial"/>
              <a:sym typeface="Arial"/>
            </a:endParaRPr>
          </a:p>
          <a:p>
            <a:pPr indent="0" lvl="0" marL="0" rtl="0" algn="l">
              <a:lnSpc>
                <a:spcPct val="124137"/>
              </a:lnSpc>
              <a:spcBef>
                <a:spcPts val="0"/>
              </a:spcBef>
              <a:spcAft>
                <a:spcPts val="0"/>
              </a:spcAft>
              <a:buNone/>
            </a:pPr>
            <a:r>
              <a:t/>
            </a:r>
            <a:endParaRPr/>
          </a:p>
          <a:p>
            <a:pPr indent="0" lvl="0" marL="0" rtl="0" algn="l">
              <a:lnSpc>
                <a:spcPct val="124137"/>
              </a:lnSpc>
              <a:spcBef>
                <a:spcPts val="0"/>
              </a:spcBef>
              <a:spcAft>
                <a:spcPts val="0"/>
              </a:spcAft>
              <a:buNone/>
            </a:pPr>
            <a:r>
              <a:t/>
            </a:r>
            <a:endParaRPr/>
          </a:p>
          <a:p>
            <a:pPr indent="0" lvl="0" marL="0" rtl="0" algn="l">
              <a:lnSpc>
                <a:spcPct val="120000"/>
              </a:lnSpc>
              <a:spcBef>
                <a:spcPts val="0"/>
              </a:spcBef>
              <a:spcAft>
                <a:spcPts val="0"/>
              </a:spcAft>
              <a:buNone/>
            </a:pPr>
            <a:r>
              <a:t/>
            </a:r>
            <a:endParaRPr/>
          </a:p>
        </p:txBody>
      </p:sp>
      <p:sp>
        <p:nvSpPr>
          <p:cNvPr id="141" name="Google Shape;141;p24"/>
          <p:cNvSpPr txBox="1"/>
          <p:nvPr/>
        </p:nvSpPr>
        <p:spPr>
          <a:xfrm>
            <a:off x="4794304" y="2972613"/>
            <a:ext cx="3780600" cy="2005200"/>
          </a:xfrm>
          <a:prstGeom prst="rect">
            <a:avLst/>
          </a:prstGeom>
          <a:noFill/>
          <a:ln>
            <a:noFill/>
          </a:ln>
        </p:spPr>
        <p:txBody>
          <a:bodyPr anchorCtr="0" anchor="t" bIns="91425" lIns="91425" spcFirstLastPara="1" rIns="91425" wrap="square" tIns="91425">
            <a:spAutoFit/>
          </a:bodyPr>
          <a:lstStyle/>
          <a:p>
            <a:pPr indent="0" lvl="0" marL="0" rtl="0" algn="l">
              <a:lnSpc>
                <a:spcPct val="124137"/>
              </a:lnSpc>
              <a:spcBef>
                <a:spcPts val="0"/>
              </a:spcBef>
              <a:spcAft>
                <a:spcPts val="0"/>
              </a:spcAft>
              <a:buNone/>
            </a:pPr>
            <a:r>
              <a:rPr b="1" lang="en" sz="1800">
                <a:solidFill>
                  <a:schemeClr val="dk1"/>
                </a:solidFill>
                <a:latin typeface="Roboto"/>
                <a:ea typeface="Roboto"/>
                <a:cs typeface="Roboto"/>
                <a:sym typeface="Roboto"/>
              </a:rPr>
              <a:t>Production Companies (Top 5)</a:t>
            </a:r>
            <a:endParaRPr b="1" sz="1800">
              <a:solidFill>
                <a:schemeClr val="dk1"/>
              </a:solidFill>
              <a:latin typeface="Roboto"/>
              <a:ea typeface="Roboto"/>
              <a:cs typeface="Roboto"/>
              <a:sym typeface="Roboto"/>
            </a:endParaRPr>
          </a:p>
          <a:p>
            <a:pPr indent="-298450" lvl="0" marL="457200" rtl="0" algn="l">
              <a:lnSpc>
                <a:spcPct val="124137"/>
              </a:lnSpc>
              <a:spcBef>
                <a:spcPts val="0"/>
              </a:spcBef>
              <a:spcAft>
                <a:spcPts val="0"/>
              </a:spcAft>
              <a:buClr>
                <a:schemeClr val="dk1"/>
              </a:buClr>
              <a:buSzPts val="1100"/>
              <a:buFont typeface="Arial"/>
              <a:buChar char="●"/>
            </a:pPr>
            <a:r>
              <a:rPr lang="en" sz="1100">
                <a:solidFill>
                  <a:schemeClr val="dk1"/>
                </a:solidFill>
              </a:rPr>
              <a:t>Warner Bros. Pictures (13th highest grossing film ever)</a:t>
            </a:r>
            <a:endParaRPr sz="1100">
              <a:solidFill>
                <a:schemeClr val="dk1"/>
              </a:solidFill>
            </a:endParaRPr>
          </a:p>
          <a:p>
            <a:pPr indent="-298450" lvl="0" marL="457200" rtl="0" algn="l">
              <a:lnSpc>
                <a:spcPct val="124137"/>
              </a:lnSpc>
              <a:spcBef>
                <a:spcPts val="0"/>
              </a:spcBef>
              <a:spcAft>
                <a:spcPts val="0"/>
              </a:spcAft>
              <a:buClr>
                <a:schemeClr val="dk1"/>
              </a:buClr>
              <a:buSzPts val="1100"/>
              <a:buFont typeface="Arial"/>
              <a:buChar char="●"/>
            </a:pPr>
            <a:r>
              <a:rPr lang="en" sz="1100">
                <a:solidFill>
                  <a:schemeClr val="dk1"/>
                </a:solidFill>
              </a:rPr>
              <a:t>Universal Pictures</a:t>
            </a:r>
            <a:endParaRPr sz="1100">
              <a:solidFill>
                <a:schemeClr val="dk1"/>
              </a:solidFill>
            </a:endParaRPr>
          </a:p>
          <a:p>
            <a:pPr indent="-298450" lvl="0" marL="457200" rtl="0" algn="l">
              <a:lnSpc>
                <a:spcPct val="124137"/>
              </a:lnSpc>
              <a:spcBef>
                <a:spcPts val="0"/>
              </a:spcBef>
              <a:spcAft>
                <a:spcPts val="0"/>
              </a:spcAft>
              <a:buClr>
                <a:schemeClr val="dk1"/>
              </a:buClr>
              <a:buSzPts val="1100"/>
              <a:buFont typeface="Arial"/>
              <a:buChar char="●"/>
            </a:pPr>
            <a:r>
              <a:rPr lang="en" sz="1100">
                <a:solidFill>
                  <a:schemeClr val="dk1"/>
                </a:solidFill>
              </a:rPr>
              <a:t>Paramount</a:t>
            </a:r>
            <a:endParaRPr sz="1100">
              <a:solidFill>
                <a:schemeClr val="dk1"/>
              </a:solidFill>
            </a:endParaRPr>
          </a:p>
          <a:p>
            <a:pPr indent="-298450" lvl="0" marL="457200" rtl="0" algn="l">
              <a:lnSpc>
                <a:spcPct val="124137"/>
              </a:lnSpc>
              <a:spcBef>
                <a:spcPts val="0"/>
              </a:spcBef>
              <a:spcAft>
                <a:spcPts val="0"/>
              </a:spcAft>
              <a:buClr>
                <a:schemeClr val="dk1"/>
              </a:buClr>
              <a:buSzPts val="1100"/>
              <a:buFont typeface="Arial"/>
              <a:buChar char="●"/>
            </a:pPr>
            <a:r>
              <a:rPr lang="en" sz="1100">
                <a:solidFill>
                  <a:schemeClr val="dk1"/>
                </a:solidFill>
              </a:rPr>
              <a:t>20th Century Fox</a:t>
            </a:r>
            <a:endParaRPr sz="1100">
              <a:solidFill>
                <a:schemeClr val="dk1"/>
              </a:solidFill>
            </a:endParaRPr>
          </a:p>
          <a:p>
            <a:pPr indent="-298450" lvl="0" marL="457200" rtl="0" algn="l">
              <a:lnSpc>
                <a:spcPct val="124137"/>
              </a:lnSpc>
              <a:spcBef>
                <a:spcPts val="0"/>
              </a:spcBef>
              <a:spcAft>
                <a:spcPts val="0"/>
              </a:spcAft>
              <a:buClr>
                <a:schemeClr val="dk1"/>
              </a:buClr>
              <a:buSzPts val="1100"/>
              <a:buFont typeface="Arial"/>
              <a:buChar char="●"/>
            </a:pPr>
            <a:r>
              <a:rPr lang="en" sz="1100">
                <a:solidFill>
                  <a:schemeClr val="dk1"/>
                </a:solidFill>
              </a:rPr>
              <a:t>Columbia Pictures</a:t>
            </a:r>
            <a:endParaRPr sz="1100">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142" name="Google Shape;142;p24"/>
          <p:cNvSpPr txBox="1"/>
          <p:nvPr/>
        </p:nvSpPr>
        <p:spPr>
          <a:xfrm>
            <a:off x="4794300" y="1406188"/>
            <a:ext cx="2543100" cy="2005200"/>
          </a:xfrm>
          <a:prstGeom prst="rect">
            <a:avLst/>
          </a:prstGeom>
          <a:noFill/>
          <a:ln>
            <a:noFill/>
          </a:ln>
        </p:spPr>
        <p:txBody>
          <a:bodyPr anchorCtr="0" anchor="t" bIns="91425" lIns="91425" spcFirstLastPara="1" rIns="91425" wrap="square" tIns="91425">
            <a:spAutoFit/>
          </a:bodyPr>
          <a:lstStyle/>
          <a:p>
            <a:pPr indent="0" lvl="0" marL="0" rtl="0" algn="l">
              <a:lnSpc>
                <a:spcPct val="124137"/>
              </a:lnSpc>
              <a:spcBef>
                <a:spcPts val="0"/>
              </a:spcBef>
              <a:spcAft>
                <a:spcPts val="0"/>
              </a:spcAft>
              <a:buNone/>
            </a:pPr>
            <a:r>
              <a:rPr b="1" lang="en" sz="1800">
                <a:solidFill>
                  <a:schemeClr val="dk1"/>
                </a:solidFill>
                <a:latin typeface="Roboto"/>
                <a:ea typeface="Roboto"/>
                <a:cs typeface="Roboto"/>
                <a:sym typeface="Roboto"/>
              </a:rPr>
              <a:t>Crew Members (Top 5)</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298450" lvl="0" marL="457200" rtl="0" algn="l">
              <a:lnSpc>
                <a:spcPct val="124137"/>
              </a:lnSpc>
              <a:spcBef>
                <a:spcPts val="0"/>
              </a:spcBef>
              <a:spcAft>
                <a:spcPts val="0"/>
              </a:spcAft>
              <a:buClr>
                <a:schemeClr val="dk1"/>
              </a:buClr>
              <a:buSzPts val="1100"/>
              <a:buFont typeface="Arial"/>
              <a:buChar char="●"/>
            </a:pPr>
            <a:r>
              <a:rPr lang="en" sz="1100">
                <a:solidFill>
                  <a:schemeClr val="dk1"/>
                </a:solidFill>
              </a:rPr>
              <a:t>Peter Hyams (17 films grossing 500 million)</a:t>
            </a:r>
            <a:endParaRPr sz="1100">
              <a:solidFill>
                <a:schemeClr val="dk1"/>
              </a:solidFill>
            </a:endParaRPr>
          </a:p>
          <a:p>
            <a:pPr indent="-298450" lvl="0" marL="457200" rtl="0" algn="l">
              <a:lnSpc>
                <a:spcPct val="124137"/>
              </a:lnSpc>
              <a:spcBef>
                <a:spcPts val="0"/>
              </a:spcBef>
              <a:spcAft>
                <a:spcPts val="0"/>
              </a:spcAft>
              <a:buClr>
                <a:schemeClr val="dk1"/>
              </a:buClr>
              <a:buSzPts val="1100"/>
              <a:buFont typeface="Arial"/>
              <a:buChar char="●"/>
            </a:pPr>
            <a:r>
              <a:rPr lang="en" sz="1100">
                <a:solidFill>
                  <a:schemeClr val="dk1"/>
                </a:solidFill>
              </a:rPr>
              <a:t>Juan Peralta</a:t>
            </a:r>
            <a:endParaRPr sz="1100">
              <a:solidFill>
                <a:schemeClr val="dk1"/>
              </a:solidFill>
            </a:endParaRPr>
          </a:p>
          <a:p>
            <a:pPr indent="-298450" lvl="0" marL="457200" rtl="0" algn="l">
              <a:lnSpc>
                <a:spcPct val="124137"/>
              </a:lnSpc>
              <a:spcBef>
                <a:spcPts val="0"/>
              </a:spcBef>
              <a:spcAft>
                <a:spcPts val="0"/>
              </a:spcAft>
              <a:buClr>
                <a:schemeClr val="dk1"/>
              </a:buClr>
              <a:buSzPts val="1100"/>
              <a:buFont typeface="Arial"/>
              <a:buChar char="●"/>
            </a:pPr>
            <a:r>
              <a:rPr lang="en" sz="1100">
                <a:solidFill>
                  <a:schemeClr val="dk1"/>
                </a:solidFill>
              </a:rPr>
              <a:t>Marshall Winn</a:t>
            </a:r>
            <a:endParaRPr sz="1100">
              <a:solidFill>
                <a:schemeClr val="dk1"/>
              </a:solidFill>
            </a:endParaRPr>
          </a:p>
          <a:p>
            <a:pPr indent="-298450" lvl="0" marL="457200" rtl="0" algn="l">
              <a:lnSpc>
                <a:spcPct val="124137"/>
              </a:lnSpc>
              <a:spcBef>
                <a:spcPts val="0"/>
              </a:spcBef>
              <a:spcAft>
                <a:spcPts val="0"/>
              </a:spcAft>
              <a:buClr>
                <a:schemeClr val="dk1"/>
              </a:buClr>
              <a:buSzPts val="1100"/>
              <a:buFont typeface="Arial"/>
              <a:buChar char="●"/>
            </a:pPr>
            <a:r>
              <a:rPr lang="en" sz="1100">
                <a:solidFill>
                  <a:schemeClr val="dk1"/>
                </a:solidFill>
              </a:rPr>
              <a:t>Shelley Roden</a:t>
            </a:r>
            <a:endParaRPr sz="1100">
              <a:solidFill>
                <a:schemeClr val="dk1"/>
              </a:solidFill>
            </a:endParaRPr>
          </a:p>
          <a:p>
            <a:pPr indent="-298450" lvl="0" marL="457200" rtl="0" algn="l">
              <a:lnSpc>
                <a:spcPct val="124137"/>
              </a:lnSpc>
              <a:spcBef>
                <a:spcPts val="0"/>
              </a:spcBef>
              <a:spcAft>
                <a:spcPts val="0"/>
              </a:spcAft>
              <a:buClr>
                <a:schemeClr val="dk1"/>
              </a:buClr>
              <a:buSzPts val="1100"/>
              <a:buFont typeface="Arial"/>
              <a:buChar char="●"/>
            </a:pPr>
            <a:r>
              <a:rPr lang="en" sz="1100">
                <a:solidFill>
                  <a:schemeClr val="dk1"/>
                </a:solidFill>
              </a:rPr>
              <a:t>J. Michael Muro</a:t>
            </a:r>
            <a:endParaRPr b="1" sz="18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2600"/>
              <a:t>Conclusions</a:t>
            </a:r>
            <a:endParaRPr sz="2600"/>
          </a:p>
        </p:txBody>
      </p:sp>
      <p:sp>
        <p:nvSpPr>
          <p:cNvPr id="148" name="Google Shape;148;p25"/>
          <p:cNvSpPr txBox="1"/>
          <p:nvPr>
            <p:ph idx="1" type="body"/>
          </p:nvPr>
        </p:nvSpPr>
        <p:spPr>
          <a:xfrm>
            <a:off x="387900" y="1437475"/>
            <a:ext cx="4038900" cy="3503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t>Improvements:</a:t>
            </a:r>
            <a:endParaRPr/>
          </a:p>
          <a:p>
            <a:pPr indent="-342900" lvl="0" marL="457200" rtl="0" algn="l">
              <a:lnSpc>
                <a:spcPct val="120000"/>
              </a:lnSpc>
              <a:spcBef>
                <a:spcPts val="0"/>
              </a:spcBef>
              <a:spcAft>
                <a:spcPts val="0"/>
              </a:spcAft>
              <a:buSzPts val="1800"/>
              <a:buChar char="●"/>
            </a:pPr>
            <a:r>
              <a:rPr lang="en"/>
              <a:t>Adjusting revenue based on year</a:t>
            </a:r>
            <a:endParaRPr/>
          </a:p>
          <a:p>
            <a:pPr indent="-342900" lvl="1" marL="914400" rtl="0" algn="l">
              <a:lnSpc>
                <a:spcPct val="120000"/>
              </a:lnSpc>
              <a:spcBef>
                <a:spcPts val="0"/>
              </a:spcBef>
              <a:spcAft>
                <a:spcPts val="0"/>
              </a:spcAft>
              <a:buSzPts val="1800"/>
              <a:buChar char="○"/>
            </a:pPr>
            <a:r>
              <a:rPr lang="en" sz="1800"/>
              <a:t>Inflation</a:t>
            </a:r>
            <a:endParaRPr sz="1800"/>
          </a:p>
          <a:p>
            <a:pPr indent="-342900" lvl="1" marL="914400" rtl="0" algn="l">
              <a:lnSpc>
                <a:spcPct val="120000"/>
              </a:lnSpc>
              <a:spcBef>
                <a:spcPts val="0"/>
              </a:spcBef>
              <a:spcAft>
                <a:spcPts val="0"/>
              </a:spcAft>
              <a:buSzPts val="1800"/>
              <a:buChar char="○"/>
            </a:pPr>
            <a:r>
              <a:rPr lang="en" sz="1800"/>
              <a:t>Era’s of film</a:t>
            </a:r>
            <a:endParaRPr sz="1800"/>
          </a:p>
          <a:p>
            <a:pPr indent="-330200" lvl="0" marL="457200" rtl="0" algn="l">
              <a:lnSpc>
                <a:spcPct val="120000"/>
              </a:lnSpc>
              <a:spcBef>
                <a:spcPts val="0"/>
              </a:spcBef>
              <a:spcAft>
                <a:spcPts val="0"/>
              </a:spcAft>
              <a:buSzPts val="1600"/>
              <a:buChar char="●"/>
            </a:pPr>
            <a:r>
              <a:rPr lang="en" sz="1600"/>
              <a:t>Computer Limitations</a:t>
            </a:r>
            <a:endParaRPr sz="1600"/>
          </a:p>
          <a:p>
            <a:pPr indent="-330200" lvl="1" marL="914400" rtl="0" algn="l">
              <a:lnSpc>
                <a:spcPct val="120000"/>
              </a:lnSpc>
              <a:spcBef>
                <a:spcPts val="0"/>
              </a:spcBef>
              <a:spcAft>
                <a:spcPts val="0"/>
              </a:spcAft>
              <a:buSzPts val="1600"/>
              <a:buChar char="○"/>
            </a:pPr>
            <a:r>
              <a:rPr lang="en" sz="1500"/>
              <a:t>With more time and computing power we would have liked to be able to run our model through a more extreme parameter grid -- allowing us to pick even better parameters.</a:t>
            </a:r>
            <a:endParaRPr sz="1500"/>
          </a:p>
          <a:p>
            <a:pPr indent="0" lvl="0" marL="0" rtl="0" algn="l">
              <a:lnSpc>
                <a:spcPct val="120000"/>
              </a:lnSpc>
              <a:spcBef>
                <a:spcPts val="0"/>
              </a:spcBef>
              <a:spcAft>
                <a:spcPts val="0"/>
              </a:spcAft>
              <a:buNone/>
            </a:pPr>
            <a:r>
              <a:t/>
            </a:r>
            <a:endParaRPr sz="1600"/>
          </a:p>
          <a:p>
            <a:pPr indent="0" lvl="0" marL="0" rtl="0" algn="l">
              <a:lnSpc>
                <a:spcPct val="120000"/>
              </a:lnSpc>
              <a:spcBef>
                <a:spcPts val="0"/>
              </a:spcBef>
              <a:spcAft>
                <a:spcPts val="0"/>
              </a:spcAft>
              <a:buNone/>
            </a:pPr>
            <a:r>
              <a:t/>
            </a:r>
            <a:endParaRPr sz="1600"/>
          </a:p>
          <a:p>
            <a:pPr indent="0" lvl="0" marL="0" rtl="0" algn="l">
              <a:lnSpc>
                <a:spcPct val="120000"/>
              </a:lnSpc>
              <a:spcBef>
                <a:spcPts val="0"/>
              </a:spcBef>
              <a:spcAft>
                <a:spcPts val="0"/>
              </a:spcAft>
              <a:buNone/>
            </a:pPr>
            <a:r>
              <a:t/>
            </a:r>
            <a:endParaRPr/>
          </a:p>
        </p:txBody>
      </p:sp>
      <p:pic>
        <p:nvPicPr>
          <p:cNvPr id="149" name="Google Shape;149;p25"/>
          <p:cNvPicPr preferRelativeResize="0"/>
          <p:nvPr/>
        </p:nvPicPr>
        <p:blipFill>
          <a:blip r:embed="rId3">
            <a:alphaModFix/>
          </a:blip>
          <a:stretch>
            <a:fillRect/>
          </a:stretch>
        </p:blipFill>
        <p:spPr>
          <a:xfrm>
            <a:off x="4572000" y="2071325"/>
            <a:ext cx="4429049" cy="223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2600"/>
              <a:t>Future Work</a:t>
            </a:r>
            <a:endParaRPr sz="2600"/>
          </a:p>
        </p:txBody>
      </p:sp>
      <p:sp>
        <p:nvSpPr>
          <p:cNvPr id="155" name="Google Shape;155;p26"/>
          <p:cNvSpPr txBox="1"/>
          <p:nvPr>
            <p:ph idx="1" type="body"/>
          </p:nvPr>
        </p:nvSpPr>
        <p:spPr>
          <a:xfrm>
            <a:off x="544275" y="1429350"/>
            <a:ext cx="8211900" cy="5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In the future to build upon our model there’s a few key things we could do:</a:t>
            </a:r>
            <a:endParaRPr sz="1900"/>
          </a:p>
          <a:p>
            <a:pPr indent="0" lvl="0" marL="0" rtl="0" algn="l">
              <a:spcBef>
                <a:spcPts val="0"/>
              </a:spcBef>
              <a:spcAft>
                <a:spcPts val="0"/>
              </a:spcAft>
              <a:buNone/>
            </a:pPr>
            <a:r>
              <a:t/>
            </a:r>
            <a:endParaRPr/>
          </a:p>
          <a:p>
            <a:pPr indent="0" lvl="0" marL="457200" rtl="0" algn="l">
              <a:lnSpc>
                <a:spcPct val="150000"/>
              </a:lnSpc>
              <a:spcBef>
                <a:spcPts val="0"/>
              </a:spcBef>
              <a:spcAft>
                <a:spcPts val="0"/>
              </a:spcAft>
              <a:buNone/>
            </a:pPr>
            <a:r>
              <a:t/>
            </a:r>
            <a:endParaRPr sz="1600"/>
          </a:p>
          <a:p>
            <a:pPr indent="0" lvl="0" marL="457200" rtl="0" algn="l">
              <a:lnSpc>
                <a:spcPct val="120000"/>
              </a:lnSpc>
              <a:spcBef>
                <a:spcPts val="0"/>
              </a:spcBef>
              <a:spcAft>
                <a:spcPts val="0"/>
              </a:spcAft>
              <a:buNone/>
            </a:pPr>
            <a:r>
              <a:t/>
            </a:r>
            <a:endParaRPr sz="1600"/>
          </a:p>
        </p:txBody>
      </p:sp>
      <p:sp>
        <p:nvSpPr>
          <p:cNvPr id="156" name="Google Shape;156;p26"/>
          <p:cNvSpPr txBox="1"/>
          <p:nvPr>
            <p:ph idx="1" type="body"/>
          </p:nvPr>
        </p:nvSpPr>
        <p:spPr>
          <a:xfrm>
            <a:off x="4813200" y="2045250"/>
            <a:ext cx="3942900" cy="2271900"/>
          </a:xfrm>
          <a:prstGeom prst="rect">
            <a:avLst/>
          </a:prstGeom>
        </p:spPr>
        <p:txBody>
          <a:bodyPr anchorCtr="0" anchor="t" bIns="91425" lIns="91425" spcFirstLastPara="1" rIns="91425" wrap="square" tIns="91425">
            <a:noAutofit/>
          </a:bodyPr>
          <a:lstStyle/>
          <a:p>
            <a:pPr indent="0" lvl="0" marL="0" rtl="0" algn="l">
              <a:lnSpc>
                <a:spcPct val="124137"/>
              </a:lnSpc>
              <a:spcBef>
                <a:spcPts val="0"/>
              </a:spcBef>
              <a:spcAft>
                <a:spcPts val="0"/>
              </a:spcAft>
              <a:buNone/>
            </a:pPr>
            <a:r>
              <a:t/>
            </a:r>
            <a:endParaRPr b="1">
              <a:solidFill>
                <a:srgbClr val="EA9999"/>
              </a:solidFill>
            </a:endParaRPr>
          </a:p>
          <a:p>
            <a:pPr indent="0" lvl="0" marL="0" rtl="0" algn="l">
              <a:lnSpc>
                <a:spcPct val="120000"/>
              </a:lnSpc>
              <a:spcBef>
                <a:spcPts val="0"/>
              </a:spcBef>
              <a:spcAft>
                <a:spcPts val="0"/>
              </a:spcAft>
              <a:buNone/>
            </a:pPr>
            <a:r>
              <a:t/>
            </a:r>
            <a:endParaRPr sz="1600"/>
          </a:p>
        </p:txBody>
      </p:sp>
      <p:sp>
        <p:nvSpPr>
          <p:cNvPr id="157" name="Google Shape;157;p26"/>
          <p:cNvSpPr txBox="1"/>
          <p:nvPr/>
        </p:nvSpPr>
        <p:spPr>
          <a:xfrm>
            <a:off x="-874050" y="1098175"/>
            <a:ext cx="64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8" name="Google Shape;158;p26"/>
          <p:cNvSpPr txBox="1"/>
          <p:nvPr/>
        </p:nvSpPr>
        <p:spPr>
          <a:xfrm>
            <a:off x="3731575" y="2045250"/>
            <a:ext cx="4280700" cy="1582200"/>
          </a:xfrm>
          <a:prstGeom prst="rect">
            <a:avLst/>
          </a:prstGeom>
          <a:noFill/>
          <a:ln>
            <a:noFill/>
          </a:ln>
        </p:spPr>
        <p:txBody>
          <a:bodyPr anchorCtr="0" anchor="t" bIns="91425" lIns="91425" spcFirstLastPara="1" rIns="91425" wrap="square" tIns="91425">
            <a:spAutoFit/>
          </a:bodyPr>
          <a:lstStyle/>
          <a:p>
            <a:pPr indent="-330200" lvl="0" marL="457200" rtl="0" algn="l">
              <a:lnSpc>
                <a:spcPct val="12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Predict more precisely the final gross revenue of future films  </a:t>
            </a:r>
            <a:endParaRPr sz="1600">
              <a:solidFill>
                <a:schemeClr val="dk1"/>
              </a:solidFill>
              <a:latin typeface="Roboto"/>
              <a:ea typeface="Roboto"/>
              <a:cs typeface="Roboto"/>
              <a:sym typeface="Roboto"/>
            </a:endParaRPr>
          </a:p>
          <a:p>
            <a:pPr indent="-330200" lvl="0" marL="457200" rtl="0" algn="l">
              <a:lnSpc>
                <a:spcPct val="12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Predict the worth of a variable to the overall gross revenue </a:t>
            </a:r>
            <a:endParaRPr sz="1600">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sp>
        <p:nvSpPr>
          <p:cNvPr id="159" name="Google Shape;159;p26"/>
          <p:cNvSpPr txBox="1"/>
          <p:nvPr/>
        </p:nvSpPr>
        <p:spPr>
          <a:xfrm>
            <a:off x="544275" y="2045250"/>
            <a:ext cx="3003300" cy="16317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Roboto"/>
              <a:buChar char="●"/>
            </a:pPr>
            <a:r>
              <a:rPr lang="en" sz="1600">
                <a:solidFill>
                  <a:schemeClr val="dk1"/>
                </a:solidFill>
                <a:latin typeface="Roboto"/>
                <a:ea typeface="Roboto"/>
                <a:cs typeface="Roboto"/>
                <a:sym typeface="Roboto"/>
              </a:rPr>
              <a:t>Use larger datasets </a:t>
            </a:r>
            <a:endParaRPr sz="1600">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 sz="1600">
                <a:solidFill>
                  <a:schemeClr val="dk1"/>
                </a:solidFill>
                <a:latin typeface="Roboto"/>
                <a:ea typeface="Roboto"/>
                <a:cs typeface="Roboto"/>
                <a:sym typeface="Roboto"/>
              </a:rPr>
              <a:t>Increase number of parameters</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Improve our Variables</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65" name="Google Shape;165;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Eon Smit and N. A. Pangarker. 2013. The determinants of box office performance in the film industry revisited. Research Article. South African Journal of Business Management, (September 2013). https://www.researchgate.net/publication/281730174_The_determinants_of_box_office_performance_in_the_film_industry_revisited </a:t>
            </a:r>
            <a:endParaRPr sz="1400"/>
          </a:p>
          <a:p>
            <a:pPr indent="-317500" lvl="0" marL="457200" rtl="0" algn="l">
              <a:spcBef>
                <a:spcPts val="0"/>
              </a:spcBef>
              <a:spcAft>
                <a:spcPts val="0"/>
              </a:spcAft>
              <a:buSzPts val="1400"/>
              <a:buAutoNum type="arabicPeriod"/>
            </a:pPr>
            <a:r>
              <a:rPr lang="en" sz="1400"/>
              <a:t>Jia Xiao, Xin Li, et al. 2017. An inside look into the complexity of box-office revenue prediction in China. Research Article. SAGE Publications, (January 2017). https://journals.sagepub.com/doi/10.1177/1550147716684842 </a:t>
            </a:r>
            <a:endParaRPr sz="1400"/>
          </a:p>
          <a:p>
            <a:pPr indent="-317500" lvl="0" marL="457200" rtl="0" algn="l">
              <a:spcBef>
                <a:spcPts val="0"/>
              </a:spcBef>
              <a:spcAft>
                <a:spcPts val="0"/>
              </a:spcAft>
              <a:buSzPts val="1400"/>
              <a:buAutoNum type="arabicPeriod"/>
            </a:pPr>
            <a:r>
              <a:rPr lang="en" sz="1400"/>
              <a:t>Sophia Gaenssle, Oliver Budzinski, and Daria Astakhova. 2019. Conquering the Box Office: Factors Influencing Success of International Movies in Russia. Research Article. Review of Network Economics, (October 2019) https://www.degruyter.com/document/doi/10.1515/rne-2019-0017/html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Team members</a:t>
            </a:r>
            <a:endParaRPr/>
          </a:p>
        </p:txBody>
      </p:sp>
      <p:sp>
        <p:nvSpPr>
          <p:cNvPr id="70" name="Google Shape;70;p14"/>
          <p:cNvSpPr txBox="1"/>
          <p:nvPr>
            <p:ph idx="1" type="body"/>
          </p:nvPr>
        </p:nvSpPr>
        <p:spPr>
          <a:xfrm>
            <a:off x="541500" y="1468400"/>
            <a:ext cx="3876900" cy="30789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chemeClr val="accent5"/>
              </a:buClr>
              <a:buSzPts val="2800"/>
              <a:buChar char="●"/>
            </a:pPr>
            <a:r>
              <a:rPr b="1" lang="en" sz="2800">
                <a:solidFill>
                  <a:schemeClr val="accent5"/>
                </a:solidFill>
              </a:rPr>
              <a:t>Connor Dixon</a:t>
            </a:r>
            <a:endParaRPr b="1" sz="2800">
              <a:solidFill>
                <a:schemeClr val="accent5"/>
              </a:solidFill>
            </a:endParaRPr>
          </a:p>
          <a:p>
            <a:pPr indent="-355600" lvl="1" marL="914400" rtl="0" algn="l">
              <a:spcBef>
                <a:spcPts val="0"/>
              </a:spcBef>
              <a:spcAft>
                <a:spcPts val="0"/>
              </a:spcAft>
              <a:buSzPts val="2000"/>
              <a:buChar char="○"/>
            </a:pPr>
            <a:r>
              <a:rPr lang="en" sz="2000"/>
              <a:t>codi2763@colorado.edu</a:t>
            </a:r>
            <a:endParaRPr sz="2000"/>
          </a:p>
          <a:p>
            <a:pPr indent="-355600" lvl="1" marL="914400" rtl="0" algn="l">
              <a:spcBef>
                <a:spcPts val="0"/>
              </a:spcBef>
              <a:spcAft>
                <a:spcPts val="0"/>
              </a:spcAft>
              <a:buSzPts val="2000"/>
              <a:buChar char="○"/>
            </a:pPr>
            <a:r>
              <a:rPr lang="en" sz="2000"/>
              <a:t>CSCI </a:t>
            </a:r>
            <a:r>
              <a:rPr b="1" lang="en" sz="2000"/>
              <a:t>4502</a:t>
            </a:r>
            <a:endParaRPr b="1" sz="2000"/>
          </a:p>
          <a:p>
            <a:pPr indent="-406400" lvl="0" marL="457200" rtl="0" algn="l">
              <a:spcBef>
                <a:spcPts val="0"/>
              </a:spcBef>
              <a:spcAft>
                <a:spcPts val="0"/>
              </a:spcAft>
              <a:buClr>
                <a:schemeClr val="accent5"/>
              </a:buClr>
              <a:buSzPts val="2800"/>
              <a:buChar char="●"/>
            </a:pPr>
            <a:r>
              <a:rPr b="1" lang="en" sz="2800">
                <a:solidFill>
                  <a:schemeClr val="accent5"/>
                </a:solidFill>
              </a:rPr>
              <a:t>Kaylee Engelhardt</a:t>
            </a:r>
            <a:endParaRPr b="1" sz="2800">
              <a:solidFill>
                <a:schemeClr val="accent5"/>
              </a:solidFill>
            </a:endParaRPr>
          </a:p>
          <a:p>
            <a:pPr indent="-323850" lvl="1" marL="914400" rtl="0" algn="l">
              <a:spcBef>
                <a:spcPts val="0"/>
              </a:spcBef>
              <a:spcAft>
                <a:spcPts val="0"/>
              </a:spcAft>
              <a:buSzPts val="1500"/>
              <a:buChar char="○"/>
            </a:pPr>
            <a:r>
              <a:rPr lang="en" sz="1500"/>
              <a:t>kaylee.engelhardt@colorado.edu</a:t>
            </a:r>
            <a:endParaRPr sz="1500"/>
          </a:p>
          <a:p>
            <a:pPr indent="-355600" lvl="1" marL="914400" rtl="0" algn="l">
              <a:spcBef>
                <a:spcPts val="0"/>
              </a:spcBef>
              <a:spcAft>
                <a:spcPts val="0"/>
              </a:spcAft>
              <a:buSzPts val="2000"/>
              <a:buChar char="○"/>
            </a:pPr>
            <a:r>
              <a:rPr lang="en" sz="2000"/>
              <a:t>CSCI </a:t>
            </a:r>
            <a:r>
              <a:rPr b="1" lang="en" sz="2000"/>
              <a:t>4502</a:t>
            </a:r>
            <a:endParaRPr b="1" sz="2000"/>
          </a:p>
        </p:txBody>
      </p:sp>
      <p:sp>
        <p:nvSpPr>
          <p:cNvPr id="71" name="Google Shape;71;p14"/>
          <p:cNvSpPr txBox="1"/>
          <p:nvPr>
            <p:ph idx="1" type="body"/>
          </p:nvPr>
        </p:nvSpPr>
        <p:spPr>
          <a:xfrm>
            <a:off x="4725600" y="1468400"/>
            <a:ext cx="3876900" cy="30789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chemeClr val="accent5"/>
              </a:buClr>
              <a:buSzPts val="2800"/>
              <a:buChar char="●"/>
            </a:pPr>
            <a:r>
              <a:rPr b="1" lang="en" sz="2800">
                <a:solidFill>
                  <a:schemeClr val="accent5"/>
                </a:solidFill>
              </a:rPr>
              <a:t>Baci Brunet</a:t>
            </a:r>
            <a:endParaRPr b="1" sz="2800">
              <a:solidFill>
                <a:schemeClr val="accent5"/>
              </a:solidFill>
            </a:endParaRPr>
          </a:p>
          <a:p>
            <a:pPr indent="-355600" lvl="1" marL="914400" rtl="0" algn="l">
              <a:spcBef>
                <a:spcPts val="0"/>
              </a:spcBef>
              <a:spcAft>
                <a:spcPts val="0"/>
              </a:spcAft>
              <a:buSzPts val="2000"/>
              <a:buChar char="○"/>
            </a:pPr>
            <a:r>
              <a:rPr lang="en" sz="2000"/>
              <a:t>sebr8260</a:t>
            </a:r>
            <a:r>
              <a:rPr lang="en" sz="2000"/>
              <a:t>@colorado.edu</a:t>
            </a:r>
            <a:endParaRPr sz="2000"/>
          </a:p>
          <a:p>
            <a:pPr indent="-355600" lvl="1" marL="914400" rtl="0" algn="l">
              <a:spcBef>
                <a:spcPts val="0"/>
              </a:spcBef>
              <a:spcAft>
                <a:spcPts val="0"/>
              </a:spcAft>
              <a:buSzPts val="2000"/>
              <a:buChar char="○"/>
            </a:pPr>
            <a:r>
              <a:rPr lang="en" sz="2000"/>
              <a:t>CSCI </a:t>
            </a:r>
            <a:r>
              <a:rPr b="1" lang="en" sz="2000"/>
              <a:t>4502</a:t>
            </a:r>
            <a:endParaRPr b="1" sz="2000"/>
          </a:p>
          <a:p>
            <a:pPr indent="-406400" lvl="0" marL="457200" rtl="0" algn="l">
              <a:spcBef>
                <a:spcPts val="0"/>
              </a:spcBef>
              <a:spcAft>
                <a:spcPts val="0"/>
              </a:spcAft>
              <a:buClr>
                <a:schemeClr val="accent5"/>
              </a:buClr>
              <a:buSzPts val="2800"/>
              <a:buChar char="●"/>
            </a:pPr>
            <a:r>
              <a:rPr b="1" lang="en" sz="2800">
                <a:solidFill>
                  <a:schemeClr val="accent5"/>
                </a:solidFill>
              </a:rPr>
              <a:t>Aidan Aarts</a:t>
            </a:r>
            <a:endParaRPr b="1" sz="2800">
              <a:solidFill>
                <a:schemeClr val="accent5"/>
              </a:solidFill>
            </a:endParaRPr>
          </a:p>
          <a:p>
            <a:pPr indent="-355600" lvl="1" marL="914400" rtl="0" algn="l">
              <a:spcBef>
                <a:spcPts val="0"/>
              </a:spcBef>
              <a:spcAft>
                <a:spcPts val="0"/>
              </a:spcAft>
              <a:buSzPts val="2000"/>
              <a:buChar char="○"/>
            </a:pPr>
            <a:r>
              <a:rPr lang="en" sz="2000"/>
              <a:t>aiaa</a:t>
            </a:r>
            <a:r>
              <a:rPr lang="en" sz="2000"/>
              <a:t>4302@colorado.edu</a:t>
            </a:r>
            <a:endParaRPr sz="2000"/>
          </a:p>
          <a:p>
            <a:pPr indent="-355600" lvl="1" marL="914400" rtl="0" algn="l">
              <a:spcBef>
                <a:spcPts val="0"/>
              </a:spcBef>
              <a:spcAft>
                <a:spcPts val="0"/>
              </a:spcAft>
              <a:buSzPts val="2000"/>
              <a:buChar char="○"/>
            </a:pPr>
            <a:r>
              <a:rPr lang="en" sz="2000"/>
              <a:t>CSCI </a:t>
            </a:r>
            <a:r>
              <a:rPr b="1" lang="en" sz="2000"/>
              <a:t>4</a:t>
            </a:r>
            <a:r>
              <a:rPr b="1" lang="en" sz="2000"/>
              <a:t>502</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Introduction (What Problem is Being Addressed?)</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Crucial that a production company have some estimate as to what a film will make </a:t>
            </a:r>
            <a:endParaRPr sz="1600"/>
          </a:p>
          <a:p>
            <a:pPr indent="-330200" lvl="1" marL="914400" rtl="0" algn="l">
              <a:lnSpc>
                <a:spcPct val="115000"/>
              </a:lnSpc>
              <a:spcBef>
                <a:spcPts val="0"/>
              </a:spcBef>
              <a:spcAft>
                <a:spcPts val="0"/>
              </a:spcAft>
              <a:buSzPts val="1600"/>
              <a:buChar char="○"/>
            </a:pPr>
            <a:r>
              <a:rPr lang="en" sz="1600"/>
              <a:t>Otherwise, impossible to know if movie is a wise investment</a:t>
            </a:r>
            <a:endParaRPr sz="1600"/>
          </a:p>
          <a:p>
            <a:pPr indent="-330200" lvl="0" marL="457200" rtl="0" algn="l">
              <a:lnSpc>
                <a:spcPct val="115000"/>
              </a:lnSpc>
              <a:spcBef>
                <a:spcPts val="0"/>
              </a:spcBef>
              <a:spcAft>
                <a:spcPts val="0"/>
              </a:spcAft>
              <a:buSzPts val="1600"/>
              <a:buChar char="●"/>
            </a:pPr>
            <a:r>
              <a:rPr lang="en" sz="1600"/>
              <a:t>This project:</a:t>
            </a:r>
            <a:endParaRPr sz="1600"/>
          </a:p>
          <a:p>
            <a:pPr indent="-330200" lvl="1" marL="914400" rtl="0" algn="l">
              <a:lnSpc>
                <a:spcPct val="115000"/>
              </a:lnSpc>
              <a:spcBef>
                <a:spcPts val="0"/>
              </a:spcBef>
              <a:spcAft>
                <a:spcPts val="0"/>
              </a:spcAft>
              <a:buSzPts val="1600"/>
              <a:buChar char="○"/>
            </a:pPr>
            <a:r>
              <a:rPr lang="en" sz="1600"/>
              <a:t>Analyzed and normalized past box office data </a:t>
            </a:r>
            <a:endParaRPr sz="1600"/>
          </a:p>
          <a:p>
            <a:pPr indent="-330200" lvl="1" marL="914400" rtl="0" algn="l">
              <a:lnSpc>
                <a:spcPct val="115000"/>
              </a:lnSpc>
              <a:spcBef>
                <a:spcPts val="0"/>
              </a:spcBef>
              <a:spcAft>
                <a:spcPts val="0"/>
              </a:spcAft>
              <a:buSzPts val="1600"/>
              <a:buChar char="○"/>
            </a:pPr>
            <a:r>
              <a:rPr lang="en" sz="1600"/>
              <a:t>Evaluated trends and patterns</a:t>
            </a:r>
            <a:endParaRPr sz="1600"/>
          </a:p>
          <a:p>
            <a:pPr indent="-330200" lvl="1" marL="914400" rtl="0" algn="l">
              <a:lnSpc>
                <a:spcPct val="115000"/>
              </a:lnSpc>
              <a:spcBef>
                <a:spcPts val="0"/>
              </a:spcBef>
              <a:spcAft>
                <a:spcPts val="0"/>
              </a:spcAft>
              <a:buSzPts val="1600"/>
              <a:buChar char="○"/>
            </a:pPr>
            <a:r>
              <a:rPr lang="en" sz="1600"/>
              <a:t>Use said data to create models to predict the performance of upcoming films</a:t>
            </a:r>
            <a:endParaRPr sz="1600"/>
          </a:p>
          <a:p>
            <a:pPr indent="-330200" lvl="1" marL="914400" rtl="0" algn="l">
              <a:lnSpc>
                <a:spcPct val="115000"/>
              </a:lnSpc>
              <a:spcBef>
                <a:spcPts val="0"/>
              </a:spcBef>
              <a:spcAft>
                <a:spcPts val="0"/>
              </a:spcAft>
              <a:buSzPts val="1600"/>
              <a:buChar char="○"/>
            </a:pPr>
            <a:r>
              <a:rPr lang="en" sz="1600"/>
              <a:t>Determine whether or not these films wise investments for these companies</a:t>
            </a:r>
            <a:endParaRPr sz="1600"/>
          </a:p>
          <a:p>
            <a:pPr indent="-330200" lvl="0" marL="457200" rtl="0" algn="l">
              <a:lnSpc>
                <a:spcPct val="115000"/>
              </a:lnSpc>
              <a:spcBef>
                <a:spcPts val="0"/>
              </a:spcBef>
              <a:spcAft>
                <a:spcPts val="0"/>
              </a:spcAft>
              <a:buSzPts val="1600"/>
              <a:buChar char="●"/>
            </a:pPr>
            <a:r>
              <a:rPr lang="en" sz="1600"/>
              <a:t>Dataset</a:t>
            </a:r>
            <a:endParaRPr sz="1600"/>
          </a:p>
          <a:p>
            <a:pPr indent="-330200" lvl="1" marL="914400" rtl="0" algn="l">
              <a:lnSpc>
                <a:spcPct val="115000"/>
              </a:lnSpc>
              <a:spcBef>
                <a:spcPts val="0"/>
              </a:spcBef>
              <a:spcAft>
                <a:spcPts val="0"/>
              </a:spcAft>
              <a:buSzPts val="1600"/>
              <a:buChar char="○"/>
            </a:pPr>
            <a:r>
              <a:rPr lang="en" sz="1600"/>
              <a:t>Main source, tMDB, has over 703,000 movies, with dozens of attributes </a:t>
            </a:r>
            <a:endParaRPr sz="1600"/>
          </a:p>
          <a:p>
            <a:pPr indent="0" lvl="0" marL="914400" rtl="0" algn="l">
              <a:lnSpc>
                <a:spcPct val="115000"/>
              </a:lnSpc>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John Carter (2012)</a:t>
            </a:r>
            <a:endParaRPr/>
          </a:p>
          <a:p>
            <a:pPr indent="-317500" lvl="1" marL="914400" rtl="0" algn="l">
              <a:spcBef>
                <a:spcPts val="0"/>
              </a:spcBef>
              <a:spcAft>
                <a:spcPts val="0"/>
              </a:spcAft>
              <a:buSzPts val="1400"/>
              <a:buChar char="○"/>
            </a:pPr>
            <a:r>
              <a:rPr lang="en"/>
              <a:t>Estimated loss was $127 - 225 million</a:t>
            </a:r>
            <a:endParaRPr/>
          </a:p>
          <a:p>
            <a:pPr indent="-317500" lvl="1" marL="914400" rtl="0" algn="l">
              <a:spcBef>
                <a:spcPts val="0"/>
              </a:spcBef>
              <a:spcAft>
                <a:spcPts val="0"/>
              </a:spcAft>
              <a:buSzPts val="1400"/>
              <a:buChar char="○"/>
            </a:pPr>
            <a:r>
              <a:rPr lang="en"/>
              <a:t>Popular genre and based off of a book</a:t>
            </a:r>
            <a:endParaRPr/>
          </a:p>
          <a:p>
            <a:pPr indent="-342900" lvl="0" marL="457200" rtl="0" algn="l">
              <a:spcBef>
                <a:spcPts val="0"/>
              </a:spcBef>
              <a:spcAft>
                <a:spcPts val="0"/>
              </a:spcAft>
              <a:buSzPts val="1800"/>
              <a:buChar char="●"/>
            </a:pPr>
            <a:r>
              <a:rPr lang="en"/>
              <a:t>Pan (2015)</a:t>
            </a:r>
            <a:endParaRPr/>
          </a:p>
          <a:p>
            <a:pPr indent="-317500" lvl="1" marL="914400" rtl="0" algn="l">
              <a:spcBef>
                <a:spcPts val="0"/>
              </a:spcBef>
              <a:spcAft>
                <a:spcPts val="0"/>
              </a:spcAft>
              <a:buSzPts val="1400"/>
              <a:buChar char="○"/>
            </a:pPr>
            <a:r>
              <a:rPr lang="en"/>
              <a:t>Estimated loss was $94 - 164 million</a:t>
            </a:r>
            <a:endParaRPr/>
          </a:p>
          <a:p>
            <a:pPr indent="-317500" lvl="1" marL="914400" rtl="0" algn="l">
              <a:spcBef>
                <a:spcPts val="0"/>
              </a:spcBef>
              <a:spcAft>
                <a:spcPts val="0"/>
              </a:spcAft>
              <a:buSzPts val="1400"/>
              <a:buChar char="○"/>
            </a:pPr>
            <a:r>
              <a:rPr lang="en"/>
              <a:t>Popular genre and based off a book and has an existing movie</a:t>
            </a:r>
            <a:endParaRPr/>
          </a:p>
          <a:p>
            <a:pPr indent="-342900" lvl="0" marL="457200" rtl="0" algn="l">
              <a:spcBef>
                <a:spcPts val="0"/>
              </a:spcBef>
              <a:spcAft>
                <a:spcPts val="0"/>
              </a:spcAft>
              <a:buSzPts val="1800"/>
              <a:buChar char="●"/>
            </a:pPr>
            <a:r>
              <a:rPr lang="en"/>
              <a:t>Why did these movies </a:t>
            </a:r>
            <a:r>
              <a:rPr lang="en" sz="2000"/>
              <a:t>fail</a:t>
            </a:r>
            <a:r>
              <a:rPr lang="en"/>
              <a:t>? </a:t>
            </a:r>
            <a:endParaRPr/>
          </a:p>
        </p:txBody>
      </p:sp>
      <p:pic>
        <p:nvPicPr>
          <p:cNvPr id="84" name="Google Shape;84;p16"/>
          <p:cNvPicPr preferRelativeResize="0"/>
          <p:nvPr/>
        </p:nvPicPr>
        <p:blipFill>
          <a:blip r:embed="rId3">
            <a:alphaModFix/>
          </a:blip>
          <a:stretch>
            <a:fillRect/>
          </a:stretch>
        </p:blipFill>
        <p:spPr>
          <a:xfrm>
            <a:off x="7209800" y="0"/>
            <a:ext cx="1934200" cy="2895525"/>
          </a:xfrm>
          <a:prstGeom prst="rect">
            <a:avLst/>
          </a:prstGeom>
          <a:noFill/>
          <a:ln>
            <a:noFill/>
          </a:ln>
        </p:spPr>
      </p:pic>
      <p:pic>
        <p:nvPicPr>
          <p:cNvPr id="85" name="Google Shape;85;p16"/>
          <p:cNvPicPr preferRelativeResize="0"/>
          <p:nvPr/>
        </p:nvPicPr>
        <p:blipFill>
          <a:blip r:embed="rId4">
            <a:alphaModFix/>
          </a:blip>
          <a:stretch>
            <a:fillRect/>
          </a:stretch>
        </p:blipFill>
        <p:spPr>
          <a:xfrm>
            <a:off x="5275597" y="0"/>
            <a:ext cx="1934200" cy="28676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91" name="Google Shape;91;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A previous literature review was done by Eon Smit and N. A. Pangarker in 2013.</a:t>
            </a:r>
            <a:r>
              <a:rPr baseline="30000" lang="en" sz="1700"/>
              <a:t>[1]</a:t>
            </a:r>
            <a:endParaRPr baseline="30000" sz="1700"/>
          </a:p>
          <a:p>
            <a:pPr indent="-336550" lvl="1" marL="914400" rtl="0" algn="l">
              <a:spcBef>
                <a:spcPts val="0"/>
              </a:spcBef>
              <a:spcAft>
                <a:spcPts val="0"/>
              </a:spcAft>
              <a:buSzPts val="1700"/>
              <a:buChar char="○"/>
            </a:pPr>
            <a:r>
              <a:rPr lang="en" sz="1700"/>
              <a:t>Largely focused on movies from the United States</a:t>
            </a:r>
            <a:endParaRPr sz="1700"/>
          </a:p>
          <a:p>
            <a:pPr indent="-336550" lvl="1" marL="914400" rtl="0" algn="l">
              <a:spcBef>
                <a:spcPts val="0"/>
              </a:spcBef>
              <a:spcAft>
                <a:spcPts val="0"/>
              </a:spcAft>
              <a:buSzPts val="1700"/>
              <a:buChar char="○"/>
            </a:pPr>
            <a:r>
              <a:rPr lang="en" sz="1700"/>
              <a:t>Very thorough</a:t>
            </a:r>
            <a:endParaRPr sz="1700"/>
          </a:p>
          <a:p>
            <a:pPr indent="-336550" lvl="0" marL="457200" rtl="0" algn="l">
              <a:spcBef>
                <a:spcPts val="0"/>
              </a:spcBef>
              <a:spcAft>
                <a:spcPts val="0"/>
              </a:spcAft>
              <a:buSzPts val="1700"/>
              <a:buChar char="●"/>
            </a:pPr>
            <a:r>
              <a:rPr lang="en" sz="1700"/>
              <a:t>Jia Xiao, Xin Li, et al., attempt to explore the connection between movies trailer success with the success of the movie</a:t>
            </a:r>
            <a:r>
              <a:rPr baseline="30000" lang="en" sz="1700"/>
              <a:t>[2]</a:t>
            </a:r>
            <a:endParaRPr sz="1700"/>
          </a:p>
          <a:p>
            <a:pPr indent="-336550" lvl="1" marL="914400" rtl="0" algn="l">
              <a:spcBef>
                <a:spcPts val="0"/>
              </a:spcBef>
              <a:spcAft>
                <a:spcPts val="0"/>
              </a:spcAft>
              <a:buSzPts val="1700"/>
              <a:buChar char="○"/>
            </a:pPr>
            <a:r>
              <a:rPr lang="en" sz="1700"/>
              <a:t>Many factors explored</a:t>
            </a:r>
            <a:endParaRPr sz="1700"/>
          </a:p>
          <a:p>
            <a:pPr indent="-336550" lvl="0" marL="457200" rtl="0" algn="l">
              <a:spcBef>
                <a:spcPts val="0"/>
              </a:spcBef>
              <a:spcAft>
                <a:spcPts val="0"/>
              </a:spcAft>
              <a:buSzPts val="1700"/>
              <a:buChar char="●"/>
            </a:pPr>
            <a:r>
              <a:rPr lang="en" sz="1700"/>
              <a:t>A paper from Russia by Sophia Gaenssle, Oliver Budzinski, and Daria Astakhova</a:t>
            </a:r>
            <a:r>
              <a:rPr baseline="30000" lang="en" sz="1700"/>
              <a:t>[3]</a:t>
            </a:r>
            <a:endParaRPr sz="1700"/>
          </a:p>
          <a:p>
            <a:pPr indent="-336550" lvl="1" marL="914400" rtl="0" algn="l">
              <a:spcBef>
                <a:spcPts val="0"/>
              </a:spcBef>
              <a:spcAft>
                <a:spcPts val="0"/>
              </a:spcAft>
              <a:buSzPts val="1700"/>
              <a:buChar char="○"/>
            </a:pPr>
            <a:r>
              <a:rPr lang="en" sz="1700"/>
              <a:t>Explored cross-cultural movie succes</a:t>
            </a:r>
            <a:r>
              <a:rPr lang="en" sz="1700"/>
              <a:t>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Collection </a:t>
            </a:r>
            <a:endParaRPr/>
          </a:p>
        </p:txBody>
      </p:sp>
      <p:sp>
        <p:nvSpPr>
          <p:cNvPr id="97" name="Google Shape;97;p18"/>
          <p:cNvSpPr txBox="1"/>
          <p:nvPr>
            <p:ph idx="1" type="body"/>
          </p:nvPr>
        </p:nvSpPr>
        <p:spPr>
          <a:xfrm>
            <a:off x="387900" y="1489825"/>
            <a:ext cx="4266000" cy="34128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Used </a:t>
            </a:r>
            <a:r>
              <a:rPr b="1" lang="en"/>
              <a:t>TMDB api</a:t>
            </a:r>
            <a:r>
              <a:rPr lang="en"/>
              <a:t> to collect a set of movies spanning over the following time range 1918-2020</a:t>
            </a:r>
            <a:endParaRPr/>
          </a:p>
          <a:p>
            <a:pPr indent="-325755" lvl="0" marL="457200" rtl="0" algn="l">
              <a:spcBef>
                <a:spcPts val="0"/>
              </a:spcBef>
              <a:spcAft>
                <a:spcPts val="0"/>
              </a:spcAft>
              <a:buSzPct val="100000"/>
              <a:buChar char="●"/>
            </a:pPr>
            <a:r>
              <a:rPr b="1" lang="en"/>
              <a:t>Variables collected</a:t>
            </a:r>
            <a:r>
              <a:rPr lang="en"/>
              <a:t>:</a:t>
            </a:r>
            <a:endParaRPr/>
          </a:p>
          <a:p>
            <a:pPr indent="-304165" lvl="1" marL="914400" rtl="0" algn="l">
              <a:spcBef>
                <a:spcPts val="0"/>
              </a:spcBef>
              <a:spcAft>
                <a:spcPts val="0"/>
              </a:spcAft>
              <a:buSzPct val="100000"/>
              <a:buChar char="○"/>
            </a:pPr>
            <a:r>
              <a:rPr lang="en"/>
              <a:t>Title</a:t>
            </a:r>
            <a:endParaRPr/>
          </a:p>
          <a:p>
            <a:pPr indent="-304165" lvl="1" marL="914400" rtl="0" algn="l">
              <a:spcBef>
                <a:spcPts val="0"/>
              </a:spcBef>
              <a:spcAft>
                <a:spcPts val="0"/>
              </a:spcAft>
              <a:buSzPct val="100000"/>
              <a:buChar char="○"/>
            </a:pPr>
            <a:r>
              <a:rPr lang="en"/>
              <a:t>Revenue</a:t>
            </a:r>
            <a:endParaRPr/>
          </a:p>
          <a:p>
            <a:pPr indent="-304165" lvl="1" marL="914400" rtl="0" algn="l">
              <a:spcBef>
                <a:spcPts val="0"/>
              </a:spcBef>
              <a:spcAft>
                <a:spcPts val="0"/>
              </a:spcAft>
              <a:buSzPct val="100000"/>
              <a:buChar char="○"/>
            </a:pPr>
            <a:r>
              <a:rPr lang="en"/>
              <a:t>Budget</a:t>
            </a:r>
            <a:endParaRPr/>
          </a:p>
          <a:p>
            <a:pPr indent="-304165" lvl="1" marL="914400" rtl="0" algn="l">
              <a:spcBef>
                <a:spcPts val="0"/>
              </a:spcBef>
              <a:spcAft>
                <a:spcPts val="0"/>
              </a:spcAft>
              <a:buSzPct val="100000"/>
              <a:buChar char="○"/>
            </a:pPr>
            <a:r>
              <a:rPr lang="en"/>
              <a:t>Release date</a:t>
            </a:r>
            <a:endParaRPr/>
          </a:p>
          <a:p>
            <a:pPr indent="-304165" lvl="1" marL="914400" rtl="0" algn="l">
              <a:spcBef>
                <a:spcPts val="0"/>
              </a:spcBef>
              <a:spcAft>
                <a:spcPts val="0"/>
              </a:spcAft>
              <a:buSzPct val="100000"/>
              <a:buChar char="○"/>
            </a:pPr>
            <a:r>
              <a:rPr lang="en"/>
              <a:t>O</a:t>
            </a:r>
            <a:r>
              <a:rPr lang="en"/>
              <a:t>riginal language</a:t>
            </a:r>
            <a:endParaRPr/>
          </a:p>
          <a:p>
            <a:pPr indent="-304165" lvl="1" marL="914400" rtl="0" algn="l">
              <a:spcBef>
                <a:spcPts val="0"/>
              </a:spcBef>
              <a:spcAft>
                <a:spcPts val="0"/>
              </a:spcAft>
              <a:buSzPct val="100000"/>
              <a:buChar char="○"/>
            </a:pPr>
            <a:r>
              <a:rPr lang="en"/>
              <a:t>Cast and Crew </a:t>
            </a:r>
            <a:endParaRPr/>
          </a:p>
          <a:p>
            <a:pPr indent="-304164" lvl="2" marL="1371600" rtl="0" algn="l">
              <a:spcBef>
                <a:spcPts val="0"/>
              </a:spcBef>
              <a:spcAft>
                <a:spcPts val="0"/>
              </a:spcAft>
              <a:buSzPct val="100000"/>
              <a:buChar char="■"/>
            </a:pPr>
            <a:r>
              <a:rPr lang="en"/>
              <a:t>(along with their individual popularity scores)</a:t>
            </a:r>
            <a:endParaRPr/>
          </a:p>
          <a:p>
            <a:pPr indent="-304165" lvl="1" marL="914400" rtl="0" algn="l">
              <a:spcBef>
                <a:spcPts val="0"/>
              </a:spcBef>
              <a:spcAft>
                <a:spcPts val="0"/>
              </a:spcAft>
              <a:buSzPct val="100000"/>
              <a:buChar char="○"/>
            </a:pPr>
            <a:r>
              <a:rPr lang="en"/>
              <a:t>Genres</a:t>
            </a:r>
            <a:endParaRPr/>
          </a:p>
          <a:p>
            <a:pPr indent="-304165" lvl="1" marL="914400" rtl="0" algn="l">
              <a:spcBef>
                <a:spcPts val="0"/>
              </a:spcBef>
              <a:spcAft>
                <a:spcPts val="0"/>
              </a:spcAft>
              <a:buSzPct val="100000"/>
              <a:buChar char="○"/>
            </a:pPr>
            <a:r>
              <a:rPr lang="en"/>
              <a:t>Runtime</a:t>
            </a:r>
            <a:endParaRPr/>
          </a:p>
          <a:p>
            <a:pPr indent="-325755" lvl="0" marL="457200" rtl="0" algn="l">
              <a:spcBef>
                <a:spcPts val="0"/>
              </a:spcBef>
              <a:spcAft>
                <a:spcPts val="0"/>
              </a:spcAft>
              <a:buSzPct val="128571"/>
              <a:buChar char="●"/>
            </a:pPr>
            <a:r>
              <a:rPr lang="en" sz="1400"/>
              <a:t>There were more parameters, however many were post-release data, which helpful, defeats the purpose of the project</a:t>
            </a:r>
            <a:endParaRPr sz="1400"/>
          </a:p>
        </p:txBody>
      </p:sp>
      <p:sp>
        <p:nvSpPr>
          <p:cNvPr id="98" name="Google Shape;98;p18"/>
          <p:cNvSpPr txBox="1"/>
          <p:nvPr/>
        </p:nvSpPr>
        <p:spPr>
          <a:xfrm>
            <a:off x="4443125" y="1558850"/>
            <a:ext cx="37578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solidFill>
                <a:schemeClr val="dk1"/>
              </a:solidFill>
              <a:latin typeface="Roboto"/>
              <a:ea typeface="Roboto"/>
              <a:cs typeface="Roboto"/>
              <a:sym typeface="Roboto"/>
            </a:endParaRPr>
          </a:p>
        </p:txBody>
      </p:sp>
      <p:sp>
        <p:nvSpPr>
          <p:cNvPr id="99" name="Google Shape;99;p18"/>
          <p:cNvSpPr txBox="1"/>
          <p:nvPr>
            <p:ph idx="1" type="body"/>
          </p:nvPr>
        </p:nvSpPr>
        <p:spPr>
          <a:xfrm>
            <a:off x="4653900" y="1444625"/>
            <a:ext cx="4266000" cy="34128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sz="1400"/>
              <a:t>Data was initially collected &amp; stored in a </a:t>
            </a:r>
            <a:r>
              <a:rPr b="1" lang="en" sz="1400"/>
              <a:t>Linode-hosted cloud SQL database</a:t>
            </a:r>
            <a:endParaRPr b="1" sz="1400"/>
          </a:p>
          <a:p>
            <a:pPr indent="-317500" lvl="1" marL="914400" rtl="0" algn="l">
              <a:lnSpc>
                <a:spcPct val="100000"/>
              </a:lnSpc>
              <a:spcBef>
                <a:spcPts val="0"/>
              </a:spcBef>
              <a:spcAft>
                <a:spcPts val="0"/>
              </a:spcAft>
              <a:buSzPts val="1400"/>
              <a:buChar char="○"/>
            </a:pPr>
            <a:r>
              <a:rPr lang="en"/>
              <a:t>H</a:t>
            </a:r>
            <a:r>
              <a:rPr lang="en" sz="1400"/>
              <a:t>owever, later converted to a locally </a:t>
            </a:r>
            <a:r>
              <a:rPr lang="en"/>
              <a:t>stored </a:t>
            </a:r>
            <a:r>
              <a:rPr b="1" lang="en" sz="1400"/>
              <a:t>.csv </a:t>
            </a:r>
            <a:r>
              <a:rPr lang="en" sz="1400"/>
              <a:t>format, to allow for the easiest access from</a:t>
            </a:r>
            <a:r>
              <a:rPr lang="en"/>
              <a:t> libraries and functions:</a:t>
            </a:r>
            <a:endParaRPr/>
          </a:p>
          <a:p>
            <a:pPr indent="-317500" lvl="2" marL="1371600" rtl="0" algn="l">
              <a:lnSpc>
                <a:spcPct val="100000"/>
              </a:lnSpc>
              <a:spcBef>
                <a:spcPts val="0"/>
              </a:spcBef>
              <a:spcAft>
                <a:spcPts val="0"/>
              </a:spcAft>
              <a:buSzPts val="1400"/>
              <a:buChar char="■"/>
            </a:pPr>
            <a:r>
              <a:rPr lang="en"/>
              <a:t>pandas</a:t>
            </a:r>
            <a:endParaRPr/>
          </a:p>
          <a:p>
            <a:pPr indent="-317500" lvl="2" marL="1371600" rtl="0" algn="l">
              <a:lnSpc>
                <a:spcPct val="100000"/>
              </a:lnSpc>
              <a:spcBef>
                <a:spcPts val="0"/>
              </a:spcBef>
              <a:spcAft>
                <a:spcPts val="0"/>
              </a:spcAft>
              <a:buSzPts val="1400"/>
              <a:buChar char="■"/>
            </a:pPr>
            <a:r>
              <a:rPr lang="en"/>
              <a:t>numpy</a:t>
            </a:r>
            <a:endParaRPr/>
          </a:p>
          <a:p>
            <a:pPr indent="-317500" lvl="2" marL="1371600" rtl="0" algn="l">
              <a:lnSpc>
                <a:spcPct val="100000"/>
              </a:lnSpc>
              <a:spcBef>
                <a:spcPts val="0"/>
              </a:spcBef>
              <a:spcAft>
                <a:spcPts val="0"/>
              </a:spcAft>
              <a:buSzPts val="1400"/>
              <a:buChar char="■"/>
            </a:pPr>
            <a:r>
              <a:rPr lang="en"/>
              <a:t>sklearn</a:t>
            </a:r>
            <a:endParaRPr/>
          </a:p>
          <a:p>
            <a:pPr indent="-317500" lvl="1" marL="914400" rtl="0" algn="l">
              <a:lnSpc>
                <a:spcPct val="100000"/>
              </a:lnSpc>
              <a:spcBef>
                <a:spcPts val="0"/>
              </a:spcBef>
              <a:spcAft>
                <a:spcPts val="0"/>
              </a:spcAft>
              <a:buSzPts val="1400"/>
              <a:buChar char="○"/>
            </a:pPr>
            <a:r>
              <a:rPr lang="en"/>
              <a:t>While possible to use with SQL, a locally stored data store is </a:t>
            </a:r>
            <a:r>
              <a:rPr b="1" lang="en"/>
              <a:t>much faster</a:t>
            </a:r>
            <a:endParaRPr b="1"/>
          </a:p>
          <a:p>
            <a:pPr indent="-317500" lvl="2" marL="1371600" rtl="0" algn="l">
              <a:lnSpc>
                <a:spcPct val="100000"/>
              </a:lnSpc>
              <a:spcBef>
                <a:spcPts val="0"/>
              </a:spcBef>
              <a:spcAft>
                <a:spcPts val="0"/>
              </a:spcAft>
              <a:buSzPts val="1400"/>
              <a:buChar char="■"/>
            </a:pPr>
            <a:r>
              <a:rPr lang="en"/>
              <a:t>These models require speed to function as best as possible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 Analysis (Mainly Preparation for Models):</a:t>
            </a:r>
            <a:endParaRPr/>
          </a:p>
        </p:txBody>
      </p:sp>
      <p:sp>
        <p:nvSpPr>
          <p:cNvPr id="105" name="Google Shape;105;p19"/>
          <p:cNvSpPr txBox="1"/>
          <p:nvPr>
            <p:ph idx="1" type="body"/>
          </p:nvPr>
        </p:nvSpPr>
        <p:spPr>
          <a:xfrm>
            <a:off x="387900" y="1489825"/>
            <a:ext cx="8368200" cy="350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One-Hot Encoding</a:t>
            </a:r>
            <a:r>
              <a:rPr lang="en"/>
              <a:t> of variables using:</a:t>
            </a:r>
            <a:endParaRPr/>
          </a:p>
          <a:p>
            <a:pPr indent="-317500" lvl="1" marL="914400" rtl="0" algn="l">
              <a:spcBef>
                <a:spcPts val="0"/>
              </a:spcBef>
              <a:spcAft>
                <a:spcPts val="0"/>
              </a:spcAft>
              <a:buSzPts val="1400"/>
              <a:buChar char="○"/>
            </a:pPr>
            <a:r>
              <a:rPr lang="en"/>
              <a:t>Top 500 actors and crew members </a:t>
            </a:r>
            <a:endParaRPr/>
          </a:p>
          <a:p>
            <a:pPr indent="-317500" lvl="1" marL="914400" rtl="0" algn="l">
              <a:spcBef>
                <a:spcPts val="0"/>
              </a:spcBef>
              <a:spcAft>
                <a:spcPts val="0"/>
              </a:spcAft>
              <a:buSzPts val="1400"/>
              <a:buChar char="○"/>
            </a:pPr>
            <a:r>
              <a:rPr lang="en"/>
              <a:t>Top 50 production companies </a:t>
            </a:r>
            <a:endParaRPr/>
          </a:p>
          <a:p>
            <a:pPr indent="-304800" lvl="2" marL="1371600" rtl="0" algn="l">
              <a:spcBef>
                <a:spcPts val="0"/>
              </a:spcBef>
              <a:spcAft>
                <a:spcPts val="0"/>
              </a:spcAft>
              <a:buSzPts val="1200"/>
              <a:buChar char="■"/>
            </a:pPr>
            <a:r>
              <a:rPr lang="en" sz="1200"/>
              <a:t>Top 50 production companies accounted for over 85% of the movies in our data set so we decided to stop there </a:t>
            </a:r>
            <a:endParaRPr sz="1200"/>
          </a:p>
          <a:p>
            <a:pPr indent="-317500" lvl="1" marL="914400" rtl="0" algn="l">
              <a:spcBef>
                <a:spcPts val="0"/>
              </a:spcBef>
              <a:spcAft>
                <a:spcPts val="0"/>
              </a:spcAft>
              <a:buSzPts val="1400"/>
              <a:buChar char="○"/>
            </a:pPr>
            <a:r>
              <a:rPr lang="en"/>
              <a:t>50 original languages </a:t>
            </a:r>
            <a:endParaRPr/>
          </a:p>
          <a:p>
            <a:pPr indent="-317500" lvl="1" marL="914400" rtl="0" algn="l">
              <a:spcBef>
                <a:spcPts val="0"/>
              </a:spcBef>
              <a:spcAft>
                <a:spcPts val="0"/>
              </a:spcAft>
              <a:buSzPts val="1400"/>
              <a:buChar char="○"/>
            </a:pPr>
            <a:r>
              <a:rPr lang="en"/>
              <a:t>19 genres </a:t>
            </a:r>
            <a:endParaRPr/>
          </a:p>
          <a:p>
            <a:pPr indent="-342900" lvl="0" marL="457200" rtl="0" algn="l">
              <a:spcBef>
                <a:spcPts val="0"/>
              </a:spcBef>
              <a:spcAft>
                <a:spcPts val="0"/>
              </a:spcAft>
              <a:buSzPts val="1800"/>
              <a:buChar char="●"/>
            </a:pPr>
            <a:r>
              <a:rPr b="1" lang="en"/>
              <a:t>Binning</a:t>
            </a:r>
            <a:r>
              <a:rPr lang="en"/>
              <a:t> of release dates </a:t>
            </a:r>
            <a:endParaRPr/>
          </a:p>
          <a:p>
            <a:pPr indent="-317500" lvl="1" marL="914400" rtl="0" algn="l">
              <a:spcBef>
                <a:spcPts val="0"/>
              </a:spcBef>
              <a:spcAft>
                <a:spcPts val="0"/>
              </a:spcAft>
              <a:buSzPts val="1400"/>
              <a:buChar char="○"/>
            </a:pPr>
            <a:r>
              <a:rPr lang="en"/>
              <a:t>104 bins to account for years between 1918-2020</a:t>
            </a:r>
            <a:endParaRPr/>
          </a:p>
          <a:p>
            <a:pPr indent="-342900" lvl="0" marL="457200" rtl="0" algn="l">
              <a:spcBef>
                <a:spcPts val="0"/>
              </a:spcBef>
              <a:spcAft>
                <a:spcPts val="0"/>
              </a:spcAft>
              <a:buSzPts val="1800"/>
              <a:buChar char="●"/>
            </a:pPr>
            <a:r>
              <a:rPr b="1" lang="en"/>
              <a:t>Averaging of the popularity scores</a:t>
            </a:r>
            <a:r>
              <a:rPr lang="en"/>
              <a:t> associated with each actor</a:t>
            </a:r>
            <a:endParaRPr/>
          </a:p>
          <a:p>
            <a:pPr indent="-317500" lvl="1" marL="914400" rtl="0" algn="l">
              <a:spcBef>
                <a:spcPts val="0"/>
              </a:spcBef>
              <a:spcAft>
                <a:spcPts val="0"/>
              </a:spcAft>
              <a:buSzPts val="1400"/>
              <a:buChar char="○"/>
            </a:pPr>
            <a:r>
              <a:rPr lang="en"/>
              <a:t>Since each movie had a dictionary of cast &amp; crew members with respective popularity scores, averaged each dictionary and stored in new variable “cast_and_crew_average”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Analysis</a:t>
            </a:r>
            <a:endParaRPr/>
          </a:p>
        </p:txBody>
      </p:sp>
      <p:pic>
        <p:nvPicPr>
          <p:cNvPr id="111" name="Google Shape;111;p20"/>
          <p:cNvPicPr preferRelativeResize="0"/>
          <p:nvPr/>
        </p:nvPicPr>
        <p:blipFill>
          <a:blip r:embed="rId3">
            <a:alphaModFix/>
          </a:blip>
          <a:stretch>
            <a:fillRect/>
          </a:stretch>
        </p:blipFill>
        <p:spPr>
          <a:xfrm>
            <a:off x="387905" y="2333587"/>
            <a:ext cx="3429024" cy="2314025"/>
          </a:xfrm>
          <a:prstGeom prst="rect">
            <a:avLst/>
          </a:prstGeom>
          <a:noFill/>
          <a:ln>
            <a:noFill/>
          </a:ln>
        </p:spPr>
      </p:pic>
      <p:pic>
        <p:nvPicPr>
          <p:cNvPr id="112" name="Google Shape;112;p20"/>
          <p:cNvPicPr preferRelativeResize="0"/>
          <p:nvPr/>
        </p:nvPicPr>
        <p:blipFill>
          <a:blip r:embed="rId4">
            <a:alphaModFix/>
          </a:blip>
          <a:stretch>
            <a:fillRect/>
          </a:stretch>
        </p:blipFill>
        <p:spPr>
          <a:xfrm>
            <a:off x="3999450" y="2372600"/>
            <a:ext cx="4756648" cy="2236000"/>
          </a:xfrm>
          <a:prstGeom prst="rect">
            <a:avLst/>
          </a:prstGeom>
          <a:noFill/>
          <a:ln>
            <a:noFill/>
          </a:ln>
        </p:spPr>
      </p:pic>
      <p:sp>
        <p:nvSpPr>
          <p:cNvPr id="113" name="Google Shape;113;p20"/>
          <p:cNvSpPr txBox="1"/>
          <p:nvPr/>
        </p:nvSpPr>
        <p:spPr>
          <a:xfrm>
            <a:off x="369000" y="1491100"/>
            <a:ext cx="3447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Correlation Heatmap</a:t>
            </a:r>
            <a:r>
              <a:rPr lang="en">
                <a:solidFill>
                  <a:schemeClr val="dk1"/>
                </a:solidFill>
                <a:latin typeface="Roboto"/>
                <a:ea typeface="Roboto"/>
                <a:cs typeface="Roboto"/>
                <a:sym typeface="Roboto"/>
              </a:rPr>
              <a:t>: Allows for us to see the correlation between various attributes in the dataset</a:t>
            </a:r>
            <a:endParaRPr>
              <a:solidFill>
                <a:schemeClr val="dk1"/>
              </a:solidFill>
              <a:latin typeface="Roboto"/>
              <a:ea typeface="Roboto"/>
              <a:cs typeface="Roboto"/>
              <a:sym typeface="Roboto"/>
            </a:endParaRPr>
          </a:p>
        </p:txBody>
      </p:sp>
      <p:sp>
        <p:nvSpPr>
          <p:cNvPr id="114" name="Google Shape;114;p20"/>
          <p:cNvSpPr txBox="1"/>
          <p:nvPr/>
        </p:nvSpPr>
        <p:spPr>
          <a:xfrm>
            <a:off x="4418325" y="1491100"/>
            <a:ext cx="3918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Time Series Analysis</a:t>
            </a:r>
            <a:r>
              <a:rPr lang="en">
                <a:solidFill>
                  <a:schemeClr val="dk1"/>
                </a:solidFill>
                <a:latin typeface="Roboto"/>
                <a:ea typeface="Roboto"/>
                <a:cs typeface="Roboto"/>
                <a:sym typeface="Roboto"/>
              </a:rPr>
              <a:t>: Allows for us to see the correlation and change over time between revenue/budget and the year released</a:t>
            </a:r>
            <a:endParaRPr>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Selection</a:t>
            </a:r>
            <a:endParaRPr/>
          </a:p>
        </p:txBody>
      </p:sp>
      <p:sp>
        <p:nvSpPr>
          <p:cNvPr id="120" name="Google Shape;120;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Ensemble Learning</a:t>
            </a:r>
            <a:endParaRPr/>
          </a:p>
          <a:p>
            <a:pPr indent="-342900" lvl="0" marL="457200" rtl="0" algn="l">
              <a:spcBef>
                <a:spcPts val="1200"/>
              </a:spcBef>
              <a:spcAft>
                <a:spcPts val="0"/>
              </a:spcAft>
              <a:buSzPts val="1800"/>
              <a:buChar char="●"/>
            </a:pPr>
            <a:r>
              <a:rPr lang="en"/>
              <a:t>Bagging: Random Forest Regressor (Sklearn)</a:t>
            </a:r>
            <a:endParaRPr/>
          </a:p>
          <a:p>
            <a:pPr indent="-342900" lvl="0" marL="457200" rtl="0" algn="l">
              <a:spcBef>
                <a:spcPts val="0"/>
              </a:spcBef>
              <a:spcAft>
                <a:spcPts val="0"/>
              </a:spcAft>
              <a:buSzPts val="1800"/>
              <a:buChar char="●"/>
            </a:pPr>
            <a:r>
              <a:rPr lang="en"/>
              <a:t>Boosting: Extreme Gradient Boosted Regressor (XGBoost)</a:t>
            </a:r>
            <a:endParaRPr/>
          </a:p>
          <a:p>
            <a:pPr indent="0" lvl="0" marL="914400" rtl="0" algn="l">
              <a:spcBef>
                <a:spcPts val="1200"/>
              </a:spcBef>
              <a:spcAft>
                <a:spcPts val="0"/>
              </a:spcAft>
              <a:buNone/>
            </a:pPr>
            <a:r>
              <a:t/>
            </a:r>
            <a:endParaRPr/>
          </a:p>
          <a:p>
            <a:pPr indent="0" lvl="0" marL="0" rtl="0" algn="l">
              <a:spcBef>
                <a:spcPts val="1200"/>
              </a:spcBef>
              <a:spcAft>
                <a:spcPts val="0"/>
              </a:spcAft>
              <a:buNone/>
            </a:pPr>
            <a:r>
              <a:rPr lang="en"/>
              <a:t>Train-Test Split</a:t>
            </a:r>
            <a:endParaRPr/>
          </a:p>
          <a:p>
            <a:pPr indent="-342900" lvl="0" marL="457200" rtl="0" algn="l">
              <a:spcBef>
                <a:spcPts val="1200"/>
              </a:spcBef>
              <a:spcAft>
                <a:spcPts val="0"/>
              </a:spcAft>
              <a:buSzPts val="1800"/>
              <a:buChar char="●"/>
            </a:pPr>
            <a:r>
              <a:rPr lang="en"/>
              <a:t>90/10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