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5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5323050" y="555900"/>
            <a:ext cx="3075000" cy="4031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DBDBD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91950" y="1854950"/>
            <a:ext cx="3978000" cy="2577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7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6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355525" y="312600"/>
            <a:ext cx="4518300" cy="4518300"/>
          </a:xfrm>
          <a:prstGeom prst="ellipse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581178" y="538253"/>
            <a:ext cx="4066800" cy="4066800"/>
          </a:xfrm>
          <a:prstGeom prst="ellipse">
            <a:avLst/>
          </a:prstGeom>
          <a:noFill/>
          <a:ln cap="flat" cmpd="sng" w="28575">
            <a:solidFill>
              <a:srgbClr val="EE22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type="ctrTitle"/>
          </p:nvPr>
        </p:nvSpPr>
        <p:spPr>
          <a:xfrm>
            <a:off x="2857500" y="1679600"/>
            <a:ext cx="3505200" cy="17841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2" name="Shape 112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3" name="Shape 113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128750" y="2225462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8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A8E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967410" y="1026904"/>
            <a:ext cx="4828200" cy="2708699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2348387" y="1407895"/>
            <a:ext cx="4828199" cy="2708700"/>
          </a:xfrm>
          <a:prstGeom prst="rect">
            <a:avLst/>
          </a:prstGeom>
          <a:solidFill>
            <a:srgbClr val="FAFF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type="ctrTitle"/>
          </p:nvPr>
        </p:nvSpPr>
        <p:spPr>
          <a:xfrm>
            <a:off x="2689350" y="1848605"/>
            <a:ext cx="4146300" cy="1827299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3459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2571750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type="ctrTitle"/>
          </p:nvPr>
        </p:nvSpPr>
        <p:spPr>
          <a:xfrm>
            <a:off x="2771700" y="1441775"/>
            <a:ext cx="3600600" cy="15108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b="1" sz="4800">
                <a:solidFill>
                  <a:srgbClr val="26323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b="1" sz="4800">
                <a:solidFill>
                  <a:srgbClr val="26323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b="1" sz="4800">
                <a:solidFill>
                  <a:srgbClr val="26323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b="1" sz="4800">
                <a:solidFill>
                  <a:srgbClr val="26323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b="1" sz="4800">
                <a:solidFill>
                  <a:srgbClr val="26323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b="1" sz="4800">
                <a:solidFill>
                  <a:srgbClr val="26323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b="1" sz="4800">
                <a:solidFill>
                  <a:srgbClr val="26323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b="1" sz="4800">
                <a:solidFill>
                  <a:srgbClr val="26323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b="1" sz="4800">
                <a:solidFill>
                  <a:srgbClr val="263238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3371625" y="3105075"/>
            <a:ext cx="2486100" cy="828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sz="1800">
                <a:solidFill>
                  <a:srgbClr val="26323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sz="1800">
                <a:solidFill>
                  <a:srgbClr val="26323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sz="1800">
                <a:solidFill>
                  <a:srgbClr val="26323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sz="1800">
                <a:solidFill>
                  <a:srgbClr val="26323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sz="1800">
                <a:solidFill>
                  <a:srgbClr val="26323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sz="1800">
                <a:solidFill>
                  <a:srgbClr val="26323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sz="1800">
                <a:solidFill>
                  <a:srgbClr val="26323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sz="1800">
                <a:solidFill>
                  <a:srgbClr val="26323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sz="1800">
                <a:solidFill>
                  <a:srgbClr val="263238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youtube.com/v/MfYpwtSmZOg" TargetMode="External"/><Relationship Id="rId4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2771700" y="1441775"/>
            <a:ext cx="3600600" cy="151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Fruit Detector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3371625" y="3105075"/>
            <a:ext cx="2486100" cy="82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/>
              <a:t>Allison Campbell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Chinmay Rajguru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55A64"/>
                </a:solidFill>
              </a:rPr>
              <a:t>Libraries 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Sklearn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Svm (support vector machine)- produces a classifier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Grid_search- provide classifier and parameters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Cross_validation- hold out portion of training set for testing (20%)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Metrics- output a report of classification 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Tkinter- GUI graphics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Urllib2/urlparse- process image urls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PIL- Image IO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>
                <a:solidFill>
                  <a:srgbClr val="455A64"/>
                </a:solidFill>
              </a:rPr>
              <a:t>Vision &amp; Future Perspective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To learn implementation of Machine Learning using GUI + images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Future possible modifications: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" sz="1800"/>
              <a:t>Store learning data on cloud, to make the system more mobile to use 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" sz="1800"/>
              <a:t>User can train the data and add more options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" sz="1800"/>
              <a:t>Since our system is just learning through images, not only fruits but any comparative images can be used as a dataset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2689350" y="1848605"/>
            <a:ext cx="4146300" cy="1827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>
                <a:solidFill>
                  <a:srgbClr val="455A64"/>
                </a:solidFill>
              </a:rPr>
              <a:t>ANY</a:t>
            </a:r>
            <a:br>
              <a:rPr b="0" lang="en">
                <a:solidFill>
                  <a:srgbClr val="455A64"/>
                </a:solidFill>
              </a:rPr>
            </a:br>
          </a:p>
          <a:p>
            <a:pPr lvl="0">
              <a:spcBef>
                <a:spcPts val="0"/>
              </a:spcBef>
              <a:buNone/>
            </a:pPr>
            <a:r>
              <a:rPr b="0" lang="en">
                <a:solidFill>
                  <a:srgbClr val="455A64"/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ctrTitle"/>
          </p:nvPr>
        </p:nvSpPr>
        <p:spPr>
          <a:xfrm>
            <a:off x="2689350" y="1848605"/>
            <a:ext cx="4146300" cy="1827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>
                <a:solidFill>
                  <a:srgbClr val="455A64"/>
                </a:solidFill>
              </a:rPr>
              <a:t>THANK YOU </a:t>
            </a:r>
            <a:br>
              <a:rPr b="0" lang="en"/>
            </a:b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365" y="2849175"/>
            <a:ext cx="810249" cy="9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600">
                <a:solidFill>
                  <a:srgbClr val="455A64"/>
                </a:solidFill>
              </a:rPr>
              <a:t>OUTLINE . . . 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★"/>
            </a:pPr>
            <a:r>
              <a:rPr lang="en" sz="2400"/>
              <a:t>Problem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★"/>
            </a:pPr>
            <a:r>
              <a:rPr lang="en" sz="2400"/>
              <a:t>Solution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★"/>
            </a:pPr>
            <a:r>
              <a:rPr lang="en" sz="2400"/>
              <a:t>Demo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★"/>
            </a:pPr>
            <a:r>
              <a:rPr lang="en" sz="2400"/>
              <a:t>Technical Details &amp; Libraries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★"/>
            </a:pPr>
            <a:r>
              <a:rPr lang="en" sz="2400"/>
              <a:t>Vision &amp; Future Perspectives 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275" y="3722825"/>
            <a:ext cx="1132999" cy="11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43336">
            <a:off x="7197475" y="2955487"/>
            <a:ext cx="1319200" cy="165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 rot="-5400000">
            <a:off x="-992275" y="1836775"/>
            <a:ext cx="4386900" cy="175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700">
                <a:solidFill>
                  <a:srgbClr val="455A64"/>
                </a:solidFill>
              </a:rPr>
              <a:t>Image Recognition Importance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>
              <a:spcBef>
                <a:spcPts val="0"/>
              </a:spcBef>
              <a:buSzPct val="100000"/>
            </a:pPr>
            <a:r>
              <a:rPr b="1" lang="en" sz="1900"/>
              <a:t>Interpretation</a:t>
            </a:r>
            <a:r>
              <a:rPr lang="en" sz="1900"/>
              <a:t> of pictorial information</a:t>
            </a:r>
          </a:p>
          <a:p>
            <a:pPr indent="-349250" lvl="0" marL="457200">
              <a:spcBef>
                <a:spcPts val="0"/>
              </a:spcBef>
              <a:buSzPct val="100000"/>
            </a:pPr>
            <a:r>
              <a:rPr b="1" lang="en" sz="1900"/>
              <a:t>Processing of a scene data</a:t>
            </a:r>
            <a:r>
              <a:rPr lang="en" sz="1900"/>
              <a:t> for an autonomous machine perception</a:t>
            </a:r>
          </a:p>
          <a:p>
            <a:pPr indent="-34925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b="1" lang="en" sz="1900"/>
              <a:t>Applications</a:t>
            </a:r>
          </a:p>
          <a:p>
            <a:pPr indent="-336550" lvl="1" marL="914400">
              <a:spcBef>
                <a:spcPts val="0"/>
              </a:spcBef>
              <a:buSzPct val="100000"/>
            </a:pPr>
            <a:r>
              <a:rPr lang="en" sz="1700"/>
              <a:t>Remote sensing</a:t>
            </a:r>
          </a:p>
          <a:p>
            <a:pPr indent="-336550" lvl="1" marL="914400">
              <a:spcBef>
                <a:spcPts val="0"/>
              </a:spcBef>
              <a:buSzPct val="100000"/>
            </a:pPr>
            <a:r>
              <a:rPr lang="en" sz="1700"/>
              <a:t>Image and data storage for transmission in business applications</a:t>
            </a:r>
          </a:p>
          <a:p>
            <a:pPr indent="-336550" lvl="1" marL="914400">
              <a:spcBef>
                <a:spcPts val="0"/>
              </a:spcBef>
              <a:buSzPct val="100000"/>
            </a:pPr>
            <a:r>
              <a:rPr lang="en" sz="1700"/>
              <a:t>Medical imaging</a:t>
            </a:r>
          </a:p>
          <a:p>
            <a:pPr indent="-336550" lvl="1" marL="914400">
              <a:spcBef>
                <a:spcPts val="0"/>
              </a:spcBef>
              <a:buSzPct val="100000"/>
            </a:pPr>
            <a:r>
              <a:rPr lang="en" sz="1700"/>
              <a:t>Acoustic imaging</a:t>
            </a:r>
          </a:p>
          <a:p>
            <a:pPr indent="-336550" lvl="1" marL="914400">
              <a:spcBef>
                <a:spcPts val="0"/>
              </a:spcBef>
              <a:buSzPct val="100000"/>
            </a:pPr>
            <a:r>
              <a:rPr lang="en" sz="1700"/>
              <a:t>Forensic sciences </a:t>
            </a:r>
          </a:p>
          <a:p>
            <a:pPr indent="-336550" lvl="1" marL="914400">
              <a:spcBef>
                <a:spcPts val="0"/>
              </a:spcBef>
              <a:buSzPct val="100000"/>
            </a:pPr>
            <a:r>
              <a:rPr lang="en" sz="1700"/>
              <a:t>Industrial automation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55A64"/>
                </a:solidFill>
              </a:rPr>
              <a:t>Problem?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Image Recognition without Machine Learning: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High maintenance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Not scalable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Not flexible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55A64"/>
                </a:solidFill>
              </a:rPr>
              <a:t>Solution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128750" y="2225462"/>
            <a:ext cx="6886500" cy="21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Use machine learning!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lang="en"/>
              <a:t>Supervised Learning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Python + SciKit Learn</a:t>
            </a:r>
          </a:p>
        </p:txBody>
      </p:sp>
      <p:sp>
        <p:nvSpPr>
          <p:cNvPr id="161" name="Shape 161"/>
          <p:cNvSpPr/>
          <p:nvPr/>
        </p:nvSpPr>
        <p:spPr>
          <a:xfrm>
            <a:off x="12450" y="4662450"/>
            <a:ext cx="9144000" cy="480900"/>
          </a:xfrm>
          <a:prstGeom prst="rect">
            <a:avLst/>
          </a:prstGeom>
          <a:solidFill>
            <a:srgbClr val="2632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x="2857500" y="1679600"/>
            <a:ext cx="3505200" cy="1784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x="2857500" y="1679600"/>
            <a:ext cx="3505200" cy="1784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Video...</a:t>
            </a:r>
          </a:p>
        </p:txBody>
      </p:sp>
      <p:sp>
        <p:nvSpPr>
          <p:cNvPr id="172" name="Shape 172" title="machine learning DEMO">
            <a:hlinkClick r:id="rId3"/>
          </p:cNvPr>
          <p:cNvSpPr/>
          <p:nvPr/>
        </p:nvSpPr>
        <p:spPr>
          <a:xfrm>
            <a:off x="982891" y="43987"/>
            <a:ext cx="6740683" cy="505552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5523" r="5523" t="0"/>
          <a:stretch/>
        </p:blipFill>
        <p:spPr>
          <a:xfrm>
            <a:off x="4941750" y="29737"/>
            <a:ext cx="3749700" cy="5084023"/>
          </a:xfrm>
          <a:prstGeom prst="rect">
            <a:avLst/>
          </a:prstGeom>
          <a:noFill/>
          <a:ln cap="flat" cmpd="dbl" w="762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pic>
      <p:sp>
        <p:nvSpPr>
          <p:cNvPr id="178" name="Shape 178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55A64"/>
                </a:solidFill>
              </a:rPr>
              <a:t>How It Works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291950" y="1854950"/>
            <a:ext cx="3978000" cy="25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Provide training set for each fruit type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System trains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Provide image URL or file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Get output name and image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55A64"/>
                </a:solidFill>
              </a:rPr>
              <a:t>Technical Details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2601000" y="518875"/>
            <a:ext cx="6124500" cy="40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SciKit Learn- Google developed API for Python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b="1" lang="en" sz="2200"/>
              <a:t>Fit </a:t>
            </a:r>
            <a:r>
              <a:rPr lang="en" sz="2200"/>
              <a:t>by RGB pixel count using 80% training set for each fruit type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b="1" lang="en" sz="2200"/>
              <a:t>Test</a:t>
            </a:r>
            <a:r>
              <a:rPr lang="en" sz="2200"/>
              <a:t> using 20% of training set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Then </a:t>
            </a:r>
            <a:r>
              <a:rPr b="1" lang="en" sz="2200"/>
              <a:t>Predict</a:t>
            </a:r>
            <a:r>
              <a:rPr lang="en" sz="2200"/>
              <a:t> new image given URL or file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