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257" r:id="rId4"/>
    <p:sldId id="258" r:id="rId5"/>
    <p:sldId id="261" r:id="rId6"/>
    <p:sldId id="303" r:id="rId7"/>
    <p:sldId id="263" r:id="rId8"/>
    <p:sldId id="285" r:id="rId9"/>
    <p:sldId id="264" r:id="rId10"/>
    <p:sldId id="265" r:id="rId11"/>
    <p:sldId id="283" r:id="rId12"/>
    <p:sldId id="284" r:id="rId13"/>
    <p:sldId id="313" r:id="rId14"/>
    <p:sldId id="287" r:id="rId15"/>
    <p:sldId id="286" r:id="rId16"/>
    <p:sldId id="301" r:id="rId17"/>
    <p:sldId id="268" r:id="rId18"/>
    <p:sldId id="310" r:id="rId19"/>
    <p:sldId id="289" r:id="rId20"/>
    <p:sldId id="291" r:id="rId21"/>
    <p:sldId id="292" r:id="rId22"/>
    <p:sldId id="307" r:id="rId23"/>
    <p:sldId id="290" r:id="rId24"/>
    <p:sldId id="293" r:id="rId25"/>
    <p:sldId id="312" r:id="rId26"/>
    <p:sldId id="298" r:id="rId27"/>
    <p:sldId id="299" r:id="rId28"/>
    <p:sldId id="296" r:id="rId29"/>
    <p:sldId id="316" r:id="rId30"/>
    <p:sldId id="314" r:id="rId31"/>
    <p:sldId id="294" r:id="rId32"/>
    <p:sldId id="300" r:id="rId33"/>
    <p:sldId id="302" r:id="rId34"/>
    <p:sldId id="305" r:id="rId35"/>
    <p:sldId id="308" r:id="rId36"/>
    <p:sldId id="306" r:id="rId37"/>
    <p:sldId id="30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79CAFC-F6F8-D2D9-9A91-E49313C20472}" name="Fan Zhang" initials="FZ" userId="88e9e036154b652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Zhang" userId="88e9e036154b6527" providerId="LiveId" clId="{0B3A2FF3-563F-49B6-8544-02109BBA04AD}"/>
    <pc:docChg chg="custSel addSld delSld modSld">
      <pc:chgData name="Fan Zhang" userId="88e9e036154b6527" providerId="LiveId" clId="{0B3A2FF3-563F-49B6-8544-02109BBA04AD}" dt="2022-09-18T01:37:41.099" v="985" actId="20577"/>
      <pc:docMkLst>
        <pc:docMk/>
      </pc:docMkLst>
      <pc:sldChg chg="modSp mod">
        <pc:chgData name="Fan Zhang" userId="88e9e036154b6527" providerId="LiveId" clId="{0B3A2FF3-563F-49B6-8544-02109BBA04AD}" dt="2022-09-18T01:32:49.580" v="941" actId="20577"/>
        <pc:sldMkLst>
          <pc:docMk/>
          <pc:sldMk cId="2489163897" sldId="285"/>
        </pc:sldMkLst>
        <pc:spChg chg="mod">
          <ac:chgData name="Fan Zhang" userId="88e9e036154b6527" providerId="LiveId" clId="{0B3A2FF3-563F-49B6-8544-02109BBA04AD}" dt="2022-09-18T01:32:49.580" v="941" actId="20577"/>
          <ac:spMkLst>
            <pc:docMk/>
            <pc:sldMk cId="2489163897" sldId="285"/>
            <ac:spMk id="3" creationId="{B34C680F-23C7-4941-A5C1-68956E8ADCE2}"/>
          </ac:spMkLst>
        </pc:spChg>
      </pc:sldChg>
      <pc:sldChg chg="del addCm">
        <pc:chgData name="Fan Zhang" userId="88e9e036154b6527" providerId="LiveId" clId="{0B3A2FF3-563F-49B6-8544-02109BBA04AD}" dt="2022-09-18T01:31:33.355" v="795" actId="2696"/>
        <pc:sldMkLst>
          <pc:docMk/>
          <pc:sldMk cId="3492809034" sldId="315"/>
        </pc:sldMkLst>
      </pc:sldChg>
      <pc:sldChg chg="modSp new mod">
        <pc:chgData name="Fan Zhang" userId="88e9e036154b6527" providerId="LiveId" clId="{0B3A2FF3-563F-49B6-8544-02109BBA04AD}" dt="2022-09-18T01:37:41.099" v="985" actId="20577"/>
        <pc:sldMkLst>
          <pc:docMk/>
          <pc:sldMk cId="4157112215" sldId="317"/>
        </pc:sldMkLst>
        <pc:spChg chg="mod">
          <ac:chgData name="Fan Zhang" userId="88e9e036154b6527" providerId="LiveId" clId="{0B3A2FF3-563F-49B6-8544-02109BBA04AD}" dt="2022-09-18T01:31:23.791" v="794" actId="20577"/>
          <ac:spMkLst>
            <pc:docMk/>
            <pc:sldMk cId="4157112215" sldId="317"/>
            <ac:spMk id="2" creationId="{AFEE40F7-0986-D6CC-A188-7508F98CBC3E}"/>
          </ac:spMkLst>
        </pc:spChg>
        <pc:spChg chg="mod">
          <ac:chgData name="Fan Zhang" userId="88e9e036154b6527" providerId="LiveId" clId="{0B3A2FF3-563F-49B6-8544-02109BBA04AD}" dt="2022-09-18T01:37:41.099" v="985" actId="20577"/>
          <ac:spMkLst>
            <pc:docMk/>
            <pc:sldMk cId="4157112215" sldId="317"/>
            <ac:spMk id="3" creationId="{0CC959C0-D447-03B5-C466-2EB428251DAB}"/>
          </ac:spMkLst>
        </pc:spChg>
      </pc:sldChg>
    </pc:docChg>
  </pc:docChgLst>
  <pc:docChgLst>
    <pc:chgData name="Chang, Sun J" userId="a476c0d7-0052-4e1d-9542-faa7a37ce692" providerId="ADAL" clId="{5942707A-731F-439E-8000-C59D68AB59CD}"/>
    <pc:docChg chg="modSld">
      <pc:chgData name="Chang, Sun J" userId="a476c0d7-0052-4e1d-9542-faa7a37ce692" providerId="ADAL" clId="{5942707A-731F-439E-8000-C59D68AB59CD}" dt="2022-09-10T01:29:36.780" v="13" actId="20577"/>
      <pc:docMkLst>
        <pc:docMk/>
      </pc:docMkLst>
      <pc:sldChg chg="modSp mod">
        <pc:chgData name="Chang, Sun J" userId="a476c0d7-0052-4e1d-9542-faa7a37ce692" providerId="ADAL" clId="{5942707A-731F-439E-8000-C59D68AB59CD}" dt="2022-09-10T01:29:36.780" v="13" actId="20577"/>
        <pc:sldMkLst>
          <pc:docMk/>
          <pc:sldMk cId="1161916451" sldId="256"/>
        </pc:sldMkLst>
        <pc:spChg chg="mod">
          <ac:chgData name="Chang, Sun J" userId="a476c0d7-0052-4e1d-9542-faa7a37ce692" providerId="ADAL" clId="{5942707A-731F-439E-8000-C59D68AB59CD}" dt="2022-09-10T01:29:36.780" v="13" actId="20577"/>
          <ac:spMkLst>
            <pc:docMk/>
            <pc:sldMk cId="1161916451" sldId="256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suagctr-my.sharepoint.com/personal/schang_agcenter_lsu_edu/Documents/my%20documents%20from%20the%20portable%20hard%20drive/All%20data%20files/DOC/MANUSCRI/real%20options%20timber%20insurance%20and%20GF/Fan%20Zhang/Batch%203/N%20way%20comparison%2008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suagctr-my.sharepoint.com/personal/schang_agcenter_lsu_edu/Documents/my%20documents%20from%20the%20portable%20hard%20drive/All%20data%20files/DOC/MANUSCRI/real%20options%20timber%20insurance%20and%20GF/Fan%20Zhang/Batch%203/N%20way%20comparison%2008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suagctr-my.sharepoint.com/personal/schang_agcenter_lsu_edu/Documents/my%20documents%20from%20the%20portable%20hard%20drive/All%20data%20files/DOC/MANUSCRI/real%20options%20timber%20insurance%20and%20GF/Fan%20Zhang/Batch%203/N%20way%20comparison%2008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suagctr-my.sharepoint.com/personal/schang_agcenter_lsu_edu/Documents/my%20documents%20from%20the%20portable%20hard%20drive/All%20data%20files/DOC/MANUSCRI/real%20options%20timber%20insurance%20and%20GF/Fan%20Zhang/Batch%203/Copy%20of%20Comparison%20o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Reservation</a:t>
            </a:r>
            <a:r>
              <a:rPr lang="en-US" baseline="0" dirty="0"/>
              <a:t> Price under the Brazee and Mendelsohn method and 55-year American put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520409813237643E-2"/>
          <c:y val="6.3270484156454282E-2"/>
          <c:w val="0.90717468429694847"/>
          <c:h val="0.90749786311233538"/>
        </c:manualLayout>
      </c:layout>
      <c:lineChart>
        <c:grouping val="standard"/>
        <c:varyColors val="0"/>
        <c:ser>
          <c:idx val="0"/>
          <c:order val="0"/>
          <c:tx>
            <c:v>B &amp; 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082322.xlsx]Sheet1'!$C$4:$C$59</c:f>
              <c:numCache>
                <c:formatCode>0.00</c:formatCode>
                <c:ptCount val="56"/>
                <c:pt idx="0">
                  <c:v>704.35689402739581</c:v>
                </c:pt>
                <c:pt idx="1">
                  <c:v>600.58787108566253</c:v>
                </c:pt>
                <c:pt idx="2">
                  <c:v>524.91191245725076</c:v>
                </c:pt>
                <c:pt idx="3">
                  <c:v>468.25928793658966</c:v>
                </c:pt>
                <c:pt idx="4">
                  <c:v>424.94309846654721</c:v>
                </c:pt>
                <c:pt idx="5">
                  <c:v>391.25685822190331</c:v>
                </c:pt>
                <c:pt idx="6">
                  <c:v>364.69569977892462</c:v>
                </c:pt>
                <c:pt idx="7">
                  <c:v>343.50644281156025</c:v>
                </c:pt>
                <c:pt idx="8">
                  <c:v>326.42347876893319</c:v>
                </c:pt>
                <c:pt idx="9">
                  <c:v>312.51185625434692</c:v>
                </c:pt>
                <c:pt idx="10">
                  <c:v>301.07059316375069</c:v>
                </c:pt>
                <c:pt idx="11">
                  <c:v>291.56933096735497</c:v>
                </c:pt>
                <c:pt idx="12">
                  <c:v>283.60423260140988</c:v>
                </c:pt>
                <c:pt idx="13">
                  <c:v>276.86601723271343</c:v>
                </c:pt>
                <c:pt idx="14">
                  <c:v>271.11634891443515</c:v>
                </c:pt>
                <c:pt idx="15">
                  <c:v>266.17028881888552</c:v>
                </c:pt>
                <c:pt idx="16">
                  <c:v>261.8832408726982</c:v>
                </c:pt>
                <c:pt idx="17">
                  <c:v>258.14123808428468</c:v>
                </c:pt>
                <c:pt idx="18">
                  <c:v>254.85370542689716</c:v>
                </c:pt>
                <c:pt idx="19">
                  <c:v>251.94805248045745</c:v>
                </c:pt>
                <c:pt idx="20">
                  <c:v>249.36561556892266</c:v>
                </c:pt>
                <c:pt idx="21">
                  <c:v>247.05859546402249</c:v>
                </c:pt>
                <c:pt idx="22">
                  <c:v>244.98773109302232</c:v>
                </c:pt>
                <c:pt idx="23">
                  <c:v>243.12051924618265</c:v>
                </c:pt>
                <c:pt idx="24">
                  <c:v>241.42984107345546</c:v>
                </c:pt>
                <c:pt idx="25">
                  <c:v>239.89289303985294</c:v>
                </c:pt>
                <c:pt idx="26">
                  <c:v>238.49034670500251</c:v>
                </c:pt>
                <c:pt idx="27">
                  <c:v>237.20568098731781</c:v>
                </c:pt>
                <c:pt idx="28">
                  <c:v>236.02464449848088</c:v>
                </c:pt>
                <c:pt idx="29">
                  <c:v>234.93481554941087</c:v>
                </c:pt>
                <c:pt idx="30">
                  <c:v>233.92523456941561</c:v>
                </c:pt>
                <c:pt idx="31">
                  <c:v>232.98608866665901</c:v>
                </c:pt>
                <c:pt idx="32">
                  <c:v>232.10843137803806</c:v>
                </c:pt>
                <c:pt idx="33">
                  <c:v>231.28392261858698</c:v>
                </c:pt>
                <c:pt idx="34">
                  <c:v>230.50457460667576</c:v>
                </c:pt>
                <c:pt idx="35">
                  <c:v>229.76248914016401</c:v>
                </c:pt>
                <c:pt idx="36">
                  <c:v>229.04956991718186</c:v>
                </c:pt>
                <c:pt idx="37">
                  <c:v>228.35719034421075</c:v>
                </c:pt>
                <c:pt idx="38">
                  <c:v>227.67579191470975</c:v>
                </c:pt>
                <c:pt idx="39">
                  <c:v>226.99437984519255</c:v>
                </c:pt>
                <c:pt idx="40">
                  <c:v>226.2998696476179</c:v>
                </c:pt>
                <c:pt idx="41">
                  <c:v>225.57621799828186</c:v>
                </c:pt>
                <c:pt idx="42">
                  <c:v>224.80323890228357</c:v>
                </c:pt>
                <c:pt idx="43">
                  <c:v>223.95495319684832</c:v>
                </c:pt>
                <c:pt idx="44">
                  <c:v>222.99722985678829</c:v>
                </c:pt>
                <c:pt idx="45">
                  <c:v>221.88432001670651</c:v>
                </c:pt>
                <c:pt idx="46">
                  <c:v>220.55359471748602</c:v>
                </c:pt>
                <c:pt idx="47">
                  <c:v>218.91723494351234</c:v>
                </c:pt>
                <c:pt idx="48">
                  <c:v>216.84846048769487</c:v>
                </c:pt>
                <c:pt idx="49">
                  <c:v>214.15729233917298</c:v>
                </c:pt>
                <c:pt idx="50">
                  <c:v>210.54448024374574</c:v>
                </c:pt>
                <c:pt idx="51">
                  <c:v>205.50452851543653</c:v>
                </c:pt>
                <c:pt idx="52">
                  <c:v>198.09032498572591</c:v>
                </c:pt>
                <c:pt idx="53">
                  <c:v>186.20266618188907</c:v>
                </c:pt>
                <c:pt idx="54">
                  <c:v>164.34517751040244</c:v>
                </c:pt>
                <c:pt idx="55">
                  <c:v>169.19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66-4698-99E0-0CF14280DB78}"/>
            </c:ext>
          </c:extLst>
        </c:ser>
        <c:ser>
          <c:idx val="1"/>
          <c:order val="1"/>
          <c:tx>
            <c:v>American 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082322.xlsx]Sheet1'!$E$4:$E$59</c:f>
              <c:numCache>
                <c:formatCode>0.00</c:formatCode>
                <c:ptCount val="56"/>
                <c:pt idx="0">
                  <c:v>1153.4516934984147</c:v>
                </c:pt>
                <c:pt idx="1">
                  <c:v>958.74817809441492</c:v>
                </c:pt>
                <c:pt idx="2">
                  <c:v>819.13279662579339</c:v>
                </c:pt>
                <c:pt idx="3">
                  <c:v>715.83297263771442</c:v>
                </c:pt>
                <c:pt idx="4">
                  <c:v>637.34112511613432</c:v>
                </c:pt>
                <c:pt idx="5">
                  <c:v>576.32123041173793</c:v>
                </c:pt>
                <c:pt idx="6">
                  <c:v>527.9341656604754</c:v>
                </c:pt>
                <c:pt idx="7">
                  <c:v>488.89643842720204</c:v>
                </c:pt>
                <c:pt idx="8">
                  <c:v>456.91728044255274</c:v>
                </c:pt>
                <c:pt idx="9">
                  <c:v>430.36422714791928</c:v>
                </c:pt>
                <c:pt idx="10">
                  <c:v>408.04929970418613</c:v>
                </c:pt>
                <c:pt idx="11">
                  <c:v>389.09098240439721</c:v>
                </c:pt>
                <c:pt idx="12">
                  <c:v>372.82619286254999</c:v>
                </c:pt>
                <c:pt idx="13">
                  <c:v>358.74757478406752</c:v>
                </c:pt>
                <c:pt idx="14">
                  <c:v>346.46103069542539</c:v>
                </c:pt>
                <c:pt idx="15">
                  <c:v>335.6581749073863</c:v>
                </c:pt>
                <c:pt idx="16">
                  <c:v>326.0935132015718</c:v>
                </c:pt>
                <c:pt idx="17">
                  <c:v>317.57070689758905</c:v>
                </c:pt>
                <c:pt idx="18">
                  <c:v>309.92988871427508</c:v>
                </c:pt>
                <c:pt idx="19">
                  <c:v>303.04094672015896</c:v>
                </c:pt>
                <c:pt idx="20">
                  <c:v>296.80653989418988</c:v>
                </c:pt>
                <c:pt idx="21">
                  <c:v>291.4654685487676</c:v>
                </c:pt>
                <c:pt idx="22">
                  <c:v>286.70704995512727</c:v>
                </c:pt>
                <c:pt idx="23">
                  <c:v>282.3682456840358</c:v>
                </c:pt>
                <c:pt idx="24">
                  <c:v>278.3806360157617</c:v>
                </c:pt>
                <c:pt idx="25">
                  <c:v>274.69191058540429</c:v>
                </c:pt>
                <c:pt idx="26">
                  <c:v>271.26445395896144</c:v>
                </c:pt>
                <c:pt idx="27">
                  <c:v>268.06054187715165</c:v>
                </c:pt>
                <c:pt idx="28">
                  <c:v>265.04577924199003</c:v>
                </c:pt>
                <c:pt idx="29">
                  <c:v>262.21523794435575</c:v>
                </c:pt>
                <c:pt idx="30">
                  <c:v>259.53451601952293</c:v>
                </c:pt>
                <c:pt idx="31">
                  <c:v>256.97313178272327</c:v>
                </c:pt>
                <c:pt idx="32">
                  <c:v>254.51839270633911</c:v>
                </c:pt>
                <c:pt idx="33">
                  <c:v>252.1590793880446</c:v>
                </c:pt>
                <c:pt idx="34">
                  <c:v>249.88524166157777</c:v>
                </c:pt>
                <c:pt idx="35">
                  <c:v>247.67449770047341</c:v>
                </c:pt>
                <c:pt idx="36">
                  <c:v>245.50652985619695</c:v>
                </c:pt>
                <c:pt idx="37">
                  <c:v>243.37579125159436</c:v>
                </c:pt>
                <c:pt idx="38">
                  <c:v>241.27728894587267</c:v>
                </c:pt>
                <c:pt idx="39">
                  <c:v>239.18149808002076</c:v>
                </c:pt>
                <c:pt idx="40">
                  <c:v>237.20855633703948</c:v>
                </c:pt>
                <c:pt idx="41">
                  <c:v>235.31343846748007</c:v>
                </c:pt>
                <c:pt idx="42">
                  <c:v>233.40683693131376</c:v>
                </c:pt>
                <c:pt idx="43">
                  <c:v>231.46376690745524</c:v>
                </c:pt>
                <c:pt idx="44">
                  <c:v>229.44929177905294</c:v>
                </c:pt>
                <c:pt idx="45">
                  <c:v>227.33053528334955</c:v>
                </c:pt>
                <c:pt idx="46">
                  <c:v>225.07644222199937</c:v>
                </c:pt>
                <c:pt idx="47">
                  <c:v>222.64654665669059</c:v>
                </c:pt>
                <c:pt idx="48">
                  <c:v>220.05678851912339</c:v>
                </c:pt>
                <c:pt idx="49">
                  <c:v>217.24693657206481</c:v>
                </c:pt>
                <c:pt idx="50">
                  <c:v>214.08544710669622</c:v>
                </c:pt>
                <c:pt idx="51">
                  <c:v>210.40511140393784</c:v>
                </c:pt>
                <c:pt idx="52">
                  <c:v>205.99455575965848</c:v>
                </c:pt>
                <c:pt idx="53">
                  <c:v>200.38573508521159</c:v>
                </c:pt>
                <c:pt idx="54">
                  <c:v>192.36240828414643</c:v>
                </c:pt>
                <c:pt idx="55">
                  <c:v>169.19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66-4698-99E0-0CF14280DB78}"/>
            </c:ext>
          </c:extLst>
        </c:ser>
        <c:ser>
          <c:idx val="4"/>
          <c:order val="4"/>
          <c:tx>
            <c:v>Rolling 15 yr  American put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082322.xlsx]Sheet1'!$L$4:$L$59</c:f>
            </c:numRef>
          </c:val>
          <c:smooth val="0"/>
          <c:extLst>
            <c:ext xmlns:c16="http://schemas.microsoft.com/office/drawing/2014/chart" uri="{C3380CC4-5D6E-409C-BE32-E72D297353CC}">
              <c16:uniqueId val="{00000002-AB66-4698-99E0-0CF14280D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665488"/>
        <c:axId val="32666923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v>Rolling 10 yr Ame. Put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'[N way comparison 082322.xlsx]Sheet1'!$A$4:$A$59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</c:v>
                      </c:pt>
                      <c:pt idx="1">
                        <c:v>16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19</c:v>
                      </c:pt>
                      <c:pt idx="5">
                        <c:v>20</c:v>
                      </c:pt>
                      <c:pt idx="6">
                        <c:v>21</c:v>
                      </c:pt>
                      <c:pt idx="7">
                        <c:v>22</c:v>
                      </c:pt>
                      <c:pt idx="8">
                        <c:v>23</c:v>
                      </c:pt>
                      <c:pt idx="9">
                        <c:v>24</c:v>
                      </c:pt>
                      <c:pt idx="10">
                        <c:v>25</c:v>
                      </c:pt>
                      <c:pt idx="11">
                        <c:v>26</c:v>
                      </c:pt>
                      <c:pt idx="12">
                        <c:v>27</c:v>
                      </c:pt>
                      <c:pt idx="13">
                        <c:v>28</c:v>
                      </c:pt>
                      <c:pt idx="14">
                        <c:v>29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32</c:v>
                      </c:pt>
                      <c:pt idx="18">
                        <c:v>33</c:v>
                      </c:pt>
                      <c:pt idx="19">
                        <c:v>34</c:v>
                      </c:pt>
                      <c:pt idx="20">
                        <c:v>35</c:v>
                      </c:pt>
                      <c:pt idx="21">
                        <c:v>36</c:v>
                      </c:pt>
                      <c:pt idx="22">
                        <c:v>37</c:v>
                      </c:pt>
                      <c:pt idx="23">
                        <c:v>38</c:v>
                      </c:pt>
                      <c:pt idx="24">
                        <c:v>39</c:v>
                      </c:pt>
                      <c:pt idx="25">
                        <c:v>40</c:v>
                      </c:pt>
                      <c:pt idx="26">
                        <c:v>41</c:v>
                      </c:pt>
                      <c:pt idx="27">
                        <c:v>42</c:v>
                      </c:pt>
                      <c:pt idx="28">
                        <c:v>43</c:v>
                      </c:pt>
                      <c:pt idx="29">
                        <c:v>44</c:v>
                      </c:pt>
                      <c:pt idx="30">
                        <c:v>45</c:v>
                      </c:pt>
                      <c:pt idx="31">
                        <c:v>46</c:v>
                      </c:pt>
                      <c:pt idx="32">
                        <c:v>47</c:v>
                      </c:pt>
                      <c:pt idx="33">
                        <c:v>48</c:v>
                      </c:pt>
                      <c:pt idx="34">
                        <c:v>49</c:v>
                      </c:pt>
                      <c:pt idx="35">
                        <c:v>50</c:v>
                      </c:pt>
                      <c:pt idx="36">
                        <c:v>51</c:v>
                      </c:pt>
                      <c:pt idx="37">
                        <c:v>52</c:v>
                      </c:pt>
                      <c:pt idx="38">
                        <c:v>53</c:v>
                      </c:pt>
                      <c:pt idx="39">
                        <c:v>54</c:v>
                      </c:pt>
                      <c:pt idx="40">
                        <c:v>55</c:v>
                      </c:pt>
                      <c:pt idx="41">
                        <c:v>56</c:v>
                      </c:pt>
                      <c:pt idx="42">
                        <c:v>57</c:v>
                      </c:pt>
                      <c:pt idx="43">
                        <c:v>58</c:v>
                      </c:pt>
                      <c:pt idx="44">
                        <c:v>59</c:v>
                      </c:pt>
                      <c:pt idx="45">
                        <c:v>60</c:v>
                      </c:pt>
                      <c:pt idx="46">
                        <c:v>61</c:v>
                      </c:pt>
                      <c:pt idx="47">
                        <c:v>62</c:v>
                      </c:pt>
                      <c:pt idx="48">
                        <c:v>63</c:v>
                      </c:pt>
                      <c:pt idx="49">
                        <c:v>64</c:v>
                      </c:pt>
                      <c:pt idx="50">
                        <c:v>65</c:v>
                      </c:pt>
                      <c:pt idx="51">
                        <c:v>66</c:v>
                      </c:pt>
                      <c:pt idx="52">
                        <c:v>67</c:v>
                      </c:pt>
                      <c:pt idx="53">
                        <c:v>68</c:v>
                      </c:pt>
                      <c:pt idx="54">
                        <c:v>69</c:v>
                      </c:pt>
                      <c:pt idx="55">
                        <c:v>70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'[N way comparison 082322.xlsx]Sheet1'!$J$4:$J$59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379.28869312988365</c:v>
                      </c:pt>
                      <c:pt idx="1">
                        <c:v>352.0179115412048</c:v>
                      </c:pt>
                      <c:pt idx="2">
                        <c:v>331.48508125468072</c:v>
                      </c:pt>
                      <c:pt idx="3">
                        <c:v>315.61507959127096</c:v>
                      </c:pt>
                      <c:pt idx="4">
                        <c:v>303.07528031447214</c:v>
                      </c:pt>
                      <c:pt idx="5">
                        <c:v>292.97886188725965</c:v>
                      </c:pt>
                      <c:pt idx="6">
                        <c:v>284.7172839892562</c:v>
                      </c:pt>
                      <c:pt idx="7">
                        <c:v>277.8616744444476</c:v>
                      </c:pt>
                      <c:pt idx="8">
                        <c:v>272.10263432982657</c:v>
                      </c:pt>
                      <c:pt idx="9">
                        <c:v>267.21230302459969</c:v>
                      </c:pt>
                      <c:pt idx="10">
                        <c:v>263.01976685201191</c:v>
                      </c:pt>
                      <c:pt idx="11">
                        <c:v>259.39471163330626</c:v>
                      </c:pt>
                      <c:pt idx="12">
                        <c:v>256.2363077873764</c:v>
                      </c:pt>
                      <c:pt idx="13">
                        <c:v>253.46549814624586</c:v>
                      </c:pt>
                      <c:pt idx="14">
                        <c:v>251.01954756488769</c:v>
                      </c:pt>
                      <c:pt idx="15">
                        <c:v>248.84812614128543</c:v>
                      </c:pt>
                      <c:pt idx="16">
                        <c:v>246.91045131287009</c:v>
                      </c:pt>
                      <c:pt idx="17">
                        <c:v>245.1731732685904</c:v>
                      </c:pt>
                      <c:pt idx="18">
                        <c:v>243.60879015706377</c:v>
                      </c:pt>
                      <c:pt idx="19">
                        <c:v>242.19444623368531</c:v>
                      </c:pt>
                      <c:pt idx="20">
                        <c:v>240.9110104036418</c:v>
                      </c:pt>
                      <c:pt idx="21">
                        <c:v>239.74236255316038</c:v>
                      </c:pt>
                      <c:pt idx="22">
                        <c:v>238.67483558711467</c:v>
                      </c:pt>
                      <c:pt idx="23">
                        <c:v>237.69677536127773</c:v>
                      </c:pt>
                      <c:pt idx="24">
                        <c:v>236.79819074740513</c:v>
                      </c:pt>
                      <c:pt idx="25">
                        <c:v>235.97047323283221</c:v>
                      </c:pt>
                      <c:pt idx="26">
                        <c:v>235.20617062024434</c:v>
                      </c:pt>
                      <c:pt idx="27">
                        <c:v>234.49880315541614</c:v>
                      </c:pt>
                      <c:pt idx="28">
                        <c:v>233.84271317889954</c:v>
                      </c:pt>
                      <c:pt idx="29">
                        <c:v>233.23294145360126</c:v>
                      </c:pt>
                      <c:pt idx="30">
                        <c:v>232.66512486068808</c:v>
                      </c:pt>
                      <c:pt idx="31">
                        <c:v>232.13541132015763</c:v>
                      </c:pt>
                      <c:pt idx="32">
                        <c:v>231.64038867872847</c:v>
                      </c:pt>
                      <c:pt idx="33">
                        <c:v>231.17702498768773</c:v>
                      </c:pt>
                      <c:pt idx="34">
                        <c:v>230.74261811869943</c:v>
                      </c:pt>
                      <c:pt idx="35">
                        <c:v>230.33475307423811</c:v>
                      </c:pt>
                      <c:pt idx="36">
                        <c:v>229.95126566919987</c:v>
                      </c:pt>
                      <c:pt idx="37">
                        <c:v>229.59021151218496</c:v>
                      </c:pt>
                      <c:pt idx="38">
                        <c:v>229.24983941451168</c:v>
                      </c:pt>
                      <c:pt idx="39">
                        <c:v>228.92856851398415</c:v>
                      </c:pt>
                      <c:pt idx="40">
                        <c:v>228.62496852771164</c:v>
                      </c:pt>
                      <c:pt idx="41">
                        <c:v>228.3377426507106</c:v>
                      </c:pt>
                      <c:pt idx="42">
                        <c:v>228.06571269984588</c:v>
                      </c:pt>
                      <c:pt idx="43">
                        <c:v>227.80780616995679</c:v>
                      </c:pt>
                      <c:pt idx="44">
                        <c:v>227.56304492391448</c:v>
                      </c:pt>
                      <c:pt idx="45">
                        <c:v>227.33053528334955</c:v>
                      </c:pt>
                      <c:pt idx="46">
                        <c:v>225.07644222199937</c:v>
                      </c:pt>
                      <c:pt idx="47">
                        <c:v>222.64654665669059</c:v>
                      </c:pt>
                      <c:pt idx="48">
                        <c:v>220.05678851912339</c:v>
                      </c:pt>
                      <c:pt idx="49">
                        <c:v>217.24693657206481</c:v>
                      </c:pt>
                      <c:pt idx="50">
                        <c:v>214.08544710669622</c:v>
                      </c:pt>
                      <c:pt idx="51">
                        <c:v>210.40511140393784</c:v>
                      </c:pt>
                      <c:pt idx="52">
                        <c:v>205.99455575965848</c:v>
                      </c:pt>
                      <c:pt idx="53">
                        <c:v>200.38573508521159</c:v>
                      </c:pt>
                      <c:pt idx="54">
                        <c:v>192.36240828414643</c:v>
                      </c:pt>
                      <c:pt idx="55">
                        <c:v>169.19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B66-4698-99E0-0CF14280DB78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Rolling 20 years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082322.xlsx]Sheet1'!$A$4:$A$59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</c:v>
                      </c:pt>
                      <c:pt idx="1">
                        <c:v>16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19</c:v>
                      </c:pt>
                      <c:pt idx="5">
                        <c:v>20</c:v>
                      </c:pt>
                      <c:pt idx="6">
                        <c:v>21</c:v>
                      </c:pt>
                      <c:pt idx="7">
                        <c:v>22</c:v>
                      </c:pt>
                      <c:pt idx="8">
                        <c:v>23</c:v>
                      </c:pt>
                      <c:pt idx="9">
                        <c:v>24</c:v>
                      </c:pt>
                      <c:pt idx="10">
                        <c:v>25</c:v>
                      </c:pt>
                      <c:pt idx="11">
                        <c:v>26</c:v>
                      </c:pt>
                      <c:pt idx="12">
                        <c:v>27</c:v>
                      </c:pt>
                      <c:pt idx="13">
                        <c:v>28</c:v>
                      </c:pt>
                      <c:pt idx="14">
                        <c:v>29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32</c:v>
                      </c:pt>
                      <c:pt idx="18">
                        <c:v>33</c:v>
                      </c:pt>
                      <c:pt idx="19">
                        <c:v>34</c:v>
                      </c:pt>
                      <c:pt idx="20">
                        <c:v>35</c:v>
                      </c:pt>
                      <c:pt idx="21">
                        <c:v>36</c:v>
                      </c:pt>
                      <c:pt idx="22">
                        <c:v>37</c:v>
                      </c:pt>
                      <c:pt idx="23">
                        <c:v>38</c:v>
                      </c:pt>
                      <c:pt idx="24">
                        <c:v>39</c:v>
                      </c:pt>
                      <c:pt idx="25">
                        <c:v>40</c:v>
                      </c:pt>
                      <c:pt idx="26">
                        <c:v>41</c:v>
                      </c:pt>
                      <c:pt idx="27">
                        <c:v>42</c:v>
                      </c:pt>
                      <c:pt idx="28">
                        <c:v>43</c:v>
                      </c:pt>
                      <c:pt idx="29">
                        <c:v>44</c:v>
                      </c:pt>
                      <c:pt idx="30">
                        <c:v>45</c:v>
                      </c:pt>
                      <c:pt idx="31">
                        <c:v>46</c:v>
                      </c:pt>
                      <c:pt idx="32">
                        <c:v>47</c:v>
                      </c:pt>
                      <c:pt idx="33">
                        <c:v>48</c:v>
                      </c:pt>
                      <c:pt idx="34">
                        <c:v>49</c:v>
                      </c:pt>
                      <c:pt idx="35">
                        <c:v>50</c:v>
                      </c:pt>
                      <c:pt idx="36">
                        <c:v>51</c:v>
                      </c:pt>
                      <c:pt idx="37">
                        <c:v>52</c:v>
                      </c:pt>
                      <c:pt idx="38">
                        <c:v>53</c:v>
                      </c:pt>
                      <c:pt idx="39">
                        <c:v>54</c:v>
                      </c:pt>
                      <c:pt idx="40">
                        <c:v>55</c:v>
                      </c:pt>
                      <c:pt idx="41">
                        <c:v>56</c:v>
                      </c:pt>
                      <c:pt idx="42">
                        <c:v>57</c:v>
                      </c:pt>
                      <c:pt idx="43">
                        <c:v>58</c:v>
                      </c:pt>
                      <c:pt idx="44">
                        <c:v>59</c:v>
                      </c:pt>
                      <c:pt idx="45">
                        <c:v>60</c:v>
                      </c:pt>
                      <c:pt idx="46">
                        <c:v>61</c:v>
                      </c:pt>
                      <c:pt idx="47">
                        <c:v>62</c:v>
                      </c:pt>
                      <c:pt idx="48">
                        <c:v>63</c:v>
                      </c:pt>
                      <c:pt idx="49">
                        <c:v>64</c:v>
                      </c:pt>
                      <c:pt idx="50">
                        <c:v>65</c:v>
                      </c:pt>
                      <c:pt idx="51">
                        <c:v>66</c:v>
                      </c:pt>
                      <c:pt idx="52">
                        <c:v>67</c:v>
                      </c:pt>
                      <c:pt idx="53">
                        <c:v>68</c:v>
                      </c:pt>
                      <c:pt idx="54">
                        <c:v>69</c:v>
                      </c:pt>
                      <c:pt idx="55">
                        <c:v>70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082322.xlsx]Sheet1'!$Q$4:$Q$59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604.41080705005129</c:v>
                      </c:pt>
                      <c:pt idx="1">
                        <c:v>533.28723643765238</c:v>
                      </c:pt>
                      <c:pt idx="2">
                        <c:v>481.07994513512716</c:v>
                      </c:pt>
                      <c:pt idx="3">
                        <c:v>441.62472257115382</c:v>
                      </c:pt>
                      <c:pt idx="4">
                        <c:v>411.06369765162526</c:v>
                      </c:pt>
                      <c:pt idx="5">
                        <c:v>386.88944295811007</c:v>
                      </c:pt>
                      <c:pt idx="6">
                        <c:v>367.41824634315594</c:v>
                      </c:pt>
                      <c:pt idx="7">
                        <c:v>351.48696888937405</c:v>
                      </c:pt>
                      <c:pt idx="8">
                        <c:v>338.27183886318505</c:v>
                      </c:pt>
                      <c:pt idx="9">
                        <c:v>327.17646248348473</c:v>
                      </c:pt>
                      <c:pt idx="10">
                        <c:v>317.76053875637967</c:v>
                      </c:pt>
                      <c:pt idx="11">
                        <c:v>309.69327443555358</c:v>
                      </c:pt>
                      <c:pt idx="12">
                        <c:v>302.72221423254626</c:v>
                      </c:pt>
                      <c:pt idx="13">
                        <c:v>296.65193747608981</c:v>
                      </c:pt>
                      <c:pt idx="14">
                        <c:v>291.32921537305594</c:v>
                      </c:pt>
                      <c:pt idx="15">
                        <c:v>286.63248716420912</c:v>
                      </c:pt>
                      <c:pt idx="16">
                        <c:v>282.46427842550685</c:v>
                      </c:pt>
                      <c:pt idx="17">
                        <c:v>278.74565852729387</c:v>
                      </c:pt>
                      <c:pt idx="18">
                        <c:v>275.4121339777148</c:v>
                      </c:pt>
                      <c:pt idx="19">
                        <c:v>272.41056771867716</c:v>
                      </c:pt>
                      <c:pt idx="20">
                        <c:v>269.69684142756864</c:v>
                      </c:pt>
                      <c:pt idx="21">
                        <c:v>267.23406267742473</c:v>
                      </c:pt>
                      <c:pt idx="22">
                        <c:v>264.99117631552326</c:v>
                      </c:pt>
                      <c:pt idx="23">
                        <c:v>262.94187898146441</c:v>
                      </c:pt>
                      <c:pt idx="24">
                        <c:v>261.06376326642669</c:v>
                      </c:pt>
                      <c:pt idx="25">
                        <c:v>259.33763748450974</c:v>
                      </c:pt>
                      <c:pt idx="26">
                        <c:v>257.74698093147072</c:v>
                      </c:pt>
                      <c:pt idx="27">
                        <c:v>256.27750454543917</c:v>
                      </c:pt>
                      <c:pt idx="28">
                        <c:v>254.91679420753445</c:v>
                      </c:pt>
                      <c:pt idx="29">
                        <c:v>253.65401931433786</c:v>
                      </c:pt>
                      <c:pt idx="30">
                        <c:v>252.47969326349482</c:v>
                      </c:pt>
                      <c:pt idx="31">
                        <c:v>251.38547549956121</c:v>
                      </c:pt>
                      <c:pt idx="32">
                        <c:v>250.36400703911255</c:v>
                      </c:pt>
                      <c:pt idx="33">
                        <c:v>249.40877312460657</c:v>
                      </c:pt>
                      <c:pt idx="34">
                        <c:v>248.51398798419322</c:v>
                      </c:pt>
                      <c:pt idx="35">
                        <c:v>247.67449770047341</c:v>
                      </c:pt>
                      <c:pt idx="36">
                        <c:v>245.50652985619695</c:v>
                      </c:pt>
                      <c:pt idx="37">
                        <c:v>243.37579125159436</c:v>
                      </c:pt>
                      <c:pt idx="38">
                        <c:v>241.27728894587267</c:v>
                      </c:pt>
                      <c:pt idx="39">
                        <c:v>239.18149808002076</c:v>
                      </c:pt>
                      <c:pt idx="40">
                        <c:v>237.20855633703948</c:v>
                      </c:pt>
                      <c:pt idx="41">
                        <c:v>235.31343846748007</c:v>
                      </c:pt>
                      <c:pt idx="42">
                        <c:v>233.40683693131376</c:v>
                      </c:pt>
                      <c:pt idx="43">
                        <c:v>231.46376690745524</c:v>
                      </c:pt>
                      <c:pt idx="44">
                        <c:v>229.44929177905294</c:v>
                      </c:pt>
                      <c:pt idx="45">
                        <c:v>227.33053528334955</c:v>
                      </c:pt>
                      <c:pt idx="46">
                        <c:v>225.07644222199937</c:v>
                      </c:pt>
                      <c:pt idx="47">
                        <c:v>222.64654665669059</c:v>
                      </c:pt>
                      <c:pt idx="48">
                        <c:v>220.05678851912339</c:v>
                      </c:pt>
                      <c:pt idx="49">
                        <c:v>217.24693657206481</c:v>
                      </c:pt>
                      <c:pt idx="50">
                        <c:v>214.08544710669622</c:v>
                      </c:pt>
                      <c:pt idx="51">
                        <c:v>210.40511140393784</c:v>
                      </c:pt>
                      <c:pt idx="52">
                        <c:v>205.99455575965848</c:v>
                      </c:pt>
                      <c:pt idx="53">
                        <c:v>200.38573508521159</c:v>
                      </c:pt>
                      <c:pt idx="54">
                        <c:v>192.36240828414643</c:v>
                      </c:pt>
                      <c:pt idx="55">
                        <c:v>169.19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B66-4698-99E0-0CF14280DB78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v>Rolling 25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082322.xlsx]Sheet1'!$A$4:$A$59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</c:v>
                      </c:pt>
                      <c:pt idx="1">
                        <c:v>16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19</c:v>
                      </c:pt>
                      <c:pt idx="5">
                        <c:v>20</c:v>
                      </c:pt>
                      <c:pt idx="6">
                        <c:v>21</c:v>
                      </c:pt>
                      <c:pt idx="7">
                        <c:v>22</c:v>
                      </c:pt>
                      <c:pt idx="8">
                        <c:v>23</c:v>
                      </c:pt>
                      <c:pt idx="9">
                        <c:v>24</c:v>
                      </c:pt>
                      <c:pt idx="10">
                        <c:v>25</c:v>
                      </c:pt>
                      <c:pt idx="11">
                        <c:v>26</c:v>
                      </c:pt>
                      <c:pt idx="12">
                        <c:v>27</c:v>
                      </c:pt>
                      <c:pt idx="13">
                        <c:v>28</c:v>
                      </c:pt>
                      <c:pt idx="14">
                        <c:v>29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32</c:v>
                      </c:pt>
                      <c:pt idx="18">
                        <c:v>33</c:v>
                      </c:pt>
                      <c:pt idx="19">
                        <c:v>34</c:v>
                      </c:pt>
                      <c:pt idx="20">
                        <c:v>35</c:v>
                      </c:pt>
                      <c:pt idx="21">
                        <c:v>36</c:v>
                      </c:pt>
                      <c:pt idx="22">
                        <c:v>37</c:v>
                      </c:pt>
                      <c:pt idx="23">
                        <c:v>38</c:v>
                      </c:pt>
                      <c:pt idx="24">
                        <c:v>39</c:v>
                      </c:pt>
                      <c:pt idx="25">
                        <c:v>40</c:v>
                      </c:pt>
                      <c:pt idx="26">
                        <c:v>41</c:v>
                      </c:pt>
                      <c:pt idx="27">
                        <c:v>42</c:v>
                      </c:pt>
                      <c:pt idx="28">
                        <c:v>43</c:v>
                      </c:pt>
                      <c:pt idx="29">
                        <c:v>44</c:v>
                      </c:pt>
                      <c:pt idx="30">
                        <c:v>45</c:v>
                      </c:pt>
                      <c:pt idx="31">
                        <c:v>46</c:v>
                      </c:pt>
                      <c:pt idx="32">
                        <c:v>47</c:v>
                      </c:pt>
                      <c:pt idx="33">
                        <c:v>48</c:v>
                      </c:pt>
                      <c:pt idx="34">
                        <c:v>49</c:v>
                      </c:pt>
                      <c:pt idx="35">
                        <c:v>50</c:v>
                      </c:pt>
                      <c:pt idx="36">
                        <c:v>51</c:v>
                      </c:pt>
                      <c:pt idx="37">
                        <c:v>52</c:v>
                      </c:pt>
                      <c:pt idx="38">
                        <c:v>53</c:v>
                      </c:pt>
                      <c:pt idx="39">
                        <c:v>54</c:v>
                      </c:pt>
                      <c:pt idx="40">
                        <c:v>55</c:v>
                      </c:pt>
                      <c:pt idx="41">
                        <c:v>56</c:v>
                      </c:pt>
                      <c:pt idx="42">
                        <c:v>57</c:v>
                      </c:pt>
                      <c:pt idx="43">
                        <c:v>58</c:v>
                      </c:pt>
                      <c:pt idx="44">
                        <c:v>59</c:v>
                      </c:pt>
                      <c:pt idx="45">
                        <c:v>60</c:v>
                      </c:pt>
                      <c:pt idx="46">
                        <c:v>61</c:v>
                      </c:pt>
                      <c:pt idx="47">
                        <c:v>62</c:v>
                      </c:pt>
                      <c:pt idx="48">
                        <c:v>63</c:v>
                      </c:pt>
                      <c:pt idx="49">
                        <c:v>64</c:v>
                      </c:pt>
                      <c:pt idx="50">
                        <c:v>65</c:v>
                      </c:pt>
                      <c:pt idx="51">
                        <c:v>66</c:v>
                      </c:pt>
                      <c:pt idx="52">
                        <c:v>67</c:v>
                      </c:pt>
                      <c:pt idx="53">
                        <c:v>68</c:v>
                      </c:pt>
                      <c:pt idx="54">
                        <c:v>69</c:v>
                      </c:pt>
                      <c:pt idx="55">
                        <c:v>70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082322.xlsx]Sheet1'!$V$4:$V$59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707.19877087321242</c:v>
                      </c:pt>
                      <c:pt idx="1">
                        <c:v>614.92040388707346</c:v>
                      </c:pt>
                      <c:pt idx="2">
                        <c:v>547.58896139989247</c:v>
                      </c:pt>
                      <c:pt idx="3">
                        <c:v>496.97717033614083</c:v>
                      </c:pt>
                      <c:pt idx="4">
                        <c:v>457.96446777917265</c:v>
                      </c:pt>
                      <c:pt idx="5">
                        <c:v>427.23981315902978</c:v>
                      </c:pt>
                      <c:pt idx="6">
                        <c:v>402.59048904252984</c:v>
                      </c:pt>
                      <c:pt idx="7">
                        <c:v>382.49471617381096</c:v>
                      </c:pt>
                      <c:pt idx="8">
                        <c:v>365.87920881713001</c:v>
                      </c:pt>
                      <c:pt idx="9">
                        <c:v>351.9699601884106</c:v>
                      </c:pt>
                      <c:pt idx="10">
                        <c:v>340.19763354161563</c:v>
                      </c:pt>
                      <c:pt idx="11">
                        <c:v>330.13596358722674</c:v>
                      </c:pt>
                      <c:pt idx="12">
                        <c:v>321.46068555145609</c:v>
                      </c:pt>
                      <c:pt idx="13">
                        <c:v>313.92155805427313</c:v>
                      </c:pt>
                      <c:pt idx="14">
                        <c:v>307.32293208810904</c:v>
                      </c:pt>
                      <c:pt idx="15">
                        <c:v>301.51001539415114</c:v>
                      </c:pt>
                      <c:pt idx="16">
                        <c:v>296.35900525830988</c:v>
                      </c:pt>
                      <c:pt idx="17">
                        <c:v>291.76989490048732</c:v>
                      </c:pt>
                      <c:pt idx="18">
                        <c:v>287.66115741572634</c:v>
                      </c:pt>
                      <c:pt idx="19">
                        <c:v>283.96576778016401</c:v>
                      </c:pt>
                      <c:pt idx="20">
                        <c:v>280.62819149847627</c:v>
                      </c:pt>
                      <c:pt idx="21">
                        <c:v>277.60208042062015</c:v>
                      </c:pt>
                      <c:pt idx="22">
                        <c:v>274.84849199346672</c:v>
                      </c:pt>
                      <c:pt idx="23">
                        <c:v>272.33450019467421</c:v>
                      </c:pt>
                      <c:pt idx="24">
                        <c:v>270.03210255518775</c:v>
                      </c:pt>
                      <c:pt idx="25">
                        <c:v>267.91735314648196</c:v>
                      </c:pt>
                      <c:pt idx="26">
                        <c:v>265.96966956066569</c:v>
                      </c:pt>
                      <c:pt idx="27">
                        <c:v>264.17127499133699</c:v>
                      </c:pt>
                      <c:pt idx="28">
                        <c:v>262.5067460458414</c:v>
                      </c:pt>
                      <c:pt idx="29">
                        <c:v>260.96264392037671</c:v>
                      </c:pt>
                      <c:pt idx="30">
                        <c:v>259.52721176355368</c:v>
                      </c:pt>
                      <c:pt idx="31">
                        <c:v>256.96897847469705</c:v>
                      </c:pt>
                      <c:pt idx="32">
                        <c:v>254.51955068283047</c:v>
                      </c:pt>
                      <c:pt idx="33">
                        <c:v>252.1621900215595</c:v>
                      </c:pt>
                      <c:pt idx="34">
                        <c:v>249.88275320115306</c:v>
                      </c:pt>
                      <c:pt idx="35">
                        <c:v>247.67084474160782</c:v>
                      </c:pt>
                      <c:pt idx="36">
                        <c:v>245.50785502601559</c:v>
                      </c:pt>
                      <c:pt idx="37">
                        <c:v>243.38020784571546</c:v>
                      </c:pt>
                      <c:pt idx="38">
                        <c:v>241.27486777123951</c:v>
                      </c:pt>
                      <c:pt idx="39">
                        <c:v>239.18231370927452</c:v>
                      </c:pt>
                      <c:pt idx="40">
                        <c:v>237.21101409878608</c:v>
                      </c:pt>
                      <c:pt idx="41">
                        <c:v>235.30884823974577</c:v>
                      </c:pt>
                      <c:pt idx="42">
                        <c:v>233.4020845289507</c:v>
                      </c:pt>
                      <c:pt idx="43">
                        <c:v>231.4621299702853</c:v>
                      </c:pt>
                      <c:pt idx="44">
                        <c:v>229.44641351712232</c:v>
                      </c:pt>
                      <c:pt idx="45">
                        <c:v>227.32883394111536</c:v>
                      </c:pt>
                      <c:pt idx="46">
                        <c:v>225.07800735540826</c:v>
                      </c:pt>
                      <c:pt idx="47">
                        <c:v>222.6518382925733</c:v>
                      </c:pt>
                      <c:pt idx="48">
                        <c:v>220.06070385884263</c:v>
                      </c:pt>
                      <c:pt idx="49">
                        <c:v>217.24672188840802</c:v>
                      </c:pt>
                      <c:pt idx="50">
                        <c:v>214.08809674356513</c:v>
                      </c:pt>
                      <c:pt idx="51">
                        <c:v>210.40825200170804</c:v>
                      </c:pt>
                      <c:pt idx="52">
                        <c:v>205.9878320493595</c:v>
                      </c:pt>
                      <c:pt idx="53">
                        <c:v>200.38461036188829</c:v>
                      </c:pt>
                      <c:pt idx="54">
                        <c:v>192.35917304389733</c:v>
                      </c:pt>
                      <c:pt idx="55">
                        <c:v>169.19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B66-4698-99E0-0CF14280DB78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v>Rolling 15</c:v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082322.xlsx]Sheet1'!$A$4:$A$59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</c:v>
                      </c:pt>
                      <c:pt idx="1">
                        <c:v>16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19</c:v>
                      </c:pt>
                      <c:pt idx="5">
                        <c:v>20</c:v>
                      </c:pt>
                      <c:pt idx="6">
                        <c:v>21</c:v>
                      </c:pt>
                      <c:pt idx="7">
                        <c:v>22</c:v>
                      </c:pt>
                      <c:pt idx="8">
                        <c:v>23</c:v>
                      </c:pt>
                      <c:pt idx="9">
                        <c:v>24</c:v>
                      </c:pt>
                      <c:pt idx="10">
                        <c:v>25</c:v>
                      </c:pt>
                      <c:pt idx="11">
                        <c:v>26</c:v>
                      </c:pt>
                      <c:pt idx="12">
                        <c:v>27</c:v>
                      </c:pt>
                      <c:pt idx="13">
                        <c:v>28</c:v>
                      </c:pt>
                      <c:pt idx="14">
                        <c:v>29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32</c:v>
                      </c:pt>
                      <c:pt idx="18">
                        <c:v>33</c:v>
                      </c:pt>
                      <c:pt idx="19">
                        <c:v>34</c:v>
                      </c:pt>
                      <c:pt idx="20">
                        <c:v>35</c:v>
                      </c:pt>
                      <c:pt idx="21">
                        <c:v>36</c:v>
                      </c:pt>
                      <c:pt idx="22">
                        <c:v>37</c:v>
                      </c:pt>
                      <c:pt idx="23">
                        <c:v>38</c:v>
                      </c:pt>
                      <c:pt idx="24">
                        <c:v>39</c:v>
                      </c:pt>
                      <c:pt idx="25">
                        <c:v>40</c:v>
                      </c:pt>
                      <c:pt idx="26">
                        <c:v>41</c:v>
                      </c:pt>
                      <c:pt idx="27">
                        <c:v>42</c:v>
                      </c:pt>
                      <c:pt idx="28">
                        <c:v>43</c:v>
                      </c:pt>
                      <c:pt idx="29">
                        <c:v>44</c:v>
                      </c:pt>
                      <c:pt idx="30">
                        <c:v>45</c:v>
                      </c:pt>
                      <c:pt idx="31">
                        <c:v>46</c:v>
                      </c:pt>
                      <c:pt idx="32">
                        <c:v>47</c:v>
                      </c:pt>
                      <c:pt idx="33">
                        <c:v>48</c:v>
                      </c:pt>
                      <c:pt idx="34">
                        <c:v>49</c:v>
                      </c:pt>
                      <c:pt idx="35">
                        <c:v>50</c:v>
                      </c:pt>
                      <c:pt idx="36">
                        <c:v>51</c:v>
                      </c:pt>
                      <c:pt idx="37">
                        <c:v>52</c:v>
                      </c:pt>
                      <c:pt idx="38">
                        <c:v>53</c:v>
                      </c:pt>
                      <c:pt idx="39">
                        <c:v>54</c:v>
                      </c:pt>
                      <c:pt idx="40">
                        <c:v>55</c:v>
                      </c:pt>
                      <c:pt idx="41">
                        <c:v>56</c:v>
                      </c:pt>
                      <c:pt idx="42">
                        <c:v>57</c:v>
                      </c:pt>
                      <c:pt idx="43">
                        <c:v>58</c:v>
                      </c:pt>
                      <c:pt idx="44">
                        <c:v>59</c:v>
                      </c:pt>
                      <c:pt idx="45">
                        <c:v>60</c:v>
                      </c:pt>
                      <c:pt idx="46">
                        <c:v>61</c:v>
                      </c:pt>
                      <c:pt idx="47">
                        <c:v>62</c:v>
                      </c:pt>
                      <c:pt idx="48">
                        <c:v>63</c:v>
                      </c:pt>
                      <c:pt idx="49">
                        <c:v>64</c:v>
                      </c:pt>
                      <c:pt idx="50">
                        <c:v>65</c:v>
                      </c:pt>
                      <c:pt idx="51">
                        <c:v>66</c:v>
                      </c:pt>
                      <c:pt idx="52">
                        <c:v>67</c:v>
                      </c:pt>
                      <c:pt idx="53">
                        <c:v>68</c:v>
                      </c:pt>
                      <c:pt idx="54">
                        <c:v>69</c:v>
                      </c:pt>
                      <c:pt idx="55">
                        <c:v>70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082322.xlsx]Sheet1'!$O$4:$O$59</c15:sqref>
                        </c15:formulaRef>
                      </c:ext>
                    </c:extLst>
                    <c:numCache>
                      <c:formatCode>0.0000</c:formatCode>
                      <c:ptCount val="56"/>
                      <c:pt idx="0">
                        <c:v>491.99425748054745</c:v>
                      </c:pt>
                      <c:pt idx="1">
                        <c:v>443.29498208264039</c:v>
                      </c:pt>
                      <c:pt idx="2">
                        <c:v>407.20947500571299</c:v>
                      </c:pt>
                      <c:pt idx="3">
                        <c:v>379.70804587180407</c:v>
                      </c:pt>
                      <c:pt idx="4">
                        <c:v>358.24556481292211</c:v>
                      </c:pt>
                      <c:pt idx="5">
                        <c:v>341.15383976175912</c:v>
                      </c:pt>
                      <c:pt idx="6">
                        <c:v>327.30394860585307</c:v>
                      </c:pt>
                      <c:pt idx="7">
                        <c:v>315.91036804818032</c:v>
                      </c:pt>
                      <c:pt idx="8">
                        <c:v>306.41302597804906</c:v>
                      </c:pt>
                      <c:pt idx="9">
                        <c:v>298.4039041027952</c:v>
                      </c:pt>
                      <c:pt idx="10">
                        <c:v>291.58001527454985</c:v>
                      </c:pt>
                      <c:pt idx="11">
                        <c:v>285.71248682919349</c:v>
                      </c:pt>
                      <c:pt idx="12">
                        <c:v>280.62575560541774</c:v>
                      </c:pt>
                      <c:pt idx="13">
                        <c:v>276.18327139681378</c:v>
                      </c:pt>
                      <c:pt idx="14">
                        <c:v>272.27748492848389</c:v>
                      </c:pt>
                      <c:pt idx="15">
                        <c:v>268.82271454774292</c:v>
                      </c:pt>
                      <c:pt idx="16">
                        <c:v>265.74998342165941</c:v>
                      </c:pt>
                      <c:pt idx="17">
                        <c:v>263.0032287298132</c:v>
                      </c:pt>
                      <c:pt idx="18">
                        <c:v>260.53648118077012</c:v>
                      </c:pt>
                      <c:pt idx="19">
                        <c:v>258.31174072880464</c:v>
                      </c:pt>
                      <c:pt idx="20">
                        <c:v>256.29735849849067</c:v>
                      </c:pt>
                      <c:pt idx="21">
                        <c:v>254.46679133748216</c:v>
                      </c:pt>
                      <c:pt idx="22">
                        <c:v>252.79763382504683</c:v>
                      </c:pt>
                      <c:pt idx="23">
                        <c:v>251.27085908535804</c:v>
                      </c:pt>
                      <c:pt idx="24">
                        <c:v>249.87021831159143</c:v>
                      </c:pt>
                      <c:pt idx="25">
                        <c:v>248.58176205212732</c:v>
                      </c:pt>
                      <c:pt idx="26">
                        <c:v>247.3934557297722</c:v>
                      </c:pt>
                      <c:pt idx="27">
                        <c:v>246.29486868814578</c:v>
                      </c:pt>
                      <c:pt idx="28">
                        <c:v>245.27692105232086</c:v>
                      </c:pt>
                      <c:pt idx="29">
                        <c:v>244.33167637946798</c:v>
                      </c:pt>
                      <c:pt idx="30">
                        <c:v>243.45217082503484</c:v>
                      </c:pt>
                      <c:pt idx="31">
                        <c:v>242.63227161733181</c:v>
                      </c:pt>
                      <c:pt idx="32">
                        <c:v>241.86655920024367</c:v>
                      </c:pt>
                      <c:pt idx="33">
                        <c:v>241.15022860037035</c:v>
                      </c:pt>
                      <c:pt idx="34">
                        <c:v>240.47900649534375</c:v>
                      </c:pt>
                      <c:pt idx="35">
                        <c:v>239.84908117296578</c:v>
                      </c:pt>
                      <c:pt idx="36">
                        <c:v>239.25704312658729</c:v>
                      </c:pt>
                      <c:pt idx="37">
                        <c:v>238.69983446809863</c:v>
                      </c:pt>
                      <c:pt idx="38">
                        <c:v>238.17470568392724</c:v>
                      </c:pt>
                      <c:pt idx="39">
                        <c:v>237.67917853241858</c:v>
                      </c:pt>
                      <c:pt idx="40">
                        <c:v>237.21101409878608</c:v>
                      </c:pt>
                      <c:pt idx="41">
                        <c:v>235.30884823974577</c:v>
                      </c:pt>
                      <c:pt idx="42">
                        <c:v>233.4020845289507</c:v>
                      </c:pt>
                      <c:pt idx="43">
                        <c:v>231.46002533678111</c:v>
                      </c:pt>
                      <c:pt idx="44">
                        <c:v>229.44641351712232</c:v>
                      </c:pt>
                      <c:pt idx="45">
                        <c:v>227.32894736393098</c:v>
                      </c:pt>
                      <c:pt idx="46">
                        <c:v>225.07800735540826</c:v>
                      </c:pt>
                      <c:pt idx="47">
                        <c:v>222.6518382925733</c:v>
                      </c:pt>
                      <c:pt idx="48">
                        <c:v>220.06070385884263</c:v>
                      </c:pt>
                      <c:pt idx="49">
                        <c:v>217.24672188840802</c:v>
                      </c:pt>
                      <c:pt idx="50">
                        <c:v>214.08809674356513</c:v>
                      </c:pt>
                      <c:pt idx="51">
                        <c:v>210.40825200170804</c:v>
                      </c:pt>
                      <c:pt idx="52">
                        <c:v>205.98969399990384</c:v>
                      </c:pt>
                      <c:pt idx="53">
                        <c:v>200.38461036188829</c:v>
                      </c:pt>
                      <c:pt idx="54">
                        <c:v>192.35917304389733</c:v>
                      </c:pt>
                      <c:pt idx="55">
                        <c:v>169.19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B66-4698-99E0-0CF14280DB78}"/>
                  </c:ext>
                </c:extLst>
              </c15:ser>
            </c15:filteredLineSeries>
          </c:ext>
        </c:extLst>
      </c:lineChart>
      <c:catAx>
        <c:axId val="32666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69232"/>
        <c:crosses val="autoZero"/>
        <c:auto val="1"/>
        <c:lblAlgn val="ctr"/>
        <c:lblOffset val="100"/>
        <c:noMultiLvlLbl val="0"/>
      </c:catAx>
      <c:valAx>
        <c:axId val="32666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6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315665111688634"/>
          <c:y val="0.16136519183663606"/>
          <c:w val="0.11182085753429055"/>
          <c:h val="0.114997889607305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Reservation</a:t>
            </a:r>
            <a:r>
              <a:rPr lang="en-US" baseline="0" dirty="0"/>
              <a:t> Price under the Brazee and Mendelsohn method and 55-year American put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520409813237643E-2"/>
          <c:y val="6.3270484156454282E-2"/>
          <c:w val="0.90717468429694847"/>
          <c:h val="0.90749786311233538"/>
        </c:manualLayout>
      </c:layout>
      <c:lineChart>
        <c:grouping val="standard"/>
        <c:varyColors val="0"/>
        <c:ser>
          <c:idx val="0"/>
          <c:order val="0"/>
          <c:tx>
            <c:v>B &amp; 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082322.xlsx]Sheet1'!$C$4:$C$59</c:f>
              <c:numCache>
                <c:formatCode>0.00</c:formatCode>
                <c:ptCount val="56"/>
                <c:pt idx="0">
                  <c:v>704.35689402739581</c:v>
                </c:pt>
                <c:pt idx="1">
                  <c:v>600.58787108566253</c:v>
                </c:pt>
                <c:pt idx="2">
                  <c:v>524.91191245725076</c:v>
                </c:pt>
                <c:pt idx="3">
                  <c:v>468.25928793658966</c:v>
                </c:pt>
                <c:pt idx="4">
                  <c:v>424.94309846654721</c:v>
                </c:pt>
                <c:pt idx="5">
                  <c:v>391.25685822190331</c:v>
                </c:pt>
                <c:pt idx="6">
                  <c:v>364.69569977892462</c:v>
                </c:pt>
                <c:pt idx="7">
                  <c:v>343.50644281156025</c:v>
                </c:pt>
                <c:pt idx="8">
                  <c:v>326.42347876893319</c:v>
                </c:pt>
                <c:pt idx="9">
                  <c:v>312.51185625434692</c:v>
                </c:pt>
                <c:pt idx="10">
                  <c:v>301.07059316375069</c:v>
                </c:pt>
                <c:pt idx="11">
                  <c:v>291.56933096735497</c:v>
                </c:pt>
                <c:pt idx="12">
                  <c:v>283.60423260140988</c:v>
                </c:pt>
                <c:pt idx="13">
                  <c:v>276.86601723271343</c:v>
                </c:pt>
                <c:pt idx="14">
                  <c:v>271.11634891443515</c:v>
                </c:pt>
                <c:pt idx="15">
                  <c:v>266.17028881888552</c:v>
                </c:pt>
                <c:pt idx="16">
                  <c:v>261.8832408726982</c:v>
                </c:pt>
                <c:pt idx="17">
                  <c:v>258.14123808428468</c:v>
                </c:pt>
                <c:pt idx="18">
                  <c:v>254.85370542689716</c:v>
                </c:pt>
                <c:pt idx="19">
                  <c:v>251.94805248045745</c:v>
                </c:pt>
                <c:pt idx="20">
                  <c:v>249.36561556892266</c:v>
                </c:pt>
                <c:pt idx="21">
                  <c:v>247.05859546402249</c:v>
                </c:pt>
                <c:pt idx="22">
                  <c:v>244.98773109302232</c:v>
                </c:pt>
                <c:pt idx="23">
                  <c:v>243.12051924618265</c:v>
                </c:pt>
                <c:pt idx="24">
                  <c:v>241.42984107345546</c:v>
                </c:pt>
                <c:pt idx="25">
                  <c:v>239.89289303985294</c:v>
                </c:pt>
                <c:pt idx="26">
                  <c:v>238.49034670500251</c:v>
                </c:pt>
                <c:pt idx="27">
                  <c:v>237.20568098731781</c:v>
                </c:pt>
                <c:pt idx="28">
                  <c:v>236.02464449848088</c:v>
                </c:pt>
                <c:pt idx="29">
                  <c:v>234.93481554941087</c:v>
                </c:pt>
                <c:pt idx="30">
                  <c:v>233.92523456941561</c:v>
                </c:pt>
                <c:pt idx="31">
                  <c:v>232.98608866665901</c:v>
                </c:pt>
                <c:pt idx="32">
                  <c:v>232.10843137803806</c:v>
                </c:pt>
                <c:pt idx="33">
                  <c:v>231.28392261858698</c:v>
                </c:pt>
                <c:pt idx="34">
                  <c:v>230.50457460667576</c:v>
                </c:pt>
                <c:pt idx="35">
                  <c:v>229.76248914016401</c:v>
                </c:pt>
                <c:pt idx="36">
                  <c:v>229.04956991718186</c:v>
                </c:pt>
                <c:pt idx="37">
                  <c:v>228.35719034421075</c:v>
                </c:pt>
                <c:pt idx="38">
                  <c:v>227.67579191470975</c:v>
                </c:pt>
                <c:pt idx="39">
                  <c:v>226.99437984519255</c:v>
                </c:pt>
                <c:pt idx="40">
                  <c:v>226.2998696476179</c:v>
                </c:pt>
                <c:pt idx="41">
                  <c:v>225.57621799828186</c:v>
                </c:pt>
                <c:pt idx="42">
                  <c:v>224.80323890228357</c:v>
                </c:pt>
                <c:pt idx="43">
                  <c:v>223.95495319684832</c:v>
                </c:pt>
                <c:pt idx="44">
                  <c:v>222.99722985678829</c:v>
                </c:pt>
                <c:pt idx="45">
                  <c:v>221.88432001670651</c:v>
                </c:pt>
                <c:pt idx="46">
                  <c:v>220.55359471748602</c:v>
                </c:pt>
                <c:pt idx="47">
                  <c:v>218.91723494351234</c:v>
                </c:pt>
                <c:pt idx="48">
                  <c:v>216.84846048769487</c:v>
                </c:pt>
                <c:pt idx="49">
                  <c:v>214.15729233917298</c:v>
                </c:pt>
                <c:pt idx="50">
                  <c:v>210.54448024374574</c:v>
                </c:pt>
                <c:pt idx="51">
                  <c:v>205.50452851543653</c:v>
                </c:pt>
                <c:pt idx="52">
                  <c:v>198.09032498572591</c:v>
                </c:pt>
                <c:pt idx="53">
                  <c:v>186.20266618188907</c:v>
                </c:pt>
                <c:pt idx="54">
                  <c:v>164.34517751040244</c:v>
                </c:pt>
                <c:pt idx="55">
                  <c:v>169.19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66-4698-99E0-0CF14280DB78}"/>
            </c:ext>
          </c:extLst>
        </c:ser>
        <c:ser>
          <c:idx val="1"/>
          <c:order val="1"/>
          <c:tx>
            <c:v>American 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082322.xlsx]Sheet1'!$E$4:$E$59</c:f>
              <c:numCache>
                <c:formatCode>0.00</c:formatCode>
                <c:ptCount val="56"/>
                <c:pt idx="0">
                  <c:v>1153.4516934984147</c:v>
                </c:pt>
                <c:pt idx="1">
                  <c:v>958.74817809441492</c:v>
                </c:pt>
                <c:pt idx="2">
                  <c:v>819.13279662579339</c:v>
                </c:pt>
                <c:pt idx="3">
                  <c:v>715.83297263771442</c:v>
                </c:pt>
                <c:pt idx="4">
                  <c:v>637.34112511613432</c:v>
                </c:pt>
                <c:pt idx="5">
                  <c:v>576.32123041173793</c:v>
                </c:pt>
                <c:pt idx="6">
                  <c:v>527.9341656604754</c:v>
                </c:pt>
                <c:pt idx="7">
                  <c:v>488.89643842720204</c:v>
                </c:pt>
                <c:pt idx="8">
                  <c:v>456.91728044255274</c:v>
                </c:pt>
                <c:pt idx="9">
                  <c:v>430.36422714791928</c:v>
                </c:pt>
                <c:pt idx="10">
                  <c:v>408.04929970418613</c:v>
                </c:pt>
                <c:pt idx="11">
                  <c:v>389.09098240439721</c:v>
                </c:pt>
                <c:pt idx="12">
                  <c:v>372.82619286254999</c:v>
                </c:pt>
                <c:pt idx="13">
                  <c:v>358.74757478406752</c:v>
                </c:pt>
                <c:pt idx="14">
                  <c:v>346.46103069542539</c:v>
                </c:pt>
                <c:pt idx="15">
                  <c:v>335.6581749073863</c:v>
                </c:pt>
                <c:pt idx="16">
                  <c:v>326.0935132015718</c:v>
                </c:pt>
                <c:pt idx="17">
                  <c:v>317.57070689758905</c:v>
                </c:pt>
                <c:pt idx="18">
                  <c:v>309.92988871427508</c:v>
                </c:pt>
                <c:pt idx="19">
                  <c:v>303.04094672015896</c:v>
                </c:pt>
                <c:pt idx="20">
                  <c:v>296.80653989418988</c:v>
                </c:pt>
                <c:pt idx="21">
                  <c:v>291.4654685487676</c:v>
                </c:pt>
                <c:pt idx="22">
                  <c:v>286.70704995512727</c:v>
                </c:pt>
                <c:pt idx="23">
                  <c:v>282.3682456840358</c:v>
                </c:pt>
                <c:pt idx="24">
                  <c:v>278.3806360157617</c:v>
                </c:pt>
                <c:pt idx="25">
                  <c:v>274.69191058540429</c:v>
                </c:pt>
                <c:pt idx="26">
                  <c:v>271.26445395896144</c:v>
                </c:pt>
                <c:pt idx="27">
                  <c:v>268.06054187715165</c:v>
                </c:pt>
                <c:pt idx="28">
                  <c:v>265.04577924199003</c:v>
                </c:pt>
                <c:pt idx="29">
                  <c:v>262.21523794435575</c:v>
                </c:pt>
                <c:pt idx="30">
                  <c:v>259.53451601952293</c:v>
                </c:pt>
                <c:pt idx="31">
                  <c:v>256.97313178272327</c:v>
                </c:pt>
                <c:pt idx="32">
                  <c:v>254.51839270633911</c:v>
                </c:pt>
                <c:pt idx="33">
                  <c:v>252.1590793880446</c:v>
                </c:pt>
                <c:pt idx="34">
                  <c:v>249.88524166157777</c:v>
                </c:pt>
                <c:pt idx="35">
                  <c:v>247.67449770047341</c:v>
                </c:pt>
                <c:pt idx="36">
                  <c:v>245.50652985619695</c:v>
                </c:pt>
                <c:pt idx="37">
                  <c:v>243.37579125159436</c:v>
                </c:pt>
                <c:pt idx="38">
                  <c:v>241.27728894587267</c:v>
                </c:pt>
                <c:pt idx="39">
                  <c:v>239.18149808002076</c:v>
                </c:pt>
                <c:pt idx="40">
                  <c:v>237.20855633703948</c:v>
                </c:pt>
                <c:pt idx="41">
                  <c:v>235.31343846748007</c:v>
                </c:pt>
                <c:pt idx="42">
                  <c:v>233.40683693131376</c:v>
                </c:pt>
                <c:pt idx="43">
                  <c:v>231.46376690745524</c:v>
                </c:pt>
                <c:pt idx="44">
                  <c:v>229.44929177905294</c:v>
                </c:pt>
                <c:pt idx="45">
                  <c:v>227.33053528334955</c:v>
                </c:pt>
                <c:pt idx="46">
                  <c:v>225.07644222199937</c:v>
                </c:pt>
                <c:pt idx="47">
                  <c:v>222.64654665669059</c:v>
                </c:pt>
                <c:pt idx="48">
                  <c:v>220.05678851912339</c:v>
                </c:pt>
                <c:pt idx="49">
                  <c:v>217.24693657206481</c:v>
                </c:pt>
                <c:pt idx="50">
                  <c:v>214.08544710669622</c:v>
                </c:pt>
                <c:pt idx="51">
                  <c:v>210.40511140393784</c:v>
                </c:pt>
                <c:pt idx="52">
                  <c:v>205.99455575965848</c:v>
                </c:pt>
                <c:pt idx="53">
                  <c:v>200.38573508521159</c:v>
                </c:pt>
                <c:pt idx="54">
                  <c:v>192.36240828414643</c:v>
                </c:pt>
                <c:pt idx="55">
                  <c:v>169.19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66-4698-99E0-0CF14280DB78}"/>
            </c:ext>
          </c:extLst>
        </c:ser>
        <c:ser>
          <c:idx val="4"/>
          <c:order val="4"/>
          <c:tx>
            <c:v>Rolling 15 yr  American put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082322.xlsx]Sheet1'!$L$4:$L$59</c:f>
            </c:numRef>
          </c:val>
          <c:smooth val="0"/>
          <c:extLst>
            <c:ext xmlns:c16="http://schemas.microsoft.com/office/drawing/2014/chart" uri="{C3380CC4-5D6E-409C-BE32-E72D297353CC}">
              <c16:uniqueId val="{00000002-AB66-4698-99E0-0CF14280D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665488"/>
        <c:axId val="32666923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v>Rolling 10 yr Ame. Put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'[N way comparison 082322.xlsx]Sheet1'!$A$4:$A$59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</c:v>
                      </c:pt>
                      <c:pt idx="1">
                        <c:v>16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19</c:v>
                      </c:pt>
                      <c:pt idx="5">
                        <c:v>20</c:v>
                      </c:pt>
                      <c:pt idx="6">
                        <c:v>21</c:v>
                      </c:pt>
                      <c:pt idx="7">
                        <c:v>22</c:v>
                      </c:pt>
                      <c:pt idx="8">
                        <c:v>23</c:v>
                      </c:pt>
                      <c:pt idx="9">
                        <c:v>24</c:v>
                      </c:pt>
                      <c:pt idx="10">
                        <c:v>25</c:v>
                      </c:pt>
                      <c:pt idx="11">
                        <c:v>26</c:v>
                      </c:pt>
                      <c:pt idx="12">
                        <c:v>27</c:v>
                      </c:pt>
                      <c:pt idx="13">
                        <c:v>28</c:v>
                      </c:pt>
                      <c:pt idx="14">
                        <c:v>29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32</c:v>
                      </c:pt>
                      <c:pt idx="18">
                        <c:v>33</c:v>
                      </c:pt>
                      <c:pt idx="19">
                        <c:v>34</c:v>
                      </c:pt>
                      <c:pt idx="20">
                        <c:v>35</c:v>
                      </c:pt>
                      <c:pt idx="21">
                        <c:v>36</c:v>
                      </c:pt>
                      <c:pt idx="22">
                        <c:v>37</c:v>
                      </c:pt>
                      <c:pt idx="23">
                        <c:v>38</c:v>
                      </c:pt>
                      <c:pt idx="24">
                        <c:v>39</c:v>
                      </c:pt>
                      <c:pt idx="25">
                        <c:v>40</c:v>
                      </c:pt>
                      <c:pt idx="26">
                        <c:v>41</c:v>
                      </c:pt>
                      <c:pt idx="27">
                        <c:v>42</c:v>
                      </c:pt>
                      <c:pt idx="28">
                        <c:v>43</c:v>
                      </c:pt>
                      <c:pt idx="29">
                        <c:v>44</c:v>
                      </c:pt>
                      <c:pt idx="30">
                        <c:v>45</c:v>
                      </c:pt>
                      <c:pt idx="31">
                        <c:v>46</c:v>
                      </c:pt>
                      <c:pt idx="32">
                        <c:v>47</c:v>
                      </c:pt>
                      <c:pt idx="33">
                        <c:v>48</c:v>
                      </c:pt>
                      <c:pt idx="34">
                        <c:v>49</c:v>
                      </c:pt>
                      <c:pt idx="35">
                        <c:v>50</c:v>
                      </c:pt>
                      <c:pt idx="36">
                        <c:v>51</c:v>
                      </c:pt>
                      <c:pt idx="37">
                        <c:v>52</c:v>
                      </c:pt>
                      <c:pt idx="38">
                        <c:v>53</c:v>
                      </c:pt>
                      <c:pt idx="39">
                        <c:v>54</c:v>
                      </c:pt>
                      <c:pt idx="40">
                        <c:v>55</c:v>
                      </c:pt>
                      <c:pt idx="41">
                        <c:v>56</c:v>
                      </c:pt>
                      <c:pt idx="42">
                        <c:v>57</c:v>
                      </c:pt>
                      <c:pt idx="43">
                        <c:v>58</c:v>
                      </c:pt>
                      <c:pt idx="44">
                        <c:v>59</c:v>
                      </c:pt>
                      <c:pt idx="45">
                        <c:v>60</c:v>
                      </c:pt>
                      <c:pt idx="46">
                        <c:v>61</c:v>
                      </c:pt>
                      <c:pt idx="47">
                        <c:v>62</c:v>
                      </c:pt>
                      <c:pt idx="48">
                        <c:v>63</c:v>
                      </c:pt>
                      <c:pt idx="49">
                        <c:v>64</c:v>
                      </c:pt>
                      <c:pt idx="50">
                        <c:v>65</c:v>
                      </c:pt>
                      <c:pt idx="51">
                        <c:v>66</c:v>
                      </c:pt>
                      <c:pt idx="52">
                        <c:v>67</c:v>
                      </c:pt>
                      <c:pt idx="53">
                        <c:v>68</c:v>
                      </c:pt>
                      <c:pt idx="54">
                        <c:v>69</c:v>
                      </c:pt>
                      <c:pt idx="55">
                        <c:v>70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'[N way comparison 082322.xlsx]Sheet1'!$J$4:$J$59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379.28869312988365</c:v>
                      </c:pt>
                      <c:pt idx="1">
                        <c:v>352.0179115412048</c:v>
                      </c:pt>
                      <c:pt idx="2">
                        <c:v>331.48508125468072</c:v>
                      </c:pt>
                      <c:pt idx="3">
                        <c:v>315.61507959127096</c:v>
                      </c:pt>
                      <c:pt idx="4">
                        <c:v>303.07528031447214</c:v>
                      </c:pt>
                      <c:pt idx="5">
                        <c:v>292.97886188725965</c:v>
                      </c:pt>
                      <c:pt idx="6">
                        <c:v>284.7172839892562</c:v>
                      </c:pt>
                      <c:pt idx="7">
                        <c:v>277.8616744444476</c:v>
                      </c:pt>
                      <c:pt idx="8">
                        <c:v>272.10263432982657</c:v>
                      </c:pt>
                      <c:pt idx="9">
                        <c:v>267.21230302459969</c:v>
                      </c:pt>
                      <c:pt idx="10">
                        <c:v>263.01976685201191</c:v>
                      </c:pt>
                      <c:pt idx="11">
                        <c:v>259.39471163330626</c:v>
                      </c:pt>
                      <c:pt idx="12">
                        <c:v>256.2363077873764</c:v>
                      </c:pt>
                      <c:pt idx="13">
                        <c:v>253.46549814624586</c:v>
                      </c:pt>
                      <c:pt idx="14">
                        <c:v>251.01954756488769</c:v>
                      </c:pt>
                      <c:pt idx="15">
                        <c:v>248.84812614128543</c:v>
                      </c:pt>
                      <c:pt idx="16">
                        <c:v>246.91045131287009</c:v>
                      </c:pt>
                      <c:pt idx="17">
                        <c:v>245.1731732685904</c:v>
                      </c:pt>
                      <c:pt idx="18">
                        <c:v>243.60879015706377</c:v>
                      </c:pt>
                      <c:pt idx="19">
                        <c:v>242.19444623368531</c:v>
                      </c:pt>
                      <c:pt idx="20">
                        <c:v>240.9110104036418</c:v>
                      </c:pt>
                      <c:pt idx="21">
                        <c:v>239.74236255316038</c:v>
                      </c:pt>
                      <c:pt idx="22">
                        <c:v>238.67483558711467</c:v>
                      </c:pt>
                      <c:pt idx="23">
                        <c:v>237.69677536127773</c:v>
                      </c:pt>
                      <c:pt idx="24">
                        <c:v>236.79819074740513</c:v>
                      </c:pt>
                      <c:pt idx="25">
                        <c:v>235.97047323283221</c:v>
                      </c:pt>
                      <c:pt idx="26">
                        <c:v>235.20617062024434</c:v>
                      </c:pt>
                      <c:pt idx="27">
                        <c:v>234.49880315541614</c:v>
                      </c:pt>
                      <c:pt idx="28">
                        <c:v>233.84271317889954</c:v>
                      </c:pt>
                      <c:pt idx="29">
                        <c:v>233.23294145360126</c:v>
                      </c:pt>
                      <c:pt idx="30">
                        <c:v>232.66512486068808</c:v>
                      </c:pt>
                      <c:pt idx="31">
                        <c:v>232.13541132015763</c:v>
                      </c:pt>
                      <c:pt idx="32">
                        <c:v>231.64038867872847</c:v>
                      </c:pt>
                      <c:pt idx="33">
                        <c:v>231.17702498768773</c:v>
                      </c:pt>
                      <c:pt idx="34">
                        <c:v>230.74261811869943</c:v>
                      </c:pt>
                      <c:pt idx="35">
                        <c:v>230.33475307423811</c:v>
                      </c:pt>
                      <c:pt idx="36">
                        <c:v>229.95126566919987</c:v>
                      </c:pt>
                      <c:pt idx="37">
                        <c:v>229.59021151218496</c:v>
                      </c:pt>
                      <c:pt idx="38">
                        <c:v>229.24983941451168</c:v>
                      </c:pt>
                      <c:pt idx="39">
                        <c:v>228.92856851398415</c:v>
                      </c:pt>
                      <c:pt idx="40">
                        <c:v>228.62496852771164</c:v>
                      </c:pt>
                      <c:pt idx="41">
                        <c:v>228.3377426507106</c:v>
                      </c:pt>
                      <c:pt idx="42">
                        <c:v>228.06571269984588</c:v>
                      </c:pt>
                      <c:pt idx="43">
                        <c:v>227.80780616995679</c:v>
                      </c:pt>
                      <c:pt idx="44">
                        <c:v>227.56304492391448</c:v>
                      </c:pt>
                      <c:pt idx="45">
                        <c:v>227.33053528334955</c:v>
                      </c:pt>
                      <c:pt idx="46">
                        <c:v>225.07644222199937</c:v>
                      </c:pt>
                      <c:pt idx="47">
                        <c:v>222.64654665669059</c:v>
                      </c:pt>
                      <c:pt idx="48">
                        <c:v>220.05678851912339</c:v>
                      </c:pt>
                      <c:pt idx="49">
                        <c:v>217.24693657206481</c:v>
                      </c:pt>
                      <c:pt idx="50">
                        <c:v>214.08544710669622</c:v>
                      </c:pt>
                      <c:pt idx="51">
                        <c:v>210.40511140393784</c:v>
                      </c:pt>
                      <c:pt idx="52">
                        <c:v>205.99455575965848</c:v>
                      </c:pt>
                      <c:pt idx="53">
                        <c:v>200.38573508521159</c:v>
                      </c:pt>
                      <c:pt idx="54">
                        <c:v>192.36240828414643</c:v>
                      </c:pt>
                      <c:pt idx="55">
                        <c:v>169.19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B66-4698-99E0-0CF14280DB78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Rolling 20 years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082322.xlsx]Sheet1'!$A$4:$A$59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</c:v>
                      </c:pt>
                      <c:pt idx="1">
                        <c:v>16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19</c:v>
                      </c:pt>
                      <c:pt idx="5">
                        <c:v>20</c:v>
                      </c:pt>
                      <c:pt idx="6">
                        <c:v>21</c:v>
                      </c:pt>
                      <c:pt idx="7">
                        <c:v>22</c:v>
                      </c:pt>
                      <c:pt idx="8">
                        <c:v>23</c:v>
                      </c:pt>
                      <c:pt idx="9">
                        <c:v>24</c:v>
                      </c:pt>
                      <c:pt idx="10">
                        <c:v>25</c:v>
                      </c:pt>
                      <c:pt idx="11">
                        <c:v>26</c:v>
                      </c:pt>
                      <c:pt idx="12">
                        <c:v>27</c:v>
                      </c:pt>
                      <c:pt idx="13">
                        <c:v>28</c:v>
                      </c:pt>
                      <c:pt idx="14">
                        <c:v>29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32</c:v>
                      </c:pt>
                      <c:pt idx="18">
                        <c:v>33</c:v>
                      </c:pt>
                      <c:pt idx="19">
                        <c:v>34</c:v>
                      </c:pt>
                      <c:pt idx="20">
                        <c:v>35</c:v>
                      </c:pt>
                      <c:pt idx="21">
                        <c:v>36</c:v>
                      </c:pt>
                      <c:pt idx="22">
                        <c:v>37</c:v>
                      </c:pt>
                      <c:pt idx="23">
                        <c:v>38</c:v>
                      </c:pt>
                      <c:pt idx="24">
                        <c:v>39</c:v>
                      </c:pt>
                      <c:pt idx="25">
                        <c:v>40</c:v>
                      </c:pt>
                      <c:pt idx="26">
                        <c:v>41</c:v>
                      </c:pt>
                      <c:pt idx="27">
                        <c:v>42</c:v>
                      </c:pt>
                      <c:pt idx="28">
                        <c:v>43</c:v>
                      </c:pt>
                      <c:pt idx="29">
                        <c:v>44</c:v>
                      </c:pt>
                      <c:pt idx="30">
                        <c:v>45</c:v>
                      </c:pt>
                      <c:pt idx="31">
                        <c:v>46</c:v>
                      </c:pt>
                      <c:pt idx="32">
                        <c:v>47</c:v>
                      </c:pt>
                      <c:pt idx="33">
                        <c:v>48</c:v>
                      </c:pt>
                      <c:pt idx="34">
                        <c:v>49</c:v>
                      </c:pt>
                      <c:pt idx="35">
                        <c:v>50</c:v>
                      </c:pt>
                      <c:pt idx="36">
                        <c:v>51</c:v>
                      </c:pt>
                      <c:pt idx="37">
                        <c:v>52</c:v>
                      </c:pt>
                      <c:pt idx="38">
                        <c:v>53</c:v>
                      </c:pt>
                      <c:pt idx="39">
                        <c:v>54</c:v>
                      </c:pt>
                      <c:pt idx="40">
                        <c:v>55</c:v>
                      </c:pt>
                      <c:pt idx="41">
                        <c:v>56</c:v>
                      </c:pt>
                      <c:pt idx="42">
                        <c:v>57</c:v>
                      </c:pt>
                      <c:pt idx="43">
                        <c:v>58</c:v>
                      </c:pt>
                      <c:pt idx="44">
                        <c:v>59</c:v>
                      </c:pt>
                      <c:pt idx="45">
                        <c:v>60</c:v>
                      </c:pt>
                      <c:pt idx="46">
                        <c:v>61</c:v>
                      </c:pt>
                      <c:pt idx="47">
                        <c:v>62</c:v>
                      </c:pt>
                      <c:pt idx="48">
                        <c:v>63</c:v>
                      </c:pt>
                      <c:pt idx="49">
                        <c:v>64</c:v>
                      </c:pt>
                      <c:pt idx="50">
                        <c:v>65</c:v>
                      </c:pt>
                      <c:pt idx="51">
                        <c:v>66</c:v>
                      </c:pt>
                      <c:pt idx="52">
                        <c:v>67</c:v>
                      </c:pt>
                      <c:pt idx="53">
                        <c:v>68</c:v>
                      </c:pt>
                      <c:pt idx="54">
                        <c:v>69</c:v>
                      </c:pt>
                      <c:pt idx="55">
                        <c:v>70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082322.xlsx]Sheet1'!$Q$4:$Q$59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604.41080705005129</c:v>
                      </c:pt>
                      <c:pt idx="1">
                        <c:v>533.28723643765238</c:v>
                      </c:pt>
                      <c:pt idx="2">
                        <c:v>481.07994513512716</c:v>
                      </c:pt>
                      <c:pt idx="3">
                        <c:v>441.62472257115382</c:v>
                      </c:pt>
                      <c:pt idx="4">
                        <c:v>411.06369765162526</c:v>
                      </c:pt>
                      <c:pt idx="5">
                        <c:v>386.88944295811007</c:v>
                      </c:pt>
                      <c:pt idx="6">
                        <c:v>367.41824634315594</c:v>
                      </c:pt>
                      <c:pt idx="7">
                        <c:v>351.48696888937405</c:v>
                      </c:pt>
                      <c:pt idx="8">
                        <c:v>338.27183886318505</c:v>
                      </c:pt>
                      <c:pt idx="9">
                        <c:v>327.17646248348473</c:v>
                      </c:pt>
                      <c:pt idx="10">
                        <c:v>317.76053875637967</c:v>
                      </c:pt>
                      <c:pt idx="11">
                        <c:v>309.69327443555358</c:v>
                      </c:pt>
                      <c:pt idx="12">
                        <c:v>302.72221423254626</c:v>
                      </c:pt>
                      <c:pt idx="13">
                        <c:v>296.65193747608981</c:v>
                      </c:pt>
                      <c:pt idx="14">
                        <c:v>291.32921537305594</c:v>
                      </c:pt>
                      <c:pt idx="15">
                        <c:v>286.63248716420912</c:v>
                      </c:pt>
                      <c:pt idx="16">
                        <c:v>282.46427842550685</c:v>
                      </c:pt>
                      <c:pt idx="17">
                        <c:v>278.74565852729387</c:v>
                      </c:pt>
                      <c:pt idx="18">
                        <c:v>275.4121339777148</c:v>
                      </c:pt>
                      <c:pt idx="19">
                        <c:v>272.41056771867716</c:v>
                      </c:pt>
                      <c:pt idx="20">
                        <c:v>269.69684142756864</c:v>
                      </c:pt>
                      <c:pt idx="21">
                        <c:v>267.23406267742473</c:v>
                      </c:pt>
                      <c:pt idx="22">
                        <c:v>264.99117631552326</c:v>
                      </c:pt>
                      <c:pt idx="23">
                        <c:v>262.94187898146441</c:v>
                      </c:pt>
                      <c:pt idx="24">
                        <c:v>261.06376326642669</c:v>
                      </c:pt>
                      <c:pt idx="25">
                        <c:v>259.33763748450974</c:v>
                      </c:pt>
                      <c:pt idx="26">
                        <c:v>257.74698093147072</c:v>
                      </c:pt>
                      <c:pt idx="27">
                        <c:v>256.27750454543917</c:v>
                      </c:pt>
                      <c:pt idx="28">
                        <c:v>254.91679420753445</c:v>
                      </c:pt>
                      <c:pt idx="29">
                        <c:v>253.65401931433786</c:v>
                      </c:pt>
                      <c:pt idx="30">
                        <c:v>252.47969326349482</c:v>
                      </c:pt>
                      <c:pt idx="31">
                        <c:v>251.38547549956121</c:v>
                      </c:pt>
                      <c:pt idx="32">
                        <c:v>250.36400703911255</c:v>
                      </c:pt>
                      <c:pt idx="33">
                        <c:v>249.40877312460657</c:v>
                      </c:pt>
                      <c:pt idx="34">
                        <c:v>248.51398798419322</c:v>
                      </c:pt>
                      <c:pt idx="35">
                        <c:v>247.67449770047341</c:v>
                      </c:pt>
                      <c:pt idx="36">
                        <c:v>245.50652985619695</c:v>
                      </c:pt>
                      <c:pt idx="37">
                        <c:v>243.37579125159436</c:v>
                      </c:pt>
                      <c:pt idx="38">
                        <c:v>241.27728894587267</c:v>
                      </c:pt>
                      <c:pt idx="39">
                        <c:v>239.18149808002076</c:v>
                      </c:pt>
                      <c:pt idx="40">
                        <c:v>237.20855633703948</c:v>
                      </c:pt>
                      <c:pt idx="41">
                        <c:v>235.31343846748007</c:v>
                      </c:pt>
                      <c:pt idx="42">
                        <c:v>233.40683693131376</c:v>
                      </c:pt>
                      <c:pt idx="43">
                        <c:v>231.46376690745524</c:v>
                      </c:pt>
                      <c:pt idx="44">
                        <c:v>229.44929177905294</c:v>
                      </c:pt>
                      <c:pt idx="45">
                        <c:v>227.33053528334955</c:v>
                      </c:pt>
                      <c:pt idx="46">
                        <c:v>225.07644222199937</c:v>
                      </c:pt>
                      <c:pt idx="47">
                        <c:v>222.64654665669059</c:v>
                      </c:pt>
                      <c:pt idx="48">
                        <c:v>220.05678851912339</c:v>
                      </c:pt>
                      <c:pt idx="49">
                        <c:v>217.24693657206481</c:v>
                      </c:pt>
                      <c:pt idx="50">
                        <c:v>214.08544710669622</c:v>
                      </c:pt>
                      <c:pt idx="51">
                        <c:v>210.40511140393784</c:v>
                      </c:pt>
                      <c:pt idx="52">
                        <c:v>205.99455575965848</c:v>
                      </c:pt>
                      <c:pt idx="53">
                        <c:v>200.38573508521159</c:v>
                      </c:pt>
                      <c:pt idx="54">
                        <c:v>192.36240828414643</c:v>
                      </c:pt>
                      <c:pt idx="55">
                        <c:v>169.19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B66-4698-99E0-0CF14280DB78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v>Rolling 25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082322.xlsx]Sheet1'!$A$4:$A$59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</c:v>
                      </c:pt>
                      <c:pt idx="1">
                        <c:v>16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19</c:v>
                      </c:pt>
                      <c:pt idx="5">
                        <c:v>20</c:v>
                      </c:pt>
                      <c:pt idx="6">
                        <c:v>21</c:v>
                      </c:pt>
                      <c:pt idx="7">
                        <c:v>22</c:v>
                      </c:pt>
                      <c:pt idx="8">
                        <c:v>23</c:v>
                      </c:pt>
                      <c:pt idx="9">
                        <c:v>24</c:v>
                      </c:pt>
                      <c:pt idx="10">
                        <c:v>25</c:v>
                      </c:pt>
                      <c:pt idx="11">
                        <c:v>26</c:v>
                      </c:pt>
                      <c:pt idx="12">
                        <c:v>27</c:v>
                      </c:pt>
                      <c:pt idx="13">
                        <c:v>28</c:v>
                      </c:pt>
                      <c:pt idx="14">
                        <c:v>29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32</c:v>
                      </c:pt>
                      <c:pt idx="18">
                        <c:v>33</c:v>
                      </c:pt>
                      <c:pt idx="19">
                        <c:v>34</c:v>
                      </c:pt>
                      <c:pt idx="20">
                        <c:v>35</c:v>
                      </c:pt>
                      <c:pt idx="21">
                        <c:v>36</c:v>
                      </c:pt>
                      <c:pt idx="22">
                        <c:v>37</c:v>
                      </c:pt>
                      <c:pt idx="23">
                        <c:v>38</c:v>
                      </c:pt>
                      <c:pt idx="24">
                        <c:v>39</c:v>
                      </c:pt>
                      <c:pt idx="25">
                        <c:v>40</c:v>
                      </c:pt>
                      <c:pt idx="26">
                        <c:v>41</c:v>
                      </c:pt>
                      <c:pt idx="27">
                        <c:v>42</c:v>
                      </c:pt>
                      <c:pt idx="28">
                        <c:v>43</c:v>
                      </c:pt>
                      <c:pt idx="29">
                        <c:v>44</c:v>
                      </c:pt>
                      <c:pt idx="30">
                        <c:v>45</c:v>
                      </c:pt>
                      <c:pt idx="31">
                        <c:v>46</c:v>
                      </c:pt>
                      <c:pt idx="32">
                        <c:v>47</c:v>
                      </c:pt>
                      <c:pt idx="33">
                        <c:v>48</c:v>
                      </c:pt>
                      <c:pt idx="34">
                        <c:v>49</c:v>
                      </c:pt>
                      <c:pt idx="35">
                        <c:v>50</c:v>
                      </c:pt>
                      <c:pt idx="36">
                        <c:v>51</c:v>
                      </c:pt>
                      <c:pt idx="37">
                        <c:v>52</c:v>
                      </c:pt>
                      <c:pt idx="38">
                        <c:v>53</c:v>
                      </c:pt>
                      <c:pt idx="39">
                        <c:v>54</c:v>
                      </c:pt>
                      <c:pt idx="40">
                        <c:v>55</c:v>
                      </c:pt>
                      <c:pt idx="41">
                        <c:v>56</c:v>
                      </c:pt>
                      <c:pt idx="42">
                        <c:v>57</c:v>
                      </c:pt>
                      <c:pt idx="43">
                        <c:v>58</c:v>
                      </c:pt>
                      <c:pt idx="44">
                        <c:v>59</c:v>
                      </c:pt>
                      <c:pt idx="45">
                        <c:v>60</c:v>
                      </c:pt>
                      <c:pt idx="46">
                        <c:v>61</c:v>
                      </c:pt>
                      <c:pt idx="47">
                        <c:v>62</c:v>
                      </c:pt>
                      <c:pt idx="48">
                        <c:v>63</c:v>
                      </c:pt>
                      <c:pt idx="49">
                        <c:v>64</c:v>
                      </c:pt>
                      <c:pt idx="50">
                        <c:v>65</c:v>
                      </c:pt>
                      <c:pt idx="51">
                        <c:v>66</c:v>
                      </c:pt>
                      <c:pt idx="52">
                        <c:v>67</c:v>
                      </c:pt>
                      <c:pt idx="53">
                        <c:v>68</c:v>
                      </c:pt>
                      <c:pt idx="54">
                        <c:v>69</c:v>
                      </c:pt>
                      <c:pt idx="55">
                        <c:v>70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082322.xlsx]Sheet1'!$V$4:$V$59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707.19877087321242</c:v>
                      </c:pt>
                      <c:pt idx="1">
                        <c:v>614.92040388707346</c:v>
                      </c:pt>
                      <c:pt idx="2">
                        <c:v>547.58896139989247</c:v>
                      </c:pt>
                      <c:pt idx="3">
                        <c:v>496.97717033614083</c:v>
                      </c:pt>
                      <c:pt idx="4">
                        <c:v>457.96446777917265</c:v>
                      </c:pt>
                      <c:pt idx="5">
                        <c:v>427.23981315902978</c:v>
                      </c:pt>
                      <c:pt idx="6">
                        <c:v>402.59048904252984</c:v>
                      </c:pt>
                      <c:pt idx="7">
                        <c:v>382.49471617381096</c:v>
                      </c:pt>
                      <c:pt idx="8">
                        <c:v>365.87920881713001</c:v>
                      </c:pt>
                      <c:pt idx="9">
                        <c:v>351.9699601884106</c:v>
                      </c:pt>
                      <c:pt idx="10">
                        <c:v>340.19763354161563</c:v>
                      </c:pt>
                      <c:pt idx="11">
                        <c:v>330.13596358722674</c:v>
                      </c:pt>
                      <c:pt idx="12">
                        <c:v>321.46068555145609</c:v>
                      </c:pt>
                      <c:pt idx="13">
                        <c:v>313.92155805427313</c:v>
                      </c:pt>
                      <c:pt idx="14">
                        <c:v>307.32293208810904</c:v>
                      </c:pt>
                      <c:pt idx="15">
                        <c:v>301.51001539415114</c:v>
                      </c:pt>
                      <c:pt idx="16">
                        <c:v>296.35900525830988</c:v>
                      </c:pt>
                      <c:pt idx="17">
                        <c:v>291.76989490048732</c:v>
                      </c:pt>
                      <c:pt idx="18">
                        <c:v>287.66115741572634</c:v>
                      </c:pt>
                      <c:pt idx="19">
                        <c:v>283.96576778016401</c:v>
                      </c:pt>
                      <c:pt idx="20">
                        <c:v>280.62819149847627</c:v>
                      </c:pt>
                      <c:pt idx="21">
                        <c:v>277.60208042062015</c:v>
                      </c:pt>
                      <c:pt idx="22">
                        <c:v>274.84849199346672</c:v>
                      </c:pt>
                      <c:pt idx="23">
                        <c:v>272.33450019467421</c:v>
                      </c:pt>
                      <c:pt idx="24">
                        <c:v>270.03210255518775</c:v>
                      </c:pt>
                      <c:pt idx="25">
                        <c:v>267.91735314648196</c:v>
                      </c:pt>
                      <c:pt idx="26">
                        <c:v>265.96966956066569</c:v>
                      </c:pt>
                      <c:pt idx="27">
                        <c:v>264.17127499133699</c:v>
                      </c:pt>
                      <c:pt idx="28">
                        <c:v>262.5067460458414</c:v>
                      </c:pt>
                      <c:pt idx="29">
                        <c:v>260.96264392037671</c:v>
                      </c:pt>
                      <c:pt idx="30">
                        <c:v>259.52721176355368</c:v>
                      </c:pt>
                      <c:pt idx="31">
                        <c:v>256.96897847469705</c:v>
                      </c:pt>
                      <c:pt idx="32">
                        <c:v>254.51955068283047</c:v>
                      </c:pt>
                      <c:pt idx="33">
                        <c:v>252.1621900215595</c:v>
                      </c:pt>
                      <c:pt idx="34">
                        <c:v>249.88275320115306</c:v>
                      </c:pt>
                      <c:pt idx="35">
                        <c:v>247.67084474160782</c:v>
                      </c:pt>
                      <c:pt idx="36">
                        <c:v>245.50785502601559</c:v>
                      </c:pt>
                      <c:pt idx="37">
                        <c:v>243.38020784571546</c:v>
                      </c:pt>
                      <c:pt idx="38">
                        <c:v>241.27486777123951</c:v>
                      </c:pt>
                      <c:pt idx="39">
                        <c:v>239.18231370927452</c:v>
                      </c:pt>
                      <c:pt idx="40">
                        <c:v>237.21101409878608</c:v>
                      </c:pt>
                      <c:pt idx="41">
                        <c:v>235.30884823974577</c:v>
                      </c:pt>
                      <c:pt idx="42">
                        <c:v>233.4020845289507</c:v>
                      </c:pt>
                      <c:pt idx="43">
                        <c:v>231.4621299702853</c:v>
                      </c:pt>
                      <c:pt idx="44">
                        <c:v>229.44641351712232</c:v>
                      </c:pt>
                      <c:pt idx="45">
                        <c:v>227.32883394111536</c:v>
                      </c:pt>
                      <c:pt idx="46">
                        <c:v>225.07800735540826</c:v>
                      </c:pt>
                      <c:pt idx="47">
                        <c:v>222.6518382925733</c:v>
                      </c:pt>
                      <c:pt idx="48">
                        <c:v>220.06070385884263</c:v>
                      </c:pt>
                      <c:pt idx="49">
                        <c:v>217.24672188840802</c:v>
                      </c:pt>
                      <c:pt idx="50">
                        <c:v>214.08809674356513</c:v>
                      </c:pt>
                      <c:pt idx="51">
                        <c:v>210.40825200170804</c:v>
                      </c:pt>
                      <c:pt idx="52">
                        <c:v>205.9878320493595</c:v>
                      </c:pt>
                      <c:pt idx="53">
                        <c:v>200.38461036188829</c:v>
                      </c:pt>
                      <c:pt idx="54">
                        <c:v>192.35917304389733</c:v>
                      </c:pt>
                      <c:pt idx="55">
                        <c:v>169.19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B66-4698-99E0-0CF14280DB78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v>Rolling 15</c:v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082322.xlsx]Sheet1'!$A$4:$A$59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</c:v>
                      </c:pt>
                      <c:pt idx="1">
                        <c:v>16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19</c:v>
                      </c:pt>
                      <c:pt idx="5">
                        <c:v>20</c:v>
                      </c:pt>
                      <c:pt idx="6">
                        <c:v>21</c:v>
                      </c:pt>
                      <c:pt idx="7">
                        <c:v>22</c:v>
                      </c:pt>
                      <c:pt idx="8">
                        <c:v>23</c:v>
                      </c:pt>
                      <c:pt idx="9">
                        <c:v>24</c:v>
                      </c:pt>
                      <c:pt idx="10">
                        <c:v>25</c:v>
                      </c:pt>
                      <c:pt idx="11">
                        <c:v>26</c:v>
                      </c:pt>
                      <c:pt idx="12">
                        <c:v>27</c:v>
                      </c:pt>
                      <c:pt idx="13">
                        <c:v>28</c:v>
                      </c:pt>
                      <c:pt idx="14">
                        <c:v>29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32</c:v>
                      </c:pt>
                      <c:pt idx="18">
                        <c:v>33</c:v>
                      </c:pt>
                      <c:pt idx="19">
                        <c:v>34</c:v>
                      </c:pt>
                      <c:pt idx="20">
                        <c:v>35</c:v>
                      </c:pt>
                      <c:pt idx="21">
                        <c:v>36</c:v>
                      </c:pt>
                      <c:pt idx="22">
                        <c:v>37</c:v>
                      </c:pt>
                      <c:pt idx="23">
                        <c:v>38</c:v>
                      </c:pt>
                      <c:pt idx="24">
                        <c:v>39</c:v>
                      </c:pt>
                      <c:pt idx="25">
                        <c:v>40</c:v>
                      </c:pt>
                      <c:pt idx="26">
                        <c:v>41</c:v>
                      </c:pt>
                      <c:pt idx="27">
                        <c:v>42</c:v>
                      </c:pt>
                      <c:pt idx="28">
                        <c:v>43</c:v>
                      </c:pt>
                      <c:pt idx="29">
                        <c:v>44</c:v>
                      </c:pt>
                      <c:pt idx="30">
                        <c:v>45</c:v>
                      </c:pt>
                      <c:pt idx="31">
                        <c:v>46</c:v>
                      </c:pt>
                      <c:pt idx="32">
                        <c:v>47</c:v>
                      </c:pt>
                      <c:pt idx="33">
                        <c:v>48</c:v>
                      </c:pt>
                      <c:pt idx="34">
                        <c:v>49</c:v>
                      </c:pt>
                      <c:pt idx="35">
                        <c:v>50</c:v>
                      </c:pt>
                      <c:pt idx="36">
                        <c:v>51</c:v>
                      </c:pt>
                      <c:pt idx="37">
                        <c:v>52</c:v>
                      </c:pt>
                      <c:pt idx="38">
                        <c:v>53</c:v>
                      </c:pt>
                      <c:pt idx="39">
                        <c:v>54</c:v>
                      </c:pt>
                      <c:pt idx="40">
                        <c:v>55</c:v>
                      </c:pt>
                      <c:pt idx="41">
                        <c:v>56</c:v>
                      </c:pt>
                      <c:pt idx="42">
                        <c:v>57</c:v>
                      </c:pt>
                      <c:pt idx="43">
                        <c:v>58</c:v>
                      </c:pt>
                      <c:pt idx="44">
                        <c:v>59</c:v>
                      </c:pt>
                      <c:pt idx="45">
                        <c:v>60</c:v>
                      </c:pt>
                      <c:pt idx="46">
                        <c:v>61</c:v>
                      </c:pt>
                      <c:pt idx="47">
                        <c:v>62</c:v>
                      </c:pt>
                      <c:pt idx="48">
                        <c:v>63</c:v>
                      </c:pt>
                      <c:pt idx="49">
                        <c:v>64</c:v>
                      </c:pt>
                      <c:pt idx="50">
                        <c:v>65</c:v>
                      </c:pt>
                      <c:pt idx="51">
                        <c:v>66</c:v>
                      </c:pt>
                      <c:pt idx="52">
                        <c:v>67</c:v>
                      </c:pt>
                      <c:pt idx="53">
                        <c:v>68</c:v>
                      </c:pt>
                      <c:pt idx="54">
                        <c:v>69</c:v>
                      </c:pt>
                      <c:pt idx="55">
                        <c:v>70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 way comparison 082322.xlsx]Sheet1'!$O$4:$O$59</c15:sqref>
                        </c15:formulaRef>
                      </c:ext>
                    </c:extLst>
                    <c:numCache>
                      <c:formatCode>0.0000</c:formatCode>
                      <c:ptCount val="56"/>
                      <c:pt idx="0">
                        <c:v>491.99425748054745</c:v>
                      </c:pt>
                      <c:pt idx="1">
                        <c:v>443.29498208264039</c:v>
                      </c:pt>
                      <c:pt idx="2">
                        <c:v>407.20947500571299</c:v>
                      </c:pt>
                      <c:pt idx="3">
                        <c:v>379.70804587180407</c:v>
                      </c:pt>
                      <c:pt idx="4">
                        <c:v>358.24556481292211</c:v>
                      </c:pt>
                      <c:pt idx="5">
                        <c:v>341.15383976175912</c:v>
                      </c:pt>
                      <c:pt idx="6">
                        <c:v>327.30394860585307</c:v>
                      </c:pt>
                      <c:pt idx="7">
                        <c:v>315.91036804818032</c:v>
                      </c:pt>
                      <c:pt idx="8">
                        <c:v>306.41302597804906</c:v>
                      </c:pt>
                      <c:pt idx="9">
                        <c:v>298.4039041027952</c:v>
                      </c:pt>
                      <c:pt idx="10">
                        <c:v>291.58001527454985</c:v>
                      </c:pt>
                      <c:pt idx="11">
                        <c:v>285.71248682919349</c:v>
                      </c:pt>
                      <c:pt idx="12">
                        <c:v>280.62575560541774</c:v>
                      </c:pt>
                      <c:pt idx="13">
                        <c:v>276.18327139681378</c:v>
                      </c:pt>
                      <c:pt idx="14">
                        <c:v>272.27748492848389</c:v>
                      </c:pt>
                      <c:pt idx="15">
                        <c:v>268.82271454774292</c:v>
                      </c:pt>
                      <c:pt idx="16">
                        <c:v>265.74998342165941</c:v>
                      </c:pt>
                      <c:pt idx="17">
                        <c:v>263.0032287298132</c:v>
                      </c:pt>
                      <c:pt idx="18">
                        <c:v>260.53648118077012</c:v>
                      </c:pt>
                      <c:pt idx="19">
                        <c:v>258.31174072880464</c:v>
                      </c:pt>
                      <c:pt idx="20">
                        <c:v>256.29735849849067</c:v>
                      </c:pt>
                      <c:pt idx="21">
                        <c:v>254.46679133748216</c:v>
                      </c:pt>
                      <c:pt idx="22">
                        <c:v>252.79763382504683</c:v>
                      </c:pt>
                      <c:pt idx="23">
                        <c:v>251.27085908535804</c:v>
                      </c:pt>
                      <c:pt idx="24">
                        <c:v>249.87021831159143</c:v>
                      </c:pt>
                      <c:pt idx="25">
                        <c:v>248.58176205212732</c:v>
                      </c:pt>
                      <c:pt idx="26">
                        <c:v>247.3934557297722</c:v>
                      </c:pt>
                      <c:pt idx="27">
                        <c:v>246.29486868814578</c:v>
                      </c:pt>
                      <c:pt idx="28">
                        <c:v>245.27692105232086</c:v>
                      </c:pt>
                      <c:pt idx="29">
                        <c:v>244.33167637946798</c:v>
                      </c:pt>
                      <c:pt idx="30">
                        <c:v>243.45217082503484</c:v>
                      </c:pt>
                      <c:pt idx="31">
                        <c:v>242.63227161733181</c:v>
                      </c:pt>
                      <c:pt idx="32">
                        <c:v>241.86655920024367</c:v>
                      </c:pt>
                      <c:pt idx="33">
                        <c:v>241.15022860037035</c:v>
                      </c:pt>
                      <c:pt idx="34">
                        <c:v>240.47900649534375</c:v>
                      </c:pt>
                      <c:pt idx="35">
                        <c:v>239.84908117296578</c:v>
                      </c:pt>
                      <c:pt idx="36">
                        <c:v>239.25704312658729</c:v>
                      </c:pt>
                      <c:pt idx="37">
                        <c:v>238.69983446809863</c:v>
                      </c:pt>
                      <c:pt idx="38">
                        <c:v>238.17470568392724</c:v>
                      </c:pt>
                      <c:pt idx="39">
                        <c:v>237.67917853241858</c:v>
                      </c:pt>
                      <c:pt idx="40">
                        <c:v>237.21101409878608</c:v>
                      </c:pt>
                      <c:pt idx="41">
                        <c:v>235.30884823974577</c:v>
                      </c:pt>
                      <c:pt idx="42">
                        <c:v>233.4020845289507</c:v>
                      </c:pt>
                      <c:pt idx="43">
                        <c:v>231.46002533678111</c:v>
                      </c:pt>
                      <c:pt idx="44">
                        <c:v>229.44641351712232</c:v>
                      </c:pt>
                      <c:pt idx="45">
                        <c:v>227.32894736393098</c:v>
                      </c:pt>
                      <c:pt idx="46">
                        <c:v>225.07800735540826</c:v>
                      </c:pt>
                      <c:pt idx="47">
                        <c:v>222.6518382925733</c:v>
                      </c:pt>
                      <c:pt idx="48">
                        <c:v>220.06070385884263</c:v>
                      </c:pt>
                      <c:pt idx="49">
                        <c:v>217.24672188840802</c:v>
                      </c:pt>
                      <c:pt idx="50">
                        <c:v>214.08809674356513</c:v>
                      </c:pt>
                      <c:pt idx="51">
                        <c:v>210.40825200170804</c:v>
                      </c:pt>
                      <c:pt idx="52">
                        <c:v>205.98969399990384</c:v>
                      </c:pt>
                      <c:pt idx="53">
                        <c:v>200.38461036188829</c:v>
                      </c:pt>
                      <c:pt idx="54">
                        <c:v>192.35917304389733</c:v>
                      </c:pt>
                      <c:pt idx="55">
                        <c:v>169.19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B66-4698-99E0-0CF14280DB78}"/>
                  </c:ext>
                </c:extLst>
              </c15:ser>
            </c15:filteredLineSeries>
          </c:ext>
        </c:extLst>
      </c:lineChart>
      <c:catAx>
        <c:axId val="32666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69232"/>
        <c:crosses val="autoZero"/>
        <c:auto val="1"/>
        <c:lblAlgn val="ctr"/>
        <c:lblOffset val="100"/>
        <c:noMultiLvlLbl val="0"/>
      </c:catAx>
      <c:valAx>
        <c:axId val="32666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6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315665111688634"/>
          <c:y val="0.16136519183663606"/>
          <c:w val="0.11182085753429055"/>
          <c:h val="0.114997889607305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Reservation</a:t>
            </a:r>
            <a:r>
              <a:rPr lang="en-US" baseline="0"/>
              <a:t> Price under the Brazee and Mendelsohn mehod, American put and rolling 10-year and 20-year American put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011009040536596E-2"/>
          <c:y val="6.3270512816830368E-2"/>
          <c:w val="0.90717468429694847"/>
          <c:h val="0.85397765515148816"/>
        </c:manualLayout>
      </c:layout>
      <c:lineChart>
        <c:grouping val="standard"/>
        <c:varyColors val="0"/>
        <c:ser>
          <c:idx val="0"/>
          <c:order val="0"/>
          <c:tx>
            <c:v>B &amp; 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082322.xlsx]Sheet1'!$C$4:$C$59</c:f>
              <c:numCache>
                <c:formatCode>0.00</c:formatCode>
                <c:ptCount val="56"/>
                <c:pt idx="0">
                  <c:v>704.35689402739581</c:v>
                </c:pt>
                <c:pt idx="1">
                  <c:v>600.58787108566253</c:v>
                </c:pt>
                <c:pt idx="2">
                  <c:v>524.91191245725076</c:v>
                </c:pt>
                <c:pt idx="3">
                  <c:v>468.25928793658966</c:v>
                </c:pt>
                <c:pt idx="4">
                  <c:v>424.94309846654721</c:v>
                </c:pt>
                <c:pt idx="5">
                  <c:v>391.25685822190331</c:v>
                </c:pt>
                <c:pt idx="6">
                  <c:v>364.69569977892462</c:v>
                </c:pt>
                <c:pt idx="7">
                  <c:v>343.50644281156025</c:v>
                </c:pt>
                <c:pt idx="8">
                  <c:v>326.42347876893319</c:v>
                </c:pt>
                <c:pt idx="9">
                  <c:v>312.51185625434692</c:v>
                </c:pt>
                <c:pt idx="10">
                  <c:v>301.07059316375069</c:v>
                </c:pt>
                <c:pt idx="11">
                  <c:v>291.56933096735497</c:v>
                </c:pt>
                <c:pt idx="12">
                  <c:v>283.60423260140988</c:v>
                </c:pt>
                <c:pt idx="13">
                  <c:v>276.86601723271343</c:v>
                </c:pt>
                <c:pt idx="14">
                  <c:v>271.11634891443515</c:v>
                </c:pt>
                <c:pt idx="15">
                  <c:v>266.17028881888552</c:v>
                </c:pt>
                <c:pt idx="16">
                  <c:v>261.8832408726982</c:v>
                </c:pt>
                <c:pt idx="17">
                  <c:v>258.14123808428468</c:v>
                </c:pt>
                <c:pt idx="18">
                  <c:v>254.85370542689716</c:v>
                </c:pt>
                <c:pt idx="19">
                  <c:v>251.94805248045745</c:v>
                </c:pt>
                <c:pt idx="20">
                  <c:v>249.36561556892266</c:v>
                </c:pt>
                <c:pt idx="21">
                  <c:v>247.05859546402249</c:v>
                </c:pt>
                <c:pt idx="22">
                  <c:v>244.98773109302232</c:v>
                </c:pt>
                <c:pt idx="23">
                  <c:v>243.12051924618265</c:v>
                </c:pt>
                <c:pt idx="24">
                  <c:v>241.42984107345546</c:v>
                </c:pt>
                <c:pt idx="25">
                  <c:v>239.89289303985294</c:v>
                </c:pt>
                <c:pt idx="26">
                  <c:v>238.49034670500251</c:v>
                </c:pt>
                <c:pt idx="27">
                  <c:v>237.20568098731781</c:v>
                </c:pt>
                <c:pt idx="28">
                  <c:v>236.02464449848088</c:v>
                </c:pt>
                <c:pt idx="29">
                  <c:v>234.93481554941087</c:v>
                </c:pt>
                <c:pt idx="30">
                  <c:v>233.92523456941561</c:v>
                </c:pt>
                <c:pt idx="31">
                  <c:v>232.98608866665901</c:v>
                </c:pt>
                <c:pt idx="32">
                  <c:v>232.10843137803806</c:v>
                </c:pt>
                <c:pt idx="33">
                  <c:v>231.28392261858698</c:v>
                </c:pt>
                <c:pt idx="34">
                  <c:v>230.50457460667576</c:v>
                </c:pt>
                <c:pt idx="35">
                  <c:v>229.76248914016401</c:v>
                </c:pt>
                <c:pt idx="36">
                  <c:v>229.04956991718186</c:v>
                </c:pt>
                <c:pt idx="37">
                  <c:v>228.35719034421075</c:v>
                </c:pt>
                <c:pt idx="38">
                  <c:v>227.67579191470975</c:v>
                </c:pt>
                <c:pt idx="39">
                  <c:v>226.99437984519255</c:v>
                </c:pt>
                <c:pt idx="40">
                  <c:v>226.2998696476179</c:v>
                </c:pt>
                <c:pt idx="41">
                  <c:v>225.57621799828186</c:v>
                </c:pt>
                <c:pt idx="42">
                  <c:v>224.80323890228357</c:v>
                </c:pt>
                <c:pt idx="43">
                  <c:v>223.95495319684832</c:v>
                </c:pt>
                <c:pt idx="44">
                  <c:v>222.99722985678829</c:v>
                </c:pt>
                <c:pt idx="45">
                  <c:v>221.88432001670651</c:v>
                </c:pt>
                <c:pt idx="46">
                  <c:v>220.55359471748602</c:v>
                </c:pt>
                <c:pt idx="47">
                  <c:v>218.91723494351234</c:v>
                </c:pt>
                <c:pt idx="48">
                  <c:v>216.84846048769487</c:v>
                </c:pt>
                <c:pt idx="49">
                  <c:v>214.15729233917298</c:v>
                </c:pt>
                <c:pt idx="50">
                  <c:v>210.54448024374574</c:v>
                </c:pt>
                <c:pt idx="51">
                  <c:v>205.50452851543653</c:v>
                </c:pt>
                <c:pt idx="52">
                  <c:v>198.09032498572591</c:v>
                </c:pt>
                <c:pt idx="53">
                  <c:v>186.20266618188907</c:v>
                </c:pt>
                <c:pt idx="54">
                  <c:v>164.34517751040244</c:v>
                </c:pt>
                <c:pt idx="55">
                  <c:v>169.19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F4-407C-A624-1A8C744CBF7B}"/>
            </c:ext>
          </c:extLst>
        </c:ser>
        <c:ser>
          <c:idx val="1"/>
          <c:order val="1"/>
          <c:tx>
            <c:v>American 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082322.xlsx]Sheet1'!$E$4:$E$59</c:f>
              <c:numCache>
                <c:formatCode>0.00</c:formatCode>
                <c:ptCount val="56"/>
                <c:pt idx="0">
                  <c:v>1153.4516934984147</c:v>
                </c:pt>
                <c:pt idx="1">
                  <c:v>958.74817809441492</c:v>
                </c:pt>
                <c:pt idx="2">
                  <c:v>819.13279662579339</c:v>
                </c:pt>
                <c:pt idx="3">
                  <c:v>715.83297263771442</c:v>
                </c:pt>
                <c:pt idx="4">
                  <c:v>637.34112511613432</c:v>
                </c:pt>
                <c:pt idx="5">
                  <c:v>576.32123041173793</c:v>
                </c:pt>
                <c:pt idx="6">
                  <c:v>527.9341656604754</c:v>
                </c:pt>
                <c:pt idx="7">
                  <c:v>488.89643842720204</c:v>
                </c:pt>
                <c:pt idx="8">
                  <c:v>456.91728044255274</c:v>
                </c:pt>
                <c:pt idx="9">
                  <c:v>430.36422714791928</c:v>
                </c:pt>
                <c:pt idx="10">
                  <c:v>408.04929970418613</c:v>
                </c:pt>
                <c:pt idx="11">
                  <c:v>389.09098240439721</c:v>
                </c:pt>
                <c:pt idx="12">
                  <c:v>372.82619286254999</c:v>
                </c:pt>
                <c:pt idx="13">
                  <c:v>358.74757478406752</c:v>
                </c:pt>
                <c:pt idx="14">
                  <c:v>346.46103069542539</c:v>
                </c:pt>
                <c:pt idx="15">
                  <c:v>335.6581749073863</c:v>
                </c:pt>
                <c:pt idx="16">
                  <c:v>326.0935132015718</c:v>
                </c:pt>
                <c:pt idx="17">
                  <c:v>317.57070689758905</c:v>
                </c:pt>
                <c:pt idx="18">
                  <c:v>309.92988871427508</c:v>
                </c:pt>
                <c:pt idx="19">
                  <c:v>303.04094672015896</c:v>
                </c:pt>
                <c:pt idx="20">
                  <c:v>296.80653989418988</c:v>
                </c:pt>
                <c:pt idx="21">
                  <c:v>291.4654685487676</c:v>
                </c:pt>
                <c:pt idx="22">
                  <c:v>286.70704995512727</c:v>
                </c:pt>
                <c:pt idx="23">
                  <c:v>282.3682456840358</c:v>
                </c:pt>
                <c:pt idx="24">
                  <c:v>278.3806360157617</c:v>
                </c:pt>
                <c:pt idx="25">
                  <c:v>274.69191058540429</c:v>
                </c:pt>
                <c:pt idx="26">
                  <c:v>271.26445395896144</c:v>
                </c:pt>
                <c:pt idx="27">
                  <c:v>268.06054187715165</c:v>
                </c:pt>
                <c:pt idx="28">
                  <c:v>265.04577924199003</c:v>
                </c:pt>
                <c:pt idx="29">
                  <c:v>262.21523794435575</c:v>
                </c:pt>
                <c:pt idx="30">
                  <c:v>259.53451601952293</c:v>
                </c:pt>
                <c:pt idx="31">
                  <c:v>256.97313178272327</c:v>
                </c:pt>
                <c:pt idx="32">
                  <c:v>254.51839270633911</c:v>
                </c:pt>
                <c:pt idx="33">
                  <c:v>252.1590793880446</c:v>
                </c:pt>
                <c:pt idx="34">
                  <c:v>249.88524166157777</c:v>
                </c:pt>
                <c:pt idx="35">
                  <c:v>247.67449770047341</c:v>
                </c:pt>
                <c:pt idx="36">
                  <c:v>245.50652985619695</c:v>
                </c:pt>
                <c:pt idx="37">
                  <c:v>243.37579125159436</c:v>
                </c:pt>
                <c:pt idx="38">
                  <c:v>241.27728894587267</c:v>
                </c:pt>
                <c:pt idx="39">
                  <c:v>239.18149808002076</c:v>
                </c:pt>
                <c:pt idx="40">
                  <c:v>237.20855633703948</c:v>
                </c:pt>
                <c:pt idx="41">
                  <c:v>235.31343846748007</c:v>
                </c:pt>
                <c:pt idx="42">
                  <c:v>233.40683693131376</c:v>
                </c:pt>
                <c:pt idx="43">
                  <c:v>231.46376690745524</c:v>
                </c:pt>
                <c:pt idx="44">
                  <c:v>229.44929177905294</c:v>
                </c:pt>
                <c:pt idx="45">
                  <c:v>227.33053528334955</c:v>
                </c:pt>
                <c:pt idx="46">
                  <c:v>225.07644222199937</c:v>
                </c:pt>
                <c:pt idx="47">
                  <c:v>222.64654665669059</c:v>
                </c:pt>
                <c:pt idx="48">
                  <c:v>220.05678851912339</c:v>
                </c:pt>
                <c:pt idx="49">
                  <c:v>217.24693657206481</c:v>
                </c:pt>
                <c:pt idx="50">
                  <c:v>214.08544710669622</c:v>
                </c:pt>
                <c:pt idx="51">
                  <c:v>210.40511140393784</c:v>
                </c:pt>
                <c:pt idx="52">
                  <c:v>205.99455575965848</c:v>
                </c:pt>
                <c:pt idx="53">
                  <c:v>200.38573508521159</c:v>
                </c:pt>
                <c:pt idx="54">
                  <c:v>192.36240828414643</c:v>
                </c:pt>
                <c:pt idx="55">
                  <c:v>169.19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F4-407C-A624-1A8C744CBF7B}"/>
            </c:ext>
          </c:extLst>
        </c:ser>
        <c:ser>
          <c:idx val="2"/>
          <c:order val="2"/>
          <c:tx>
            <c:v>Rolling 10 yr Ame. Put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082322.xlsx]Sheet1'!$J$4:$J$59</c:f>
              <c:numCache>
                <c:formatCode>General</c:formatCode>
                <c:ptCount val="56"/>
                <c:pt idx="0">
                  <c:v>379.28869312988365</c:v>
                </c:pt>
                <c:pt idx="1">
                  <c:v>352.0179115412048</c:v>
                </c:pt>
                <c:pt idx="2">
                  <c:v>331.48508125468072</c:v>
                </c:pt>
                <c:pt idx="3">
                  <c:v>315.61507959127096</c:v>
                </c:pt>
                <c:pt idx="4">
                  <c:v>303.07528031447214</c:v>
                </c:pt>
                <c:pt idx="5">
                  <c:v>292.97886188725965</c:v>
                </c:pt>
                <c:pt idx="6">
                  <c:v>284.7172839892562</c:v>
                </c:pt>
                <c:pt idx="7">
                  <c:v>277.8616744444476</c:v>
                </c:pt>
                <c:pt idx="8">
                  <c:v>272.10263432982657</c:v>
                </c:pt>
                <c:pt idx="9">
                  <c:v>267.21230302459969</c:v>
                </c:pt>
                <c:pt idx="10">
                  <c:v>263.01976685201191</c:v>
                </c:pt>
                <c:pt idx="11">
                  <c:v>259.39471163330626</c:v>
                </c:pt>
                <c:pt idx="12">
                  <c:v>256.2363077873764</c:v>
                </c:pt>
                <c:pt idx="13">
                  <c:v>253.46549814624586</c:v>
                </c:pt>
                <c:pt idx="14">
                  <c:v>251.01954756488769</c:v>
                </c:pt>
                <c:pt idx="15">
                  <c:v>248.84812614128543</c:v>
                </c:pt>
                <c:pt idx="16">
                  <c:v>246.91045131287009</c:v>
                </c:pt>
                <c:pt idx="17">
                  <c:v>245.1731732685904</c:v>
                </c:pt>
                <c:pt idx="18">
                  <c:v>243.60879015706377</c:v>
                </c:pt>
                <c:pt idx="19">
                  <c:v>242.19444623368531</c:v>
                </c:pt>
                <c:pt idx="20">
                  <c:v>240.9110104036418</c:v>
                </c:pt>
                <c:pt idx="21">
                  <c:v>239.74236255316038</c:v>
                </c:pt>
                <c:pt idx="22">
                  <c:v>238.67483558711467</c:v>
                </c:pt>
                <c:pt idx="23">
                  <c:v>237.69677536127773</c:v>
                </c:pt>
                <c:pt idx="24">
                  <c:v>236.79819074740513</c:v>
                </c:pt>
                <c:pt idx="25">
                  <c:v>235.97047323283221</c:v>
                </c:pt>
                <c:pt idx="26">
                  <c:v>235.20617062024434</c:v>
                </c:pt>
                <c:pt idx="27">
                  <c:v>234.49880315541614</c:v>
                </c:pt>
                <c:pt idx="28">
                  <c:v>233.84271317889954</c:v>
                </c:pt>
                <c:pt idx="29">
                  <c:v>233.23294145360126</c:v>
                </c:pt>
                <c:pt idx="30">
                  <c:v>232.66512486068808</c:v>
                </c:pt>
                <c:pt idx="31">
                  <c:v>232.13541132015763</c:v>
                </c:pt>
                <c:pt idx="32">
                  <c:v>231.64038867872847</c:v>
                </c:pt>
                <c:pt idx="33">
                  <c:v>231.17702498768773</c:v>
                </c:pt>
                <c:pt idx="34">
                  <c:v>230.74261811869943</c:v>
                </c:pt>
                <c:pt idx="35">
                  <c:v>230.33475307423811</c:v>
                </c:pt>
                <c:pt idx="36">
                  <c:v>229.95126566919987</c:v>
                </c:pt>
                <c:pt idx="37">
                  <c:v>229.59021151218496</c:v>
                </c:pt>
                <c:pt idx="38">
                  <c:v>229.24983941451168</c:v>
                </c:pt>
                <c:pt idx="39">
                  <c:v>228.92856851398415</c:v>
                </c:pt>
                <c:pt idx="40">
                  <c:v>228.62496852771164</c:v>
                </c:pt>
                <c:pt idx="41">
                  <c:v>228.3377426507106</c:v>
                </c:pt>
                <c:pt idx="42">
                  <c:v>228.06571269984588</c:v>
                </c:pt>
                <c:pt idx="43">
                  <c:v>227.80780616995679</c:v>
                </c:pt>
                <c:pt idx="44">
                  <c:v>227.56304492391448</c:v>
                </c:pt>
                <c:pt idx="45">
                  <c:v>227.33053528334955</c:v>
                </c:pt>
                <c:pt idx="46">
                  <c:v>225.07644222199937</c:v>
                </c:pt>
                <c:pt idx="47">
                  <c:v>222.64654665669059</c:v>
                </c:pt>
                <c:pt idx="48">
                  <c:v>220.05678851912339</c:v>
                </c:pt>
                <c:pt idx="49">
                  <c:v>217.24693657206481</c:v>
                </c:pt>
                <c:pt idx="50">
                  <c:v>214.08544710669622</c:v>
                </c:pt>
                <c:pt idx="51">
                  <c:v>210.40511140393784</c:v>
                </c:pt>
                <c:pt idx="52">
                  <c:v>205.99455575965848</c:v>
                </c:pt>
                <c:pt idx="53">
                  <c:v>200.38573508521159</c:v>
                </c:pt>
                <c:pt idx="54">
                  <c:v>192.36240828414643</c:v>
                </c:pt>
                <c:pt idx="55">
                  <c:v>169.19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F4-407C-A624-1A8C744CBF7B}"/>
            </c:ext>
          </c:extLst>
        </c:ser>
        <c:ser>
          <c:idx val="3"/>
          <c:order val="3"/>
          <c:tx>
            <c:v>Rolling 20 years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082322.xlsx]Sheet1'!$O$4:$O$59</c:f>
              <c:numCache>
                <c:formatCode>General</c:formatCode>
                <c:ptCount val="56"/>
                <c:pt idx="0">
                  <c:v>604.41080705005129</c:v>
                </c:pt>
                <c:pt idx="1">
                  <c:v>533.28723643765238</c:v>
                </c:pt>
                <c:pt idx="2">
                  <c:v>481.07994513512716</c:v>
                </c:pt>
                <c:pt idx="3">
                  <c:v>441.62472257115382</c:v>
                </c:pt>
                <c:pt idx="4">
                  <c:v>411.06369765162526</c:v>
                </c:pt>
                <c:pt idx="5">
                  <c:v>386.88944295811007</c:v>
                </c:pt>
                <c:pt idx="6">
                  <c:v>367.41824634315594</c:v>
                </c:pt>
                <c:pt idx="7">
                  <c:v>351.48696888937405</c:v>
                </c:pt>
                <c:pt idx="8">
                  <c:v>338.27183886318505</c:v>
                </c:pt>
                <c:pt idx="9">
                  <c:v>327.17646248348473</c:v>
                </c:pt>
                <c:pt idx="10">
                  <c:v>317.76053875637967</c:v>
                </c:pt>
                <c:pt idx="11">
                  <c:v>309.69327443555358</c:v>
                </c:pt>
                <c:pt idx="12">
                  <c:v>302.72221423254626</c:v>
                </c:pt>
                <c:pt idx="13">
                  <c:v>296.65193747608981</c:v>
                </c:pt>
                <c:pt idx="14">
                  <c:v>291.32921537305594</c:v>
                </c:pt>
                <c:pt idx="15">
                  <c:v>286.63248716420912</c:v>
                </c:pt>
                <c:pt idx="16">
                  <c:v>282.46427842550685</c:v>
                </c:pt>
                <c:pt idx="17">
                  <c:v>278.74565852729387</c:v>
                </c:pt>
                <c:pt idx="18">
                  <c:v>275.4121339777148</c:v>
                </c:pt>
                <c:pt idx="19">
                  <c:v>272.41056771867716</c:v>
                </c:pt>
                <c:pt idx="20">
                  <c:v>269.69684142756864</c:v>
                </c:pt>
                <c:pt idx="21">
                  <c:v>267.23406267742473</c:v>
                </c:pt>
                <c:pt idx="22">
                  <c:v>264.99117631552326</c:v>
                </c:pt>
                <c:pt idx="23">
                  <c:v>262.94187898146441</c:v>
                </c:pt>
                <c:pt idx="24">
                  <c:v>261.06376326642669</c:v>
                </c:pt>
                <c:pt idx="25">
                  <c:v>259.33763748450974</c:v>
                </c:pt>
                <c:pt idx="26">
                  <c:v>257.74698093147072</c:v>
                </c:pt>
                <c:pt idx="27">
                  <c:v>256.27750454543917</c:v>
                </c:pt>
                <c:pt idx="28">
                  <c:v>254.91679420753445</c:v>
                </c:pt>
                <c:pt idx="29">
                  <c:v>253.65401931433786</c:v>
                </c:pt>
                <c:pt idx="30">
                  <c:v>252.47969326349482</c:v>
                </c:pt>
                <c:pt idx="31">
                  <c:v>251.38547549956121</c:v>
                </c:pt>
                <c:pt idx="32">
                  <c:v>250.36400703911255</c:v>
                </c:pt>
                <c:pt idx="33">
                  <c:v>249.40877312460657</c:v>
                </c:pt>
                <c:pt idx="34">
                  <c:v>248.51398798419322</c:v>
                </c:pt>
                <c:pt idx="35">
                  <c:v>247.67449770047341</c:v>
                </c:pt>
                <c:pt idx="36">
                  <c:v>245.50652985619695</c:v>
                </c:pt>
                <c:pt idx="37">
                  <c:v>243.37579125159436</c:v>
                </c:pt>
                <c:pt idx="38">
                  <c:v>241.27728894587267</c:v>
                </c:pt>
                <c:pt idx="39">
                  <c:v>239.18149808002076</c:v>
                </c:pt>
                <c:pt idx="40">
                  <c:v>237.20855633703948</c:v>
                </c:pt>
                <c:pt idx="41">
                  <c:v>235.31343846748007</c:v>
                </c:pt>
                <c:pt idx="42">
                  <c:v>233.40683693131376</c:v>
                </c:pt>
                <c:pt idx="43">
                  <c:v>231.46376690745524</c:v>
                </c:pt>
                <c:pt idx="44">
                  <c:v>229.44929177905294</c:v>
                </c:pt>
                <c:pt idx="45">
                  <c:v>227.33053528334955</c:v>
                </c:pt>
                <c:pt idx="46">
                  <c:v>225.07644222199937</c:v>
                </c:pt>
                <c:pt idx="47">
                  <c:v>222.64654665669059</c:v>
                </c:pt>
                <c:pt idx="48">
                  <c:v>220.05678851912339</c:v>
                </c:pt>
                <c:pt idx="49">
                  <c:v>217.24693657206481</c:v>
                </c:pt>
                <c:pt idx="50">
                  <c:v>214.08544710669622</c:v>
                </c:pt>
                <c:pt idx="51">
                  <c:v>210.40511140393784</c:v>
                </c:pt>
                <c:pt idx="52">
                  <c:v>205.99455575965848</c:v>
                </c:pt>
                <c:pt idx="53">
                  <c:v>200.38573508521159</c:v>
                </c:pt>
                <c:pt idx="54">
                  <c:v>192.36240828414643</c:v>
                </c:pt>
                <c:pt idx="55">
                  <c:v>169.19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F4-407C-A624-1A8C744CBF7B}"/>
            </c:ext>
          </c:extLst>
        </c:ser>
        <c:ser>
          <c:idx val="4"/>
          <c:order val="4"/>
          <c:tx>
            <c:v>Rolling 15 yr  American put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</c:numRef>
          </c:cat>
          <c:val>
            <c:numRef>
              <c:f>'[N way comparison 082322.xlsx]Sheet1'!$L$4:$L$59</c:f>
            </c:numRef>
          </c:val>
          <c:smooth val="0"/>
          <c:extLst>
            <c:ext xmlns:c16="http://schemas.microsoft.com/office/drawing/2014/chart" uri="{C3380CC4-5D6E-409C-BE32-E72D297353CC}">
              <c16:uniqueId val="{00000004-98F4-407C-A624-1A8C744CBF7B}"/>
            </c:ext>
          </c:extLst>
        </c:ser>
        <c:ser>
          <c:idx val="6"/>
          <c:order val="6"/>
          <c:tx>
            <c:v>Rolling 15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'[N way comparison 082322.xlsx]Sheet1'!$A$4:$A$59</c:f>
              <c:numCache>
                <c:formatCode>General</c:formatCode>
                <c:ptCount val="5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</c:numCache>
              <c:extLst xmlns:c15="http://schemas.microsoft.com/office/drawing/2012/chart"/>
            </c:numRef>
          </c:cat>
          <c:val>
            <c:numRef>
              <c:f>'[N way comparison 082322.xlsx]Sheet1'!$N$4:$N$59</c:f>
              <c:numCache>
                <c:formatCode>0.0000</c:formatCode>
                <c:ptCount val="56"/>
                <c:pt idx="0">
                  <c:v>491.99425748054745</c:v>
                </c:pt>
                <c:pt idx="1">
                  <c:v>443.29498208264039</c:v>
                </c:pt>
                <c:pt idx="2">
                  <c:v>407.20947500571299</c:v>
                </c:pt>
                <c:pt idx="3">
                  <c:v>379.70804587180407</c:v>
                </c:pt>
                <c:pt idx="4">
                  <c:v>358.24556481292211</c:v>
                </c:pt>
                <c:pt idx="5">
                  <c:v>341.15383976175912</c:v>
                </c:pt>
                <c:pt idx="6">
                  <c:v>327.30394860585307</c:v>
                </c:pt>
                <c:pt idx="7">
                  <c:v>315.91036804818032</c:v>
                </c:pt>
                <c:pt idx="8">
                  <c:v>306.41302597804906</c:v>
                </c:pt>
                <c:pt idx="9">
                  <c:v>298.4039041027952</c:v>
                </c:pt>
                <c:pt idx="10">
                  <c:v>291.58001527454985</c:v>
                </c:pt>
                <c:pt idx="11">
                  <c:v>285.71248682919349</c:v>
                </c:pt>
                <c:pt idx="12">
                  <c:v>280.62575560541774</c:v>
                </c:pt>
                <c:pt idx="13">
                  <c:v>276.18327139681378</c:v>
                </c:pt>
                <c:pt idx="14">
                  <c:v>272.27748492848389</c:v>
                </c:pt>
                <c:pt idx="15">
                  <c:v>268.82271454774292</c:v>
                </c:pt>
                <c:pt idx="16">
                  <c:v>265.74998342165941</c:v>
                </c:pt>
                <c:pt idx="17">
                  <c:v>263.0032287298132</c:v>
                </c:pt>
                <c:pt idx="18">
                  <c:v>260.53648118077012</c:v>
                </c:pt>
                <c:pt idx="19">
                  <c:v>258.31174072880464</c:v>
                </c:pt>
                <c:pt idx="20">
                  <c:v>256.29735849849067</c:v>
                </c:pt>
                <c:pt idx="21">
                  <c:v>254.46679133748216</c:v>
                </c:pt>
                <c:pt idx="22">
                  <c:v>252.79763382504683</c:v>
                </c:pt>
                <c:pt idx="23">
                  <c:v>251.27085908535804</c:v>
                </c:pt>
                <c:pt idx="24">
                  <c:v>249.87021831159143</c:v>
                </c:pt>
                <c:pt idx="25">
                  <c:v>248.58176205212732</c:v>
                </c:pt>
                <c:pt idx="26">
                  <c:v>247.3934557297722</c:v>
                </c:pt>
                <c:pt idx="27">
                  <c:v>246.29486868814578</c:v>
                </c:pt>
                <c:pt idx="28">
                  <c:v>245.27692105232086</c:v>
                </c:pt>
                <c:pt idx="29">
                  <c:v>244.33167637946798</c:v>
                </c:pt>
                <c:pt idx="30">
                  <c:v>243.45217082503484</c:v>
                </c:pt>
                <c:pt idx="31">
                  <c:v>242.63227161733181</c:v>
                </c:pt>
                <c:pt idx="32">
                  <c:v>241.86655920024367</c:v>
                </c:pt>
                <c:pt idx="33">
                  <c:v>241.15022860037035</c:v>
                </c:pt>
                <c:pt idx="34">
                  <c:v>240.47900649534375</c:v>
                </c:pt>
                <c:pt idx="35">
                  <c:v>239.84908117296578</c:v>
                </c:pt>
                <c:pt idx="36">
                  <c:v>239.25704312658729</c:v>
                </c:pt>
                <c:pt idx="37">
                  <c:v>238.69983446809863</c:v>
                </c:pt>
                <c:pt idx="38">
                  <c:v>238.17470568392724</c:v>
                </c:pt>
                <c:pt idx="39">
                  <c:v>237.67917853241858</c:v>
                </c:pt>
                <c:pt idx="40">
                  <c:v>237.21101409878608</c:v>
                </c:pt>
                <c:pt idx="41">
                  <c:v>235.30884823974577</c:v>
                </c:pt>
                <c:pt idx="42">
                  <c:v>233.4020845289507</c:v>
                </c:pt>
                <c:pt idx="43">
                  <c:v>231.46002533678111</c:v>
                </c:pt>
                <c:pt idx="44">
                  <c:v>229.44641351712232</c:v>
                </c:pt>
                <c:pt idx="45">
                  <c:v>227.32894736393098</c:v>
                </c:pt>
                <c:pt idx="46">
                  <c:v>225.07800735540826</c:v>
                </c:pt>
                <c:pt idx="47">
                  <c:v>222.6518382925733</c:v>
                </c:pt>
                <c:pt idx="48">
                  <c:v>220.06070385884263</c:v>
                </c:pt>
                <c:pt idx="49">
                  <c:v>217.24672188840802</c:v>
                </c:pt>
                <c:pt idx="50">
                  <c:v>214.08809674356513</c:v>
                </c:pt>
                <c:pt idx="51">
                  <c:v>210.40825200170804</c:v>
                </c:pt>
                <c:pt idx="52">
                  <c:v>205.98969399990384</c:v>
                </c:pt>
                <c:pt idx="53">
                  <c:v>200.38461036188829</c:v>
                </c:pt>
                <c:pt idx="54">
                  <c:v>192.35917304389733</c:v>
                </c:pt>
                <c:pt idx="55">
                  <c:v>169.19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98F4-407C-A624-1A8C744CB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665488"/>
        <c:axId val="326669232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v>Rolling 25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'[N way comparison 082322.xlsx]Sheet1'!$A$4:$A$59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</c:v>
                      </c:pt>
                      <c:pt idx="1">
                        <c:v>16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19</c:v>
                      </c:pt>
                      <c:pt idx="5">
                        <c:v>20</c:v>
                      </c:pt>
                      <c:pt idx="6">
                        <c:v>21</c:v>
                      </c:pt>
                      <c:pt idx="7">
                        <c:v>22</c:v>
                      </c:pt>
                      <c:pt idx="8">
                        <c:v>23</c:v>
                      </c:pt>
                      <c:pt idx="9">
                        <c:v>24</c:v>
                      </c:pt>
                      <c:pt idx="10">
                        <c:v>25</c:v>
                      </c:pt>
                      <c:pt idx="11">
                        <c:v>26</c:v>
                      </c:pt>
                      <c:pt idx="12">
                        <c:v>27</c:v>
                      </c:pt>
                      <c:pt idx="13">
                        <c:v>28</c:v>
                      </c:pt>
                      <c:pt idx="14">
                        <c:v>29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32</c:v>
                      </c:pt>
                      <c:pt idx="18">
                        <c:v>33</c:v>
                      </c:pt>
                      <c:pt idx="19">
                        <c:v>34</c:v>
                      </c:pt>
                      <c:pt idx="20">
                        <c:v>35</c:v>
                      </c:pt>
                      <c:pt idx="21">
                        <c:v>36</c:v>
                      </c:pt>
                      <c:pt idx="22">
                        <c:v>37</c:v>
                      </c:pt>
                      <c:pt idx="23">
                        <c:v>38</c:v>
                      </c:pt>
                      <c:pt idx="24">
                        <c:v>39</c:v>
                      </c:pt>
                      <c:pt idx="25">
                        <c:v>40</c:v>
                      </c:pt>
                      <c:pt idx="26">
                        <c:v>41</c:v>
                      </c:pt>
                      <c:pt idx="27">
                        <c:v>42</c:v>
                      </c:pt>
                      <c:pt idx="28">
                        <c:v>43</c:v>
                      </c:pt>
                      <c:pt idx="29">
                        <c:v>44</c:v>
                      </c:pt>
                      <c:pt idx="30">
                        <c:v>45</c:v>
                      </c:pt>
                      <c:pt idx="31">
                        <c:v>46</c:v>
                      </c:pt>
                      <c:pt idx="32">
                        <c:v>47</c:v>
                      </c:pt>
                      <c:pt idx="33">
                        <c:v>48</c:v>
                      </c:pt>
                      <c:pt idx="34">
                        <c:v>49</c:v>
                      </c:pt>
                      <c:pt idx="35">
                        <c:v>50</c:v>
                      </c:pt>
                      <c:pt idx="36">
                        <c:v>51</c:v>
                      </c:pt>
                      <c:pt idx="37">
                        <c:v>52</c:v>
                      </c:pt>
                      <c:pt idx="38">
                        <c:v>53</c:v>
                      </c:pt>
                      <c:pt idx="39">
                        <c:v>54</c:v>
                      </c:pt>
                      <c:pt idx="40">
                        <c:v>55</c:v>
                      </c:pt>
                      <c:pt idx="41">
                        <c:v>56</c:v>
                      </c:pt>
                      <c:pt idx="42">
                        <c:v>57</c:v>
                      </c:pt>
                      <c:pt idx="43">
                        <c:v>58</c:v>
                      </c:pt>
                      <c:pt idx="44">
                        <c:v>59</c:v>
                      </c:pt>
                      <c:pt idx="45">
                        <c:v>60</c:v>
                      </c:pt>
                      <c:pt idx="46">
                        <c:v>61</c:v>
                      </c:pt>
                      <c:pt idx="47">
                        <c:v>62</c:v>
                      </c:pt>
                      <c:pt idx="48">
                        <c:v>63</c:v>
                      </c:pt>
                      <c:pt idx="49">
                        <c:v>64</c:v>
                      </c:pt>
                      <c:pt idx="50">
                        <c:v>65</c:v>
                      </c:pt>
                      <c:pt idx="51">
                        <c:v>66</c:v>
                      </c:pt>
                      <c:pt idx="52">
                        <c:v>67</c:v>
                      </c:pt>
                      <c:pt idx="53">
                        <c:v>68</c:v>
                      </c:pt>
                      <c:pt idx="54">
                        <c:v>69</c:v>
                      </c:pt>
                      <c:pt idx="55">
                        <c:v>70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'[N way comparison 082322.xlsx]Sheet1'!$T$4:$T$59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707.19877087321242</c:v>
                      </c:pt>
                      <c:pt idx="1">
                        <c:v>614.92040388707346</c:v>
                      </c:pt>
                      <c:pt idx="2">
                        <c:v>547.58896139989247</c:v>
                      </c:pt>
                      <c:pt idx="3">
                        <c:v>496.97717033614083</c:v>
                      </c:pt>
                      <c:pt idx="4">
                        <c:v>457.96446777917265</c:v>
                      </c:pt>
                      <c:pt idx="5">
                        <c:v>427.23981315902978</c:v>
                      </c:pt>
                      <c:pt idx="6">
                        <c:v>402.59048904252984</c:v>
                      </c:pt>
                      <c:pt idx="7">
                        <c:v>382.49471617381096</c:v>
                      </c:pt>
                      <c:pt idx="8">
                        <c:v>365.87920881713001</c:v>
                      </c:pt>
                      <c:pt idx="9">
                        <c:v>351.9699601884106</c:v>
                      </c:pt>
                      <c:pt idx="10">
                        <c:v>340.19763354161563</c:v>
                      </c:pt>
                      <c:pt idx="11">
                        <c:v>330.13596358722674</c:v>
                      </c:pt>
                      <c:pt idx="12">
                        <c:v>321.46068555145609</c:v>
                      </c:pt>
                      <c:pt idx="13">
                        <c:v>313.92155805427313</c:v>
                      </c:pt>
                      <c:pt idx="14">
                        <c:v>307.32293208810904</c:v>
                      </c:pt>
                      <c:pt idx="15">
                        <c:v>301.51001539415114</c:v>
                      </c:pt>
                      <c:pt idx="16">
                        <c:v>296.35900525830988</c:v>
                      </c:pt>
                      <c:pt idx="17">
                        <c:v>291.76989490048732</c:v>
                      </c:pt>
                      <c:pt idx="18">
                        <c:v>287.66115741572634</c:v>
                      </c:pt>
                      <c:pt idx="19">
                        <c:v>283.96576778016401</c:v>
                      </c:pt>
                      <c:pt idx="20">
                        <c:v>280.62819149847627</c:v>
                      </c:pt>
                      <c:pt idx="21">
                        <c:v>277.60208042062015</c:v>
                      </c:pt>
                      <c:pt idx="22">
                        <c:v>274.84849199346672</c:v>
                      </c:pt>
                      <c:pt idx="23">
                        <c:v>272.33450019467421</c:v>
                      </c:pt>
                      <c:pt idx="24">
                        <c:v>270.03210255518775</c:v>
                      </c:pt>
                      <c:pt idx="25">
                        <c:v>267.91735314648196</c:v>
                      </c:pt>
                      <c:pt idx="26">
                        <c:v>265.96966956066569</c:v>
                      </c:pt>
                      <c:pt idx="27">
                        <c:v>264.17127499133699</c:v>
                      </c:pt>
                      <c:pt idx="28">
                        <c:v>262.5067460458414</c:v>
                      </c:pt>
                      <c:pt idx="29">
                        <c:v>260.96264392037671</c:v>
                      </c:pt>
                      <c:pt idx="30">
                        <c:v>259.52721176355368</c:v>
                      </c:pt>
                      <c:pt idx="31">
                        <c:v>256.96897847469705</c:v>
                      </c:pt>
                      <c:pt idx="32">
                        <c:v>254.51955068283047</c:v>
                      </c:pt>
                      <c:pt idx="33">
                        <c:v>252.1621900215595</c:v>
                      </c:pt>
                      <c:pt idx="34">
                        <c:v>249.88275320115306</c:v>
                      </c:pt>
                      <c:pt idx="35">
                        <c:v>247.67084474160782</c:v>
                      </c:pt>
                      <c:pt idx="36">
                        <c:v>245.50785502601559</c:v>
                      </c:pt>
                      <c:pt idx="37">
                        <c:v>243.38020784571546</c:v>
                      </c:pt>
                      <c:pt idx="38">
                        <c:v>241.27486777123951</c:v>
                      </c:pt>
                      <c:pt idx="39">
                        <c:v>239.18231370927452</c:v>
                      </c:pt>
                      <c:pt idx="40">
                        <c:v>237.21101409878608</c:v>
                      </c:pt>
                      <c:pt idx="41">
                        <c:v>235.30884823974577</c:v>
                      </c:pt>
                      <c:pt idx="42">
                        <c:v>233.4020845289507</c:v>
                      </c:pt>
                      <c:pt idx="43">
                        <c:v>231.4621299702853</c:v>
                      </c:pt>
                      <c:pt idx="44">
                        <c:v>229.44641351712232</c:v>
                      </c:pt>
                      <c:pt idx="45">
                        <c:v>227.32883394111536</c:v>
                      </c:pt>
                      <c:pt idx="46">
                        <c:v>225.07800735540826</c:v>
                      </c:pt>
                      <c:pt idx="47">
                        <c:v>222.6518382925733</c:v>
                      </c:pt>
                      <c:pt idx="48">
                        <c:v>220.06070385884263</c:v>
                      </c:pt>
                      <c:pt idx="49">
                        <c:v>217.24672188840802</c:v>
                      </c:pt>
                      <c:pt idx="50">
                        <c:v>214.08809674356513</c:v>
                      </c:pt>
                      <c:pt idx="51">
                        <c:v>210.40825200170804</c:v>
                      </c:pt>
                      <c:pt idx="52">
                        <c:v>205.9878320493595</c:v>
                      </c:pt>
                      <c:pt idx="53">
                        <c:v>200.38461036188829</c:v>
                      </c:pt>
                      <c:pt idx="54">
                        <c:v>192.35917304389733</c:v>
                      </c:pt>
                      <c:pt idx="55">
                        <c:v>169.19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8F4-407C-A624-1A8C744CBF7B}"/>
                  </c:ext>
                </c:extLst>
              </c15:ser>
            </c15:filteredLineSeries>
          </c:ext>
        </c:extLst>
      </c:lineChart>
      <c:catAx>
        <c:axId val="32666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69232"/>
        <c:crosses val="autoZero"/>
        <c:auto val="1"/>
        <c:lblAlgn val="ctr"/>
        <c:lblOffset val="100"/>
        <c:noMultiLvlLbl val="0"/>
      </c:catAx>
      <c:valAx>
        <c:axId val="32666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6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556406143676482"/>
          <c:y val="9.9632498100404268E-2"/>
          <c:w val="0.11182085753429055"/>
          <c:h val="0.488200190766031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Relation between Put Option Length and LEV</a:t>
            </a:r>
            <a:r>
              <a:rPr lang="en-US" baseline="-25000" dirty="0"/>
              <a:t>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548046077573638E-2"/>
          <c:y val="7.3874440160544549E-2"/>
          <c:w val="0.88089639836687084"/>
          <c:h val="0.8520371805159177"/>
        </c:manualLayout>
      </c:layout>
      <c:lineChart>
        <c:grouping val="standard"/>
        <c:varyColors val="0"/>
        <c:ser>
          <c:idx val="0"/>
          <c:order val="0"/>
          <c:tx>
            <c:v>LEV1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2475066756079644E-3"/>
                  <c:y val="2.974505133949018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2D6-4A52-B7BB-578B722D304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'[Copy of Comparison of all results.xlsx]Sheet1'!$O$5:$O$15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23</c:v>
                </c:pt>
                <c:pt idx="8">
                  <c:v>25</c:v>
                </c:pt>
                <c:pt idx="9">
                  <c:v>40</c:v>
                </c:pt>
                <c:pt idx="10">
                  <c:v>55</c:v>
                </c:pt>
              </c:numCache>
            </c:numRef>
          </c:cat>
          <c:val>
            <c:numRef>
              <c:f>'[Copy of Comparison of all results.xlsx]Sheet1'!$P$5:$P$15</c:f>
              <c:numCache>
                <c:formatCode>General</c:formatCode>
                <c:ptCount val="11"/>
                <c:pt idx="0">
                  <c:v>2771.6768405027201</c:v>
                </c:pt>
                <c:pt idx="1">
                  <c:v>2859.31</c:v>
                </c:pt>
                <c:pt idx="2">
                  <c:v>2872.0555350196692</c:v>
                </c:pt>
                <c:pt idx="3">
                  <c:v>2863</c:v>
                </c:pt>
                <c:pt idx="4">
                  <c:v>2841</c:v>
                </c:pt>
                <c:pt idx="5">
                  <c:v>2827.57</c:v>
                </c:pt>
                <c:pt idx="6">
                  <c:v>2816</c:v>
                </c:pt>
                <c:pt idx="7">
                  <c:v>2780</c:v>
                </c:pt>
                <c:pt idx="8">
                  <c:v>2756.5958965526943</c:v>
                </c:pt>
                <c:pt idx="9">
                  <c:v>2638.985701732634</c:v>
                </c:pt>
                <c:pt idx="10" formatCode="0.00">
                  <c:v>2632.7295188094472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D6-4A52-B7BB-578B722D3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2085344"/>
        <c:axId val="942087008"/>
      </c:lineChart>
      <c:dateAx>
        <c:axId val="942085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put length</a:t>
                </a:r>
                <a:r>
                  <a:rPr lang="en-US" baseline="0"/>
                  <a:t> in </a:t>
                </a:r>
                <a:r>
                  <a:rPr lang="en-US"/>
                  <a:t>years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087008"/>
        <c:crosses val="autoZero"/>
        <c:auto val="0"/>
        <c:lblOffset val="100"/>
        <c:baseTimeUnit val="days"/>
        <c:majorUnit val="1"/>
        <c:majorTimeUnit val="days"/>
      </c:dateAx>
      <c:valAx>
        <c:axId val="942087008"/>
        <c:scaling>
          <c:orientation val="minMax"/>
          <c:min val="2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LEV </a:t>
                </a:r>
                <a:r>
                  <a:rPr lang="en-US" sz="1600" baseline="-25000" dirty="0"/>
                  <a:t>1</a:t>
                </a:r>
              </a:p>
            </c:rich>
          </c:tx>
          <c:layout>
            <c:manualLayout>
              <c:xMode val="edge"/>
              <c:yMode val="edge"/>
              <c:x val="4.6296296296296294E-3"/>
              <c:y val="0.41621418469395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08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4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1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F550F-1BFD-4F94-B57A-550E972B4B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9CE2-8942-4F15-B7E4-4A092F5C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0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7851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US" dirty="0"/>
              <a:t>Outsourcing Price Uncertainty in Timber Management with</a:t>
            </a:r>
            <a:br>
              <a:rPr lang="en-US" dirty="0"/>
            </a:br>
            <a:r>
              <a:rPr lang="en-US" dirty="0"/>
              <a:t>American Put 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Sun Joseph Chang and Fan Zhang</a:t>
            </a:r>
          </a:p>
          <a:p>
            <a:r>
              <a:rPr lang="en-US" sz="5100" dirty="0"/>
              <a:t>School of Renewable Natural Resources</a:t>
            </a:r>
          </a:p>
          <a:p>
            <a:r>
              <a:rPr lang="en-US" sz="5100" dirty="0"/>
              <a:t>Louisianan State University  Agricultural Center</a:t>
            </a:r>
          </a:p>
          <a:p>
            <a:r>
              <a:rPr lang="en-US" sz="5100" dirty="0"/>
              <a:t> Baton Rouge, LA 70803-6202</a:t>
            </a:r>
          </a:p>
        </p:txBody>
      </p:sp>
    </p:spTree>
    <p:extLst>
      <p:ext uri="{BB962C8B-B14F-4D97-AF65-F5344CB8AC3E}">
        <p14:creationId xmlns:p14="http://schemas.microsoft.com/office/powerpoint/2010/main" val="116191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can outsource the price uncertainty by buying a put option to ensure that at stand age T a specific volume of timber can be sold at a specific strike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4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C13-62BE-F7EB-968A-B88224CC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7036-86F1-8491-FA3D-0B5E6BF3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language of the options, the stumpage price today is the current stock price, that of the scheduled harvest time is the strike price.  </a:t>
            </a:r>
          </a:p>
        </p:txBody>
      </p:sp>
    </p:spTree>
    <p:extLst>
      <p:ext uri="{BB962C8B-B14F-4D97-AF65-F5344CB8AC3E}">
        <p14:creationId xmlns:p14="http://schemas.microsoft.com/office/powerpoint/2010/main" val="241904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5449-F5D8-0449-29DF-6654BE5F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B2DE-29B5-A91D-3ECC-00761F52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average stumpage price as the current stock price, its volatility measured by its standard deviation, a desired strike price, and interest rate, the option value and the reservation price can be calculated for any stand age s, t &lt;= s &lt;=T.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9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628D-6EB8-32AA-01C5-8CCEDF5A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Calculation of option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9CC6-0B26-B6AB-81A6-B04C9852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 price = $169.19/MBF</a:t>
            </a:r>
          </a:p>
          <a:p>
            <a:r>
              <a:rPr lang="en-US" dirty="0"/>
              <a:t>Strike price= $169.19/MBF</a:t>
            </a:r>
          </a:p>
          <a:p>
            <a:r>
              <a:rPr lang="en-US" dirty="0"/>
              <a:t>Standard Deviation = $65.73/MBF</a:t>
            </a:r>
          </a:p>
          <a:p>
            <a:r>
              <a:rPr lang="en-US" dirty="0"/>
              <a:t>r=.04</a:t>
            </a:r>
          </a:p>
          <a:p>
            <a:r>
              <a:rPr lang="en-US" dirty="0"/>
              <a:t>using the binomial method of Cox, Ross, and Rubinstein (1979). </a:t>
            </a:r>
          </a:p>
        </p:txBody>
      </p:sp>
    </p:spTree>
    <p:extLst>
      <p:ext uri="{BB962C8B-B14F-4D97-AF65-F5344CB8AC3E}">
        <p14:creationId xmlns:p14="http://schemas.microsoft.com/office/powerpoint/2010/main" val="366889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42A2-FD6C-7E0A-63AF-F035C47B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110C-20C3-880C-42B0-F5EBDAC9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reservation price at age s</a:t>
            </a:r>
          </a:p>
          <a:p>
            <a:endParaRPr lang="en-US" dirty="0"/>
          </a:p>
          <a:p>
            <a:r>
              <a:rPr lang="en-US" dirty="0"/>
              <a:t>RP(s)=target price +option value*Q(T)/Q(s)</a:t>
            </a:r>
          </a:p>
        </p:txBody>
      </p:sp>
    </p:spTree>
    <p:extLst>
      <p:ext uri="{BB962C8B-B14F-4D97-AF65-F5344CB8AC3E}">
        <p14:creationId xmlns:p14="http://schemas.microsoft.com/office/powerpoint/2010/main" val="398950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4D59-D01D-B79A-9B7C-2708990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35C9E1-AC36-2C3D-E2F2-CE693AD0D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624188"/>
              </p:ext>
            </p:extLst>
          </p:nvPr>
        </p:nvGraphicFramePr>
        <p:xfrm>
          <a:off x="914400" y="381000"/>
          <a:ext cx="7315198" cy="6096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062">
                  <a:extLst>
                    <a:ext uri="{9D8B030D-6E8A-4147-A177-3AD203B41FA5}">
                      <a16:colId xmlns:a16="http://schemas.microsoft.com/office/drawing/2014/main" val="3178008471"/>
                    </a:ext>
                  </a:extLst>
                </a:gridCol>
                <a:gridCol w="1094062">
                  <a:extLst>
                    <a:ext uri="{9D8B030D-6E8A-4147-A177-3AD203B41FA5}">
                      <a16:colId xmlns:a16="http://schemas.microsoft.com/office/drawing/2014/main" val="3320146259"/>
                    </a:ext>
                  </a:extLst>
                </a:gridCol>
                <a:gridCol w="1094062">
                  <a:extLst>
                    <a:ext uri="{9D8B030D-6E8A-4147-A177-3AD203B41FA5}">
                      <a16:colId xmlns:a16="http://schemas.microsoft.com/office/drawing/2014/main" val="4228358207"/>
                    </a:ext>
                  </a:extLst>
                </a:gridCol>
                <a:gridCol w="1351488">
                  <a:extLst>
                    <a:ext uri="{9D8B030D-6E8A-4147-A177-3AD203B41FA5}">
                      <a16:colId xmlns:a16="http://schemas.microsoft.com/office/drawing/2014/main" val="3695736566"/>
                    </a:ext>
                  </a:extLst>
                </a:gridCol>
                <a:gridCol w="1351488">
                  <a:extLst>
                    <a:ext uri="{9D8B030D-6E8A-4147-A177-3AD203B41FA5}">
                      <a16:colId xmlns:a16="http://schemas.microsoft.com/office/drawing/2014/main" val="325300870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631084479"/>
                    </a:ext>
                  </a:extLst>
                </a:gridCol>
              </a:tblGrid>
              <a:tr h="2731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P(t)=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$169.19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Std. Dev.=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$65.73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42328381"/>
                  </a:ext>
                </a:extLst>
              </a:tr>
              <a:tr h="301924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LEV</a:t>
                      </a:r>
                      <a:r>
                        <a:rPr lang="en-US" sz="1100" u="none" strike="noStrike" baseline="-25000">
                          <a:effectLst/>
                        </a:rPr>
                        <a:t>2</a:t>
                      </a:r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$2000/A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6284577"/>
                  </a:ext>
                </a:extLst>
              </a:tr>
              <a:tr h="60384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 Volume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LEV</a:t>
                      </a:r>
                      <a:r>
                        <a:rPr lang="en-US" sz="1100" u="none" strike="noStrike" baseline="-25000">
                          <a:effectLst/>
                        </a:rPr>
                        <a:t>1 </a:t>
                      </a:r>
                      <a:r>
                        <a:rPr lang="en-US" sz="1100" u="none" strike="noStrike">
                          <a:effectLst/>
                        </a:rPr>
                        <a:t>under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 &amp; M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American Put 55-year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06063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Age 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Q(t)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Certainty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Reserv.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Option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Reserv.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7859230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BF/acre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$/acre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$/MBF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$/MBF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$/MBF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2193340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5236.11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1343.81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704.36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1153.45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00689967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12644.78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1619.94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391.26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576.32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1288595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21461.16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1831.53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408.05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51404045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30536.15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1918.48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266.17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335.66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53680616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32323.45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1921.35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261.88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326.09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96562874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34093.94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1919.89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258.14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317.57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304238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35845.37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1914.36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254.85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309.93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2181669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37575.88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1905.03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251.95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303.04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80936092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39283.95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1892.19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249.37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296.81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63523695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47453.24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1784.74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239.89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274.69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84289890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54964.59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1627.79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233.93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259.53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44321630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61821.10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1446.21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229.76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247.67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28655549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68062.51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1257.56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226.30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237.21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46629095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73742.41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1073.28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227.33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15205245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78917.15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214.09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81206292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83640.72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742.15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169.19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169.19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6197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3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679C-90AC-00E6-9351-DD573A6E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7A58-133A-4925-E76B-2FB55BD9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with a long 55-year American put option, the option value is $61.62/MBF.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2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calculate the reservation price (RP) at age 15,</a:t>
            </a:r>
          </a:p>
          <a:p>
            <a:r>
              <a:rPr lang="en-US" dirty="0"/>
              <a:t>RP(15)=169.19+ 61.62*(83640.72/5236.11)</a:t>
            </a:r>
          </a:p>
          <a:p>
            <a:r>
              <a:rPr lang="en-US" dirty="0"/>
              <a:t>=$1153.46/MBF.</a:t>
            </a:r>
          </a:p>
          <a:p>
            <a:r>
              <a:rPr lang="en-US" dirty="0"/>
              <a:t>At age 15, the reservation price is steep because the stand volume at age 70 is 16 times that of age 15.</a:t>
            </a:r>
          </a:p>
        </p:txBody>
      </p:sp>
    </p:spTree>
    <p:extLst>
      <p:ext uri="{BB962C8B-B14F-4D97-AF65-F5344CB8AC3E}">
        <p14:creationId xmlns:p14="http://schemas.microsoft.com/office/powerpoint/2010/main" val="407065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163-C64A-CC66-1D5F-DD943B43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A7776-358C-41DB-8B98-419E5AF9D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3504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79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3024-4997-8C42-C943-FCF6D1E3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714C-3B74-BAC5-7B58-1F9F90ED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stand age increases, the difference between Q(s) and Q(T) narrows. The reservation price rapidly declines. </a:t>
            </a:r>
          </a:p>
          <a:p>
            <a:r>
              <a:rPr lang="en-US" dirty="0"/>
              <a:t>By age 70, with an option value of 0, the reservation price is the same as the target price of $169.19.</a:t>
            </a:r>
          </a:p>
        </p:txBody>
      </p:sp>
    </p:spTree>
    <p:extLst>
      <p:ext uri="{BB962C8B-B14F-4D97-AF65-F5344CB8AC3E}">
        <p14:creationId xmlns:p14="http://schemas.microsoft.com/office/powerpoint/2010/main" val="239196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40F7-0986-D6CC-A188-7508F98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Management: Passive vs 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59C0-D447-03B5-C466-2EB42825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Traditional forest management methods are passive:</a:t>
            </a:r>
          </a:p>
          <a:p>
            <a:pPr lvl="1"/>
            <a:r>
              <a:rPr lang="en-US" dirty="0"/>
              <a:t>Forestland owners are merely price-takers. Once good prices occur, cut the trees. If not, only thing they could do is to wait.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However, like in financial market, there could be some financial tools enable forestland owners to actively manage the price risk, rather than being pure price takers.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tool that we want to take advantage is </a:t>
            </a:r>
            <a:r>
              <a:rPr lang="en-US"/>
              <a:t>called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1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D603-FB0B-CCC8-167F-3005EB5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Management Outcome of the put option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067A-64C6-6A69-67C9-4C887C19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calculated LEV</a:t>
            </a:r>
            <a:r>
              <a:rPr lang="en-US" baseline="-25000" dirty="0"/>
              <a:t>1 </a:t>
            </a:r>
            <a:r>
              <a:rPr lang="en-US" dirty="0"/>
              <a:t>the land expectation value of the generalized Faustmann formula LEV</a:t>
            </a:r>
            <a:r>
              <a:rPr lang="en-US" baseline="-25000" dirty="0"/>
              <a:t>1</a:t>
            </a:r>
            <a:r>
              <a:rPr lang="en-US" dirty="0"/>
              <a:t>=(P(t</a:t>
            </a:r>
            <a:r>
              <a:rPr lang="en-US" baseline="-25000" dirty="0"/>
              <a:t>1</a:t>
            </a:r>
            <a:r>
              <a:rPr lang="en-US" dirty="0"/>
              <a:t>)Q(t</a:t>
            </a:r>
            <a:r>
              <a:rPr lang="en-US" baseline="-25000" dirty="0"/>
              <a:t>1</a:t>
            </a:r>
            <a:r>
              <a:rPr lang="en-US" dirty="0"/>
              <a:t>)-C</a:t>
            </a:r>
            <a:r>
              <a:rPr lang="en-US" baseline="-25000" dirty="0"/>
              <a:t>1</a:t>
            </a:r>
            <a:r>
              <a:rPr lang="en-US" dirty="0"/>
              <a:t>exp(r</a:t>
            </a:r>
            <a:r>
              <a:rPr lang="en-US" baseline="-25000" dirty="0"/>
              <a:t>1</a:t>
            </a:r>
            <a:r>
              <a:rPr lang="en-US" dirty="0"/>
              <a:t>*t</a:t>
            </a:r>
            <a:r>
              <a:rPr lang="en-US" baseline="-25000" dirty="0"/>
              <a:t>1</a:t>
            </a:r>
            <a:r>
              <a:rPr lang="en-US" dirty="0"/>
              <a:t>))/exp(r</a:t>
            </a:r>
            <a:r>
              <a:rPr lang="en-US" baseline="-25000" dirty="0"/>
              <a:t>1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)+</a:t>
            </a:r>
          </a:p>
          <a:p>
            <a:r>
              <a:rPr lang="en-US" dirty="0"/>
              <a:t>(P(t</a:t>
            </a:r>
            <a:r>
              <a:rPr lang="en-US" baseline="-25000" dirty="0"/>
              <a:t>2</a:t>
            </a:r>
            <a:r>
              <a:rPr lang="en-US" dirty="0"/>
              <a:t>)Q(t</a:t>
            </a:r>
            <a:r>
              <a:rPr lang="en-US" baseline="-25000" dirty="0"/>
              <a:t>2</a:t>
            </a:r>
            <a:r>
              <a:rPr lang="en-US" dirty="0"/>
              <a:t>)-C</a:t>
            </a:r>
            <a:r>
              <a:rPr lang="en-US" baseline="-25000" dirty="0"/>
              <a:t>2</a:t>
            </a:r>
            <a:r>
              <a:rPr lang="en-US" dirty="0"/>
              <a:t>exp(r</a:t>
            </a:r>
            <a:r>
              <a:rPr lang="en-US" baseline="-25000" dirty="0"/>
              <a:t>2</a:t>
            </a:r>
            <a:r>
              <a:rPr lang="en-US" dirty="0"/>
              <a:t>*t</a:t>
            </a:r>
            <a:r>
              <a:rPr lang="en-US" baseline="-25000" dirty="0"/>
              <a:t>2</a:t>
            </a:r>
            <a:r>
              <a:rPr lang="en-US" dirty="0"/>
              <a:t>))/exp(r</a:t>
            </a:r>
            <a:r>
              <a:rPr lang="en-US" baseline="-25000" dirty="0"/>
              <a:t>1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+r</a:t>
            </a:r>
            <a:r>
              <a:rPr lang="en-US" baseline="-25000" dirty="0"/>
              <a:t>2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)+…..</a:t>
            </a:r>
          </a:p>
          <a:p>
            <a:r>
              <a:rPr lang="en-US" dirty="0"/>
              <a:t>=(P(t</a:t>
            </a:r>
            <a:r>
              <a:rPr lang="en-US" baseline="-25000" dirty="0"/>
              <a:t>1</a:t>
            </a:r>
            <a:r>
              <a:rPr lang="en-US" dirty="0"/>
              <a:t>)Q(t</a:t>
            </a:r>
            <a:r>
              <a:rPr lang="en-US" baseline="-25000" dirty="0"/>
              <a:t>1</a:t>
            </a:r>
            <a:r>
              <a:rPr lang="en-US" dirty="0"/>
              <a:t>)-C</a:t>
            </a:r>
            <a:r>
              <a:rPr lang="en-US" baseline="-25000" dirty="0"/>
              <a:t>1</a:t>
            </a:r>
            <a:r>
              <a:rPr lang="en-US" dirty="0"/>
              <a:t>exp(r</a:t>
            </a:r>
            <a:r>
              <a:rPr lang="en-US" baseline="-25000" dirty="0"/>
              <a:t>1</a:t>
            </a:r>
            <a:r>
              <a:rPr lang="en-US" dirty="0"/>
              <a:t>*t</a:t>
            </a:r>
            <a:r>
              <a:rPr lang="en-US" baseline="-25000" dirty="0"/>
              <a:t>1</a:t>
            </a:r>
            <a:r>
              <a:rPr lang="en-US" dirty="0"/>
              <a:t>))/exp(r</a:t>
            </a:r>
            <a:r>
              <a:rPr lang="en-US" baseline="-25000" dirty="0"/>
              <a:t>1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+LEV</a:t>
            </a:r>
            <a:r>
              <a:rPr lang="en-US" baseline="-25000" dirty="0"/>
              <a:t>2</a:t>
            </a:r>
            <a:r>
              <a:rPr lang="en-US" dirty="0"/>
              <a:t>/exp(r</a:t>
            </a:r>
            <a:r>
              <a:rPr lang="en-US" baseline="-25000" dirty="0"/>
              <a:t>1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to measure the outcome.</a:t>
            </a:r>
          </a:p>
          <a:p>
            <a:r>
              <a:rPr lang="en-US" sz="3200" dirty="0"/>
              <a:t>It allows the stumpage price, regeneration cost, interest rate and rotation age to vary from rotation to rotation. </a:t>
            </a:r>
          </a:p>
        </p:txBody>
      </p:sp>
    </p:spTree>
    <p:extLst>
      <p:ext uri="{BB962C8B-B14F-4D97-AF65-F5344CB8AC3E}">
        <p14:creationId xmlns:p14="http://schemas.microsoft.com/office/powerpoint/2010/main" val="202847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ACF1-A89F-9B2D-DD21-F5ACA2CF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5F83-F539-1D4F-1673-ABF39D56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the LEV under the classical Faustmann formula, </a:t>
            </a:r>
          </a:p>
          <a:p>
            <a:r>
              <a:rPr lang="en-US" dirty="0"/>
              <a:t>LEV=(P(t)Q(t)-C*exp(r*t))/ (exp(rt)+exp(2rt)+exp(3rt)+ ...)</a:t>
            </a:r>
          </a:p>
          <a:p>
            <a:r>
              <a:rPr lang="en-US" dirty="0"/>
              <a:t>=(P(t)Q(t)-C*exp(r*t))/(exp(r*t) -1)</a:t>
            </a:r>
          </a:p>
          <a:p>
            <a:r>
              <a:rPr lang="en-US" dirty="0"/>
              <a:t>Which unrealistically assume that the same P(t), Q(t), C, and r will repeat themselves forever. </a:t>
            </a:r>
          </a:p>
        </p:txBody>
      </p:sp>
    </p:spTree>
    <p:extLst>
      <p:ext uri="{BB962C8B-B14F-4D97-AF65-F5344CB8AC3E}">
        <p14:creationId xmlns:p14="http://schemas.microsoft.com/office/powerpoint/2010/main" val="301295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7B86-3EF7-2AAE-9A75-2EFDA127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Simulation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D9BB-4F0A-A541-E9FB-FC694A77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random stumpage price generation,</a:t>
            </a:r>
          </a:p>
          <a:p>
            <a:r>
              <a:rPr lang="en-US" dirty="0"/>
              <a:t>Average P(t) = $ 169.19/MBF, </a:t>
            </a:r>
          </a:p>
          <a:p>
            <a:r>
              <a:rPr lang="en-US" dirty="0"/>
              <a:t>Standard deviation= $65.73/MBF</a:t>
            </a:r>
          </a:p>
          <a:p>
            <a:r>
              <a:rPr lang="en-US" dirty="0"/>
              <a:t>Stand volume Q(t) = exp(12.09-52.09/t)</a:t>
            </a:r>
          </a:p>
          <a:p>
            <a:r>
              <a:rPr lang="en-US" dirty="0"/>
              <a:t>Interest rate r= .04/year</a:t>
            </a:r>
          </a:p>
          <a:p>
            <a:r>
              <a:rPr lang="en-US" dirty="0"/>
              <a:t>Regeneration cost C=$240/A</a:t>
            </a:r>
          </a:p>
          <a:p>
            <a:r>
              <a:rPr lang="en-US" dirty="0"/>
              <a:t>LEV</a:t>
            </a:r>
            <a:r>
              <a:rPr lang="en-US" baseline="-25000" dirty="0"/>
              <a:t>2</a:t>
            </a:r>
            <a:r>
              <a:rPr lang="en-US" dirty="0"/>
              <a:t>= $2000/A</a:t>
            </a:r>
          </a:p>
        </p:txBody>
      </p:sp>
    </p:spTree>
    <p:extLst>
      <p:ext uri="{BB962C8B-B14F-4D97-AF65-F5344CB8AC3E}">
        <p14:creationId xmlns:p14="http://schemas.microsoft.com/office/powerpoint/2010/main" val="93054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F877-D2C2-D323-1634-338D4B90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Simulation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73E2-AEBA-9573-421C-48279E76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each simulation, when the randomly generated stumpage price exceeds the reservation price, the timber stand will be harvested.  </a:t>
            </a:r>
          </a:p>
          <a:p>
            <a:r>
              <a:rPr lang="en-US" dirty="0"/>
              <a:t>For the 55-year American put, 50,000 simulations produce an average  LEV</a:t>
            </a:r>
            <a:r>
              <a:rPr lang="en-US" baseline="-25000" dirty="0"/>
              <a:t>1 </a:t>
            </a:r>
            <a:r>
              <a:rPr lang="en-US" dirty="0"/>
              <a:t>of $2632.73/A and an average rotation age of 46.15 years.</a:t>
            </a:r>
          </a:p>
          <a:p>
            <a:r>
              <a:rPr lang="en-US" dirty="0"/>
              <a:t>For the certainty case, the former is $1921.35/A and the latter 31 years.  </a:t>
            </a:r>
          </a:p>
        </p:txBody>
      </p:sp>
    </p:spTree>
    <p:extLst>
      <p:ext uri="{BB962C8B-B14F-4D97-AF65-F5344CB8AC3E}">
        <p14:creationId xmlns:p14="http://schemas.microsoft.com/office/powerpoint/2010/main" val="101750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A981-C2F9-7B51-C063-4BB94EBF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3529-0A76-7454-C809-35287AAF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 results of the average rotation length is 50% longer.  </a:t>
            </a:r>
          </a:p>
          <a:p>
            <a:r>
              <a:rPr lang="en-US" dirty="0"/>
              <a:t>Furthermore, its LEV</a:t>
            </a:r>
            <a:r>
              <a:rPr lang="en-US" baseline="-25000" dirty="0"/>
              <a:t>1</a:t>
            </a:r>
            <a:r>
              <a:rPr lang="en-US" dirty="0"/>
              <a:t> of  $2632.73/A is less than the $2882.60/A of the Brazee and Mendelsohn (B &amp; M) method. </a:t>
            </a:r>
          </a:p>
        </p:txBody>
      </p:sp>
    </p:spTree>
    <p:extLst>
      <p:ext uri="{BB962C8B-B14F-4D97-AF65-F5344CB8AC3E}">
        <p14:creationId xmlns:p14="http://schemas.microsoft.com/office/powerpoint/2010/main" val="173802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163-C64A-CC66-1D5F-DD943B43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A7776-358C-41DB-8B98-419E5AF9D5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416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9536-41C8-2EA6-1047-5AB56F98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20AB-F535-9BB0-B05B-63FC3272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graph of reservation prices, the one for the long 55-year American put option is tilted backward when compared with that of B&amp;M method. </a:t>
            </a:r>
          </a:p>
        </p:txBody>
      </p:sp>
    </p:spTree>
    <p:extLst>
      <p:ext uri="{BB962C8B-B14F-4D97-AF65-F5344CB8AC3E}">
        <p14:creationId xmlns:p14="http://schemas.microsoft.com/office/powerpoint/2010/main" val="3271245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A6A1-8A36-0573-5794-93616EC7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6D14-CA73-04AD-0628-99940E8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other hand, rolling put options of  shorter lengths would lower the reservation prices at the start of the put option.  </a:t>
            </a:r>
          </a:p>
        </p:txBody>
      </p:sp>
    </p:spTree>
    <p:extLst>
      <p:ext uri="{BB962C8B-B14F-4D97-AF65-F5344CB8AC3E}">
        <p14:creationId xmlns:p14="http://schemas.microsoft.com/office/powerpoint/2010/main" val="42275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5DB3-BED2-3005-EA7F-D19D9D67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EA21A-0DE2-3141-BD81-2A6773CAB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978997"/>
              </p:ext>
            </p:extLst>
          </p:nvPr>
        </p:nvGraphicFramePr>
        <p:xfrm>
          <a:off x="457200" y="1600200"/>
          <a:ext cx="8229600" cy="498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90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F1A7-D97F-1C3D-4543-5D65500E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0D15-8D3B-7C30-4560-279C850E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Buying a full-length put option means one is extremely risk averse and wants to cover all the downside risk.</a:t>
            </a:r>
          </a:p>
          <a:p>
            <a:r>
              <a:rPr lang="en-US" dirty="0"/>
              <a:t>However, in practice, buying an shorter length of put option might serve as an choice for people are not extremely risk averse but choose to cover some risks.</a:t>
            </a:r>
          </a:p>
          <a:p>
            <a:r>
              <a:rPr lang="en-US" dirty="0"/>
              <a:t>In other words, the length of put option could be an indirect way of reflecting managers’ risk preference.</a:t>
            </a:r>
          </a:p>
        </p:txBody>
      </p:sp>
    </p:spTree>
    <p:extLst>
      <p:ext uri="{BB962C8B-B14F-4D97-AF65-F5344CB8AC3E}">
        <p14:creationId xmlns:p14="http://schemas.microsoft.com/office/powerpoint/2010/main" val="17292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 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have a known amount of  foreign currency, for example, Euros payable to you 6 months from now.    </a:t>
            </a:r>
          </a:p>
          <a:p>
            <a:r>
              <a:rPr lang="en-US" dirty="0"/>
              <a:t>But your local currency is denominated in another currency, say US dollars.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5CA-F11E-275D-BEAF-7FB7BFD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Rolling puts </a:t>
            </a:r>
            <a:r>
              <a:rPr lang="en-US" dirty="0"/>
              <a:t>with </a:t>
            </a:r>
            <a:r>
              <a:rPr lang="en-US"/>
              <a:t>shorter lengths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19D-6951-2509-E63C-7A926C2D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put options of 10, 13, 15, 17, 19, 20, 21, 23, 25, and 40 years were investigated. </a:t>
            </a:r>
          </a:p>
        </p:txBody>
      </p:sp>
    </p:spTree>
    <p:extLst>
      <p:ext uri="{BB962C8B-B14F-4D97-AF65-F5344CB8AC3E}">
        <p14:creationId xmlns:p14="http://schemas.microsoft.com/office/powerpoint/2010/main" val="878409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190F-A94B-2D38-53BD-784AD4E2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ADAD-B927-AD83-3180-3E1009FF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rolling 15-year American put option results in an average LEV</a:t>
            </a:r>
            <a:r>
              <a:rPr lang="en-US" baseline="-25000" dirty="0"/>
              <a:t>1</a:t>
            </a:r>
            <a:r>
              <a:rPr lang="en-US" dirty="0"/>
              <a:t>= 2872.06/A with an average rotation age of 35.67 years.</a:t>
            </a:r>
          </a:p>
          <a:p>
            <a:r>
              <a:rPr lang="en-US" dirty="0"/>
              <a:t>Compared with the results of 2882.60/A and 35.45 years of the B&amp;M method, they are essentially the same. </a:t>
            </a:r>
          </a:p>
        </p:txBody>
      </p:sp>
    </p:spTree>
    <p:extLst>
      <p:ext uri="{BB962C8B-B14F-4D97-AF65-F5344CB8AC3E}">
        <p14:creationId xmlns:p14="http://schemas.microsoft.com/office/powerpoint/2010/main" val="4060900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A615-B6C4-614F-9C22-8E06D75F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Relation between Put Option Length and LEV</a:t>
            </a:r>
            <a:r>
              <a:rPr lang="en-US" sz="3200" baseline="-25000" dirty="0"/>
              <a:t>1</a:t>
            </a:r>
            <a:r>
              <a:rPr lang="en-US" sz="3200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203FA-2C43-6E53-0391-3A93B58CD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683994"/>
              </p:ext>
            </p:extLst>
          </p:nvPr>
        </p:nvGraphicFramePr>
        <p:xfrm>
          <a:off x="457200" y="1371600"/>
          <a:ext cx="8229600" cy="521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8256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2666-F2AD-7E74-0EEF-D0AD136B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7C3D-A9BA-8A93-6D5E-6C33BF87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average stumpage price, its standard deviation, and the interest rate, there is a particular rolling put option length which maximizes LEV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--- implied certain level of risk preference will lead to the best financial performance, which is consistent our previous finding (Zhang and Chang 2018)</a:t>
            </a:r>
          </a:p>
        </p:txBody>
      </p:sp>
    </p:spTree>
    <p:extLst>
      <p:ext uri="{BB962C8B-B14F-4D97-AF65-F5344CB8AC3E}">
        <p14:creationId xmlns:p14="http://schemas.microsoft.com/office/powerpoint/2010/main" val="3783561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48F9-07AD-413A-E3F2-8A1CD379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CA23-889B-9664-FEFD-3CEDDE2C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Furthermore, </a:t>
            </a:r>
            <a:r>
              <a:rPr lang="en-US"/>
              <a:t>even with the </a:t>
            </a:r>
            <a:endParaRPr lang="en-US" dirty="0"/>
          </a:p>
          <a:p>
            <a:r>
              <a:rPr lang="en-US" dirty="0"/>
              <a:t>optimal rolling 15-year put option</a:t>
            </a:r>
          </a:p>
          <a:p>
            <a:r>
              <a:rPr lang="en-US" dirty="0"/>
              <a:t>notice that .70% of the optimal</a:t>
            </a:r>
          </a:p>
          <a:p>
            <a:r>
              <a:rPr lang="en-US" dirty="0"/>
              <a:t>rotation age occur before </a:t>
            </a:r>
          </a:p>
          <a:p>
            <a:r>
              <a:rPr lang="en-US" dirty="0"/>
              <a:t>age 20 and .33% of the optimal</a:t>
            </a:r>
          </a:p>
          <a:p>
            <a:r>
              <a:rPr lang="en-US" dirty="0"/>
              <a:t>rotation age occur after </a:t>
            </a:r>
          </a:p>
          <a:p>
            <a:r>
              <a:rPr lang="en-US" dirty="0"/>
              <a:t>age 65.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0D6EE7-D914-3A5B-8DCF-A5426890D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9363"/>
              </p:ext>
            </p:extLst>
          </p:nvPr>
        </p:nvGraphicFramePr>
        <p:xfrm>
          <a:off x="6629400" y="846138"/>
          <a:ext cx="2438400" cy="5364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5443661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740050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99806662"/>
                    </a:ext>
                  </a:extLst>
                </a:gridCol>
              </a:tblGrid>
              <a:tr h="60144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Rolling 15-year 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08568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57045100"/>
                  </a:ext>
                </a:extLst>
              </a:tr>
              <a:tr h="6014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Bin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Frequency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98668258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44164539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98976910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9.31%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99054964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10483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20.97%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6992581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11833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23.67%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78388073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9830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19.66%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72722760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6218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12.44%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88126682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6.89%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8346537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3.51%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92423287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1.75%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30209705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31636598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78590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98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C93E-3005-18D0-8C17-1B9BF1E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575-71E1-ED6A-53E7-35502067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interesting ideas are worth further study.  They include efforts to investigate the impact of </a:t>
            </a:r>
          </a:p>
          <a:p>
            <a:r>
              <a:rPr lang="en-US" dirty="0"/>
              <a:t>the starting and ending age of the option, and thus the length of the option,</a:t>
            </a:r>
          </a:p>
          <a:p>
            <a:r>
              <a:rPr lang="en-US" dirty="0"/>
              <a:t>the length of the rolling options,</a:t>
            </a:r>
          </a:p>
          <a:p>
            <a:r>
              <a:rPr lang="en-US" dirty="0"/>
              <a:t>the interest rate,</a:t>
            </a:r>
          </a:p>
          <a:p>
            <a:r>
              <a:rPr lang="en-US" dirty="0"/>
              <a:t>the size of the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645211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5ED2-4851-9E76-9F3D-6D7260BE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4FA2-64D7-E989-DB90-D32AAA3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the management of an individual stand by timberland owners, once the owners begin actively selecting the strike price, they are no longer the price takers.</a:t>
            </a:r>
          </a:p>
        </p:txBody>
      </p:sp>
    </p:spTree>
    <p:extLst>
      <p:ext uri="{BB962C8B-B14F-4D97-AF65-F5344CB8AC3E}">
        <p14:creationId xmlns:p14="http://schemas.microsoft.com/office/powerpoint/2010/main" val="1296265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C386-BC77-DFF1-1D2E-17E3476F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sea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8E72-993F-F8E0-E933-B157D876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Instead, they will be the price setters.  </a:t>
            </a:r>
          </a:p>
          <a:p>
            <a:r>
              <a:rPr lang="en-US" dirty="0"/>
              <a:t>Very first time to manage forest in an </a:t>
            </a:r>
            <a:r>
              <a:rPr lang="en-US"/>
              <a:t>active manner.</a:t>
            </a:r>
          </a:p>
          <a:p>
            <a:r>
              <a:rPr lang="en-US" dirty="0"/>
              <a:t>That would cause a sea change in the stumpage market with profound implications in timber supply and social welfare.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an assurance in the amount of US dollars received when you get paid in Euros at the future date. </a:t>
            </a:r>
          </a:p>
          <a:p>
            <a:r>
              <a:rPr lang="en-US" dirty="0"/>
              <a:t>One way to manage the exchange rate risk is to buy a put option at a specific exchange rate today. </a:t>
            </a:r>
          </a:p>
        </p:txBody>
      </p:sp>
    </p:spTree>
    <p:extLst>
      <p:ext uri="{BB962C8B-B14F-4D97-AF65-F5344CB8AC3E}">
        <p14:creationId xmlns:p14="http://schemas.microsoft.com/office/powerpoint/2010/main" val="87535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put option provides its buyer with the right but not the obligation to sell the Euros, when getting paid, at a predetermined rate, regardless of the actual exchange rate at the future date.</a:t>
            </a:r>
          </a:p>
        </p:txBody>
      </p:sp>
    </p:spTree>
    <p:extLst>
      <p:ext uri="{BB962C8B-B14F-4D97-AF65-F5344CB8AC3E}">
        <p14:creationId xmlns:p14="http://schemas.microsoft.com/office/powerpoint/2010/main" val="421383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BAE4-AFAD-0451-2ABA-22601F44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FA17-FF1A-3345-5789-C80CD796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American put option gives its buyer the right to exercise the put option any time over its duration.</a:t>
            </a:r>
          </a:p>
          <a:p>
            <a:r>
              <a:rPr lang="en-US" dirty="0"/>
              <a:t>The European option, on the other hand, gives its buyer the right to exercise the put option only at the end of the option. </a:t>
            </a:r>
          </a:p>
        </p:txBody>
      </p:sp>
    </p:spTree>
    <p:extLst>
      <p:ext uri="{BB962C8B-B14F-4D97-AF65-F5344CB8AC3E}">
        <p14:creationId xmlns:p14="http://schemas.microsoft.com/office/powerpoint/2010/main" val="53814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Plantinga (1996) pointed out the reservation price devised by Brazee and Mendelsohn (1989) and the literature it has spawned since represent </a:t>
            </a:r>
            <a:r>
              <a:rPr lang="en-US" i="0" u="none" strike="noStrike" baseline="0" dirty="0"/>
              <a:t>a mechanism for incorporating the option value in determining  the optimal rotation length</a:t>
            </a:r>
            <a:r>
              <a:rPr lang="en-US" sz="1800" b="1" i="0" u="none" strike="noStrike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2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34FC-F71F-0F65-C954-09E9660F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680F-23C7-4941-A5C1-68956E8A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demonstrates an active forest management methodology taking advantage of the Americana put option. Specifically, we will:</a:t>
            </a:r>
          </a:p>
          <a:p>
            <a:r>
              <a:rPr lang="en-US" dirty="0"/>
              <a:t>1. calculate the option value and reservation price, as well as </a:t>
            </a:r>
          </a:p>
          <a:p>
            <a:r>
              <a:rPr lang="en-US" dirty="0"/>
              <a:t>2. determine the optimal rotation age and the land expectation value based on such a method for timber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6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/>
              <a:t>Price uncertainty in timber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paraphrase the earlier example, the timberland owner faces the price uncertainty of selling a certain amount of timber at age T, possibly several decades from now.  </a:t>
            </a:r>
          </a:p>
        </p:txBody>
      </p:sp>
    </p:spTree>
    <p:extLst>
      <p:ext uri="{BB962C8B-B14F-4D97-AF65-F5344CB8AC3E}">
        <p14:creationId xmlns:p14="http://schemas.microsoft.com/office/powerpoint/2010/main" val="184722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24184</TotalTime>
  <Words>1778</Words>
  <Application>Microsoft Office PowerPoint</Application>
  <PresentationFormat>On-screen Show (4:3)</PresentationFormat>
  <Paragraphs>264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Outsourcing Price Uncertainty in Timber Management with American Put Option</vt:lpstr>
      <vt:lpstr>Forest Management: Passive vs Active</vt:lpstr>
      <vt:lpstr>A Prelude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Price uncertainty in timber management </vt:lpstr>
      <vt:lpstr>PowerPoint Presentation</vt:lpstr>
      <vt:lpstr>PowerPoint Presentation</vt:lpstr>
      <vt:lpstr>PowerPoint Presentation</vt:lpstr>
      <vt:lpstr>Calculation of option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Management Outcome of the put option method </vt:lpstr>
      <vt:lpstr>PowerPoint Presentation</vt:lpstr>
      <vt:lpstr>Simulation inputs</vt:lpstr>
      <vt:lpstr>Simulation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Rolling puts with shorter lengths</vt:lpstr>
      <vt:lpstr>PowerPoint Presentation</vt:lpstr>
      <vt:lpstr>Relation between Put Option Length and LEV1 </vt:lpstr>
      <vt:lpstr>PowerPoint Presentation</vt:lpstr>
      <vt:lpstr>PowerPoint Presentation</vt:lpstr>
      <vt:lpstr>PowerPoint Presentation</vt:lpstr>
      <vt:lpstr>PowerPoint Presentation</vt:lpstr>
      <vt:lpstr>A sea change</vt:lpstr>
    </vt:vector>
  </TitlesOfParts>
  <Company>LSU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Options, Timber Insurance, and Generalized Faustmann Formula</dc:title>
  <dc:creator>Sun J Chang</dc:creator>
  <cp:lastModifiedBy>Fan Zhang</cp:lastModifiedBy>
  <cp:revision>42</cp:revision>
  <dcterms:created xsi:type="dcterms:W3CDTF">2016-08-29T14:59:28Z</dcterms:created>
  <dcterms:modified xsi:type="dcterms:W3CDTF">2022-09-18T01:37:43Z</dcterms:modified>
</cp:coreProperties>
</file>