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21602700" cy="32404050"/>
  <p:notesSz cx="6858000" cy="9144000"/>
  <p:defaultTextStyle>
    <a:defPPr>
      <a:defRPr lang="tr-TR"/>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6">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A7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618" y="19"/>
      </p:cViewPr>
      <p:guideLst>
        <p:guide orient="horz" pos="10206"/>
        <p:guide pos="68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1620203" y="10066261"/>
            <a:ext cx="18362295" cy="6945868"/>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3240405" y="18362295"/>
            <a:ext cx="15121890" cy="8281035"/>
          </a:xfrm>
        </p:spPr>
        <p:txBody>
          <a:bodyPr/>
          <a:lstStyle>
            <a:lvl1pPr marL="0" indent="0" algn="ctr">
              <a:buNone/>
              <a:defRPr>
                <a:solidFill>
                  <a:schemeClr val="tx1">
                    <a:tint val="75000"/>
                  </a:schemeClr>
                </a:solidFill>
              </a:defRPr>
            </a:lvl1pPr>
            <a:lvl2pPr marL="1543050" indent="0" algn="ctr">
              <a:buNone/>
              <a:defRPr>
                <a:solidFill>
                  <a:schemeClr val="tx1">
                    <a:tint val="75000"/>
                  </a:schemeClr>
                </a:solidFill>
              </a:defRPr>
            </a:lvl2pPr>
            <a:lvl3pPr marL="3086100" indent="0" algn="ctr">
              <a:buNone/>
              <a:defRPr>
                <a:solidFill>
                  <a:schemeClr val="tx1">
                    <a:tint val="75000"/>
                  </a:schemeClr>
                </a:solidFill>
              </a:defRPr>
            </a:lvl3pPr>
            <a:lvl4pPr marL="4629150" indent="0" algn="ctr">
              <a:buNone/>
              <a:defRPr>
                <a:solidFill>
                  <a:schemeClr val="tx1">
                    <a:tint val="75000"/>
                  </a:schemeClr>
                </a:solidFill>
              </a:defRPr>
            </a:lvl4pPr>
            <a:lvl5pPr marL="6172200" indent="0" algn="ctr">
              <a:buNone/>
              <a:defRPr>
                <a:solidFill>
                  <a:schemeClr val="tx1">
                    <a:tint val="75000"/>
                  </a:schemeClr>
                </a:solidFill>
              </a:defRPr>
            </a:lvl5pPr>
            <a:lvl6pPr marL="7715250" indent="0" algn="ctr">
              <a:buNone/>
              <a:defRPr>
                <a:solidFill>
                  <a:schemeClr val="tx1">
                    <a:tint val="75000"/>
                  </a:schemeClr>
                </a:solidFill>
              </a:defRPr>
            </a:lvl6pPr>
            <a:lvl7pPr marL="9258300" indent="0" algn="ctr">
              <a:buNone/>
              <a:defRPr>
                <a:solidFill>
                  <a:schemeClr val="tx1">
                    <a:tint val="75000"/>
                  </a:schemeClr>
                </a:solidFill>
              </a:defRPr>
            </a:lvl7pPr>
            <a:lvl8pPr marL="10801350" indent="0" algn="ctr">
              <a:buNone/>
              <a:defRPr>
                <a:solidFill>
                  <a:schemeClr val="tx1">
                    <a:tint val="75000"/>
                  </a:schemeClr>
                </a:solidFill>
              </a:defRPr>
            </a:lvl8pPr>
            <a:lvl9pPr marL="123444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C00CB9F5-47D8-4BA7-8171-C61BC42BC9A1}" type="datetimeFigureOut">
              <a:rPr lang="tr-TR" smtClean="0"/>
              <a:pPr/>
              <a:t>5.07.2018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B58A541-AFBF-46A6-BF60-2B5311DA900E}"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C00CB9F5-47D8-4BA7-8171-C61BC42BC9A1}" type="datetimeFigureOut">
              <a:rPr lang="tr-TR" smtClean="0"/>
              <a:pPr/>
              <a:t>5.07.2018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B58A541-AFBF-46A6-BF60-2B5311DA900E}"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37002126" y="6128271"/>
            <a:ext cx="11483935" cy="130643826"/>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2550320" y="6128271"/>
            <a:ext cx="34091761" cy="130643826"/>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C00CB9F5-47D8-4BA7-8171-C61BC42BC9A1}" type="datetimeFigureOut">
              <a:rPr lang="tr-TR" smtClean="0"/>
              <a:pPr/>
              <a:t>5.07.2018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B58A541-AFBF-46A6-BF60-2B5311DA900E}"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C00CB9F5-47D8-4BA7-8171-C61BC42BC9A1}" type="datetimeFigureOut">
              <a:rPr lang="tr-TR" smtClean="0"/>
              <a:pPr/>
              <a:t>5.07.2018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B58A541-AFBF-46A6-BF60-2B5311DA900E}"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1706464" y="20822605"/>
            <a:ext cx="18362295" cy="6435804"/>
          </a:xfrm>
        </p:spPr>
        <p:txBody>
          <a:bodyPr anchor="t"/>
          <a:lstStyle>
            <a:lvl1pPr algn="l">
              <a:defRPr sz="135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1706464" y="13734221"/>
            <a:ext cx="18362295" cy="7088384"/>
          </a:xfrm>
        </p:spPr>
        <p:txBody>
          <a:bodyPr anchor="b"/>
          <a:lstStyle>
            <a:lvl1pPr marL="0" indent="0">
              <a:buNone/>
              <a:defRPr sz="6800">
                <a:solidFill>
                  <a:schemeClr val="tx1">
                    <a:tint val="75000"/>
                  </a:schemeClr>
                </a:solidFill>
              </a:defRPr>
            </a:lvl1pPr>
            <a:lvl2pPr marL="1543050" indent="0">
              <a:buNone/>
              <a:defRPr sz="6100">
                <a:solidFill>
                  <a:schemeClr val="tx1">
                    <a:tint val="75000"/>
                  </a:schemeClr>
                </a:solidFill>
              </a:defRPr>
            </a:lvl2pPr>
            <a:lvl3pPr marL="3086100" indent="0">
              <a:buNone/>
              <a:defRPr sz="5400">
                <a:solidFill>
                  <a:schemeClr val="tx1">
                    <a:tint val="75000"/>
                  </a:schemeClr>
                </a:solidFill>
              </a:defRPr>
            </a:lvl3pPr>
            <a:lvl4pPr marL="4629150" indent="0">
              <a:buNone/>
              <a:defRPr sz="4700">
                <a:solidFill>
                  <a:schemeClr val="tx1">
                    <a:tint val="75000"/>
                  </a:schemeClr>
                </a:solidFill>
              </a:defRPr>
            </a:lvl4pPr>
            <a:lvl5pPr marL="6172200" indent="0">
              <a:buNone/>
              <a:defRPr sz="4700">
                <a:solidFill>
                  <a:schemeClr val="tx1">
                    <a:tint val="75000"/>
                  </a:schemeClr>
                </a:solidFill>
              </a:defRPr>
            </a:lvl5pPr>
            <a:lvl6pPr marL="7715250" indent="0">
              <a:buNone/>
              <a:defRPr sz="4700">
                <a:solidFill>
                  <a:schemeClr val="tx1">
                    <a:tint val="75000"/>
                  </a:schemeClr>
                </a:solidFill>
              </a:defRPr>
            </a:lvl6pPr>
            <a:lvl7pPr marL="9258300" indent="0">
              <a:buNone/>
              <a:defRPr sz="4700">
                <a:solidFill>
                  <a:schemeClr val="tx1">
                    <a:tint val="75000"/>
                  </a:schemeClr>
                </a:solidFill>
              </a:defRPr>
            </a:lvl7pPr>
            <a:lvl8pPr marL="10801350" indent="0">
              <a:buNone/>
              <a:defRPr sz="4700">
                <a:solidFill>
                  <a:schemeClr val="tx1">
                    <a:tint val="75000"/>
                  </a:schemeClr>
                </a:solidFill>
              </a:defRPr>
            </a:lvl8pPr>
            <a:lvl9pPr marL="12344400" indent="0">
              <a:buNone/>
              <a:defRPr sz="47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C00CB9F5-47D8-4BA7-8171-C61BC42BC9A1}" type="datetimeFigureOut">
              <a:rPr lang="tr-TR" smtClean="0"/>
              <a:pPr/>
              <a:t>5.07.2018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B58A541-AFBF-46A6-BF60-2B5311DA900E}"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2550319"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25698212"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C00CB9F5-47D8-4BA7-8171-C61BC42BC9A1}" type="datetimeFigureOut">
              <a:rPr lang="tr-TR" smtClean="0"/>
              <a:pPr/>
              <a:t>5.07.2018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B58A541-AFBF-46A6-BF60-2B5311DA900E}"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1080135" y="1297665"/>
            <a:ext cx="19442430" cy="5400675"/>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1080135" y="7253409"/>
            <a:ext cx="9544944"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tr-TR" smtClean="0"/>
              <a:t>Asıl metin stillerini düzenlemek için tıklatın</a:t>
            </a:r>
          </a:p>
        </p:txBody>
      </p:sp>
      <p:sp>
        <p:nvSpPr>
          <p:cNvPr id="4" name="3 İçerik Yer Tutucusu"/>
          <p:cNvSpPr>
            <a:spLocks noGrp="1"/>
          </p:cNvSpPr>
          <p:nvPr>
            <p:ph sz="half" idx="2"/>
          </p:nvPr>
        </p:nvSpPr>
        <p:spPr>
          <a:xfrm>
            <a:off x="1080135" y="10276284"/>
            <a:ext cx="9544944"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10973873" y="7253409"/>
            <a:ext cx="9548693"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10973873" y="10276284"/>
            <a:ext cx="9548693"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C00CB9F5-47D8-4BA7-8171-C61BC42BC9A1}" type="datetimeFigureOut">
              <a:rPr lang="tr-TR" smtClean="0"/>
              <a:pPr/>
              <a:t>5.07.2018</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DB58A541-AFBF-46A6-BF60-2B5311DA900E}"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C00CB9F5-47D8-4BA7-8171-C61BC42BC9A1}" type="datetimeFigureOut">
              <a:rPr lang="tr-TR" smtClean="0"/>
              <a:pPr/>
              <a:t>5.07.2018</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DB58A541-AFBF-46A6-BF60-2B5311DA900E}"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C00CB9F5-47D8-4BA7-8171-C61BC42BC9A1}" type="datetimeFigureOut">
              <a:rPr lang="tr-TR" smtClean="0"/>
              <a:pPr/>
              <a:t>5.07.2018</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DB58A541-AFBF-46A6-BF60-2B5311DA900E}"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080136" y="1290161"/>
            <a:ext cx="7107139" cy="5490686"/>
          </a:xfrm>
        </p:spPr>
        <p:txBody>
          <a:bodyPr anchor="b"/>
          <a:lstStyle>
            <a:lvl1pPr algn="l">
              <a:defRPr sz="6800" b="1"/>
            </a:lvl1pPr>
          </a:lstStyle>
          <a:p>
            <a:r>
              <a:rPr lang="tr-TR" smtClean="0"/>
              <a:t>Asıl başlık stili için tıklatın</a:t>
            </a:r>
            <a:endParaRPr lang="tr-TR"/>
          </a:p>
        </p:txBody>
      </p:sp>
      <p:sp>
        <p:nvSpPr>
          <p:cNvPr id="3" name="2 İçerik Yer Tutucusu"/>
          <p:cNvSpPr>
            <a:spLocks noGrp="1"/>
          </p:cNvSpPr>
          <p:nvPr>
            <p:ph idx="1"/>
          </p:nvPr>
        </p:nvSpPr>
        <p:spPr>
          <a:xfrm>
            <a:off x="8446056" y="1290164"/>
            <a:ext cx="12076509" cy="27655959"/>
          </a:xfrm>
        </p:spPr>
        <p:txBody>
          <a:bodyPr/>
          <a:lstStyle>
            <a:lvl1pPr>
              <a:defRPr sz="108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1080136" y="6780850"/>
            <a:ext cx="7107139" cy="221652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C00CB9F5-47D8-4BA7-8171-C61BC42BC9A1}" type="datetimeFigureOut">
              <a:rPr lang="tr-TR" smtClean="0"/>
              <a:pPr/>
              <a:t>5.07.2018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B58A541-AFBF-46A6-BF60-2B5311DA900E}"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4234280" y="22682835"/>
            <a:ext cx="12961620" cy="2677837"/>
          </a:xfrm>
        </p:spPr>
        <p:txBody>
          <a:bodyPr anchor="b"/>
          <a:lstStyle>
            <a:lvl1pPr algn="l">
              <a:defRPr sz="6800" b="1"/>
            </a:lvl1pPr>
          </a:lstStyle>
          <a:p>
            <a:r>
              <a:rPr lang="tr-TR" smtClean="0"/>
              <a:t>Asıl başlık stili için tıklatın</a:t>
            </a:r>
            <a:endParaRPr lang="tr-TR"/>
          </a:p>
        </p:txBody>
      </p:sp>
      <p:sp>
        <p:nvSpPr>
          <p:cNvPr id="3" name="2 Resim Yer Tutucusu"/>
          <p:cNvSpPr>
            <a:spLocks noGrp="1"/>
          </p:cNvSpPr>
          <p:nvPr>
            <p:ph type="pic" idx="1"/>
          </p:nvPr>
        </p:nvSpPr>
        <p:spPr>
          <a:xfrm>
            <a:off x="4234280" y="2895362"/>
            <a:ext cx="12961620" cy="19442430"/>
          </a:xfrm>
        </p:spPr>
        <p:txBody>
          <a:bodyPr/>
          <a:lstStyle>
            <a:lvl1pPr marL="0" indent="0">
              <a:buNone/>
              <a:defRPr sz="10800"/>
            </a:lvl1pPr>
            <a:lvl2pPr marL="1543050" indent="0">
              <a:buNone/>
              <a:defRPr sz="9500"/>
            </a:lvl2pPr>
            <a:lvl3pPr marL="3086100" indent="0">
              <a:buNone/>
              <a:defRPr sz="8100"/>
            </a:lvl3pPr>
            <a:lvl4pPr marL="4629150" indent="0">
              <a:buNone/>
              <a:defRPr sz="6800"/>
            </a:lvl4pPr>
            <a:lvl5pPr marL="6172200" indent="0">
              <a:buNone/>
              <a:defRPr sz="6800"/>
            </a:lvl5pPr>
            <a:lvl6pPr marL="7715250" indent="0">
              <a:buNone/>
              <a:defRPr sz="6800"/>
            </a:lvl6pPr>
            <a:lvl7pPr marL="9258300" indent="0">
              <a:buNone/>
              <a:defRPr sz="6800"/>
            </a:lvl7pPr>
            <a:lvl8pPr marL="10801350" indent="0">
              <a:buNone/>
              <a:defRPr sz="6800"/>
            </a:lvl8pPr>
            <a:lvl9pPr marL="12344400" indent="0">
              <a:buNone/>
              <a:defRPr sz="6800"/>
            </a:lvl9pPr>
          </a:lstStyle>
          <a:p>
            <a:endParaRPr lang="tr-TR"/>
          </a:p>
        </p:txBody>
      </p:sp>
      <p:sp>
        <p:nvSpPr>
          <p:cNvPr id="4" name="3 Metin Yer Tutucusu"/>
          <p:cNvSpPr>
            <a:spLocks noGrp="1"/>
          </p:cNvSpPr>
          <p:nvPr>
            <p:ph type="body" sz="half" idx="2"/>
          </p:nvPr>
        </p:nvSpPr>
        <p:spPr>
          <a:xfrm>
            <a:off x="4234280" y="25360672"/>
            <a:ext cx="12961620" cy="38029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C00CB9F5-47D8-4BA7-8171-C61BC42BC9A1}" type="datetimeFigureOut">
              <a:rPr lang="tr-TR" smtClean="0"/>
              <a:pPr/>
              <a:t>5.07.2018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B58A541-AFBF-46A6-BF60-2B5311DA900E}"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1080135" y="1297665"/>
            <a:ext cx="19442430" cy="5400675"/>
          </a:xfrm>
          <a:prstGeom prst="rect">
            <a:avLst/>
          </a:prstGeom>
        </p:spPr>
        <p:txBody>
          <a:bodyPr vert="horz" lIns="308610" tIns="154305" rIns="308610" bIns="154305"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1080135" y="7560947"/>
            <a:ext cx="19442430" cy="21385175"/>
          </a:xfrm>
          <a:prstGeom prst="rect">
            <a:avLst/>
          </a:prstGeom>
        </p:spPr>
        <p:txBody>
          <a:bodyPr vert="horz" lIns="308610" tIns="154305" rIns="308610" bIns="154305"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1080135" y="30033756"/>
            <a:ext cx="5040630" cy="1725216"/>
          </a:xfrm>
          <a:prstGeom prst="rect">
            <a:avLst/>
          </a:prstGeom>
        </p:spPr>
        <p:txBody>
          <a:bodyPr vert="horz" lIns="308610" tIns="154305" rIns="308610" bIns="154305" rtlCol="0" anchor="ctr"/>
          <a:lstStyle>
            <a:lvl1pPr algn="l">
              <a:defRPr sz="4100">
                <a:solidFill>
                  <a:schemeClr val="tx1">
                    <a:tint val="75000"/>
                  </a:schemeClr>
                </a:solidFill>
              </a:defRPr>
            </a:lvl1pPr>
          </a:lstStyle>
          <a:p>
            <a:fld id="{C00CB9F5-47D8-4BA7-8171-C61BC42BC9A1}" type="datetimeFigureOut">
              <a:rPr lang="tr-TR" smtClean="0"/>
              <a:pPr/>
              <a:t>5.07.2018</a:t>
            </a:fld>
            <a:endParaRPr lang="tr-TR"/>
          </a:p>
        </p:txBody>
      </p:sp>
      <p:sp>
        <p:nvSpPr>
          <p:cNvPr id="5" name="4 Altbilgi Yer Tutucusu"/>
          <p:cNvSpPr>
            <a:spLocks noGrp="1"/>
          </p:cNvSpPr>
          <p:nvPr>
            <p:ph type="ftr" sz="quarter" idx="3"/>
          </p:nvPr>
        </p:nvSpPr>
        <p:spPr>
          <a:xfrm>
            <a:off x="7380923" y="30033756"/>
            <a:ext cx="6840855" cy="1725216"/>
          </a:xfrm>
          <a:prstGeom prst="rect">
            <a:avLst/>
          </a:prstGeom>
        </p:spPr>
        <p:txBody>
          <a:bodyPr vert="horz" lIns="308610" tIns="154305" rIns="308610" bIns="154305" rtlCol="0" anchor="ctr"/>
          <a:lstStyle>
            <a:lvl1pPr algn="ctr">
              <a:defRPr sz="41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15481935" y="30033756"/>
            <a:ext cx="5040630" cy="1725216"/>
          </a:xfrm>
          <a:prstGeom prst="rect">
            <a:avLst/>
          </a:prstGeom>
        </p:spPr>
        <p:txBody>
          <a:bodyPr vert="horz" lIns="308610" tIns="154305" rIns="308610" bIns="154305" rtlCol="0" anchor="ctr"/>
          <a:lstStyle>
            <a:lvl1pPr algn="r">
              <a:defRPr sz="4100">
                <a:solidFill>
                  <a:schemeClr val="tx1">
                    <a:tint val="75000"/>
                  </a:schemeClr>
                </a:solidFill>
              </a:defRPr>
            </a:lvl1pPr>
          </a:lstStyle>
          <a:p>
            <a:fld id="{DB58A541-AFBF-46A6-BF60-2B5311DA900E}"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1" latinLnBrk="0" hangingPunct="1">
        <a:spcBef>
          <a:spcPct val="0"/>
        </a:spcBef>
        <a:buNone/>
        <a:defRPr sz="14900" kern="1200">
          <a:solidFill>
            <a:schemeClr val="tx1"/>
          </a:solidFill>
          <a:latin typeface="+mj-lt"/>
          <a:ea typeface="+mj-ea"/>
          <a:cs typeface="+mj-cs"/>
        </a:defRPr>
      </a:lvl1pPr>
    </p:titleStyle>
    <p:bodyStyle>
      <a:lvl1pPr marL="1157288" indent="-1157288" algn="l" defTabSz="3086100" rtl="0" eaLnBrk="1" latinLnBrk="0" hangingPunct="1">
        <a:spcBef>
          <a:spcPct val="20000"/>
        </a:spcBef>
        <a:buFont typeface="Arial" pitchFamily="34" charset="0"/>
        <a:buChar char="•"/>
        <a:defRPr sz="10800" kern="1200">
          <a:solidFill>
            <a:schemeClr val="tx1"/>
          </a:solidFill>
          <a:latin typeface="+mn-lt"/>
          <a:ea typeface="+mn-ea"/>
          <a:cs typeface="+mn-cs"/>
        </a:defRPr>
      </a:lvl1pPr>
      <a:lvl2pPr marL="2507456" indent="-964406" algn="l" defTabSz="3086100" rtl="0" eaLnBrk="1" latinLnBrk="0" hangingPunct="1">
        <a:spcBef>
          <a:spcPct val="20000"/>
        </a:spcBef>
        <a:buFont typeface="Arial" pitchFamily="34" charset="0"/>
        <a:buChar char="–"/>
        <a:defRPr sz="9500" kern="1200">
          <a:solidFill>
            <a:schemeClr val="tx1"/>
          </a:solidFill>
          <a:latin typeface="+mn-lt"/>
          <a:ea typeface="+mn-ea"/>
          <a:cs typeface="+mn-cs"/>
        </a:defRPr>
      </a:lvl2pPr>
      <a:lvl3pPr marL="3857625" indent="-771525" algn="l" defTabSz="3086100" rtl="0" eaLnBrk="1" latinLnBrk="0" hangingPunct="1">
        <a:spcBef>
          <a:spcPct val="20000"/>
        </a:spcBef>
        <a:buFont typeface="Arial" pitchFamily="34" charset="0"/>
        <a:buChar char="•"/>
        <a:defRPr sz="8100" kern="1200">
          <a:solidFill>
            <a:schemeClr val="tx1"/>
          </a:solidFill>
          <a:latin typeface="+mn-lt"/>
          <a:ea typeface="+mn-ea"/>
          <a:cs typeface="+mn-cs"/>
        </a:defRPr>
      </a:lvl3pPr>
      <a:lvl4pPr marL="54006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4pPr>
      <a:lvl5pPr marL="69437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5pPr>
      <a:lvl6pPr marL="84867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0298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5728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1159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tr-TR"/>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8" name="Dikdörtgen 7"/>
          <p:cNvSpPr/>
          <p:nvPr/>
        </p:nvSpPr>
        <p:spPr>
          <a:xfrm>
            <a:off x="-32792" y="0"/>
            <a:ext cx="21602700" cy="32404050"/>
          </a:xfrm>
          <a:prstGeom prst="rect">
            <a:avLst/>
          </a:prstGeom>
          <a:blipFill>
            <a:blip r:embed="rId2"/>
            <a:tile tx="0" ty="0" sx="100000" sy="100000" flip="none" algn="tl"/>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Yuvarlatılmış Dikdörtgen 3"/>
          <p:cNvSpPr/>
          <p:nvPr/>
        </p:nvSpPr>
        <p:spPr>
          <a:xfrm>
            <a:off x="216174" y="216249"/>
            <a:ext cx="21170352" cy="3528392"/>
          </a:xfrm>
          <a:prstGeom prst="roundRect">
            <a:avLst/>
          </a:prstGeom>
          <a:solidFill>
            <a:schemeClr val="tx2">
              <a:alpha val="6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4 Metin kutusu"/>
          <p:cNvSpPr txBox="1"/>
          <p:nvPr/>
        </p:nvSpPr>
        <p:spPr>
          <a:xfrm>
            <a:off x="6175179" y="687783"/>
            <a:ext cx="9252342" cy="2308324"/>
          </a:xfrm>
          <a:prstGeom prst="rect">
            <a:avLst/>
          </a:prstGeom>
          <a:noFill/>
        </p:spPr>
        <p:txBody>
          <a:bodyPr wrap="square" rtlCol="0">
            <a:spAutoFit/>
          </a:bodyPr>
          <a:lstStyle/>
          <a:p>
            <a:pPr algn="ctr"/>
            <a:r>
              <a:rPr lang="tr-TR" sz="5400" b="1" dirty="0" smtClean="0">
                <a:solidFill>
                  <a:schemeClr val="bg1"/>
                </a:solidFill>
                <a:latin typeface="Comic Sans MS" panose="030F0702030302020204" pitchFamily="66" charset="0"/>
                <a:cs typeface="Arial" pitchFamily="34" charset="0"/>
              </a:rPr>
              <a:t>OTOMAT MAKİNASI</a:t>
            </a:r>
          </a:p>
          <a:p>
            <a:pPr algn="ctr"/>
            <a:endParaRPr lang="tr-TR" sz="3000" b="1" dirty="0" smtClean="0">
              <a:solidFill>
                <a:schemeClr val="bg1"/>
              </a:solidFill>
              <a:latin typeface="Comic Sans MS" panose="030F0702030302020204" pitchFamily="66" charset="0"/>
              <a:cs typeface="Arial" pitchFamily="34" charset="0"/>
            </a:endParaRPr>
          </a:p>
          <a:p>
            <a:pPr algn="ctr"/>
            <a:r>
              <a:rPr lang="tr-TR" sz="3000" b="1" dirty="0" smtClean="0">
                <a:solidFill>
                  <a:schemeClr val="bg1"/>
                </a:solidFill>
                <a:latin typeface="Comic Sans MS" panose="030F0702030302020204" pitchFamily="66" charset="0"/>
                <a:cs typeface="Arial" pitchFamily="34" charset="0"/>
              </a:rPr>
              <a:t>DANIŞMAN:YRD.DOÇ.DR.BURHAN </a:t>
            </a:r>
            <a:r>
              <a:rPr lang="tr-TR" sz="3000" b="1" dirty="0" smtClean="0">
                <a:solidFill>
                  <a:schemeClr val="bg1"/>
                </a:solidFill>
                <a:latin typeface="Comic Sans MS" panose="030F0702030302020204" pitchFamily="66" charset="0"/>
                <a:cs typeface="Arial" pitchFamily="34" charset="0"/>
              </a:rPr>
              <a:t>SELÇUK</a:t>
            </a:r>
          </a:p>
          <a:p>
            <a:pPr algn="ctr"/>
            <a:r>
              <a:rPr lang="tr-TR" sz="3000" b="1" dirty="0" smtClean="0">
                <a:solidFill>
                  <a:schemeClr val="bg1"/>
                </a:solidFill>
                <a:latin typeface="Comic Sans MS" panose="030F0702030302020204" pitchFamily="66" charset="0"/>
                <a:cs typeface="Arial" pitchFamily="34" charset="0"/>
              </a:rPr>
              <a:t>Karabük Üniversitesi Bilgisayar Mühendisliği</a:t>
            </a:r>
            <a:endParaRPr lang="tr-TR" sz="3000" b="1" dirty="0">
              <a:solidFill>
                <a:schemeClr val="bg1"/>
              </a:solidFill>
              <a:latin typeface="Comic Sans MS" panose="030F0702030302020204" pitchFamily="66" charset="0"/>
              <a:cs typeface="Arial" pitchFamily="34" charset="0"/>
            </a:endParaRPr>
          </a:p>
        </p:txBody>
      </p:sp>
      <p:pic>
        <p:nvPicPr>
          <p:cNvPr id="7" name="7 Resim" descr="1.png"/>
          <p:cNvPicPr>
            <a:picLocks noChangeAspect="1"/>
          </p:cNvPicPr>
          <p:nvPr/>
        </p:nvPicPr>
        <p:blipFill>
          <a:blip r:embed="rId3" cstate="print"/>
          <a:stretch>
            <a:fillRect/>
          </a:stretch>
        </p:blipFill>
        <p:spPr>
          <a:xfrm>
            <a:off x="229378" y="196109"/>
            <a:ext cx="3456534" cy="3456534"/>
          </a:xfrm>
          <a:prstGeom prst="rect">
            <a:avLst/>
          </a:prstGeom>
        </p:spPr>
      </p:pic>
      <p:sp>
        <p:nvSpPr>
          <p:cNvPr id="9" name="Yuvarlatılmış Dikdörtgen 8"/>
          <p:cNvSpPr/>
          <p:nvPr/>
        </p:nvSpPr>
        <p:spPr>
          <a:xfrm>
            <a:off x="990929" y="4248697"/>
            <a:ext cx="19910275" cy="5096196"/>
          </a:xfrm>
          <a:prstGeom prst="roundRect">
            <a:avLst/>
          </a:prstGeom>
          <a:solidFill>
            <a:schemeClr val="tx2">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10 Metin kutusu"/>
          <p:cNvSpPr txBox="1"/>
          <p:nvPr/>
        </p:nvSpPr>
        <p:spPr>
          <a:xfrm>
            <a:off x="2124477" y="5790304"/>
            <a:ext cx="12057229" cy="2246769"/>
          </a:xfrm>
          <a:prstGeom prst="rect">
            <a:avLst/>
          </a:prstGeom>
          <a:noFill/>
        </p:spPr>
        <p:txBody>
          <a:bodyPr wrap="square" rtlCol="0">
            <a:spAutoFit/>
          </a:bodyPr>
          <a:lstStyle/>
          <a:p>
            <a:pPr algn="just"/>
            <a:r>
              <a:rPr lang="tr-TR" sz="2800" dirty="0">
                <a:solidFill>
                  <a:schemeClr val="bg1"/>
                </a:solidFill>
                <a:latin typeface="Arial" pitchFamily="34" charset="0"/>
                <a:cs typeface="Arial" pitchFamily="34" charset="0"/>
              </a:rPr>
              <a:t> </a:t>
            </a:r>
            <a:r>
              <a:rPr lang="tr-TR" sz="2800" dirty="0" smtClean="0">
                <a:solidFill>
                  <a:schemeClr val="bg1"/>
                </a:solidFill>
                <a:latin typeface="Arial" pitchFamily="34" charset="0"/>
                <a:cs typeface="Arial" pitchFamily="34" charset="0"/>
              </a:rPr>
              <a:t>       Gelişen </a:t>
            </a:r>
            <a:r>
              <a:rPr lang="tr-TR" sz="2800" dirty="0">
                <a:solidFill>
                  <a:schemeClr val="bg1"/>
                </a:solidFill>
                <a:latin typeface="Arial" pitchFamily="34" charset="0"/>
                <a:cs typeface="Arial" pitchFamily="34" charset="0"/>
              </a:rPr>
              <a:t>teknoloji sayesinde, üretilen otomat makinalarının özelliklerinde yenilikler görülmektedir. Üretilen bu otomat makinaları başta yiyecek içecek otomatları olmak üzere, yatırımcılarına büyük ölçüde kazanç ve avantajlar sağlamaktadır. Bu nedenle, bu makinalar bir pazarlama ihtiyacı olarak da tercih edilmektedir.</a:t>
            </a:r>
          </a:p>
        </p:txBody>
      </p:sp>
      <p:sp>
        <p:nvSpPr>
          <p:cNvPr id="12" name="Akış Çizelgesi: Karar 11"/>
          <p:cNvSpPr/>
          <p:nvPr/>
        </p:nvSpPr>
        <p:spPr>
          <a:xfrm>
            <a:off x="1118228" y="9757332"/>
            <a:ext cx="19507283" cy="576064"/>
          </a:xfrm>
          <a:prstGeom prst="flowChartDecision">
            <a:avLst/>
          </a:prstGeom>
          <a:solidFill>
            <a:srgbClr val="92D05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Akış Çizelgesi: Karar 16"/>
          <p:cNvSpPr/>
          <p:nvPr/>
        </p:nvSpPr>
        <p:spPr>
          <a:xfrm>
            <a:off x="989019" y="16304082"/>
            <a:ext cx="19507283" cy="576064"/>
          </a:xfrm>
          <a:prstGeom prst="flowChartDecision">
            <a:avLst/>
          </a:prstGeom>
          <a:solidFill>
            <a:srgbClr val="92D05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Metin kutusu 20"/>
          <p:cNvSpPr txBox="1"/>
          <p:nvPr/>
        </p:nvSpPr>
        <p:spPr>
          <a:xfrm>
            <a:off x="6926236" y="4707279"/>
            <a:ext cx="3816424" cy="830997"/>
          </a:xfrm>
          <a:prstGeom prst="rect">
            <a:avLst/>
          </a:prstGeom>
          <a:noFill/>
        </p:spPr>
        <p:txBody>
          <a:bodyPr wrap="square" rtlCol="0">
            <a:spAutoFit/>
          </a:bodyPr>
          <a:lstStyle/>
          <a:p>
            <a:r>
              <a:rPr lang="tr-TR" sz="4800" b="1" dirty="0">
                <a:solidFill>
                  <a:schemeClr val="tx1">
                    <a:lumMod val="65000"/>
                    <a:lumOff val="35000"/>
                  </a:schemeClr>
                </a:solidFill>
                <a:latin typeface="Arial" pitchFamily="34" charset="0"/>
                <a:cs typeface="Arial" pitchFamily="34" charset="0"/>
              </a:rPr>
              <a:t>AMAÇ</a:t>
            </a:r>
            <a:endParaRPr lang="tr-TR" sz="4800" dirty="0">
              <a:solidFill>
                <a:schemeClr val="tx1">
                  <a:lumMod val="65000"/>
                  <a:lumOff val="35000"/>
                </a:schemeClr>
              </a:solidFill>
            </a:endParaRPr>
          </a:p>
        </p:txBody>
      </p:sp>
      <p:sp>
        <p:nvSpPr>
          <p:cNvPr id="23" name="Yuvarlatılmış Dikdörtgen 22"/>
          <p:cNvSpPr/>
          <p:nvPr/>
        </p:nvSpPr>
        <p:spPr>
          <a:xfrm>
            <a:off x="998895" y="10770641"/>
            <a:ext cx="19910275" cy="5096196"/>
          </a:xfrm>
          <a:prstGeom prst="roundRect">
            <a:avLst/>
          </a:prstGeom>
          <a:solidFill>
            <a:schemeClr val="tx2">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Yuvarlatılmış Dikdörtgen 23"/>
          <p:cNvSpPr/>
          <p:nvPr/>
        </p:nvSpPr>
        <p:spPr>
          <a:xfrm>
            <a:off x="745696" y="17381787"/>
            <a:ext cx="19910275" cy="5096196"/>
          </a:xfrm>
          <a:prstGeom prst="roundRect">
            <a:avLst/>
          </a:prstGeom>
          <a:solidFill>
            <a:schemeClr val="tx2">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Akış Çizelgesi: Karar 24"/>
          <p:cNvSpPr/>
          <p:nvPr/>
        </p:nvSpPr>
        <p:spPr>
          <a:xfrm>
            <a:off x="846955" y="23004095"/>
            <a:ext cx="19507283" cy="576064"/>
          </a:xfrm>
          <a:prstGeom prst="flowChartDecision">
            <a:avLst/>
          </a:prstGeom>
          <a:solidFill>
            <a:srgbClr val="92D05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Yuvarlatılmış Dikdörtgen 25"/>
          <p:cNvSpPr/>
          <p:nvPr/>
        </p:nvSpPr>
        <p:spPr>
          <a:xfrm>
            <a:off x="754202" y="24135981"/>
            <a:ext cx="19910275" cy="5096196"/>
          </a:xfrm>
          <a:prstGeom prst="roundRect">
            <a:avLst/>
          </a:prstGeom>
          <a:solidFill>
            <a:schemeClr val="tx2">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p:cNvSpPr txBox="1"/>
          <p:nvPr/>
        </p:nvSpPr>
        <p:spPr>
          <a:xfrm>
            <a:off x="7651045" y="12187886"/>
            <a:ext cx="11431300" cy="3108543"/>
          </a:xfrm>
          <a:prstGeom prst="rect">
            <a:avLst/>
          </a:prstGeom>
          <a:noFill/>
        </p:spPr>
        <p:txBody>
          <a:bodyPr wrap="square" rtlCol="0">
            <a:spAutoFit/>
          </a:bodyPr>
          <a:lstStyle/>
          <a:p>
            <a:pPr algn="just"/>
            <a:r>
              <a:rPr lang="tr-TR" sz="2800" dirty="0">
                <a:solidFill>
                  <a:schemeClr val="bg1"/>
                </a:solidFill>
                <a:latin typeface="Arial" panose="020B0604020202020204" pitchFamily="34" charset="0"/>
                <a:cs typeface="Arial" panose="020B0604020202020204" pitchFamily="34" charset="0"/>
              </a:rPr>
              <a:t> </a:t>
            </a:r>
            <a:r>
              <a:rPr lang="tr-TR" sz="2800" dirty="0" smtClean="0">
                <a:solidFill>
                  <a:schemeClr val="bg1"/>
                </a:solidFill>
                <a:latin typeface="Arial" panose="020B0604020202020204" pitchFamily="34" charset="0"/>
                <a:cs typeface="Arial" panose="020B0604020202020204" pitchFamily="34" charset="0"/>
              </a:rPr>
              <a:t>       Otomat</a:t>
            </a:r>
            <a:r>
              <a:rPr lang="tr-TR" sz="2800" dirty="0">
                <a:solidFill>
                  <a:schemeClr val="bg1"/>
                </a:solidFill>
                <a:latin typeface="Arial" panose="020B0604020202020204" pitchFamily="34" charset="0"/>
                <a:cs typeface="Arial" panose="020B0604020202020204" pitchFamily="34" charset="0"/>
              </a:rPr>
              <a:t>, dört sürekli rotasyonlu </a:t>
            </a:r>
            <a:r>
              <a:rPr lang="tr-TR" sz="2800" dirty="0" err="1">
                <a:solidFill>
                  <a:schemeClr val="bg1"/>
                </a:solidFill>
                <a:latin typeface="Arial" panose="020B0604020202020204" pitchFamily="34" charset="0"/>
                <a:cs typeface="Arial" panose="020B0604020202020204" pitchFamily="34" charset="0"/>
              </a:rPr>
              <a:t>servo</a:t>
            </a:r>
            <a:r>
              <a:rPr lang="tr-TR" sz="2800" dirty="0">
                <a:solidFill>
                  <a:schemeClr val="bg1"/>
                </a:solidFill>
                <a:latin typeface="Arial" panose="020B0604020202020204" pitchFamily="34" charset="0"/>
                <a:cs typeface="Arial" panose="020B0604020202020204" pitchFamily="34" charset="0"/>
              </a:rPr>
              <a:t> motor ile kontrol edilen dört boşaltma ünitesine, adım motorları ile kontrol edilen bir taşıyıcı sisteme, bir LCD'ye, bir eşyayı seçmek için dört düğmeye ve bir bozuk para </a:t>
            </a:r>
            <a:r>
              <a:rPr lang="tr-TR" sz="2800" dirty="0" smtClean="0">
                <a:solidFill>
                  <a:schemeClr val="bg1"/>
                </a:solidFill>
                <a:latin typeface="Arial" panose="020B0604020202020204" pitchFamily="34" charset="0"/>
                <a:cs typeface="Arial" panose="020B0604020202020204" pitchFamily="34" charset="0"/>
              </a:rPr>
              <a:t>detektörüne sahiptir. </a:t>
            </a:r>
            <a:r>
              <a:rPr lang="tr-TR" sz="2800" dirty="0">
                <a:solidFill>
                  <a:schemeClr val="bg1"/>
                </a:solidFill>
                <a:latin typeface="Arial" panose="020B0604020202020204" pitchFamily="34" charset="0"/>
                <a:cs typeface="Arial" panose="020B0604020202020204" pitchFamily="34" charset="0"/>
              </a:rPr>
              <a:t>Madeni para </a:t>
            </a:r>
            <a:r>
              <a:rPr lang="tr-TR" sz="2800" dirty="0" smtClean="0">
                <a:solidFill>
                  <a:schemeClr val="bg1"/>
                </a:solidFill>
                <a:latin typeface="Arial" panose="020B0604020202020204" pitchFamily="34" charset="0"/>
                <a:cs typeface="Arial" panose="020B0604020202020204" pitchFamily="34" charset="0"/>
              </a:rPr>
              <a:t>detektörü </a:t>
            </a:r>
            <a:r>
              <a:rPr lang="tr-TR" sz="2800" dirty="0">
                <a:solidFill>
                  <a:schemeClr val="bg1"/>
                </a:solidFill>
                <a:latin typeface="Arial" panose="020B0604020202020204" pitchFamily="34" charset="0"/>
                <a:cs typeface="Arial" panose="020B0604020202020204" pitchFamily="34" charset="0"/>
              </a:rPr>
              <a:t>basit bir kızılötesi yakınlık </a:t>
            </a:r>
            <a:r>
              <a:rPr lang="tr-TR" sz="2800" dirty="0" err="1">
                <a:solidFill>
                  <a:schemeClr val="bg1"/>
                </a:solidFill>
                <a:latin typeface="Arial" panose="020B0604020202020204" pitchFamily="34" charset="0"/>
                <a:cs typeface="Arial" panose="020B0604020202020204" pitchFamily="34" charset="0"/>
              </a:rPr>
              <a:t>sensörüdür</a:t>
            </a:r>
            <a:r>
              <a:rPr lang="tr-TR" sz="2800" dirty="0">
                <a:solidFill>
                  <a:schemeClr val="bg1"/>
                </a:solidFill>
                <a:latin typeface="Arial" panose="020B0604020202020204" pitchFamily="34" charset="0"/>
                <a:cs typeface="Arial" panose="020B0604020202020204" pitchFamily="34" charset="0"/>
              </a:rPr>
              <a:t>, bu yüzden bir bozuk para geçtiğinde, </a:t>
            </a:r>
            <a:r>
              <a:rPr lang="tr-TR" sz="2800" dirty="0" err="1">
                <a:solidFill>
                  <a:schemeClr val="bg1"/>
                </a:solidFill>
                <a:latin typeface="Arial" panose="020B0604020202020204" pitchFamily="34" charset="0"/>
                <a:cs typeface="Arial" panose="020B0604020202020204" pitchFamily="34" charset="0"/>
              </a:rPr>
              <a:t>sensör</a:t>
            </a:r>
            <a:r>
              <a:rPr lang="tr-TR" sz="2800" dirty="0">
                <a:solidFill>
                  <a:schemeClr val="bg1"/>
                </a:solidFill>
                <a:latin typeface="Arial" panose="020B0604020202020204" pitchFamily="34" charset="0"/>
                <a:cs typeface="Arial" panose="020B0604020202020204" pitchFamily="34" charset="0"/>
              </a:rPr>
              <a:t> bize olumlu bir geri bildirim verecektir.</a:t>
            </a:r>
          </a:p>
          <a:p>
            <a:endParaRPr lang="tr-TR" sz="2800" dirty="0"/>
          </a:p>
        </p:txBody>
      </p:sp>
      <p:sp>
        <p:nvSpPr>
          <p:cNvPr id="28" name="Metin kutusu 27"/>
          <p:cNvSpPr txBox="1"/>
          <p:nvPr/>
        </p:nvSpPr>
        <p:spPr>
          <a:xfrm>
            <a:off x="12151491" y="11246447"/>
            <a:ext cx="3816424" cy="830997"/>
          </a:xfrm>
          <a:prstGeom prst="rect">
            <a:avLst/>
          </a:prstGeom>
          <a:noFill/>
        </p:spPr>
        <p:txBody>
          <a:bodyPr wrap="square" rtlCol="0">
            <a:spAutoFit/>
          </a:bodyPr>
          <a:lstStyle/>
          <a:p>
            <a:r>
              <a:rPr lang="tr-TR" sz="4800" b="1" dirty="0" smtClean="0">
                <a:solidFill>
                  <a:schemeClr val="tx1">
                    <a:lumMod val="65000"/>
                    <a:lumOff val="35000"/>
                  </a:schemeClr>
                </a:solidFill>
                <a:latin typeface="Arial" pitchFamily="34" charset="0"/>
                <a:cs typeface="Arial" pitchFamily="34" charset="0"/>
              </a:rPr>
              <a:t>YÖNTEM</a:t>
            </a:r>
            <a:endParaRPr lang="tr-TR" sz="4800" dirty="0">
              <a:solidFill>
                <a:schemeClr val="tx1">
                  <a:lumMod val="65000"/>
                  <a:lumOff val="35000"/>
                </a:schemeClr>
              </a:solidFill>
            </a:endParaRPr>
          </a:p>
        </p:txBody>
      </p:sp>
      <p:sp>
        <p:nvSpPr>
          <p:cNvPr id="29" name="Metin kutusu 28"/>
          <p:cNvSpPr txBox="1"/>
          <p:nvPr/>
        </p:nvSpPr>
        <p:spPr>
          <a:xfrm>
            <a:off x="5742833" y="17771005"/>
            <a:ext cx="3816424" cy="830997"/>
          </a:xfrm>
          <a:prstGeom prst="rect">
            <a:avLst/>
          </a:prstGeom>
          <a:noFill/>
        </p:spPr>
        <p:txBody>
          <a:bodyPr wrap="square" rtlCol="0">
            <a:spAutoFit/>
          </a:bodyPr>
          <a:lstStyle/>
          <a:p>
            <a:r>
              <a:rPr lang="tr-TR" sz="4800" b="1" dirty="0" smtClean="0">
                <a:solidFill>
                  <a:schemeClr val="tx1">
                    <a:lumMod val="65000"/>
                    <a:lumOff val="35000"/>
                  </a:schemeClr>
                </a:solidFill>
                <a:latin typeface="Arial" pitchFamily="34" charset="0"/>
                <a:cs typeface="Arial" pitchFamily="34" charset="0"/>
              </a:rPr>
              <a:t>UYGULAMA</a:t>
            </a:r>
            <a:endParaRPr lang="tr-TR" sz="4800" dirty="0">
              <a:solidFill>
                <a:schemeClr val="tx1">
                  <a:lumMod val="65000"/>
                  <a:lumOff val="35000"/>
                </a:schemeClr>
              </a:solidFill>
            </a:endParaRPr>
          </a:p>
        </p:txBody>
      </p:sp>
      <p:sp>
        <p:nvSpPr>
          <p:cNvPr id="14" name="Metin kutusu 13"/>
          <p:cNvSpPr txBox="1"/>
          <p:nvPr/>
        </p:nvSpPr>
        <p:spPr>
          <a:xfrm>
            <a:off x="2124477" y="18647271"/>
            <a:ext cx="11821609" cy="3108543"/>
          </a:xfrm>
          <a:prstGeom prst="rect">
            <a:avLst/>
          </a:prstGeom>
          <a:noFill/>
        </p:spPr>
        <p:txBody>
          <a:bodyPr wrap="square" rtlCol="0">
            <a:spAutoFit/>
          </a:bodyPr>
          <a:lstStyle/>
          <a:p>
            <a:pPr algn="just"/>
            <a:r>
              <a:rPr lang="tr-TR" sz="2800" dirty="0" smtClean="0">
                <a:solidFill>
                  <a:schemeClr val="bg1"/>
                </a:solidFill>
                <a:latin typeface="Arial" panose="020B0604020202020204" pitchFamily="34" charset="0"/>
                <a:cs typeface="Arial" panose="020B0604020202020204" pitchFamily="34" charset="0"/>
              </a:rPr>
              <a:t>        Projede </a:t>
            </a:r>
            <a:r>
              <a:rPr lang="tr-TR" sz="2800" dirty="0" err="1" smtClean="0">
                <a:solidFill>
                  <a:schemeClr val="bg1"/>
                </a:solidFill>
                <a:latin typeface="Arial" panose="020B0604020202020204" pitchFamily="34" charset="0"/>
                <a:cs typeface="Arial" panose="020B0604020202020204" pitchFamily="34" charset="0"/>
              </a:rPr>
              <a:t>arduino</a:t>
            </a:r>
            <a:r>
              <a:rPr lang="tr-TR" sz="2800" dirty="0" smtClean="0">
                <a:solidFill>
                  <a:schemeClr val="bg1"/>
                </a:solidFill>
                <a:latin typeface="Arial" panose="020B0604020202020204" pitchFamily="34" charset="0"/>
                <a:cs typeface="Arial" panose="020B0604020202020204" pitchFamily="34" charset="0"/>
              </a:rPr>
              <a:t> </a:t>
            </a:r>
            <a:r>
              <a:rPr lang="tr-TR" sz="2800" dirty="0">
                <a:solidFill>
                  <a:schemeClr val="bg1"/>
                </a:solidFill>
                <a:latin typeface="Arial" panose="020B0604020202020204" pitchFamily="34" charset="0"/>
                <a:cs typeface="Arial" panose="020B0604020202020204" pitchFamily="34" charset="0"/>
              </a:rPr>
              <a:t>tabanlı </a:t>
            </a:r>
            <a:r>
              <a:rPr lang="tr-TR" sz="2800" dirty="0" smtClean="0">
                <a:solidFill>
                  <a:schemeClr val="bg1"/>
                </a:solidFill>
                <a:latin typeface="Arial" panose="020B0604020202020204" pitchFamily="34" charset="0"/>
                <a:cs typeface="Arial" panose="020B0604020202020204" pitchFamily="34" charset="0"/>
              </a:rPr>
              <a:t>bir </a:t>
            </a:r>
            <a:r>
              <a:rPr lang="tr-TR" sz="2800" dirty="0">
                <a:solidFill>
                  <a:schemeClr val="bg1"/>
                </a:solidFill>
                <a:latin typeface="Arial" panose="020B0604020202020204" pitchFamily="34" charset="0"/>
                <a:cs typeface="Arial" panose="020B0604020202020204" pitchFamily="34" charset="0"/>
              </a:rPr>
              <a:t>satış </a:t>
            </a:r>
            <a:r>
              <a:rPr lang="tr-TR" sz="2800" dirty="0" smtClean="0">
                <a:solidFill>
                  <a:schemeClr val="bg1"/>
                </a:solidFill>
                <a:latin typeface="Arial" panose="020B0604020202020204" pitchFamily="34" charset="0"/>
                <a:cs typeface="Arial" panose="020B0604020202020204" pitchFamily="34" charset="0"/>
              </a:rPr>
              <a:t>makinesi tasarlanmıştır. Bu sistemde </a:t>
            </a:r>
            <a:r>
              <a:rPr lang="tr-TR" sz="2800" dirty="0" err="1" smtClean="0">
                <a:solidFill>
                  <a:schemeClr val="bg1"/>
                </a:solidFill>
                <a:latin typeface="Arial" panose="020B0604020202020204" pitchFamily="34" charset="0"/>
                <a:cs typeface="Arial" panose="020B0604020202020204" pitchFamily="34" charset="0"/>
              </a:rPr>
              <a:t>servo</a:t>
            </a:r>
            <a:r>
              <a:rPr lang="tr-TR" sz="2800" dirty="0" smtClean="0">
                <a:solidFill>
                  <a:schemeClr val="bg1"/>
                </a:solidFill>
                <a:latin typeface="Arial" panose="020B0604020202020204" pitchFamily="34" charset="0"/>
                <a:cs typeface="Arial" panose="020B0604020202020204" pitchFamily="34" charset="0"/>
              </a:rPr>
              <a:t> ve </a:t>
            </a:r>
            <a:r>
              <a:rPr lang="tr-TR" sz="2800" dirty="0" err="1" smtClean="0">
                <a:solidFill>
                  <a:schemeClr val="bg1"/>
                </a:solidFill>
                <a:latin typeface="Arial" panose="020B0604020202020204" pitchFamily="34" charset="0"/>
                <a:cs typeface="Arial" panose="020B0604020202020204" pitchFamily="34" charset="0"/>
              </a:rPr>
              <a:t>stepper</a:t>
            </a:r>
            <a:r>
              <a:rPr lang="tr-TR" sz="2800" dirty="0" smtClean="0">
                <a:solidFill>
                  <a:schemeClr val="bg1"/>
                </a:solidFill>
                <a:latin typeface="Arial" panose="020B0604020202020204" pitchFamily="34" charset="0"/>
                <a:cs typeface="Arial" panose="020B0604020202020204" pitchFamily="34" charset="0"/>
              </a:rPr>
              <a:t> motor kullanılmıştır. İlk olarak </a:t>
            </a:r>
            <a:r>
              <a:rPr lang="tr-TR" sz="2800" dirty="0" err="1" smtClean="0">
                <a:solidFill>
                  <a:schemeClr val="bg1"/>
                </a:solidFill>
                <a:latin typeface="Arial" panose="020B0604020202020204" pitchFamily="34" charset="0"/>
                <a:cs typeface="Arial" panose="020B0604020202020204" pitchFamily="34" charset="0"/>
              </a:rPr>
              <a:t>lcd</a:t>
            </a:r>
            <a:r>
              <a:rPr lang="tr-TR" sz="2800" dirty="0" smtClean="0">
                <a:solidFill>
                  <a:schemeClr val="bg1"/>
                </a:solidFill>
                <a:latin typeface="Arial" panose="020B0604020202020204" pitchFamily="34" charset="0"/>
                <a:cs typeface="Arial" panose="020B0604020202020204" pitchFamily="34" charset="0"/>
              </a:rPr>
              <a:t> ekranda ‘Ürün seçiniz’ mesajını yazdırıyoruz. Ön panelde gözüken düğmelerden ürün seçimi yaptıktan sonra asansör seçilen ürünün konumuna doğru hareket ediyor. Bu sırada ekranda ‘Ürün Veriliyor’ mesajı yazılıyor ve </a:t>
            </a:r>
            <a:r>
              <a:rPr lang="tr-TR" sz="2800" dirty="0" err="1" smtClean="0">
                <a:solidFill>
                  <a:schemeClr val="bg1"/>
                </a:solidFill>
                <a:latin typeface="Arial" panose="020B0604020202020204" pitchFamily="34" charset="0"/>
                <a:cs typeface="Arial" panose="020B0604020202020204" pitchFamily="34" charset="0"/>
              </a:rPr>
              <a:t>servo</a:t>
            </a:r>
            <a:r>
              <a:rPr lang="tr-TR" sz="2800" dirty="0" smtClean="0">
                <a:solidFill>
                  <a:schemeClr val="bg1"/>
                </a:solidFill>
                <a:latin typeface="Arial" panose="020B0604020202020204" pitchFamily="34" charset="0"/>
                <a:cs typeface="Arial" panose="020B0604020202020204" pitchFamily="34" charset="0"/>
              </a:rPr>
              <a:t> motor dönüp sarmal bobine tam bir tur dönüş sağlıyor. Ürün asansöre eklendikten sonra ürünü başlangıç pozisyonundan alabiliyoruz. </a:t>
            </a:r>
            <a:endParaRPr lang="tr-TR" sz="2800" dirty="0">
              <a:solidFill>
                <a:schemeClr val="bg1"/>
              </a:solidFill>
              <a:latin typeface="Arial" panose="020B0604020202020204" pitchFamily="34" charset="0"/>
              <a:cs typeface="Arial" panose="020B0604020202020204" pitchFamily="34" charset="0"/>
            </a:endParaRPr>
          </a:p>
        </p:txBody>
      </p:sp>
      <p:sp>
        <p:nvSpPr>
          <p:cNvPr id="31" name="Metin kutusu 30"/>
          <p:cNvSpPr txBox="1"/>
          <p:nvPr/>
        </p:nvSpPr>
        <p:spPr>
          <a:xfrm>
            <a:off x="7915257" y="24568750"/>
            <a:ext cx="5706602" cy="830997"/>
          </a:xfrm>
          <a:prstGeom prst="rect">
            <a:avLst/>
          </a:prstGeom>
          <a:noFill/>
        </p:spPr>
        <p:txBody>
          <a:bodyPr wrap="square" rtlCol="0">
            <a:spAutoFit/>
          </a:bodyPr>
          <a:lstStyle/>
          <a:p>
            <a:pPr algn="just"/>
            <a:r>
              <a:rPr lang="tr-TR" sz="4800" b="1" dirty="0" smtClean="0">
                <a:solidFill>
                  <a:schemeClr val="tx1">
                    <a:lumMod val="65000"/>
                    <a:lumOff val="35000"/>
                  </a:schemeClr>
                </a:solidFill>
                <a:latin typeface="Arial" pitchFamily="34" charset="0"/>
                <a:cs typeface="Arial" pitchFamily="34" charset="0"/>
              </a:rPr>
              <a:t>DEĞERLENDİRME</a:t>
            </a:r>
            <a:endParaRPr lang="tr-TR" sz="4800" dirty="0">
              <a:solidFill>
                <a:schemeClr val="tx1">
                  <a:lumMod val="65000"/>
                  <a:lumOff val="35000"/>
                </a:schemeClr>
              </a:solidFill>
            </a:endParaRPr>
          </a:p>
        </p:txBody>
      </p:sp>
      <p:sp>
        <p:nvSpPr>
          <p:cNvPr id="32" name="Metin kutusu 31"/>
          <p:cNvSpPr txBox="1"/>
          <p:nvPr/>
        </p:nvSpPr>
        <p:spPr>
          <a:xfrm>
            <a:off x="1979382" y="25448493"/>
            <a:ext cx="17459914" cy="3108543"/>
          </a:xfrm>
          <a:prstGeom prst="rect">
            <a:avLst/>
          </a:prstGeom>
          <a:noFill/>
        </p:spPr>
        <p:txBody>
          <a:bodyPr wrap="square" rtlCol="0">
            <a:spAutoFit/>
          </a:bodyPr>
          <a:lstStyle/>
          <a:p>
            <a:pPr algn="just"/>
            <a:r>
              <a:rPr lang="tr-TR" sz="2800" dirty="0" smtClean="0">
                <a:solidFill>
                  <a:schemeClr val="bg1"/>
                </a:solidFill>
                <a:latin typeface="Arial" panose="020B0604020202020204" pitchFamily="34" charset="0"/>
                <a:cs typeface="Arial" panose="020B0604020202020204" pitchFamily="34" charset="0"/>
              </a:rPr>
              <a:t>        Otomat makinesi projemiz </a:t>
            </a:r>
            <a:r>
              <a:rPr lang="tr-TR" sz="2800" dirty="0" err="1" smtClean="0">
                <a:solidFill>
                  <a:schemeClr val="bg1"/>
                </a:solidFill>
                <a:latin typeface="Arial" panose="020B0604020202020204" pitchFamily="34" charset="0"/>
                <a:cs typeface="Arial" panose="020B0604020202020204" pitchFamily="34" charset="0"/>
              </a:rPr>
              <a:t>arduino</a:t>
            </a:r>
            <a:r>
              <a:rPr lang="tr-TR" sz="2800" dirty="0" smtClean="0">
                <a:solidFill>
                  <a:schemeClr val="bg1"/>
                </a:solidFill>
                <a:latin typeface="Arial" panose="020B0604020202020204" pitchFamily="34" charset="0"/>
                <a:cs typeface="Arial" panose="020B0604020202020204" pitchFamily="34" charset="0"/>
              </a:rPr>
              <a:t> kartını kodlayarak ve ek bileşenler takılarak gerçekleştirilmiştir. </a:t>
            </a:r>
            <a:r>
              <a:rPr lang="tr-TR" sz="2800" dirty="0" err="1" smtClean="0">
                <a:solidFill>
                  <a:schemeClr val="bg1"/>
                </a:solidFill>
                <a:latin typeface="Arial" panose="020B0604020202020204" pitchFamily="34" charset="0"/>
                <a:cs typeface="Arial" panose="020B0604020202020204" pitchFamily="34" charset="0"/>
              </a:rPr>
              <a:t>Arduino</a:t>
            </a:r>
            <a:r>
              <a:rPr lang="tr-TR" sz="2800" dirty="0" smtClean="0">
                <a:solidFill>
                  <a:schemeClr val="bg1"/>
                </a:solidFill>
                <a:latin typeface="Arial" panose="020B0604020202020204" pitchFamily="34" charset="0"/>
                <a:cs typeface="Arial" panose="020B0604020202020204" pitchFamily="34" charset="0"/>
              </a:rPr>
              <a:t> kartını kullanarak </a:t>
            </a:r>
            <a:r>
              <a:rPr lang="tr-TR" sz="2800" dirty="0" err="1" smtClean="0">
                <a:solidFill>
                  <a:schemeClr val="bg1"/>
                </a:solidFill>
                <a:latin typeface="Arial" panose="020B0604020202020204" pitchFamily="34" charset="0"/>
                <a:cs typeface="Arial" panose="020B0604020202020204" pitchFamily="34" charset="0"/>
              </a:rPr>
              <a:t>arduino</a:t>
            </a:r>
            <a:r>
              <a:rPr lang="tr-TR" sz="2800" dirty="0" smtClean="0">
                <a:solidFill>
                  <a:schemeClr val="bg1"/>
                </a:solidFill>
                <a:latin typeface="Arial" panose="020B0604020202020204" pitchFamily="34" charset="0"/>
                <a:cs typeface="Arial" panose="020B0604020202020204" pitchFamily="34" charset="0"/>
              </a:rPr>
              <a:t> kartı kodlamayı ve ek bileşenler olarak </a:t>
            </a:r>
            <a:r>
              <a:rPr lang="tr-TR" sz="2800" dirty="0" err="1" smtClean="0">
                <a:solidFill>
                  <a:schemeClr val="bg1"/>
                </a:solidFill>
                <a:latin typeface="Arial" panose="020B0604020202020204" pitchFamily="34" charset="0"/>
                <a:cs typeface="Arial" panose="020B0604020202020204" pitchFamily="34" charset="0"/>
              </a:rPr>
              <a:t>servo</a:t>
            </a:r>
            <a:r>
              <a:rPr lang="tr-TR" sz="2800" dirty="0" smtClean="0">
                <a:solidFill>
                  <a:schemeClr val="bg1"/>
                </a:solidFill>
                <a:latin typeface="Arial" panose="020B0604020202020204" pitchFamily="34" charset="0"/>
                <a:cs typeface="Arial" panose="020B0604020202020204" pitchFamily="34" charset="0"/>
              </a:rPr>
              <a:t> motorlarını, step motorlarını, kızılötesi </a:t>
            </a:r>
            <a:r>
              <a:rPr lang="tr-TR" sz="2800" dirty="0" err="1" smtClean="0">
                <a:solidFill>
                  <a:schemeClr val="bg1"/>
                </a:solidFill>
                <a:latin typeface="Arial" panose="020B0604020202020204" pitchFamily="34" charset="0"/>
                <a:cs typeface="Arial" panose="020B0604020202020204" pitchFamily="34" charset="0"/>
              </a:rPr>
              <a:t>sensörünü</a:t>
            </a:r>
            <a:r>
              <a:rPr lang="tr-TR" sz="2800" dirty="0" smtClean="0">
                <a:solidFill>
                  <a:schemeClr val="bg1"/>
                </a:solidFill>
                <a:latin typeface="Arial" panose="020B0604020202020204" pitchFamily="34" charset="0"/>
                <a:cs typeface="Arial" panose="020B0604020202020204" pitchFamily="34" charset="0"/>
              </a:rPr>
              <a:t> ve </a:t>
            </a:r>
            <a:r>
              <a:rPr lang="tr-TR" sz="2800" dirty="0" err="1" smtClean="0">
                <a:solidFill>
                  <a:schemeClr val="bg1"/>
                </a:solidFill>
                <a:latin typeface="Arial" panose="020B0604020202020204" pitchFamily="34" charset="0"/>
                <a:cs typeface="Arial" panose="020B0604020202020204" pitchFamily="34" charset="0"/>
              </a:rPr>
              <a:t>led</a:t>
            </a:r>
            <a:r>
              <a:rPr lang="tr-TR" sz="2800" dirty="0" smtClean="0">
                <a:solidFill>
                  <a:schemeClr val="bg1"/>
                </a:solidFill>
                <a:latin typeface="Arial" panose="020B0604020202020204" pitchFamily="34" charset="0"/>
                <a:cs typeface="Arial" panose="020B0604020202020204" pitchFamily="34" charset="0"/>
              </a:rPr>
              <a:t> ekranını kodlamayı öğrenmiş bulunmaktayız. Bu bileşenleri ve otomat makinamızın dış tasarımını sistematik bir düzen ile çalışarak hayata geçirmiş bulunmaktayız. Otomat makinamız normal otomat makinalarının bileşenlerini içermekte ve ek olarak asansör sistemi entegre edilmiştir. Bu asansör sistemi ile  düşmenin etkisiyle kırılabilecek veya ezilebilecek hassas ürünlerin kullanıcı alım bölgesine yavaş bir şekilde iletilmesi amaçlanmıştır.</a:t>
            </a:r>
            <a:endParaRPr lang="tr-TR" sz="2800" dirty="0">
              <a:solidFill>
                <a:schemeClr val="bg1"/>
              </a:solidFill>
              <a:latin typeface="Arial" panose="020B0604020202020204" pitchFamily="34" charset="0"/>
              <a:cs typeface="Arial" panose="020B0604020202020204" pitchFamily="34" charset="0"/>
            </a:endParaRPr>
          </a:p>
        </p:txBody>
      </p:sp>
      <p:pic>
        <p:nvPicPr>
          <p:cNvPr id="13" name="Resim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8810" y="29969535"/>
            <a:ext cx="2965709" cy="1961693"/>
          </a:xfrm>
          <a:prstGeom prst="rect">
            <a:avLst/>
          </a:prstGeom>
        </p:spPr>
      </p:pic>
      <p:pic>
        <p:nvPicPr>
          <p:cNvPr id="18" name="Resim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03976" y="29660423"/>
            <a:ext cx="1469161" cy="2315380"/>
          </a:xfrm>
          <a:prstGeom prst="rect">
            <a:avLst/>
          </a:prstGeom>
        </p:spPr>
      </p:pic>
      <p:pic>
        <p:nvPicPr>
          <p:cNvPr id="20" name="Resim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21830" y="29954154"/>
            <a:ext cx="2157164" cy="2157164"/>
          </a:xfrm>
          <a:prstGeom prst="rect">
            <a:avLst/>
          </a:prstGeom>
        </p:spPr>
      </p:pic>
      <p:pic>
        <p:nvPicPr>
          <p:cNvPr id="30" name="Resim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243680" y="30062364"/>
            <a:ext cx="2150484" cy="1721283"/>
          </a:xfrm>
          <a:prstGeom prst="rect">
            <a:avLst/>
          </a:prstGeom>
        </p:spPr>
      </p:pic>
      <p:pic>
        <p:nvPicPr>
          <p:cNvPr id="34" name="Resim 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1771" y="29925779"/>
            <a:ext cx="2857500" cy="2038350"/>
          </a:xfrm>
          <a:prstGeom prst="rect">
            <a:avLst/>
          </a:prstGeom>
        </p:spPr>
      </p:pic>
      <p:pic>
        <p:nvPicPr>
          <p:cNvPr id="35" name="Resim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704541" y="29824181"/>
            <a:ext cx="2241545" cy="2241545"/>
          </a:xfrm>
          <a:prstGeom prst="rect">
            <a:avLst/>
          </a:prstGeom>
        </p:spPr>
      </p:pic>
      <p:pic>
        <p:nvPicPr>
          <p:cNvPr id="36" name="Resim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41651" y="4590454"/>
            <a:ext cx="4196766" cy="4409403"/>
          </a:xfrm>
          <a:prstGeom prst="rect">
            <a:avLst/>
          </a:prstGeom>
          <a:effectLst>
            <a:softEdge rad="279400"/>
          </a:effectLst>
        </p:spPr>
      </p:pic>
      <p:pic>
        <p:nvPicPr>
          <p:cNvPr id="38" name="Resim 37"/>
          <p:cNvPicPr>
            <a:picLocks noChangeAspect="1"/>
          </p:cNvPicPr>
          <p:nvPr/>
        </p:nvPicPr>
        <p:blipFill rotWithShape="1">
          <a:blip r:embed="rId11">
            <a:extLst>
              <a:ext uri="{28A0092B-C50C-407E-A947-70E740481C1C}">
                <a14:useLocalDpi xmlns:a14="http://schemas.microsoft.com/office/drawing/2010/main" val="0"/>
              </a:ext>
            </a:extLst>
          </a:blip>
          <a:srcRect l="-11" t="13343" r="11" b="2164"/>
          <a:stretch/>
        </p:blipFill>
        <p:spPr>
          <a:xfrm>
            <a:off x="1943440" y="10756044"/>
            <a:ext cx="4606058" cy="5191574"/>
          </a:xfrm>
          <a:prstGeom prst="rect">
            <a:avLst/>
          </a:prstGeom>
          <a:effectLst>
            <a:softEdge rad="647700"/>
          </a:effectLst>
        </p:spPr>
      </p:pic>
      <p:pic>
        <p:nvPicPr>
          <p:cNvPr id="40" name="Resim 39"/>
          <p:cNvPicPr>
            <a:picLocks noChangeAspect="1"/>
          </p:cNvPicPr>
          <p:nvPr/>
        </p:nvPicPr>
        <p:blipFill rotWithShape="1">
          <a:blip r:embed="rId12" cstate="print">
            <a:extLst>
              <a:ext uri="{28A0092B-C50C-407E-A947-70E740481C1C}">
                <a14:useLocalDpi xmlns:a14="http://schemas.microsoft.com/office/drawing/2010/main" val="0"/>
              </a:ext>
            </a:extLst>
          </a:blip>
          <a:srcRect l="2377" t="6635" r="-2377" b="-6635"/>
          <a:stretch/>
        </p:blipFill>
        <p:spPr>
          <a:xfrm>
            <a:off x="15641651" y="17396873"/>
            <a:ext cx="4098473" cy="5467363"/>
          </a:xfrm>
          <a:prstGeom prst="rect">
            <a:avLst/>
          </a:prstGeom>
          <a:effectLst>
            <a:softEdge rad="304800"/>
          </a:effectLst>
        </p:spPr>
      </p:pic>
    </p:spTree>
    <p:extLst>
      <p:ext uri="{BB962C8B-B14F-4D97-AF65-F5344CB8AC3E}">
        <p14:creationId xmlns:p14="http://schemas.microsoft.com/office/powerpoint/2010/main" val="594365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TotalTime>
  <Words>253</Words>
  <Application>Microsoft Office PowerPoint</Application>
  <PresentationFormat>Özel</PresentationFormat>
  <Paragraphs>12</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Arial</vt:lpstr>
      <vt:lpstr>Calibri</vt:lpstr>
      <vt:lpstr>Comic Sans MS</vt:lpstr>
      <vt:lpstr>Ofis Teması</vt:lpstr>
      <vt:lpstr>PowerPoint Sunusu</vt:lpstr>
    </vt:vector>
  </TitlesOfParts>
  <Company>rocco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Microsoft</dc:creator>
  <cp:lastModifiedBy>Windows User</cp:lastModifiedBy>
  <cp:revision>48</cp:revision>
  <dcterms:created xsi:type="dcterms:W3CDTF">2017-05-19T20:56:23Z</dcterms:created>
  <dcterms:modified xsi:type="dcterms:W3CDTF">2018-07-05T17:40:30Z</dcterms:modified>
</cp:coreProperties>
</file>