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340" r:id="rId4"/>
    <p:sldId id="339" r:id="rId5"/>
    <p:sldId id="341" r:id="rId6"/>
    <p:sldId id="342" r:id="rId7"/>
    <p:sldId id="343" r:id="rId8"/>
    <p:sldId id="345" r:id="rId9"/>
    <p:sldId id="346" r:id="rId10"/>
    <p:sldId id="347" r:id="rId11"/>
    <p:sldId id="344" r:id="rId12"/>
    <p:sldId id="305" r:id="rId13"/>
    <p:sldId id="260" r:id="rId14"/>
    <p:sldId id="315" r:id="rId15"/>
    <p:sldId id="317" r:id="rId16"/>
    <p:sldId id="281" r:id="rId17"/>
    <p:sldId id="316" r:id="rId18"/>
    <p:sldId id="326" r:id="rId19"/>
    <p:sldId id="331" r:id="rId20"/>
    <p:sldId id="327" r:id="rId21"/>
    <p:sldId id="329" r:id="rId22"/>
    <p:sldId id="282" r:id="rId23"/>
    <p:sldId id="318" r:id="rId24"/>
    <p:sldId id="319" r:id="rId25"/>
    <p:sldId id="320" r:id="rId26"/>
    <p:sldId id="283" r:id="rId27"/>
    <p:sldId id="284" r:id="rId28"/>
    <p:sldId id="321" r:id="rId29"/>
    <p:sldId id="322" r:id="rId30"/>
    <p:sldId id="324" r:id="rId31"/>
    <p:sldId id="285" r:id="rId32"/>
    <p:sldId id="286" r:id="rId33"/>
    <p:sldId id="288" r:id="rId34"/>
    <p:sldId id="291" r:id="rId35"/>
    <p:sldId id="292" r:id="rId36"/>
    <p:sldId id="293" r:id="rId37"/>
    <p:sldId id="294" r:id="rId38"/>
    <p:sldId id="295" r:id="rId39"/>
    <p:sldId id="289" r:id="rId40"/>
    <p:sldId id="296" r:id="rId41"/>
    <p:sldId id="297" r:id="rId42"/>
    <p:sldId id="325" r:id="rId43"/>
    <p:sldId id="298" r:id="rId44"/>
    <p:sldId id="332" r:id="rId45"/>
    <p:sldId id="314" r:id="rId46"/>
    <p:sldId id="348" r:id="rId47"/>
    <p:sldId id="333" r:id="rId48"/>
    <p:sldId id="334" r:id="rId49"/>
    <p:sldId id="335" r:id="rId50"/>
    <p:sldId id="336" r:id="rId51"/>
    <p:sldId id="337" r:id="rId52"/>
    <p:sldId id="290" r:id="rId53"/>
    <p:sldId id="300" r:id="rId54"/>
    <p:sldId id="301" r:id="rId55"/>
    <p:sldId id="313" r:id="rId56"/>
    <p:sldId id="307" r:id="rId57"/>
    <p:sldId id="308" r:id="rId58"/>
    <p:sldId id="302" r:id="rId59"/>
    <p:sldId id="304" r:id="rId60"/>
    <p:sldId id="303" r:id="rId61"/>
    <p:sldId id="311" r:id="rId62"/>
    <p:sldId id="312" r:id="rId63"/>
    <p:sldId id="338" r:id="rId64"/>
    <p:sldId id="280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정재" initials="이정" lastIdx="1" clrIdx="0">
    <p:extLst>
      <p:ext uri="{19B8F6BF-5375-455C-9EA6-DF929625EA0E}">
        <p15:presenceInfo xmlns:p15="http://schemas.microsoft.com/office/powerpoint/2012/main" userId="e51559b114a13e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6C2F8"/>
    <a:srgbClr val="A3F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21:22:27.78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21:22:27.78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F132-491A-452F-ADAA-CDC178F8BCA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27DF5-1E42-4E32-8054-2CC060A83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2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0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6E75-8578-4AB9-95AD-689E0CFB815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984/_util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age.googleapis.com/golang/go1.11.1.linux-amd64.tar.gz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npm@5.6.0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raw.githubusercontent.com/creationix/nvm/v0.33.2/install.s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code.visualstudio.com/download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ysbOF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56802" y="2459504"/>
            <a:ext cx="8478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HYPERLEDGER FABRIC</a:t>
            </a:r>
          </a:p>
          <a:p>
            <a:pPr algn="ctr"/>
            <a:r>
              <a:rPr lang="en-US" altLang="ko-KR" sz="600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Tutorial</a:t>
            </a:r>
            <a:endParaRPr lang="ko-KR" altLang="en-US" sz="6000" dirty="0">
              <a:gradFill flip="none" rotWithShape="1">
                <a:gsLst>
                  <a:gs pos="0">
                    <a:srgbClr val="56C2F8">
                      <a:alpha val="80000"/>
                    </a:srgbClr>
                  </a:gs>
                  <a:gs pos="74000">
                    <a:srgbClr val="56C2F8"/>
                  </a:gs>
                  <a:gs pos="83000">
                    <a:srgbClr val="0CA5F5"/>
                  </a:gs>
                  <a:gs pos="100000">
                    <a:srgbClr val="0994D9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89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1B3AD9-732E-46E7-A0EA-034C99F58DA2}"/>
              </a:ext>
            </a:extLst>
          </p:cNvPr>
          <p:cNvSpPr txBox="1"/>
          <p:nvPr/>
        </p:nvSpPr>
        <p:spPr>
          <a:xfrm>
            <a:off x="383807" y="157758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하이퍼레저 개발 환경 구축</a:t>
            </a:r>
          </a:p>
        </p:txBody>
      </p:sp>
      <p:pic>
        <p:nvPicPr>
          <p:cNvPr id="12" name="Picture 0">
            <a:extLst>
              <a:ext uri="{FF2B5EF4-FFF2-40B4-BE49-F238E27FC236}">
                <a16:creationId xmlns:a16="http://schemas.microsoft.com/office/drawing/2014/main" id="{66AD4319-9F23-43EE-9BD8-4FA6405E3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32" y="455206"/>
            <a:ext cx="5448427" cy="333971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9EED99-BECE-4743-B199-7A9429C92AE3}"/>
              </a:ext>
            </a:extLst>
          </p:cNvPr>
          <p:cNvSpPr txBox="1"/>
          <p:nvPr/>
        </p:nvSpPr>
        <p:spPr>
          <a:xfrm>
            <a:off x="0" y="3899475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1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스마트 컨트랙이 호출되면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제안서를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Endorsing peer node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에게 보낸다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100" kern="10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제안서를 받은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Endorsing peer node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트랜잭션 제안서가 올바른지 확인하고 서명이 유효한지 확인 후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Chain Code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실행한다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). TX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결과를 생성해 반환한다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100" kern="10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 service node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이미 앞에서 검증이 이루어졌기 때문에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TX 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수행을 위해 전체 내용을 전체 내용을 다시 검사하지 않고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TX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들어오는 순서만 정렬한다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100" kern="10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 Service node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생성된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TX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블록을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Enodorsing peer node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Committing Peer node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에게 전달한다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peer node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보증 정책이 충족됐는지 확인 후에 원장 상태가 변경됐는지 확인한다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100" kern="10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kern="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en-US" altLang="ko-KR" sz="1100" kern="10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Endorsing peer node, Committing peer node TX</a:t>
            </a:r>
            <a:r>
              <a:rPr lang="ko-KR" altLang="en-US" sz="1100" kern="10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유효성을 검사한다</a:t>
            </a:r>
            <a:r>
              <a:rPr lang="en-US" altLang="ko-KR" sz="1100" kern="10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100" kern="100" spc="-2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kern="100" spc="-2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유효성이 검증된 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TX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모든 피어 노드의 장부에 기록된다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트랜잭션의 성공 또는 실패 이벤트를 클라이언트 애플리케이션에 알린다</a:t>
            </a:r>
            <a:r>
              <a:rPr lang="en-US" altLang="ko-KR" sz="11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kern="100" spc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5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21874" y="0"/>
            <a:ext cx="12213874" cy="4215750"/>
            <a:chOff x="-21874" y="0"/>
            <a:chExt cx="12213874" cy="4215750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2192000" cy="3426864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1874" y="3538642"/>
              <a:ext cx="692777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>
                  <a:gradFill flip="none" rotWithShape="1">
                    <a:gsLst>
                      <a:gs pos="0">
                        <a:srgbClr val="56C2F8">
                          <a:alpha val="80000"/>
                        </a:srgbClr>
                      </a:gs>
                      <a:gs pos="74000">
                        <a:srgbClr val="56C2F8"/>
                      </a:gs>
                      <a:gs pos="83000">
                        <a:srgbClr val="0CA5F5"/>
                      </a:gs>
                      <a:gs pos="100000">
                        <a:srgbClr val="0994D9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Sandoll 격동고딕" panose="020B0600000101010101" pitchFamily="34" charset="-127"/>
                  <a:ea typeface="Sandoll 격동고딕" panose="020B0600000101010101" pitchFamily="34" charset="-127"/>
                </a:rPr>
                <a:t>2. Hyperledger Network </a:t>
              </a:r>
              <a:r>
                <a:rPr lang="ko-KR" altLang="en-US" sz="3800">
                  <a:gradFill flip="none" rotWithShape="1">
                    <a:gsLst>
                      <a:gs pos="0">
                        <a:srgbClr val="56C2F8">
                          <a:alpha val="80000"/>
                        </a:srgbClr>
                      </a:gs>
                      <a:gs pos="74000">
                        <a:srgbClr val="56C2F8"/>
                      </a:gs>
                      <a:gs pos="83000">
                        <a:srgbClr val="0CA5F5"/>
                      </a:gs>
                      <a:gs pos="100000">
                        <a:srgbClr val="0994D9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Sandoll 격동고딕" panose="020B0600000101010101" pitchFamily="34" charset="-127"/>
                  <a:ea typeface="Sandoll 격동고딕" panose="020B0600000101010101" pitchFamily="34" charset="-127"/>
                </a:rPr>
                <a:t>구성</a:t>
              </a:r>
              <a:endParaRPr lang="ko-KR" altLang="en-US" sz="38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11542520" y="0"/>
              <a:ext cx="649480" cy="6494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16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116DE9B-695E-424E-A057-41FF7ABAAE64}"/>
              </a:ext>
            </a:extLst>
          </p:cNvPr>
          <p:cNvGrpSpPr/>
          <p:nvPr/>
        </p:nvGrpSpPr>
        <p:grpSpPr>
          <a:xfrm>
            <a:off x="1510937" y="1099609"/>
            <a:ext cx="9170125" cy="4658781"/>
            <a:chOff x="1510937" y="1099609"/>
            <a:chExt cx="9170125" cy="465878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678D3B-7AB4-48EC-A119-D25815780523}"/>
                </a:ext>
              </a:extLst>
            </p:cNvPr>
            <p:cNvSpPr/>
            <p:nvPr/>
          </p:nvSpPr>
          <p:spPr>
            <a:xfrm>
              <a:off x="1510937" y="1099609"/>
              <a:ext cx="9170125" cy="46587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6B3F2D-C10B-4EED-B93C-75E5EEDCE0E8}"/>
                </a:ext>
              </a:extLst>
            </p:cNvPr>
            <p:cNvSpPr/>
            <p:nvPr/>
          </p:nvSpPr>
          <p:spPr>
            <a:xfrm>
              <a:off x="2048695" y="3811127"/>
              <a:ext cx="5334000" cy="158931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1E4D434-0E16-4E27-8F71-1D46B36A72FA}"/>
                </a:ext>
              </a:extLst>
            </p:cNvPr>
            <p:cNvSpPr/>
            <p:nvPr/>
          </p:nvSpPr>
          <p:spPr>
            <a:xfrm>
              <a:off x="2203271" y="3935224"/>
              <a:ext cx="2238103" cy="1341120"/>
            </a:xfrm>
            <a:prstGeom prst="round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BECF60A-49FA-415A-BD91-6EB2029B96B6}"/>
                </a:ext>
              </a:extLst>
            </p:cNvPr>
            <p:cNvSpPr/>
            <p:nvPr/>
          </p:nvSpPr>
          <p:spPr>
            <a:xfrm>
              <a:off x="5320938" y="1488040"/>
              <a:ext cx="1550125" cy="14543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Ordering</a:t>
              </a:r>
            </a:p>
            <a:p>
              <a:pPr algn="ctr"/>
              <a:r>
                <a:rPr lang="en-US" altLang="ko-KR"/>
                <a:t>Service</a:t>
              </a:r>
            </a:p>
            <a:p>
              <a:pPr algn="ctr"/>
              <a:r>
                <a:rPr lang="en-US" altLang="ko-KR"/>
                <a:t>Node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26298D-0290-439B-8A4A-79B46EBEFF13}"/>
                </a:ext>
              </a:extLst>
            </p:cNvPr>
            <p:cNvSpPr/>
            <p:nvPr/>
          </p:nvSpPr>
          <p:spPr>
            <a:xfrm>
              <a:off x="3444242" y="4472980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peer1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7955F3-DE4A-43A9-A1AD-CAE923A692AC}"/>
                </a:ext>
              </a:extLst>
            </p:cNvPr>
            <p:cNvSpPr/>
            <p:nvPr/>
          </p:nvSpPr>
          <p:spPr>
            <a:xfrm>
              <a:off x="2325191" y="4472980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peer0</a:t>
              </a:r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E9668F6-1723-4F03-AED8-2FF29179473E}"/>
                </a:ext>
              </a:extLst>
            </p:cNvPr>
            <p:cNvSpPr/>
            <p:nvPr/>
          </p:nvSpPr>
          <p:spPr>
            <a:xfrm>
              <a:off x="2325191" y="3908011"/>
              <a:ext cx="1994262" cy="29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Sales1 org</a:t>
              </a:r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D1A1057-BAF1-4F28-AC58-AA1902418854}"/>
                </a:ext>
              </a:extLst>
            </p:cNvPr>
            <p:cNvSpPr/>
            <p:nvPr/>
          </p:nvSpPr>
          <p:spPr>
            <a:xfrm>
              <a:off x="4976950" y="3942843"/>
              <a:ext cx="2238103" cy="1341120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E49872-77A8-4B0E-AA36-19D1FBA47C4F}"/>
                </a:ext>
              </a:extLst>
            </p:cNvPr>
            <p:cNvSpPr/>
            <p:nvPr/>
          </p:nvSpPr>
          <p:spPr>
            <a:xfrm>
              <a:off x="6217921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peer1</a:t>
              </a: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748B831-A5C7-4660-9126-6416053C28DB}"/>
                </a:ext>
              </a:extLst>
            </p:cNvPr>
            <p:cNvSpPr/>
            <p:nvPr/>
          </p:nvSpPr>
          <p:spPr>
            <a:xfrm>
              <a:off x="5098870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peer0</a:t>
              </a:r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E97D645-0811-48A1-9FFF-21C925EF2758}"/>
                </a:ext>
              </a:extLst>
            </p:cNvPr>
            <p:cNvSpPr/>
            <p:nvPr/>
          </p:nvSpPr>
          <p:spPr>
            <a:xfrm>
              <a:off x="5098870" y="3915630"/>
              <a:ext cx="1994262" cy="29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Customer org</a:t>
              </a:r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A1DB9D7-2909-45E3-9EFA-82BAC8A18BEC}"/>
                </a:ext>
              </a:extLst>
            </p:cNvPr>
            <p:cNvSpPr/>
            <p:nvPr/>
          </p:nvSpPr>
          <p:spPr>
            <a:xfrm>
              <a:off x="7750631" y="3942843"/>
              <a:ext cx="2238103" cy="1341120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7ECA5E6-AA30-4030-8EE1-65E1943591DB}"/>
                </a:ext>
              </a:extLst>
            </p:cNvPr>
            <p:cNvSpPr/>
            <p:nvPr/>
          </p:nvSpPr>
          <p:spPr>
            <a:xfrm>
              <a:off x="8991602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peer1</a:t>
              </a:r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C11E78-F370-4FED-8E50-8666C91E9F8F}"/>
                </a:ext>
              </a:extLst>
            </p:cNvPr>
            <p:cNvSpPr/>
            <p:nvPr/>
          </p:nvSpPr>
          <p:spPr>
            <a:xfrm>
              <a:off x="7872551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peer0</a:t>
              </a:r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E1393B2-477D-4F67-B710-0974ED2CFAC3}"/>
                </a:ext>
              </a:extLst>
            </p:cNvPr>
            <p:cNvSpPr/>
            <p:nvPr/>
          </p:nvSpPr>
          <p:spPr>
            <a:xfrm>
              <a:off x="7872551" y="3915630"/>
              <a:ext cx="1994262" cy="29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Sales2 org</a:t>
              </a:r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3CA9A3E-F632-4DE7-A317-769993E77869}"/>
                </a:ext>
              </a:extLst>
            </p:cNvPr>
            <p:cNvSpPr/>
            <p:nvPr/>
          </p:nvSpPr>
          <p:spPr>
            <a:xfrm>
              <a:off x="4839792" y="3706624"/>
              <a:ext cx="5573485" cy="1823355"/>
            </a:xfrm>
            <a:prstGeom prst="rect">
              <a:avLst/>
            </a:prstGeom>
            <a:noFill/>
            <a:ln w="571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394863-0BF5-4F4D-BA1B-302C582CC422}"/>
                </a:ext>
              </a:extLst>
            </p:cNvPr>
            <p:cNvSpPr txBox="1"/>
            <p:nvPr/>
          </p:nvSpPr>
          <p:spPr>
            <a:xfrm>
              <a:off x="2048695" y="336762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channel1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F02F97-AAD2-44D0-AE3B-F3E04B865AF5}"/>
                </a:ext>
              </a:extLst>
            </p:cNvPr>
            <p:cNvSpPr txBox="1"/>
            <p:nvPr/>
          </p:nvSpPr>
          <p:spPr>
            <a:xfrm>
              <a:off x="9429125" y="333729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0070C0"/>
                  </a:solidFill>
                </a:rPr>
                <a:t>channel2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78DA879-28B4-451F-B801-09A8F770F18F}"/>
                </a:ext>
              </a:extLst>
            </p:cNvPr>
            <p:cNvCxnSpPr>
              <a:stCxn id="12" idx="1"/>
              <a:endCxn id="15" idx="0"/>
            </p:cNvCxnSpPr>
            <p:nvPr/>
          </p:nvCxnSpPr>
          <p:spPr>
            <a:xfrm flipH="1">
              <a:off x="3322322" y="2215206"/>
              <a:ext cx="1998616" cy="16928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7A44026-551C-49FB-AA25-6D4A358E77E9}"/>
                </a:ext>
              </a:extLst>
            </p:cNvPr>
            <p:cNvCxnSpPr>
              <a:stCxn id="12" idx="2"/>
              <a:endCxn id="19" idx="0"/>
            </p:cNvCxnSpPr>
            <p:nvPr/>
          </p:nvCxnSpPr>
          <p:spPr>
            <a:xfrm>
              <a:off x="6096001" y="2942371"/>
              <a:ext cx="0" cy="9732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C8AB256-FBFF-4CC6-82CC-C5C2654357C4}"/>
                </a:ext>
              </a:extLst>
            </p:cNvPr>
            <p:cNvCxnSpPr>
              <a:stCxn id="12" idx="3"/>
              <a:endCxn id="23" idx="0"/>
            </p:cNvCxnSpPr>
            <p:nvPr/>
          </p:nvCxnSpPr>
          <p:spPr>
            <a:xfrm>
              <a:off x="6871063" y="2215206"/>
              <a:ext cx="1998619" cy="17004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4E0385-E176-4416-B4E1-842099E44D38}"/>
                </a:ext>
              </a:extLst>
            </p:cNvPr>
            <p:cNvSpPr txBox="1"/>
            <p:nvPr/>
          </p:nvSpPr>
          <p:spPr>
            <a:xfrm>
              <a:off x="1532829" y="1118708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cnrlpub.com</a:t>
              </a:r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85297D4-BF7B-4478-A368-521C4AE95EC0}"/>
              </a:ext>
            </a:extLst>
          </p:cNvPr>
          <p:cNvSpPr txBox="1"/>
          <p:nvPr/>
        </p:nvSpPr>
        <p:spPr>
          <a:xfrm>
            <a:off x="383807" y="157758"/>
            <a:ext cx="382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 cnrlpub.com Network Topology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4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0099EB-B830-4D21-B7D0-5AE7C80025A3}"/>
              </a:ext>
            </a:extLst>
          </p:cNvPr>
          <p:cNvSpPr txBox="1"/>
          <p:nvPr/>
        </p:nvSpPr>
        <p:spPr>
          <a:xfrm>
            <a:off x="915045" y="843864"/>
            <a:ext cx="404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$ cd $GOPATH/src</a:t>
            </a:r>
          </a:p>
          <a:p>
            <a:r>
              <a:rPr lang="en-US" altLang="ko-KR" sz="1400"/>
              <a:t>$ mkdir stream-music &amp;&amp; cd stream-music</a:t>
            </a:r>
          </a:p>
          <a:p>
            <a:r>
              <a:rPr lang="en-US" altLang="ko-KR" sz="1400"/>
              <a:t>$ mkdir basic-network &amp;&amp; cd basic-network</a:t>
            </a:r>
          </a:p>
          <a:p>
            <a:r>
              <a:rPr lang="en-US" altLang="ko-KR" sz="1400"/>
              <a:t>$ mkdir </a:t>
            </a:r>
            <a:r>
              <a:rPr lang="en-US" altLang="ko-KR" sz="1400">
                <a:solidFill>
                  <a:srgbClr val="0070C0"/>
                </a:solidFill>
              </a:rPr>
              <a:t>crypto-config</a:t>
            </a:r>
          </a:p>
          <a:p>
            <a:r>
              <a:rPr lang="en-US" altLang="ko-KR" sz="1400"/>
              <a:t>$ touch </a:t>
            </a:r>
            <a:r>
              <a:rPr lang="en-US" altLang="ko-KR" sz="1400">
                <a:solidFill>
                  <a:srgbClr val="0070C0"/>
                </a:solidFill>
              </a:rPr>
              <a:t>crypto-config.yaml</a:t>
            </a:r>
          </a:p>
          <a:p>
            <a:r>
              <a:rPr lang="en-US" altLang="ko-KR" sz="1400"/>
              <a:t>$ touch configtx.yaml</a:t>
            </a:r>
          </a:p>
          <a:p>
            <a:r>
              <a:rPr lang="en-US" altLang="ko-KR" sz="1400"/>
              <a:t>$ touch </a:t>
            </a:r>
            <a:r>
              <a:rPr lang="en-US" altLang="ko-KR" sz="1400">
                <a:solidFill>
                  <a:srgbClr val="0070C0"/>
                </a:solidFill>
              </a:rPr>
              <a:t>docker-compose.yaml</a:t>
            </a:r>
          </a:p>
          <a:p>
            <a:r>
              <a:rPr lang="en-US" altLang="ko-KR" sz="1400"/>
              <a:t>$ export FABRIC_CFG_PATH=$PWD</a:t>
            </a:r>
          </a:p>
          <a:p>
            <a:r>
              <a:rPr lang="en-US" altLang="ko-KR" sz="1400"/>
              <a:t>$ </a:t>
            </a:r>
            <a:r>
              <a:rPr lang="en-US" altLang="ko-KR" sz="1400">
                <a:solidFill>
                  <a:srgbClr val="FF0000"/>
                </a:solidFill>
              </a:rPr>
              <a:t>cp –r $GOPATH/src/fabric-samples/bin ./</a:t>
            </a:r>
            <a:endParaRPr lang="ko-KR" altLang="en-US" sz="1400">
              <a:solidFill>
                <a:srgbClr val="FF0000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56AEE80-9246-4716-8453-15F987D4E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12" y="3033589"/>
            <a:ext cx="5906324" cy="2019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DD047-665E-4C49-A0FC-2E4AD381FF9F}"/>
              </a:ext>
            </a:extLst>
          </p:cNvPr>
          <p:cNvSpPr txBox="1"/>
          <p:nvPr/>
        </p:nvSpPr>
        <p:spPr>
          <a:xfrm>
            <a:off x="383807" y="157758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 </a:t>
            </a:r>
            <a:r>
              <a:rPr lang="ko-KR" altLang="en-US"/>
              <a:t>프로젝트 디렉터리 및 설정 파일 생성</a:t>
            </a:r>
          </a:p>
        </p:txBody>
      </p:sp>
    </p:spTree>
    <p:extLst>
      <p:ext uri="{BB962C8B-B14F-4D97-AF65-F5344CB8AC3E}">
        <p14:creationId xmlns:p14="http://schemas.microsoft.com/office/powerpoint/2010/main" val="32908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6DD047-665E-4C49-A0FC-2E4AD381FF9F}"/>
              </a:ext>
            </a:extLst>
          </p:cNvPr>
          <p:cNvSpPr txBox="1"/>
          <p:nvPr/>
        </p:nvSpPr>
        <p:spPr>
          <a:xfrm>
            <a:off x="383807" y="157758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 </a:t>
            </a:r>
            <a:r>
              <a:rPr lang="ko-KR" altLang="en-US"/>
              <a:t>오더러 및 피어 인증서 발급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9572F-26CF-43E8-8ACE-5F8B8C65C117}"/>
              </a:ext>
            </a:extLst>
          </p:cNvPr>
          <p:cNvSpPr txBox="1"/>
          <p:nvPr/>
        </p:nvSpPr>
        <p:spPr>
          <a:xfrm>
            <a:off x="730853" y="531374"/>
            <a:ext cx="719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모든 노드는 인증서를 발급 받는다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하이퍼레저 패브릭 네트워크에 접근하는 관리자 및 사용자도 인증서를 발급 받아햐 접근할 수 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A1262-64CB-4055-B093-B82CA6D9CD10}"/>
              </a:ext>
            </a:extLst>
          </p:cNvPr>
          <p:cNvSpPr txBox="1"/>
          <p:nvPr/>
        </p:nvSpPr>
        <p:spPr>
          <a:xfrm>
            <a:off x="845369" y="1900207"/>
            <a:ext cx="3474234" cy="40934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OrdererOrgs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오더링 서비스 노드 조직 정의 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cnrlpub.com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도메인 네임 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orderer2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PeerOrgs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 조직 정의 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Sales1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조직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sales1.cnrlpub.com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피어의 수 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사용자 수 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Sales2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조직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sales2.cnrlpub.com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조직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customer.cnrlpub.com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8C42F-8511-4B33-A50C-C6A716BA9895}"/>
              </a:ext>
            </a:extLst>
          </p:cNvPr>
          <p:cNvSpPr txBox="1"/>
          <p:nvPr/>
        </p:nvSpPr>
        <p:spPr>
          <a:xfrm>
            <a:off x="730853" y="1348893"/>
            <a:ext cx="349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$ cd $GOPATH/src/stream-music/basic-network</a:t>
            </a:r>
          </a:p>
          <a:p>
            <a:r>
              <a:rPr lang="en-US" altLang="ko-KR" sz="1200"/>
              <a:t>$ code crypto-config.yaml</a:t>
            </a:r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7B8D3-EC94-4659-9510-9E9926513FF3}"/>
              </a:ext>
            </a:extLst>
          </p:cNvPr>
          <p:cNvSpPr txBox="1"/>
          <p:nvPr/>
        </p:nvSpPr>
        <p:spPr>
          <a:xfrm>
            <a:off x="5538651" y="1348893"/>
            <a:ext cx="4062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./bin/cryptogen generate --config=./crypto-config.yaml</a:t>
            </a:r>
            <a:endParaRPr lang="ko-KR" altLang="en-US" sz="12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0CF3817-A26B-43CE-932D-920D28AA9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67"/>
          <a:stretch/>
        </p:blipFill>
        <p:spPr>
          <a:xfrm>
            <a:off x="5617028" y="1900207"/>
            <a:ext cx="5329646" cy="6573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0D11ED-4587-4919-B318-7F24C57B3E25}"/>
              </a:ext>
            </a:extLst>
          </p:cNvPr>
          <p:cNvSpPr txBox="1"/>
          <p:nvPr/>
        </p:nvSpPr>
        <p:spPr>
          <a:xfrm>
            <a:off x="5617028" y="3685311"/>
            <a:ext cx="23143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Channel1</a:t>
            </a:r>
          </a:p>
          <a:p>
            <a:r>
              <a:rPr lang="en-US" altLang="ko-KR" sz="1200"/>
              <a:t> - peer0.sales1.cnrlpub.com</a:t>
            </a:r>
          </a:p>
          <a:p>
            <a:r>
              <a:rPr lang="en-US" altLang="ko-KR" sz="1200"/>
              <a:t> - peer1.sales1.cnrlpub.com</a:t>
            </a:r>
          </a:p>
          <a:p>
            <a:r>
              <a:rPr lang="en-US" altLang="ko-KR" sz="1200"/>
              <a:t> - peer0.customer.cnrlpub.com</a:t>
            </a:r>
          </a:p>
          <a:p>
            <a:r>
              <a:rPr lang="en-US" altLang="ko-KR" sz="1200"/>
              <a:t> - peer1.customer.cnrlpub.com</a:t>
            </a:r>
          </a:p>
          <a:p>
            <a:endParaRPr lang="en-US" altLang="ko-KR" sz="1200"/>
          </a:p>
          <a:p>
            <a:r>
              <a:rPr lang="en-US" altLang="ko-KR" sz="1200"/>
              <a:t>Channel2</a:t>
            </a:r>
          </a:p>
          <a:p>
            <a:r>
              <a:rPr lang="en-US" altLang="ko-KR" sz="1200"/>
              <a:t> - peer0.sales2.cnrlpub.com</a:t>
            </a:r>
          </a:p>
          <a:p>
            <a:r>
              <a:rPr lang="en-US" altLang="ko-KR" sz="1200"/>
              <a:t> - peer1.sales2.cnrlpub.com</a:t>
            </a:r>
          </a:p>
          <a:p>
            <a:r>
              <a:rPr lang="en-US" altLang="ko-KR" sz="1200"/>
              <a:t> - peer0.customer.cnrlpub.com</a:t>
            </a:r>
          </a:p>
          <a:p>
            <a:r>
              <a:rPr lang="en-US" altLang="ko-KR" sz="1200"/>
              <a:t> - peer1.customer.cnrlpub.com</a:t>
            </a:r>
            <a:endParaRPr lang="ko-KR" altLang="en-US" sz="120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8669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987E1B-5688-4325-A212-124F23997671}"/>
              </a:ext>
            </a:extLst>
          </p:cNvPr>
          <p:cNvSpPr/>
          <p:nvPr/>
        </p:nvSpPr>
        <p:spPr>
          <a:xfrm>
            <a:off x="1457792" y="1769898"/>
            <a:ext cx="2831976" cy="66243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397648-DA51-4A5A-9775-3BFB5434E5B6}"/>
              </a:ext>
            </a:extLst>
          </p:cNvPr>
          <p:cNvSpPr/>
          <p:nvPr/>
        </p:nvSpPr>
        <p:spPr>
          <a:xfrm>
            <a:off x="1278499" y="2734701"/>
            <a:ext cx="3192042" cy="2253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8E52E-9875-4E7A-812C-407ACB9F602F}"/>
              </a:ext>
            </a:extLst>
          </p:cNvPr>
          <p:cNvSpPr/>
          <p:nvPr/>
        </p:nvSpPr>
        <p:spPr>
          <a:xfrm>
            <a:off x="1614371" y="3147513"/>
            <a:ext cx="2518818" cy="150698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311738E-1FD5-43C5-A45B-D23D8BE57FAD}"/>
              </a:ext>
            </a:extLst>
          </p:cNvPr>
          <p:cNvSpPr txBox="1"/>
          <p:nvPr/>
        </p:nvSpPr>
        <p:spPr>
          <a:xfrm>
            <a:off x="431973" y="634250"/>
            <a:ext cx="971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solo </a:t>
            </a:r>
            <a:r>
              <a:rPr lang="ko-KR" altLang="en-US" sz="1200"/>
              <a:t>방식은 싱글 프로세스로 구성돼 있다</a:t>
            </a:r>
            <a:r>
              <a:rPr lang="en-US" altLang="ko-KR" sz="1200"/>
              <a:t>. </a:t>
            </a:r>
            <a:r>
              <a:rPr lang="ko-KR" altLang="en-US" sz="1200"/>
              <a:t>따라서 실제 구동시 오더러 노드가 정지하면 네트워크 전체가 작동하지 않게 된다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4</a:t>
            </a:r>
            <a:r>
              <a:rPr lang="ko-KR" altLang="en-US" sz="1200"/>
              <a:t>개의 카프카 방식의 오더러에서는 카프카 구성이 디스크에 파일로 데이터를 저장하며 클러스터에서 데이터 복제본을 만든다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카프카는 </a:t>
            </a:r>
            <a:r>
              <a:rPr lang="en-US" altLang="ko-KR" sz="1200"/>
              <a:t>Zab </a:t>
            </a:r>
            <a:r>
              <a:rPr lang="ko-KR" altLang="en-US" sz="1200"/>
              <a:t>프로토콜을 사용하는 </a:t>
            </a:r>
            <a:r>
              <a:rPr lang="en-US" altLang="ko-KR" sz="1200"/>
              <a:t>ZooKeeper </a:t>
            </a:r>
            <a:r>
              <a:rPr lang="ko-KR" altLang="en-US" sz="1200"/>
              <a:t>기반으로 동작한다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6C945-3233-4DC3-A493-06CECE1ED7E6}"/>
              </a:ext>
            </a:extLst>
          </p:cNvPr>
          <p:cNvSpPr txBox="1"/>
          <p:nvPr/>
        </p:nvSpPr>
        <p:spPr>
          <a:xfrm>
            <a:off x="383807" y="157758"/>
            <a:ext cx="292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 Kafka Ordering Service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8B5038-242C-41E4-B2B6-4C846656016B}"/>
              </a:ext>
            </a:extLst>
          </p:cNvPr>
          <p:cNvSpPr/>
          <p:nvPr/>
        </p:nvSpPr>
        <p:spPr>
          <a:xfrm>
            <a:off x="1780606" y="3257373"/>
            <a:ext cx="986460" cy="53266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Kafka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EE9CEF-CDB0-44FA-AB57-9F6F961FC7E8}"/>
              </a:ext>
            </a:extLst>
          </p:cNvPr>
          <p:cNvSpPr/>
          <p:nvPr/>
        </p:nvSpPr>
        <p:spPr>
          <a:xfrm>
            <a:off x="2951056" y="3257373"/>
            <a:ext cx="986460" cy="53266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Kafka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3AFC97-AD66-4586-9529-E7C1B15D5982}"/>
              </a:ext>
            </a:extLst>
          </p:cNvPr>
          <p:cNvSpPr/>
          <p:nvPr/>
        </p:nvSpPr>
        <p:spPr>
          <a:xfrm>
            <a:off x="2951056" y="3972026"/>
            <a:ext cx="986460" cy="53266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Kafka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D5AA27-8EE3-4411-BB7D-0D49B22358F2}"/>
              </a:ext>
            </a:extLst>
          </p:cNvPr>
          <p:cNvSpPr/>
          <p:nvPr/>
        </p:nvSpPr>
        <p:spPr>
          <a:xfrm>
            <a:off x="1780606" y="3972026"/>
            <a:ext cx="986460" cy="53266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Kafka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80AB7-136D-432B-B064-6E9F75A5A3E2}"/>
              </a:ext>
            </a:extLst>
          </p:cNvPr>
          <p:cNvSpPr txBox="1"/>
          <p:nvPr/>
        </p:nvSpPr>
        <p:spPr>
          <a:xfrm>
            <a:off x="2324430" y="4711520"/>
            <a:ext cx="1098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Kafka Cluster</a:t>
            </a:r>
            <a:endParaRPr lang="ko-KR" altLang="en-US" sz="12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B521DE-7763-490B-8EEB-B2A13B06C64C}"/>
              </a:ext>
            </a:extLst>
          </p:cNvPr>
          <p:cNvSpPr/>
          <p:nvPr/>
        </p:nvSpPr>
        <p:spPr>
          <a:xfrm>
            <a:off x="1578679" y="1876430"/>
            <a:ext cx="792994" cy="44388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Zoo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Keeper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05E615-9D4F-451A-9D32-52124F3389B2}"/>
              </a:ext>
            </a:extLst>
          </p:cNvPr>
          <p:cNvSpPr/>
          <p:nvPr/>
        </p:nvSpPr>
        <p:spPr>
          <a:xfrm>
            <a:off x="2477283" y="1876430"/>
            <a:ext cx="792994" cy="44388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Zoo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Keeper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2D1A02-36E0-468D-893A-8EECE410A7EA}"/>
              </a:ext>
            </a:extLst>
          </p:cNvPr>
          <p:cNvSpPr/>
          <p:nvPr/>
        </p:nvSpPr>
        <p:spPr>
          <a:xfrm>
            <a:off x="3375887" y="1884192"/>
            <a:ext cx="792994" cy="44388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Zoo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Keeper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9C50A39-89D5-41B5-B3DE-B4D914251284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2873780" y="2432336"/>
            <a:ext cx="0" cy="7151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58B5F36-3A6F-489F-B125-CDB1894C016C}"/>
              </a:ext>
            </a:extLst>
          </p:cNvPr>
          <p:cNvGrpSpPr/>
          <p:nvPr/>
        </p:nvGrpSpPr>
        <p:grpSpPr>
          <a:xfrm>
            <a:off x="5392598" y="2582614"/>
            <a:ext cx="5516879" cy="2557991"/>
            <a:chOff x="1510937" y="1099609"/>
            <a:chExt cx="9170125" cy="465878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0A10B90-1496-4B8F-A3C6-00E872B2F913}"/>
                </a:ext>
              </a:extLst>
            </p:cNvPr>
            <p:cNvSpPr/>
            <p:nvPr/>
          </p:nvSpPr>
          <p:spPr>
            <a:xfrm>
              <a:off x="1510937" y="1099609"/>
              <a:ext cx="9170125" cy="46587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7C4D05-372A-452F-8B6D-30ACDFE45037}"/>
                </a:ext>
              </a:extLst>
            </p:cNvPr>
            <p:cNvSpPr/>
            <p:nvPr/>
          </p:nvSpPr>
          <p:spPr>
            <a:xfrm>
              <a:off x="2048695" y="3811127"/>
              <a:ext cx="5334000" cy="158931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765BD7A-635D-4BD3-B6D0-BB79E4D12BD0}"/>
                </a:ext>
              </a:extLst>
            </p:cNvPr>
            <p:cNvSpPr/>
            <p:nvPr/>
          </p:nvSpPr>
          <p:spPr>
            <a:xfrm>
              <a:off x="2203271" y="3935224"/>
              <a:ext cx="2238103" cy="1341120"/>
            </a:xfrm>
            <a:prstGeom prst="round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B9E355-AB56-4E1D-BCB5-A05AB7B6E772}"/>
                </a:ext>
              </a:extLst>
            </p:cNvPr>
            <p:cNvSpPr/>
            <p:nvPr/>
          </p:nvSpPr>
          <p:spPr>
            <a:xfrm>
              <a:off x="5320938" y="1488040"/>
              <a:ext cx="1550125" cy="14543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Ordering</a:t>
              </a:r>
            </a:p>
            <a:p>
              <a:pPr algn="ctr"/>
              <a:r>
                <a:rPr lang="en-US" altLang="ko-KR" sz="1000"/>
                <a:t>Service</a:t>
              </a:r>
            </a:p>
            <a:p>
              <a:pPr algn="ctr"/>
              <a:r>
                <a:rPr lang="en-US" altLang="ko-KR" sz="1000"/>
                <a:t>Node</a:t>
              </a:r>
              <a:endParaRPr lang="ko-KR" altLang="en-US" sz="10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6E268CD-009D-4DA9-93A5-620F2770483C}"/>
                </a:ext>
              </a:extLst>
            </p:cNvPr>
            <p:cNvSpPr/>
            <p:nvPr/>
          </p:nvSpPr>
          <p:spPr>
            <a:xfrm>
              <a:off x="3444242" y="4472980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peer1</a:t>
              </a:r>
              <a:endParaRPr lang="ko-KR" altLang="en-US" sz="10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DFE976-E196-45D1-B792-0F95ABF66E60}"/>
                </a:ext>
              </a:extLst>
            </p:cNvPr>
            <p:cNvSpPr/>
            <p:nvPr/>
          </p:nvSpPr>
          <p:spPr>
            <a:xfrm>
              <a:off x="2325191" y="4472980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peer0</a:t>
              </a:r>
              <a:endParaRPr lang="ko-KR" altLang="en-US" sz="10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FF1C02F3-A5F2-406B-B2A5-0030E18A2DDE}"/>
                </a:ext>
              </a:extLst>
            </p:cNvPr>
            <p:cNvSpPr/>
            <p:nvPr/>
          </p:nvSpPr>
          <p:spPr>
            <a:xfrm>
              <a:off x="2325191" y="3908011"/>
              <a:ext cx="1994262" cy="29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Sales1 org</a:t>
              </a:r>
              <a:endParaRPr lang="ko-KR" altLang="en-US" sz="100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7854224-226F-42FD-B364-7E87E9E28064}"/>
                </a:ext>
              </a:extLst>
            </p:cNvPr>
            <p:cNvSpPr/>
            <p:nvPr/>
          </p:nvSpPr>
          <p:spPr>
            <a:xfrm>
              <a:off x="4976950" y="3942843"/>
              <a:ext cx="2238103" cy="1341120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35B061-E23D-4E45-8D5F-276088ACA677}"/>
                </a:ext>
              </a:extLst>
            </p:cNvPr>
            <p:cNvSpPr/>
            <p:nvPr/>
          </p:nvSpPr>
          <p:spPr>
            <a:xfrm>
              <a:off x="6217921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peer1</a:t>
              </a:r>
              <a:endParaRPr lang="ko-KR" altLang="en-US" sz="10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350A7D-7763-4284-9EBB-B62EC898F93C}"/>
                </a:ext>
              </a:extLst>
            </p:cNvPr>
            <p:cNvSpPr/>
            <p:nvPr/>
          </p:nvSpPr>
          <p:spPr>
            <a:xfrm>
              <a:off x="5098870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peer0</a:t>
              </a:r>
              <a:endParaRPr lang="ko-KR" altLang="en-US" sz="100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38DE54C-637C-48A0-A74C-B5F3E82C21AB}"/>
                </a:ext>
              </a:extLst>
            </p:cNvPr>
            <p:cNvSpPr/>
            <p:nvPr/>
          </p:nvSpPr>
          <p:spPr>
            <a:xfrm>
              <a:off x="5098870" y="3915630"/>
              <a:ext cx="1994262" cy="29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Customer org</a:t>
              </a:r>
              <a:endParaRPr lang="ko-KR" altLang="en-US" sz="10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A0245CA-461D-4267-AAA4-135045FF5C3A}"/>
                </a:ext>
              </a:extLst>
            </p:cNvPr>
            <p:cNvSpPr/>
            <p:nvPr/>
          </p:nvSpPr>
          <p:spPr>
            <a:xfrm>
              <a:off x="7750631" y="3942843"/>
              <a:ext cx="2238103" cy="1341120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48564A-652B-4882-9EB0-C1D6087B4A75}"/>
                </a:ext>
              </a:extLst>
            </p:cNvPr>
            <p:cNvSpPr/>
            <p:nvPr/>
          </p:nvSpPr>
          <p:spPr>
            <a:xfrm>
              <a:off x="8991602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peer1</a:t>
              </a:r>
              <a:endParaRPr lang="ko-KR" altLang="en-US" sz="10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D3EE7E-DA4F-46F5-91EA-384538A900E5}"/>
                </a:ext>
              </a:extLst>
            </p:cNvPr>
            <p:cNvSpPr/>
            <p:nvPr/>
          </p:nvSpPr>
          <p:spPr>
            <a:xfrm>
              <a:off x="7872551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peer0</a:t>
              </a:r>
              <a:endParaRPr lang="ko-KR" altLang="en-US" sz="10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523DC2F-5DB0-48D9-923F-7A265C219FB4}"/>
                </a:ext>
              </a:extLst>
            </p:cNvPr>
            <p:cNvSpPr/>
            <p:nvPr/>
          </p:nvSpPr>
          <p:spPr>
            <a:xfrm>
              <a:off x="7872551" y="3915630"/>
              <a:ext cx="1994262" cy="29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Sales2 org</a:t>
              </a:r>
              <a:endParaRPr lang="ko-KR" altLang="en-US" sz="10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69B31A0-3634-4603-9834-4229D33F8725}"/>
                </a:ext>
              </a:extLst>
            </p:cNvPr>
            <p:cNvSpPr/>
            <p:nvPr/>
          </p:nvSpPr>
          <p:spPr>
            <a:xfrm>
              <a:off x="4839792" y="3706624"/>
              <a:ext cx="5573485" cy="1823355"/>
            </a:xfrm>
            <a:prstGeom prst="rect">
              <a:avLst/>
            </a:prstGeom>
            <a:noFill/>
            <a:ln w="571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9D3D08-FDAC-4B0F-8F54-B992A80DF188}"/>
                </a:ext>
              </a:extLst>
            </p:cNvPr>
            <p:cNvSpPr txBox="1"/>
            <p:nvPr/>
          </p:nvSpPr>
          <p:spPr>
            <a:xfrm>
              <a:off x="2048695" y="3367620"/>
              <a:ext cx="1172914" cy="44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FF0000"/>
                  </a:solidFill>
                </a:rPr>
                <a:t>channel1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388BEA-36F7-44DD-ABE7-624C64FBA8CD}"/>
                </a:ext>
              </a:extLst>
            </p:cNvPr>
            <p:cNvSpPr txBox="1"/>
            <p:nvPr/>
          </p:nvSpPr>
          <p:spPr>
            <a:xfrm>
              <a:off x="9429125" y="3337292"/>
              <a:ext cx="1172914" cy="44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</a:rPr>
                <a:t>channel2</a:t>
              </a:r>
              <a:endParaRPr lang="ko-KR" altLang="en-US" sz="1000">
                <a:solidFill>
                  <a:srgbClr val="0070C0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98F5598-6CC1-4E02-B3F3-7E3212D22FDF}"/>
                </a:ext>
              </a:extLst>
            </p:cNvPr>
            <p:cNvCxnSpPr>
              <a:stCxn id="29" idx="1"/>
              <a:endCxn id="32" idx="0"/>
            </p:cNvCxnSpPr>
            <p:nvPr/>
          </p:nvCxnSpPr>
          <p:spPr>
            <a:xfrm flipH="1">
              <a:off x="3322322" y="2215206"/>
              <a:ext cx="1998616" cy="16928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A139251-10B8-4F3C-9BD8-F974BF7106C2}"/>
                </a:ext>
              </a:extLst>
            </p:cNvPr>
            <p:cNvCxnSpPr>
              <a:stCxn id="29" idx="2"/>
              <a:endCxn id="36" idx="0"/>
            </p:cNvCxnSpPr>
            <p:nvPr/>
          </p:nvCxnSpPr>
          <p:spPr>
            <a:xfrm>
              <a:off x="6096001" y="2942371"/>
              <a:ext cx="0" cy="9732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F7C73F5-BC4E-4BDF-8C5C-666B7BC867E1}"/>
                </a:ext>
              </a:extLst>
            </p:cNvPr>
            <p:cNvCxnSpPr>
              <a:stCxn id="29" idx="3"/>
              <a:endCxn id="40" idx="0"/>
            </p:cNvCxnSpPr>
            <p:nvPr/>
          </p:nvCxnSpPr>
          <p:spPr>
            <a:xfrm>
              <a:off x="6871063" y="2215206"/>
              <a:ext cx="1998619" cy="17004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BB9603-C1F3-40B3-90AD-F9BEEC8A5E58}"/>
                </a:ext>
              </a:extLst>
            </p:cNvPr>
            <p:cNvSpPr txBox="1"/>
            <p:nvPr/>
          </p:nvSpPr>
          <p:spPr>
            <a:xfrm>
              <a:off x="1532830" y="1118709"/>
              <a:ext cx="1500647" cy="44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cnrlpub.com</a:t>
              </a:r>
              <a:endParaRPr lang="ko-KR" altLang="en-US" sz="1000"/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14B191-F9D8-4E86-A369-B5C82F3AAD26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470541" y="3174907"/>
            <a:ext cx="3452612" cy="6867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7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CAABB2F-88F8-486A-A27E-6442A375C882}"/>
              </a:ext>
            </a:extLst>
          </p:cNvPr>
          <p:cNvSpPr txBox="1"/>
          <p:nvPr/>
        </p:nvSpPr>
        <p:spPr>
          <a:xfrm>
            <a:off x="949720" y="634790"/>
            <a:ext cx="349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$ cd</a:t>
            </a:r>
            <a:r>
              <a:rPr lang="ko-KR" altLang="en-US" sz="1200"/>
              <a:t> </a:t>
            </a:r>
            <a:r>
              <a:rPr lang="en-US" altLang="ko-KR" sz="1200"/>
              <a:t>$GOPATH/src/stream-music/basic-network</a:t>
            </a:r>
          </a:p>
          <a:p>
            <a:r>
              <a:rPr lang="en-US" altLang="ko-KR" sz="1200"/>
              <a:t>$ code configtx.yaml</a:t>
            </a:r>
            <a:endParaRPr lang="ko-KR" altLang="en-US" sz="120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BCEE756-49E8-459A-8CC9-FBE35C41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8"/>
          <a:stretch/>
        </p:blipFill>
        <p:spPr>
          <a:xfrm>
            <a:off x="383807" y="1204157"/>
            <a:ext cx="5392464" cy="48157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4B1644-D816-4C08-BB92-D680A0F4A6EC}"/>
              </a:ext>
            </a:extLst>
          </p:cNvPr>
          <p:cNvSpPr txBox="1"/>
          <p:nvPr/>
        </p:nvSpPr>
        <p:spPr>
          <a:xfrm>
            <a:off x="383807" y="157758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제네시스 블록 및 채널</a:t>
            </a:r>
            <a:r>
              <a:rPr lang="en-US" altLang="ko-KR"/>
              <a:t>, </a:t>
            </a:r>
            <a:r>
              <a:rPr lang="ko-KR" altLang="en-US"/>
              <a:t>앵커 피어 설정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5745473-9251-42CA-B373-4E0CFBF790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50"/>
          <a:stretch/>
        </p:blipFill>
        <p:spPr>
          <a:xfrm>
            <a:off x="5776271" y="1204156"/>
            <a:ext cx="3745353" cy="481572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A4C7FB5A-1A33-47A4-82C2-D53F6E2E62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1"/>
          <a:stretch/>
        </p:blipFill>
        <p:spPr>
          <a:xfrm>
            <a:off x="9521624" y="1204155"/>
            <a:ext cx="2413465" cy="48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1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4B1644-D816-4C08-BB92-D680A0F4A6EC}"/>
              </a:ext>
            </a:extLst>
          </p:cNvPr>
          <p:cNvSpPr txBox="1"/>
          <p:nvPr/>
        </p:nvSpPr>
        <p:spPr>
          <a:xfrm>
            <a:off x="383807" y="157758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제네시스 블록 및 채널</a:t>
            </a:r>
            <a:r>
              <a:rPr lang="en-US" altLang="ko-KR"/>
              <a:t>, </a:t>
            </a:r>
            <a:r>
              <a:rPr lang="ko-KR" altLang="en-US"/>
              <a:t>앵커 피어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AC212-F777-4212-B52E-A6B68B2F41EF}"/>
              </a:ext>
            </a:extLst>
          </p:cNvPr>
          <p:cNvSpPr txBox="1"/>
          <p:nvPr/>
        </p:nvSpPr>
        <p:spPr>
          <a:xfrm>
            <a:off x="730853" y="4444663"/>
            <a:ext cx="1170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# </a:t>
            </a:r>
            <a:r>
              <a:rPr lang="ko-KR" altLang="en-US" sz="1200"/>
              <a:t>각 조직에 대한 앵커 피어 설정</a:t>
            </a:r>
            <a:endParaRPr lang="en-US" altLang="ko-KR" sz="1200"/>
          </a:p>
          <a:p>
            <a:r>
              <a:rPr lang="en-US" altLang="ko-KR" sz="1200"/>
              <a:t>$ ./bin/configtxgen –profile Channel1 –outputAnchorPeersUpdate ./config/Sales1Organchors.tx –channelID channelsales1 –asOrg Sales1Org</a:t>
            </a:r>
            <a:endParaRPr lang="ko-KR" altLang="en-US" sz="1200"/>
          </a:p>
          <a:p>
            <a:r>
              <a:rPr lang="en-US" altLang="ko-KR" sz="1200"/>
              <a:t>$ ./bin/configtxgen –profile Channel2 –outputAnchorPeersUpdate ./config/Sales2Organchors.tx –channelID channelsales2 –asOrg Sales2Org</a:t>
            </a:r>
          </a:p>
          <a:p>
            <a:endParaRPr lang="ko-KR" altLang="en-US" sz="1200"/>
          </a:p>
          <a:p>
            <a:r>
              <a:rPr lang="en-US" altLang="ko-KR" sz="1200"/>
              <a:t>$ ./bin/configtxgen –profile Channel1 –outputAnchorPeersUpdate ./config/CustomerOrganchorsChannels1.tx –channelID channelsales1 –asOrg CustomerOrg</a:t>
            </a:r>
            <a:endParaRPr lang="ko-KR" altLang="en-US" sz="1200"/>
          </a:p>
          <a:p>
            <a:r>
              <a:rPr lang="en-US" altLang="ko-KR" sz="1200"/>
              <a:t>$ ./bin/configtxgen –profile Channel2 –outputAnchorPeersUpdate ./config/CustomerOrganchorsChannels2.tx –channelID channelsales2 –asOrg CustomerOrg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53DBE-A514-440A-8118-E53794D045FE}"/>
              </a:ext>
            </a:extLst>
          </p:cNvPr>
          <p:cNvSpPr txBox="1"/>
          <p:nvPr/>
        </p:nvSpPr>
        <p:spPr>
          <a:xfrm>
            <a:off x="730853" y="63479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$ mkdir config</a:t>
            </a:r>
          </a:p>
          <a:p>
            <a:endParaRPr lang="en-US" altLang="ko-KR" sz="1200"/>
          </a:p>
          <a:p>
            <a:r>
              <a:rPr lang="en-US" altLang="ko-KR" sz="1200"/>
              <a:t>#</a:t>
            </a:r>
            <a:r>
              <a:rPr lang="ko-KR" altLang="en-US" sz="1200"/>
              <a:t> 제네시스 블록 파일 생성</a:t>
            </a:r>
            <a:endParaRPr lang="en-US" altLang="ko-KR" sz="1200"/>
          </a:p>
          <a:p>
            <a:r>
              <a:rPr lang="en-US" altLang="ko-KR" sz="1200"/>
              <a:t>$ ./bin/configtxgen –profile OrdererGenesis –outputBlock ./config/genesis.block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DB9374-5021-4962-8A88-D35340232538}"/>
              </a:ext>
            </a:extLst>
          </p:cNvPr>
          <p:cNvSpPr txBox="1"/>
          <p:nvPr/>
        </p:nvSpPr>
        <p:spPr>
          <a:xfrm>
            <a:off x="730853" y="2708438"/>
            <a:ext cx="9512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# </a:t>
            </a:r>
            <a:r>
              <a:rPr lang="ko-KR" altLang="en-US" sz="1200"/>
              <a:t>채널에 대한 트랜잭션을 생성</a:t>
            </a:r>
            <a:endParaRPr lang="en-US" altLang="ko-KR" sz="1200"/>
          </a:p>
          <a:p>
            <a:r>
              <a:rPr lang="en-US" altLang="ko-KR" sz="1200"/>
              <a:t>$ ./bin/configtxgen –profile Channel1 –outputCreateChannelTx ./config/channel1.tx –channelID channelsales1</a:t>
            </a:r>
          </a:p>
          <a:p>
            <a:r>
              <a:rPr lang="en-US" altLang="ko-KR" sz="1200"/>
              <a:t>$ ./bin/configtxgen –profile Channel2 –outputCreateChannelTx ./config/channel2.tx –channelID channelsales2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1F48DE9-7ED3-4DCF-BCE3-0621B026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1510839"/>
            <a:ext cx="10088383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DD0619C-6FA3-479D-B088-245D00CB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23" y="3429000"/>
            <a:ext cx="10078857" cy="82879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041DAEB-7FFC-4643-9C9E-BE9B0663C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23" y="5702533"/>
            <a:ext cx="1007885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4B1644-D816-4C08-BB92-D680A0F4A6EC}"/>
              </a:ext>
            </a:extLst>
          </p:cNvPr>
          <p:cNvSpPr txBox="1"/>
          <p:nvPr/>
        </p:nvSpPr>
        <p:spPr>
          <a:xfrm>
            <a:off x="383807" y="15775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인증서 파일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CA3424C-09CC-42AD-859A-D1332CF4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2" y="634790"/>
            <a:ext cx="5031166" cy="61200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E11A8DF-6FDC-4B85-ACCA-ECCED73E7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3"/>
          <a:stretch/>
        </p:blipFill>
        <p:spPr>
          <a:xfrm>
            <a:off x="6014422" y="634790"/>
            <a:ext cx="558073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1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6193CE3-B0F8-4E5C-B4E4-97100EACAE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8"/>
          <a:stretch/>
        </p:blipFill>
        <p:spPr>
          <a:xfrm>
            <a:off x="431973" y="606403"/>
            <a:ext cx="6069916" cy="61200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6CE41F5-82BA-42E9-90CB-2F13CA316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0"/>
          <a:stretch/>
        </p:blipFill>
        <p:spPr>
          <a:xfrm>
            <a:off x="6501889" y="606403"/>
            <a:ext cx="5501577" cy="43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A04420-AB88-412E-BE26-9628CBF02DCB}"/>
              </a:ext>
            </a:extLst>
          </p:cNvPr>
          <p:cNvSpPr txBox="1"/>
          <p:nvPr/>
        </p:nvSpPr>
        <p:spPr>
          <a:xfrm>
            <a:off x="383807" y="15775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인증서 파일</a:t>
            </a:r>
          </a:p>
        </p:txBody>
      </p:sp>
    </p:spTree>
    <p:extLst>
      <p:ext uri="{BB962C8B-B14F-4D97-AF65-F5344CB8AC3E}">
        <p14:creationId xmlns:p14="http://schemas.microsoft.com/office/powerpoint/2010/main" val="39025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21874" y="0"/>
            <a:ext cx="12213874" cy="4215750"/>
            <a:chOff x="-21874" y="0"/>
            <a:chExt cx="12213874" cy="4215750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2192000" cy="3426864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1874" y="3538642"/>
              <a:ext cx="85998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>
                  <a:gradFill flip="none" rotWithShape="1">
                    <a:gsLst>
                      <a:gs pos="0">
                        <a:srgbClr val="56C2F8">
                          <a:alpha val="80000"/>
                        </a:srgbClr>
                      </a:gs>
                      <a:gs pos="74000">
                        <a:srgbClr val="56C2F8"/>
                      </a:gs>
                      <a:gs pos="83000">
                        <a:srgbClr val="0CA5F5"/>
                      </a:gs>
                      <a:gs pos="100000">
                        <a:srgbClr val="0994D9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Sandoll 격동고딕" panose="020B0600000101010101" pitchFamily="34" charset="-127"/>
                  <a:ea typeface="Sandoll 격동고딕" panose="020B0600000101010101" pitchFamily="34" charset="-127"/>
                </a:rPr>
                <a:t>1. Hyperledger Fabric </a:t>
              </a:r>
              <a:r>
                <a:rPr lang="ko-KR" altLang="en-US" sz="3800">
                  <a:gradFill flip="none" rotWithShape="1">
                    <a:gsLst>
                      <a:gs pos="0">
                        <a:srgbClr val="56C2F8">
                          <a:alpha val="80000"/>
                        </a:srgbClr>
                      </a:gs>
                      <a:gs pos="74000">
                        <a:srgbClr val="56C2F8"/>
                      </a:gs>
                      <a:gs pos="83000">
                        <a:srgbClr val="0CA5F5"/>
                      </a:gs>
                      <a:gs pos="100000">
                        <a:srgbClr val="0994D9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Sandoll 격동고딕" panose="020B0600000101010101" pitchFamily="34" charset="-127"/>
                  <a:ea typeface="Sandoll 격동고딕" panose="020B0600000101010101" pitchFamily="34" charset="-127"/>
                </a:rPr>
                <a:t>개발 환경 구축</a:t>
              </a:r>
              <a:endParaRPr lang="ko-KR" altLang="en-US" sz="38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11542520" y="0"/>
              <a:ext cx="649480" cy="6494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911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766D597-2568-4306-8062-395331ABC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0"/>
          <a:stretch/>
        </p:blipFill>
        <p:spPr>
          <a:xfrm>
            <a:off x="431973" y="606403"/>
            <a:ext cx="6082571" cy="61200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AB2F416-0F4B-4960-AD88-60589252BC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34"/>
          <a:stretch/>
        </p:blipFill>
        <p:spPr>
          <a:xfrm>
            <a:off x="6514544" y="606403"/>
            <a:ext cx="5338233" cy="43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75E084-7332-4722-8A42-8E2EF6BF2E1C}"/>
              </a:ext>
            </a:extLst>
          </p:cNvPr>
          <p:cNvSpPr txBox="1"/>
          <p:nvPr/>
        </p:nvSpPr>
        <p:spPr>
          <a:xfrm>
            <a:off x="383807" y="15775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인증서 파일</a:t>
            </a:r>
          </a:p>
        </p:txBody>
      </p:sp>
    </p:spTree>
    <p:extLst>
      <p:ext uri="{BB962C8B-B14F-4D97-AF65-F5344CB8AC3E}">
        <p14:creationId xmlns:p14="http://schemas.microsoft.com/office/powerpoint/2010/main" val="193629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57A63DC-A27E-4A7A-A10F-8226EF744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4"/>
          <a:stretch/>
        </p:blipFill>
        <p:spPr>
          <a:xfrm>
            <a:off x="513009" y="678288"/>
            <a:ext cx="6061963" cy="61200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53BFCEA-A7DF-41E6-8560-D473855AF1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57"/>
          <a:stretch/>
        </p:blipFill>
        <p:spPr>
          <a:xfrm>
            <a:off x="6574972" y="678288"/>
            <a:ext cx="5050850" cy="43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49A4CA-D7B6-4A39-952E-B36B93AF274F}"/>
              </a:ext>
            </a:extLst>
          </p:cNvPr>
          <p:cNvSpPr txBox="1"/>
          <p:nvPr/>
        </p:nvSpPr>
        <p:spPr>
          <a:xfrm>
            <a:off x="383807" y="15775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인증서 파일</a:t>
            </a:r>
          </a:p>
        </p:txBody>
      </p:sp>
    </p:spTree>
    <p:extLst>
      <p:ext uri="{BB962C8B-B14F-4D97-AF65-F5344CB8AC3E}">
        <p14:creationId xmlns:p14="http://schemas.microsoft.com/office/powerpoint/2010/main" val="134377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7B3EE5-1BC9-464D-8A81-201F73E1252F}"/>
              </a:ext>
            </a:extLst>
          </p:cNvPr>
          <p:cNvSpPr txBox="1"/>
          <p:nvPr/>
        </p:nvSpPr>
        <p:spPr>
          <a:xfrm>
            <a:off x="383807" y="157758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도커 컨테이너 구성파일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BBE7E-5502-403C-A09B-FAFBB7972DF3}"/>
              </a:ext>
            </a:extLst>
          </p:cNvPr>
          <p:cNvSpPr txBox="1"/>
          <p:nvPr/>
        </p:nvSpPr>
        <p:spPr>
          <a:xfrm>
            <a:off x="182880" y="867159"/>
            <a:ext cx="585216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orderer1.cnrlpub.com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hyperledger/fabric-orderer:1.4.3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ORDERER_GENERAL_LOGLEVEL=debug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도커 로깅 레벨 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ORDERER_GENERAL_LISTENADDRESS=0.0.0.0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ORDERER_GENERAL_GENESISMETHOD=file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ORDERER_GENERAL_GENESISFILE=/etc/hyperledger/configtx/genesis.block</a:t>
            </a:r>
            <a:r>
              <a:rPr lang="ko-KR" altLang="en-US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ORDERER_GENERAL_LOCALMSPID=OrdererOrg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ORDERER_GENERAL_LOCALMSPDIR=/etc/hyperledger/msp/orderer/msp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working_dir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/opt/gopath/src/github.com/hyperledger/fabric/orderer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7050:7050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./config/:/etc/hyperledger/configtx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./crypto-config/ordererOrganizations/cnrlpub.com/orderers/orderer1.cnrlpub.com/:/etc/hyperledger/msp/orderer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kafka2.cnrlpub.com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kafka3.cnrlpub.com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kafka4.cnrlpub.com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cnrl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04158-14D0-4082-8F57-60E9DAA3C6EE}"/>
              </a:ext>
            </a:extLst>
          </p:cNvPr>
          <p:cNvSpPr txBox="1"/>
          <p:nvPr/>
        </p:nvSpPr>
        <p:spPr>
          <a:xfrm>
            <a:off x="6096000" y="867159"/>
            <a:ext cx="585216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orderer2.cnrlpub.com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orderer2.cnrlpub.com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hyperledger/fabric-orderer:1.4.3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ORDERER_GENERAL_LOGLEVEL=debug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ORDERER_GENERAL_LISTENADDRESS=0.0.0.0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ORDERER_GENERAL_GENESISMETHOD=file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ORDERER_GENERAL_GENESISFILE=/etc/hyperledger/configtx/genesis.block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ORDERER_GENERAL_LOCALMSPID=OrdererOrg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ORDERER_GENERAL_LOCALMSPDIR=/etc/hyperledger/msp/orderer/msp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working_dir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/opt/gopath/src/github.com/hyperledger/fabric/orderer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8050:7050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./config/:/etc/hyperledger/configtx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./crypto-config/ordererOrganizations/cnrlpub.com/orderers/orderer2.cnrlpub.com/:/etc/hyperledger/msp/orderer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kafka2.cnrlpub.com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kafka3.cnrlpub.com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kafka4.cnrlpub.com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cnrl</a:t>
            </a:r>
          </a:p>
          <a:p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0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7B3EE5-1BC9-464D-8A81-201F73E1252F}"/>
              </a:ext>
            </a:extLst>
          </p:cNvPr>
          <p:cNvSpPr txBox="1"/>
          <p:nvPr/>
        </p:nvSpPr>
        <p:spPr>
          <a:xfrm>
            <a:off x="383807" y="157758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도커 컨테이너 구성파일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57CFC5-5EBE-4D1E-A9AA-8F821B23C5F3}"/>
              </a:ext>
            </a:extLst>
          </p:cNvPr>
          <p:cNvSpPr txBox="1"/>
          <p:nvPr/>
        </p:nvSpPr>
        <p:spPr>
          <a:xfrm>
            <a:off x="1061778" y="973447"/>
            <a:ext cx="7834786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kafka1.cnrlpub.com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./base/kafka-base.yaml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KAFKA_BROKER_ID=1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9092:9092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9093:9093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zookeeper1.cnrlpub.com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zookeeper2.cnrlpub.com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zookeeper3.cnrlpub.com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cnrl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2C00D-68C3-439D-BE00-AB086D0BEBCA}"/>
              </a:ext>
            </a:extLst>
          </p:cNvPr>
          <p:cNvSpPr txBox="1"/>
          <p:nvPr/>
        </p:nvSpPr>
        <p:spPr>
          <a:xfrm>
            <a:off x="1061778" y="3582576"/>
            <a:ext cx="7834786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카파카 방식은 주키퍼를 기반으로 동작함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주키퍼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분산시스템 동기화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참가자 그룹핑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이름관리 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zookeeper1.cnrlpub.com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zookeeper1.cnrlpub.com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./base/kafka-base.yaml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zookeeper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ZOO_MY_ID=1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2181:2181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2888:2888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3888:3888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cnrl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85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7B3EE5-1BC9-464D-8A81-201F73E1252F}"/>
              </a:ext>
            </a:extLst>
          </p:cNvPr>
          <p:cNvSpPr txBox="1"/>
          <p:nvPr/>
        </p:nvSpPr>
        <p:spPr>
          <a:xfrm>
            <a:off x="383807" y="157758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도커 컨테이너 구성파일 작성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C4773-E5B0-4FA7-A701-092DB039D092}"/>
              </a:ext>
            </a:extLst>
          </p:cNvPr>
          <p:cNvSpPr txBox="1"/>
          <p:nvPr/>
        </p:nvSpPr>
        <p:spPr>
          <a:xfrm>
            <a:off x="949720" y="527090"/>
            <a:ext cx="6096000" cy="6247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peer0.sales1.cnrlpub.com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#sles1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조직 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peer0.sales1.cnrlpub.com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hyperledger/fabric-peer:1.4.3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CORE_VM_ENDPOINT=unix:///host/var/run/docker.sock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CORE_PEER_ID=peer0.sales1.cnrlpub.com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CORE_LOGGING_PEER=debug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CORE_CHAINCODE_LOGGING_LEVEL=DEBUG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CORE_PEER_LOCALMSPID=Sales1Org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CORE_PEER_MSPCONFIGPATH=/etc/hyperledger/msp/peer/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CORE_PEER_ADDRESS=peer0.sales1.cnrlpub.com:7051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CORE_PEER_GOSSIP_BOOTSTRAP=peer0.sales1.cnrlpub.com:7051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CORE_PEER_GOSSIP_ENDPOINT=peer0.sales1.cnrlpub.com:7051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CORE_PEER_GOSSIP_EXTERNALENDPOINT=peer0.sales1.cnrlpub.com:7051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CORE_VM_DOCKER_HOSTCONFIG_NETWORKMODE=net_cnrl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CORE_LEDGER_STATE_STATEDATABASE=CouchDB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CORE_LEDGER_STATE_COUCHDBCONFIG_COUCHDBADDRESS=couchdb1:5984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CORE_LEDGER_STATE_COUCHDBCONFIG_USERNAME=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CORE_LEDGER_STATE_COUCHDBCONFIG_PASSWORD=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working_dir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/opt/gopath/src/github.com/hyperledger/fabric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peer node start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7051:7051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7053:7053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/var/run/:/host/var/run/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./crypto-config/peerOrganizations/sales1.cnrlpub.com/peers/peer0.sales1.cnrlpub.com/msp:/etc/hyperledger/msp/peer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./crypto-config/peerOrganizations/sales1.cnrlpub.com/users:/etc/hyperledger/msp/users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./config:/etc/hyperledger/configtx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orderer2.cnrlpub.com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couchdb1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cnrl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DBA1A-B877-47C5-A6F1-9BC1CB723BE1}"/>
              </a:ext>
            </a:extLst>
          </p:cNvPr>
          <p:cNvSpPr txBox="1"/>
          <p:nvPr/>
        </p:nvSpPr>
        <p:spPr>
          <a:xfrm>
            <a:off x="7124350" y="555477"/>
            <a:ext cx="4838351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couchdb1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couchdb1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hyperledger/fabric-couchdb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COUCHDB_USER=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COUCHDB_PASSWORD=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5984:5984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cnrl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0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1B3AD9-732E-46E7-A0EA-034C99F58DA2}"/>
              </a:ext>
            </a:extLst>
          </p:cNvPr>
          <p:cNvSpPr txBox="1"/>
          <p:nvPr/>
        </p:nvSpPr>
        <p:spPr>
          <a:xfrm>
            <a:off x="383807" y="157758"/>
            <a:ext cx="348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zokeeper </a:t>
            </a:r>
            <a:r>
              <a:rPr lang="ko-KR" altLang="en-US"/>
              <a:t>환경변수 파일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CBE3E-B6C1-4726-B91E-C41855D7DF78}"/>
              </a:ext>
            </a:extLst>
          </p:cNvPr>
          <p:cNvSpPr txBox="1"/>
          <p:nvPr/>
        </p:nvSpPr>
        <p:spPr>
          <a:xfrm>
            <a:off x="819325" y="1415404"/>
            <a:ext cx="6096000" cy="40934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zookeeper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hyperledger/fabric-zookeeper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ZOO_SERVERS=server.1=zookeeper1.cnrlpub.com:2888:3888 server.2=zookeeper2.cnrlpub.com:2888:3888 server.3=zookeeper3.cnrlpub.com:2888:3888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hyperledger/fabric-kafka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KAFKA_MESSAGE_MAX_BYTES=103809024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KAFKA_REPLICA_FETCH_MAX_BYTES=103809024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KAFKA_UNCLEAN_LEADER_ELECTION_ENABLE=false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KAFKA_MIN_INSYNC_REPLICAS=2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KAFKA_DEFAULT_REPLICATION_FACTOR=3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KAFKA_ZOOKEEPER_CONNECT=zookeeper1.cnrlpub.com:2181,zookeeper2.cnrlpub.com:2181,zookeeper3.cnrlpub.com:2181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5F50F-7220-485E-AF01-01CDEFEBB7B7}"/>
              </a:ext>
            </a:extLst>
          </p:cNvPr>
          <p:cNvSpPr txBox="1"/>
          <p:nvPr/>
        </p:nvSpPr>
        <p:spPr>
          <a:xfrm>
            <a:off x="683955" y="662275"/>
            <a:ext cx="375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$ cd $GOPATH/src/stream-music/basic-network/</a:t>
            </a:r>
          </a:p>
          <a:p>
            <a:r>
              <a:rPr lang="en-US" altLang="ko-KR" sz="1200"/>
              <a:t>$ mkdir base &amp;&amp; base</a:t>
            </a:r>
          </a:p>
          <a:p>
            <a:r>
              <a:rPr lang="en-US" altLang="ko-KR" sz="1200"/>
              <a:t>$ touch kafka-base.yaml &amp;&amp; code kafka-base.yaml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365265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E99462A-A8B0-4BC8-8F44-61D70F04AAFA}"/>
              </a:ext>
            </a:extLst>
          </p:cNvPr>
          <p:cNvSpPr txBox="1"/>
          <p:nvPr/>
        </p:nvSpPr>
        <p:spPr>
          <a:xfrm>
            <a:off x="191588" y="456247"/>
            <a:ext cx="11808823" cy="64017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Consolas" panose="020B0609020204030204" pitchFamily="49" charset="0"/>
              </a:rPr>
              <a:t>cd $GOPATH/src/stream-music/basic-network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touch .envcode .env &amp;&amp; code net</a:t>
            </a:r>
          </a:p>
          <a:p>
            <a:r>
              <a:rPr lang="en-US" altLang="ko-KR" sz="1000">
                <a:solidFill>
                  <a:schemeClr val="bg1"/>
                </a:solidFill>
                <a:latin typeface="Consolas" panose="020B0609020204030204" pitchFamily="49" charset="0"/>
              </a:rPr>
              <a:t>-&gt; COMPOSE_PROJECT_NAME=net</a:t>
            </a:r>
            <a:endParaRPr lang="en-US" altLang="ko-KR" sz="10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peer0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생성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cli1 peer channel create -o orderer1.cnrlpub.com:7050 -c channelsales1 -f /etc/hyperledger/configtx/channel1.tx</a:t>
            </a:r>
          </a:p>
          <a:p>
            <a:br>
              <a:rPr lang="en-US" altLang="ko-KR" sz="1000" b="0"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peer0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가입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cli1 peer channel join -b channelsales1.block</a:t>
            </a: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peer0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채널에 앵커 피어로 업데이트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cli1 peer channel update -o orderer1.cnrlpub.com:7050 -c channelsales1 -f /etc/hyperledger/configtx/Sales1Organchors.tx</a:t>
            </a:r>
          </a:p>
          <a:p>
            <a:br>
              <a:rPr lang="en-US" altLang="ko-KR" sz="1000" b="0"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가입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-e "CORE_PEER_ADDRESS=peer1.sales1.cnrlpub.com:7051" cli1 peer channel join -b channelsales1.block</a:t>
            </a:r>
          </a:p>
          <a:p>
            <a:br>
              <a:rPr lang="en-US" altLang="ko-KR" sz="1000" b="0"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customer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peer0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가입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-e "CORE_PEER_LOCALMSPID=CustomerOrg" -e "CORE_PEER_MSPCONFIGPATH=/opt/gopath/src/github.com/hyperledger/fabric/peer/crypto/peerOrganizations/customer.cnrlpub.com/users/Admin@customer.cnrlpub.com/msp" -e "CORE_PEER_ADDRESS=peer0.customer.cnrlpub.com:7051" cli1 peer channel join -b channelsales1.block</a:t>
            </a: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customer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peer0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의 앵커 피어로 업데이트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-e "CORE_PEER_LOCALMSPID=CustomerOrg" -e "CORE_PEER_MSPCONFIGPATH=/opt/gopath/src/github.com/hyperledger/fabric/peer/crypto/peerOrganizations/customer.cnrlpub.com/users/Admin@customer.cnrlpub.com/msp" -e "CORE_PEER_ADDRESS=peer0.customer.cnrlpub.com:7051" cli1 peer channel update -o orderer1.cnrlpub.com:7050 -c channelsales1 -f /etc/hyperledger/configtx/CustomerOrganchorsChannel1.tx</a:t>
            </a:r>
          </a:p>
          <a:p>
            <a:endParaRPr lang="en-US" altLang="ko-KR" sz="1000"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customer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가입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-e "CORE_PEER_LOCALMSPID=CustomerOrg" -e "CORE_PEER_MSPCONFIGPATH=/opt/gopath/src/github.com/hyperledger/fabric/peer/crypto/peerOrganizations/customer.cnrlpub.com/users/Admin@customer.cnrlpub.com/msp" -e "CORE_PEER_ADDRESS=peer1.customer.cnrlpub.com:7051" cli1 peer channel join -b channelsales1.block</a:t>
            </a:r>
          </a:p>
          <a:p>
            <a:br>
              <a:rPr lang="en-US" altLang="ko-KR" sz="1000" b="0"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sales1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peer0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생성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cli2 peer channel create -o orderer1.cnrlpub.com:7050 -c channelsales2 -f /etc/hyperledger/configtx/channel2.tx</a:t>
            </a:r>
          </a:p>
          <a:p>
            <a:br>
              <a:rPr lang="en-US" altLang="ko-KR" sz="1000" b="0"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 sales2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peer0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가입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cli2 peer channel join -b channelsales2.block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 sales2 </a:t>
            </a:r>
            <a:r>
              <a:rPr lang="ko-KR" altLang="en-US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peer0 </a:t>
            </a:r>
            <a:r>
              <a:rPr lang="ko-KR" altLang="en-US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도드 </a:t>
            </a:r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 channelsales2 </a:t>
            </a:r>
            <a:r>
              <a:rPr lang="ko-KR" altLang="en-US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채널에 앵커 피어로 업데이트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cli2 peer channel update -o orderer1.cnrlpub.com:7050 -c channelsales2 -f /etc/hyperledger/configtx/Sales2Organchors.tx</a:t>
            </a:r>
          </a:p>
          <a:p>
            <a:br>
              <a:rPr lang="en-US" altLang="ko-KR" sz="1000" b="0"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sales2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가입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-e "CORE_PEER_ADDRESS=peer1.sales2.cnrlpub.com:7051" cli2 peer channel join -b channelsales2.block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0DF65-D293-43E8-A904-93B8CEC3F2D6}"/>
              </a:ext>
            </a:extLst>
          </p:cNvPr>
          <p:cNvSpPr txBox="1"/>
          <p:nvPr/>
        </p:nvSpPr>
        <p:spPr>
          <a:xfrm>
            <a:off x="191588" y="124290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도커 컨테이너 실행 및 채널 제어</a:t>
            </a:r>
          </a:p>
        </p:txBody>
      </p:sp>
    </p:spTree>
    <p:extLst>
      <p:ext uri="{BB962C8B-B14F-4D97-AF65-F5344CB8AC3E}">
        <p14:creationId xmlns:p14="http://schemas.microsoft.com/office/powerpoint/2010/main" val="193099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2C9C69-2295-4C5E-9D75-B3746FA7EA0C}"/>
              </a:ext>
            </a:extLst>
          </p:cNvPr>
          <p:cNvSpPr txBox="1"/>
          <p:nvPr/>
        </p:nvSpPr>
        <p:spPr>
          <a:xfrm>
            <a:off x="448991" y="606403"/>
            <a:ext cx="11047457" cy="24006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customer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peer0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가입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-e "CORE_PEER_LOCALMSPID=CustomerOrg" -e "CORE_PEER_MSPCONFIGPATH=/opt/gopath/src/github.com/hyperledger/fabric/peer/crypto/peerOrganizations/customer.cnrlpub.com/users/Admin@customer.cnrlpub.com/msp" -e "CORE_PEER_ADDRESS=peer0.customer.cnrlpub.com:7051" cli2 peer channel join -b channelsales2.block</a:t>
            </a:r>
          </a:p>
          <a:p>
            <a:endParaRPr lang="en-US" altLang="ko-KR" sz="1000" b="0"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customer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peer0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의 앵커 피어로 업데이트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-e "CORE_PEER_LOCALMSPID=CustomerOrg" -e "CORE_PEER_MSPCONFIGPATH=/opt/gopath/src/github.com/hyperledger/fabric/peer/crypto/peerOrganizations/customer.cnrlpub.com/users/Admin@customer.cnrlpub.com/msp" -e "CORE_PEER_ADDRESS=peer0.customer.cnrlpub.com:7051" cli2 peer channel update -o orderer1.cnrlpub.com:7050 -c channelsales2 -f /etc/hyperledger/configtx/CustomerOrganchorsChannel2.tx</a:t>
            </a:r>
          </a:p>
          <a:p>
            <a:br>
              <a:rPr lang="en-US" altLang="ko-KR" sz="1000" b="0"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customer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조직의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peer1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노드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channelsales2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가입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-e "CORE_PEER_LOCALMSPID=CustomerOrg" -e "CORE_PEER_MSPCONFIGPATH=/opt/gopath/src/github.com/hyperledger/fabric/peer/crypto/peerOrganizations/customer.cnrlpub.com/users/Admin@customer.cnrlpub.com/msp" -e "CORE_PEER_ADDRESS=peer1.customer.cnrlpub.com:7051" cli2 peer channel join -b channelsales2.block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B3AD9-732E-46E7-A0EA-034C99F58DA2}"/>
              </a:ext>
            </a:extLst>
          </p:cNvPr>
          <p:cNvSpPr txBox="1"/>
          <p:nvPr/>
        </p:nvSpPr>
        <p:spPr>
          <a:xfrm>
            <a:off x="383807" y="157758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도커 컨테이너 실행 및 채널 제어</a:t>
            </a:r>
          </a:p>
        </p:txBody>
      </p:sp>
    </p:spTree>
    <p:extLst>
      <p:ext uri="{BB962C8B-B14F-4D97-AF65-F5344CB8AC3E}">
        <p14:creationId xmlns:p14="http://schemas.microsoft.com/office/powerpoint/2010/main" val="4038667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1B3AD9-732E-46E7-A0EA-034C99F58DA2}"/>
              </a:ext>
            </a:extLst>
          </p:cNvPr>
          <p:cNvSpPr txBox="1"/>
          <p:nvPr/>
        </p:nvSpPr>
        <p:spPr>
          <a:xfrm>
            <a:off x="383807" y="15775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도커 컨테이너 실행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62287B4-774E-41F5-8A3C-4A12F6427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1"/>
          <a:stretch/>
        </p:blipFill>
        <p:spPr>
          <a:xfrm>
            <a:off x="730852" y="634790"/>
            <a:ext cx="8103673" cy="305388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2743100-2B7B-485E-A7D3-6A1BC5B35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3" y="3947567"/>
            <a:ext cx="8103674" cy="25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31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63F817-69AA-43AC-B768-0D73DD7C6050}"/>
              </a:ext>
            </a:extLst>
          </p:cNvPr>
          <p:cNvSpPr/>
          <p:nvPr/>
        </p:nvSpPr>
        <p:spPr>
          <a:xfrm>
            <a:off x="730853" y="1914748"/>
            <a:ext cx="8016325" cy="42788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1B3AD9-732E-46E7-A0EA-034C99F58DA2}"/>
              </a:ext>
            </a:extLst>
          </p:cNvPr>
          <p:cNvSpPr txBox="1"/>
          <p:nvPr/>
        </p:nvSpPr>
        <p:spPr>
          <a:xfrm>
            <a:off x="383807" y="157758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CouchDB </a:t>
            </a:r>
            <a:r>
              <a:rPr lang="ko-KR" altLang="en-US"/>
              <a:t>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8CE649-019B-413B-846D-8C42B18F7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/>
          <a:stretch/>
        </p:blipFill>
        <p:spPr>
          <a:xfrm>
            <a:off x="730853" y="1914748"/>
            <a:ext cx="5020376" cy="42788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610201-AD76-4F32-B438-51E560B1032C}"/>
              </a:ext>
            </a:extLst>
          </p:cNvPr>
          <p:cNvSpPr txBox="1"/>
          <p:nvPr/>
        </p:nvSpPr>
        <p:spPr>
          <a:xfrm>
            <a:off x="618308" y="810115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hlinkClick r:id="rId3"/>
              </a:rPr>
              <a:t>http://127.0.0.1:5984/_utils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6984, 7984, </a:t>
            </a:r>
            <a:r>
              <a:rPr lang="ko-KR" altLang="en-US" sz="1200"/>
              <a:t>아까 </a:t>
            </a:r>
            <a:r>
              <a:rPr lang="en-US" altLang="ko-KR" sz="1200"/>
              <a:t>peer</a:t>
            </a:r>
            <a:r>
              <a:rPr lang="ko-KR" altLang="en-US" sz="1200"/>
              <a:t>별로 할당한 포트별로 </a:t>
            </a:r>
            <a:r>
              <a:rPr lang="en-US" altLang="ko-KR" sz="1200"/>
              <a:t>couchDB </a:t>
            </a:r>
            <a:r>
              <a:rPr lang="ko-KR" altLang="en-US" sz="1200"/>
              <a:t>확인</a:t>
            </a:r>
            <a:endParaRPr lang="en-US" altLang="ko-KR" sz="120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876FB31-67C8-41A9-B7EB-900ECBCFF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28" y="2416046"/>
            <a:ext cx="2105319" cy="18481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89B2748-8332-4F25-B727-06AD9ABFE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95" y="2416046"/>
            <a:ext cx="3353268" cy="22291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1432AF6-C0C1-4908-8A1C-D39F13037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596" y="2868546"/>
            <a:ext cx="3105583" cy="132416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C0D3EF-25D1-4E12-B5BB-39D281BF3FCB}"/>
              </a:ext>
            </a:extLst>
          </p:cNvPr>
          <p:cNvCxnSpPr>
            <a:cxnSpLocks/>
          </p:cNvCxnSpPr>
          <p:nvPr/>
        </p:nvCxnSpPr>
        <p:spPr>
          <a:xfrm>
            <a:off x="2645128" y="2731653"/>
            <a:ext cx="0" cy="346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9474CD-A301-444B-A2B8-A8F9A7EE5B8A}"/>
              </a:ext>
            </a:extLst>
          </p:cNvPr>
          <p:cNvCxnSpPr>
            <a:cxnSpLocks/>
          </p:cNvCxnSpPr>
          <p:nvPr/>
        </p:nvCxnSpPr>
        <p:spPr>
          <a:xfrm>
            <a:off x="4070200" y="2731653"/>
            <a:ext cx="0" cy="346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916104F-F612-44CF-8CFF-3E81D39AB68D}"/>
              </a:ext>
            </a:extLst>
          </p:cNvPr>
          <p:cNvCxnSpPr>
            <a:cxnSpLocks/>
          </p:cNvCxnSpPr>
          <p:nvPr/>
        </p:nvCxnSpPr>
        <p:spPr>
          <a:xfrm>
            <a:off x="5548061" y="2731653"/>
            <a:ext cx="0" cy="3461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21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0099EB-B830-4D21-B7D0-5AE7C80025A3}"/>
              </a:ext>
            </a:extLst>
          </p:cNvPr>
          <p:cNvSpPr txBox="1"/>
          <p:nvPr/>
        </p:nvSpPr>
        <p:spPr>
          <a:xfrm>
            <a:off x="817939" y="2655011"/>
            <a:ext cx="99445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/>
              <a:t>cURL </a:t>
            </a:r>
            <a:r>
              <a:rPr lang="ko-KR" altLang="en-US" sz="1400" b="1"/>
              <a:t>설치</a:t>
            </a:r>
            <a:endParaRPr lang="en-US" altLang="ko-KR" sz="1400" b="1"/>
          </a:p>
          <a:p>
            <a:pPr marL="342900" indent="-342900">
              <a:buAutoNum type="arabicPeriod"/>
            </a:pPr>
            <a:endParaRPr lang="en-US" altLang="ko-KR" sz="1400" b="1"/>
          </a:p>
          <a:p>
            <a:r>
              <a:rPr lang="en-US" altLang="ko-KR" sz="1400"/>
              <a:t>$ sudo apt install curl</a:t>
            </a:r>
          </a:p>
          <a:p>
            <a:endParaRPr lang="en-US" altLang="ko-KR" sz="1400"/>
          </a:p>
          <a:p>
            <a:r>
              <a:rPr lang="en-US" altLang="ko-KR" sz="1400" b="1"/>
              <a:t>2. </a:t>
            </a:r>
            <a:r>
              <a:rPr lang="ko-KR" altLang="en-US" sz="1400" b="1"/>
              <a:t>도커 설치</a:t>
            </a:r>
            <a:endParaRPr lang="en-US" altLang="ko-KR" sz="1400" b="1"/>
          </a:p>
          <a:p>
            <a:r>
              <a:rPr lang="en-US" altLang="ko-KR" sz="1400"/>
              <a:t>$ curl –fsSL </a:t>
            </a:r>
            <a:r>
              <a:rPr lang="en-US" altLang="ko-KR" sz="14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https://get.docker.com/</a:t>
            </a:r>
            <a:r>
              <a:rPr lang="en-US" altLang="ko-KR" sz="1400"/>
              <a:t> | sudo sh</a:t>
            </a:r>
          </a:p>
          <a:p>
            <a:r>
              <a:rPr lang="en-US" altLang="ko-KR" sz="1400"/>
              <a:t>$ sudo usermode –aG docker $USER</a:t>
            </a:r>
          </a:p>
          <a:p>
            <a:r>
              <a:rPr lang="en-US" altLang="ko-KR" sz="1400"/>
              <a:t>$ sudo reboot</a:t>
            </a:r>
          </a:p>
          <a:p>
            <a:r>
              <a:rPr lang="en-US" altLang="ko-KR" sz="1400"/>
              <a:t>$</a:t>
            </a:r>
            <a:r>
              <a:rPr lang="ko-KR" altLang="en-US" sz="1400"/>
              <a:t> </a:t>
            </a:r>
            <a:r>
              <a:rPr lang="en-US" altLang="ko-KR" sz="1400"/>
              <a:t>docker</a:t>
            </a:r>
            <a:r>
              <a:rPr lang="ko-KR" altLang="en-US" sz="1400"/>
              <a:t> </a:t>
            </a:r>
            <a:r>
              <a:rPr lang="en-US" altLang="ko-KR" sz="1400"/>
              <a:t>–v</a:t>
            </a:r>
          </a:p>
          <a:p>
            <a:endParaRPr lang="en-US" altLang="ko-KR" sz="1400"/>
          </a:p>
          <a:p>
            <a:r>
              <a:rPr lang="en-US" altLang="ko-KR" sz="1400" b="1"/>
              <a:t>2-1. </a:t>
            </a:r>
            <a:r>
              <a:rPr lang="ko-KR" altLang="en-US" sz="1400" b="1"/>
              <a:t>도커 컴포즈 설치</a:t>
            </a:r>
            <a:endParaRPr lang="en-US" altLang="ko-KR" sz="1400" b="1"/>
          </a:p>
          <a:p>
            <a:r>
              <a:rPr lang="en-US" altLang="ko-KR" sz="1400"/>
              <a:t>$ sudo curl –L “https://github.com/docker/compose/releases/download/1.22.0/docker-compose-</a:t>
            </a:r>
          </a:p>
          <a:p>
            <a:r>
              <a:rPr lang="en-US" altLang="ko-KR" sz="1400"/>
              <a:t>$ (uname –s)-$(uname –m)” –o /usr/local/bin/docker-compose</a:t>
            </a:r>
          </a:p>
          <a:p>
            <a:r>
              <a:rPr lang="en-US" altLang="ko-KR" sz="1400"/>
              <a:t>$ sudo chmod +x /usr/local/bin/docker-compose</a:t>
            </a:r>
          </a:p>
          <a:p>
            <a:r>
              <a:rPr lang="en-US" altLang="ko-KR" sz="1400"/>
              <a:t>$docker-compose –version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DD047-665E-4C49-A0FC-2E4AD381FF9F}"/>
              </a:ext>
            </a:extLst>
          </p:cNvPr>
          <p:cNvSpPr txBox="1"/>
          <p:nvPr/>
        </p:nvSpPr>
        <p:spPr>
          <a:xfrm>
            <a:off x="383807" y="15775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 </a:t>
            </a:r>
            <a:r>
              <a:rPr lang="ko-KR" altLang="en-US"/>
              <a:t>하이퍼레저 개발 환경 구축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589CC4C-57A4-4551-90B0-C821BC1AE4CB}"/>
              </a:ext>
            </a:extLst>
          </p:cNvPr>
          <p:cNvGrpSpPr/>
          <p:nvPr/>
        </p:nvGrpSpPr>
        <p:grpSpPr>
          <a:xfrm>
            <a:off x="4617720" y="879002"/>
            <a:ext cx="2956560" cy="1493641"/>
            <a:chOff x="4576354" y="869796"/>
            <a:chExt cx="3039292" cy="149364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1E23E6-0734-45E9-9802-73819A18EF54}"/>
                </a:ext>
              </a:extLst>
            </p:cNvPr>
            <p:cNvSpPr/>
            <p:nvPr/>
          </p:nvSpPr>
          <p:spPr>
            <a:xfrm>
              <a:off x="4576354" y="869796"/>
              <a:ext cx="3039292" cy="450669"/>
            </a:xfrm>
            <a:prstGeom prst="rect">
              <a:avLst/>
            </a:prstGeom>
            <a:solidFill>
              <a:srgbClr val="56C2F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Hyperledger Fabric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7C6781D-8C8E-4CBC-B5EA-102F30BC3825}"/>
                </a:ext>
              </a:extLst>
            </p:cNvPr>
            <p:cNvSpPr/>
            <p:nvPr/>
          </p:nvSpPr>
          <p:spPr>
            <a:xfrm>
              <a:off x="4576354" y="1387277"/>
              <a:ext cx="3039292" cy="450669"/>
            </a:xfrm>
            <a:prstGeom prst="rect">
              <a:avLst/>
            </a:prstGeom>
            <a:solidFill>
              <a:srgbClr val="56C2F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Docker</a:t>
              </a:r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1E889C-8B5A-4140-B697-3C4B7E62D0A8}"/>
                </a:ext>
              </a:extLst>
            </p:cNvPr>
            <p:cNvSpPr/>
            <p:nvPr/>
          </p:nvSpPr>
          <p:spPr>
            <a:xfrm>
              <a:off x="4576354" y="1912768"/>
              <a:ext cx="3039292" cy="450669"/>
            </a:xfrm>
            <a:prstGeom prst="rect">
              <a:avLst/>
            </a:prstGeom>
            <a:solidFill>
              <a:srgbClr val="56C2F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Ubuntu Linux</a:t>
              </a:r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69E457F-B5C5-4471-8BDC-0BBB64F125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53" y="613800"/>
            <a:ext cx="2259694" cy="2016034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CB9951B-DBFB-4475-87AF-68078E222F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7" y="1042767"/>
            <a:ext cx="3868133" cy="11582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D3A298-60E8-4155-A9E2-3FBFF5E525EE}"/>
              </a:ext>
            </a:extLst>
          </p:cNvPr>
          <p:cNvSpPr txBox="1"/>
          <p:nvPr/>
        </p:nvSpPr>
        <p:spPr>
          <a:xfrm>
            <a:off x="817939" y="2905780"/>
            <a:ext cx="2294731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sudo apt-get install curl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curl –V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0F3AA7-384A-46F0-9287-49DB84696A28}"/>
              </a:ext>
            </a:extLst>
          </p:cNvPr>
          <p:cNvSpPr txBox="1"/>
          <p:nvPr/>
        </p:nvSpPr>
        <p:spPr>
          <a:xfrm>
            <a:off x="817939" y="3797222"/>
            <a:ext cx="3886833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curl –fsSL </a:t>
            </a:r>
            <a:r>
              <a:rPr lang="en-US" altLang="ko-KR" sz="14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https://get.docker.com/</a:t>
            </a:r>
            <a:r>
              <a:rPr lang="en-US" altLang="ko-KR" sz="1400">
                <a:solidFill>
                  <a:schemeClr val="bg1"/>
                </a:solidFill>
              </a:rPr>
              <a:t> | sudo sh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sudo usermod –aG docker $USER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sudo reboot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en-US" altLang="ko-KR" sz="1400">
                <a:solidFill>
                  <a:schemeClr val="bg1"/>
                </a:solidFill>
              </a:rPr>
              <a:t>docker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en-US" altLang="ko-KR" sz="1400">
                <a:solidFill>
                  <a:schemeClr val="bg1"/>
                </a:solidFill>
              </a:rPr>
              <a:t>–v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D8890D-CE8B-46EA-9FDD-8B22869556FC}"/>
              </a:ext>
            </a:extLst>
          </p:cNvPr>
          <p:cNvSpPr txBox="1"/>
          <p:nvPr/>
        </p:nvSpPr>
        <p:spPr>
          <a:xfrm>
            <a:off x="817939" y="5072540"/>
            <a:ext cx="8051243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sudo curl –L “https://github.com/docker/compose/releases/download/1.22.0/docker-compose-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(uname –s)-$(uname –m)” –o /usr/local/bin/docker-compose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SFMono-Regular"/>
              </a:rPr>
              <a:t>chmod +x /usr/local/bin/docker-compose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en-US" altLang="ko-KR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docker-compose --version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4B1620-880A-450E-A1E1-2E824E6CF6C3}"/>
              </a:ext>
            </a:extLst>
          </p:cNvPr>
          <p:cNvSpPr txBox="1"/>
          <p:nvPr/>
        </p:nvSpPr>
        <p:spPr>
          <a:xfrm>
            <a:off x="817939" y="6300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https://github.com/cnrlab341/hyperledger_tutorial.git</a:t>
            </a:r>
          </a:p>
        </p:txBody>
      </p:sp>
    </p:spTree>
    <p:extLst>
      <p:ext uri="{BB962C8B-B14F-4D97-AF65-F5344CB8AC3E}">
        <p14:creationId xmlns:p14="http://schemas.microsoft.com/office/powerpoint/2010/main" val="4250296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21874" y="0"/>
            <a:ext cx="12213874" cy="4215750"/>
            <a:chOff x="-21874" y="0"/>
            <a:chExt cx="12213874" cy="4215750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2192000" cy="3426864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1874" y="3538642"/>
              <a:ext cx="692777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>
                  <a:gradFill flip="none" rotWithShape="1">
                    <a:gsLst>
                      <a:gs pos="0">
                        <a:srgbClr val="56C2F8">
                          <a:alpha val="80000"/>
                        </a:srgbClr>
                      </a:gs>
                      <a:gs pos="74000">
                        <a:srgbClr val="56C2F8"/>
                      </a:gs>
                      <a:gs pos="83000">
                        <a:srgbClr val="0CA5F5"/>
                      </a:gs>
                      <a:gs pos="100000">
                        <a:srgbClr val="0994D9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Sandoll 격동고딕" panose="020B0600000101010101" pitchFamily="34" charset="-127"/>
                  <a:ea typeface="Sandoll 격동고딕" panose="020B0600000101010101" pitchFamily="34" charset="-127"/>
                </a:rPr>
                <a:t>3. Chaincode </a:t>
              </a:r>
              <a:r>
                <a:rPr lang="ko-KR" altLang="en-US" sz="3800">
                  <a:gradFill flip="none" rotWithShape="1">
                    <a:gsLst>
                      <a:gs pos="0">
                        <a:srgbClr val="56C2F8">
                          <a:alpha val="80000"/>
                        </a:srgbClr>
                      </a:gs>
                      <a:gs pos="74000">
                        <a:srgbClr val="56C2F8"/>
                      </a:gs>
                      <a:gs pos="83000">
                        <a:srgbClr val="0CA5F5"/>
                      </a:gs>
                      <a:gs pos="100000">
                        <a:srgbClr val="0994D9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Sandoll 격동고딕" panose="020B0600000101010101" pitchFamily="34" charset="-127"/>
                  <a:ea typeface="Sandoll 격동고딕" panose="020B0600000101010101" pitchFamily="34" charset="-127"/>
                </a:rPr>
                <a:t>개발</a:t>
              </a:r>
              <a:endParaRPr lang="ko-KR" altLang="en-US" sz="38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11542520" y="0"/>
              <a:ext cx="649480" cy="6494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66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287C15-A02F-48F1-9580-5081BAF04E66}"/>
              </a:ext>
            </a:extLst>
          </p:cNvPr>
          <p:cNvSpPr txBox="1"/>
          <p:nvPr/>
        </p:nvSpPr>
        <p:spPr>
          <a:xfrm>
            <a:off x="730853" y="739401"/>
            <a:ext cx="10084527" cy="6093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main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"bytes"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"encoding/json"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"fmt"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"strconv"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"github.com/hyperledger/fabric/core/chaincode/shim"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pb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"github.com/hyperledger/fabric/protos/peer"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SmartContract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(s *SmartContract)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shim.ChaincodeStubInterface) pb.Response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체인코드를 인스턴스화 할 때 호출되는 함수이다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(s *SmartContract)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shim.ChaincodeStubInterface) pb.Response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//Invoke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체인코드 호출을 제어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실제 체인코가가 처리할 내용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GetFunctionAndParameters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function ==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"initWallet"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initWallet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function ==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"getWallet"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getWallet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(APIstub, args)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function ==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"setWallet"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setWallet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(APIstub, args)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function ==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"getMusic"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(APIstub, args)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function ==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"setMusic"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(APIstub, args)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function ==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"getAllMusic"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function ==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"purchaseMusic"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purchaseMusic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(APIstub, args)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function ==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"changeMusicPrice"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changeMusicPrice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(APIstub, args)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function ==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"deleteMusic"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(APIstub, args)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 check your function : 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function)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 function"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6EFD-1E14-4481-B3E8-1833ED6AB833}"/>
              </a:ext>
            </a:extLst>
          </p:cNvPr>
          <p:cNvSpPr txBox="1"/>
          <p:nvPr/>
        </p:nvSpPr>
        <p:spPr>
          <a:xfrm>
            <a:off x="640373" y="93070"/>
            <a:ext cx="3303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cd $GOPATH/src/stream-music</a:t>
            </a:r>
          </a:p>
          <a:p>
            <a:r>
              <a:rPr lang="en-US" altLang="ko-KR" sz="1200"/>
              <a:t>mkdir -r chaincode/go &amp;&amp; cd chaincode/go</a:t>
            </a:r>
          </a:p>
          <a:p>
            <a:r>
              <a:rPr lang="en-US" altLang="ko-KR" sz="1200"/>
              <a:t>touch music.go &amp;&amp; code music.go</a:t>
            </a:r>
          </a:p>
        </p:txBody>
      </p:sp>
    </p:spTree>
    <p:extLst>
      <p:ext uri="{BB962C8B-B14F-4D97-AF65-F5344CB8AC3E}">
        <p14:creationId xmlns:p14="http://schemas.microsoft.com/office/powerpoint/2010/main" val="2746221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43A0EC-F487-44C7-B478-8B406022612A}"/>
              </a:ext>
            </a:extLst>
          </p:cNvPr>
          <p:cNvSpPr txBox="1"/>
          <p:nvPr/>
        </p:nvSpPr>
        <p:spPr>
          <a:xfrm>
            <a:off x="730853" y="684849"/>
            <a:ext cx="8642258" cy="5170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(SmartContract))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 starting Simple chaincode: %s"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err)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지갑 구조체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`json:"name"`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ID   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`json:"id"`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Token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`json:"token"`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(s *SmartContract)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initWallet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shim.ChaincodeStubInterface) pb.Response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지갑 초기화시 호출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seller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Wallet{Name: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"Hyper"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ID: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"1Q2W3E4R"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Token: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  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판매자 에대한 지갑 정보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Wallet{Name: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"Ledger"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ID: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"5T6Y7U8I"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Token: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구매자에 대한 지갑 정보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SellerasJSONBytes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(seller)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Convert seller to byte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(seller.ID, SellerasJSONBytes)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 to create asset 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seller.Name)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CustomerasJSONBytes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(customer)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Convert customer to byte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(customer.ID, CustomerasJSONBytes)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 to create asset 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customer.Name)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8885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EEB5-FE3B-4E54-9440-B60FEACD0C1A}"/>
              </a:ext>
            </a:extLst>
          </p:cNvPr>
          <p:cNvSpPr txBox="1"/>
          <p:nvPr/>
        </p:nvSpPr>
        <p:spPr>
          <a:xfrm>
            <a:off x="330926" y="308956"/>
            <a:ext cx="8656320" cy="6247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(s *SmartContract)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getWallet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shim.ChaincodeStubInterface, args []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pb.Response {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walletAsBytes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//WalletID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 받아옴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Wallet{}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(walletAsBytes, &amp;wallet)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bytes.Buffer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bArrayMemberAlreadyWritten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bArrayMemberAlreadyWritten ==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(wallet.Name)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(wallet.ID)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(wallet.Token)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bArrayMemberAlreadyWritten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353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86F086-31BC-4D09-8CD0-8DE3149BC061}"/>
              </a:ext>
            </a:extLst>
          </p:cNvPr>
          <p:cNvSpPr txBox="1"/>
          <p:nvPr/>
        </p:nvSpPr>
        <p:spPr>
          <a:xfrm>
            <a:off x="296090" y="74235"/>
            <a:ext cx="10699624" cy="6709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음원 구조체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   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`json:"title"`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Singer  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`json:"singer"`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Price   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`json:"price"`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WalletID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`json:"walletid"`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Count   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`json:"count"`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//determine about download music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음원 고유번호 중복안되게 설정하기 위해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Idx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shim.ChaincodeStubInterface, key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[]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음원등록시 고유 번호 생성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isFirst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musickeyAsBytes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최근 키값 불러옴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MusicKey{}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(musickeyAsBytes, &amp;musickey)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tempIdx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tempIdx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strconv.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Itoa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(musickey.Idx)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(musickey)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 is 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strconv.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Itoa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(musickey.Key)))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(musickey.Key) ==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musickey.Key ==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키값이 없을 경우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첫번째 키값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isFirst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musickey.Key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"MS"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!isFirst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musickey.Idx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musickey.Idx +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//musickey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씩 증가 시킴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 MusicKey is 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musickey.Key +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: 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tempIdx)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(musickey)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returnValueBytes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388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BF0B28-BE3E-4996-908F-0BA1E199E632}"/>
              </a:ext>
            </a:extLst>
          </p:cNvPr>
          <p:cNvSpPr txBox="1"/>
          <p:nvPr/>
        </p:nvSpPr>
        <p:spPr>
          <a:xfrm>
            <a:off x="287383" y="308956"/>
            <a:ext cx="9892937" cy="6247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(s *SmartContract)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setWallet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shim.ChaincodeStubInterface, args []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pb.Response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(args) !=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"Incorrect number of arguments. Expecting 3"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Wallet{Name: 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ID: 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Token: 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지갑에 대한 정보를 입력 받아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wallet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 저장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WalletasJSONBytes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(wallet)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//wallet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객체를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형태의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형으로 변환해 원장에 등록한다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(wallet.ID, WalletasJSONBytes)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 to create asset 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wallet.Name)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(s *SmartContract)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shim.ChaincodeStubInterface, args []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pb.Response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(args) !=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"Incorrect number of arguments. Expecting 4"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MusicKey{}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최근 키값 받음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(APIstub,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"latestKey"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&amp;musickey)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keyidx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strconv.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Itoa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(musickey.Idx)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 : 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musickey.Key +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Idx : 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keyidx)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Music{Title: 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Singer: 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Price: 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WalletID: 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Count: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musicAsJSONBytes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(music)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파라미터 값들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 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변환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musickey.Key + keyidx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"musickey is 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keyString)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(keyString, musicAsJSONBytes)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 to record music catch: %s"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musickey))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musickeyAsBytes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(musickey)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음원 번호 최신 값으로 업데이트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"latestKey"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musickeyAsBytes)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02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CC9C218-DB8F-403E-A3DC-25DCF82185B6}"/>
              </a:ext>
            </a:extLst>
          </p:cNvPr>
          <p:cNvSpPr txBox="1"/>
          <p:nvPr/>
        </p:nvSpPr>
        <p:spPr>
          <a:xfrm>
            <a:off x="431973" y="0"/>
            <a:ext cx="11199623" cy="68634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(s *SmartContract)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shim.ChaincodeStubInterface) pb.Response {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Find latestKey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musickeyAsBytes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"latestKey"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MusicKey{}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(musickeyAsBytes, &amp;musickey)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idxStr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strconv.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Itoa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(musickey.Idx +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"MS0"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musickey.Key + idxStr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(startKey)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(endKey)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resultsIter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GetStateByRange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(startKey, endKey)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resultsIter.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bytes.Buffer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bArrayMemberAlreadyWritten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resultsIter.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queryResponse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resultsIter.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bArrayMemberAlreadyWritten ==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(queryResponse.Key)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(queryResponse.Value))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bArrayMemberAlreadyWritten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81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8E758B-48A9-428F-BDE1-0CCA495C9C04}"/>
              </a:ext>
            </a:extLst>
          </p:cNvPr>
          <p:cNvSpPr txBox="1"/>
          <p:nvPr/>
        </p:nvSpPr>
        <p:spPr>
          <a:xfrm>
            <a:off x="369118" y="455206"/>
            <a:ext cx="5581474" cy="64017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0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(s *SmartContract)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purchaseMusic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shim.ChaincodeStubInterface, args []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pb.Response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tokenFromKey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tokenToKey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Asset holdings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musicprice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Transaction value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musiccount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(args) !=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"Incorrect number of arguments. Expecting 2"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musicAsBytes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Music{}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(musicAsBytes, &amp;music)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musicprice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strconv.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(music.Price)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musiccount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strconv.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(music.Count)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SellerAsBytes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(music.WalletID)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 to get state"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SellerAsBytes ==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"Entity not found"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seller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Wallet{}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(SellerAsBytes, &amp;seller)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tokenToKey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strconv.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(seller.Token)</a:t>
            </a:r>
          </a:p>
          <a:p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9377A-AB82-40C7-8781-A80E8754F374}"/>
              </a:ext>
            </a:extLst>
          </p:cNvPr>
          <p:cNvSpPr txBox="1"/>
          <p:nvPr/>
        </p:nvSpPr>
        <p:spPr>
          <a:xfrm>
            <a:off x="6096000" y="456247"/>
            <a:ext cx="5945338" cy="64017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CustomerAsBytes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 to get state"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CustomerAsBytes ==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"Entity not found"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Wallet{}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(CustomerAsBytes, &amp;customer)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tokenFromKey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strconv.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(customer.Token))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customer.Token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strconv.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Itoa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(tokenFromKey - musicprice)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구매자 토큰 제거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seller.Token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strconv.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Itoa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(tokenToKey + musicprice)    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판매자 토큰 추가</a:t>
            </a:r>
            <a:endParaRPr lang="ko-KR" alt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music.Count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strconv.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Itoa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(musiccount +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updatedCustomerAsBytes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(customer)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updatedSellerAsBytes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(seller)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updatedMusicAsBytes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updatedCustomerAsBytes)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(music.WalletID, updatedSellerAsBytes)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updatedMusicAsBytes)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buffer is a JSON array containing QueryResults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bytes.Buffer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Customer Token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(customer.Token)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Seller Token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(seller.Token)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295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EE7F36-7508-4E0A-9464-02C7D5609C3D}"/>
              </a:ext>
            </a:extLst>
          </p:cNvPr>
          <p:cNvSpPr txBox="1"/>
          <p:nvPr/>
        </p:nvSpPr>
        <p:spPr>
          <a:xfrm>
            <a:off x="121201" y="1226596"/>
            <a:ext cx="5667203" cy="39395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(s *SmartContract)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shim.ChaincodeStubInterface, args []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pb.Response {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musicAsBytes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Music{}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(musicAsBytes, &amp;music)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bytes.Buffer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bArrayMemberAlreadyWritten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bArrayMemberAlreadyWritten ==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(music.Title)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9256B-18B8-45AF-93B7-2DA1FD6D83E9}"/>
              </a:ext>
            </a:extLst>
          </p:cNvPr>
          <p:cNvSpPr txBox="1"/>
          <p:nvPr/>
        </p:nvSpPr>
        <p:spPr>
          <a:xfrm>
            <a:off x="5976717" y="1226596"/>
            <a:ext cx="6094602" cy="39395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Singer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(music.Singer)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(music.Price)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(music.WalletID)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(music.Count)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bArrayMemberAlreadyWritten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(buffer.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036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5DFD66-0AAE-417D-BCED-91D38B9FFE15}"/>
              </a:ext>
            </a:extLst>
          </p:cNvPr>
          <p:cNvSpPr txBox="1"/>
          <p:nvPr/>
        </p:nvSpPr>
        <p:spPr>
          <a:xfrm>
            <a:off x="730853" y="555477"/>
            <a:ext cx="7771401" cy="532453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(s *SmartContract)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changeMusicPrice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shim.ChaincodeStubInterface, args []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pb.Response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(args) !=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"Incorrect number of arguments. Expecting 2"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"Could not locate music"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Music{}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(musicbytes, &amp;music)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music.Price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musicbytes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json.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(music)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err2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musicbytes)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err2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(fmt.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 to change music price: %s"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(s *SmartContract)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deleteMusic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(APIstub shim.ChaincodeStubInterface, args []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pb.Response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(args) !=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"Incorrect number of arguments. Expecting 1"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args[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Delete the key from the state in ledger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:= APIstub.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DelState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err !=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 to delete state"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shim.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957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0099EB-B830-4D21-B7D0-5AE7C80025A3}"/>
              </a:ext>
            </a:extLst>
          </p:cNvPr>
          <p:cNvSpPr txBox="1"/>
          <p:nvPr/>
        </p:nvSpPr>
        <p:spPr>
          <a:xfrm>
            <a:off x="655352" y="2654394"/>
            <a:ext cx="99445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3. go </a:t>
            </a:r>
            <a:r>
              <a:rPr lang="ko-KR" altLang="en-US" sz="1400"/>
              <a:t>언어 설치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$ sudo wget </a:t>
            </a:r>
            <a:r>
              <a:rPr lang="en-US" altLang="ko-KR" sz="14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https://storage.googleapis.com/golang/go1.11.1.linux-amd64.tar.gz</a:t>
            </a:r>
            <a:endParaRPr lang="en-US" altLang="ko-KR" sz="1400"/>
          </a:p>
          <a:p>
            <a:r>
              <a:rPr lang="en-US" altLang="ko-KR" sz="1400"/>
              <a:t>$ sudo tar –C /usr/local –xzf go1.11.1.linux-amd64.tar.gz</a:t>
            </a:r>
          </a:p>
          <a:p>
            <a:endParaRPr lang="en-US" altLang="ko-KR" sz="1400"/>
          </a:p>
          <a:p>
            <a:r>
              <a:rPr lang="en-US" altLang="ko-KR" sz="1400"/>
              <a:t>3-1. go </a:t>
            </a:r>
            <a:r>
              <a:rPr lang="ko-KR" altLang="en-US" sz="1400"/>
              <a:t>환경 변수 설정</a:t>
            </a:r>
            <a:endParaRPr lang="en-US" altLang="ko-KR" sz="1400"/>
          </a:p>
          <a:p>
            <a:r>
              <a:rPr lang="en-US" altLang="ko-KR" sz="1400"/>
              <a:t>$ echo ‘export PATH=$PATH:/usr/local/go/bin’ | sudo tee –a /etc/profile &amp;&amp; \</a:t>
            </a:r>
          </a:p>
          <a:p>
            <a:r>
              <a:rPr lang="en-US" altLang="ko-KR" sz="1400"/>
              <a:t>$ echo ‘export GOPATH=$HOME/go’ | tee –a $HOME/.bashrc &amp;&amp; \</a:t>
            </a:r>
          </a:p>
          <a:p>
            <a:r>
              <a:rPr lang="en-US" altLang="ko-KR" sz="1400"/>
              <a:t>$ echo ‘export PATH=$PATH:$GOROOT/bin:$GOPATH/bin’ | tee –a $HOME/.bashrc &amp;&amp; \</a:t>
            </a:r>
          </a:p>
          <a:p>
            <a:r>
              <a:rPr lang="en-US" altLang="ko-KR" sz="1400"/>
              <a:t>$ mkdir –p $HOME/go/{src,pkg,bin|</a:t>
            </a:r>
          </a:p>
          <a:p>
            <a:r>
              <a:rPr lang="en-US" altLang="ko-KR" sz="1400"/>
              <a:t>$ sudo reboot</a:t>
            </a:r>
          </a:p>
          <a:p>
            <a:r>
              <a:rPr lang="en-US" altLang="ko-KR" sz="1400"/>
              <a:t>$ go version</a:t>
            </a:r>
          </a:p>
          <a:p>
            <a:endParaRPr lang="en-US" altLang="ko-KR" sz="1400">
              <a:solidFill>
                <a:srgbClr val="FF0000"/>
              </a:solidFill>
            </a:endParaRPr>
          </a:p>
          <a:p>
            <a:r>
              <a:rPr lang="en-US" altLang="ko-KR" sz="1400"/>
              <a:t>3-2. GOPATH </a:t>
            </a:r>
            <a:r>
              <a:rPr lang="ko-KR" altLang="en-US" sz="1400"/>
              <a:t>확인</a:t>
            </a:r>
            <a:endParaRPr lang="en-US" altLang="ko-KR" sz="1400"/>
          </a:p>
          <a:p>
            <a:r>
              <a:rPr lang="en-US" altLang="ko-KR" sz="1400">
                <a:solidFill>
                  <a:srgbClr val="FF0000"/>
                </a:solidFill>
              </a:rPr>
              <a:t>$ go env | grep GOPATH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DD047-665E-4C49-A0FC-2E4AD381FF9F}"/>
              </a:ext>
            </a:extLst>
          </p:cNvPr>
          <p:cNvSpPr txBox="1"/>
          <p:nvPr/>
        </p:nvSpPr>
        <p:spPr>
          <a:xfrm>
            <a:off x="383807" y="15775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 </a:t>
            </a:r>
            <a:r>
              <a:rPr lang="ko-KR" altLang="en-US"/>
              <a:t>하이퍼레저 개발 환경 구축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2D32F6-A2C5-4C99-A6F6-5A5A1AE4C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35" y="375893"/>
            <a:ext cx="4450529" cy="2513306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441FF4-E319-44BE-B177-BB03D78FCD16}"/>
              </a:ext>
            </a:extLst>
          </p:cNvPr>
          <p:cNvGrpSpPr/>
          <p:nvPr/>
        </p:nvGrpSpPr>
        <p:grpSpPr>
          <a:xfrm>
            <a:off x="738287" y="2930147"/>
            <a:ext cx="7959056" cy="3054703"/>
            <a:chOff x="738287" y="2930147"/>
            <a:chExt cx="7959056" cy="30547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270CE8-5FC7-4A1A-A5D8-ECBEFFCB4182}"/>
                </a:ext>
              </a:extLst>
            </p:cNvPr>
            <p:cNvSpPr txBox="1"/>
            <p:nvPr/>
          </p:nvSpPr>
          <p:spPr>
            <a:xfrm>
              <a:off x="738288" y="2930147"/>
              <a:ext cx="7959055" cy="7386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rgbClr val="00B050"/>
                  </a:solidFill>
                </a:rPr>
                <a:t>$</a:t>
              </a:r>
              <a:r>
                <a:rPr lang="en-US" altLang="ko-KR" sz="1400">
                  <a:solidFill>
                    <a:schemeClr val="bg1"/>
                  </a:solidFill>
                </a:rPr>
                <a:t>  cd /usr/local</a:t>
              </a:r>
            </a:p>
            <a:p>
              <a:r>
                <a:rPr lang="en-US" altLang="ko-KR" sz="1400">
                  <a:solidFill>
                    <a:srgbClr val="00B050"/>
                  </a:solidFill>
                </a:rPr>
                <a:t>$</a:t>
              </a:r>
              <a:r>
                <a:rPr lang="en-US" altLang="ko-KR" sz="1400">
                  <a:solidFill>
                    <a:schemeClr val="bg1"/>
                  </a:solidFill>
                </a:rPr>
                <a:t> sudo wget </a:t>
              </a:r>
              <a:r>
                <a:rPr lang="en-US" altLang="ko-KR" sz="140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https://storage.googleapis.com/golang/go1.11.1.linux-amd64.tar.gz</a:t>
              </a:r>
              <a:endParaRPr lang="en-US" altLang="ko-KR" sz="1400">
                <a:solidFill>
                  <a:schemeClr val="bg1"/>
                </a:solidFill>
              </a:endParaRPr>
            </a:p>
            <a:p>
              <a:r>
                <a:rPr lang="en-US" altLang="ko-KR" sz="1400">
                  <a:solidFill>
                    <a:srgbClr val="00B050"/>
                  </a:solidFill>
                </a:rPr>
                <a:t>$</a:t>
              </a:r>
              <a:r>
                <a:rPr lang="en-US" altLang="ko-KR" sz="1400">
                  <a:solidFill>
                    <a:schemeClr val="bg1"/>
                  </a:solidFill>
                </a:rPr>
                <a:t> sudo tar –C /usr/local –xzf go1.11.1.linux-amd64.tar.gz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41A6CB-BFB7-4555-8095-76D798AAEEDE}"/>
                </a:ext>
              </a:extLst>
            </p:cNvPr>
            <p:cNvSpPr txBox="1"/>
            <p:nvPr/>
          </p:nvSpPr>
          <p:spPr>
            <a:xfrm>
              <a:off x="738287" y="3989526"/>
              <a:ext cx="7959055" cy="13849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rgbClr val="00B050"/>
                  </a:solidFill>
                </a:rPr>
                <a:t>$</a:t>
              </a:r>
              <a:r>
                <a:rPr lang="en-US" altLang="ko-KR" sz="1400">
                  <a:solidFill>
                    <a:schemeClr val="bg1"/>
                  </a:solidFill>
                </a:rPr>
                <a:t> echo ‘export PATH=$PATH:/usr/local/go/bin’ | sudo tee –a /etc/profile &amp;&amp; \</a:t>
              </a:r>
            </a:p>
            <a:p>
              <a:r>
                <a:rPr lang="en-US" altLang="ko-KR" sz="1400">
                  <a:solidFill>
                    <a:srgbClr val="00B050"/>
                  </a:solidFill>
                </a:rPr>
                <a:t>$</a:t>
              </a:r>
              <a:r>
                <a:rPr lang="en-US" altLang="ko-KR" sz="1400">
                  <a:solidFill>
                    <a:schemeClr val="bg1"/>
                  </a:solidFill>
                </a:rPr>
                <a:t> echo ‘export GOPATH=$HOME/go’ | tee –a $HOME/.bashrc &amp;&amp; \</a:t>
              </a:r>
            </a:p>
            <a:p>
              <a:r>
                <a:rPr lang="en-US" altLang="ko-KR" sz="1400">
                  <a:solidFill>
                    <a:srgbClr val="00B050"/>
                  </a:solidFill>
                </a:rPr>
                <a:t>$</a:t>
              </a:r>
              <a:r>
                <a:rPr lang="en-US" altLang="ko-KR" sz="1400">
                  <a:solidFill>
                    <a:schemeClr val="bg1"/>
                  </a:solidFill>
                </a:rPr>
                <a:t> echo ‘export PATH=$PATH:$GOROOT/bin:$GOPATH/bin’ | tee –a $HOME/.bashrc &amp;&amp; \</a:t>
              </a:r>
            </a:p>
            <a:p>
              <a:r>
                <a:rPr lang="en-US" altLang="ko-KR" sz="1400">
                  <a:solidFill>
                    <a:srgbClr val="00B050"/>
                  </a:solidFill>
                </a:rPr>
                <a:t>$</a:t>
              </a:r>
              <a:r>
                <a:rPr lang="en-US" altLang="ko-KR" sz="1400">
                  <a:solidFill>
                    <a:schemeClr val="bg1"/>
                  </a:solidFill>
                </a:rPr>
                <a:t> mkdir –p $HOME/go/{src,pkg,bin}</a:t>
              </a:r>
            </a:p>
            <a:p>
              <a:r>
                <a:rPr lang="en-US" altLang="ko-KR" sz="1400">
                  <a:solidFill>
                    <a:srgbClr val="00B050"/>
                  </a:solidFill>
                </a:rPr>
                <a:t>$</a:t>
              </a:r>
              <a:r>
                <a:rPr lang="en-US" altLang="ko-KR" sz="1400">
                  <a:solidFill>
                    <a:schemeClr val="bg1"/>
                  </a:solidFill>
                </a:rPr>
                <a:t> sudo reboot</a:t>
              </a:r>
            </a:p>
            <a:p>
              <a:r>
                <a:rPr lang="en-US" altLang="ko-KR" sz="1400">
                  <a:solidFill>
                    <a:srgbClr val="00B050"/>
                  </a:solidFill>
                </a:rPr>
                <a:t>$</a:t>
              </a:r>
              <a:r>
                <a:rPr lang="en-US" altLang="ko-KR" sz="1400">
                  <a:solidFill>
                    <a:schemeClr val="bg1"/>
                  </a:solidFill>
                </a:rPr>
                <a:t> go version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451E23-653B-4EFA-98C6-9E529985FFE0}"/>
                </a:ext>
              </a:extLst>
            </p:cNvPr>
            <p:cNvSpPr txBox="1"/>
            <p:nvPr/>
          </p:nvSpPr>
          <p:spPr>
            <a:xfrm>
              <a:off x="738287" y="5677073"/>
              <a:ext cx="6094602" cy="3077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rgbClr val="00B050"/>
                  </a:solidFill>
                </a:rPr>
                <a:t>$</a:t>
              </a:r>
              <a:r>
                <a:rPr lang="en-US" altLang="ko-KR" sz="1400">
                  <a:solidFill>
                    <a:schemeClr val="bg1"/>
                  </a:solidFill>
                </a:rPr>
                <a:t> go env | grep GOPATH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635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0F675FC-D8AB-4317-9056-8FB58869FA20}"/>
              </a:ext>
            </a:extLst>
          </p:cNvPr>
          <p:cNvSpPr txBox="1"/>
          <p:nvPr/>
        </p:nvSpPr>
        <p:spPr>
          <a:xfrm>
            <a:off x="100148" y="678288"/>
            <a:ext cx="11991703" cy="57861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#!/bin/bash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 -ev</a:t>
            </a:r>
          </a:p>
          <a:p>
            <a:br>
              <a:rPr lang="en-US" altLang="ko-KR" sz="1000" b="0"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channel1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에 체인코드 설치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cli1 peer chaincode install -n music-cc-ch1 -v 1.0 -p chaincode/go</a:t>
            </a:r>
          </a:p>
          <a:p>
            <a:endParaRPr lang="en-US" altLang="ko-KR" sz="1000" b="0">
              <a:effectLst/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70C0"/>
                </a:solidFill>
                <a:latin typeface="Consolas" panose="020B0609020204030204" pitchFamily="49" charset="0"/>
              </a:rPr>
              <a:t># -l </a:t>
            </a:r>
            <a:r>
              <a:rPr lang="ko-KR" altLang="en-US" sz="1000">
                <a:solidFill>
                  <a:srgbClr val="0070C0"/>
                </a:solidFill>
                <a:latin typeface="Consolas" panose="020B0609020204030204" pitchFamily="49" charset="0"/>
              </a:rPr>
              <a:t>옵션을 이용해 다른 언어도 사용가능</a:t>
            </a:r>
            <a:endParaRPr lang="en-US" altLang="ko-K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70C0"/>
                </a:solidFill>
                <a:latin typeface="Consolas" panose="020B0609020204030204" pitchFamily="49" charset="0"/>
              </a:rPr>
              <a:t>peer chaincode install –l java –n music-cc –v 1.0 –p ./chaincode/java</a:t>
            </a:r>
            <a:endParaRPr lang="en-US" altLang="ko-KR" sz="1000" b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channel1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에 체인코드 인스턴스화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cli1 peer chaincode instantiate -o orderer1.cnrlpub.com:7050 -C channelsales1 -n music-cc-ch1 -v 1.0 -c '{"Args":[""]}' -P "OR ('Sales1Org.member','CustomerOrg.member’)”</a:t>
            </a:r>
          </a:p>
          <a:p>
            <a:endParaRPr lang="en-US" altLang="ko-KR" sz="1000" b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channel1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에서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initWallet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함수 호출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Invoke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cli1 peer chaincode invoke -o orderer1.cnrlpub.com:7050 -C channelsales1 -n music-cc-ch1 -c '{"function":"initWallet","Args":[""]}'</a:t>
            </a: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channel1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에서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setMusic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함수 호출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Invoke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cli1 peer chaincode invoke -o orderer1.cnrlpub.com:7050 -C channelsales1 -n music-cc-ch1 -c '{"function":"setMusic","Args":["Fabric", "Hyper", "20", "1Q2W3E4R"]}’</a:t>
            </a:r>
          </a:p>
          <a:p>
            <a:endParaRPr lang="en-US" altLang="ko-KR" sz="1000" b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channel1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에서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getMusic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함수 호출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Query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cli1 peer chaincode query -o orderer1.cnrlpub.com:7050 -C channelsales1 -n music-cc-ch1 -c '{"function":"getMusic","Args":["MS0"]}'</a:t>
            </a:r>
          </a:p>
          <a:p>
            <a:br>
              <a:rPr lang="en-US" altLang="ko-KR" sz="1000" b="0"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channel2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에 체인코드 설치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cli2 peer chaincode install -n music-cc-ch2 -v 1.0 -p chaincode/go</a:t>
            </a:r>
          </a:p>
          <a:p>
            <a:endParaRPr lang="en-US" altLang="ko-KR" sz="1000" b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channel2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에 체인코드 인스턴스화 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cli2 peer chaincode instantiate -o orderer1.cnrlpub.com:7050 -C channelsales2 -n music-cc-ch2 -v 1.0 -c '{"Args":[""]}' -P "OR ('Sales2Org.member','CustomerOrg.member’)”</a:t>
            </a:r>
          </a:p>
          <a:p>
            <a:endParaRPr lang="en-US" altLang="ko-KR" sz="1000" b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channel2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에서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initWallet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함수 호출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Invoke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cli2 peer chaincode invoke -o orderer1.cnrlpub.com:7050 -C channelsales2 -n music-cc-ch2 -c '{"function":"initWallet","Args":[""]}</a:t>
            </a:r>
            <a:r>
              <a:rPr lang="en-US" altLang="ko-KR" sz="1000" b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channel2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에서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setMusic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함수 호출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Invoke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cli2 peer chaincode invoke -o orderer1.cnrlpub.com:7050 -C channelsales2 -n music-cc-ch2 -c '{"function":"setMusic","Args":["Fabric", "Hyper", "10", "1Q2W3E4R"]}’</a:t>
            </a:r>
          </a:p>
          <a:p>
            <a:endParaRPr lang="en-US" altLang="ko-KR" sz="1000" b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 channel1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에서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getMusic </a:t>
            </a:r>
            <a:r>
              <a:rPr lang="ko-KR" altLang="en-US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함수 호출 </a:t>
            </a:r>
            <a:r>
              <a:rPr lang="en-US" altLang="ko-KR" sz="1000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| Query</a:t>
            </a:r>
          </a:p>
          <a:p>
            <a:r>
              <a:rPr lang="en-US" altLang="ko-KR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 exec cli2 peer chaincode query -o orderer1.cnrlpub.com:7050 -C channelsales2 -n music-cc-ch2 -c '{"function":"getMusic","Args":["MS0"]}'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20B07-658B-4C22-A99D-5C292704F12C}"/>
              </a:ext>
            </a:extLst>
          </p:cNvPr>
          <p:cNvSpPr txBox="1"/>
          <p:nvPr/>
        </p:nvSpPr>
        <p:spPr>
          <a:xfrm>
            <a:off x="383807" y="157758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체인코드 실행 및 테스트</a:t>
            </a:r>
          </a:p>
        </p:txBody>
      </p:sp>
    </p:spTree>
    <p:extLst>
      <p:ext uri="{BB962C8B-B14F-4D97-AF65-F5344CB8AC3E}">
        <p14:creationId xmlns:p14="http://schemas.microsoft.com/office/powerpoint/2010/main" val="2532935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 descr="스크린샷, 실내, 컴퓨터, 테이블이(가) 표시된 사진&#10;&#10;자동 생성된 설명">
            <a:extLst>
              <a:ext uri="{FF2B5EF4-FFF2-40B4-BE49-F238E27FC236}">
                <a16:creationId xmlns:a16="http://schemas.microsoft.com/office/drawing/2014/main" id="{5B6C9210-E474-4CB4-9A58-53ABC54D3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34"/>
          <a:stretch/>
        </p:blipFill>
        <p:spPr>
          <a:xfrm>
            <a:off x="725645" y="3450339"/>
            <a:ext cx="10078857" cy="2584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F5E0F2-E8D0-4ACC-806D-4692AE9ED4A5}"/>
              </a:ext>
            </a:extLst>
          </p:cNvPr>
          <p:cNvSpPr txBox="1"/>
          <p:nvPr/>
        </p:nvSpPr>
        <p:spPr>
          <a:xfrm>
            <a:off x="383807" y="157758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체인코드 실행 및 테스트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D1CFA6E-2194-4E0E-B7EB-C180102E8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5" y="998070"/>
            <a:ext cx="10078857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21874" y="0"/>
            <a:ext cx="12213874" cy="4215750"/>
            <a:chOff x="-21874" y="0"/>
            <a:chExt cx="12213874" cy="4215750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2192000" cy="3426864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1874" y="3538642"/>
              <a:ext cx="692777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800">
                  <a:gradFill flip="none" rotWithShape="1">
                    <a:gsLst>
                      <a:gs pos="0">
                        <a:srgbClr val="56C2F8">
                          <a:alpha val="80000"/>
                        </a:srgbClr>
                      </a:gs>
                      <a:gs pos="74000">
                        <a:srgbClr val="56C2F8"/>
                      </a:gs>
                      <a:gs pos="83000">
                        <a:srgbClr val="0CA5F5"/>
                      </a:gs>
                      <a:gs pos="100000">
                        <a:srgbClr val="0994D9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Sandoll 격동고딕" panose="020B0600000101010101" pitchFamily="34" charset="-127"/>
                  <a:ea typeface="Sandoll 격동고딕" panose="020B0600000101010101" pitchFamily="34" charset="-127"/>
                </a:rPr>
                <a:t>4. CA </a:t>
              </a:r>
              <a:r>
                <a:rPr lang="ko-KR" altLang="en-US" sz="3800">
                  <a:gradFill flip="none" rotWithShape="1">
                    <a:gsLst>
                      <a:gs pos="0">
                        <a:srgbClr val="56C2F8">
                          <a:alpha val="80000"/>
                        </a:srgbClr>
                      </a:gs>
                      <a:gs pos="74000">
                        <a:srgbClr val="56C2F8"/>
                      </a:gs>
                      <a:gs pos="83000">
                        <a:srgbClr val="0CA5F5"/>
                      </a:gs>
                      <a:gs pos="100000">
                        <a:srgbClr val="0994D9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Sandoll 격동고딕" panose="020B0600000101010101" pitchFamily="34" charset="-127"/>
                  <a:ea typeface="Sandoll 격동고딕" panose="020B0600000101010101" pitchFamily="34" charset="-127"/>
                </a:rPr>
                <a:t>서버 구성</a:t>
              </a:r>
              <a:endParaRPr lang="ko-KR" altLang="en-US" sz="38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11542520" y="0"/>
              <a:ext cx="649480" cy="6494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67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FC18E2EE-6DC9-4BC5-AC39-66F80B53DE72}"/>
              </a:ext>
            </a:extLst>
          </p:cNvPr>
          <p:cNvSpPr/>
          <p:nvPr/>
        </p:nvSpPr>
        <p:spPr>
          <a:xfrm>
            <a:off x="656286" y="1439198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Client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F574C8-1721-42DF-A36F-84668ABB913A}"/>
              </a:ext>
            </a:extLst>
          </p:cNvPr>
          <p:cNvSpPr/>
          <p:nvPr/>
        </p:nvSpPr>
        <p:spPr>
          <a:xfrm>
            <a:off x="2074695" y="1613370"/>
            <a:ext cx="1201783" cy="73165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200"/>
              <a:t>(Node.js Web)</a:t>
            </a:r>
            <a:endParaRPr lang="ko-KR" altLang="en-US" sz="12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C62687-3287-42A0-B18A-C8B0680DEC9D}"/>
              </a:ext>
            </a:extLst>
          </p:cNvPr>
          <p:cNvSpPr/>
          <p:nvPr/>
        </p:nvSpPr>
        <p:spPr>
          <a:xfrm>
            <a:off x="3880272" y="1613370"/>
            <a:ext cx="1201783" cy="73165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SDK</a:t>
            </a:r>
          </a:p>
          <a:p>
            <a:pPr algn="ctr"/>
            <a:r>
              <a:rPr lang="en-US" altLang="ko-KR" sz="1200"/>
              <a:t>(Node.js)</a:t>
            </a:r>
            <a:endParaRPr lang="ko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CEA1FB-27E8-440C-90D6-2740735B4FB5}"/>
              </a:ext>
            </a:extLst>
          </p:cNvPr>
          <p:cNvSpPr/>
          <p:nvPr/>
        </p:nvSpPr>
        <p:spPr>
          <a:xfrm>
            <a:off x="3119723" y="3261630"/>
            <a:ext cx="812074" cy="60946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Fabric</a:t>
            </a:r>
          </a:p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4C27A9-29C7-48F3-9622-6685A1EDDD18}"/>
              </a:ext>
            </a:extLst>
          </p:cNvPr>
          <p:cNvSpPr/>
          <p:nvPr/>
        </p:nvSpPr>
        <p:spPr>
          <a:xfrm>
            <a:off x="5851675" y="1613370"/>
            <a:ext cx="1201783" cy="73165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Hyperledger Fabric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389637-D32A-4AEA-A8FA-A93DA34FE2A1}"/>
              </a:ext>
            </a:extLst>
          </p:cNvPr>
          <p:cNvSpPr/>
          <p:nvPr/>
        </p:nvSpPr>
        <p:spPr>
          <a:xfrm>
            <a:off x="5048671" y="3261630"/>
            <a:ext cx="812074" cy="60946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</a:t>
            </a:r>
            <a:endParaRPr lang="ko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3A0DBF-B371-4EE3-A987-B30BFAD98661}"/>
              </a:ext>
            </a:extLst>
          </p:cNvPr>
          <p:cNvSpPr/>
          <p:nvPr/>
        </p:nvSpPr>
        <p:spPr>
          <a:xfrm>
            <a:off x="4084197" y="3261630"/>
            <a:ext cx="812074" cy="60946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Fabric</a:t>
            </a:r>
          </a:p>
          <a:p>
            <a:pPr algn="ctr"/>
            <a:r>
              <a:rPr lang="en-US" altLang="ko-KR" sz="1200"/>
              <a:t>CA Server</a:t>
            </a:r>
            <a:endParaRPr lang="ko-KR" altLang="en-US" sz="12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7ABBAE-32B0-4196-B17C-A139B9C6CF1C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1736286" y="1979198"/>
            <a:ext cx="33840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33CB45-D87F-44AD-9BB5-F3930CC972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276478" y="1979198"/>
            <a:ext cx="60379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EBD4C5-0AAB-42CD-8665-24BC78F1AD12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082055" y="1979198"/>
            <a:ext cx="76962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B36533-D2C8-47A2-AA51-AF4FA51AED2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3525760" y="2345026"/>
            <a:ext cx="955404" cy="916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C2BD0C9-4D24-4523-87AA-7F8573144E06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4481164" y="2345026"/>
            <a:ext cx="9070" cy="916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61B14C-1C5C-4D2C-A24F-34BC4A533A9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4481164" y="2345026"/>
            <a:ext cx="973544" cy="916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B0613B-2DC4-4F24-A5BC-F0645456CA11}"/>
              </a:ext>
            </a:extLst>
          </p:cNvPr>
          <p:cNvSpPr txBox="1"/>
          <p:nvPr/>
        </p:nvSpPr>
        <p:spPr>
          <a:xfrm>
            <a:off x="5148095" y="1640644"/>
            <a:ext cx="679994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gRPC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77F9EA-0882-41D5-959E-7E92BE92250E}"/>
              </a:ext>
            </a:extLst>
          </p:cNvPr>
          <p:cNvSpPr/>
          <p:nvPr/>
        </p:nvSpPr>
        <p:spPr>
          <a:xfrm>
            <a:off x="2732626" y="2529974"/>
            <a:ext cx="812074" cy="60946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Express</a:t>
            </a:r>
            <a:endParaRPr lang="ko-KR" altLang="en-US" sz="12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754485-8C0B-4243-95EC-5A7C9E895032}"/>
              </a:ext>
            </a:extLst>
          </p:cNvPr>
          <p:cNvSpPr/>
          <p:nvPr/>
        </p:nvSpPr>
        <p:spPr>
          <a:xfrm>
            <a:off x="1809516" y="2529974"/>
            <a:ext cx="812074" cy="60946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Angular JS</a:t>
            </a:r>
            <a:endParaRPr lang="ko-KR" altLang="en-US" sz="10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09BC21-C634-42F2-9808-80FE20B16B34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flipH="1">
            <a:off x="2215553" y="2345026"/>
            <a:ext cx="460034" cy="184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236D19C-E5F5-4F10-879C-B93C3A494861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2675587" y="2345026"/>
            <a:ext cx="463076" cy="184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46FAF29-9A4B-44B8-8B08-2B23EDD59794}"/>
              </a:ext>
            </a:extLst>
          </p:cNvPr>
          <p:cNvGrpSpPr/>
          <p:nvPr/>
        </p:nvGrpSpPr>
        <p:grpSpPr>
          <a:xfrm>
            <a:off x="6055600" y="2599418"/>
            <a:ext cx="5516879" cy="2557991"/>
            <a:chOff x="1510937" y="1099609"/>
            <a:chExt cx="9170125" cy="465878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818C2FA-E3EE-41F2-837C-0478996CB872}"/>
                </a:ext>
              </a:extLst>
            </p:cNvPr>
            <p:cNvSpPr/>
            <p:nvPr/>
          </p:nvSpPr>
          <p:spPr>
            <a:xfrm>
              <a:off x="1510937" y="1099609"/>
              <a:ext cx="9170125" cy="46587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32CDEE4-1B53-495B-9918-89AADE3DF7BB}"/>
                </a:ext>
              </a:extLst>
            </p:cNvPr>
            <p:cNvSpPr/>
            <p:nvPr/>
          </p:nvSpPr>
          <p:spPr>
            <a:xfrm>
              <a:off x="2048695" y="3811127"/>
              <a:ext cx="5334000" cy="158931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E27B702-2A53-4414-8A82-8B43FDC9CDB5}"/>
                </a:ext>
              </a:extLst>
            </p:cNvPr>
            <p:cNvSpPr/>
            <p:nvPr/>
          </p:nvSpPr>
          <p:spPr>
            <a:xfrm>
              <a:off x="2203271" y="3935224"/>
              <a:ext cx="2238103" cy="1341120"/>
            </a:xfrm>
            <a:prstGeom prst="round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DA3EA85-586C-4E0C-B69F-4E1DD7DB2E83}"/>
                </a:ext>
              </a:extLst>
            </p:cNvPr>
            <p:cNvSpPr/>
            <p:nvPr/>
          </p:nvSpPr>
          <p:spPr>
            <a:xfrm>
              <a:off x="5320938" y="1488040"/>
              <a:ext cx="1550125" cy="14543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Ordering</a:t>
              </a:r>
            </a:p>
            <a:p>
              <a:pPr algn="ctr"/>
              <a:r>
                <a:rPr lang="en-US" altLang="ko-KR" sz="1000"/>
                <a:t>Service</a:t>
              </a:r>
            </a:p>
            <a:p>
              <a:pPr algn="ctr"/>
              <a:r>
                <a:rPr lang="en-US" altLang="ko-KR" sz="1000"/>
                <a:t>Node</a:t>
              </a:r>
              <a:endParaRPr lang="ko-KR" altLang="en-US" sz="100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EB795E3-4CE0-4DD7-9AE9-DA3567CDE873}"/>
                </a:ext>
              </a:extLst>
            </p:cNvPr>
            <p:cNvSpPr/>
            <p:nvPr/>
          </p:nvSpPr>
          <p:spPr>
            <a:xfrm>
              <a:off x="3444242" y="4472980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peer1</a:t>
              </a:r>
              <a:endParaRPr lang="ko-KR" altLang="en-US" sz="100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955434-43F8-40CD-8C9C-B545B8099BB7}"/>
                </a:ext>
              </a:extLst>
            </p:cNvPr>
            <p:cNvSpPr/>
            <p:nvPr/>
          </p:nvSpPr>
          <p:spPr>
            <a:xfrm>
              <a:off x="2325191" y="4472980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peer0</a:t>
              </a:r>
              <a:endParaRPr lang="ko-KR" altLang="en-US" sz="100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2C7F9BD-5708-45C0-ABA8-41AAF3EB8E40}"/>
                </a:ext>
              </a:extLst>
            </p:cNvPr>
            <p:cNvSpPr/>
            <p:nvPr/>
          </p:nvSpPr>
          <p:spPr>
            <a:xfrm>
              <a:off x="2325191" y="3908011"/>
              <a:ext cx="1994262" cy="29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Sales1 org</a:t>
              </a:r>
              <a:endParaRPr lang="ko-KR" altLang="en-US" sz="10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316C1F79-43BE-4642-9C51-EDB79086617B}"/>
                </a:ext>
              </a:extLst>
            </p:cNvPr>
            <p:cNvSpPr/>
            <p:nvPr/>
          </p:nvSpPr>
          <p:spPr>
            <a:xfrm>
              <a:off x="4976950" y="3942843"/>
              <a:ext cx="2238103" cy="1341120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4D652FE-A4CA-477C-85E4-F174839AB0C5}"/>
                </a:ext>
              </a:extLst>
            </p:cNvPr>
            <p:cNvSpPr/>
            <p:nvPr/>
          </p:nvSpPr>
          <p:spPr>
            <a:xfrm>
              <a:off x="6217921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peer1</a:t>
              </a:r>
              <a:endParaRPr lang="ko-KR" altLang="en-US" sz="10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D649E40-0D4D-4F8B-A750-FF1E0187495A}"/>
                </a:ext>
              </a:extLst>
            </p:cNvPr>
            <p:cNvSpPr/>
            <p:nvPr/>
          </p:nvSpPr>
          <p:spPr>
            <a:xfrm>
              <a:off x="5098870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peer0</a:t>
              </a:r>
              <a:endParaRPr lang="ko-KR" altLang="en-US" sz="100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C3FAC1C-90A1-4156-9C97-3280DF3582D9}"/>
                </a:ext>
              </a:extLst>
            </p:cNvPr>
            <p:cNvSpPr/>
            <p:nvPr/>
          </p:nvSpPr>
          <p:spPr>
            <a:xfrm>
              <a:off x="5098870" y="3915630"/>
              <a:ext cx="1994262" cy="29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Customer org</a:t>
              </a:r>
              <a:endParaRPr lang="ko-KR" altLang="en-US" sz="100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ACD4E92-64BE-40CD-B448-0E28FD56D466}"/>
                </a:ext>
              </a:extLst>
            </p:cNvPr>
            <p:cNvSpPr/>
            <p:nvPr/>
          </p:nvSpPr>
          <p:spPr>
            <a:xfrm>
              <a:off x="7750631" y="3942843"/>
              <a:ext cx="2238103" cy="1341120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849F10-0E43-4F80-B5EB-ADEAFAC614A7}"/>
                </a:ext>
              </a:extLst>
            </p:cNvPr>
            <p:cNvSpPr/>
            <p:nvPr/>
          </p:nvSpPr>
          <p:spPr>
            <a:xfrm>
              <a:off x="8991602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peer1</a:t>
              </a:r>
              <a:endParaRPr lang="ko-KR" altLang="en-US" sz="100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4491952-8ADA-4850-B716-BE0C2ABB9264}"/>
                </a:ext>
              </a:extLst>
            </p:cNvPr>
            <p:cNvSpPr/>
            <p:nvPr/>
          </p:nvSpPr>
          <p:spPr>
            <a:xfrm>
              <a:off x="7872551" y="4480599"/>
              <a:ext cx="875211" cy="6052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peer0</a:t>
              </a:r>
              <a:endParaRPr lang="ko-KR" altLang="en-US" sz="100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51F6920-B617-444F-AB46-28A8CC7F4210}"/>
                </a:ext>
              </a:extLst>
            </p:cNvPr>
            <p:cNvSpPr/>
            <p:nvPr/>
          </p:nvSpPr>
          <p:spPr>
            <a:xfrm>
              <a:off x="7872551" y="3915630"/>
              <a:ext cx="1994262" cy="29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Sales2 org</a:t>
              </a:r>
              <a:endParaRPr lang="ko-KR" altLang="en-US" sz="100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A7C2661-6893-431C-A801-471F52C12F5D}"/>
                </a:ext>
              </a:extLst>
            </p:cNvPr>
            <p:cNvSpPr/>
            <p:nvPr/>
          </p:nvSpPr>
          <p:spPr>
            <a:xfrm>
              <a:off x="4839792" y="3706624"/>
              <a:ext cx="5573485" cy="1823355"/>
            </a:xfrm>
            <a:prstGeom prst="rect">
              <a:avLst/>
            </a:prstGeom>
            <a:noFill/>
            <a:ln w="571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F792C3-6C30-4B13-90F0-41B955C69E6E}"/>
                </a:ext>
              </a:extLst>
            </p:cNvPr>
            <p:cNvSpPr txBox="1"/>
            <p:nvPr/>
          </p:nvSpPr>
          <p:spPr>
            <a:xfrm>
              <a:off x="2048695" y="3367620"/>
              <a:ext cx="1172914" cy="44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FF0000"/>
                  </a:solidFill>
                </a:rPr>
                <a:t>channel1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1DCAB2-1C86-4E1A-9E06-F11FD51FADA7}"/>
                </a:ext>
              </a:extLst>
            </p:cNvPr>
            <p:cNvSpPr txBox="1"/>
            <p:nvPr/>
          </p:nvSpPr>
          <p:spPr>
            <a:xfrm>
              <a:off x="9429125" y="3337292"/>
              <a:ext cx="1172914" cy="44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</a:rPr>
                <a:t>channel2</a:t>
              </a:r>
              <a:endParaRPr lang="ko-KR" altLang="en-US" sz="1000">
                <a:solidFill>
                  <a:srgbClr val="0070C0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E7163B9-FE15-4BE2-AF08-FC6EC47D51B4}"/>
                </a:ext>
              </a:extLst>
            </p:cNvPr>
            <p:cNvCxnSpPr>
              <a:stCxn id="53" idx="1"/>
              <a:endCxn id="56" idx="0"/>
            </p:cNvCxnSpPr>
            <p:nvPr/>
          </p:nvCxnSpPr>
          <p:spPr>
            <a:xfrm flipH="1">
              <a:off x="3322322" y="2215206"/>
              <a:ext cx="1998616" cy="16928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988321B-71EA-4156-A8A5-058DF7976A19}"/>
                </a:ext>
              </a:extLst>
            </p:cNvPr>
            <p:cNvCxnSpPr>
              <a:stCxn id="53" idx="2"/>
              <a:endCxn id="60" idx="0"/>
            </p:cNvCxnSpPr>
            <p:nvPr/>
          </p:nvCxnSpPr>
          <p:spPr>
            <a:xfrm>
              <a:off x="6096001" y="2942371"/>
              <a:ext cx="0" cy="9732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B1AB24A-6470-41A1-A00C-771E82D93B97}"/>
                </a:ext>
              </a:extLst>
            </p:cNvPr>
            <p:cNvCxnSpPr>
              <a:stCxn id="53" idx="3"/>
              <a:endCxn id="64" idx="0"/>
            </p:cNvCxnSpPr>
            <p:nvPr/>
          </p:nvCxnSpPr>
          <p:spPr>
            <a:xfrm>
              <a:off x="6871063" y="2215206"/>
              <a:ext cx="1998619" cy="17004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598871-EE7C-4B01-92D6-6C6651021AAD}"/>
                </a:ext>
              </a:extLst>
            </p:cNvPr>
            <p:cNvSpPr txBox="1"/>
            <p:nvPr/>
          </p:nvSpPr>
          <p:spPr>
            <a:xfrm>
              <a:off x="1532830" y="1118709"/>
              <a:ext cx="1500647" cy="44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cnrlpub.com</a:t>
              </a:r>
              <a:endParaRPr lang="ko-KR" altLang="en-US" sz="1000"/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953FEAF-E196-40DD-B991-4727989279EB}"/>
              </a:ext>
            </a:extLst>
          </p:cNvPr>
          <p:cNvCxnSpPr>
            <a:stCxn id="14" idx="2"/>
            <a:endCxn id="50" idx="0"/>
          </p:cNvCxnSpPr>
          <p:nvPr/>
        </p:nvCxnSpPr>
        <p:spPr>
          <a:xfrm>
            <a:off x="6452567" y="2345026"/>
            <a:ext cx="2361473" cy="254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96D0357-94F5-4FDD-A106-50A5F2714B9C}"/>
              </a:ext>
            </a:extLst>
          </p:cNvPr>
          <p:cNvSpPr txBox="1"/>
          <p:nvPr/>
        </p:nvSpPr>
        <p:spPr>
          <a:xfrm>
            <a:off x="383807" y="157758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하이퍼레저 패브릭 </a:t>
            </a:r>
            <a:r>
              <a:rPr lang="en-US" altLang="ko-KR"/>
              <a:t>SDK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35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8DBABE-4D67-477C-A077-7DD342314E6E}"/>
              </a:ext>
            </a:extLst>
          </p:cNvPr>
          <p:cNvSpPr txBox="1"/>
          <p:nvPr/>
        </p:nvSpPr>
        <p:spPr>
          <a:xfrm>
            <a:off x="540987" y="1188463"/>
            <a:ext cx="3502305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00B050"/>
                </a:solidFill>
              </a:rPr>
              <a:t>$</a:t>
            </a:r>
            <a:r>
              <a:rPr lang="en-US" altLang="ko-KR" sz="1200">
                <a:solidFill>
                  <a:schemeClr val="bg1"/>
                </a:solidFill>
              </a:rPr>
              <a:t> cd $GOPATH/src/stream-music</a:t>
            </a:r>
          </a:p>
          <a:p>
            <a:r>
              <a:rPr lang="en-US" altLang="ko-KR" sz="1200">
                <a:solidFill>
                  <a:srgbClr val="00B050"/>
                </a:solidFill>
              </a:rPr>
              <a:t>$</a:t>
            </a:r>
            <a:r>
              <a:rPr lang="en-US" altLang="ko-KR" sz="1200">
                <a:solidFill>
                  <a:schemeClr val="bg1"/>
                </a:solidFill>
              </a:rPr>
              <a:t> mkdir –p application/sdk &amp;&amp; application/sdk</a:t>
            </a:r>
          </a:p>
          <a:p>
            <a:r>
              <a:rPr lang="en-US" altLang="ko-KR" sz="1200">
                <a:solidFill>
                  <a:srgbClr val="00B050"/>
                </a:solidFill>
              </a:rPr>
              <a:t>$</a:t>
            </a:r>
            <a:r>
              <a:rPr lang="en-US" altLang="ko-KR" sz="1200">
                <a:solidFill>
                  <a:schemeClr val="bg1"/>
                </a:solidFill>
              </a:rPr>
              <a:t> touch enrollAdmin.js</a:t>
            </a:r>
          </a:p>
          <a:p>
            <a:r>
              <a:rPr lang="en-US" altLang="ko-KR" sz="1200">
                <a:solidFill>
                  <a:srgbClr val="00B050"/>
                </a:solidFill>
              </a:rPr>
              <a:t>$</a:t>
            </a:r>
            <a:r>
              <a:rPr lang="en-US" altLang="ko-KR" sz="1200">
                <a:solidFill>
                  <a:schemeClr val="bg1"/>
                </a:solidFill>
              </a:rPr>
              <a:t> touch registUser.js</a:t>
            </a:r>
          </a:p>
          <a:p>
            <a:endParaRPr lang="en-US" altLang="ko-KR" sz="1200">
              <a:solidFill>
                <a:schemeClr val="bg1"/>
              </a:solidFill>
            </a:endParaRPr>
          </a:p>
          <a:p>
            <a:r>
              <a:rPr lang="en-US" altLang="ko-KR" sz="1200">
                <a:solidFill>
                  <a:srgbClr val="00B050"/>
                </a:solidFill>
              </a:rPr>
              <a:t>$</a:t>
            </a:r>
            <a:r>
              <a:rPr lang="en-US" altLang="ko-KR" sz="1200">
                <a:solidFill>
                  <a:schemeClr val="bg1"/>
                </a:solidFill>
              </a:rPr>
              <a:t> cd $GOPATH/src/stream-music/application</a:t>
            </a:r>
          </a:p>
          <a:p>
            <a:r>
              <a:rPr lang="en-US" altLang="ko-KR" sz="1200">
                <a:solidFill>
                  <a:srgbClr val="00B050"/>
                </a:solidFill>
              </a:rPr>
              <a:t>$</a:t>
            </a:r>
            <a:r>
              <a:rPr lang="en-US" altLang="ko-KR" sz="1200">
                <a:solidFill>
                  <a:schemeClr val="bg1"/>
                </a:solidFill>
              </a:rPr>
              <a:t> touch pakage.json</a:t>
            </a:r>
          </a:p>
          <a:p>
            <a:r>
              <a:rPr lang="en-US" altLang="ko-KR" sz="1200">
                <a:solidFill>
                  <a:srgbClr val="00B050"/>
                </a:solidFill>
              </a:rPr>
              <a:t>$</a:t>
            </a:r>
            <a:r>
              <a:rPr lang="en-US" altLang="ko-KR" sz="1200">
                <a:solidFill>
                  <a:schemeClr val="bg1"/>
                </a:solidFill>
              </a:rPr>
              <a:t> code pakage.json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3248D-C7C1-4322-B435-1C8DFC458D09}"/>
              </a:ext>
            </a:extLst>
          </p:cNvPr>
          <p:cNvSpPr txBox="1"/>
          <p:nvPr/>
        </p:nvSpPr>
        <p:spPr>
          <a:xfrm>
            <a:off x="383807" y="157758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npm </a:t>
            </a:r>
            <a:r>
              <a:rPr lang="ko-KR" altLang="en-US"/>
              <a:t>라이브러리 설치 및 디렉터리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3329B-9342-4697-9987-64A6CFADBDBC}"/>
              </a:ext>
            </a:extLst>
          </p:cNvPr>
          <p:cNvSpPr txBox="1"/>
          <p:nvPr/>
        </p:nvSpPr>
        <p:spPr>
          <a:xfrm>
            <a:off x="4784441" y="1188463"/>
            <a:ext cx="6096000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"name": "fabric-acorn-music",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"version": "1.0.0",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"description": "Hyperledger Fabric CNRL Music Application",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"main": "server.js",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"dependencies": {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"fabric-ca-client": "^1.4.0",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"fabric-client": "^1.4.0",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"fabric-network": "~1.4.0",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"grpc": "^1.9.1",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"express": "latest",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"body-parser": "latest",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"ejs": "latest",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"angular": "^1.4.3"</a:t>
            </a:r>
          </a:p>
          <a:p>
            <a:r>
              <a:rPr lang="ko-KR" altLang="en-US" sz="1000">
                <a:solidFill>
                  <a:schemeClr val="bg1"/>
                </a:solidFill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},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"license": "Apache-2.0",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"keywords": [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"Hyperledger",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"Fabric",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“CNRL",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"Music",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        "Application"</a:t>
            </a:r>
          </a:p>
          <a:p>
            <a:r>
              <a:rPr lang="ko-KR" altLang="en-US" sz="1000">
                <a:solidFill>
                  <a:schemeClr val="bg1"/>
                </a:solidFill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000">
                <a:solidFill>
                  <a:schemeClr val="bg1"/>
                </a:solidFill>
                <a:ea typeface="돋움체" panose="020B0609000101010101" pitchFamily="49" charset="-127"/>
              </a:rPr>
              <a:t>}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FC7AC-82CB-4F08-8A4E-8C6EC1F2780D}"/>
              </a:ext>
            </a:extLst>
          </p:cNvPr>
          <p:cNvSpPr txBox="1"/>
          <p:nvPr/>
        </p:nvSpPr>
        <p:spPr>
          <a:xfrm>
            <a:off x="540987" y="2727323"/>
            <a:ext cx="3502305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B050"/>
                </a:solidFill>
              </a:rPr>
              <a:t>$</a:t>
            </a:r>
            <a:r>
              <a:rPr lang="en-US" altLang="ko-KR" sz="1200"/>
              <a:t> </a:t>
            </a:r>
            <a:r>
              <a:rPr lang="en-US" altLang="ko-KR" sz="1200">
                <a:solidFill>
                  <a:srgbClr val="FF0000"/>
                </a:solidFill>
              </a:rPr>
              <a:t>npm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install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--save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9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8B9D6B1-6B6B-49E2-8B6D-ABA91F41FD49}"/>
              </a:ext>
            </a:extLst>
          </p:cNvPr>
          <p:cNvSpPr txBox="1"/>
          <p:nvPr/>
        </p:nvSpPr>
        <p:spPr>
          <a:xfrm>
            <a:off x="383807" y="15775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connection.json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162E3-3399-4BE7-8E47-EA687B169691}"/>
              </a:ext>
            </a:extLst>
          </p:cNvPr>
          <p:cNvSpPr txBox="1"/>
          <p:nvPr/>
        </p:nvSpPr>
        <p:spPr>
          <a:xfrm>
            <a:off x="431973" y="494196"/>
            <a:ext cx="482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cd $GOPATH/src/stream-music/basic-network/</a:t>
            </a:r>
          </a:p>
          <a:p>
            <a:r>
              <a:rPr lang="en-US" altLang="ko-KR" sz="1200"/>
              <a:t>touch docker-compose-ca.yaml &amp;&amp; code docker-compose-ca.yaml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BC226-DF94-46CE-9436-C16BE793C5A1}"/>
              </a:ext>
            </a:extLst>
          </p:cNvPr>
          <p:cNvSpPr txBox="1"/>
          <p:nvPr/>
        </p:nvSpPr>
        <p:spPr>
          <a:xfrm>
            <a:off x="501252" y="980544"/>
            <a:ext cx="10303767" cy="57861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cnrl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ca.sales1.cnrlpub.com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hyperledger/fabric-ca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FABRIC_CA_HOME=/etc/hyperledger/fabric-ca-server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FABRIC_CA_SERVER_CA_NAME=ca.sales1.cnrlpub.com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FABRIC_CA_SERVER_CA_CERTFILE=/etc/hyperledger/fabric-ca-server-config/ca.sales1.cnrlpub.com-cert.pem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FABRIC_CA_SERVER_CA_KEYFILE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=/etc/hyperledger/fabric-ca-server-config/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ae3fe9e3dabbaf5dcde7a243d04059f0efad66b89369726734846064a02d9fba_sk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"7054:7054"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 -c 'fabric-ca-server start -b admin:adminpw -d'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./crypto-config/peerOrganizations/sales1.cnrlpub.com/ca/:/etc/hyperledger/fabric-ca-server-config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ca.sales1.cnrlpub.com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cnrl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ca.sales2.cnrlpub.com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hyperledger/fabric-ca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FABRIC_CA_HOME=/etc/hyperledger/fabric-ca-server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FABRIC_CA_SERVER_CA_NAME=ca.sales2.cnrlpub.com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FABRIC_CA_SERVER_CA_CERTFILE=/etc/hyperledger/fabric-ca-server-config/ca.sales2.cnrlpub.com-cert.pem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FABRIC_CA_SERVER_CA_KEYFILE=/etc/hyperledger/fabric-ca-server-config/bb87f1760b65aba79771bef2d0aaf0aa46e2a3c311f6c6181b781fd79d23daad_sk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"8054:7054"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 -c 'fabric-ca-server start -b admin:adminpw -d'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./crypto-config/peerOrganizations/sales2.cnrlpub.com/ca/:/etc/hyperledger/fabric-ca-server-config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ca.sales2.cnrlpub.com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cnrl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B49ED-FBC1-48E6-967C-FAC93384172A}"/>
              </a:ext>
            </a:extLst>
          </p:cNvPr>
          <p:cNvSpPr txBox="1"/>
          <p:nvPr/>
        </p:nvSpPr>
        <p:spPr>
          <a:xfrm>
            <a:off x="2292140" y="3429000"/>
            <a:ext cx="8745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$GOPATH/go/src/stream-music-2/basic-network/crypto-config/peerOrganizations/sales1.cnrlpub.com/ca/ 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9A123A1-2C5E-48E0-87DD-AA0092C1CB56}"/>
              </a:ext>
            </a:extLst>
          </p:cNvPr>
          <p:cNvCxnSpPr>
            <a:cxnSpLocks/>
          </p:cNvCxnSpPr>
          <p:nvPr/>
        </p:nvCxnSpPr>
        <p:spPr>
          <a:xfrm flipH="1">
            <a:off x="5943954" y="3049935"/>
            <a:ext cx="152046" cy="379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72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A0ECEB-5FCB-4534-8DEC-3186D25A2FBE}"/>
              </a:ext>
            </a:extLst>
          </p:cNvPr>
          <p:cNvSpPr txBox="1"/>
          <p:nvPr/>
        </p:nvSpPr>
        <p:spPr>
          <a:xfrm>
            <a:off x="431973" y="948690"/>
            <a:ext cx="11309223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"basic-network"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"client"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"organization"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"Sales1"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"connection"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"timeout"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"peer"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"endorser"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"orderer"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"channels"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"channelsales1"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"orderers"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"orderer1.cnrlpub.com"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"peers"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"peer0.sales1.cnrlpub.com"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"organizations"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"Sales1"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"mspid"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"Sales1Org"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"peers"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"peer0.sales1.cnrlpub.com"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"certificateAuthorities"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"ca.sales1.cnrlpub.com"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adminPrivateKey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"../../basic-network/crypto-config/peerOrganizations/sales1.cnrlpub.com/users/Admin@sales1.cnrlpub.com/msp/</a:t>
            </a:r>
            <a:r>
              <a:rPr lang="en-US" altLang="ko-KR" sz="9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keystore/dfdb455c0659ab1101e576706f7889bc6504087fa3a3ee2e3a02a8e68cc2995c_sk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"signedCert"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"../../basic-network/crypto-config/peerOrganizations/sales1.cnrlpub.com/users/Admin@sales1.cnrlpub.com/msp/signcerts/Admin@sales1.cnrlpub.com-cert.pem"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9D6B1-6B6B-49E2-8B6D-ABA91F41FD49}"/>
              </a:ext>
            </a:extLst>
          </p:cNvPr>
          <p:cNvSpPr txBox="1"/>
          <p:nvPr/>
        </p:nvSpPr>
        <p:spPr>
          <a:xfrm>
            <a:off x="383807" y="15775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connection.json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162E3-3399-4BE7-8E47-EA687B169691}"/>
              </a:ext>
            </a:extLst>
          </p:cNvPr>
          <p:cNvSpPr txBox="1"/>
          <p:nvPr/>
        </p:nvSpPr>
        <p:spPr>
          <a:xfrm>
            <a:off x="431973" y="494196"/>
            <a:ext cx="358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cd $GOPATH/src/stream-music/application</a:t>
            </a:r>
          </a:p>
          <a:p>
            <a:r>
              <a:rPr lang="en-US" altLang="ko-KR" sz="1200"/>
              <a:t>touch connection.json &amp;&amp; code connection.json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862CDA-AE74-4229-B048-980B56CE2118}"/>
              </a:ext>
            </a:extLst>
          </p:cNvPr>
          <p:cNvSpPr txBox="1"/>
          <p:nvPr/>
        </p:nvSpPr>
        <p:spPr>
          <a:xfrm>
            <a:off x="4686009" y="527090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CA</a:t>
            </a:r>
            <a:r>
              <a:rPr lang="ko-KR" altLang="en-US" sz="1200"/>
              <a:t>서버에 관리자와 사용자를 등록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5B983-C6C7-4E46-A241-E4A8BC9EEB05}"/>
              </a:ext>
            </a:extLst>
          </p:cNvPr>
          <p:cNvSpPr txBox="1"/>
          <p:nvPr/>
        </p:nvSpPr>
        <p:spPr>
          <a:xfrm>
            <a:off x="3479674" y="4772657"/>
            <a:ext cx="826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$GOPATH/go/src/stream-music-2/basic-network/crypto-config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/peerOrganizations/sales1.cnrlpub.com/users/Admin@sales1.cnrlpub.com/msp/keystore/ 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718979-80C3-4368-AFDF-39F2A6C764BB}"/>
              </a:ext>
            </a:extLst>
          </p:cNvPr>
          <p:cNvCxnSpPr/>
          <p:nvPr/>
        </p:nvCxnSpPr>
        <p:spPr>
          <a:xfrm flipV="1">
            <a:off x="6669248" y="5295877"/>
            <a:ext cx="125835" cy="5176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14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6B648-4D81-4FD1-B0E9-18E07A989791}"/>
              </a:ext>
            </a:extLst>
          </p:cNvPr>
          <p:cNvSpPr txBox="1"/>
          <p:nvPr/>
        </p:nvSpPr>
        <p:spPr>
          <a:xfrm>
            <a:off x="291537" y="948690"/>
            <a:ext cx="11608925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"orderers"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"orderer1.cnrlpub.com"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"url"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"grpc://localhost:7050"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"grpcOptions"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"ssl-target-name-override"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"orderer1.cnrlpub.com"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"grpc-max-send-message-length"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"tlsCACerts"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"../../basic-network/crypto-config/ordererOrganizations/cnrlpub.com/orderers/orderer1.cnrlpub.com/msp/tlscacerts/tlsca.cnrlpub.com-cert.pem"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"peers"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"peer0.sales1.cnrlpub.com"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"url"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"grpc://localhost:7051"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"tlsCACerts"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"../../basic-network/crypto-config/peerOrganizations/sales1.cnrlpub.com/peers/peer0.sales1.cnrlpub.com/msp/tlscacerts/tlsca.sales1.cnrlpub.com-cert.pem"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"grpcOptions"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"ssl-target-name-override"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"peer1.sales1.cnrlpub.com"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"hostnameOverride"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"peer1.sales1.cnrlpub.com"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"certificateAuthorities"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"ca.sales1.cnrlpub.com"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"url"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"http://localhost:7054"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"caName"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"ca.sales1.cnrlpub.com"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"tlsCACerts"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"../../basic-network/crypto-config/peerOrganizations/sales1.cnrlpub.com/ca/ca.sales1.cnrlpub.com-cert.pem"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"registrar"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"enrollId"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"enrollSecret"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"adminpw"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"caName"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"casales1"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"httpOptions"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"verify"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4AE90-3EBE-4E16-B0D5-97C4D29A22AD}"/>
              </a:ext>
            </a:extLst>
          </p:cNvPr>
          <p:cNvSpPr txBox="1"/>
          <p:nvPr/>
        </p:nvSpPr>
        <p:spPr>
          <a:xfrm>
            <a:off x="383807" y="15775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connection.json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30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0F5157-9D3B-41DD-A76F-4255381B0AB9}"/>
              </a:ext>
            </a:extLst>
          </p:cNvPr>
          <p:cNvSpPr txBox="1"/>
          <p:nvPr/>
        </p:nvSpPr>
        <p:spPr>
          <a:xfrm>
            <a:off x="383807" y="157758"/>
            <a:ext cx="19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enrollAdmin.js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507C7-5616-40ED-AD7B-C7484BE963E3}"/>
              </a:ext>
            </a:extLst>
          </p:cNvPr>
          <p:cNvSpPr txBox="1"/>
          <p:nvPr/>
        </p:nvSpPr>
        <p:spPr>
          <a:xfrm>
            <a:off x="722144" y="948690"/>
            <a:ext cx="10253343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 strict'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FabricCAServices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'fabric-ca-client'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FileSystemWallet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X509WalletMixin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'fabric-network'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ccpPath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__dirname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'connection.json'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ccpJSON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readFileSync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ccpPath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ccp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ccpJSON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ccp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certificateAuthorities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'ca.sales1.cnrlpub.com'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caInfo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ccp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certificateAuthorities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'ca.sales1.cnrlpub.com'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caTLSCACerts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caInfo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tlsCACerts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pem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FabricCAServices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caInfo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trustedRoots: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caTLSCACerts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verify: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caInfo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caName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walletPath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'wallet'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FileSystemWallet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walletPath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`Wallet path: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walletPath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adminExists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adminExists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 identity for the admin user "admin" already exists in the wallet'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enrollment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enroll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enrollmentID: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enrollmentSecret: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'adminpw'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X509WalletMixin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createIdentity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'Sales1Org'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certificate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toBytes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'Successfully enrolled admin user "admin" and imported it into the wallet'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ko-KR" sz="9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`Failed to enroll admin user "admin": 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8E315-7051-4F76-9C0B-5FF2DDEE7241}"/>
              </a:ext>
            </a:extLst>
          </p:cNvPr>
          <p:cNvSpPr txBox="1"/>
          <p:nvPr/>
        </p:nvSpPr>
        <p:spPr>
          <a:xfrm>
            <a:off x="722144" y="475842"/>
            <a:ext cx="3451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cd $GOPATH/src/stream-music/application/sdk</a:t>
            </a:r>
          </a:p>
          <a:p>
            <a:r>
              <a:rPr lang="en-US" altLang="ko-KR" sz="1200"/>
              <a:t>code enrollAdmin.js</a:t>
            </a:r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29960-9EB7-42AE-AE37-A779D7074904}"/>
              </a:ext>
            </a:extLst>
          </p:cNvPr>
          <p:cNvSpPr txBox="1"/>
          <p:nvPr/>
        </p:nvSpPr>
        <p:spPr>
          <a:xfrm>
            <a:off x="4511810" y="527600"/>
            <a:ext cx="5304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등록된 </a:t>
            </a:r>
            <a:r>
              <a:rPr lang="en-US" altLang="ko-KR" sz="1200"/>
              <a:t>admin </a:t>
            </a:r>
            <a:r>
              <a:rPr lang="ko-KR" altLang="en-US" sz="1200"/>
              <a:t>사용자의 인증서를 </a:t>
            </a:r>
            <a:r>
              <a:rPr lang="en-US" altLang="ko-KR" sz="1200"/>
              <a:t>.hfc-key-customer </a:t>
            </a:r>
            <a:r>
              <a:rPr lang="ko-KR" altLang="en-US" sz="1200"/>
              <a:t>디렉터리에 발급한다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80733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E0EB0EB-0E8C-409F-BFAA-AD3A519AFE63}"/>
              </a:ext>
            </a:extLst>
          </p:cNvPr>
          <p:cNvSpPr txBox="1"/>
          <p:nvPr/>
        </p:nvSpPr>
        <p:spPr>
          <a:xfrm>
            <a:off x="383807" y="157758"/>
            <a:ext cx="19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enrollAdmin.js</a:t>
            </a:r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6E4602C-32DA-4535-A936-2BF94F708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4"/>
          <a:stretch/>
        </p:blipFill>
        <p:spPr>
          <a:xfrm>
            <a:off x="949720" y="965365"/>
            <a:ext cx="8916644" cy="2181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3077D9-83A7-4AD8-B8E8-5DD4C6C5B243}"/>
              </a:ext>
            </a:extLst>
          </p:cNvPr>
          <p:cNvSpPr txBox="1"/>
          <p:nvPr/>
        </p:nvSpPr>
        <p:spPr>
          <a:xfrm>
            <a:off x="949720" y="3164557"/>
            <a:ext cx="6607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실행 후 다음과 같이 등록됐다는 메시지와 함께 인증서가 로그로 출력 된다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인증서가 발급되면 </a:t>
            </a:r>
            <a:r>
              <a:rPr lang="en-US" altLang="ko-KR" sz="1200"/>
              <a:t>admin </a:t>
            </a:r>
            <a:r>
              <a:rPr lang="ko-KR" altLang="en-US" sz="1200"/>
              <a:t>관리자가 </a:t>
            </a:r>
            <a:r>
              <a:rPr lang="en-US" altLang="ko-KR" sz="1200"/>
              <a:t>SDK</a:t>
            </a:r>
            <a:r>
              <a:rPr lang="ko-KR" altLang="en-US" sz="1200"/>
              <a:t>를 통해 </a:t>
            </a:r>
            <a:r>
              <a:rPr lang="en-US" altLang="ko-KR" sz="1200"/>
              <a:t>CA </a:t>
            </a:r>
            <a:r>
              <a:rPr lang="ko-KR" altLang="en-US" sz="1200"/>
              <a:t>서버에 정상적으로 등록됐음을 의미한다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24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0099EB-B830-4D21-B7D0-5AE7C80025A3}"/>
              </a:ext>
            </a:extLst>
          </p:cNvPr>
          <p:cNvSpPr txBox="1"/>
          <p:nvPr/>
        </p:nvSpPr>
        <p:spPr>
          <a:xfrm>
            <a:off x="730853" y="2241352"/>
            <a:ext cx="99445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4. git</a:t>
            </a:r>
            <a:r>
              <a:rPr lang="ko-KR" altLang="en-US" sz="1400"/>
              <a:t> 설치</a:t>
            </a:r>
            <a:endParaRPr lang="en-US" altLang="ko-KR" sz="1400"/>
          </a:p>
          <a:p>
            <a:r>
              <a:rPr lang="en-US" altLang="ko-KR" sz="1400"/>
              <a:t>$ sudo apt-get install git</a:t>
            </a:r>
          </a:p>
          <a:p>
            <a:r>
              <a:rPr lang="en-US" altLang="ko-KR" sz="1400"/>
              <a:t>$ git –version</a:t>
            </a:r>
          </a:p>
          <a:p>
            <a:endParaRPr lang="en-US" altLang="ko-KR" sz="1400"/>
          </a:p>
          <a:p>
            <a:r>
              <a:rPr lang="en-US" altLang="ko-KR" sz="1400"/>
              <a:t>5. </a:t>
            </a:r>
            <a:r>
              <a:rPr lang="ko-KR" altLang="en-US" sz="1400"/>
              <a:t>파이썬 </a:t>
            </a:r>
            <a:r>
              <a:rPr lang="en-US" altLang="ko-KR" sz="1400"/>
              <a:t>2.7 </a:t>
            </a:r>
            <a:r>
              <a:rPr lang="ko-KR" altLang="en-US" sz="1400"/>
              <a:t>설치</a:t>
            </a:r>
            <a:endParaRPr lang="en-US" altLang="ko-KR" sz="1400"/>
          </a:p>
          <a:p>
            <a:r>
              <a:rPr lang="en-US" altLang="ko-KR" sz="1400"/>
              <a:t>$ </a:t>
            </a:r>
            <a:r>
              <a:rPr lang="en-US" altLang="ko-KR" sz="1400" b="0" i="0">
                <a:effectLst/>
                <a:latin typeface="Noto Sans"/>
              </a:rPr>
              <a:t>sudo apt-get install python2.7</a:t>
            </a: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Menlo"/>
              </a:rPr>
              <a:t>$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Menlo"/>
              </a:rPr>
              <a:t>sudo update-alternatives --config python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ko-KR" sz="1400">
              <a:latin typeface="Noto Sans"/>
            </a:endParaRP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Menlo"/>
              </a:rPr>
              <a:t>$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Menlo"/>
              </a:rPr>
              <a:t>sudo update-alternatives --install /usr/bin/python python /usr/bin/python2.7 1</a:t>
            </a:r>
            <a:endParaRPr kumimoji="0" lang="en-US" altLang="ko-KR" sz="1400" b="0" i="0" u="none" strike="noStrike" cap="none" normalizeH="0" baseline="0">
              <a:ln>
                <a:noFill/>
              </a:ln>
              <a:effectLst/>
              <a:latin typeface="Arial Unicode MS"/>
              <a:ea typeface="Menlo"/>
            </a:endParaRPr>
          </a:p>
          <a:p>
            <a:endParaRPr lang="en-US" altLang="ko-KR" sz="1400">
              <a:latin typeface="Arial Unicode MS"/>
            </a:endParaRP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6. Node.js npm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설치</a:t>
            </a:r>
            <a:endParaRPr kumimoji="0" lang="en-US" altLang="ko-KR" sz="1400" b="0" i="0" u="none" strike="noStrike" cap="none" normalizeH="0" baseline="0">
              <a:ln>
                <a:noFill/>
              </a:ln>
              <a:effectLst/>
              <a:latin typeface="Arial Unicode MS"/>
            </a:endParaRPr>
          </a:p>
          <a:p>
            <a:r>
              <a:rPr lang="en-US" altLang="ko-KR" sz="1400">
                <a:latin typeface="Arial Unicode MS"/>
              </a:rPr>
              <a:t>$ curl –o- </a:t>
            </a:r>
            <a:r>
              <a:rPr lang="en-US" altLang="ko-KR" sz="1400">
                <a:latin typeface="Arial Unicode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https://raw.githubusercontent.com/creationix/nvm/v0.33.2/install.sh</a:t>
            </a:r>
            <a:r>
              <a:rPr lang="en-US" altLang="ko-KR" sz="1400">
                <a:latin typeface="Arial Unicode MS"/>
              </a:rPr>
              <a:t> | bash</a:t>
            </a: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$ sudo reboot</a:t>
            </a:r>
          </a:p>
          <a:p>
            <a:r>
              <a:rPr lang="en-US" altLang="ko-KR" sz="1400">
                <a:latin typeface="Arial Unicode MS"/>
              </a:rPr>
              <a:t>$ nvm install 8</a:t>
            </a: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$ n</a:t>
            </a:r>
            <a:r>
              <a:rPr lang="en-US" altLang="ko-KR" sz="1400">
                <a:latin typeface="Arial Unicode MS"/>
              </a:rPr>
              <a:t>vm use 8</a:t>
            </a: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$ npm install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npm@5.6.0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 –g</a:t>
            </a:r>
          </a:p>
          <a:p>
            <a:r>
              <a:rPr lang="en-US" altLang="ko-KR" sz="1400">
                <a:latin typeface="Arial Unicode MS"/>
              </a:rPr>
              <a:t>$ node –v</a:t>
            </a: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$ npm –v</a:t>
            </a:r>
          </a:p>
          <a:p>
            <a:endParaRPr lang="en-US" altLang="ko-KR" sz="1400">
              <a:latin typeface="Arial Unicode MS"/>
            </a:endParaRP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7. VScode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설치</a:t>
            </a:r>
            <a:endParaRPr kumimoji="0" lang="en-US" altLang="ko-KR" sz="1400" b="0" i="0" u="none" strike="noStrike" cap="none" normalizeH="0" baseline="0">
              <a:ln>
                <a:noFill/>
              </a:ln>
              <a:effectLst/>
              <a:latin typeface="Arial Unicode MS"/>
            </a:endParaRPr>
          </a:p>
          <a:p>
            <a:r>
              <a:rPr lang="en-US" altLang="ko-KR" sz="1400">
                <a:latin typeface="Arial Unicode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altLang="ko-KR" sz="1400">
              <a:solidFill>
                <a:srgbClr val="FF0000"/>
              </a:solidFill>
            </a:endParaRPr>
          </a:p>
          <a:p>
            <a:endParaRPr lang="en-US" altLang="ko-KR" sz="140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DD047-665E-4C49-A0FC-2E4AD381FF9F}"/>
              </a:ext>
            </a:extLst>
          </p:cNvPr>
          <p:cNvSpPr txBox="1"/>
          <p:nvPr/>
        </p:nvSpPr>
        <p:spPr>
          <a:xfrm>
            <a:off x="383807" y="15775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 </a:t>
            </a:r>
            <a:r>
              <a:rPr lang="ko-KR" altLang="en-US"/>
              <a:t>하이퍼레저 개발 환경 구축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3B0A9-996B-4FBE-BD4D-EE1B1C0DB58D}"/>
              </a:ext>
            </a:extLst>
          </p:cNvPr>
          <p:cNvSpPr txBox="1"/>
          <p:nvPr/>
        </p:nvSpPr>
        <p:spPr>
          <a:xfrm>
            <a:off x="807440" y="2538799"/>
            <a:ext cx="6094602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sudo apt-get install git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git --version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E957A-EA85-4029-8E7C-8979B5E309DF}"/>
              </a:ext>
            </a:extLst>
          </p:cNvPr>
          <p:cNvSpPr txBox="1"/>
          <p:nvPr/>
        </p:nvSpPr>
        <p:spPr>
          <a:xfrm>
            <a:off x="807440" y="3374147"/>
            <a:ext cx="6675539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Noto Sans"/>
              </a:rPr>
              <a:t>sudo apt-get install python2.7</a:t>
            </a: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Menlo"/>
              </a:rPr>
              <a:t>$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sudo update-alternatives --config python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en-US" altLang="ko-KR" sz="1400">
              <a:solidFill>
                <a:schemeClr val="bg1"/>
              </a:solidFill>
              <a:latin typeface="Noto Sans"/>
            </a:endParaRP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ea typeface="Menlo"/>
              </a:rPr>
              <a:t>$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sudo update-alternatives --install /usr/bin/python python /usr/bin/python2.7 1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6A96C-7D0E-46DE-8281-9AA9038479A4}"/>
              </a:ext>
            </a:extLst>
          </p:cNvPr>
          <p:cNvSpPr txBox="1"/>
          <p:nvPr/>
        </p:nvSpPr>
        <p:spPr>
          <a:xfrm>
            <a:off x="807440" y="4424939"/>
            <a:ext cx="7858387" cy="1600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  <a:latin typeface="Arial Unicode MS"/>
              </a:rPr>
              <a:t>$</a:t>
            </a:r>
            <a:r>
              <a:rPr lang="en-US" altLang="ko-KR" sz="1400">
                <a:solidFill>
                  <a:schemeClr val="bg1"/>
                </a:solidFill>
                <a:latin typeface="Arial Unicode MS"/>
              </a:rPr>
              <a:t> curl –o- </a:t>
            </a:r>
            <a:r>
              <a:rPr lang="en-US" altLang="ko-KR" sz="1400">
                <a:solidFill>
                  <a:schemeClr val="bg1"/>
                </a:solidFill>
                <a:latin typeface="Arial Unicode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https://raw.githubusercontent.com/creationix/nvm/v0.33.2/install.sh</a:t>
            </a:r>
            <a:r>
              <a:rPr lang="en-US" altLang="ko-KR" sz="1400">
                <a:solidFill>
                  <a:schemeClr val="bg1"/>
                </a:solidFill>
                <a:latin typeface="Arial Unicode MS"/>
              </a:rPr>
              <a:t> | bash</a:t>
            </a: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$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sudo reboot</a:t>
            </a:r>
          </a:p>
          <a:p>
            <a:r>
              <a:rPr lang="en-US" altLang="ko-KR" sz="1400">
                <a:solidFill>
                  <a:srgbClr val="00B050"/>
                </a:solidFill>
                <a:latin typeface="Arial Unicode MS"/>
              </a:rPr>
              <a:t>$</a:t>
            </a:r>
            <a:r>
              <a:rPr lang="en-US" altLang="ko-KR" sz="1400">
                <a:solidFill>
                  <a:schemeClr val="bg1"/>
                </a:solidFill>
                <a:latin typeface="Arial Unicode MS"/>
              </a:rPr>
              <a:t> nvm install 8</a:t>
            </a: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$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n</a:t>
            </a:r>
            <a:r>
              <a:rPr lang="en-US" altLang="ko-KR" sz="1400">
                <a:solidFill>
                  <a:schemeClr val="bg1"/>
                </a:solidFill>
                <a:latin typeface="Arial Unicode MS"/>
              </a:rPr>
              <a:t>vm use 8</a:t>
            </a: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$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npm install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npm@5.6.0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–g</a:t>
            </a:r>
          </a:p>
          <a:p>
            <a:r>
              <a:rPr lang="en-US" altLang="ko-KR" sz="1400">
                <a:solidFill>
                  <a:srgbClr val="00B050"/>
                </a:solidFill>
                <a:latin typeface="Arial Unicode MS"/>
              </a:rPr>
              <a:t>$</a:t>
            </a:r>
            <a:r>
              <a:rPr lang="en-US" altLang="ko-KR" sz="1400">
                <a:solidFill>
                  <a:schemeClr val="bg1"/>
                </a:solidFill>
                <a:latin typeface="Arial Unicode MS"/>
              </a:rPr>
              <a:t> node –v</a:t>
            </a:r>
          </a:p>
          <a:p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$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npm –v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1D71142-CD10-4245-AAEF-AEA9DD619F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54" y="527090"/>
            <a:ext cx="2541692" cy="15546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684D3E2-A689-4941-B04E-1B86244B98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71" y="582779"/>
            <a:ext cx="1658573" cy="16585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043F34B-C9D3-47BD-A20D-3CC7632AEC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4" y="774488"/>
            <a:ext cx="2816527" cy="11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1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709943E-EBC2-49CA-B16E-69AA61E5D9FA}"/>
              </a:ext>
            </a:extLst>
          </p:cNvPr>
          <p:cNvSpPr txBox="1"/>
          <p:nvPr/>
        </p:nvSpPr>
        <p:spPr>
          <a:xfrm>
            <a:off x="383807" y="157758"/>
            <a:ext cx="16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registUser.js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5D85-9C7B-4549-846F-FC5D6CB882BF}"/>
              </a:ext>
            </a:extLst>
          </p:cNvPr>
          <p:cNvSpPr txBox="1"/>
          <p:nvPr/>
        </p:nvSpPr>
        <p:spPr>
          <a:xfrm>
            <a:off x="4530754" y="735637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user1 </a:t>
            </a:r>
            <a:r>
              <a:rPr lang="ko-KR" altLang="en-US" sz="1200"/>
              <a:t>사용자를 생성하고 신원등록</a:t>
            </a:r>
            <a:endParaRPr lang="en-US" altLang="ko-KR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3B062-690E-441F-8631-252670C7DC3C}"/>
              </a:ext>
            </a:extLst>
          </p:cNvPr>
          <p:cNvSpPr txBox="1"/>
          <p:nvPr/>
        </p:nvSpPr>
        <p:spPr>
          <a:xfrm>
            <a:off x="870504" y="1225689"/>
            <a:ext cx="9893641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 strict'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X509WalletMixin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'fabric-network'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ccpPath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__dirname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'connection.json'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'wallet'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`Wallet path: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walletPath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userExists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'user1'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userExists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 identity for the user "user1" already exists in the wallet'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adminExists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adminExists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 identity for the admin user "admin" does not exist in the wallet'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'Run the enrollAdmin.js application before retrying'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ccpPath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identity: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discovery: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enabled: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asLocalhost: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getClient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getCertificateAuthority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adminIdentity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getCurrentIdentity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affiliation: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'org1.department1'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enrollmentID: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'user1'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'client'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adminIdentity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enrollment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enroll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enrollmentID: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'user1'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enrollmentSecret: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userIdentity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X509WalletMixin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createIdentity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'Sales1Org'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enrollment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certificate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enrollment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toBytes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'user1'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userIdentity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'Successfully registered and enrolled admin user "user1" and imported it into the wallet'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`Failed to register user "user1":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DB5A4-4A3D-44AF-A589-123C21F343EB}"/>
              </a:ext>
            </a:extLst>
          </p:cNvPr>
          <p:cNvSpPr txBox="1"/>
          <p:nvPr/>
        </p:nvSpPr>
        <p:spPr>
          <a:xfrm>
            <a:off x="870504" y="735637"/>
            <a:ext cx="3151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cd $GOPATH/src/stream-music/application</a:t>
            </a:r>
          </a:p>
          <a:p>
            <a:r>
              <a:rPr lang="en-US" altLang="ko-KR" sz="1200"/>
              <a:t>code registUser.js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93897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E0EB0EB-0E8C-409F-BFAA-AD3A519AFE63}"/>
              </a:ext>
            </a:extLst>
          </p:cNvPr>
          <p:cNvSpPr txBox="1"/>
          <p:nvPr/>
        </p:nvSpPr>
        <p:spPr>
          <a:xfrm>
            <a:off x="383807" y="157758"/>
            <a:ext cx="16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registUser.js</a:t>
            </a:r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8EFB0AD-25B7-47C2-BDC3-31EBBB54E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01"/>
          <a:stretch/>
        </p:blipFill>
        <p:spPr>
          <a:xfrm>
            <a:off x="739562" y="905690"/>
            <a:ext cx="8916644" cy="989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F682D3-B347-4F4D-922C-A55CA87B05A8}"/>
              </a:ext>
            </a:extLst>
          </p:cNvPr>
          <p:cNvSpPr txBox="1"/>
          <p:nvPr/>
        </p:nvSpPr>
        <p:spPr>
          <a:xfrm>
            <a:off x="730853" y="1983265"/>
            <a:ext cx="5296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user1 </a:t>
            </a:r>
            <a:r>
              <a:rPr lang="ko-KR" altLang="en-US" sz="1200"/>
              <a:t>사용자를 생성하고 신원등록하기 위한 파일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실행 후 다음과 같이 </a:t>
            </a:r>
            <a:r>
              <a:rPr lang="en-US" altLang="ko-KR" sz="1200"/>
              <a:t>user1 </a:t>
            </a:r>
            <a:r>
              <a:rPr lang="ko-KR" altLang="en-US" sz="1200"/>
              <a:t>사용자 신원정보가 등록된것을 확인할 수 있다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552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E7CA4FC-A3E1-4B05-8588-DC5F4EFAF9B9}"/>
              </a:ext>
            </a:extLst>
          </p:cNvPr>
          <p:cNvSpPr txBox="1"/>
          <p:nvPr/>
        </p:nvSpPr>
        <p:spPr>
          <a:xfrm>
            <a:off x="529193" y="2292966"/>
            <a:ext cx="4636315" cy="243143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'body-parser'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Fabric_Client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'fabric-client'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'util'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'os'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}));</a:t>
            </a:r>
          </a:p>
          <a:p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'./controller.js'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ko-KR" sz="8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//REST API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__dirname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'../client'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접속 포트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ko-KR" alt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EE771-010C-4E87-9EA0-29FBB2E68382}"/>
              </a:ext>
            </a:extLst>
          </p:cNvPr>
          <p:cNvSpPr txBox="1"/>
          <p:nvPr/>
        </p:nvSpPr>
        <p:spPr>
          <a:xfrm>
            <a:off x="383807" y="157758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server.js </a:t>
            </a:r>
            <a:r>
              <a:rPr lang="ko-KR" altLang="en-US"/>
              <a:t>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73FAB-84AA-401C-AE3B-9B20DF81146C}"/>
              </a:ext>
            </a:extLst>
          </p:cNvPr>
          <p:cNvSpPr txBox="1"/>
          <p:nvPr/>
        </p:nvSpPr>
        <p:spPr>
          <a:xfrm>
            <a:off x="512175" y="558516"/>
            <a:ext cx="3351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Express</a:t>
            </a:r>
            <a:r>
              <a:rPr lang="ko-KR" altLang="en-US" sz="1200"/>
              <a:t>를 이용해서 </a:t>
            </a:r>
            <a:r>
              <a:rPr lang="en-US" altLang="ko-KR" sz="1200"/>
              <a:t>MVC </a:t>
            </a:r>
            <a:r>
              <a:rPr lang="ko-KR" altLang="en-US" sz="1200"/>
              <a:t>모델</a:t>
            </a:r>
            <a:r>
              <a:rPr lang="en-US" altLang="ko-KR" sz="1200"/>
              <a:t> </a:t>
            </a:r>
            <a:r>
              <a:rPr lang="ko-KR" altLang="en-US" sz="1200"/>
              <a:t>개발 한다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$ cd $GOPATH/src/stream-music/application/</a:t>
            </a:r>
          </a:p>
          <a:p>
            <a:r>
              <a:rPr lang="en-US" altLang="ko-KR" sz="1200"/>
              <a:t>$ mkdir server &amp;&amp; mkdir client</a:t>
            </a:r>
          </a:p>
          <a:p>
            <a:r>
              <a:rPr lang="en-US" altLang="ko-KR" sz="1200"/>
              <a:t>$ cd server</a:t>
            </a:r>
          </a:p>
          <a:p>
            <a:r>
              <a:rPr lang="en-US" altLang="ko-KR" sz="1200"/>
              <a:t>$ touch server.js</a:t>
            </a:r>
          </a:p>
          <a:p>
            <a:r>
              <a:rPr lang="en-US" altLang="ko-KR" sz="1200"/>
              <a:t>$ touch controller.js</a:t>
            </a:r>
          </a:p>
          <a:p>
            <a:r>
              <a:rPr lang="en-US" altLang="ko-KR" sz="1200"/>
              <a:t>$ touch sdk.js</a:t>
            </a:r>
          </a:p>
          <a:p>
            <a:r>
              <a:rPr lang="en-US" altLang="ko-KR" sz="1200"/>
              <a:t>$ code server.js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670180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C06DB8-480E-427B-8652-10DB7260E242}"/>
              </a:ext>
            </a:extLst>
          </p:cNvPr>
          <p:cNvSpPr txBox="1"/>
          <p:nvPr/>
        </p:nvSpPr>
        <p:spPr>
          <a:xfrm>
            <a:off x="383807" y="157758"/>
            <a:ext cx="216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controller.js </a:t>
            </a:r>
            <a:r>
              <a:rPr lang="ko-KR" altLang="en-US"/>
              <a:t>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B09CD-1188-4956-85AF-6F2847F5705B}"/>
              </a:ext>
            </a:extLst>
          </p:cNvPr>
          <p:cNvSpPr txBox="1"/>
          <p:nvPr/>
        </p:nvSpPr>
        <p:spPr>
          <a:xfrm>
            <a:off x="431973" y="574735"/>
            <a:ext cx="630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controller.js </a:t>
            </a:r>
            <a:r>
              <a:rPr lang="ko-KR" altLang="en-US" sz="1200"/>
              <a:t>에서 </a:t>
            </a:r>
            <a:r>
              <a:rPr lang="en-US" altLang="ko-KR" sz="1200"/>
              <a:t>REST API</a:t>
            </a:r>
            <a:r>
              <a:rPr lang="ko-KR" altLang="en-US" sz="1200"/>
              <a:t>로 요청된 값에 따라 해당 체인코드를 호출하는 컨트롤러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E4D5C-9CC5-4F87-95D2-1D8BCB0405B1}"/>
              </a:ext>
            </a:extLst>
          </p:cNvPr>
          <p:cNvSpPr txBox="1"/>
          <p:nvPr/>
        </p:nvSpPr>
        <p:spPr>
          <a:xfrm>
            <a:off x="524791" y="997565"/>
            <a:ext cx="5020332" cy="424731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'./sdk.js'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'/api/getWallet'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//query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'getWallet'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'/api/setWallet'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//invoke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'setWallet'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'/api/getMusic'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//query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'getMusic'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'/api/setMusic'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//invoke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'setMusic'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6C3D7-753A-4F98-B76B-690B2F20D6F2}"/>
              </a:ext>
            </a:extLst>
          </p:cNvPr>
          <p:cNvSpPr txBox="1"/>
          <p:nvPr/>
        </p:nvSpPr>
        <p:spPr>
          <a:xfrm>
            <a:off x="5875690" y="997564"/>
            <a:ext cx="5202374" cy="424731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'/api/getAllmusic'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//query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'getAllMusic'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'/api/purchaseMusic'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//invoke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'purchaseMusic'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'/api/changeMusicPrice'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//invoke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'changeMusicPrice'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'/api/deleteMusic'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//invoke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'deleteMusic'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561843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C20064-8116-4047-A621-F70A16BE45A6}"/>
              </a:ext>
            </a:extLst>
          </p:cNvPr>
          <p:cNvSpPr txBox="1"/>
          <p:nvPr/>
        </p:nvSpPr>
        <p:spPr>
          <a:xfrm>
            <a:off x="730853" y="1613119"/>
            <a:ext cx="10336861" cy="46474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 strict'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'fabric-network'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ccpPath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__dirname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'connection.json'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'wallet'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`Wallet path: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walletPath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userExists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'user1'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userExists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 identity for the user "user1" does not exist in the wallet'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'Run the registUser.js application before retrying'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ccpPath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identity: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'user1'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discovery: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enabled: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asLocalhost: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getNetwork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'channelsales1'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getContract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'music-cc-ch1'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submitTransaction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...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'Transaction has been submitted'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evaluateTransaction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...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`Transaction has been evaluated, result is: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`Failed to submit transaction: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`Failed to submit transaction: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49578-612F-4934-9CD7-A9F6FF03CDC4}"/>
              </a:ext>
            </a:extLst>
          </p:cNvPr>
          <p:cNvSpPr txBox="1"/>
          <p:nvPr/>
        </p:nvSpPr>
        <p:spPr>
          <a:xfrm>
            <a:off x="383807" y="157758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sdk.js </a:t>
            </a:r>
            <a:r>
              <a:rPr lang="ko-KR" altLang="en-US"/>
              <a:t>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27434-C51E-4BD9-B6CE-DCC735C2F2D8}"/>
              </a:ext>
            </a:extLst>
          </p:cNvPr>
          <p:cNvSpPr txBox="1"/>
          <p:nvPr/>
        </p:nvSpPr>
        <p:spPr>
          <a:xfrm>
            <a:off x="696072" y="597455"/>
            <a:ext cx="5375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원장을 업데이트하는 </a:t>
            </a:r>
            <a:r>
              <a:rPr lang="en-US" altLang="ko-KR" sz="1200"/>
              <a:t>invoke </a:t>
            </a:r>
            <a:r>
              <a:rPr lang="ko-KR" altLang="en-US" sz="1200"/>
              <a:t>함수와 원장을 조회 검색하는 </a:t>
            </a:r>
            <a:r>
              <a:rPr lang="en-US" altLang="ko-KR" sz="1200"/>
              <a:t>query </a:t>
            </a:r>
            <a:r>
              <a:rPr lang="ko-KR" altLang="en-US" sz="1200"/>
              <a:t>함수 작성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$ cd $GOPATH/src/stream-music/application/server</a:t>
            </a:r>
          </a:p>
          <a:p>
            <a:r>
              <a:rPr lang="en-US" altLang="ko-KR" sz="1200"/>
              <a:t>$ code sdk.js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96817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A542A8-F852-4C51-A5CC-F6BB6AB5D820}"/>
              </a:ext>
            </a:extLst>
          </p:cNvPr>
          <p:cNvSpPr txBox="1"/>
          <p:nvPr/>
        </p:nvSpPr>
        <p:spPr>
          <a:xfrm>
            <a:off x="383807" y="157758"/>
            <a:ext cx="330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AngularJS</a:t>
            </a:r>
            <a:r>
              <a:rPr lang="ko-KR" altLang="en-US"/>
              <a:t>로 </a:t>
            </a:r>
            <a:r>
              <a:rPr lang="en-US" altLang="ko-KR"/>
              <a:t>front end </a:t>
            </a:r>
            <a:r>
              <a:rPr lang="ko-KR" altLang="en-US"/>
              <a:t>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5FA2D-9F78-4189-8B4F-6598D728FE04}"/>
              </a:ext>
            </a:extLst>
          </p:cNvPr>
          <p:cNvSpPr txBox="1"/>
          <p:nvPr/>
        </p:nvSpPr>
        <p:spPr>
          <a:xfrm>
            <a:off x="635726" y="455206"/>
            <a:ext cx="3725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$ cd</a:t>
            </a:r>
            <a:r>
              <a:rPr lang="ko-KR" altLang="en-US" sz="1200"/>
              <a:t> </a:t>
            </a:r>
            <a:r>
              <a:rPr lang="en-US" altLang="ko-KR" sz="1200"/>
              <a:t>$GOPATH/src/stream-music/application/client</a:t>
            </a:r>
          </a:p>
          <a:p>
            <a:r>
              <a:rPr lang="en-US" altLang="ko-KR" sz="1200"/>
              <a:t>$ touch index.html</a:t>
            </a:r>
          </a:p>
          <a:p>
            <a:r>
              <a:rPr lang="en-US" altLang="ko-KR" sz="1200"/>
              <a:t>$ touch app.js</a:t>
            </a:r>
          </a:p>
          <a:p>
            <a:r>
              <a:rPr lang="en-US" altLang="ko-KR" sz="1200"/>
              <a:t>$ code index.html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79F6A-FEDC-4D13-B3FF-820FEA4E9F16}"/>
              </a:ext>
            </a:extLst>
          </p:cNvPr>
          <p:cNvSpPr txBox="1"/>
          <p:nvPr/>
        </p:nvSpPr>
        <p:spPr>
          <a:xfrm>
            <a:off x="2292140" y="946960"/>
            <a:ext cx="8892118" cy="590931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Hyperledger Fabric Music Application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"https://maxcdn.bootstrapcdn.com/bootstrap/3.3.7/css/bootstrap.min.css"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"https://ajax.googleapis.com/ajax/libs/jquery/3.2.0/jquery.min.js"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"https://maxcdn.bootstrapcdn.com/bootstrap/3.3.7/js/bootstrap.min.js"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"https://ajax.googleapis.com/ajax/libs/angularjs/1.4.3/angular.min.js"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"text/css"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lightgray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.form-group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3%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.form-group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#body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3%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3%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.form-control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#right_header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#left_header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40%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 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49%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#dddddd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7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tr:nth-child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(even) {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#dddddd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</p:txBody>
      </p:sp>
    </p:spTree>
    <p:extLst>
      <p:ext uri="{BB962C8B-B14F-4D97-AF65-F5344CB8AC3E}">
        <p14:creationId xmlns:p14="http://schemas.microsoft.com/office/powerpoint/2010/main" val="4114669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C382BB8-CB0C-4090-88B3-3B19C7B40529}"/>
              </a:ext>
            </a:extLst>
          </p:cNvPr>
          <p:cNvSpPr txBox="1"/>
          <p:nvPr/>
        </p:nvSpPr>
        <p:spPr>
          <a:xfrm>
            <a:off x="730853" y="606403"/>
            <a:ext cx="10267406" cy="418576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ng-app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ng-controller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"AppCtrl"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"left_header"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Hyperledger Fabric CNRL Music Application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"color:blue;margin-bottom:2%"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"success_getwallet"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{{search_wallet}}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 Wallet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"Ex: 1Q2W3E4R"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"walletid"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"getWallet"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"btn btn-primary"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ng-click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"getWallet()"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"color:blue;margin-bottom:2%"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"success_getmusic"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Success to query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 Music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"Ex: MS1"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"musickey"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"getMusic"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"btn btn-primary"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ng-click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"getMusic()"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"getAllMusic"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 all music"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"btn btn-primary"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ng-click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"getAllMusic()"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"allMusic"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Singer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Buy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ng-repeat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"music in allMusic"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{{music.Key}}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{{music.title}}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{{music.singer}}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{{music.price}}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{{music.walletid}}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{{music.count}}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"purchaseMusic"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구매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6F1A9-EDEB-47A6-985D-4B4A933762FE}"/>
              </a:ext>
            </a:extLst>
          </p:cNvPr>
          <p:cNvSpPr txBox="1"/>
          <p:nvPr/>
        </p:nvSpPr>
        <p:spPr>
          <a:xfrm>
            <a:off x="383807" y="157758"/>
            <a:ext cx="330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AngularJS</a:t>
            </a:r>
            <a:r>
              <a:rPr lang="ko-KR" altLang="en-US"/>
              <a:t>로 </a:t>
            </a:r>
            <a:r>
              <a:rPr lang="en-US" altLang="ko-KR"/>
              <a:t>front end </a:t>
            </a:r>
            <a:r>
              <a:rPr lang="ko-KR" altLang="en-US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3066032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6FBDC4-1B90-4821-90F4-8D5DA1B675C9}"/>
              </a:ext>
            </a:extLst>
          </p:cNvPr>
          <p:cNvSpPr txBox="1"/>
          <p:nvPr/>
        </p:nvSpPr>
        <p:spPr>
          <a:xfrm>
            <a:off x="635059" y="713235"/>
            <a:ext cx="10747044" cy="364715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ng-click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"purchaseMusic(music.Key)"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"color:blue;margin-bottom:2%"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"success_getallmusic"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{{purchase_music}}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 Music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"color:blue;margin-bottom:2%"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"success_setmusic"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{{create_music}}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Title: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"Ex: Fabric"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"music.title"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Singer: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"Ex: Hyper"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"music.singer"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Price: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"Ex: 20"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"music.price"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Owner: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"Ex: 5T6Y7U8I"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"music.walletid"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"setMusic"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"btn btn-primary"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ng-click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"setMusic()"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Change Music Price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"color:blue;margin-bottom:2%"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"success_changemusicprice"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{{change_music_price}}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Key: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"Ex: MS0"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"change.musickey"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Price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"Ex: 10"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"change.price"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"changeMusicPrice"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"btn btn-primary"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ng-click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"changeMusicPrice()"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DeleteMusic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"color:blue;margin-bottom:2%"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"success_deletemusic"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{{delete_music}}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Key: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"Ex: MS0"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"musickeydelete"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"deleteMusic"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"btn btn-primary"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ng-click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"deleteMusic()"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7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7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7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7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D8F77-9790-4FD7-8AEF-02BC8E71D9D3}"/>
              </a:ext>
            </a:extLst>
          </p:cNvPr>
          <p:cNvSpPr txBox="1"/>
          <p:nvPr/>
        </p:nvSpPr>
        <p:spPr>
          <a:xfrm>
            <a:off x="383807" y="157758"/>
            <a:ext cx="330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AngularJS</a:t>
            </a:r>
            <a:r>
              <a:rPr lang="ko-KR" altLang="en-US"/>
              <a:t>로 </a:t>
            </a:r>
            <a:r>
              <a:rPr lang="en-US" altLang="ko-KR"/>
              <a:t>front end </a:t>
            </a:r>
            <a:r>
              <a:rPr lang="ko-KR" altLang="en-US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116510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80DA2AF-4CED-4D0B-A06F-536850A2EB63}"/>
              </a:ext>
            </a:extLst>
          </p:cNvPr>
          <p:cNvSpPr txBox="1"/>
          <p:nvPr/>
        </p:nvSpPr>
        <p:spPr>
          <a:xfrm>
            <a:off x="949720" y="925453"/>
            <a:ext cx="6705387" cy="575542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 strict'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[]);</a:t>
            </a:r>
          </a:p>
          <a:p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'AppCtrl'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"#success_setmusic"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"#success_getallmusic"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"#success_getmusic"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"#success_getwallet"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"#success_changemusicprice"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"#success_deletemusic"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"#success_getwallet"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"#success_getallmusic"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"#success_getmusic"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145A5-E073-41B2-9F82-9D60BBE06E82}"/>
              </a:ext>
            </a:extLst>
          </p:cNvPr>
          <p:cNvSpPr txBox="1"/>
          <p:nvPr/>
        </p:nvSpPr>
        <p:spPr>
          <a:xfrm>
            <a:off x="383807" y="157758"/>
            <a:ext cx="330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AngularJS</a:t>
            </a:r>
            <a:r>
              <a:rPr lang="ko-KR" altLang="en-US"/>
              <a:t>로 </a:t>
            </a:r>
            <a:r>
              <a:rPr lang="en-US" altLang="ko-KR"/>
              <a:t>front end </a:t>
            </a:r>
            <a:r>
              <a:rPr lang="ko-KR" altLang="en-US"/>
              <a:t>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04528-83D7-433C-A334-3B34065AD1D6}"/>
              </a:ext>
            </a:extLst>
          </p:cNvPr>
          <p:cNvSpPr txBox="1"/>
          <p:nvPr/>
        </p:nvSpPr>
        <p:spPr>
          <a:xfrm>
            <a:off x="896290" y="616372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$ code app.js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42104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9249CCB-65EF-4FF3-AA34-F581A09B5244}"/>
              </a:ext>
            </a:extLst>
          </p:cNvPr>
          <p:cNvSpPr txBox="1"/>
          <p:nvPr/>
        </p:nvSpPr>
        <p:spPr>
          <a:xfrm>
            <a:off x="1105989" y="634790"/>
            <a:ext cx="6096000" cy="427809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create_music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"#success_setmusic"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purchaseMusic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purchaseMusic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"#success_getallmusic"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changeMusicPrice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changeMusicPrice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change_music_price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"#success_changemusicprice"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musickeydelete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delete_music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"#success_deletemusic"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6F8E1-B201-4695-8CB2-53F9CE668EBF}"/>
              </a:ext>
            </a:extLst>
          </p:cNvPr>
          <p:cNvSpPr txBox="1"/>
          <p:nvPr/>
        </p:nvSpPr>
        <p:spPr>
          <a:xfrm>
            <a:off x="383807" y="157758"/>
            <a:ext cx="330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AngularJS</a:t>
            </a:r>
            <a:r>
              <a:rPr lang="ko-KR" altLang="en-US"/>
              <a:t>로 </a:t>
            </a:r>
            <a:r>
              <a:rPr lang="en-US" altLang="ko-KR"/>
              <a:t>front end </a:t>
            </a:r>
            <a:r>
              <a:rPr lang="ko-KR" altLang="en-US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219041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6DD047-665E-4C49-A0FC-2E4AD381FF9F}"/>
              </a:ext>
            </a:extLst>
          </p:cNvPr>
          <p:cNvSpPr txBox="1"/>
          <p:nvPr/>
        </p:nvSpPr>
        <p:spPr>
          <a:xfrm>
            <a:off x="383807" y="157758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 </a:t>
            </a:r>
            <a:r>
              <a:rPr lang="ko-KR" altLang="en-US"/>
              <a:t>하이퍼레저 패브릭 설치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6EE8FD-D11F-4FAB-83AE-5E4433B673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3" y="1028795"/>
            <a:ext cx="5275664" cy="2981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8F0A48-6C09-4237-8D4B-4AC34FD694D8}"/>
              </a:ext>
            </a:extLst>
          </p:cNvPr>
          <p:cNvSpPr txBox="1"/>
          <p:nvPr/>
        </p:nvSpPr>
        <p:spPr>
          <a:xfrm>
            <a:off x="730853" y="4139306"/>
            <a:ext cx="5191486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en-US" altLang="ko-KR" sz="1400">
                <a:solidFill>
                  <a:schemeClr val="bg1"/>
                </a:solidFill>
              </a:rPr>
              <a:t>cd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en-US" altLang="ko-KR" sz="1400">
                <a:solidFill>
                  <a:schemeClr val="bg1"/>
                </a:solidFill>
              </a:rPr>
              <a:t>$GOPATH/src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curl –sSL </a:t>
            </a:r>
            <a:r>
              <a:rPr lang="en-US" altLang="ko-KR" sz="14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http://bit.ly/2ysbOFE</a:t>
            </a:r>
            <a:r>
              <a:rPr lang="en-US" altLang="ko-KR" sz="1400">
                <a:solidFill>
                  <a:schemeClr val="bg1"/>
                </a:solidFill>
              </a:rPr>
              <a:t> | bash -s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curl –sSL </a:t>
            </a:r>
            <a:r>
              <a:rPr lang="en-US" altLang="ko-KR" sz="14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http://bit.ly/2ysbOFE</a:t>
            </a:r>
            <a:r>
              <a:rPr lang="en-US" altLang="ko-KR" sz="1400">
                <a:solidFill>
                  <a:schemeClr val="bg1"/>
                </a:solidFill>
              </a:rPr>
              <a:t> | bash -s -- 1.4.3 1.4.3 0.4.15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D915A8-C5CE-482A-A805-AC51A403638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673" y="1028795"/>
            <a:ext cx="5275664" cy="2981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3409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24B3E2-12F1-4EA0-BCD4-3BBB8D1D4AAF}"/>
              </a:ext>
            </a:extLst>
          </p:cNvPr>
          <p:cNvSpPr txBox="1"/>
          <p:nvPr/>
        </p:nvSpPr>
        <p:spPr>
          <a:xfrm>
            <a:off x="730853" y="713235"/>
            <a:ext cx="9292045" cy="513986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'appFactory'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$http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{};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getWallet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$http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'/api/getWallet?walletid='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$http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'/api/getAllMusic/'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$http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'/api/getMusic?musickey='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$http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'/api/setMusic?title='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'&amp;singer='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singer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'&amp;price='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'&amp;walletid='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walletid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purchaseMusic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$http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'/api/purchaseMusic?walletid=5T6Y7U8I&amp;musickey='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$http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'/api/getAllMusic/'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changeMusicPrice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$http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'/api/changeMusicPrice?musickey='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'&amp;price='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deleteMusic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$http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'/api/deleteMusic?musickey='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4CDBC-99D8-4208-8569-8A7CEDA1242B}"/>
              </a:ext>
            </a:extLst>
          </p:cNvPr>
          <p:cNvSpPr txBox="1"/>
          <p:nvPr/>
        </p:nvSpPr>
        <p:spPr>
          <a:xfrm>
            <a:off x="383807" y="157758"/>
            <a:ext cx="330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AngularJS</a:t>
            </a:r>
            <a:r>
              <a:rPr lang="ko-KR" altLang="en-US"/>
              <a:t>로 </a:t>
            </a:r>
            <a:r>
              <a:rPr lang="en-US" altLang="ko-KR"/>
              <a:t>front end </a:t>
            </a:r>
            <a:r>
              <a:rPr lang="ko-KR" altLang="en-US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3047532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0A113F9-2E8A-49D8-9E65-557F55BBF345}"/>
              </a:ext>
            </a:extLst>
          </p:cNvPr>
          <p:cNvSpPr txBox="1"/>
          <p:nvPr/>
        </p:nvSpPr>
        <p:spPr>
          <a:xfrm>
            <a:off x="383807" y="15775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서버 실행 및 테스트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9AB6A-CC95-4EAE-BDE7-7A423F29D721}"/>
              </a:ext>
            </a:extLst>
          </p:cNvPr>
          <p:cNvSpPr txBox="1"/>
          <p:nvPr/>
        </p:nvSpPr>
        <p:spPr>
          <a:xfrm>
            <a:off x="730853" y="706675"/>
            <a:ext cx="54710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$ cd $GOPATH/src/stream-music/basic-network</a:t>
            </a:r>
          </a:p>
          <a:p>
            <a:r>
              <a:rPr lang="en-US" altLang="ko-KR" sz="1200"/>
              <a:t>$ docker-compose –f docker-compose-ca.yaml up –d ca.saels1.cnrlpub.com</a:t>
            </a:r>
          </a:p>
          <a:p>
            <a:endParaRPr lang="en-US" altLang="ko-KR" sz="1200"/>
          </a:p>
          <a:p>
            <a:r>
              <a:rPr lang="en-US" altLang="ko-KR" sz="1200"/>
              <a:t>$ cd $GOPATH/src/stream-music/application/sdk</a:t>
            </a:r>
          </a:p>
          <a:p>
            <a:r>
              <a:rPr lang="en-US" altLang="ko-KR" sz="1200"/>
              <a:t>$ node enrollAdmin.js</a:t>
            </a:r>
          </a:p>
          <a:p>
            <a:r>
              <a:rPr lang="en-US" altLang="ko-KR" sz="1200"/>
              <a:t>$ node registUsers.js</a:t>
            </a:r>
          </a:p>
          <a:p>
            <a:endParaRPr lang="en-US" altLang="ko-KR" sz="1200"/>
          </a:p>
          <a:p>
            <a:r>
              <a:rPr lang="en-US" altLang="ko-KR" sz="1200"/>
              <a:t>$ cd cd ../applicaion/server</a:t>
            </a:r>
          </a:p>
          <a:p>
            <a:r>
              <a:rPr lang="en-US" altLang="ko-KR" sz="1200"/>
              <a:t>$ node server.js</a:t>
            </a:r>
          </a:p>
          <a:p>
            <a:endParaRPr lang="en-US" altLang="ko-KR" sz="1200"/>
          </a:p>
          <a:p>
            <a:r>
              <a:rPr lang="en-US" altLang="ko-KR" sz="1200">
                <a:hlinkClick r:id="rId2"/>
              </a:rPr>
              <a:t>http://localhost:8000/</a:t>
            </a:r>
            <a:r>
              <a:rPr lang="en-US" altLang="ko-KR" sz="1200"/>
              <a:t> </a:t>
            </a:r>
            <a:r>
              <a:rPr lang="ko-KR" altLang="en-US" sz="1200"/>
              <a:t>접속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66A4B5-1418-4C4D-8BF3-3C5FA42E5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3" y="2981531"/>
            <a:ext cx="607183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159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1C56131-8593-4EBD-9719-F367773DA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8" y="717607"/>
            <a:ext cx="3648584" cy="1552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632F43-6A14-4A30-B53F-711D03DD7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1" y="2579417"/>
            <a:ext cx="11389498" cy="13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75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3D4A78D-50CF-452D-AAC8-AB7C751EA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86" y="538599"/>
            <a:ext cx="7142371" cy="28864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8D6FE9-C28D-45A0-83A3-ECB254286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60" y="4359913"/>
            <a:ext cx="832346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76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9764" y="2711800"/>
            <a:ext cx="5248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Thank you</a:t>
            </a:r>
            <a:endParaRPr lang="ko-KR" altLang="en-US" sz="6000" dirty="0">
              <a:gradFill flip="none" rotWithShape="1">
                <a:gsLst>
                  <a:gs pos="0">
                    <a:srgbClr val="56C2F8">
                      <a:alpha val="80000"/>
                    </a:srgbClr>
                  </a:gs>
                  <a:gs pos="74000">
                    <a:srgbClr val="56C2F8"/>
                  </a:gs>
                  <a:gs pos="83000">
                    <a:srgbClr val="0CA5F5"/>
                  </a:gs>
                  <a:gs pos="100000">
                    <a:srgbClr val="0994D9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12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6DD047-665E-4C49-A0FC-2E4AD381FF9F}"/>
              </a:ext>
            </a:extLst>
          </p:cNvPr>
          <p:cNvSpPr txBox="1"/>
          <p:nvPr/>
        </p:nvSpPr>
        <p:spPr>
          <a:xfrm>
            <a:off x="383807" y="15775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 </a:t>
            </a:r>
            <a:r>
              <a:rPr lang="ko-KR" altLang="en-US"/>
              <a:t>하이퍼레저 개발 환경 구축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9900F1C-E261-443D-9094-9731F5F8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0" y="850456"/>
            <a:ext cx="5442983" cy="345924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DFF54B5-0DB6-4E71-AC91-F8F4427C3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61" y="850455"/>
            <a:ext cx="5477141" cy="3459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962CB2-0DA0-4F47-BE0A-C5FA3AF5EE0C}"/>
              </a:ext>
            </a:extLst>
          </p:cNvPr>
          <p:cNvSpPr txBox="1"/>
          <p:nvPr/>
        </p:nvSpPr>
        <p:spPr>
          <a:xfrm>
            <a:off x="559600" y="4448403"/>
            <a:ext cx="2932791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cd $GOPATH/src/fabric-samples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236D8-A8A7-47CE-9775-2CEDEDB12899}"/>
              </a:ext>
            </a:extLst>
          </p:cNvPr>
          <p:cNvSpPr txBox="1"/>
          <p:nvPr/>
        </p:nvSpPr>
        <p:spPr>
          <a:xfrm>
            <a:off x="6203561" y="4448403"/>
            <a:ext cx="4030591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cd $GOPATH/src/fabric-samples/first-network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ls -al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9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6DD047-665E-4C49-A0FC-2E4AD381FF9F}"/>
              </a:ext>
            </a:extLst>
          </p:cNvPr>
          <p:cNvSpPr txBox="1"/>
          <p:nvPr/>
        </p:nvSpPr>
        <p:spPr>
          <a:xfrm>
            <a:off x="383807" y="15775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 </a:t>
            </a:r>
            <a:r>
              <a:rPr lang="ko-KR" altLang="en-US"/>
              <a:t>하이퍼레저 개발 환경 구축</a:t>
            </a: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99FAECBE-4E75-4666-A630-25A5BB2FD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9"/>
          <a:stretch/>
        </p:blipFill>
        <p:spPr>
          <a:xfrm>
            <a:off x="842407" y="634791"/>
            <a:ext cx="5516448" cy="59142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3C3D6D-A9EF-4ECA-AAFA-4715FD332DF5}"/>
              </a:ext>
            </a:extLst>
          </p:cNvPr>
          <p:cNvSpPr txBox="1"/>
          <p:nvPr/>
        </p:nvSpPr>
        <p:spPr>
          <a:xfrm>
            <a:off x="6656566" y="1004122"/>
            <a:ext cx="4101123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cd $GOPATH/src/fabric-samples/first-network/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./byfn generate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./byfn up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docker 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5A903-BE90-4E1D-A84F-935DE6119ADD}"/>
              </a:ext>
            </a:extLst>
          </p:cNvPr>
          <p:cNvSpPr txBox="1"/>
          <p:nvPr/>
        </p:nvSpPr>
        <p:spPr>
          <a:xfrm>
            <a:off x="6543413" y="634790"/>
            <a:ext cx="305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Building</a:t>
            </a:r>
            <a:r>
              <a:rPr lang="ko-KR" altLang="en-US"/>
              <a:t> </a:t>
            </a:r>
            <a:r>
              <a:rPr lang="en-US" altLang="ko-KR"/>
              <a:t>Your</a:t>
            </a:r>
            <a:r>
              <a:rPr lang="ko-KR" altLang="en-US"/>
              <a:t> </a:t>
            </a:r>
            <a:r>
              <a:rPr lang="en-US" altLang="ko-KR"/>
              <a:t>First</a:t>
            </a:r>
            <a:r>
              <a:rPr lang="ko-KR" altLang="en-US"/>
              <a:t> </a:t>
            </a:r>
            <a:r>
              <a:rPr lang="en-US" altLang="ko-KR"/>
              <a:t>Network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400CDC-1D04-4717-AE30-ECD6D3DC47ED}"/>
              </a:ext>
            </a:extLst>
          </p:cNvPr>
          <p:cNvSpPr/>
          <p:nvPr/>
        </p:nvSpPr>
        <p:spPr>
          <a:xfrm>
            <a:off x="817828" y="4198315"/>
            <a:ext cx="7092990" cy="10989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6DD047-665E-4C49-A0FC-2E4AD381FF9F}"/>
              </a:ext>
            </a:extLst>
          </p:cNvPr>
          <p:cNvSpPr txBox="1"/>
          <p:nvPr/>
        </p:nvSpPr>
        <p:spPr>
          <a:xfrm>
            <a:off x="383807" y="15775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 </a:t>
            </a:r>
            <a:r>
              <a:rPr lang="ko-KR" altLang="en-US"/>
              <a:t>하이퍼레저 개발 환경 구축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3C3D6D-A9EF-4ECA-AAFA-4715FD332DF5}"/>
              </a:ext>
            </a:extLst>
          </p:cNvPr>
          <p:cNvSpPr txBox="1"/>
          <p:nvPr/>
        </p:nvSpPr>
        <p:spPr>
          <a:xfrm>
            <a:off x="817828" y="950975"/>
            <a:ext cx="4101123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cd $GOPATH/src/fabric-samples/first-network/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docker ps</a:t>
            </a:r>
          </a:p>
          <a:p>
            <a:r>
              <a:rPr lang="en-US" altLang="ko-KR" sz="1400">
                <a:solidFill>
                  <a:srgbClr val="00B050"/>
                </a:solidFill>
              </a:rPr>
              <a:t>$</a:t>
            </a:r>
            <a:r>
              <a:rPr lang="en-US" altLang="ko-KR" sz="1400">
                <a:solidFill>
                  <a:schemeClr val="bg1"/>
                </a:solidFill>
              </a:rPr>
              <a:t> ./byfn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en-US" altLang="ko-KR" sz="1400">
                <a:solidFill>
                  <a:schemeClr val="bg1"/>
                </a:solidFill>
              </a:rPr>
              <a:t>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5A903-BE90-4E1D-A84F-935DE6119ADD}"/>
              </a:ext>
            </a:extLst>
          </p:cNvPr>
          <p:cNvSpPr txBox="1"/>
          <p:nvPr/>
        </p:nvSpPr>
        <p:spPr>
          <a:xfrm>
            <a:off x="730853" y="58164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BYFN </a:t>
            </a:r>
            <a:r>
              <a:rPr lang="ko-KR" altLang="en-US"/>
              <a:t>구조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AE40CF5-D6B6-4CAB-A583-2F1D62878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8" y="1883196"/>
            <a:ext cx="7818539" cy="17902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D8FA40-D056-4642-87DE-DB7AE1AF1C11}"/>
              </a:ext>
            </a:extLst>
          </p:cNvPr>
          <p:cNvSpPr/>
          <p:nvPr/>
        </p:nvSpPr>
        <p:spPr>
          <a:xfrm>
            <a:off x="966498" y="4366097"/>
            <a:ext cx="638156" cy="763399"/>
          </a:xfrm>
          <a:prstGeom prst="rect">
            <a:avLst/>
          </a:prstGeom>
          <a:solidFill>
            <a:srgbClr val="56C2F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orderer</a:t>
            </a:r>
            <a:endParaRPr lang="ko-KR" altLang="en-US" sz="1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3D23AC-6DBF-4889-BF80-CCE0D9737E24}"/>
              </a:ext>
            </a:extLst>
          </p:cNvPr>
          <p:cNvSpPr/>
          <p:nvPr/>
        </p:nvSpPr>
        <p:spPr>
          <a:xfrm>
            <a:off x="1736768" y="4366096"/>
            <a:ext cx="638156" cy="763399"/>
          </a:xfrm>
          <a:prstGeom prst="rect">
            <a:avLst/>
          </a:prstGeom>
          <a:solidFill>
            <a:srgbClr val="56C2F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peer0</a:t>
            </a:r>
          </a:p>
          <a:p>
            <a:pPr algn="ctr"/>
            <a:r>
              <a:rPr lang="en-US" altLang="ko-KR" sz="1000"/>
              <a:t>org1</a:t>
            </a:r>
            <a:endParaRPr lang="ko-KR" altLang="en-US" sz="10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C6569C-DF18-46CB-9C1C-D2AC305F8F75}"/>
              </a:ext>
            </a:extLst>
          </p:cNvPr>
          <p:cNvSpPr/>
          <p:nvPr/>
        </p:nvSpPr>
        <p:spPr>
          <a:xfrm>
            <a:off x="2507038" y="4366096"/>
            <a:ext cx="638156" cy="763399"/>
          </a:xfrm>
          <a:prstGeom prst="rect">
            <a:avLst/>
          </a:prstGeom>
          <a:solidFill>
            <a:srgbClr val="56C2F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peer1</a:t>
            </a:r>
          </a:p>
          <a:p>
            <a:pPr algn="ctr"/>
            <a:r>
              <a:rPr lang="en-US" altLang="ko-KR" sz="1000"/>
              <a:t>org1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D02FB2-FB25-44D3-9E1C-8680A98B9BD0}"/>
              </a:ext>
            </a:extLst>
          </p:cNvPr>
          <p:cNvSpPr/>
          <p:nvPr/>
        </p:nvSpPr>
        <p:spPr>
          <a:xfrm>
            <a:off x="3277308" y="4366095"/>
            <a:ext cx="638156" cy="763399"/>
          </a:xfrm>
          <a:prstGeom prst="rect">
            <a:avLst/>
          </a:prstGeom>
          <a:solidFill>
            <a:srgbClr val="56C2F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peer0</a:t>
            </a:r>
          </a:p>
          <a:p>
            <a:pPr algn="ctr"/>
            <a:r>
              <a:rPr lang="en-US" altLang="ko-KR" sz="1000"/>
              <a:t>org2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C319CE-789F-4D3E-8818-3F2083CB02DF}"/>
              </a:ext>
            </a:extLst>
          </p:cNvPr>
          <p:cNvSpPr/>
          <p:nvPr/>
        </p:nvSpPr>
        <p:spPr>
          <a:xfrm>
            <a:off x="4047578" y="4366097"/>
            <a:ext cx="638156" cy="763399"/>
          </a:xfrm>
          <a:prstGeom prst="rect">
            <a:avLst/>
          </a:prstGeom>
          <a:solidFill>
            <a:srgbClr val="56C2F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peer1</a:t>
            </a:r>
          </a:p>
          <a:p>
            <a:pPr algn="ctr"/>
            <a:r>
              <a:rPr lang="en-US" altLang="ko-KR" sz="1000"/>
              <a:t>org2</a:t>
            </a:r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7913FD-49BE-4DFF-BD75-F4C1C4B9D0C1}"/>
              </a:ext>
            </a:extLst>
          </p:cNvPr>
          <p:cNvSpPr/>
          <p:nvPr/>
        </p:nvSpPr>
        <p:spPr>
          <a:xfrm>
            <a:off x="4817848" y="4366096"/>
            <a:ext cx="638156" cy="763399"/>
          </a:xfrm>
          <a:prstGeom prst="rect">
            <a:avLst/>
          </a:prstGeom>
          <a:solidFill>
            <a:srgbClr val="56C2F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C1C1B8-0FAC-4530-B211-3E4E55ED215F}"/>
              </a:ext>
            </a:extLst>
          </p:cNvPr>
          <p:cNvSpPr/>
          <p:nvPr/>
        </p:nvSpPr>
        <p:spPr>
          <a:xfrm>
            <a:off x="5588118" y="4366096"/>
            <a:ext cx="638156" cy="763399"/>
          </a:xfrm>
          <a:prstGeom prst="rect">
            <a:avLst/>
          </a:prstGeom>
          <a:solidFill>
            <a:srgbClr val="56C2F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chaincode</a:t>
            </a:r>
          </a:p>
          <a:p>
            <a:pPr algn="ctr"/>
            <a:r>
              <a:rPr lang="en-US" altLang="ko-KR" sz="1000"/>
              <a:t>peer0</a:t>
            </a:r>
          </a:p>
          <a:p>
            <a:pPr algn="ctr"/>
            <a:r>
              <a:rPr lang="en-US" altLang="ko-KR" sz="1000"/>
              <a:t>org2</a:t>
            </a:r>
            <a:endParaRPr lang="ko-KR" altLang="en-US" sz="10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5F59D3-2D32-42CF-860F-4056B32301CE}"/>
              </a:ext>
            </a:extLst>
          </p:cNvPr>
          <p:cNvSpPr/>
          <p:nvPr/>
        </p:nvSpPr>
        <p:spPr>
          <a:xfrm>
            <a:off x="6358388" y="4366095"/>
            <a:ext cx="638156" cy="763399"/>
          </a:xfrm>
          <a:prstGeom prst="rect">
            <a:avLst/>
          </a:prstGeom>
          <a:solidFill>
            <a:srgbClr val="56C2F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chaincode</a:t>
            </a:r>
          </a:p>
          <a:p>
            <a:pPr algn="ctr"/>
            <a:r>
              <a:rPr lang="en-US" altLang="ko-KR" sz="1000"/>
              <a:t>peer0</a:t>
            </a:r>
          </a:p>
          <a:p>
            <a:pPr algn="ctr"/>
            <a:r>
              <a:rPr lang="en-US" altLang="ko-KR" sz="1000"/>
              <a:t>org1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E1BA2-A23E-4AFF-89EA-9AD65251692C}"/>
              </a:ext>
            </a:extLst>
          </p:cNvPr>
          <p:cNvSpPr/>
          <p:nvPr/>
        </p:nvSpPr>
        <p:spPr>
          <a:xfrm>
            <a:off x="7128658" y="4366095"/>
            <a:ext cx="638156" cy="763399"/>
          </a:xfrm>
          <a:prstGeom prst="rect">
            <a:avLst/>
          </a:prstGeom>
          <a:solidFill>
            <a:srgbClr val="56C2F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chaincode</a:t>
            </a:r>
          </a:p>
          <a:p>
            <a:pPr algn="ctr"/>
            <a:r>
              <a:rPr lang="en-US" altLang="ko-KR" sz="1000"/>
              <a:t>peer1</a:t>
            </a:r>
          </a:p>
          <a:p>
            <a:pPr algn="ctr"/>
            <a:r>
              <a:rPr lang="en-US" altLang="ko-KR" sz="1000"/>
              <a:t>org2</a:t>
            </a:r>
            <a:endParaRPr lang="ko-KR" altLang="en-US" sz="1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71419-3DF3-432D-B465-41DEC599C2FE}"/>
              </a:ext>
            </a:extLst>
          </p:cNvPr>
          <p:cNvSpPr txBox="1"/>
          <p:nvPr/>
        </p:nvSpPr>
        <p:spPr>
          <a:xfrm>
            <a:off x="714666" y="387664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컨테이너 환경</a:t>
            </a:r>
          </a:p>
        </p:txBody>
      </p:sp>
    </p:spTree>
    <p:extLst>
      <p:ext uri="{BB962C8B-B14F-4D97-AF65-F5344CB8AC3E}">
        <p14:creationId xmlns:p14="http://schemas.microsoft.com/office/powerpoint/2010/main" val="243709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18728</Words>
  <Application>Microsoft Office PowerPoint</Application>
  <PresentationFormat>와이드스크린</PresentationFormat>
  <Paragraphs>1479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2" baseType="lpstr">
      <vt:lpstr>Arial Unicode MS</vt:lpstr>
      <vt:lpstr>Noto Sans</vt:lpstr>
      <vt:lpstr>Sandoll 격동고딕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 정재</cp:lastModifiedBy>
  <cp:revision>92</cp:revision>
  <dcterms:created xsi:type="dcterms:W3CDTF">2018-01-12T04:05:40Z</dcterms:created>
  <dcterms:modified xsi:type="dcterms:W3CDTF">2020-11-26T13:04:07Z</dcterms:modified>
</cp:coreProperties>
</file>