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81" r:id="rId2"/>
    <p:sldId id="284" r:id="rId3"/>
    <p:sldId id="295" r:id="rId4"/>
    <p:sldId id="296" r:id="rId5"/>
    <p:sldId id="297" r:id="rId6"/>
    <p:sldId id="298" r:id="rId7"/>
    <p:sldId id="299" r:id="rId8"/>
    <p:sldId id="300" r:id="rId9"/>
    <p:sldId id="301" r:id="rId10"/>
    <p:sldId id="303" r:id="rId11"/>
    <p:sldId id="304" r:id="rId12"/>
    <p:sldId id="302" r:id="rId13"/>
    <p:sldId id="305" r:id="rId14"/>
    <p:sldId id="306" r:id="rId15"/>
    <p:sldId id="307" r:id="rId16"/>
    <p:sldId id="308" r:id="rId17"/>
    <p:sldId id="309" r:id="rId18"/>
    <p:sldId id="310" r:id="rId19"/>
    <p:sldId id="311" r:id="rId20"/>
    <p:sldId id="294" r:id="rId21"/>
  </p:sldIdLst>
  <p:sldSz cx="12192000" cy="6858000"/>
  <p:notesSz cx="6858000" cy="9144000"/>
  <p:embeddedFontLst>
    <p:embeddedFont>
      <p:font typeface="나눔바른고딕" panose="020B0603020101020101" pitchFamily="50" charset="-127"/>
      <p:regular r:id="rId22"/>
      <p:bold r:id="rId23"/>
    </p:embeddedFont>
    <p:embeddedFont>
      <p:font typeface="맑은 고딕" panose="020B0503020000020004" pitchFamily="50" charset="-127"/>
      <p:regular r:id="rId24"/>
      <p:bold r:id="rId2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92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175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45654"/>
    <a:srgbClr val="333333"/>
    <a:srgbClr val="0066FF"/>
    <a:srgbClr val="E49173"/>
    <a:srgbClr val="F7EFE2"/>
    <a:srgbClr val="FCB55D"/>
    <a:srgbClr val="E96953"/>
    <a:srgbClr val="3F3F3F"/>
    <a:srgbClr val="62BB0B"/>
    <a:srgbClr val="FFC9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876" y="390"/>
      </p:cViewPr>
      <p:guideLst>
        <p:guide orient="horz" pos="2092"/>
        <p:guide pos="3840"/>
        <p:guide pos="175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73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0BB7C-ED8A-4757-AD83-71D1217BD5FA}" type="datetimeFigureOut">
              <a:rPr lang="ko-KR" altLang="en-US" smtClean="0"/>
              <a:pPr/>
              <a:t>2019-01-28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0536-C8E0-4247-A6C3-5135EE3E1BC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7" name="Picture 2" descr="http://postfiles4.naver.net/20101110_195/lmlm4864_1289377936723BcAr5_JPEG/%B1%D7%B7%B9%C0%CC.jpg?type=w3"/>
          <p:cNvPicPr preferRelativeResize="0">
            <a:picLocks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16114" y="0"/>
            <a:ext cx="12308114" cy="685800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</p:pic>
    </p:spTree>
    <p:extLst>
      <p:ext uri="{BB962C8B-B14F-4D97-AF65-F5344CB8AC3E}">
        <p14:creationId xmlns:p14="http://schemas.microsoft.com/office/powerpoint/2010/main" val="2415429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0BB7C-ED8A-4757-AD83-71D1217BD5FA}" type="datetimeFigureOut">
              <a:rPr lang="ko-KR" altLang="en-US" smtClean="0"/>
              <a:pPr/>
              <a:t>2019-01-28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0536-C8E0-4247-A6C3-5135EE3E1BC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9691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0BB7C-ED8A-4757-AD83-71D1217BD5FA}" type="datetimeFigureOut">
              <a:rPr lang="ko-KR" altLang="en-US" smtClean="0"/>
              <a:pPr/>
              <a:t>2019-01-28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0536-C8E0-4247-A6C3-5135EE3E1BC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5174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0BB7C-ED8A-4757-AD83-71D1217BD5FA}" type="datetimeFigureOut">
              <a:rPr lang="ko-KR" altLang="en-US" smtClean="0"/>
              <a:pPr/>
              <a:t>2019-01-28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0536-C8E0-4247-A6C3-5135EE3E1BC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5795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0BB7C-ED8A-4757-AD83-71D1217BD5FA}" type="datetimeFigureOut">
              <a:rPr lang="ko-KR" altLang="en-US" smtClean="0"/>
              <a:pPr/>
              <a:t>2019-01-28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0536-C8E0-4247-A6C3-5135EE3E1BC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7904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0BB7C-ED8A-4757-AD83-71D1217BD5FA}" type="datetimeFigureOut">
              <a:rPr lang="ko-KR" altLang="en-US" smtClean="0"/>
              <a:pPr/>
              <a:t>2019-01-28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0536-C8E0-4247-A6C3-5135EE3E1BC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4451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0BB7C-ED8A-4757-AD83-71D1217BD5FA}" type="datetimeFigureOut">
              <a:rPr lang="ko-KR" altLang="en-US" smtClean="0"/>
              <a:pPr/>
              <a:t>2019-01-28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0536-C8E0-4247-A6C3-5135EE3E1BC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5783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0BB7C-ED8A-4757-AD83-71D1217BD5FA}" type="datetimeFigureOut">
              <a:rPr lang="ko-KR" altLang="en-US" smtClean="0"/>
              <a:pPr/>
              <a:t>2019-01-28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0536-C8E0-4247-A6C3-5135EE3E1BC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2879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0BB7C-ED8A-4757-AD83-71D1217BD5FA}" type="datetimeFigureOut">
              <a:rPr lang="ko-KR" altLang="en-US" smtClean="0"/>
              <a:pPr/>
              <a:t>2019-01-28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0536-C8E0-4247-A6C3-5135EE3E1BC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7324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0BB7C-ED8A-4757-AD83-71D1217BD5FA}" type="datetimeFigureOut">
              <a:rPr lang="ko-KR" altLang="en-US" smtClean="0"/>
              <a:pPr/>
              <a:t>2019-01-28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0536-C8E0-4247-A6C3-5135EE3E1BC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9220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0BB7C-ED8A-4757-AD83-71D1217BD5FA}" type="datetimeFigureOut">
              <a:rPr lang="ko-KR" altLang="en-US" smtClean="0"/>
              <a:pPr/>
              <a:t>2019-01-28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0536-C8E0-4247-A6C3-5135EE3E1BC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1218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90BB7C-ED8A-4757-AD83-71D1217BD5FA}" type="datetimeFigureOut">
              <a:rPr lang="ko-KR" altLang="en-US" smtClean="0"/>
              <a:pPr/>
              <a:t>2019-01-28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B40536-C8E0-4247-A6C3-5135EE3E1BC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5750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6.svg"/><Relationship Id="rId7" Type="http://schemas.openxmlformats.org/officeDocument/2006/relationships/image" Target="../media/image7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EF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2430460" y="2067089"/>
            <a:ext cx="7310510" cy="1526773"/>
            <a:chOff x="3262245" y="2080977"/>
            <a:chExt cx="4818742" cy="1309974"/>
          </a:xfrm>
        </p:grpSpPr>
        <p:sp>
          <p:nvSpPr>
            <p:cNvPr id="5" name="직사각형 4"/>
            <p:cNvSpPr/>
            <p:nvPr/>
          </p:nvSpPr>
          <p:spPr>
            <a:xfrm>
              <a:off x="3262245" y="2113738"/>
              <a:ext cx="4818742" cy="1277213"/>
            </a:xfrm>
            <a:prstGeom prst="rect">
              <a:avLst/>
            </a:prstGeom>
            <a:solidFill>
              <a:srgbClr val="F7EFE2"/>
            </a:solidFill>
            <a:ln w="28575">
              <a:solidFill>
                <a:srgbClr val="E491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4376782" y="2080977"/>
              <a:ext cx="2603225" cy="11685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60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645654"/>
                  </a:solidFill>
                  <a:latin typeface="나눔바른고딕" pitchFamily="50" charset="-127"/>
                  <a:ea typeface="나눔바른고딕" pitchFamily="50" charset="-127"/>
                  <a:cs typeface="Arial" panose="020B0604020202020204" pitchFamily="34" charset="0"/>
                </a:rPr>
                <a:t>Blockchain</a:t>
              </a:r>
              <a:endParaRPr lang="ko-KR" altLang="en-US" sz="6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나눔바른고딕" pitchFamily="50" charset="-127"/>
                <a:ea typeface="나눔바른고딕" pitchFamily="50" charset="-127"/>
                <a:cs typeface="Arial" panose="020B0604020202020204" pitchFamily="34" charset="0"/>
              </a:endParaRPr>
            </a:p>
          </p:txBody>
        </p:sp>
      </p:grpSp>
      <p:cxnSp>
        <p:nvCxnSpPr>
          <p:cNvPr id="21" name="직선 연결선 20"/>
          <p:cNvCxnSpPr>
            <a:cxnSpLocks/>
          </p:cNvCxnSpPr>
          <p:nvPr/>
        </p:nvCxnSpPr>
        <p:spPr>
          <a:xfrm>
            <a:off x="10271464" y="5919359"/>
            <a:ext cx="1799631" cy="0"/>
          </a:xfrm>
          <a:prstGeom prst="line">
            <a:avLst/>
          </a:prstGeom>
          <a:ln w="38100">
            <a:solidFill>
              <a:srgbClr val="E491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990335" y="4934474"/>
            <a:ext cx="608076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나눔바른고딕" pitchFamily="50" charset="-127"/>
                <a:ea typeface="나눔바른고딕" pitchFamily="50" charset="-127"/>
                <a:cs typeface="Arial" panose="020B0604020202020204" pitchFamily="34" charset="0"/>
              </a:rPr>
              <a:t>2019.01.29 (</a:t>
            </a:r>
            <a:r>
              <a:rPr lang="ko-KR" altLang="en-US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나눔바른고딕" pitchFamily="50" charset="-127"/>
                <a:ea typeface="나눔바른고딕" pitchFamily="50" charset="-127"/>
                <a:cs typeface="Arial" panose="020B0604020202020204" pitchFamily="34" charset="0"/>
              </a:rPr>
              <a:t>화</a:t>
            </a:r>
            <a:r>
              <a:rPr lang="en-US" altLang="ko-KR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나눔바른고딕" pitchFamily="50" charset="-127"/>
                <a:ea typeface="나눔바른고딕" pitchFamily="50" charset="-127"/>
                <a:cs typeface="Arial" panose="020B0604020202020204" pitchFamily="34" charset="0"/>
              </a:rPr>
              <a:t>)</a:t>
            </a:r>
          </a:p>
          <a:p>
            <a:pPr algn="r"/>
            <a:endParaRPr lang="en-US" altLang="ko-KR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645654"/>
              </a:solidFill>
              <a:latin typeface="나눔바른고딕" pitchFamily="50" charset="-127"/>
              <a:ea typeface="나눔바른고딕" pitchFamily="50" charset="-127"/>
              <a:cs typeface="Arial" panose="020B0604020202020204" pitchFamily="34" charset="0"/>
            </a:endParaRPr>
          </a:p>
          <a:p>
            <a:pPr algn="r"/>
            <a:r>
              <a:rPr lang="ko-KR" altLang="en-US" sz="2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나눔바른고딕" pitchFamily="50" charset="-127"/>
                <a:ea typeface="나눔바른고딕" pitchFamily="50" charset="-127"/>
                <a:cs typeface="Arial" panose="020B0604020202020204" pitchFamily="34" charset="0"/>
              </a:rPr>
              <a:t>송유진</a:t>
            </a:r>
          </a:p>
        </p:txBody>
      </p:sp>
    </p:spTree>
    <p:extLst>
      <p:ext uri="{BB962C8B-B14F-4D97-AF65-F5344CB8AC3E}">
        <p14:creationId xmlns:p14="http://schemas.microsoft.com/office/powerpoint/2010/main" val="137710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EF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315711" y="281467"/>
            <a:ext cx="7738397" cy="528575"/>
            <a:chOff x="304796" y="226027"/>
            <a:chExt cx="7581895" cy="746428"/>
          </a:xfrm>
        </p:grpSpPr>
        <p:cxnSp>
          <p:nvCxnSpPr>
            <p:cNvPr id="2" name="직선 연결선 1"/>
            <p:cNvCxnSpPr/>
            <p:nvPr/>
          </p:nvCxnSpPr>
          <p:spPr>
            <a:xfrm>
              <a:off x="304799" y="972455"/>
              <a:ext cx="6197600" cy="0"/>
            </a:xfrm>
            <a:prstGeom prst="line">
              <a:avLst/>
            </a:prstGeom>
            <a:ln w="38100">
              <a:solidFill>
                <a:srgbClr val="E4917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직사각형 2"/>
            <p:cNvSpPr/>
            <p:nvPr/>
          </p:nvSpPr>
          <p:spPr>
            <a:xfrm>
              <a:off x="304796" y="226027"/>
              <a:ext cx="7581895" cy="7388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64565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블록 속의 내용이 바뀌지 않았음을 증명</a:t>
              </a:r>
            </a:p>
          </p:txBody>
        </p:sp>
      </p:grp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3CE87A3-13F6-401C-83C8-FD6D95E19CA5}"/>
              </a:ext>
            </a:extLst>
          </p:cNvPr>
          <p:cNvSpPr/>
          <p:nvPr/>
        </p:nvSpPr>
        <p:spPr>
          <a:xfrm>
            <a:off x="315711" y="1107416"/>
            <a:ext cx="9273461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645654"/>
                </a:solidFill>
                <a:latin typeface="+mn-ea"/>
              </a:rPr>
              <a:t>Ex)</a:t>
            </a:r>
            <a:r>
              <a:rPr lang="ko-KR" altLang="en-US" sz="1600" dirty="0">
                <a:solidFill>
                  <a:srgbClr val="645654"/>
                </a:solidFill>
                <a:latin typeface="+mn-ea"/>
              </a:rPr>
              <a:t> 송유진이 </a:t>
            </a:r>
            <a:r>
              <a:rPr lang="en-US" altLang="ko-KR" sz="1600" dirty="0">
                <a:solidFill>
                  <a:srgbClr val="645654"/>
                </a:solidFill>
                <a:latin typeface="+mn-ea"/>
              </a:rPr>
              <a:t>2019</a:t>
            </a:r>
            <a:r>
              <a:rPr lang="ko-KR" altLang="en-US" sz="1600" dirty="0">
                <a:solidFill>
                  <a:srgbClr val="645654"/>
                </a:solidFill>
                <a:latin typeface="+mn-ea"/>
              </a:rPr>
              <a:t>년 </a:t>
            </a:r>
            <a:r>
              <a:rPr lang="en-US" altLang="ko-KR" sz="1600" dirty="0">
                <a:solidFill>
                  <a:srgbClr val="645654"/>
                </a:solidFill>
                <a:latin typeface="+mn-ea"/>
              </a:rPr>
              <a:t>1</a:t>
            </a:r>
            <a:r>
              <a:rPr lang="ko-KR" altLang="en-US" sz="1600" dirty="0">
                <a:solidFill>
                  <a:srgbClr val="645654"/>
                </a:solidFill>
                <a:latin typeface="+mn-ea"/>
              </a:rPr>
              <a:t>월에 노트북을 샀다</a:t>
            </a:r>
            <a:r>
              <a:rPr lang="en-US" altLang="ko-KR" sz="1600" dirty="0">
                <a:solidFill>
                  <a:srgbClr val="645654"/>
                </a:solidFill>
                <a:latin typeface="+mn-ea"/>
              </a:rPr>
              <a:t>. 83dfe32165461afd</a:t>
            </a:r>
            <a:endParaRPr lang="ko-KR" altLang="en-US" sz="1600" dirty="0">
              <a:solidFill>
                <a:srgbClr val="645654"/>
              </a:solidFill>
              <a:latin typeface="+mn-ea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EB09B81-8B6A-490A-AE65-3D649E9A609E}"/>
              </a:ext>
            </a:extLst>
          </p:cNvPr>
          <p:cNvSpPr/>
          <p:nvPr/>
        </p:nvSpPr>
        <p:spPr>
          <a:xfrm>
            <a:off x="644188" y="2107815"/>
            <a:ext cx="10647396" cy="5986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</a:pPr>
            <a:r>
              <a:rPr lang="en-US" altLang="ko-KR" sz="1600" dirty="0">
                <a:solidFill>
                  <a:srgbClr val="645654"/>
                </a:solidFill>
                <a:latin typeface="+mn-ea"/>
              </a:rPr>
              <a:t>=&gt; </a:t>
            </a:r>
            <a:r>
              <a:rPr lang="ko-KR" altLang="en-US" sz="1600" dirty="0">
                <a:solidFill>
                  <a:srgbClr val="645654"/>
                </a:solidFill>
                <a:latin typeface="+mn-ea"/>
              </a:rPr>
              <a:t>해시함수와 </a:t>
            </a:r>
            <a:r>
              <a:rPr lang="en-US" altLang="ko-KR" sz="1600" dirty="0">
                <a:solidFill>
                  <a:srgbClr val="645654"/>
                </a:solidFill>
                <a:latin typeface="+mn-ea"/>
              </a:rPr>
              <a:t>RSA</a:t>
            </a:r>
            <a:r>
              <a:rPr lang="ko-KR" altLang="en-US" sz="1600" dirty="0">
                <a:solidFill>
                  <a:srgbClr val="645654"/>
                </a:solidFill>
                <a:latin typeface="+mn-ea"/>
              </a:rPr>
              <a:t>공개키를 사용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D40A7FA-AD92-46D6-9464-05818606A3AF}"/>
              </a:ext>
            </a:extLst>
          </p:cNvPr>
          <p:cNvSpPr/>
          <p:nvPr/>
        </p:nvSpPr>
        <p:spPr>
          <a:xfrm>
            <a:off x="732965" y="1670897"/>
            <a:ext cx="4374328" cy="58477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600" dirty="0">
                <a:solidFill>
                  <a:srgbClr val="645654"/>
                </a:solidFill>
                <a:latin typeface="+mn-ea"/>
              </a:rPr>
              <a:t>데이터의 내용이 변경되지 않았음을 증명</a:t>
            </a:r>
            <a:endParaRPr lang="en-US" altLang="ko-KR" sz="1600" dirty="0">
              <a:solidFill>
                <a:srgbClr val="645654"/>
              </a:solidFill>
              <a:latin typeface="+mn-ea"/>
            </a:endParaRPr>
          </a:p>
          <a:p>
            <a:pPr marL="342900" indent="-342900">
              <a:buAutoNum type="arabicPeriod"/>
            </a:pPr>
            <a:r>
              <a:rPr lang="ko-KR" altLang="en-US" sz="1600" dirty="0">
                <a:solidFill>
                  <a:srgbClr val="645654"/>
                </a:solidFill>
                <a:latin typeface="+mn-ea"/>
              </a:rPr>
              <a:t>데이터를 작성한 사람이 진짜임을 증명</a:t>
            </a:r>
            <a:endParaRPr lang="en-US" altLang="ko-KR" sz="1600" dirty="0">
              <a:solidFill>
                <a:srgbClr val="645654"/>
              </a:solidFill>
              <a:latin typeface="+mn-ea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308E8B8-7806-448C-8375-0A2CF17CFEA1}"/>
              </a:ext>
            </a:extLst>
          </p:cNvPr>
          <p:cNvSpPr/>
          <p:nvPr/>
        </p:nvSpPr>
        <p:spPr>
          <a:xfrm>
            <a:off x="315711" y="3198534"/>
            <a:ext cx="5543889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645654"/>
                </a:solidFill>
                <a:latin typeface="+mn-ea"/>
              </a:rPr>
              <a:t>1. </a:t>
            </a:r>
            <a:r>
              <a:rPr lang="ko-KR" altLang="en-US" sz="1600" dirty="0">
                <a:solidFill>
                  <a:srgbClr val="645654"/>
                </a:solidFill>
                <a:latin typeface="+mn-ea"/>
              </a:rPr>
              <a:t>데이터의 내용이 변경되지 않았음을 증명 </a:t>
            </a:r>
            <a:r>
              <a:rPr lang="en-US" altLang="ko-KR" sz="1600" dirty="0">
                <a:solidFill>
                  <a:srgbClr val="645654"/>
                </a:solidFill>
                <a:latin typeface="+mn-ea"/>
              </a:rPr>
              <a:t>- </a:t>
            </a:r>
            <a:r>
              <a:rPr lang="ko-KR" altLang="en-US" sz="1600" dirty="0">
                <a:solidFill>
                  <a:srgbClr val="645654"/>
                </a:solidFill>
                <a:latin typeface="+mn-ea"/>
              </a:rPr>
              <a:t>해시함수</a:t>
            </a:r>
            <a:endParaRPr lang="ko-KR" altLang="en-US" dirty="0">
              <a:solidFill>
                <a:srgbClr val="645654"/>
              </a:solidFill>
              <a:latin typeface="+mn-ea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07413A3-AC86-48A0-8AD7-E275916D3A4B}"/>
              </a:ext>
            </a:extLst>
          </p:cNvPr>
          <p:cNvSpPr/>
          <p:nvPr/>
        </p:nvSpPr>
        <p:spPr>
          <a:xfrm>
            <a:off x="315711" y="3450597"/>
            <a:ext cx="4718649" cy="5986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</a:pPr>
            <a:r>
              <a:rPr lang="en-US" altLang="ko-KR" sz="1600" dirty="0">
                <a:solidFill>
                  <a:srgbClr val="645654"/>
                </a:solidFill>
                <a:latin typeface="+mn-ea"/>
              </a:rPr>
              <a:t>2. </a:t>
            </a:r>
            <a:r>
              <a:rPr lang="ko-KR" altLang="en-US" sz="1600" dirty="0">
                <a:solidFill>
                  <a:srgbClr val="645654"/>
                </a:solidFill>
                <a:latin typeface="+mn-ea"/>
              </a:rPr>
              <a:t>데이터를 작성한 사람이 진짜임을 증명 </a:t>
            </a:r>
            <a:r>
              <a:rPr lang="en-US" altLang="ko-KR" sz="1600" dirty="0">
                <a:solidFill>
                  <a:srgbClr val="645654"/>
                </a:solidFill>
                <a:latin typeface="+mn-ea"/>
              </a:rPr>
              <a:t>- RSA</a:t>
            </a:r>
            <a:endParaRPr lang="ko-KR" altLang="en-US" sz="1600" dirty="0">
              <a:solidFill>
                <a:srgbClr val="645654"/>
              </a:solidFill>
              <a:latin typeface="+mn-ea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C538E2F-2694-4224-9D5A-E147F19BB88A}"/>
              </a:ext>
            </a:extLst>
          </p:cNvPr>
          <p:cNvSpPr/>
          <p:nvPr/>
        </p:nvSpPr>
        <p:spPr>
          <a:xfrm>
            <a:off x="754327" y="4368388"/>
            <a:ext cx="3430582" cy="783356"/>
          </a:xfrm>
          <a:prstGeom prst="rect">
            <a:avLst/>
          </a:prstGeom>
          <a:solidFill>
            <a:schemeClr val="bg1"/>
          </a:solidFill>
          <a:ln>
            <a:solidFill>
              <a:srgbClr val="DEEBF7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srgbClr val="645654"/>
                </a:solidFill>
                <a:latin typeface="+mn-ea"/>
              </a:rPr>
              <a:t>송유진</a:t>
            </a:r>
            <a:r>
              <a:rPr lang="en-US" altLang="ko-KR" sz="1600" b="1" dirty="0">
                <a:solidFill>
                  <a:srgbClr val="645654"/>
                </a:solidFill>
                <a:latin typeface="+mn-ea"/>
              </a:rPr>
              <a:t>(36523bc088a2)</a:t>
            </a:r>
            <a:r>
              <a:rPr lang="ko-KR" altLang="en-US" sz="1600" b="1" dirty="0">
                <a:solidFill>
                  <a:srgbClr val="645654"/>
                </a:solidFill>
                <a:latin typeface="+mn-ea"/>
              </a:rPr>
              <a:t>이 </a:t>
            </a:r>
            <a:r>
              <a:rPr lang="en-US" altLang="ko-KR" sz="1600" b="1" dirty="0">
                <a:solidFill>
                  <a:srgbClr val="645654"/>
                </a:solidFill>
                <a:latin typeface="+mn-ea"/>
              </a:rPr>
              <a:t>2019</a:t>
            </a:r>
            <a:r>
              <a:rPr lang="ko-KR" altLang="en-US" sz="1600" b="1" dirty="0">
                <a:solidFill>
                  <a:srgbClr val="645654"/>
                </a:solidFill>
                <a:latin typeface="+mn-ea"/>
              </a:rPr>
              <a:t>년 </a:t>
            </a:r>
            <a:br>
              <a:rPr lang="en-US" altLang="ko-KR" sz="1600" b="1" dirty="0">
                <a:solidFill>
                  <a:srgbClr val="645654"/>
                </a:solidFill>
                <a:latin typeface="+mn-ea"/>
              </a:rPr>
            </a:br>
            <a:r>
              <a:rPr lang="en-US" altLang="ko-KR" sz="1600" b="1" dirty="0">
                <a:solidFill>
                  <a:srgbClr val="645654"/>
                </a:solidFill>
                <a:latin typeface="+mn-ea"/>
              </a:rPr>
              <a:t>1</a:t>
            </a:r>
            <a:r>
              <a:rPr lang="ko-KR" altLang="en-US" sz="1600" b="1" dirty="0">
                <a:solidFill>
                  <a:srgbClr val="645654"/>
                </a:solidFill>
                <a:latin typeface="+mn-ea"/>
              </a:rPr>
              <a:t>월에 노트북을 샀다</a:t>
            </a:r>
            <a:r>
              <a:rPr lang="en-US" altLang="ko-KR" sz="1600" b="1" dirty="0">
                <a:solidFill>
                  <a:srgbClr val="645654"/>
                </a:solidFill>
                <a:latin typeface="+mn-ea"/>
              </a:rPr>
              <a:t>. </a:t>
            </a:r>
            <a:endParaRPr lang="ko-KR" altLang="en-US" sz="1600" b="1" dirty="0">
              <a:solidFill>
                <a:srgbClr val="645654"/>
              </a:solidFill>
              <a:latin typeface="+mn-ea"/>
            </a:endParaRPr>
          </a:p>
        </p:txBody>
      </p:sp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id="{64A46A8E-A219-4056-8CC7-4BB805602F83}"/>
              </a:ext>
            </a:extLst>
          </p:cNvPr>
          <p:cNvSpPr/>
          <p:nvPr/>
        </p:nvSpPr>
        <p:spPr>
          <a:xfrm>
            <a:off x="4492028" y="4326692"/>
            <a:ext cx="1367572" cy="866748"/>
          </a:xfrm>
          <a:prstGeom prst="rightArrow">
            <a:avLst/>
          </a:prstGeom>
          <a:solidFill>
            <a:srgbClr val="DEEB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rgbClr val="645654"/>
                </a:solidFill>
              </a:rPr>
              <a:t>해시 값 포함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9C2BB80-6306-4854-943A-2829CB08638C}"/>
              </a:ext>
            </a:extLst>
          </p:cNvPr>
          <p:cNvSpPr/>
          <p:nvPr/>
        </p:nvSpPr>
        <p:spPr>
          <a:xfrm>
            <a:off x="6166719" y="4368388"/>
            <a:ext cx="3588079" cy="783356"/>
          </a:xfrm>
          <a:prstGeom prst="rect">
            <a:avLst/>
          </a:prstGeom>
          <a:solidFill>
            <a:schemeClr val="bg1"/>
          </a:solidFill>
          <a:ln>
            <a:solidFill>
              <a:srgbClr val="DEEBF7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srgbClr val="645654"/>
                </a:solidFill>
                <a:latin typeface="+mn-ea"/>
              </a:rPr>
              <a:t>송유진</a:t>
            </a:r>
            <a:r>
              <a:rPr lang="en-US" altLang="ko-KR" sz="1600" b="1" dirty="0">
                <a:solidFill>
                  <a:srgbClr val="645654"/>
                </a:solidFill>
                <a:latin typeface="+mn-ea"/>
              </a:rPr>
              <a:t>(36523bc088a2)</a:t>
            </a:r>
            <a:r>
              <a:rPr lang="ko-KR" altLang="en-US" sz="1600" b="1" dirty="0">
                <a:solidFill>
                  <a:srgbClr val="645654"/>
                </a:solidFill>
                <a:latin typeface="+mn-ea"/>
              </a:rPr>
              <a:t>이 </a:t>
            </a:r>
            <a:r>
              <a:rPr lang="en-US" altLang="ko-KR" sz="1600" b="1" dirty="0">
                <a:solidFill>
                  <a:srgbClr val="645654"/>
                </a:solidFill>
                <a:latin typeface="+mn-ea"/>
              </a:rPr>
              <a:t>2019</a:t>
            </a:r>
            <a:r>
              <a:rPr lang="ko-KR" altLang="en-US" sz="1600" b="1" dirty="0">
                <a:solidFill>
                  <a:srgbClr val="645654"/>
                </a:solidFill>
                <a:latin typeface="+mn-ea"/>
              </a:rPr>
              <a:t>년 </a:t>
            </a:r>
            <a:br>
              <a:rPr lang="en-US" altLang="ko-KR" sz="1600" b="1" dirty="0">
                <a:solidFill>
                  <a:srgbClr val="645654"/>
                </a:solidFill>
                <a:latin typeface="+mn-ea"/>
              </a:rPr>
            </a:br>
            <a:r>
              <a:rPr lang="en-US" altLang="ko-KR" sz="1600" b="1" dirty="0">
                <a:solidFill>
                  <a:srgbClr val="645654"/>
                </a:solidFill>
                <a:latin typeface="+mn-ea"/>
              </a:rPr>
              <a:t>1</a:t>
            </a:r>
            <a:r>
              <a:rPr lang="ko-KR" altLang="en-US" sz="1600" b="1" dirty="0">
                <a:solidFill>
                  <a:srgbClr val="645654"/>
                </a:solidFill>
                <a:latin typeface="+mn-ea"/>
              </a:rPr>
              <a:t>월에 노트북을 샀다</a:t>
            </a:r>
            <a:r>
              <a:rPr lang="en-US" altLang="ko-KR" sz="1600" b="1" dirty="0">
                <a:solidFill>
                  <a:srgbClr val="645654"/>
                </a:solidFill>
                <a:latin typeface="+mn-ea"/>
              </a:rPr>
              <a:t>. 0929sdf03efd</a:t>
            </a:r>
            <a:endParaRPr lang="ko-KR" altLang="en-US" sz="1600" b="1" dirty="0">
              <a:solidFill>
                <a:srgbClr val="645654"/>
              </a:solidFill>
              <a:latin typeface="+mn-ea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6C2D766-6F2D-4406-B341-F0BEE2C83CA4}"/>
              </a:ext>
            </a:extLst>
          </p:cNvPr>
          <p:cNvSpPr/>
          <p:nvPr/>
        </p:nvSpPr>
        <p:spPr>
          <a:xfrm>
            <a:off x="754327" y="5470845"/>
            <a:ext cx="3430582" cy="783356"/>
          </a:xfrm>
          <a:prstGeom prst="rect">
            <a:avLst/>
          </a:prstGeom>
          <a:solidFill>
            <a:schemeClr val="bg1"/>
          </a:solidFill>
          <a:ln>
            <a:solidFill>
              <a:srgbClr val="DEEBF7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srgbClr val="645654"/>
                </a:solidFill>
                <a:latin typeface="+mn-ea"/>
              </a:rPr>
              <a:t>송유진</a:t>
            </a:r>
            <a:r>
              <a:rPr lang="en-US" altLang="ko-KR" sz="1600" b="1" dirty="0">
                <a:solidFill>
                  <a:srgbClr val="645654"/>
                </a:solidFill>
                <a:latin typeface="+mn-ea"/>
              </a:rPr>
              <a:t>(36523bc088a2)</a:t>
            </a:r>
            <a:r>
              <a:rPr lang="ko-KR" altLang="en-US" sz="1600" b="1" dirty="0">
                <a:solidFill>
                  <a:srgbClr val="645654"/>
                </a:solidFill>
                <a:latin typeface="+mn-ea"/>
              </a:rPr>
              <a:t>이 </a:t>
            </a:r>
            <a:r>
              <a:rPr lang="en-US" altLang="ko-KR" sz="1600" b="1" dirty="0">
                <a:solidFill>
                  <a:srgbClr val="645654"/>
                </a:solidFill>
                <a:latin typeface="+mn-ea"/>
              </a:rPr>
              <a:t>2019</a:t>
            </a:r>
            <a:r>
              <a:rPr lang="ko-KR" altLang="en-US" sz="1600" b="1" dirty="0">
                <a:solidFill>
                  <a:srgbClr val="645654"/>
                </a:solidFill>
                <a:latin typeface="+mn-ea"/>
              </a:rPr>
              <a:t>년 </a:t>
            </a:r>
            <a:br>
              <a:rPr lang="en-US" altLang="ko-KR" sz="1600" b="1" dirty="0">
                <a:solidFill>
                  <a:srgbClr val="645654"/>
                </a:solidFill>
                <a:latin typeface="+mn-ea"/>
              </a:rPr>
            </a:br>
            <a:r>
              <a:rPr lang="en-US" altLang="ko-KR" sz="1600" b="1" dirty="0">
                <a:solidFill>
                  <a:srgbClr val="645654"/>
                </a:solidFill>
                <a:latin typeface="+mn-ea"/>
              </a:rPr>
              <a:t>1</a:t>
            </a:r>
            <a:r>
              <a:rPr lang="ko-KR" altLang="en-US" sz="1600" b="1" dirty="0">
                <a:solidFill>
                  <a:srgbClr val="645654"/>
                </a:solidFill>
                <a:latin typeface="+mn-ea"/>
              </a:rPr>
              <a:t>월에 노트북을 샀다</a:t>
            </a:r>
            <a:r>
              <a:rPr lang="en-US" altLang="ko-KR" sz="1600" b="1" dirty="0">
                <a:solidFill>
                  <a:srgbClr val="645654"/>
                </a:solidFill>
                <a:latin typeface="+mn-ea"/>
              </a:rPr>
              <a:t>. </a:t>
            </a:r>
            <a:endParaRPr lang="ko-KR" altLang="en-US" sz="1600" b="1" dirty="0">
              <a:solidFill>
                <a:srgbClr val="645654"/>
              </a:solidFill>
              <a:latin typeface="+mn-ea"/>
            </a:endParaRPr>
          </a:p>
        </p:txBody>
      </p:sp>
      <p:sp>
        <p:nvSpPr>
          <p:cNvPr id="28" name="화살표: 오른쪽 27">
            <a:extLst>
              <a:ext uri="{FF2B5EF4-FFF2-40B4-BE49-F238E27FC236}">
                <a16:creationId xmlns:a16="http://schemas.microsoft.com/office/drawing/2014/main" id="{CF00D0BB-5566-4B7A-BC74-B69ADA2D0827}"/>
              </a:ext>
            </a:extLst>
          </p:cNvPr>
          <p:cNvSpPr/>
          <p:nvPr/>
        </p:nvSpPr>
        <p:spPr>
          <a:xfrm>
            <a:off x="4483488" y="5332601"/>
            <a:ext cx="1367572" cy="1081602"/>
          </a:xfrm>
          <a:prstGeom prst="rightArrow">
            <a:avLst/>
          </a:prstGeom>
          <a:solidFill>
            <a:srgbClr val="DEEB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rgbClr val="645654"/>
                </a:solidFill>
              </a:rPr>
              <a:t>해시 값</a:t>
            </a:r>
            <a:br>
              <a:rPr lang="en-US" altLang="ko-KR" sz="1200" b="1" dirty="0">
                <a:solidFill>
                  <a:srgbClr val="645654"/>
                </a:solidFill>
              </a:rPr>
            </a:br>
            <a:r>
              <a:rPr lang="en-US" altLang="ko-KR" sz="1200" b="1" dirty="0">
                <a:solidFill>
                  <a:srgbClr val="645654"/>
                </a:solidFill>
              </a:rPr>
              <a:t>+ </a:t>
            </a:r>
            <a:br>
              <a:rPr lang="en-US" altLang="ko-KR" sz="1200" b="1" dirty="0">
                <a:solidFill>
                  <a:srgbClr val="645654"/>
                </a:solidFill>
              </a:rPr>
            </a:br>
            <a:r>
              <a:rPr lang="ko-KR" altLang="en-US" sz="1200" b="1" dirty="0">
                <a:solidFill>
                  <a:srgbClr val="645654"/>
                </a:solidFill>
              </a:rPr>
              <a:t>암호 값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95BBAFD-03E4-4EF8-AC35-0798B732C48E}"/>
              </a:ext>
            </a:extLst>
          </p:cNvPr>
          <p:cNvSpPr/>
          <p:nvPr/>
        </p:nvSpPr>
        <p:spPr>
          <a:xfrm>
            <a:off x="6166718" y="5470845"/>
            <a:ext cx="3588079" cy="783356"/>
          </a:xfrm>
          <a:prstGeom prst="rect">
            <a:avLst/>
          </a:prstGeom>
          <a:solidFill>
            <a:schemeClr val="bg1"/>
          </a:solidFill>
          <a:ln>
            <a:solidFill>
              <a:srgbClr val="DEEBF7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srgbClr val="645654"/>
                </a:solidFill>
                <a:latin typeface="+mn-ea"/>
              </a:rPr>
              <a:t>송유진</a:t>
            </a:r>
            <a:r>
              <a:rPr lang="en-US" altLang="ko-KR" sz="1600" b="1" dirty="0">
                <a:solidFill>
                  <a:srgbClr val="645654"/>
                </a:solidFill>
                <a:latin typeface="+mn-ea"/>
              </a:rPr>
              <a:t>(36523bc088a2)</a:t>
            </a:r>
            <a:r>
              <a:rPr lang="ko-KR" altLang="en-US" sz="1600" b="1" dirty="0">
                <a:solidFill>
                  <a:srgbClr val="645654"/>
                </a:solidFill>
                <a:latin typeface="+mn-ea"/>
              </a:rPr>
              <a:t>이 </a:t>
            </a:r>
            <a:r>
              <a:rPr lang="en-US" altLang="ko-KR" sz="1600" b="1" dirty="0">
                <a:solidFill>
                  <a:srgbClr val="645654"/>
                </a:solidFill>
                <a:latin typeface="+mn-ea"/>
              </a:rPr>
              <a:t>2019</a:t>
            </a:r>
            <a:r>
              <a:rPr lang="ko-KR" altLang="en-US" sz="1600" b="1" dirty="0">
                <a:solidFill>
                  <a:srgbClr val="645654"/>
                </a:solidFill>
                <a:latin typeface="+mn-ea"/>
              </a:rPr>
              <a:t>년 </a:t>
            </a:r>
            <a:br>
              <a:rPr lang="en-US" altLang="ko-KR" sz="1600" b="1" dirty="0">
                <a:solidFill>
                  <a:srgbClr val="645654"/>
                </a:solidFill>
                <a:latin typeface="+mn-ea"/>
              </a:rPr>
            </a:br>
            <a:r>
              <a:rPr lang="en-US" altLang="ko-KR" sz="1600" b="1" dirty="0">
                <a:solidFill>
                  <a:srgbClr val="645654"/>
                </a:solidFill>
                <a:latin typeface="+mn-ea"/>
              </a:rPr>
              <a:t>1</a:t>
            </a:r>
            <a:r>
              <a:rPr lang="ko-KR" altLang="en-US" sz="1600" b="1" dirty="0">
                <a:solidFill>
                  <a:srgbClr val="645654"/>
                </a:solidFill>
                <a:latin typeface="+mn-ea"/>
              </a:rPr>
              <a:t>월에 노트북을 샀다</a:t>
            </a:r>
            <a:r>
              <a:rPr lang="en-US" altLang="ko-KR" sz="1600" b="1" dirty="0">
                <a:solidFill>
                  <a:srgbClr val="645654"/>
                </a:solidFill>
                <a:latin typeface="+mn-ea"/>
              </a:rPr>
              <a:t>. dge135135dfe</a:t>
            </a:r>
            <a:endParaRPr lang="ko-KR" altLang="en-US" sz="1600" b="1" dirty="0">
              <a:solidFill>
                <a:srgbClr val="645654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6751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EF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315711" y="281467"/>
            <a:ext cx="7738397" cy="528575"/>
            <a:chOff x="304796" y="226027"/>
            <a:chExt cx="7581895" cy="746428"/>
          </a:xfrm>
        </p:grpSpPr>
        <p:cxnSp>
          <p:nvCxnSpPr>
            <p:cNvPr id="2" name="직선 연결선 1"/>
            <p:cNvCxnSpPr/>
            <p:nvPr/>
          </p:nvCxnSpPr>
          <p:spPr>
            <a:xfrm>
              <a:off x="304799" y="972455"/>
              <a:ext cx="6197600" cy="0"/>
            </a:xfrm>
            <a:prstGeom prst="line">
              <a:avLst/>
            </a:prstGeom>
            <a:ln w="38100">
              <a:solidFill>
                <a:srgbClr val="E4917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직사각형 2"/>
            <p:cNvSpPr/>
            <p:nvPr/>
          </p:nvSpPr>
          <p:spPr>
            <a:xfrm>
              <a:off x="304796" y="226027"/>
              <a:ext cx="7581895" cy="7388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64565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블록 속의 내용이 바뀌지 않았음을 증명</a:t>
              </a:r>
            </a:p>
          </p:txBody>
        </p:sp>
      </p:grp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449F9D3-B6A8-4C1D-9C73-D145FFDBC1C4}"/>
              </a:ext>
            </a:extLst>
          </p:cNvPr>
          <p:cNvSpPr/>
          <p:nvPr/>
        </p:nvSpPr>
        <p:spPr>
          <a:xfrm>
            <a:off x="2226565" y="2059217"/>
            <a:ext cx="3430582" cy="783356"/>
          </a:xfrm>
          <a:prstGeom prst="rect">
            <a:avLst/>
          </a:prstGeom>
          <a:solidFill>
            <a:schemeClr val="bg1"/>
          </a:solidFill>
          <a:ln>
            <a:solidFill>
              <a:srgbClr val="DEEBF7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latin typeface="+mn-ea"/>
              </a:rPr>
              <a:t>송유진</a:t>
            </a:r>
            <a:r>
              <a:rPr lang="en-US" altLang="ko-KR" sz="1600" b="1" dirty="0">
                <a:latin typeface="+mn-ea"/>
              </a:rPr>
              <a:t>(36523bc088a2)</a:t>
            </a:r>
            <a:r>
              <a:rPr lang="ko-KR" altLang="en-US" sz="1600" b="1" dirty="0">
                <a:latin typeface="+mn-ea"/>
              </a:rPr>
              <a:t>이 </a:t>
            </a:r>
            <a:r>
              <a:rPr lang="en-US" altLang="ko-KR" sz="1600" b="1" dirty="0">
                <a:latin typeface="+mn-ea"/>
              </a:rPr>
              <a:t>2019</a:t>
            </a:r>
            <a:r>
              <a:rPr lang="ko-KR" altLang="en-US" sz="1600" b="1" dirty="0">
                <a:latin typeface="+mn-ea"/>
              </a:rPr>
              <a:t>년 </a:t>
            </a:r>
            <a:br>
              <a:rPr lang="en-US" altLang="ko-KR" sz="1600" b="1" dirty="0">
                <a:latin typeface="+mn-ea"/>
              </a:rPr>
            </a:br>
            <a:r>
              <a:rPr lang="en-US" altLang="ko-KR" sz="1600" b="1" dirty="0">
                <a:latin typeface="+mn-ea"/>
              </a:rPr>
              <a:t>1</a:t>
            </a:r>
            <a:r>
              <a:rPr lang="ko-KR" altLang="en-US" sz="1600" b="1" dirty="0">
                <a:latin typeface="+mn-ea"/>
              </a:rPr>
              <a:t>월에 노트북을 샀다</a:t>
            </a:r>
            <a:r>
              <a:rPr lang="en-US" altLang="ko-KR" sz="1600" b="1" dirty="0">
                <a:latin typeface="+mn-ea"/>
              </a:rPr>
              <a:t>. </a:t>
            </a:r>
            <a:endParaRPr lang="ko-KR" altLang="en-US" sz="1600" dirty="0">
              <a:latin typeface="+mn-ea"/>
            </a:endParaRPr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FCBD0150-A09E-4320-85F8-89E374CD0165}"/>
              </a:ext>
            </a:extLst>
          </p:cNvPr>
          <p:cNvSpPr/>
          <p:nvPr/>
        </p:nvSpPr>
        <p:spPr>
          <a:xfrm>
            <a:off x="5634439" y="2032435"/>
            <a:ext cx="1367572" cy="866748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해시 함수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EC3D1B4-22E0-428D-A2F7-316AA301390A}"/>
              </a:ext>
            </a:extLst>
          </p:cNvPr>
          <p:cNvSpPr/>
          <p:nvPr/>
        </p:nvSpPr>
        <p:spPr>
          <a:xfrm>
            <a:off x="7516854" y="2243883"/>
            <a:ext cx="1623194" cy="414024"/>
          </a:xfrm>
          <a:prstGeom prst="rect">
            <a:avLst/>
          </a:prstGeom>
          <a:solidFill>
            <a:schemeClr val="bg1"/>
          </a:solidFill>
          <a:ln>
            <a:solidFill>
              <a:srgbClr val="DEEBF7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+mn-ea"/>
              </a:rPr>
              <a:t>0929sdf03efd</a:t>
            </a:r>
            <a:endParaRPr lang="ko-KR" altLang="en-US" sz="1600" dirty="0">
              <a:latin typeface="+mn-ea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4B89E00B-60B5-48E3-8CC2-FDDB302F9805}"/>
              </a:ext>
            </a:extLst>
          </p:cNvPr>
          <p:cNvSpPr/>
          <p:nvPr/>
        </p:nvSpPr>
        <p:spPr>
          <a:xfrm>
            <a:off x="2226566" y="4238267"/>
            <a:ext cx="3389880" cy="830997"/>
          </a:xfrm>
          <a:prstGeom prst="rect">
            <a:avLst/>
          </a:prstGeom>
          <a:solidFill>
            <a:schemeClr val="bg1"/>
          </a:solidFill>
          <a:ln>
            <a:solidFill>
              <a:srgbClr val="DEEBF7"/>
            </a:solidFill>
          </a:ln>
        </p:spPr>
        <p:txBody>
          <a:bodyPr wrap="square">
            <a:spAutoFit/>
          </a:bodyPr>
          <a:lstStyle/>
          <a:p>
            <a:endParaRPr lang="en-US" altLang="ko-KR" sz="1600" b="1" dirty="0">
              <a:latin typeface="+mn-ea"/>
            </a:endParaRPr>
          </a:p>
          <a:p>
            <a:pPr algn="ctr"/>
            <a:r>
              <a:rPr lang="en-US" altLang="ko-KR" sz="1600" b="1" dirty="0">
                <a:latin typeface="+mn-ea"/>
              </a:rPr>
              <a:t>Dge135135dfe</a:t>
            </a:r>
            <a:br>
              <a:rPr lang="en-US" altLang="ko-KR" sz="1600" b="1" dirty="0">
                <a:latin typeface="+mn-ea"/>
              </a:rPr>
            </a:br>
            <a:endParaRPr lang="ko-KR" altLang="en-US" sz="1600" dirty="0">
              <a:latin typeface="+mn-ea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BFDD283-0D58-4C06-8E7D-E53AB30B20F5}"/>
              </a:ext>
            </a:extLst>
          </p:cNvPr>
          <p:cNvSpPr/>
          <p:nvPr/>
        </p:nvSpPr>
        <p:spPr>
          <a:xfrm>
            <a:off x="7524484" y="4442050"/>
            <a:ext cx="1623194" cy="414024"/>
          </a:xfrm>
          <a:prstGeom prst="rect">
            <a:avLst/>
          </a:prstGeom>
          <a:solidFill>
            <a:schemeClr val="bg1"/>
          </a:solidFill>
          <a:ln>
            <a:solidFill>
              <a:srgbClr val="DEEBF7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+mn-ea"/>
              </a:rPr>
              <a:t>0929sdf03efd</a:t>
            </a:r>
            <a:endParaRPr lang="ko-KR" altLang="en-US" sz="1600" dirty="0">
              <a:latin typeface="+mn-ea"/>
            </a:endParaRPr>
          </a:p>
        </p:txBody>
      </p:sp>
      <p:sp>
        <p:nvSpPr>
          <p:cNvPr id="32" name="화살표: 오른쪽 31">
            <a:extLst>
              <a:ext uri="{FF2B5EF4-FFF2-40B4-BE49-F238E27FC236}">
                <a16:creationId xmlns:a16="http://schemas.microsoft.com/office/drawing/2014/main" id="{60633CE6-A041-4913-BC3D-DABE5AF80731}"/>
              </a:ext>
            </a:extLst>
          </p:cNvPr>
          <p:cNvSpPr/>
          <p:nvPr/>
        </p:nvSpPr>
        <p:spPr>
          <a:xfrm>
            <a:off x="5616445" y="4238267"/>
            <a:ext cx="1367572" cy="821591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공개키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DE72E57-5127-4C2B-A63B-2B72E685C47E}"/>
              </a:ext>
            </a:extLst>
          </p:cNvPr>
          <p:cNvSpPr txBox="1"/>
          <p:nvPr/>
        </p:nvSpPr>
        <p:spPr>
          <a:xfrm rot="5400000">
            <a:off x="7883075" y="3546735"/>
            <a:ext cx="90601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/>
              <a:t>=</a:t>
            </a:r>
            <a:endParaRPr lang="ko-KR" altLang="en-US" sz="2500" b="1" dirty="0"/>
          </a:p>
        </p:txBody>
      </p:sp>
    </p:spTree>
    <p:extLst>
      <p:ext uri="{BB962C8B-B14F-4D97-AF65-F5344CB8AC3E}">
        <p14:creationId xmlns:p14="http://schemas.microsoft.com/office/powerpoint/2010/main" val="2879881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EF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315712" y="281467"/>
            <a:ext cx="7496638" cy="528575"/>
            <a:chOff x="304797" y="226027"/>
            <a:chExt cx="11530824" cy="746428"/>
          </a:xfrm>
        </p:grpSpPr>
        <p:cxnSp>
          <p:nvCxnSpPr>
            <p:cNvPr id="2" name="직선 연결선 1"/>
            <p:cNvCxnSpPr/>
            <p:nvPr/>
          </p:nvCxnSpPr>
          <p:spPr>
            <a:xfrm>
              <a:off x="304799" y="972455"/>
              <a:ext cx="6197600" cy="0"/>
            </a:xfrm>
            <a:prstGeom prst="line">
              <a:avLst/>
            </a:prstGeom>
            <a:ln w="38100">
              <a:solidFill>
                <a:srgbClr val="E4917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직사각형 2"/>
            <p:cNvSpPr/>
            <p:nvPr/>
          </p:nvSpPr>
          <p:spPr>
            <a:xfrm>
              <a:off x="304797" y="226027"/>
              <a:ext cx="11530824" cy="7388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64565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블록 생성 관련 대표 기술</a:t>
              </a: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78101FF9-FC8D-414B-9620-9A8DCAC31EBB}"/>
              </a:ext>
            </a:extLst>
          </p:cNvPr>
          <p:cNvGrpSpPr/>
          <p:nvPr/>
        </p:nvGrpSpPr>
        <p:grpSpPr>
          <a:xfrm>
            <a:off x="823382" y="1701115"/>
            <a:ext cx="10545236" cy="3455769"/>
            <a:chOff x="315711" y="1114274"/>
            <a:chExt cx="10545236" cy="3455769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1448832C-B103-4C1B-90E9-8CFA40F127EF}"/>
                </a:ext>
              </a:extLst>
            </p:cNvPr>
            <p:cNvSpPr/>
            <p:nvPr/>
          </p:nvSpPr>
          <p:spPr>
            <a:xfrm>
              <a:off x="315711" y="3786687"/>
              <a:ext cx="4513278" cy="7833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dirty="0">
                  <a:solidFill>
                    <a:srgbClr val="645654"/>
                  </a:solidFill>
                  <a:latin typeface="+mn-ea"/>
                </a:rPr>
                <a:t>- </a:t>
              </a:r>
              <a:r>
                <a:rPr lang="ko-KR" altLang="en-US" sz="1600" dirty="0">
                  <a:solidFill>
                    <a:srgbClr val="645654"/>
                  </a:solidFill>
                  <a:latin typeface="+mn-ea"/>
                </a:rPr>
                <a:t>채굴을 위해 많은 전기를 사용</a:t>
              </a:r>
              <a:r>
                <a:rPr lang="en-US" altLang="ko-KR" sz="1600" dirty="0">
                  <a:solidFill>
                    <a:srgbClr val="645654"/>
                  </a:solidFill>
                  <a:latin typeface="+mn-ea"/>
                </a:rPr>
                <a:t>, </a:t>
              </a:r>
              <a:r>
                <a:rPr lang="ko-KR" altLang="en-US" sz="1600" dirty="0">
                  <a:solidFill>
                    <a:srgbClr val="645654"/>
                  </a:solidFill>
                  <a:latin typeface="+mn-ea"/>
                </a:rPr>
                <a:t>에너지 낭비와 환경문제 심각</a:t>
              </a: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E4589BBC-F685-491D-8575-B50BDF4A8C3B}"/>
                </a:ext>
              </a:extLst>
            </p:cNvPr>
            <p:cNvSpPr/>
            <p:nvPr/>
          </p:nvSpPr>
          <p:spPr>
            <a:xfrm>
              <a:off x="315712" y="1114274"/>
              <a:ext cx="4764947" cy="59869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250000"/>
                </a:lnSpc>
              </a:pPr>
              <a:r>
                <a:rPr lang="en-US" altLang="ko-KR" sz="1600" b="1" dirty="0" err="1">
                  <a:solidFill>
                    <a:srgbClr val="645654"/>
                  </a:solidFill>
                  <a:latin typeface="+mn-ea"/>
                </a:rPr>
                <a:t>PoW</a:t>
              </a:r>
              <a:r>
                <a:rPr lang="en-US" altLang="ko-KR" sz="1600" b="1" dirty="0">
                  <a:solidFill>
                    <a:srgbClr val="645654"/>
                  </a:solidFill>
                  <a:latin typeface="+mn-ea"/>
                </a:rPr>
                <a:t> (Prove</a:t>
              </a:r>
              <a:r>
                <a:rPr lang="ko-KR" altLang="en-US" sz="1600" b="1" dirty="0">
                  <a:solidFill>
                    <a:srgbClr val="645654"/>
                  </a:solidFill>
                  <a:latin typeface="+mn-ea"/>
                </a:rPr>
                <a:t> </a:t>
              </a:r>
              <a:r>
                <a:rPr lang="en-US" altLang="ko-KR" sz="1600" b="1" dirty="0">
                  <a:solidFill>
                    <a:srgbClr val="645654"/>
                  </a:solidFill>
                  <a:latin typeface="+mn-ea"/>
                </a:rPr>
                <a:t>of Work) </a:t>
              </a: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E9BF57E1-E72B-464F-B25D-4CCD73D82416}"/>
                </a:ext>
              </a:extLst>
            </p:cNvPr>
            <p:cNvSpPr/>
            <p:nvPr/>
          </p:nvSpPr>
          <p:spPr>
            <a:xfrm>
              <a:off x="315711" y="2860353"/>
              <a:ext cx="4764947" cy="7833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dirty="0">
                  <a:solidFill>
                    <a:srgbClr val="645654"/>
                  </a:solidFill>
                  <a:latin typeface="+mn-ea"/>
                </a:rPr>
                <a:t>- </a:t>
              </a:r>
              <a:r>
                <a:rPr lang="ko-KR" altLang="en-US" sz="1600" dirty="0">
                  <a:solidFill>
                    <a:srgbClr val="645654"/>
                  </a:solidFill>
                  <a:latin typeface="+mn-ea"/>
                </a:rPr>
                <a:t>채굴하는 컴퓨터의 성능이 좋으면 좋을수록 더 많은 보상을 받을 수 있다</a:t>
              </a:r>
              <a:r>
                <a:rPr lang="en-US" altLang="ko-KR" sz="1600" dirty="0">
                  <a:solidFill>
                    <a:srgbClr val="645654"/>
                  </a:solidFill>
                  <a:latin typeface="+mn-ea"/>
                </a:rPr>
                <a:t>.</a:t>
              </a:r>
              <a:endParaRPr lang="ko-KR" altLang="en-US" sz="1600" dirty="0">
                <a:solidFill>
                  <a:srgbClr val="645654"/>
                </a:solidFill>
                <a:latin typeface="+mn-ea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DEB5BB71-866A-47CF-A6E8-D3FFC7FF84EA}"/>
                </a:ext>
              </a:extLst>
            </p:cNvPr>
            <p:cNvSpPr/>
            <p:nvPr/>
          </p:nvSpPr>
          <p:spPr>
            <a:xfrm>
              <a:off x="315711" y="2118685"/>
              <a:ext cx="2768367" cy="59869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250000"/>
                </a:lnSpc>
              </a:pPr>
              <a:r>
                <a:rPr lang="en-US" altLang="ko-KR" sz="1600" dirty="0">
                  <a:solidFill>
                    <a:srgbClr val="645654"/>
                  </a:solidFill>
                  <a:latin typeface="+mn-ea"/>
                </a:rPr>
                <a:t>- </a:t>
              </a:r>
              <a:r>
                <a:rPr lang="ko-KR" altLang="en-US" sz="1600" dirty="0">
                  <a:solidFill>
                    <a:srgbClr val="645654"/>
                  </a:solidFill>
                  <a:latin typeface="+mn-ea"/>
                </a:rPr>
                <a:t>일한 만큼 보상 받는 방식</a:t>
              </a: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7AA98747-1F8A-4E89-AD81-92C13EB67729}"/>
                </a:ext>
              </a:extLst>
            </p:cNvPr>
            <p:cNvSpPr/>
            <p:nvPr/>
          </p:nvSpPr>
          <p:spPr>
            <a:xfrm>
              <a:off x="6096000" y="1114274"/>
              <a:ext cx="4764947" cy="59869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250000"/>
                </a:lnSpc>
              </a:pPr>
              <a:r>
                <a:rPr lang="en-US" altLang="ko-KR" sz="1600" b="1" dirty="0" err="1">
                  <a:solidFill>
                    <a:srgbClr val="645654"/>
                  </a:solidFill>
                  <a:latin typeface="+mn-ea"/>
                </a:rPr>
                <a:t>PoS</a:t>
              </a:r>
              <a:r>
                <a:rPr lang="en-US" altLang="ko-KR" sz="1600" b="1" dirty="0">
                  <a:solidFill>
                    <a:srgbClr val="645654"/>
                  </a:solidFill>
                  <a:latin typeface="+mn-ea"/>
                </a:rPr>
                <a:t> (Prove</a:t>
              </a:r>
              <a:r>
                <a:rPr lang="ko-KR" altLang="en-US" sz="1600" b="1" dirty="0">
                  <a:solidFill>
                    <a:srgbClr val="645654"/>
                  </a:solidFill>
                  <a:latin typeface="+mn-ea"/>
                </a:rPr>
                <a:t> </a:t>
              </a:r>
              <a:r>
                <a:rPr lang="en-US" altLang="ko-KR" sz="1600" b="1" dirty="0">
                  <a:solidFill>
                    <a:srgbClr val="645654"/>
                  </a:solidFill>
                  <a:latin typeface="+mn-ea"/>
                </a:rPr>
                <a:t>of Stake) 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F40EBD87-098D-4007-8B84-1F3EC301125C}"/>
                </a:ext>
              </a:extLst>
            </p:cNvPr>
            <p:cNvSpPr/>
            <p:nvPr/>
          </p:nvSpPr>
          <p:spPr>
            <a:xfrm>
              <a:off x="315712" y="1584029"/>
              <a:ext cx="2768367" cy="59869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250000"/>
                </a:lnSpc>
              </a:pPr>
              <a:r>
                <a:rPr lang="en-US" altLang="ko-KR" sz="1600" dirty="0">
                  <a:solidFill>
                    <a:srgbClr val="645654"/>
                  </a:solidFill>
                  <a:latin typeface="+mn-ea"/>
                </a:rPr>
                <a:t>- </a:t>
              </a:r>
              <a:r>
                <a:rPr lang="ko-KR" altLang="en-US" sz="1600" dirty="0">
                  <a:solidFill>
                    <a:srgbClr val="645654"/>
                  </a:solidFill>
                  <a:latin typeface="+mn-ea"/>
                </a:rPr>
                <a:t>작업 증명</a:t>
              </a: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E5D1C095-0414-483A-8187-6E15DD39DA62}"/>
                </a:ext>
              </a:extLst>
            </p:cNvPr>
            <p:cNvSpPr/>
            <p:nvPr/>
          </p:nvSpPr>
          <p:spPr>
            <a:xfrm>
              <a:off x="6096000" y="1584029"/>
              <a:ext cx="2768367" cy="59869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250000"/>
                </a:lnSpc>
              </a:pPr>
              <a:r>
                <a:rPr lang="en-US" altLang="ko-KR" sz="1600" dirty="0">
                  <a:solidFill>
                    <a:srgbClr val="645654"/>
                  </a:solidFill>
                  <a:latin typeface="+mn-ea"/>
                </a:rPr>
                <a:t>- </a:t>
              </a:r>
              <a:r>
                <a:rPr lang="ko-KR" altLang="en-US" sz="1600" dirty="0">
                  <a:solidFill>
                    <a:srgbClr val="645654"/>
                  </a:solidFill>
                  <a:latin typeface="+mn-ea"/>
                </a:rPr>
                <a:t>지분 증명</a:t>
              </a: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20E153B1-75A7-46EB-8529-8541C2ED4716}"/>
                </a:ext>
              </a:extLst>
            </p:cNvPr>
            <p:cNvSpPr/>
            <p:nvPr/>
          </p:nvSpPr>
          <p:spPr>
            <a:xfrm>
              <a:off x="6096000" y="2298969"/>
              <a:ext cx="3862251" cy="4140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dirty="0">
                  <a:solidFill>
                    <a:srgbClr val="645654"/>
                  </a:solidFill>
                  <a:latin typeface="+mn-ea"/>
                </a:rPr>
                <a:t>- </a:t>
              </a:r>
              <a:r>
                <a:rPr lang="ko-KR" altLang="en-US" sz="1600" dirty="0">
                  <a:solidFill>
                    <a:srgbClr val="645654"/>
                  </a:solidFill>
                  <a:latin typeface="+mn-ea"/>
                </a:rPr>
                <a:t>많이 가지고 있을수록 많이 받는 방식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F9F5F29F-C347-4CD3-8834-1A258DABA0D4}"/>
                </a:ext>
              </a:extLst>
            </p:cNvPr>
            <p:cNvSpPr/>
            <p:nvPr/>
          </p:nvSpPr>
          <p:spPr>
            <a:xfrm>
              <a:off x="6096000" y="2860353"/>
              <a:ext cx="4764947" cy="7833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dirty="0">
                  <a:solidFill>
                    <a:srgbClr val="645654"/>
                  </a:solidFill>
                  <a:latin typeface="+mn-ea"/>
                </a:rPr>
                <a:t>- </a:t>
              </a:r>
              <a:r>
                <a:rPr lang="ko-KR" altLang="en-US" sz="1600" dirty="0">
                  <a:solidFill>
                    <a:srgbClr val="645654"/>
                  </a:solidFill>
                  <a:latin typeface="+mn-ea"/>
                </a:rPr>
                <a:t>지분</a:t>
              </a:r>
              <a:r>
                <a:rPr lang="en-US" altLang="ko-KR" sz="1600" dirty="0">
                  <a:solidFill>
                    <a:srgbClr val="645654"/>
                  </a:solidFill>
                  <a:latin typeface="+mn-ea"/>
                </a:rPr>
                <a:t>(</a:t>
              </a:r>
              <a:r>
                <a:rPr lang="ko-KR" altLang="en-US" sz="1600" dirty="0">
                  <a:solidFill>
                    <a:srgbClr val="645654"/>
                  </a:solidFill>
                  <a:latin typeface="+mn-ea"/>
                </a:rPr>
                <a:t>코인 개수</a:t>
              </a:r>
              <a:r>
                <a:rPr lang="en-US" altLang="ko-KR" sz="1600" dirty="0">
                  <a:solidFill>
                    <a:srgbClr val="645654"/>
                  </a:solidFill>
                  <a:latin typeface="+mn-ea"/>
                </a:rPr>
                <a:t>)</a:t>
              </a:r>
              <a:r>
                <a:rPr lang="ko-KR" altLang="en-US" sz="1600" dirty="0">
                  <a:solidFill>
                    <a:srgbClr val="645654"/>
                  </a:solidFill>
                  <a:latin typeface="+mn-ea"/>
                </a:rPr>
                <a:t>이 많을수록 블록을 생성할 수 있는 기회를 많이 가지게</a:t>
              </a:r>
              <a:r>
                <a:rPr lang="en-US" altLang="ko-KR" sz="1600" dirty="0">
                  <a:solidFill>
                    <a:srgbClr val="645654"/>
                  </a:solidFill>
                  <a:latin typeface="+mn-ea"/>
                </a:rPr>
                <a:t> </a:t>
              </a:r>
              <a:r>
                <a:rPr lang="ko-KR" altLang="en-US" sz="1600" dirty="0">
                  <a:solidFill>
                    <a:srgbClr val="645654"/>
                  </a:solidFill>
                  <a:latin typeface="+mn-ea"/>
                </a:rPr>
                <a:t>된다</a:t>
              </a:r>
              <a:r>
                <a:rPr lang="en-US" altLang="ko-KR" sz="1600" dirty="0">
                  <a:solidFill>
                    <a:srgbClr val="645654"/>
                  </a:solidFill>
                  <a:latin typeface="+mn-ea"/>
                </a:rPr>
                <a:t>.</a:t>
              </a:r>
              <a:endParaRPr lang="ko-KR" altLang="en-US" sz="1600" dirty="0">
                <a:solidFill>
                  <a:srgbClr val="645654"/>
                </a:solidFill>
                <a:latin typeface="+mn-ea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6E4789F1-5D2D-4D92-9B11-B44ECF007804}"/>
                </a:ext>
              </a:extLst>
            </p:cNvPr>
            <p:cNvSpPr/>
            <p:nvPr/>
          </p:nvSpPr>
          <p:spPr>
            <a:xfrm>
              <a:off x="6095999" y="3786687"/>
              <a:ext cx="4764947" cy="7833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dirty="0">
                  <a:solidFill>
                    <a:srgbClr val="645654"/>
                  </a:solidFill>
                  <a:latin typeface="+mn-ea"/>
                </a:rPr>
                <a:t>- </a:t>
              </a:r>
              <a:r>
                <a:rPr lang="ko-KR" altLang="en-US" sz="1600" dirty="0">
                  <a:solidFill>
                    <a:srgbClr val="645654"/>
                  </a:solidFill>
                  <a:latin typeface="+mn-ea"/>
                </a:rPr>
                <a:t>지분을 오랫동안 유지하고 있는 사람이 기회를 가질 수도 있으며 랜덤으로 선택될 수도 있다</a:t>
              </a:r>
              <a:r>
                <a:rPr lang="en-US" altLang="ko-KR" sz="1600" dirty="0">
                  <a:solidFill>
                    <a:srgbClr val="645654"/>
                  </a:solidFill>
                  <a:latin typeface="+mn-ea"/>
                </a:rPr>
                <a:t>.</a:t>
              </a:r>
              <a:endParaRPr lang="ko-KR" altLang="en-US" sz="1600" dirty="0">
                <a:solidFill>
                  <a:srgbClr val="645654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2048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EF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315712" y="281467"/>
            <a:ext cx="5020948" cy="528575"/>
            <a:chOff x="304797" y="226027"/>
            <a:chExt cx="11530824" cy="746428"/>
          </a:xfrm>
        </p:grpSpPr>
        <p:cxnSp>
          <p:nvCxnSpPr>
            <p:cNvPr id="2" name="직선 연결선 1"/>
            <p:cNvCxnSpPr/>
            <p:nvPr/>
          </p:nvCxnSpPr>
          <p:spPr>
            <a:xfrm>
              <a:off x="304799" y="972455"/>
              <a:ext cx="6197600" cy="0"/>
            </a:xfrm>
            <a:prstGeom prst="line">
              <a:avLst/>
            </a:prstGeom>
            <a:ln w="38100">
              <a:solidFill>
                <a:srgbClr val="E4917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직사각형 2"/>
            <p:cNvSpPr/>
            <p:nvPr/>
          </p:nvSpPr>
          <p:spPr>
            <a:xfrm>
              <a:off x="304797" y="226027"/>
              <a:ext cx="11530824" cy="7388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64565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블록체인의 한계</a:t>
              </a:r>
            </a:p>
          </p:txBody>
        </p:sp>
      </p:grp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CB619DC-B6E6-4216-8240-B36A6D960E28}"/>
              </a:ext>
            </a:extLst>
          </p:cNvPr>
          <p:cNvSpPr/>
          <p:nvPr/>
        </p:nvSpPr>
        <p:spPr>
          <a:xfrm>
            <a:off x="315712" y="949407"/>
            <a:ext cx="10647396" cy="5986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</a:pPr>
            <a:r>
              <a:rPr lang="en-US" altLang="ko-KR" sz="1600" b="1" dirty="0">
                <a:solidFill>
                  <a:srgbClr val="645654"/>
                </a:solidFill>
                <a:latin typeface="+mn-ea"/>
              </a:rPr>
              <a:t>1. </a:t>
            </a:r>
            <a:r>
              <a:rPr lang="ko-KR" altLang="en-US" sz="1600" b="1" dirty="0">
                <a:solidFill>
                  <a:srgbClr val="645654"/>
                </a:solidFill>
                <a:latin typeface="+mn-ea"/>
              </a:rPr>
              <a:t>엄청난 에너지 소비</a:t>
            </a:r>
            <a:endParaRPr lang="en-US" altLang="ko-KR" sz="1600" b="1" dirty="0">
              <a:solidFill>
                <a:srgbClr val="645654"/>
              </a:solidFill>
              <a:latin typeface="+mn-ea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0477CAF-16CC-4E79-9022-AFF7E934787B}"/>
              </a:ext>
            </a:extLst>
          </p:cNvPr>
          <p:cNvSpPr/>
          <p:nvPr/>
        </p:nvSpPr>
        <p:spPr>
          <a:xfrm>
            <a:off x="633165" y="1378346"/>
            <a:ext cx="10647396" cy="5986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</a:pPr>
            <a:r>
              <a:rPr lang="en-US" altLang="ko-KR" sz="1600" dirty="0">
                <a:solidFill>
                  <a:srgbClr val="645654"/>
                </a:solidFill>
                <a:latin typeface="+mn-ea"/>
              </a:rPr>
              <a:t>- </a:t>
            </a:r>
            <a:r>
              <a:rPr lang="ko-KR" altLang="en-US" sz="1600" dirty="0">
                <a:solidFill>
                  <a:srgbClr val="645654"/>
                </a:solidFill>
                <a:latin typeface="+mn-ea"/>
              </a:rPr>
              <a:t>블록체인 기술을 돌리는 작업은 막대한 양의 전력을 소모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88C1970-5C6D-4666-8094-9005AA1CCA34}"/>
              </a:ext>
            </a:extLst>
          </p:cNvPr>
          <p:cNvSpPr/>
          <p:nvPr/>
        </p:nvSpPr>
        <p:spPr>
          <a:xfrm>
            <a:off x="633165" y="1985398"/>
            <a:ext cx="9273461" cy="7833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645654"/>
                </a:solidFill>
                <a:latin typeface="+mn-ea"/>
              </a:rPr>
              <a:t>- </a:t>
            </a:r>
            <a:r>
              <a:rPr lang="ko-KR" altLang="en-US" sz="1600" dirty="0">
                <a:solidFill>
                  <a:srgbClr val="645654"/>
                </a:solidFill>
                <a:latin typeface="+mn-ea"/>
              </a:rPr>
              <a:t>엄청난 양의 이산화탄소를 배출하고 장비가 고장 나지 않게 하기 위해서 지속적으로 냉각 장치를 들려야 하는데</a:t>
            </a:r>
            <a:r>
              <a:rPr lang="en-US" altLang="ko-KR" sz="1600" dirty="0">
                <a:solidFill>
                  <a:srgbClr val="645654"/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rgbClr val="645654"/>
                </a:solidFill>
                <a:latin typeface="+mn-ea"/>
              </a:rPr>
              <a:t>이때 배출되는 오염 물질의 양도 만만치 않다</a:t>
            </a:r>
            <a:r>
              <a:rPr lang="en-US" altLang="ko-KR" sz="1600" dirty="0">
                <a:solidFill>
                  <a:srgbClr val="645654"/>
                </a:solidFill>
                <a:latin typeface="+mn-ea"/>
              </a:rPr>
              <a:t>.</a:t>
            </a:r>
            <a:endParaRPr lang="ko-KR" altLang="en-US" sz="1600" dirty="0">
              <a:solidFill>
                <a:srgbClr val="645654"/>
              </a:solidFill>
              <a:latin typeface="+mn-ea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ECF8546-D23C-40D9-9871-E3AE522ED811}"/>
              </a:ext>
            </a:extLst>
          </p:cNvPr>
          <p:cNvSpPr/>
          <p:nvPr/>
        </p:nvSpPr>
        <p:spPr>
          <a:xfrm>
            <a:off x="315712" y="2977080"/>
            <a:ext cx="10647396" cy="5986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</a:pPr>
            <a:r>
              <a:rPr lang="en-US" altLang="ko-KR" sz="1600" b="1" dirty="0">
                <a:solidFill>
                  <a:srgbClr val="645654"/>
                </a:solidFill>
                <a:latin typeface="+mn-ea"/>
              </a:rPr>
              <a:t>2. </a:t>
            </a:r>
            <a:r>
              <a:rPr lang="ko-KR" altLang="en-US" sz="1600" b="1" dirty="0">
                <a:solidFill>
                  <a:srgbClr val="645654"/>
                </a:solidFill>
                <a:latin typeface="+mn-ea"/>
              </a:rPr>
              <a:t>암호화폐 가격 변동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15DD7D4-9395-41E7-AE29-C3FCC2AB6A3E}"/>
              </a:ext>
            </a:extLst>
          </p:cNvPr>
          <p:cNvSpPr/>
          <p:nvPr/>
        </p:nvSpPr>
        <p:spPr>
          <a:xfrm>
            <a:off x="633165" y="3403013"/>
            <a:ext cx="10647396" cy="5986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</a:pPr>
            <a:r>
              <a:rPr lang="en-US" altLang="ko-KR" sz="1600" dirty="0">
                <a:solidFill>
                  <a:srgbClr val="645654"/>
                </a:solidFill>
                <a:latin typeface="+mn-ea"/>
              </a:rPr>
              <a:t>- </a:t>
            </a:r>
            <a:r>
              <a:rPr lang="ko-KR" altLang="en-US" sz="1600" dirty="0">
                <a:solidFill>
                  <a:srgbClr val="645654"/>
                </a:solidFill>
                <a:latin typeface="+mn-ea"/>
              </a:rPr>
              <a:t>암호화폐는 블록체인이 제공하는 서비스를 이용하는데 수수료 개념으로 활용된다</a:t>
            </a:r>
            <a:r>
              <a:rPr lang="en-US" altLang="ko-KR" sz="1600" dirty="0">
                <a:solidFill>
                  <a:srgbClr val="645654"/>
                </a:solidFill>
                <a:latin typeface="+mn-ea"/>
              </a:rPr>
              <a:t>.</a:t>
            </a:r>
            <a:endParaRPr lang="ko-KR" altLang="en-US" sz="1600" dirty="0">
              <a:solidFill>
                <a:srgbClr val="645654"/>
              </a:solidFill>
              <a:latin typeface="+mn-ea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9F220EB-432D-45F0-8055-B615D535BE4E}"/>
              </a:ext>
            </a:extLst>
          </p:cNvPr>
          <p:cNvSpPr/>
          <p:nvPr/>
        </p:nvSpPr>
        <p:spPr>
          <a:xfrm>
            <a:off x="633165" y="3824835"/>
            <a:ext cx="10647396" cy="5986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</a:pPr>
            <a:r>
              <a:rPr lang="en-US" altLang="ko-KR" sz="1600" dirty="0">
                <a:solidFill>
                  <a:srgbClr val="645654"/>
                </a:solidFill>
                <a:latin typeface="+mn-ea"/>
              </a:rPr>
              <a:t>&lt;</a:t>
            </a:r>
            <a:r>
              <a:rPr lang="ko-KR" altLang="en-US" sz="1600" dirty="0">
                <a:solidFill>
                  <a:srgbClr val="645654"/>
                </a:solidFill>
                <a:latin typeface="+mn-ea"/>
              </a:rPr>
              <a:t>현재 해결책이자 기대되는 부분</a:t>
            </a:r>
            <a:r>
              <a:rPr lang="en-US" altLang="ko-KR" sz="1600" dirty="0">
                <a:solidFill>
                  <a:srgbClr val="645654"/>
                </a:solidFill>
                <a:latin typeface="+mn-ea"/>
              </a:rPr>
              <a:t>&gt;</a:t>
            </a:r>
            <a:endParaRPr lang="ko-KR" altLang="en-US" sz="1600" dirty="0">
              <a:solidFill>
                <a:srgbClr val="645654"/>
              </a:solidFill>
              <a:latin typeface="+mn-ea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79E2E6F-F477-4CCC-8380-AF6BEA0F9A5F}"/>
              </a:ext>
            </a:extLst>
          </p:cNvPr>
          <p:cNvSpPr/>
          <p:nvPr/>
        </p:nvSpPr>
        <p:spPr>
          <a:xfrm>
            <a:off x="682286" y="4379699"/>
            <a:ext cx="10647396" cy="7833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rgbClr val="645654"/>
                </a:solidFill>
                <a:latin typeface="+mn-ea"/>
              </a:rPr>
              <a:t>시장의 입장에서 보자면 시장을 믿는 것이다</a:t>
            </a:r>
            <a:r>
              <a:rPr lang="en-US" altLang="ko-KR" sz="1600" dirty="0">
                <a:solidFill>
                  <a:srgbClr val="645654"/>
                </a:solidFill>
                <a:latin typeface="+mn-ea"/>
              </a:rPr>
              <a:t>.</a:t>
            </a:r>
            <a:r>
              <a:rPr lang="ko-KR" altLang="en-US" sz="1600" dirty="0">
                <a:solidFill>
                  <a:srgbClr val="645654"/>
                </a:solidFill>
                <a:latin typeface="+mn-ea"/>
              </a:rPr>
              <a:t> 정부의 개입 없이도 사고 파는 주체들이 알아서 적정 가격을 찾아갈 수 있으니</a:t>
            </a:r>
            <a:r>
              <a:rPr lang="en-US" altLang="ko-KR" sz="1600" dirty="0">
                <a:solidFill>
                  <a:srgbClr val="645654"/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rgbClr val="645654"/>
                </a:solidFill>
                <a:latin typeface="+mn-ea"/>
              </a:rPr>
              <a:t>괜한 개입으로 문제를 일으키지 말라는 주장임</a:t>
            </a:r>
            <a:endParaRPr lang="en-US" altLang="ko-KR" sz="1600" dirty="0">
              <a:solidFill>
                <a:srgbClr val="645654"/>
              </a:solidFill>
              <a:latin typeface="+mn-ea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97D1E2E-182F-41DF-8D4E-DA7972E015F2}"/>
              </a:ext>
            </a:extLst>
          </p:cNvPr>
          <p:cNvSpPr/>
          <p:nvPr/>
        </p:nvSpPr>
        <p:spPr>
          <a:xfrm>
            <a:off x="682286" y="5171417"/>
            <a:ext cx="10647396" cy="1152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rgbClr val="645654"/>
                </a:solidFill>
                <a:latin typeface="+mn-ea"/>
              </a:rPr>
              <a:t>건강한 시장 형성을 위해 기초 규제안을 마련 및 적용하는 것</a:t>
            </a:r>
            <a:r>
              <a:rPr lang="en-US" altLang="ko-KR" sz="1600" dirty="0">
                <a:solidFill>
                  <a:srgbClr val="645654"/>
                </a:solidFill>
                <a:latin typeface="+mn-ea"/>
              </a:rPr>
              <a:t>. .ex. </a:t>
            </a:r>
            <a:r>
              <a:rPr lang="ko-KR" altLang="en-US" sz="1600" dirty="0">
                <a:solidFill>
                  <a:srgbClr val="645654"/>
                </a:solidFill>
                <a:latin typeface="+mn-ea"/>
              </a:rPr>
              <a:t>흥분 상태에서 과도한 투자 또는 투기 목적 자금이 유입되는 것을 최소화하기 위한 규제 같은 것</a:t>
            </a:r>
            <a:endParaRPr lang="en-US" altLang="ko-KR" sz="1600" dirty="0">
              <a:solidFill>
                <a:srgbClr val="645654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rgbClr val="645654"/>
                </a:solidFill>
                <a:latin typeface="+mn-ea"/>
              </a:rPr>
              <a:t>가치가 안정된 암호화폐의 연구와 개발을 하는 것</a:t>
            </a:r>
            <a:endParaRPr lang="en-US" altLang="ko-KR" sz="1600" dirty="0">
              <a:solidFill>
                <a:srgbClr val="645654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11599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EF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315712" y="281467"/>
            <a:ext cx="5020948" cy="528575"/>
            <a:chOff x="304797" y="226027"/>
            <a:chExt cx="11530824" cy="746428"/>
          </a:xfrm>
        </p:grpSpPr>
        <p:cxnSp>
          <p:nvCxnSpPr>
            <p:cNvPr id="2" name="직선 연결선 1"/>
            <p:cNvCxnSpPr/>
            <p:nvPr/>
          </p:nvCxnSpPr>
          <p:spPr>
            <a:xfrm>
              <a:off x="304799" y="972455"/>
              <a:ext cx="6197600" cy="0"/>
            </a:xfrm>
            <a:prstGeom prst="line">
              <a:avLst/>
            </a:prstGeom>
            <a:ln w="38100">
              <a:solidFill>
                <a:srgbClr val="E4917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직사각형 2"/>
            <p:cNvSpPr/>
            <p:nvPr/>
          </p:nvSpPr>
          <p:spPr>
            <a:xfrm>
              <a:off x="304797" y="226027"/>
              <a:ext cx="11530824" cy="7388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64565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블록체인의 한계</a:t>
              </a:r>
            </a:p>
          </p:txBody>
        </p:sp>
      </p:grp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F4B585D-2F5C-4678-A76C-3F70A3C8389D}"/>
              </a:ext>
            </a:extLst>
          </p:cNvPr>
          <p:cNvSpPr/>
          <p:nvPr/>
        </p:nvSpPr>
        <p:spPr>
          <a:xfrm>
            <a:off x="315712" y="813693"/>
            <a:ext cx="10647396" cy="5986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</a:pPr>
            <a:r>
              <a:rPr lang="en-US" altLang="ko-KR" sz="1600" b="1" dirty="0">
                <a:solidFill>
                  <a:srgbClr val="645654"/>
                </a:solidFill>
                <a:latin typeface="+mn-ea"/>
              </a:rPr>
              <a:t>3. </a:t>
            </a:r>
            <a:r>
              <a:rPr lang="ko-KR" altLang="en-US" sz="1600" b="1" dirty="0">
                <a:solidFill>
                  <a:srgbClr val="645654"/>
                </a:solidFill>
                <a:latin typeface="+mn-ea"/>
              </a:rPr>
              <a:t>확장성 문제</a:t>
            </a:r>
            <a:endParaRPr lang="en-US" altLang="ko-KR" sz="1600" b="1" dirty="0">
              <a:solidFill>
                <a:srgbClr val="645654"/>
              </a:solidFill>
              <a:latin typeface="+mn-ea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D3394DF-125D-4634-A12A-8CB43ABF8826}"/>
              </a:ext>
            </a:extLst>
          </p:cNvPr>
          <p:cNvSpPr/>
          <p:nvPr/>
        </p:nvSpPr>
        <p:spPr>
          <a:xfrm>
            <a:off x="644188" y="1285177"/>
            <a:ext cx="10647396" cy="5986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</a:pPr>
            <a:r>
              <a:rPr lang="en-US" altLang="ko-KR" sz="1600" dirty="0">
                <a:solidFill>
                  <a:srgbClr val="645654"/>
                </a:solidFill>
                <a:latin typeface="+mn-ea"/>
              </a:rPr>
              <a:t>- </a:t>
            </a:r>
            <a:r>
              <a:rPr lang="ko-KR" altLang="en-US" sz="1600" dirty="0">
                <a:solidFill>
                  <a:srgbClr val="645654"/>
                </a:solidFill>
                <a:latin typeface="+mn-ea"/>
              </a:rPr>
              <a:t>사용자 수가 증가하는 경우 정상 작동할 수 있는 정도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E0EA104-33CF-4163-8B67-D147A5D8969A}"/>
              </a:ext>
            </a:extLst>
          </p:cNvPr>
          <p:cNvSpPr/>
          <p:nvPr/>
        </p:nvSpPr>
        <p:spPr>
          <a:xfrm>
            <a:off x="644188" y="2035525"/>
            <a:ext cx="9273461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645654"/>
                </a:solidFill>
                <a:latin typeface="+mn-ea"/>
              </a:rPr>
              <a:t>&lt;</a:t>
            </a:r>
            <a:r>
              <a:rPr lang="ko-KR" altLang="en-US" sz="1600" dirty="0">
                <a:solidFill>
                  <a:srgbClr val="645654"/>
                </a:solidFill>
                <a:latin typeface="+mn-ea"/>
              </a:rPr>
              <a:t>블록체인 확장성 문제가 발생하는 </a:t>
            </a:r>
            <a:r>
              <a:rPr lang="en-US" altLang="ko-KR" sz="1600" dirty="0">
                <a:solidFill>
                  <a:srgbClr val="645654"/>
                </a:solidFill>
                <a:latin typeface="+mn-ea"/>
              </a:rPr>
              <a:t>2</a:t>
            </a:r>
            <a:r>
              <a:rPr lang="ko-KR" altLang="en-US" sz="1600" dirty="0">
                <a:solidFill>
                  <a:srgbClr val="645654"/>
                </a:solidFill>
                <a:latin typeface="+mn-ea"/>
              </a:rPr>
              <a:t>가지 이유</a:t>
            </a:r>
            <a:r>
              <a:rPr lang="en-US" altLang="ko-KR" sz="1600" dirty="0">
                <a:solidFill>
                  <a:srgbClr val="645654"/>
                </a:solidFill>
                <a:latin typeface="+mn-ea"/>
              </a:rPr>
              <a:t>&gt;</a:t>
            </a:r>
            <a:endParaRPr lang="ko-KR" altLang="en-US" sz="1600" dirty="0">
              <a:solidFill>
                <a:srgbClr val="645654"/>
              </a:solidFill>
              <a:latin typeface="+mn-ea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2E56065-885B-400F-A4FE-AE2DD1ABF709}"/>
              </a:ext>
            </a:extLst>
          </p:cNvPr>
          <p:cNvSpPr/>
          <p:nvPr/>
        </p:nvSpPr>
        <p:spPr>
          <a:xfrm>
            <a:off x="834446" y="2892544"/>
            <a:ext cx="10647396" cy="7833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645654"/>
                </a:solidFill>
                <a:latin typeface="+mn-ea"/>
              </a:rPr>
              <a:t>&gt;&gt; </a:t>
            </a:r>
            <a:r>
              <a:rPr lang="ko-KR" altLang="en-US" sz="1600" dirty="0">
                <a:solidFill>
                  <a:srgbClr val="645654"/>
                </a:solidFill>
                <a:latin typeface="+mn-ea"/>
              </a:rPr>
              <a:t>블록체인은 사용자와 참여자가 증가할수록 </a:t>
            </a:r>
            <a:r>
              <a:rPr lang="ko-KR" altLang="en-US" sz="1600" dirty="0" err="1">
                <a:solidFill>
                  <a:srgbClr val="645654"/>
                </a:solidFill>
                <a:latin typeface="+mn-ea"/>
              </a:rPr>
              <a:t>위변조</a:t>
            </a:r>
            <a:r>
              <a:rPr lang="ko-KR" altLang="en-US" sz="1600" dirty="0">
                <a:solidFill>
                  <a:srgbClr val="645654"/>
                </a:solidFill>
                <a:latin typeface="+mn-ea"/>
              </a:rPr>
              <a:t> 방지 능력이 증가하는 반면 처리 속도가 감소한다</a:t>
            </a:r>
            <a:r>
              <a:rPr lang="en-US" altLang="ko-KR" sz="1600" dirty="0">
                <a:solidFill>
                  <a:srgbClr val="645654"/>
                </a:solidFill>
                <a:latin typeface="+mn-ea"/>
              </a:rPr>
              <a:t>. </a:t>
            </a:r>
            <a:r>
              <a:rPr lang="ko-KR" altLang="en-US" sz="1600" dirty="0">
                <a:solidFill>
                  <a:srgbClr val="645654"/>
                </a:solidFill>
                <a:latin typeface="+mn-ea"/>
              </a:rPr>
              <a:t>검증하는 시간이 늘어나기 때문이다</a:t>
            </a:r>
            <a:r>
              <a:rPr lang="en-US" altLang="ko-KR" sz="1600" dirty="0">
                <a:solidFill>
                  <a:srgbClr val="645654"/>
                </a:solidFill>
                <a:latin typeface="+mn-ea"/>
              </a:rPr>
              <a:t>.</a:t>
            </a:r>
            <a:endParaRPr lang="ko-KR" altLang="en-US" sz="1600" dirty="0">
              <a:solidFill>
                <a:srgbClr val="645654"/>
              </a:solidFill>
              <a:latin typeface="+mn-ea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FD66DF0-4CE2-4E27-BEA0-6E590EEC5C16}"/>
              </a:ext>
            </a:extLst>
          </p:cNvPr>
          <p:cNvSpPr/>
          <p:nvPr/>
        </p:nvSpPr>
        <p:spPr>
          <a:xfrm>
            <a:off x="644188" y="2505424"/>
            <a:ext cx="10647396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645654"/>
                </a:solidFill>
                <a:latin typeface="+mn-ea"/>
              </a:rPr>
              <a:t>- </a:t>
            </a:r>
            <a:r>
              <a:rPr lang="ko-KR" altLang="en-US" sz="1600" dirty="0">
                <a:solidFill>
                  <a:srgbClr val="645654"/>
                </a:solidFill>
                <a:latin typeface="+mn-ea"/>
              </a:rPr>
              <a:t>참여자가 많아지면서 겪게 되는 검증 속도 저하 문제</a:t>
            </a:r>
            <a:endParaRPr lang="en-US" altLang="ko-KR" sz="1600" dirty="0">
              <a:solidFill>
                <a:srgbClr val="645654"/>
              </a:solidFill>
              <a:latin typeface="+mn-ea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7753244-51A1-4312-8717-3F883430A169}"/>
              </a:ext>
            </a:extLst>
          </p:cNvPr>
          <p:cNvSpPr/>
          <p:nvPr/>
        </p:nvSpPr>
        <p:spPr>
          <a:xfrm>
            <a:off x="644188" y="3857102"/>
            <a:ext cx="10647396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645654"/>
                </a:solidFill>
                <a:latin typeface="+mn-ea"/>
              </a:rPr>
              <a:t>- </a:t>
            </a:r>
            <a:r>
              <a:rPr lang="ko-KR" altLang="en-US" sz="1600" dirty="0">
                <a:solidFill>
                  <a:srgbClr val="645654"/>
                </a:solidFill>
                <a:latin typeface="+mn-ea"/>
              </a:rPr>
              <a:t>사용량이 증가해서 생기는 문제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37FD40C-F2B5-44B2-A72D-97A656C7E1B3}"/>
              </a:ext>
            </a:extLst>
          </p:cNvPr>
          <p:cNvSpPr/>
          <p:nvPr/>
        </p:nvSpPr>
        <p:spPr>
          <a:xfrm>
            <a:off x="834446" y="4271122"/>
            <a:ext cx="10647396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645654"/>
                </a:solidFill>
                <a:latin typeface="+mn-ea"/>
              </a:rPr>
              <a:t>&gt;&gt;</a:t>
            </a:r>
            <a:r>
              <a:rPr lang="ko-KR" altLang="en-US" sz="1600" dirty="0">
                <a:solidFill>
                  <a:srgbClr val="645654"/>
                </a:solidFill>
                <a:latin typeface="+mn-ea"/>
              </a:rPr>
              <a:t>송금</a:t>
            </a:r>
            <a:r>
              <a:rPr lang="en-US" altLang="ko-KR" sz="1600" dirty="0">
                <a:solidFill>
                  <a:srgbClr val="645654"/>
                </a:solidFill>
                <a:latin typeface="+mn-ea"/>
              </a:rPr>
              <a:t> </a:t>
            </a:r>
            <a:r>
              <a:rPr lang="ko-KR" altLang="en-US" sz="1600" dirty="0">
                <a:solidFill>
                  <a:srgbClr val="645654"/>
                </a:solidFill>
                <a:latin typeface="+mn-ea"/>
              </a:rPr>
              <a:t>서비스를 제공하는 블록체인이라면 송금 거래가 많아질 때 나타나는 문제이다</a:t>
            </a:r>
            <a:r>
              <a:rPr lang="en-US" altLang="ko-KR" sz="1600" dirty="0">
                <a:solidFill>
                  <a:srgbClr val="645654"/>
                </a:solidFill>
                <a:latin typeface="+mn-ea"/>
              </a:rPr>
              <a:t>. </a:t>
            </a:r>
            <a:endParaRPr lang="ko-KR" altLang="en-US" sz="1600" dirty="0">
              <a:solidFill>
                <a:srgbClr val="645654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95547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EF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315712" y="281467"/>
            <a:ext cx="5020948" cy="528575"/>
            <a:chOff x="304797" y="226027"/>
            <a:chExt cx="11530824" cy="746428"/>
          </a:xfrm>
        </p:grpSpPr>
        <p:cxnSp>
          <p:nvCxnSpPr>
            <p:cNvPr id="2" name="직선 연결선 1"/>
            <p:cNvCxnSpPr/>
            <p:nvPr/>
          </p:nvCxnSpPr>
          <p:spPr>
            <a:xfrm>
              <a:off x="304799" y="972455"/>
              <a:ext cx="6197600" cy="0"/>
            </a:xfrm>
            <a:prstGeom prst="line">
              <a:avLst/>
            </a:prstGeom>
            <a:ln w="38100">
              <a:solidFill>
                <a:srgbClr val="E4917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직사각형 2"/>
            <p:cNvSpPr/>
            <p:nvPr/>
          </p:nvSpPr>
          <p:spPr>
            <a:xfrm>
              <a:off x="304797" y="226027"/>
              <a:ext cx="11530824" cy="7388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64565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블록체인의 한계</a:t>
              </a:r>
            </a:p>
          </p:txBody>
        </p:sp>
      </p:grp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B805985-0525-4976-A6A8-14BC6C8AE921}"/>
              </a:ext>
            </a:extLst>
          </p:cNvPr>
          <p:cNvSpPr/>
          <p:nvPr/>
        </p:nvSpPr>
        <p:spPr>
          <a:xfrm>
            <a:off x="315712" y="815398"/>
            <a:ext cx="10647396" cy="5986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</a:pPr>
            <a:r>
              <a:rPr lang="en-US" altLang="ko-KR" sz="1600" b="1" dirty="0">
                <a:solidFill>
                  <a:srgbClr val="645654"/>
                </a:solidFill>
                <a:latin typeface="+mn-ea"/>
              </a:rPr>
              <a:t>* </a:t>
            </a:r>
            <a:r>
              <a:rPr lang="ko-KR" altLang="en-US" sz="1600" b="1" dirty="0">
                <a:solidFill>
                  <a:srgbClr val="645654"/>
                </a:solidFill>
                <a:latin typeface="+mn-ea"/>
              </a:rPr>
              <a:t>한 블록</a:t>
            </a:r>
            <a:r>
              <a:rPr lang="en-US" altLang="ko-KR" sz="1600" b="1" dirty="0">
                <a:solidFill>
                  <a:srgbClr val="645654"/>
                </a:solidFill>
                <a:latin typeface="+mn-ea"/>
              </a:rPr>
              <a:t>, </a:t>
            </a:r>
            <a:r>
              <a:rPr lang="ko-KR" altLang="en-US" sz="1600" b="1" dirty="0">
                <a:solidFill>
                  <a:srgbClr val="645654"/>
                </a:solidFill>
                <a:latin typeface="+mn-ea"/>
              </a:rPr>
              <a:t>한 상자의 용량</a:t>
            </a:r>
            <a:endParaRPr lang="en-US" altLang="ko-KR" sz="1600" b="1" dirty="0">
              <a:solidFill>
                <a:srgbClr val="645654"/>
              </a:solidFill>
              <a:latin typeface="+mn-ea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651C102-564A-4F15-83E5-3AA386BBA4DF}"/>
              </a:ext>
            </a:extLst>
          </p:cNvPr>
          <p:cNvSpPr/>
          <p:nvPr/>
        </p:nvSpPr>
        <p:spPr>
          <a:xfrm>
            <a:off x="315712" y="1351667"/>
            <a:ext cx="10647396" cy="5986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</a:pPr>
            <a:r>
              <a:rPr lang="en-US" altLang="ko-KR" sz="1600" dirty="0">
                <a:solidFill>
                  <a:srgbClr val="645654"/>
                </a:solidFill>
                <a:latin typeface="+mn-ea"/>
              </a:rPr>
              <a:t>- </a:t>
            </a:r>
            <a:r>
              <a:rPr lang="ko-KR" altLang="en-US" sz="1600" dirty="0">
                <a:solidFill>
                  <a:srgbClr val="645654"/>
                </a:solidFill>
                <a:latin typeface="+mn-ea"/>
              </a:rPr>
              <a:t>블록 안에 들어갈 수 있는 장부의 양은 정해져 있다</a:t>
            </a:r>
            <a:r>
              <a:rPr lang="en-US" altLang="ko-KR" sz="1600" dirty="0">
                <a:solidFill>
                  <a:srgbClr val="645654"/>
                </a:solidFill>
                <a:latin typeface="+mn-ea"/>
              </a:rPr>
              <a:t>. </a:t>
            </a:r>
            <a:endParaRPr lang="ko-KR" altLang="en-US" sz="1600" dirty="0">
              <a:solidFill>
                <a:srgbClr val="645654"/>
              </a:solidFill>
              <a:latin typeface="+mn-ea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F0E1669-08C9-469C-94FA-D64326CDE0A6}"/>
              </a:ext>
            </a:extLst>
          </p:cNvPr>
          <p:cNvSpPr/>
          <p:nvPr/>
        </p:nvSpPr>
        <p:spPr>
          <a:xfrm>
            <a:off x="315712" y="1968236"/>
            <a:ext cx="9273461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645654"/>
                </a:solidFill>
                <a:latin typeface="+mn-ea"/>
              </a:rPr>
              <a:t>- </a:t>
            </a:r>
            <a:r>
              <a:rPr lang="ko-KR" altLang="en-US" sz="1600" dirty="0">
                <a:solidFill>
                  <a:srgbClr val="645654"/>
                </a:solidFill>
                <a:latin typeface="+mn-ea"/>
              </a:rPr>
              <a:t>악의적인 공격도 고려 </a:t>
            </a:r>
            <a:r>
              <a:rPr lang="en-US" altLang="ko-KR" sz="1600" dirty="0">
                <a:solidFill>
                  <a:srgbClr val="645654"/>
                </a:solidFill>
                <a:latin typeface="+mn-ea"/>
              </a:rPr>
              <a:t>(ex </a:t>
            </a:r>
            <a:r>
              <a:rPr lang="ko-KR" altLang="en-US" sz="1600" dirty="0">
                <a:solidFill>
                  <a:srgbClr val="645654"/>
                </a:solidFill>
                <a:latin typeface="+mn-ea"/>
              </a:rPr>
              <a:t>디도스</a:t>
            </a:r>
            <a:r>
              <a:rPr lang="en-US" altLang="ko-KR" sz="1600" dirty="0">
                <a:solidFill>
                  <a:srgbClr val="645654"/>
                </a:solidFill>
                <a:latin typeface="+mn-ea"/>
              </a:rPr>
              <a:t>)</a:t>
            </a:r>
            <a:endParaRPr lang="ko-KR" altLang="en-US" sz="1600" dirty="0">
              <a:solidFill>
                <a:srgbClr val="645654"/>
              </a:solidFill>
              <a:latin typeface="+mn-ea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08EDEBB-44E7-4D10-ABC0-9F09202D1444}"/>
              </a:ext>
            </a:extLst>
          </p:cNvPr>
          <p:cNvSpPr/>
          <p:nvPr/>
        </p:nvSpPr>
        <p:spPr>
          <a:xfrm>
            <a:off x="315712" y="2491031"/>
            <a:ext cx="10647396" cy="7833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645654"/>
                </a:solidFill>
                <a:latin typeface="+mn-ea"/>
              </a:rPr>
              <a:t>- </a:t>
            </a:r>
            <a:r>
              <a:rPr lang="ko-KR" altLang="en-US" sz="1600" dirty="0">
                <a:solidFill>
                  <a:srgbClr val="645654"/>
                </a:solidFill>
                <a:latin typeface="+mn-ea"/>
              </a:rPr>
              <a:t>장부의 양이 급격하게 증가하기 때문에 블록체인은 사용량을 감당하기 힘들어져 전체 거래 승인 속도가 처참하게 </a:t>
            </a:r>
            <a:r>
              <a:rPr lang="ko-KR" altLang="en-US" sz="1600" dirty="0" err="1">
                <a:solidFill>
                  <a:srgbClr val="645654"/>
                </a:solidFill>
                <a:latin typeface="+mn-ea"/>
              </a:rPr>
              <a:t>느려진다</a:t>
            </a:r>
            <a:r>
              <a:rPr lang="en-US" altLang="ko-KR" sz="1600" dirty="0">
                <a:solidFill>
                  <a:srgbClr val="645654"/>
                </a:solidFill>
                <a:latin typeface="+mn-ea"/>
              </a:rPr>
              <a:t>.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B44D496-C674-4C83-A4EA-BEE4B0B99FB9}"/>
              </a:ext>
            </a:extLst>
          </p:cNvPr>
          <p:cNvSpPr/>
          <p:nvPr/>
        </p:nvSpPr>
        <p:spPr>
          <a:xfrm>
            <a:off x="315712" y="3815061"/>
            <a:ext cx="10647396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645654"/>
                </a:solidFill>
                <a:latin typeface="+mn-ea"/>
              </a:rPr>
              <a:t>&lt;</a:t>
            </a:r>
            <a:r>
              <a:rPr lang="ko-KR" altLang="en-US" sz="1600" dirty="0">
                <a:solidFill>
                  <a:srgbClr val="645654"/>
                </a:solidFill>
                <a:latin typeface="+mn-ea"/>
              </a:rPr>
              <a:t>제시된 방법 </a:t>
            </a:r>
            <a:r>
              <a:rPr lang="en-US" altLang="ko-KR" sz="1600" dirty="0">
                <a:solidFill>
                  <a:srgbClr val="645654"/>
                </a:solidFill>
                <a:latin typeface="+mn-ea"/>
              </a:rPr>
              <a:t>2</a:t>
            </a:r>
            <a:r>
              <a:rPr lang="ko-KR" altLang="en-US" sz="1600" dirty="0">
                <a:solidFill>
                  <a:srgbClr val="645654"/>
                </a:solidFill>
                <a:latin typeface="+mn-ea"/>
              </a:rPr>
              <a:t>가지</a:t>
            </a:r>
            <a:r>
              <a:rPr lang="en-US" altLang="ko-KR" sz="1600" dirty="0">
                <a:solidFill>
                  <a:srgbClr val="645654"/>
                </a:solidFill>
                <a:latin typeface="+mn-ea"/>
              </a:rPr>
              <a:t>&gt;</a:t>
            </a:r>
            <a:endParaRPr lang="ko-KR" altLang="en-US" sz="1600" dirty="0">
              <a:solidFill>
                <a:srgbClr val="645654"/>
              </a:solidFill>
              <a:latin typeface="+mn-ea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B295B1E-0E61-4D61-AEFE-EC075DDD32D8}"/>
              </a:ext>
            </a:extLst>
          </p:cNvPr>
          <p:cNvSpPr/>
          <p:nvPr/>
        </p:nvSpPr>
        <p:spPr>
          <a:xfrm>
            <a:off x="315712" y="4299061"/>
            <a:ext cx="10647396" cy="7833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>
                <a:solidFill>
                  <a:srgbClr val="645654"/>
                </a:solidFill>
                <a:latin typeface="+mn-ea"/>
              </a:rPr>
              <a:t>블록의 용량을 늘리는 방법</a:t>
            </a:r>
            <a:endParaRPr lang="en-US" altLang="ko-KR" sz="1600" dirty="0">
              <a:solidFill>
                <a:srgbClr val="645654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>
                <a:solidFill>
                  <a:srgbClr val="645654"/>
                </a:solidFill>
                <a:latin typeface="+mn-ea"/>
              </a:rPr>
              <a:t>블록에 들어가는 다른 내용 일부를 제거해 블록에 장부가 들어갈 수 있는 공간을 확보</a:t>
            </a:r>
          </a:p>
        </p:txBody>
      </p:sp>
    </p:spTree>
    <p:extLst>
      <p:ext uri="{BB962C8B-B14F-4D97-AF65-F5344CB8AC3E}">
        <p14:creationId xmlns:p14="http://schemas.microsoft.com/office/powerpoint/2010/main" val="2343611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EF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315712" y="281467"/>
            <a:ext cx="5020948" cy="528575"/>
            <a:chOff x="304797" y="226027"/>
            <a:chExt cx="11530824" cy="746428"/>
          </a:xfrm>
        </p:grpSpPr>
        <p:cxnSp>
          <p:nvCxnSpPr>
            <p:cNvPr id="2" name="직선 연결선 1"/>
            <p:cNvCxnSpPr/>
            <p:nvPr/>
          </p:nvCxnSpPr>
          <p:spPr>
            <a:xfrm>
              <a:off x="304799" y="972455"/>
              <a:ext cx="6197600" cy="0"/>
            </a:xfrm>
            <a:prstGeom prst="line">
              <a:avLst/>
            </a:prstGeom>
            <a:ln w="38100">
              <a:solidFill>
                <a:srgbClr val="E4917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직사각형 2"/>
            <p:cNvSpPr/>
            <p:nvPr/>
          </p:nvSpPr>
          <p:spPr>
            <a:xfrm>
              <a:off x="304797" y="226027"/>
              <a:ext cx="11530824" cy="7388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64565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블록체인의 한계</a:t>
              </a: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561CD71-4C59-41C9-A4C4-687E4762FC0A}"/>
              </a:ext>
            </a:extLst>
          </p:cNvPr>
          <p:cNvSpPr/>
          <p:nvPr/>
        </p:nvSpPr>
        <p:spPr>
          <a:xfrm>
            <a:off x="315712" y="818604"/>
            <a:ext cx="10647396" cy="5986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</a:pPr>
            <a:r>
              <a:rPr lang="en-US" altLang="ko-KR" sz="1600" b="1" dirty="0">
                <a:solidFill>
                  <a:srgbClr val="645654"/>
                </a:solidFill>
                <a:latin typeface="+mn-ea"/>
              </a:rPr>
              <a:t>* </a:t>
            </a:r>
            <a:r>
              <a:rPr lang="ko-KR" altLang="en-US" sz="1600" b="1" dirty="0">
                <a:solidFill>
                  <a:srgbClr val="645654"/>
                </a:solidFill>
                <a:latin typeface="+mn-ea"/>
              </a:rPr>
              <a:t>하드포크 </a:t>
            </a:r>
            <a:r>
              <a:rPr lang="en-US" altLang="ko-KR" sz="1600" b="1" dirty="0">
                <a:solidFill>
                  <a:srgbClr val="645654"/>
                </a:solidFill>
                <a:latin typeface="+mn-ea"/>
              </a:rPr>
              <a:t>&amp; </a:t>
            </a:r>
            <a:r>
              <a:rPr lang="ko-KR" altLang="en-US" sz="1600" b="1" dirty="0">
                <a:solidFill>
                  <a:srgbClr val="645654"/>
                </a:solidFill>
                <a:latin typeface="+mn-ea"/>
              </a:rPr>
              <a:t>소프트포크</a:t>
            </a:r>
            <a:endParaRPr lang="en-US" altLang="ko-KR" sz="1600" b="1" dirty="0">
              <a:solidFill>
                <a:srgbClr val="645654"/>
              </a:solidFill>
              <a:latin typeface="+mn-ea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E0F575C-9558-487B-97BE-4B33BE9871F8}"/>
              </a:ext>
            </a:extLst>
          </p:cNvPr>
          <p:cNvSpPr/>
          <p:nvPr/>
        </p:nvSpPr>
        <p:spPr>
          <a:xfrm>
            <a:off x="315712" y="1384752"/>
            <a:ext cx="10647396" cy="5986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</a:pPr>
            <a:r>
              <a:rPr lang="en-US" altLang="ko-KR" sz="1600" dirty="0">
                <a:solidFill>
                  <a:srgbClr val="645654"/>
                </a:solidFill>
                <a:latin typeface="+mn-ea"/>
              </a:rPr>
              <a:t>- </a:t>
            </a:r>
            <a:r>
              <a:rPr lang="ko-KR" altLang="en-US" sz="1600" dirty="0">
                <a:solidFill>
                  <a:srgbClr val="645654"/>
                </a:solidFill>
                <a:latin typeface="+mn-ea"/>
              </a:rPr>
              <a:t>블록체인은 보다 민주주의에 가까운 시스템을 표방하고 있음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FED06C1-F9FE-4B5F-A857-1D09D7E93106}"/>
              </a:ext>
            </a:extLst>
          </p:cNvPr>
          <p:cNvSpPr/>
          <p:nvPr/>
        </p:nvSpPr>
        <p:spPr>
          <a:xfrm>
            <a:off x="315710" y="2053122"/>
            <a:ext cx="9273461" cy="7833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645654"/>
                </a:solidFill>
                <a:latin typeface="+mn-ea"/>
              </a:rPr>
              <a:t>- </a:t>
            </a:r>
            <a:r>
              <a:rPr lang="ko-KR" altLang="en-US" sz="1600" dirty="0">
                <a:solidFill>
                  <a:srgbClr val="645654"/>
                </a:solidFill>
                <a:latin typeface="+mn-ea"/>
              </a:rPr>
              <a:t>암호화폐의 금전적 가치와 연결되어 있어</a:t>
            </a:r>
            <a:r>
              <a:rPr lang="en-US" altLang="ko-KR" sz="1600" dirty="0">
                <a:solidFill>
                  <a:srgbClr val="645654"/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rgbClr val="645654"/>
                </a:solidFill>
                <a:latin typeface="+mn-ea"/>
              </a:rPr>
              <a:t>프로그램의 내용을 바꾸는 것이 단순히 개발팀이 결정해서 시행하면 되는 사안이 아니다</a:t>
            </a:r>
            <a:r>
              <a:rPr lang="en-US" altLang="ko-KR" sz="1600" dirty="0">
                <a:solidFill>
                  <a:srgbClr val="645654"/>
                </a:solidFill>
                <a:latin typeface="+mn-ea"/>
              </a:rPr>
              <a:t>.</a:t>
            </a:r>
            <a:endParaRPr lang="ko-KR" altLang="en-US" sz="1600" dirty="0">
              <a:solidFill>
                <a:srgbClr val="645654"/>
              </a:solidFill>
              <a:latin typeface="+mn-ea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4CB23BA-2BA6-498E-A701-B191F05D7718}"/>
              </a:ext>
            </a:extLst>
          </p:cNvPr>
          <p:cNvSpPr/>
          <p:nvPr/>
        </p:nvSpPr>
        <p:spPr>
          <a:xfrm>
            <a:off x="315710" y="2906158"/>
            <a:ext cx="9273461" cy="7833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645654"/>
                </a:solidFill>
                <a:latin typeface="+mn-ea"/>
              </a:rPr>
              <a:t>- </a:t>
            </a:r>
            <a:r>
              <a:rPr lang="ko-KR" altLang="en-US" sz="1600" dirty="0">
                <a:solidFill>
                  <a:srgbClr val="645654"/>
                </a:solidFill>
                <a:latin typeface="+mn-ea"/>
              </a:rPr>
              <a:t>블록의 크기와 같은 본질적인 내용을 바꾸면</a:t>
            </a:r>
            <a:r>
              <a:rPr lang="en-US" altLang="ko-KR" sz="1600" dirty="0">
                <a:solidFill>
                  <a:srgbClr val="645654"/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rgbClr val="645654"/>
                </a:solidFill>
                <a:latin typeface="+mn-ea"/>
              </a:rPr>
              <a:t>프로그램의 업데이트는 필수적이게 되며 과거와는 다른 프로그램이 된다</a:t>
            </a:r>
            <a:r>
              <a:rPr lang="en-US" altLang="ko-KR" sz="1600" dirty="0">
                <a:solidFill>
                  <a:srgbClr val="645654"/>
                </a:solidFill>
                <a:latin typeface="+mn-ea"/>
              </a:rPr>
              <a:t>. </a:t>
            </a:r>
            <a:r>
              <a:rPr lang="ko-KR" altLang="en-US" sz="1600" dirty="0">
                <a:solidFill>
                  <a:srgbClr val="645654"/>
                </a:solidFill>
                <a:latin typeface="+mn-ea"/>
              </a:rPr>
              <a:t>이전과 지금의 버전이 서로 호환되지 않는다</a:t>
            </a:r>
            <a:r>
              <a:rPr lang="en-US" altLang="ko-KR" sz="1600" dirty="0">
                <a:solidFill>
                  <a:srgbClr val="645654"/>
                </a:solidFill>
                <a:latin typeface="+mn-ea"/>
              </a:rPr>
              <a:t>.</a:t>
            </a:r>
            <a:endParaRPr lang="ko-KR" altLang="en-US" sz="1600" dirty="0">
              <a:solidFill>
                <a:srgbClr val="645654"/>
              </a:solidFill>
              <a:latin typeface="+mn-ea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951AEEF-22EE-43A3-9107-1D583D8585FA}"/>
              </a:ext>
            </a:extLst>
          </p:cNvPr>
          <p:cNvSpPr/>
          <p:nvPr/>
        </p:nvSpPr>
        <p:spPr>
          <a:xfrm>
            <a:off x="315710" y="3759194"/>
            <a:ext cx="9273461" cy="7833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645654"/>
                </a:solidFill>
                <a:latin typeface="+mn-ea"/>
              </a:rPr>
              <a:t>- </a:t>
            </a:r>
            <a:r>
              <a:rPr lang="ko-KR" altLang="en-US" sz="1600" dirty="0">
                <a:solidFill>
                  <a:srgbClr val="645654"/>
                </a:solidFill>
                <a:latin typeface="+mn-ea"/>
              </a:rPr>
              <a:t>만약 모두의 동의를 얻은 시스템 변경이 아니라면</a:t>
            </a:r>
            <a:r>
              <a:rPr lang="en-US" altLang="ko-KR" sz="1600" dirty="0">
                <a:solidFill>
                  <a:srgbClr val="645654"/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rgbClr val="645654"/>
                </a:solidFill>
                <a:latin typeface="+mn-ea"/>
              </a:rPr>
              <a:t>해당 블록체인은 두 개의 시스템으로 분리될 것이다</a:t>
            </a:r>
            <a:r>
              <a:rPr lang="en-US" altLang="ko-KR" sz="1600" dirty="0">
                <a:solidFill>
                  <a:srgbClr val="645654"/>
                </a:solidFill>
                <a:latin typeface="+mn-ea"/>
              </a:rPr>
              <a:t>.</a:t>
            </a:r>
            <a:endParaRPr lang="ko-KR" altLang="en-US" sz="1600" dirty="0">
              <a:solidFill>
                <a:srgbClr val="645654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25474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EF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315712" y="281467"/>
            <a:ext cx="5020948" cy="528575"/>
            <a:chOff x="304797" y="226027"/>
            <a:chExt cx="11530824" cy="746428"/>
          </a:xfrm>
        </p:grpSpPr>
        <p:cxnSp>
          <p:nvCxnSpPr>
            <p:cNvPr id="2" name="직선 연결선 1"/>
            <p:cNvCxnSpPr/>
            <p:nvPr/>
          </p:nvCxnSpPr>
          <p:spPr>
            <a:xfrm>
              <a:off x="304799" y="972455"/>
              <a:ext cx="6197600" cy="0"/>
            </a:xfrm>
            <a:prstGeom prst="line">
              <a:avLst/>
            </a:prstGeom>
            <a:ln w="38100">
              <a:solidFill>
                <a:srgbClr val="E4917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직사각형 2"/>
            <p:cNvSpPr/>
            <p:nvPr/>
          </p:nvSpPr>
          <p:spPr>
            <a:xfrm>
              <a:off x="304797" y="226027"/>
              <a:ext cx="11530824" cy="7388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64565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블록체인의 한계</a:t>
              </a: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561CD71-4C59-41C9-A4C4-687E4762FC0A}"/>
              </a:ext>
            </a:extLst>
          </p:cNvPr>
          <p:cNvSpPr/>
          <p:nvPr/>
        </p:nvSpPr>
        <p:spPr>
          <a:xfrm>
            <a:off x="315712" y="818604"/>
            <a:ext cx="10647396" cy="5986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</a:pPr>
            <a:r>
              <a:rPr lang="en-US" altLang="ko-KR" sz="1600" b="1" dirty="0">
                <a:solidFill>
                  <a:srgbClr val="645654"/>
                </a:solidFill>
                <a:latin typeface="+mn-ea"/>
              </a:rPr>
              <a:t>* </a:t>
            </a:r>
            <a:r>
              <a:rPr lang="ko-KR" altLang="en-US" sz="1600" b="1" dirty="0">
                <a:solidFill>
                  <a:srgbClr val="645654"/>
                </a:solidFill>
                <a:latin typeface="+mn-ea"/>
              </a:rPr>
              <a:t>하드포크 </a:t>
            </a:r>
            <a:r>
              <a:rPr lang="en-US" altLang="ko-KR" sz="1600" b="1" dirty="0">
                <a:solidFill>
                  <a:srgbClr val="645654"/>
                </a:solidFill>
                <a:latin typeface="+mn-ea"/>
              </a:rPr>
              <a:t>&amp; </a:t>
            </a:r>
            <a:r>
              <a:rPr lang="ko-KR" altLang="en-US" sz="1600" b="1" dirty="0">
                <a:solidFill>
                  <a:srgbClr val="645654"/>
                </a:solidFill>
                <a:latin typeface="+mn-ea"/>
              </a:rPr>
              <a:t>소프트포크</a:t>
            </a:r>
            <a:endParaRPr lang="en-US" altLang="ko-KR" sz="1600" b="1" dirty="0">
              <a:solidFill>
                <a:srgbClr val="645654"/>
              </a:solidFill>
              <a:latin typeface="+mn-ea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A6560966-4DBE-4F23-984D-462BC8ED77B0}"/>
              </a:ext>
            </a:extLst>
          </p:cNvPr>
          <p:cNvGrpSpPr/>
          <p:nvPr/>
        </p:nvGrpSpPr>
        <p:grpSpPr>
          <a:xfrm>
            <a:off x="876648" y="1923238"/>
            <a:ext cx="10664323" cy="3648003"/>
            <a:chOff x="315711" y="1070067"/>
            <a:chExt cx="10664323" cy="3648003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B4C867DF-3841-4D34-B734-8E93EAB86964}"/>
                </a:ext>
              </a:extLst>
            </p:cNvPr>
            <p:cNvSpPr/>
            <p:nvPr/>
          </p:nvSpPr>
          <p:spPr>
            <a:xfrm>
              <a:off x="315711" y="3565382"/>
              <a:ext cx="4513278" cy="11526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dirty="0">
                  <a:solidFill>
                    <a:srgbClr val="645654"/>
                  </a:solidFill>
                  <a:latin typeface="+mn-ea"/>
                </a:rPr>
                <a:t>- </a:t>
              </a:r>
              <a:r>
                <a:rPr lang="ko-KR" altLang="en-US" sz="1600" dirty="0">
                  <a:solidFill>
                    <a:srgbClr val="645654"/>
                  </a:solidFill>
                  <a:latin typeface="+mn-ea"/>
                </a:rPr>
                <a:t>확장성 문제를 </a:t>
              </a:r>
              <a:r>
                <a:rPr lang="ko-KR" altLang="en-US" sz="1600" dirty="0" err="1">
                  <a:solidFill>
                    <a:srgbClr val="645654"/>
                  </a:solidFill>
                  <a:latin typeface="+mn-ea"/>
                </a:rPr>
                <a:t>해결하려다</a:t>
              </a:r>
              <a:r>
                <a:rPr lang="ko-KR" altLang="en-US" sz="1600" dirty="0">
                  <a:solidFill>
                    <a:srgbClr val="645654"/>
                  </a:solidFill>
                  <a:latin typeface="+mn-ea"/>
                </a:rPr>
                <a:t> 하드포크가 일어난 경우 과거 기준을 유지하는 블록체인과 새로운 기준의 블록체인 블록 용량이 다를 것</a:t>
              </a: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FFC31AB4-D4D2-462D-8089-F66DF251944D}"/>
                </a:ext>
              </a:extLst>
            </p:cNvPr>
            <p:cNvSpPr/>
            <p:nvPr/>
          </p:nvSpPr>
          <p:spPr>
            <a:xfrm>
              <a:off x="315711" y="1070067"/>
              <a:ext cx="4764947" cy="59869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250000"/>
                </a:lnSpc>
              </a:pPr>
              <a:r>
                <a:rPr lang="ko-KR" altLang="en-US" sz="1600" b="1" dirty="0">
                  <a:solidFill>
                    <a:srgbClr val="645654"/>
                  </a:solidFill>
                  <a:latin typeface="+mn-ea"/>
                </a:rPr>
                <a:t>하드포크</a:t>
              </a:r>
              <a:endParaRPr lang="en-US" altLang="ko-KR" sz="1600" b="1" dirty="0">
                <a:solidFill>
                  <a:srgbClr val="645654"/>
                </a:solidFill>
                <a:latin typeface="+mn-ea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7896EC45-6E93-491E-87F7-63C0DCD5E5FC}"/>
                </a:ext>
              </a:extLst>
            </p:cNvPr>
            <p:cNvSpPr/>
            <p:nvPr/>
          </p:nvSpPr>
          <p:spPr>
            <a:xfrm>
              <a:off x="315711" y="3008566"/>
              <a:ext cx="4764947" cy="4140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dirty="0">
                  <a:solidFill>
                    <a:srgbClr val="645654"/>
                  </a:solidFill>
                  <a:latin typeface="+mn-ea"/>
                </a:rPr>
                <a:t>- </a:t>
              </a:r>
              <a:r>
                <a:rPr lang="ko-KR" altLang="en-US" sz="1600" dirty="0">
                  <a:solidFill>
                    <a:srgbClr val="645654"/>
                  </a:solidFill>
                  <a:latin typeface="+mn-ea"/>
                </a:rPr>
                <a:t>하나로 모여 있던 참여자들이 둘로 갈라지게 됨</a:t>
              </a: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F12EA4FE-F20B-4339-A6BF-B52BAD7B9323}"/>
                </a:ext>
              </a:extLst>
            </p:cNvPr>
            <p:cNvSpPr/>
            <p:nvPr/>
          </p:nvSpPr>
          <p:spPr>
            <a:xfrm>
              <a:off x="315711" y="2310921"/>
              <a:ext cx="4982614" cy="59869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250000"/>
                </a:lnSpc>
              </a:pPr>
              <a:r>
                <a:rPr lang="en-US" altLang="ko-KR" sz="1600" dirty="0">
                  <a:solidFill>
                    <a:srgbClr val="645654"/>
                  </a:solidFill>
                  <a:latin typeface="+mn-ea"/>
                </a:rPr>
                <a:t>- </a:t>
              </a:r>
              <a:r>
                <a:rPr lang="ko-KR" altLang="en-US" sz="1600" dirty="0">
                  <a:solidFill>
                    <a:srgbClr val="645654"/>
                  </a:solidFill>
                  <a:latin typeface="+mn-ea"/>
                </a:rPr>
                <a:t>서로 다른 블록체인</a:t>
              </a:r>
              <a:r>
                <a:rPr lang="en-US" altLang="ko-KR" sz="1600" dirty="0">
                  <a:solidFill>
                    <a:srgbClr val="645654"/>
                  </a:solidFill>
                  <a:latin typeface="+mn-ea"/>
                </a:rPr>
                <a:t>, </a:t>
              </a:r>
              <a:r>
                <a:rPr lang="ko-KR" altLang="en-US" sz="1600" dirty="0">
                  <a:solidFill>
                    <a:srgbClr val="645654"/>
                  </a:solidFill>
                  <a:latin typeface="+mn-ea"/>
                </a:rPr>
                <a:t>서로 다른 암호화폐가 되는 것</a:t>
              </a: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104099AB-1F08-4C58-96C4-811D6CDB2C25}"/>
                </a:ext>
              </a:extLst>
            </p:cNvPr>
            <p:cNvSpPr/>
            <p:nvPr/>
          </p:nvSpPr>
          <p:spPr>
            <a:xfrm>
              <a:off x="6095999" y="1070067"/>
              <a:ext cx="4764947" cy="59869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250000"/>
                </a:lnSpc>
              </a:pPr>
              <a:r>
                <a:rPr lang="ko-KR" altLang="en-US" sz="1600" b="1" dirty="0">
                  <a:solidFill>
                    <a:srgbClr val="645654"/>
                  </a:solidFill>
                  <a:latin typeface="+mn-ea"/>
                </a:rPr>
                <a:t>소프트포크</a:t>
              </a:r>
              <a:endParaRPr lang="en-US" altLang="ko-KR" sz="1600" b="1" dirty="0">
                <a:solidFill>
                  <a:srgbClr val="645654"/>
                </a:solidFill>
                <a:latin typeface="+mn-ea"/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EA4B665D-79F7-4F1A-A1CC-E5090A6CB821}"/>
                </a:ext>
              </a:extLst>
            </p:cNvPr>
            <p:cNvSpPr/>
            <p:nvPr/>
          </p:nvSpPr>
          <p:spPr>
            <a:xfrm>
              <a:off x="315712" y="1669742"/>
              <a:ext cx="4764946" cy="7833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dirty="0">
                  <a:solidFill>
                    <a:srgbClr val="645654"/>
                  </a:solidFill>
                  <a:latin typeface="+mn-ea"/>
                </a:rPr>
                <a:t>- </a:t>
              </a:r>
              <a:r>
                <a:rPr lang="ko-KR" altLang="en-US" sz="1600" dirty="0">
                  <a:solidFill>
                    <a:srgbClr val="645654"/>
                  </a:solidFill>
                  <a:latin typeface="+mn-ea"/>
                </a:rPr>
                <a:t>작은 내용 변경 수준이 아니라</a:t>
              </a:r>
              <a:r>
                <a:rPr lang="en-US" altLang="ko-KR" sz="1600" dirty="0">
                  <a:solidFill>
                    <a:srgbClr val="645654"/>
                  </a:solidFill>
                  <a:latin typeface="+mn-ea"/>
                </a:rPr>
                <a:t>, </a:t>
              </a:r>
              <a:r>
                <a:rPr lang="ko-KR" altLang="en-US" sz="1600" dirty="0">
                  <a:solidFill>
                    <a:srgbClr val="645654"/>
                  </a:solidFill>
                  <a:latin typeface="+mn-ea"/>
                </a:rPr>
                <a:t>대대적인 변화로 인해 과거 버전과 완전히 분리되는 업데이트</a:t>
              </a: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C15F8BC8-E690-4718-B75C-4877DADDB6B8}"/>
                </a:ext>
              </a:extLst>
            </p:cNvPr>
            <p:cNvSpPr/>
            <p:nvPr/>
          </p:nvSpPr>
          <p:spPr>
            <a:xfrm>
              <a:off x="6095999" y="1707665"/>
              <a:ext cx="4884035" cy="11526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dirty="0">
                  <a:solidFill>
                    <a:srgbClr val="645654"/>
                  </a:solidFill>
                  <a:latin typeface="+mn-ea"/>
                </a:rPr>
                <a:t>- </a:t>
              </a:r>
              <a:r>
                <a:rPr lang="ko-KR" altLang="en-US" sz="1600" dirty="0">
                  <a:solidFill>
                    <a:srgbClr val="645654"/>
                  </a:solidFill>
                  <a:latin typeface="+mn-ea"/>
                </a:rPr>
                <a:t>업데이트가 되어도 큰 문제를 일으키지 않는 작은 수정</a:t>
              </a:r>
              <a:r>
                <a:rPr lang="en-US" altLang="ko-KR" sz="1600" dirty="0">
                  <a:solidFill>
                    <a:srgbClr val="645654"/>
                  </a:solidFill>
                  <a:latin typeface="+mn-ea"/>
                </a:rPr>
                <a:t>, </a:t>
              </a:r>
              <a:r>
                <a:rPr lang="ko-KR" altLang="en-US" sz="1600" dirty="0">
                  <a:solidFill>
                    <a:srgbClr val="645654"/>
                  </a:solidFill>
                  <a:latin typeface="+mn-ea"/>
                </a:rPr>
                <a:t>시스템의 분리가 일어나지 않고 과거와 호환되는 정도</a:t>
              </a: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DB66284A-2517-41BF-8FEF-B70299AA6B88}"/>
                </a:ext>
              </a:extLst>
            </p:cNvPr>
            <p:cNvSpPr/>
            <p:nvPr/>
          </p:nvSpPr>
          <p:spPr>
            <a:xfrm>
              <a:off x="6095999" y="3008517"/>
              <a:ext cx="3862251" cy="4140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dirty="0">
                  <a:solidFill>
                    <a:srgbClr val="645654"/>
                  </a:solidFill>
                  <a:latin typeface="+mn-ea"/>
                </a:rPr>
                <a:t>- </a:t>
              </a:r>
              <a:r>
                <a:rPr lang="ko-KR" altLang="en-US" sz="1600" dirty="0">
                  <a:solidFill>
                    <a:srgbClr val="645654"/>
                  </a:solidFill>
                  <a:latin typeface="+mn-ea"/>
                </a:rPr>
                <a:t>참여자들이 갈라지지 않음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73864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EF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315712" y="281467"/>
            <a:ext cx="5020948" cy="528575"/>
            <a:chOff x="304797" y="226027"/>
            <a:chExt cx="11530824" cy="746428"/>
          </a:xfrm>
        </p:grpSpPr>
        <p:cxnSp>
          <p:nvCxnSpPr>
            <p:cNvPr id="2" name="직선 연결선 1"/>
            <p:cNvCxnSpPr/>
            <p:nvPr/>
          </p:nvCxnSpPr>
          <p:spPr>
            <a:xfrm>
              <a:off x="304799" y="972455"/>
              <a:ext cx="6197600" cy="0"/>
            </a:xfrm>
            <a:prstGeom prst="line">
              <a:avLst/>
            </a:prstGeom>
            <a:ln w="38100">
              <a:solidFill>
                <a:srgbClr val="E4917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직사각형 2"/>
            <p:cNvSpPr/>
            <p:nvPr/>
          </p:nvSpPr>
          <p:spPr>
            <a:xfrm>
              <a:off x="304797" y="226027"/>
              <a:ext cx="11530824" cy="7388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64565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블록체인의 한계</a:t>
              </a:r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0E79CDB-D565-4E57-8284-99FA8438AFC8}"/>
              </a:ext>
            </a:extLst>
          </p:cNvPr>
          <p:cNvSpPr/>
          <p:nvPr/>
        </p:nvSpPr>
        <p:spPr>
          <a:xfrm>
            <a:off x="315712" y="2043208"/>
            <a:ext cx="10647396" cy="5986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</a:pPr>
            <a:r>
              <a:rPr lang="en-US" altLang="ko-KR" sz="1600" b="1" dirty="0">
                <a:solidFill>
                  <a:srgbClr val="645654"/>
                </a:solidFill>
                <a:latin typeface="+mn-ea"/>
              </a:rPr>
              <a:t>* </a:t>
            </a:r>
            <a:r>
              <a:rPr lang="ko-KR" altLang="en-US" sz="1600" b="1" dirty="0">
                <a:solidFill>
                  <a:srgbClr val="645654"/>
                </a:solidFill>
                <a:latin typeface="+mn-ea"/>
              </a:rPr>
              <a:t>오프체인</a:t>
            </a:r>
            <a:r>
              <a:rPr lang="en-US" altLang="ko-KR" sz="1600" b="1" dirty="0">
                <a:solidFill>
                  <a:srgbClr val="645654"/>
                </a:solidFill>
                <a:latin typeface="+mn-ea"/>
              </a:rPr>
              <a:t>(</a:t>
            </a:r>
            <a:r>
              <a:rPr lang="en-US" altLang="ko-KR" sz="1600" b="1" dirty="0" err="1">
                <a:solidFill>
                  <a:srgbClr val="645654"/>
                </a:solidFill>
                <a:latin typeface="+mn-ea"/>
              </a:rPr>
              <a:t>Offchain</a:t>
            </a:r>
            <a:r>
              <a:rPr lang="en-US" altLang="ko-KR" sz="1600" b="1" dirty="0">
                <a:solidFill>
                  <a:srgbClr val="645654"/>
                </a:solidFill>
                <a:latin typeface="+mn-ea"/>
              </a:rPr>
              <a:t>)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6A1936F-E410-41BE-AA43-4B101B196E8F}"/>
              </a:ext>
            </a:extLst>
          </p:cNvPr>
          <p:cNvSpPr/>
          <p:nvPr/>
        </p:nvSpPr>
        <p:spPr>
          <a:xfrm>
            <a:off x="315712" y="1060269"/>
            <a:ext cx="10647396" cy="7833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rgbClr val="645654"/>
                </a:solidFill>
                <a:latin typeface="+mn-ea"/>
              </a:rPr>
              <a:t>포크를 통해 확장성을 얻었다</a:t>
            </a:r>
            <a:r>
              <a:rPr lang="en-US" altLang="ko-KR" sz="1600" dirty="0">
                <a:solidFill>
                  <a:srgbClr val="645654"/>
                </a:solidFill>
                <a:latin typeface="+mn-ea"/>
              </a:rPr>
              <a:t>. </a:t>
            </a:r>
            <a:r>
              <a:rPr lang="ko-KR" altLang="en-US" sz="1600" dirty="0">
                <a:solidFill>
                  <a:srgbClr val="645654"/>
                </a:solidFill>
                <a:latin typeface="+mn-ea"/>
              </a:rPr>
              <a:t>그런데 블록 용량을 건드리는 것 외의 방식으로 확장성 문제를 해결하는 방법은 없을까</a:t>
            </a:r>
            <a:r>
              <a:rPr lang="en-US" altLang="ko-KR" sz="1600" dirty="0">
                <a:solidFill>
                  <a:srgbClr val="645654"/>
                </a:solidFill>
                <a:latin typeface="+mn-ea"/>
              </a:rPr>
              <a:t>? 2</a:t>
            </a:r>
            <a:r>
              <a:rPr lang="ko-KR" altLang="en-US" sz="1600" dirty="0">
                <a:solidFill>
                  <a:srgbClr val="645654"/>
                </a:solidFill>
                <a:latin typeface="+mn-ea"/>
              </a:rPr>
              <a:t>가지를 알아볼 것</a:t>
            </a:r>
            <a:endParaRPr lang="en-US" altLang="ko-KR" sz="1600" dirty="0">
              <a:solidFill>
                <a:srgbClr val="645654"/>
              </a:solidFill>
              <a:latin typeface="+mn-ea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59C46BE-047C-48BB-BDDB-940D680EF1AC}"/>
              </a:ext>
            </a:extLst>
          </p:cNvPr>
          <p:cNvSpPr/>
          <p:nvPr/>
        </p:nvSpPr>
        <p:spPr>
          <a:xfrm>
            <a:off x="514850" y="2645644"/>
            <a:ext cx="10647396" cy="7833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 err="1">
                <a:solidFill>
                  <a:srgbClr val="645654"/>
                </a:solidFill>
                <a:latin typeface="+mn-ea"/>
              </a:rPr>
              <a:t>비트코인은</a:t>
            </a:r>
            <a:r>
              <a:rPr lang="ko-KR" altLang="en-US" sz="1600" dirty="0">
                <a:solidFill>
                  <a:srgbClr val="645654"/>
                </a:solidFill>
                <a:latin typeface="+mn-ea"/>
              </a:rPr>
              <a:t> 현재 모든 거래 내역을 장부에 바로 기록하고 있다</a:t>
            </a:r>
            <a:r>
              <a:rPr lang="en-US" altLang="ko-KR" sz="1600" dirty="0">
                <a:solidFill>
                  <a:srgbClr val="645654"/>
                </a:solidFill>
                <a:latin typeface="+mn-ea"/>
              </a:rPr>
              <a:t>. -&gt; </a:t>
            </a:r>
            <a:r>
              <a:rPr lang="ko-KR" altLang="en-US" sz="1600" dirty="0">
                <a:solidFill>
                  <a:srgbClr val="645654"/>
                </a:solidFill>
                <a:latin typeface="+mn-ea"/>
              </a:rPr>
              <a:t>업무 처리 속도에서 비효율적</a:t>
            </a:r>
            <a:endParaRPr lang="en-US" altLang="ko-KR" sz="1600" dirty="0">
              <a:solidFill>
                <a:srgbClr val="645654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>
                <a:solidFill>
                  <a:srgbClr val="645654"/>
                </a:solidFill>
                <a:latin typeface="+mn-ea"/>
              </a:rPr>
              <a:t>거래 금액이 얼마나 작든 거래가 일어날 경우 한 장의 장부를 무조건 소모하는 것이다</a:t>
            </a:r>
            <a:r>
              <a:rPr lang="en-US" altLang="ko-KR" sz="1600" dirty="0">
                <a:solidFill>
                  <a:srgbClr val="645654"/>
                </a:solidFill>
                <a:latin typeface="+mn-ea"/>
              </a:rPr>
              <a:t>.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50FFD54-BB2A-4088-82DE-48C5B1E9D911}"/>
              </a:ext>
            </a:extLst>
          </p:cNvPr>
          <p:cNvSpPr/>
          <p:nvPr/>
        </p:nvSpPr>
        <p:spPr>
          <a:xfrm>
            <a:off x="514850" y="3429000"/>
            <a:ext cx="10647396" cy="7833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645654"/>
                </a:solidFill>
                <a:latin typeface="+mn-ea"/>
              </a:rPr>
              <a:t>- </a:t>
            </a:r>
            <a:r>
              <a:rPr lang="ko-KR" altLang="en-US" sz="1600" dirty="0">
                <a:solidFill>
                  <a:srgbClr val="645654"/>
                </a:solidFill>
                <a:latin typeface="+mn-ea"/>
              </a:rPr>
              <a:t>오프체인은 잦은 거래가 반복적으로 일어나는 경우 해당 거래 내역을 우선 블록체인에 올리지 않고 기재하며 관리한다</a:t>
            </a:r>
            <a:r>
              <a:rPr lang="en-US" altLang="ko-KR" sz="1600" dirty="0">
                <a:solidFill>
                  <a:srgbClr val="645654"/>
                </a:solidFill>
                <a:latin typeface="+mn-ea"/>
              </a:rPr>
              <a:t>. </a:t>
            </a:r>
            <a:r>
              <a:rPr lang="ko-KR" altLang="en-US" sz="1600" dirty="0">
                <a:solidFill>
                  <a:srgbClr val="645654"/>
                </a:solidFill>
                <a:latin typeface="+mn-ea"/>
              </a:rPr>
              <a:t>그리고 모든 거래가 종료된 후 최종적인 결과값만 취합하여 본래 장부에 기록해 블록체인에 업로드 함</a:t>
            </a:r>
            <a:endParaRPr lang="en-US" altLang="ko-KR" sz="1600" dirty="0">
              <a:solidFill>
                <a:srgbClr val="645654"/>
              </a:solidFill>
              <a:latin typeface="+mn-ea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D8A01BD-BE94-4335-939A-C694577D629D}"/>
              </a:ext>
            </a:extLst>
          </p:cNvPr>
          <p:cNvSpPr/>
          <p:nvPr/>
        </p:nvSpPr>
        <p:spPr>
          <a:xfrm>
            <a:off x="514850" y="4212356"/>
            <a:ext cx="10647396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645654"/>
                </a:solidFill>
                <a:latin typeface="+mn-ea"/>
              </a:rPr>
              <a:t>- </a:t>
            </a:r>
            <a:r>
              <a:rPr lang="ko-KR" altLang="en-US" sz="1600" dirty="0">
                <a:solidFill>
                  <a:srgbClr val="645654"/>
                </a:solidFill>
                <a:latin typeface="+mn-ea"/>
              </a:rPr>
              <a:t>대량 반복 또는 소액 거래는 블록에 올리지 않고 관리하는 방식</a:t>
            </a:r>
            <a:endParaRPr lang="en-US" altLang="ko-KR" sz="1600" dirty="0">
              <a:solidFill>
                <a:srgbClr val="645654"/>
              </a:solidFill>
              <a:latin typeface="+mn-ea"/>
            </a:endParaRP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1D4837D5-896F-4F95-929F-BFE79724961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7099" y="4805116"/>
            <a:ext cx="783356" cy="783356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FA6963E4-D6A5-4286-95A3-EF1ACCB7CDE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110" y="4983948"/>
            <a:ext cx="403077" cy="403077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33F1BE88-6282-4AF1-9C3E-19713B55AC9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2041" y="4805116"/>
            <a:ext cx="783356" cy="783356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FB20E24A-04FD-49A2-9667-20EE00370EF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7883" y="4805116"/>
            <a:ext cx="783356" cy="783356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307FB68F-0957-4C9E-9E68-A940D5B18DA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98016">
            <a:off x="6341178" y="5020630"/>
            <a:ext cx="403077" cy="403077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E5BFA828-F253-402D-93D1-7D5D3FB3A29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5412" y="6012984"/>
            <a:ext cx="494645" cy="494645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7431B2A7-1A07-4731-B9B8-DD84C46C5A9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4343" y="6012984"/>
            <a:ext cx="494645" cy="494645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66854CEF-B13A-4A23-98EC-BE29C45CDAC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3274" y="6012983"/>
            <a:ext cx="494645" cy="494645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7C3ED7AB-C7E6-4C49-96B3-729B503CE3E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2205" y="6012983"/>
            <a:ext cx="494645" cy="494645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7113B852-7459-47BB-B62D-624842A2232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0561" y="6012982"/>
            <a:ext cx="494645" cy="494645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78D48790-C63A-4440-8196-8153D2CCEC11}"/>
              </a:ext>
            </a:extLst>
          </p:cNvPr>
          <p:cNvCxnSpPr>
            <a:cxnSpLocks/>
          </p:cNvCxnSpPr>
          <p:nvPr/>
        </p:nvCxnSpPr>
        <p:spPr>
          <a:xfrm>
            <a:off x="4323428" y="6258757"/>
            <a:ext cx="184130" cy="155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B5EB758D-1259-45AB-841C-C11E58F2E180}"/>
              </a:ext>
            </a:extLst>
          </p:cNvPr>
          <p:cNvCxnSpPr>
            <a:cxnSpLocks/>
          </p:cNvCxnSpPr>
          <p:nvPr/>
        </p:nvCxnSpPr>
        <p:spPr>
          <a:xfrm>
            <a:off x="4859848" y="6258757"/>
            <a:ext cx="184130" cy="155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9C050D29-F526-429E-9281-E7817B90ADFB}"/>
              </a:ext>
            </a:extLst>
          </p:cNvPr>
          <p:cNvCxnSpPr>
            <a:cxnSpLocks/>
          </p:cNvCxnSpPr>
          <p:nvPr/>
        </p:nvCxnSpPr>
        <p:spPr>
          <a:xfrm>
            <a:off x="5402490" y="6258757"/>
            <a:ext cx="184130" cy="155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4866BC74-12CC-4A09-B8F2-8B0EBCC97EE9}"/>
              </a:ext>
            </a:extLst>
          </p:cNvPr>
          <p:cNvCxnSpPr>
            <a:cxnSpLocks/>
          </p:cNvCxnSpPr>
          <p:nvPr/>
        </p:nvCxnSpPr>
        <p:spPr>
          <a:xfrm>
            <a:off x="5897709" y="6258757"/>
            <a:ext cx="184130" cy="155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1D3B7E8B-E48B-4B6B-9B01-09739B68CCB5}"/>
              </a:ext>
            </a:extLst>
          </p:cNvPr>
          <p:cNvCxnSpPr>
            <a:cxnSpLocks/>
          </p:cNvCxnSpPr>
          <p:nvPr/>
        </p:nvCxnSpPr>
        <p:spPr>
          <a:xfrm>
            <a:off x="6428496" y="6258757"/>
            <a:ext cx="184130" cy="155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95EA48C8-8255-4CB5-B450-5A0B82398CD3}"/>
              </a:ext>
            </a:extLst>
          </p:cNvPr>
          <p:cNvCxnSpPr>
            <a:cxnSpLocks/>
          </p:cNvCxnSpPr>
          <p:nvPr/>
        </p:nvCxnSpPr>
        <p:spPr>
          <a:xfrm>
            <a:off x="6940897" y="6258757"/>
            <a:ext cx="184130" cy="155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910C5B72-00B4-4946-A7EA-66E3DB1D6C28}"/>
              </a:ext>
            </a:extLst>
          </p:cNvPr>
          <p:cNvCxnSpPr>
            <a:cxnSpLocks/>
          </p:cNvCxnSpPr>
          <p:nvPr/>
        </p:nvCxnSpPr>
        <p:spPr>
          <a:xfrm flipV="1">
            <a:off x="7125027" y="5615106"/>
            <a:ext cx="34534" cy="67028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6AFA3578-336C-4F28-87C9-E7AD5D7E4029}"/>
              </a:ext>
            </a:extLst>
          </p:cNvPr>
          <p:cNvSpPr txBox="1"/>
          <p:nvPr/>
        </p:nvSpPr>
        <p:spPr>
          <a:xfrm>
            <a:off x="7186356" y="5735983"/>
            <a:ext cx="150283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solidFill>
                  <a:srgbClr val="645654"/>
                </a:solidFill>
              </a:rPr>
              <a:t>모든 거래 종료 후 블록으로</a:t>
            </a:r>
            <a:r>
              <a:rPr lang="en-US" altLang="ko-KR" sz="1500" dirty="0">
                <a:solidFill>
                  <a:srgbClr val="645654"/>
                </a:solidFill>
              </a:rPr>
              <a:t>!</a:t>
            </a:r>
            <a:endParaRPr lang="ko-KR" altLang="en-US" sz="1500" dirty="0">
              <a:solidFill>
                <a:srgbClr val="645654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47F529A-27F8-47E1-A954-9F1DA6BE1545}"/>
              </a:ext>
            </a:extLst>
          </p:cNvPr>
          <p:cNvSpPr txBox="1"/>
          <p:nvPr/>
        </p:nvSpPr>
        <p:spPr>
          <a:xfrm>
            <a:off x="4229347" y="5644204"/>
            <a:ext cx="2075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645654"/>
                </a:solidFill>
              </a:rPr>
              <a:t>오프체인 </a:t>
            </a:r>
            <a:r>
              <a:rPr lang="en-US" altLang="ko-KR" dirty="0" err="1">
                <a:solidFill>
                  <a:srgbClr val="645654"/>
                </a:solidFill>
              </a:rPr>
              <a:t>Offchain</a:t>
            </a:r>
            <a:endParaRPr lang="ko-KR" altLang="en-US" dirty="0">
              <a:solidFill>
                <a:srgbClr val="645654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1B45563-5530-401D-B4CA-83A0C92101C7}"/>
              </a:ext>
            </a:extLst>
          </p:cNvPr>
          <p:cNvSpPr txBox="1"/>
          <p:nvPr/>
        </p:nvSpPr>
        <p:spPr>
          <a:xfrm>
            <a:off x="4602565" y="6542570"/>
            <a:ext cx="2522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645654"/>
                </a:solidFill>
              </a:rPr>
              <a:t>소액</a:t>
            </a:r>
            <a:r>
              <a:rPr lang="en-US" altLang="ko-KR" dirty="0">
                <a:solidFill>
                  <a:srgbClr val="645654"/>
                </a:solidFill>
              </a:rPr>
              <a:t>, </a:t>
            </a:r>
            <a:r>
              <a:rPr lang="ko-KR" altLang="en-US" dirty="0">
                <a:solidFill>
                  <a:srgbClr val="645654"/>
                </a:solidFill>
              </a:rPr>
              <a:t>반복적인 거래</a:t>
            </a:r>
          </a:p>
        </p:txBody>
      </p:sp>
    </p:spTree>
    <p:extLst>
      <p:ext uri="{BB962C8B-B14F-4D97-AF65-F5344CB8AC3E}">
        <p14:creationId xmlns:p14="http://schemas.microsoft.com/office/powerpoint/2010/main" val="3467950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EF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315712" y="281467"/>
            <a:ext cx="5020948" cy="528575"/>
            <a:chOff x="304797" y="226027"/>
            <a:chExt cx="11530824" cy="746428"/>
          </a:xfrm>
        </p:grpSpPr>
        <p:cxnSp>
          <p:nvCxnSpPr>
            <p:cNvPr id="2" name="직선 연결선 1"/>
            <p:cNvCxnSpPr/>
            <p:nvPr/>
          </p:nvCxnSpPr>
          <p:spPr>
            <a:xfrm>
              <a:off x="304799" y="972455"/>
              <a:ext cx="6197600" cy="0"/>
            </a:xfrm>
            <a:prstGeom prst="line">
              <a:avLst/>
            </a:prstGeom>
            <a:ln w="38100">
              <a:solidFill>
                <a:srgbClr val="E4917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직사각형 2"/>
            <p:cNvSpPr/>
            <p:nvPr/>
          </p:nvSpPr>
          <p:spPr>
            <a:xfrm>
              <a:off x="304797" y="226027"/>
              <a:ext cx="11530824" cy="7388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64565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블록체인의 한계</a:t>
              </a:r>
            </a:p>
          </p:txBody>
        </p:sp>
      </p:grp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8C553203-BA50-462D-A935-8B6D82E7C3EC}"/>
              </a:ext>
            </a:extLst>
          </p:cNvPr>
          <p:cNvSpPr/>
          <p:nvPr/>
        </p:nvSpPr>
        <p:spPr>
          <a:xfrm>
            <a:off x="311299" y="813177"/>
            <a:ext cx="1771841" cy="5986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</a:pPr>
            <a:r>
              <a:rPr lang="en-US" altLang="ko-KR" sz="1600" b="1" dirty="0">
                <a:solidFill>
                  <a:srgbClr val="645654"/>
                </a:solidFill>
                <a:latin typeface="+mn-ea"/>
              </a:rPr>
              <a:t>* </a:t>
            </a:r>
            <a:r>
              <a:rPr lang="ko-KR" altLang="en-US" sz="1600" b="1" dirty="0" err="1">
                <a:solidFill>
                  <a:srgbClr val="645654"/>
                </a:solidFill>
                <a:latin typeface="+mn-ea"/>
              </a:rPr>
              <a:t>샤딩</a:t>
            </a:r>
            <a:r>
              <a:rPr lang="en-US" altLang="ko-KR" sz="1600" b="1" dirty="0">
                <a:solidFill>
                  <a:srgbClr val="645654"/>
                </a:solidFill>
                <a:latin typeface="+mn-ea"/>
              </a:rPr>
              <a:t>(</a:t>
            </a:r>
            <a:r>
              <a:rPr lang="en-US" altLang="ko-KR" sz="1600" b="1" dirty="0" err="1">
                <a:solidFill>
                  <a:srgbClr val="645654"/>
                </a:solidFill>
                <a:latin typeface="+mn-ea"/>
              </a:rPr>
              <a:t>Sharding</a:t>
            </a:r>
            <a:r>
              <a:rPr lang="en-US" altLang="ko-KR" sz="1600" b="1" dirty="0">
                <a:solidFill>
                  <a:srgbClr val="645654"/>
                </a:solidFill>
                <a:latin typeface="+mn-ea"/>
              </a:rPr>
              <a:t>)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E3B9D28-FA06-43FB-A6B6-87F4C894D002}"/>
              </a:ext>
            </a:extLst>
          </p:cNvPr>
          <p:cNvSpPr/>
          <p:nvPr/>
        </p:nvSpPr>
        <p:spPr>
          <a:xfrm>
            <a:off x="311299" y="1470196"/>
            <a:ext cx="10647396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>
                <a:solidFill>
                  <a:srgbClr val="645654"/>
                </a:solidFill>
                <a:latin typeface="+mn-ea"/>
              </a:rPr>
              <a:t>거래를</a:t>
            </a:r>
            <a:r>
              <a:rPr lang="en-US" altLang="ko-KR" sz="1600" dirty="0">
                <a:solidFill>
                  <a:srgbClr val="645654"/>
                </a:solidFill>
                <a:latin typeface="+mn-ea"/>
              </a:rPr>
              <a:t> </a:t>
            </a:r>
            <a:r>
              <a:rPr lang="ko-KR" altLang="en-US" sz="1600" dirty="0">
                <a:solidFill>
                  <a:srgbClr val="645654"/>
                </a:solidFill>
                <a:latin typeface="+mn-ea"/>
              </a:rPr>
              <a:t>병렬로 처리함으로써 사용자가 늘어나도 충분한 처리 속도를 확보할 수 있게 만드는 방식</a:t>
            </a:r>
            <a:endParaRPr lang="en-US" altLang="ko-KR" sz="1600" dirty="0">
              <a:solidFill>
                <a:srgbClr val="645654"/>
              </a:solidFill>
              <a:latin typeface="+mn-ea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4BBE15DA-0A03-47A5-90AA-1FF558DA4B7F}"/>
              </a:ext>
            </a:extLst>
          </p:cNvPr>
          <p:cNvSpPr/>
          <p:nvPr/>
        </p:nvSpPr>
        <p:spPr>
          <a:xfrm>
            <a:off x="824644" y="2119995"/>
            <a:ext cx="1771841" cy="5986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</a:pPr>
            <a:r>
              <a:rPr lang="ko-KR" altLang="en-US" sz="1600" dirty="0">
                <a:solidFill>
                  <a:srgbClr val="645654"/>
                </a:solidFill>
                <a:latin typeface="+mn-ea"/>
              </a:rPr>
              <a:t>직렬</a:t>
            </a:r>
            <a:endParaRPr lang="en-US" altLang="ko-KR" sz="1600" dirty="0">
              <a:solidFill>
                <a:srgbClr val="645654"/>
              </a:solidFill>
              <a:latin typeface="+mn-ea"/>
            </a:endParaRPr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77EC7223-4117-4DE5-8D19-06FEA9E2EF07}"/>
              </a:ext>
            </a:extLst>
          </p:cNvPr>
          <p:cNvCxnSpPr>
            <a:cxnSpLocks/>
          </p:cNvCxnSpPr>
          <p:nvPr/>
        </p:nvCxnSpPr>
        <p:spPr>
          <a:xfrm>
            <a:off x="2843808" y="2466866"/>
            <a:ext cx="1140963" cy="1165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그래픽 50" descr="사용자">
            <a:extLst>
              <a:ext uri="{FF2B5EF4-FFF2-40B4-BE49-F238E27FC236}">
                <a16:creationId xmlns:a16="http://schemas.microsoft.com/office/drawing/2014/main" id="{783CCC7D-544D-4EB0-BFE8-10A1BDEB47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44892" y="2067761"/>
            <a:ext cx="914400" cy="914400"/>
          </a:xfrm>
          <a:prstGeom prst="rect">
            <a:avLst/>
          </a:prstGeom>
        </p:spPr>
      </p:pic>
      <p:sp>
        <p:nvSpPr>
          <p:cNvPr id="52" name="직사각형 51">
            <a:extLst>
              <a:ext uri="{FF2B5EF4-FFF2-40B4-BE49-F238E27FC236}">
                <a16:creationId xmlns:a16="http://schemas.microsoft.com/office/drawing/2014/main" id="{8599D131-B3AC-4DE2-A04C-817412E8B5F8}"/>
              </a:ext>
            </a:extLst>
          </p:cNvPr>
          <p:cNvSpPr/>
          <p:nvPr/>
        </p:nvSpPr>
        <p:spPr>
          <a:xfrm>
            <a:off x="824644" y="3230678"/>
            <a:ext cx="1771841" cy="5986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</a:pPr>
            <a:r>
              <a:rPr lang="ko-KR" altLang="en-US" sz="1600" dirty="0">
                <a:solidFill>
                  <a:srgbClr val="645654"/>
                </a:solidFill>
                <a:latin typeface="+mn-ea"/>
              </a:rPr>
              <a:t>병렬</a:t>
            </a:r>
            <a:endParaRPr lang="en-US" altLang="ko-KR" sz="1600" dirty="0">
              <a:solidFill>
                <a:srgbClr val="645654"/>
              </a:solidFill>
              <a:latin typeface="+mn-ea"/>
            </a:endParaRPr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id="{1B08DC1D-F515-4A79-BB92-41A95DC4AE7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706" y="2333721"/>
            <a:ext cx="494645" cy="494645"/>
          </a:xfrm>
          <a:prstGeom prst="rect">
            <a:avLst/>
          </a:prstGeom>
        </p:spPr>
      </p:pic>
      <p:pic>
        <p:nvPicPr>
          <p:cNvPr id="54" name="그림 53">
            <a:extLst>
              <a:ext uri="{FF2B5EF4-FFF2-40B4-BE49-F238E27FC236}">
                <a16:creationId xmlns:a16="http://schemas.microsoft.com/office/drawing/2014/main" id="{B1C9AFAB-0701-4A83-8B59-B4D552173C2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818" y="2342405"/>
            <a:ext cx="494645" cy="494645"/>
          </a:xfrm>
          <a:prstGeom prst="rect">
            <a:avLst/>
          </a:prstGeom>
        </p:spPr>
      </p:pic>
      <p:pic>
        <p:nvPicPr>
          <p:cNvPr id="55" name="그림 54">
            <a:extLst>
              <a:ext uri="{FF2B5EF4-FFF2-40B4-BE49-F238E27FC236}">
                <a16:creationId xmlns:a16="http://schemas.microsoft.com/office/drawing/2014/main" id="{97864F87-7686-499B-B9C8-651F2B2DE8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2691" y="2353132"/>
            <a:ext cx="494645" cy="494645"/>
          </a:xfrm>
          <a:prstGeom prst="rect">
            <a:avLst/>
          </a:prstGeom>
        </p:spPr>
      </p:pic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1E2E98D2-EDDC-42C6-A340-05C1E3F2D350}"/>
              </a:ext>
            </a:extLst>
          </p:cNvPr>
          <p:cNvCxnSpPr>
            <a:cxnSpLocks/>
          </p:cNvCxnSpPr>
          <p:nvPr/>
        </p:nvCxnSpPr>
        <p:spPr>
          <a:xfrm flipV="1">
            <a:off x="3105782" y="3276692"/>
            <a:ext cx="805615" cy="25361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DA9AFE71-883A-4BA8-89B7-8F5008D35216}"/>
              </a:ext>
            </a:extLst>
          </p:cNvPr>
          <p:cNvCxnSpPr>
            <a:cxnSpLocks/>
          </p:cNvCxnSpPr>
          <p:nvPr/>
        </p:nvCxnSpPr>
        <p:spPr>
          <a:xfrm>
            <a:off x="3132766" y="3517233"/>
            <a:ext cx="778631" cy="41720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그림 57">
            <a:extLst>
              <a:ext uri="{FF2B5EF4-FFF2-40B4-BE49-F238E27FC236}">
                <a16:creationId xmlns:a16="http://schemas.microsoft.com/office/drawing/2014/main" id="{CF4ADD24-D0C2-4D81-B659-A0CC627DD2A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1034" y="3048742"/>
            <a:ext cx="358979" cy="358979"/>
          </a:xfrm>
          <a:prstGeom prst="rect">
            <a:avLst/>
          </a:prstGeom>
        </p:spPr>
      </p:pic>
      <p:pic>
        <p:nvPicPr>
          <p:cNvPr id="59" name="그림 58">
            <a:extLst>
              <a:ext uri="{FF2B5EF4-FFF2-40B4-BE49-F238E27FC236}">
                <a16:creationId xmlns:a16="http://schemas.microsoft.com/office/drawing/2014/main" id="{971AA6BB-E9DE-41CA-9321-C0A193371DE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8049" y="3403501"/>
            <a:ext cx="358979" cy="358979"/>
          </a:xfrm>
          <a:prstGeom prst="rect">
            <a:avLst/>
          </a:prstGeom>
        </p:spPr>
      </p:pic>
      <p:pic>
        <p:nvPicPr>
          <p:cNvPr id="60" name="그림 59">
            <a:extLst>
              <a:ext uri="{FF2B5EF4-FFF2-40B4-BE49-F238E27FC236}">
                <a16:creationId xmlns:a16="http://schemas.microsoft.com/office/drawing/2014/main" id="{C53740DA-FE98-412F-A144-EBD884968E0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8049" y="3811100"/>
            <a:ext cx="358979" cy="358979"/>
          </a:xfrm>
          <a:prstGeom prst="rect">
            <a:avLst/>
          </a:prstGeom>
        </p:spPr>
      </p:pic>
      <p:pic>
        <p:nvPicPr>
          <p:cNvPr id="61" name="그래픽 60" descr="사용자">
            <a:extLst>
              <a:ext uri="{FF2B5EF4-FFF2-40B4-BE49-F238E27FC236}">
                <a16:creationId xmlns:a16="http://schemas.microsoft.com/office/drawing/2014/main" id="{F5837C0E-CECE-484B-A024-7161916592D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391785" y="2982161"/>
            <a:ext cx="457200" cy="457200"/>
          </a:xfrm>
          <a:prstGeom prst="rect">
            <a:avLst/>
          </a:prstGeom>
        </p:spPr>
      </p:pic>
      <p:pic>
        <p:nvPicPr>
          <p:cNvPr id="62" name="그래픽 61" descr="사용자">
            <a:extLst>
              <a:ext uri="{FF2B5EF4-FFF2-40B4-BE49-F238E27FC236}">
                <a16:creationId xmlns:a16="http://schemas.microsoft.com/office/drawing/2014/main" id="{269072FD-0125-427D-B6A7-8A3B853E8B5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393239" y="3380811"/>
            <a:ext cx="457200" cy="457200"/>
          </a:xfrm>
          <a:prstGeom prst="rect">
            <a:avLst/>
          </a:prstGeom>
        </p:spPr>
      </p:pic>
      <p:pic>
        <p:nvPicPr>
          <p:cNvPr id="63" name="그래픽 62" descr="사용자">
            <a:extLst>
              <a:ext uri="{FF2B5EF4-FFF2-40B4-BE49-F238E27FC236}">
                <a16:creationId xmlns:a16="http://schemas.microsoft.com/office/drawing/2014/main" id="{5C0AF62F-0B82-4084-89F1-40BB456E60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391785" y="3753366"/>
            <a:ext cx="457200" cy="457200"/>
          </a:xfrm>
          <a:prstGeom prst="rect">
            <a:avLst/>
          </a:prstGeom>
        </p:spPr>
      </p:pic>
      <p:sp>
        <p:nvSpPr>
          <p:cNvPr id="64" name="직사각형 63">
            <a:extLst>
              <a:ext uri="{FF2B5EF4-FFF2-40B4-BE49-F238E27FC236}">
                <a16:creationId xmlns:a16="http://schemas.microsoft.com/office/drawing/2014/main" id="{50BDC2BD-A0CE-4DBF-B7B6-CCDE7E3F6A70}"/>
              </a:ext>
            </a:extLst>
          </p:cNvPr>
          <p:cNvSpPr/>
          <p:nvPr/>
        </p:nvSpPr>
        <p:spPr>
          <a:xfrm>
            <a:off x="325942" y="4524571"/>
            <a:ext cx="10647396" cy="7833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>
                <a:solidFill>
                  <a:srgbClr val="645654"/>
                </a:solidFill>
                <a:latin typeface="+mn-ea"/>
              </a:rPr>
              <a:t>동시다발적으로 기존보다 적은 검증 인력으로 나뉘어 업무를 진행하기 때문에 속도가 비약적으로 빨라진다</a:t>
            </a:r>
            <a:r>
              <a:rPr lang="en-US" altLang="ko-KR" sz="1600" dirty="0">
                <a:solidFill>
                  <a:srgbClr val="645654"/>
                </a:solidFill>
                <a:latin typeface="+mn-ea"/>
              </a:rPr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>
                <a:solidFill>
                  <a:srgbClr val="645654"/>
                </a:solidFill>
                <a:latin typeface="+mn-ea"/>
              </a:rPr>
              <a:t>하나의 거래 당 들어가는 검증 인력인 참여자가 줄어드는 것이기 때문에 기존보다 보안은 약해진다</a:t>
            </a:r>
            <a:r>
              <a:rPr lang="en-US" altLang="ko-KR" sz="1600" dirty="0">
                <a:solidFill>
                  <a:srgbClr val="645654"/>
                </a:solidFill>
                <a:latin typeface="+mn-ea"/>
              </a:rPr>
              <a:t>.</a:t>
            </a:r>
          </a:p>
        </p:txBody>
      </p:sp>
      <p:pic>
        <p:nvPicPr>
          <p:cNvPr id="65" name="그림 64">
            <a:extLst>
              <a:ext uri="{FF2B5EF4-FFF2-40B4-BE49-F238E27FC236}">
                <a16:creationId xmlns:a16="http://schemas.microsoft.com/office/drawing/2014/main" id="{D9A4A742-3E43-4C3D-B734-D6F7F9D7858E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3649" y="3370971"/>
            <a:ext cx="494645" cy="494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667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EF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315713" y="281467"/>
            <a:ext cx="3657601" cy="528575"/>
            <a:chOff x="304797" y="226027"/>
            <a:chExt cx="7238662" cy="746428"/>
          </a:xfrm>
        </p:grpSpPr>
        <p:cxnSp>
          <p:nvCxnSpPr>
            <p:cNvPr id="2" name="직선 연결선 1"/>
            <p:cNvCxnSpPr/>
            <p:nvPr/>
          </p:nvCxnSpPr>
          <p:spPr>
            <a:xfrm>
              <a:off x="304799" y="972455"/>
              <a:ext cx="6197600" cy="0"/>
            </a:xfrm>
            <a:prstGeom prst="line">
              <a:avLst/>
            </a:prstGeom>
            <a:ln w="38100">
              <a:solidFill>
                <a:srgbClr val="E4917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직사각형 2"/>
            <p:cNvSpPr/>
            <p:nvPr/>
          </p:nvSpPr>
          <p:spPr>
            <a:xfrm>
              <a:off x="304797" y="226027"/>
              <a:ext cx="7238662" cy="701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b="1" dirty="0" err="1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64565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비트코인</a:t>
              </a:r>
              <a:r>
                <a:rPr lang="ko-KR" altLang="en-US" sz="28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64565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탄생 배경</a:t>
              </a:r>
            </a:p>
          </p:txBody>
        </p:sp>
      </p:grpSp>
      <p:pic>
        <p:nvPicPr>
          <p:cNvPr id="12" name="그래픽 11">
            <a:extLst>
              <a:ext uri="{FF2B5EF4-FFF2-40B4-BE49-F238E27FC236}">
                <a16:creationId xmlns:a16="http://schemas.microsoft.com/office/drawing/2014/main" id="{9DD0B6BC-3392-44F4-81A7-CE341A46D5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47792" y="1176441"/>
            <a:ext cx="5631398" cy="4505118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ACC668BB-D9D2-4625-B99F-B7D5B8CF7773}"/>
              </a:ext>
            </a:extLst>
          </p:cNvPr>
          <p:cNvSpPr/>
          <p:nvPr/>
        </p:nvSpPr>
        <p:spPr>
          <a:xfrm>
            <a:off x="315713" y="1176441"/>
            <a:ext cx="3894255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333333"/>
                </a:solidFill>
                <a:latin typeface="+mn-ea"/>
              </a:rPr>
              <a:t>- 2008</a:t>
            </a:r>
            <a:r>
              <a:rPr lang="ko-KR" altLang="en-US" sz="1600" dirty="0">
                <a:solidFill>
                  <a:srgbClr val="333333"/>
                </a:solidFill>
                <a:latin typeface="+mn-ea"/>
              </a:rPr>
              <a:t>년 미국 금융 위기로 등장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C41C43E-EE2F-4A25-A5FA-D094BEC16829}"/>
              </a:ext>
            </a:extLst>
          </p:cNvPr>
          <p:cNvSpPr/>
          <p:nvPr/>
        </p:nvSpPr>
        <p:spPr>
          <a:xfrm>
            <a:off x="315713" y="1728440"/>
            <a:ext cx="4963535" cy="7833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333333"/>
                </a:solidFill>
                <a:latin typeface="+mn-ea"/>
              </a:rPr>
              <a:t>- </a:t>
            </a:r>
            <a:r>
              <a:rPr lang="ko-KR" altLang="en-US" sz="1600" dirty="0">
                <a:solidFill>
                  <a:srgbClr val="333333"/>
                </a:solidFill>
                <a:latin typeface="+mn-ea"/>
              </a:rPr>
              <a:t>미국 정부는 금융기관들의 실패 위기를 해결하기   위해 많은 양의 달러를 </a:t>
            </a:r>
            <a:r>
              <a:rPr lang="ko-KR" altLang="en-US" sz="1600" dirty="0" err="1">
                <a:solidFill>
                  <a:srgbClr val="333333"/>
                </a:solidFill>
                <a:latin typeface="+mn-ea"/>
              </a:rPr>
              <a:t>찍어냄</a:t>
            </a:r>
            <a:endParaRPr lang="ko-KR" altLang="en-US" sz="1600" dirty="0">
              <a:solidFill>
                <a:srgbClr val="333333"/>
              </a:solidFill>
              <a:latin typeface="+mn-ea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9E04CFB-770A-4C51-9F24-B8A546FA889C}"/>
              </a:ext>
            </a:extLst>
          </p:cNvPr>
          <p:cNvSpPr/>
          <p:nvPr/>
        </p:nvSpPr>
        <p:spPr>
          <a:xfrm>
            <a:off x="315713" y="2649771"/>
            <a:ext cx="4850600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333333"/>
                </a:solidFill>
                <a:latin typeface="+mn-ea"/>
              </a:rPr>
              <a:t>- </a:t>
            </a:r>
            <a:r>
              <a:rPr lang="ko-KR" altLang="en-US" sz="1600" dirty="0">
                <a:solidFill>
                  <a:srgbClr val="333333"/>
                </a:solidFill>
                <a:latin typeface="+mn-ea"/>
              </a:rPr>
              <a:t>미국 달러의 가치 추락</a:t>
            </a:r>
            <a:r>
              <a:rPr lang="en-US" altLang="ko-KR" sz="1600" dirty="0">
                <a:solidFill>
                  <a:srgbClr val="333333"/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rgbClr val="333333"/>
                </a:solidFill>
                <a:latin typeface="+mn-ea"/>
              </a:rPr>
              <a:t>물가 폭등에 금리 바닥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6A8CE7B-7CFA-4AA1-9645-30161DFC29F7}"/>
              </a:ext>
            </a:extLst>
          </p:cNvPr>
          <p:cNvSpPr/>
          <p:nvPr/>
        </p:nvSpPr>
        <p:spPr>
          <a:xfrm>
            <a:off x="315713" y="3126490"/>
            <a:ext cx="4850600" cy="7833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333333"/>
                </a:solidFill>
                <a:latin typeface="+mn-ea"/>
              </a:rPr>
              <a:t>- </a:t>
            </a:r>
            <a:r>
              <a:rPr lang="ko-KR" altLang="en-US" sz="1600" dirty="0">
                <a:solidFill>
                  <a:srgbClr val="333333"/>
                </a:solidFill>
                <a:latin typeface="+mn-ea"/>
              </a:rPr>
              <a:t>소수의 자본가는 막대한 부를 챙겼지만</a:t>
            </a:r>
            <a:r>
              <a:rPr lang="en-US" altLang="ko-KR" sz="1600" dirty="0">
                <a:solidFill>
                  <a:srgbClr val="333333"/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rgbClr val="333333"/>
                </a:solidFill>
                <a:latin typeface="+mn-ea"/>
              </a:rPr>
              <a:t>대다수의 경제 구성원은 엄청난 손실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841EC1A-E4F3-45BD-AD3D-919E110717AA}"/>
              </a:ext>
            </a:extLst>
          </p:cNvPr>
          <p:cNvSpPr/>
          <p:nvPr/>
        </p:nvSpPr>
        <p:spPr>
          <a:xfrm>
            <a:off x="315713" y="4063940"/>
            <a:ext cx="4850600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333333"/>
                </a:solidFill>
                <a:latin typeface="+mn-ea"/>
              </a:rPr>
              <a:t>- </a:t>
            </a:r>
            <a:r>
              <a:rPr lang="ko-KR" altLang="en-US" sz="1600" dirty="0">
                <a:solidFill>
                  <a:srgbClr val="333333"/>
                </a:solidFill>
                <a:latin typeface="+mn-ea"/>
              </a:rPr>
              <a:t>기존 화폐 시스템에 대한 </a:t>
            </a:r>
            <a:r>
              <a:rPr lang="ko-KR" altLang="en-US" sz="1600" b="1" dirty="0">
                <a:solidFill>
                  <a:srgbClr val="FF0000"/>
                </a:solidFill>
                <a:latin typeface="+mn-ea"/>
              </a:rPr>
              <a:t>불신</a:t>
            </a:r>
            <a:r>
              <a:rPr lang="ko-KR" altLang="en-US" sz="1600" dirty="0">
                <a:solidFill>
                  <a:srgbClr val="333333"/>
                </a:solidFill>
                <a:latin typeface="+mn-ea"/>
              </a:rPr>
              <a:t>으로 이어짐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A281419-8198-4471-AAFE-9E38E1C1880A}"/>
              </a:ext>
            </a:extLst>
          </p:cNvPr>
          <p:cNvSpPr/>
          <p:nvPr/>
        </p:nvSpPr>
        <p:spPr>
          <a:xfrm>
            <a:off x="315713" y="4632058"/>
            <a:ext cx="5303605" cy="1152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333333"/>
                </a:solidFill>
                <a:latin typeface="+mn-ea"/>
              </a:rPr>
              <a:t>- </a:t>
            </a:r>
            <a:r>
              <a:rPr lang="ko-KR" altLang="en-US" sz="1600" b="1" dirty="0">
                <a:solidFill>
                  <a:srgbClr val="FF0000"/>
                </a:solidFill>
                <a:latin typeface="+mn-ea"/>
              </a:rPr>
              <a:t>배신감</a:t>
            </a:r>
            <a:r>
              <a:rPr lang="ko-KR" altLang="en-US" sz="1600" dirty="0">
                <a:solidFill>
                  <a:srgbClr val="333333"/>
                </a:solidFill>
                <a:latin typeface="+mn-ea"/>
              </a:rPr>
              <a:t>을 느낀 지식인들은 새로운 화폐를 찾아 나섰고 </a:t>
            </a:r>
            <a:r>
              <a:rPr lang="ko-KR" altLang="en-US" sz="1600" dirty="0" err="1">
                <a:solidFill>
                  <a:srgbClr val="333333"/>
                </a:solidFill>
                <a:latin typeface="+mn-ea"/>
              </a:rPr>
              <a:t>사토시</a:t>
            </a:r>
            <a:r>
              <a:rPr lang="ko-KR" altLang="en-US" sz="1600" dirty="0">
                <a:solidFill>
                  <a:srgbClr val="333333"/>
                </a:solidFill>
                <a:latin typeface="+mn-ea"/>
              </a:rPr>
              <a:t> </a:t>
            </a:r>
            <a:r>
              <a:rPr lang="ko-KR" altLang="en-US" sz="1600" dirty="0" err="1">
                <a:solidFill>
                  <a:srgbClr val="333333"/>
                </a:solidFill>
                <a:latin typeface="+mn-ea"/>
              </a:rPr>
              <a:t>나카모토라는</a:t>
            </a:r>
            <a:r>
              <a:rPr lang="ko-KR" altLang="en-US" sz="1600" dirty="0">
                <a:solidFill>
                  <a:srgbClr val="333333"/>
                </a:solidFill>
                <a:latin typeface="+mn-ea"/>
              </a:rPr>
              <a:t> 가명을 쓴 가상의 인물이 </a:t>
            </a:r>
            <a:r>
              <a:rPr lang="ko-KR" altLang="en-US" sz="1600" dirty="0" err="1">
                <a:solidFill>
                  <a:srgbClr val="333333"/>
                </a:solidFill>
                <a:latin typeface="+mn-ea"/>
              </a:rPr>
              <a:t>비트코인이라는</a:t>
            </a:r>
            <a:r>
              <a:rPr lang="ko-KR" altLang="en-US" sz="1600" dirty="0">
                <a:solidFill>
                  <a:srgbClr val="333333"/>
                </a:solidFill>
                <a:latin typeface="+mn-ea"/>
              </a:rPr>
              <a:t> 디지털 화폐를 개발 </a:t>
            </a:r>
          </a:p>
        </p:txBody>
      </p:sp>
    </p:spTree>
    <p:extLst>
      <p:ext uri="{BB962C8B-B14F-4D97-AF65-F5344CB8AC3E}">
        <p14:creationId xmlns:p14="http://schemas.microsoft.com/office/powerpoint/2010/main" val="210870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EF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3686629" y="2790394"/>
            <a:ext cx="4818742" cy="1277213"/>
            <a:chOff x="3686629" y="2790394"/>
            <a:chExt cx="4818742" cy="1277213"/>
          </a:xfrm>
        </p:grpSpPr>
        <p:sp>
          <p:nvSpPr>
            <p:cNvPr id="5" name="직사각형 4"/>
            <p:cNvSpPr/>
            <p:nvPr/>
          </p:nvSpPr>
          <p:spPr>
            <a:xfrm>
              <a:off x="3686629" y="2790394"/>
              <a:ext cx="4818742" cy="1277213"/>
            </a:xfrm>
            <a:prstGeom prst="rect">
              <a:avLst/>
            </a:prstGeom>
            <a:solidFill>
              <a:srgbClr val="F7EFE2"/>
            </a:solidFill>
            <a:ln w="22225">
              <a:solidFill>
                <a:srgbClr val="E491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9" name="그룹 8"/>
            <p:cNvGrpSpPr/>
            <p:nvPr/>
          </p:nvGrpSpPr>
          <p:grpSpPr>
            <a:xfrm>
              <a:off x="3902217" y="2921020"/>
              <a:ext cx="3994116" cy="938867"/>
              <a:chOff x="3822380" y="2921020"/>
              <a:chExt cx="3994116" cy="938867"/>
            </a:xfrm>
          </p:grpSpPr>
          <p:sp>
            <p:nvSpPr>
              <p:cNvPr id="2" name="직사각형 1"/>
              <p:cNvSpPr/>
              <p:nvPr/>
            </p:nvSpPr>
            <p:spPr>
              <a:xfrm>
                <a:off x="3822380" y="2921020"/>
                <a:ext cx="18473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ko-KR" altLang="en-US" sz="2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645654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" name="직사각형 2"/>
              <p:cNvSpPr/>
              <p:nvPr/>
            </p:nvSpPr>
            <p:spPr>
              <a:xfrm>
                <a:off x="4215830" y="2998113"/>
                <a:ext cx="3600666" cy="8617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5000" b="1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rgbClr val="64565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Blockchain</a:t>
                </a:r>
                <a:endParaRPr lang="ko-KR" altLang="en-US" sz="50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645654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64031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EF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315713" y="281467"/>
            <a:ext cx="3657601" cy="528575"/>
            <a:chOff x="304797" y="226027"/>
            <a:chExt cx="7238662" cy="746428"/>
          </a:xfrm>
        </p:grpSpPr>
        <p:cxnSp>
          <p:nvCxnSpPr>
            <p:cNvPr id="2" name="직선 연결선 1"/>
            <p:cNvCxnSpPr/>
            <p:nvPr/>
          </p:nvCxnSpPr>
          <p:spPr>
            <a:xfrm>
              <a:off x="304799" y="972455"/>
              <a:ext cx="6197600" cy="0"/>
            </a:xfrm>
            <a:prstGeom prst="line">
              <a:avLst/>
            </a:prstGeom>
            <a:ln w="38100">
              <a:solidFill>
                <a:srgbClr val="E4917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직사각형 2"/>
            <p:cNvSpPr/>
            <p:nvPr/>
          </p:nvSpPr>
          <p:spPr>
            <a:xfrm>
              <a:off x="304797" y="226027"/>
              <a:ext cx="7238662" cy="701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b="1" dirty="0" err="1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64565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비트코인</a:t>
              </a:r>
              <a:r>
                <a:rPr lang="ko-KR" altLang="en-US" sz="28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64565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탄생 배경</a:t>
              </a:r>
            </a:p>
          </p:txBody>
        </p:sp>
      </p:grp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E2F6053-9DFF-47D0-9952-D8BD59BCE0C7}"/>
              </a:ext>
            </a:extLst>
          </p:cNvPr>
          <p:cNvSpPr/>
          <p:nvPr/>
        </p:nvSpPr>
        <p:spPr>
          <a:xfrm>
            <a:off x="264237" y="893328"/>
            <a:ext cx="5831763" cy="5063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 dirty="0">
                <a:solidFill>
                  <a:srgbClr val="333333"/>
                </a:solidFill>
                <a:latin typeface="+mn-ea"/>
              </a:rPr>
              <a:t>- </a:t>
            </a:r>
            <a:r>
              <a:rPr lang="ko-KR" altLang="en-US" sz="1600" dirty="0">
                <a:solidFill>
                  <a:srgbClr val="333333"/>
                </a:solidFill>
                <a:latin typeface="+mn-ea"/>
              </a:rPr>
              <a:t>통화를 발행하고 관리하는 중앙 기관</a:t>
            </a:r>
            <a:r>
              <a:rPr lang="en-US" altLang="ko-KR" sz="1600" dirty="0">
                <a:solidFill>
                  <a:srgbClr val="333333"/>
                </a:solidFill>
                <a:latin typeface="+mn-ea"/>
              </a:rPr>
              <a:t>(</a:t>
            </a:r>
            <a:r>
              <a:rPr lang="ko-KR" altLang="en-US" sz="1600" dirty="0">
                <a:solidFill>
                  <a:srgbClr val="333333"/>
                </a:solidFill>
                <a:latin typeface="+mn-ea"/>
              </a:rPr>
              <a:t>은행</a:t>
            </a:r>
            <a:r>
              <a:rPr lang="en-US" altLang="ko-KR" sz="1600" dirty="0">
                <a:solidFill>
                  <a:srgbClr val="333333"/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rgbClr val="333333"/>
                </a:solidFill>
                <a:latin typeface="+mn-ea"/>
              </a:rPr>
              <a:t>정부 등</a:t>
            </a:r>
            <a:r>
              <a:rPr lang="en-US" altLang="ko-KR" sz="1600" dirty="0">
                <a:solidFill>
                  <a:srgbClr val="333333"/>
                </a:solidFill>
                <a:latin typeface="+mn-ea"/>
              </a:rPr>
              <a:t>) </a:t>
            </a:r>
            <a:r>
              <a:rPr lang="ko-KR" altLang="en-US" sz="1600" dirty="0">
                <a:solidFill>
                  <a:srgbClr val="333333"/>
                </a:solidFill>
                <a:latin typeface="+mn-ea"/>
              </a:rPr>
              <a:t>존재</a:t>
            </a:r>
            <a:r>
              <a:rPr lang="en-US" altLang="ko-KR" sz="1600" dirty="0">
                <a:solidFill>
                  <a:srgbClr val="333333"/>
                </a:solidFill>
                <a:latin typeface="+mn-ea"/>
              </a:rPr>
              <a:t>x</a:t>
            </a:r>
            <a:endParaRPr lang="ko-KR" altLang="en-US" sz="1600" dirty="0">
              <a:solidFill>
                <a:srgbClr val="333333"/>
              </a:solidFill>
              <a:latin typeface="+mn-ea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B3F5739-EF07-48E0-A92F-BC1EDE0D0377}"/>
              </a:ext>
            </a:extLst>
          </p:cNvPr>
          <p:cNvSpPr/>
          <p:nvPr/>
        </p:nvSpPr>
        <p:spPr>
          <a:xfrm>
            <a:off x="264237" y="1503548"/>
            <a:ext cx="4963535" cy="5063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 dirty="0">
                <a:solidFill>
                  <a:srgbClr val="333333"/>
                </a:solidFill>
                <a:latin typeface="+mn-ea"/>
              </a:rPr>
              <a:t>- </a:t>
            </a:r>
            <a:r>
              <a:rPr lang="ko-KR" altLang="en-US" sz="1600" dirty="0" err="1">
                <a:solidFill>
                  <a:srgbClr val="333333"/>
                </a:solidFill>
                <a:latin typeface="+mn-ea"/>
              </a:rPr>
              <a:t>개인과</a:t>
            </a:r>
            <a:r>
              <a:rPr lang="ko-KR" altLang="en-US" sz="1600" dirty="0">
                <a:solidFill>
                  <a:srgbClr val="333333"/>
                </a:solidFill>
                <a:latin typeface="+mn-ea"/>
              </a:rPr>
              <a:t> 개인이 직접 거래하는 </a:t>
            </a:r>
            <a:r>
              <a:rPr lang="en-US" altLang="ko-KR" sz="1600" dirty="0">
                <a:solidFill>
                  <a:srgbClr val="333333"/>
                </a:solidFill>
                <a:latin typeface="+mn-ea"/>
              </a:rPr>
              <a:t>P2P </a:t>
            </a:r>
            <a:r>
              <a:rPr lang="ko-KR" altLang="en-US" sz="1600" dirty="0">
                <a:solidFill>
                  <a:srgbClr val="333333"/>
                </a:solidFill>
                <a:latin typeface="+mn-ea"/>
              </a:rPr>
              <a:t>방식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3EB7CBD-AB1B-4D1E-9B92-0C685AFFE940}"/>
              </a:ext>
            </a:extLst>
          </p:cNvPr>
          <p:cNvSpPr/>
          <p:nvPr/>
        </p:nvSpPr>
        <p:spPr>
          <a:xfrm>
            <a:off x="264237" y="2113768"/>
            <a:ext cx="5451813" cy="5063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 dirty="0">
                <a:solidFill>
                  <a:srgbClr val="333333"/>
                </a:solidFill>
                <a:latin typeface="+mn-ea"/>
              </a:rPr>
              <a:t>- </a:t>
            </a:r>
            <a:r>
              <a:rPr lang="ko-KR" altLang="en-US" sz="1600" dirty="0">
                <a:solidFill>
                  <a:srgbClr val="333333"/>
                </a:solidFill>
                <a:latin typeface="+mn-ea"/>
              </a:rPr>
              <a:t>중앙 기관의 비합리적인 규제와 운영에서 자유로움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C2EAD05-824D-4DCC-A625-E63EAC082AB5}"/>
              </a:ext>
            </a:extLst>
          </p:cNvPr>
          <p:cNvSpPr/>
          <p:nvPr/>
        </p:nvSpPr>
        <p:spPr>
          <a:xfrm>
            <a:off x="264238" y="2718495"/>
            <a:ext cx="5831762" cy="5063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 dirty="0">
                <a:solidFill>
                  <a:srgbClr val="333333"/>
                </a:solidFill>
                <a:latin typeface="+mn-ea"/>
              </a:rPr>
              <a:t>- </a:t>
            </a:r>
            <a:r>
              <a:rPr lang="ko-KR" altLang="en-US" sz="1600" dirty="0">
                <a:solidFill>
                  <a:srgbClr val="333333"/>
                </a:solidFill>
                <a:latin typeface="+mn-ea"/>
              </a:rPr>
              <a:t>이러한 암호화폐의 구현을 가능하게 하는 기술이 </a:t>
            </a:r>
            <a:r>
              <a:rPr lang="ko-KR" altLang="en-US" sz="1600" b="1" dirty="0">
                <a:solidFill>
                  <a:srgbClr val="0066FF"/>
                </a:solidFill>
                <a:latin typeface="+mn-ea"/>
              </a:rPr>
              <a:t>블록체인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F0EE9A8-AEDC-4190-BDB4-9ACBF372FC47}"/>
              </a:ext>
            </a:extLst>
          </p:cNvPr>
          <p:cNvSpPr/>
          <p:nvPr/>
        </p:nvSpPr>
        <p:spPr>
          <a:xfrm>
            <a:off x="315713" y="4859625"/>
            <a:ext cx="1101584" cy="5986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50000"/>
              </a:lnSpc>
            </a:pPr>
            <a:r>
              <a:rPr lang="en-US" altLang="ko-KR" sz="1600" dirty="0">
                <a:solidFill>
                  <a:srgbClr val="333333"/>
                </a:solidFill>
                <a:latin typeface="+mn-ea"/>
              </a:rPr>
              <a:t>-&gt; </a:t>
            </a:r>
            <a:r>
              <a:rPr lang="ko-KR" altLang="en-US" sz="1600" dirty="0" err="1">
                <a:solidFill>
                  <a:srgbClr val="333333"/>
                </a:solidFill>
                <a:latin typeface="+mn-ea"/>
              </a:rPr>
              <a:t>탈중앙</a:t>
            </a:r>
            <a:endParaRPr lang="ko-KR" altLang="en-US" sz="1600" dirty="0">
              <a:solidFill>
                <a:srgbClr val="333333"/>
              </a:solidFill>
              <a:latin typeface="+mn-ea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E8AE956-EB11-4AAB-8B1B-997B9E20AD8E}"/>
              </a:ext>
            </a:extLst>
          </p:cNvPr>
          <p:cNvSpPr/>
          <p:nvPr/>
        </p:nvSpPr>
        <p:spPr>
          <a:xfrm>
            <a:off x="315713" y="5510546"/>
            <a:ext cx="6578734" cy="5986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</a:pPr>
            <a:r>
              <a:rPr lang="en-US" altLang="ko-KR" sz="1600" dirty="0">
                <a:solidFill>
                  <a:srgbClr val="333333"/>
                </a:solidFill>
                <a:latin typeface="+mn-ea"/>
              </a:rPr>
              <a:t>-&gt; </a:t>
            </a:r>
            <a:r>
              <a:rPr lang="ko-KR" altLang="en-US" sz="1600" dirty="0">
                <a:solidFill>
                  <a:srgbClr val="333333"/>
                </a:solidFill>
                <a:latin typeface="+mn-ea"/>
              </a:rPr>
              <a:t>중개자를 없애고 소비자와 공급자를 바로 연결해주는 </a:t>
            </a:r>
            <a:r>
              <a:rPr lang="en-US" altLang="ko-KR" sz="1600" dirty="0">
                <a:solidFill>
                  <a:srgbClr val="333333"/>
                </a:solidFill>
                <a:latin typeface="+mn-ea"/>
              </a:rPr>
              <a:t>‘</a:t>
            </a:r>
            <a:r>
              <a:rPr lang="ko-KR" altLang="en-US" sz="1600" dirty="0">
                <a:solidFill>
                  <a:srgbClr val="333333"/>
                </a:solidFill>
                <a:latin typeface="+mn-ea"/>
              </a:rPr>
              <a:t>직거래</a:t>
            </a:r>
            <a:r>
              <a:rPr lang="en-US" altLang="ko-KR" sz="1600" dirty="0">
                <a:solidFill>
                  <a:srgbClr val="333333"/>
                </a:solidFill>
                <a:latin typeface="+mn-ea"/>
              </a:rPr>
              <a:t>’ </a:t>
            </a:r>
            <a:r>
              <a:rPr lang="ko-KR" altLang="en-US" sz="1600" dirty="0">
                <a:solidFill>
                  <a:srgbClr val="333333"/>
                </a:solidFill>
                <a:latin typeface="+mn-ea"/>
              </a:rPr>
              <a:t>기술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F994DE0-060A-4A93-9FB7-0A3700E3C33D}"/>
              </a:ext>
            </a:extLst>
          </p:cNvPr>
          <p:cNvSpPr/>
          <p:nvPr/>
        </p:nvSpPr>
        <p:spPr>
          <a:xfrm>
            <a:off x="315713" y="6161468"/>
            <a:ext cx="6159285" cy="5986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</a:pPr>
            <a:r>
              <a:rPr lang="en-US" altLang="ko-KR" sz="1600" dirty="0">
                <a:solidFill>
                  <a:srgbClr val="333333"/>
                </a:solidFill>
                <a:latin typeface="+mn-ea"/>
              </a:rPr>
              <a:t>-&gt; </a:t>
            </a:r>
            <a:r>
              <a:rPr lang="ko-KR" altLang="en-US" sz="1600" dirty="0">
                <a:solidFill>
                  <a:srgbClr val="333333"/>
                </a:solidFill>
                <a:latin typeface="+mn-ea"/>
              </a:rPr>
              <a:t>중앙으로 몰렸던 데이터를 모든 사용자에게 분산하여 저장</a:t>
            </a: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C81AB5C5-B753-4B90-A7E8-9937E60AB630}"/>
              </a:ext>
            </a:extLst>
          </p:cNvPr>
          <p:cNvGrpSpPr/>
          <p:nvPr/>
        </p:nvGrpSpPr>
        <p:grpSpPr>
          <a:xfrm>
            <a:off x="7262431" y="1569197"/>
            <a:ext cx="1786855" cy="2382409"/>
            <a:chOff x="6895049" y="1376534"/>
            <a:chExt cx="1786855" cy="2382409"/>
          </a:xfrm>
        </p:grpSpPr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2AB38E3C-F0BE-44BA-A51B-C8A91D4FBF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5049" y="1954843"/>
              <a:ext cx="369817" cy="369817"/>
            </a:xfrm>
            <a:prstGeom prst="rect">
              <a:avLst/>
            </a:prstGeom>
          </p:spPr>
        </p:pic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FEDD4DC0-25EC-420B-821F-2EA15D6A317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12087" y="1954842"/>
              <a:ext cx="369817" cy="369817"/>
            </a:xfrm>
            <a:prstGeom prst="rect">
              <a:avLst/>
            </a:prstGeom>
          </p:spPr>
        </p:pic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FD538854-DD14-4BC0-8EC7-24B62A8F7EF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5049" y="3389126"/>
              <a:ext cx="369817" cy="369817"/>
            </a:xfrm>
            <a:prstGeom prst="rect">
              <a:avLst/>
            </a:prstGeom>
          </p:spPr>
        </p:pic>
        <p:pic>
          <p:nvPicPr>
            <p:cNvPr id="30" name="그림 29">
              <a:extLst>
                <a:ext uri="{FF2B5EF4-FFF2-40B4-BE49-F238E27FC236}">
                  <a16:creationId xmlns:a16="http://schemas.microsoft.com/office/drawing/2014/main" id="{9FB2E872-8F7D-42E6-AC8C-B53CD304789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12087" y="3389126"/>
              <a:ext cx="369817" cy="369817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101B43C-01CB-483F-B8CC-382F5CC436F6}"/>
                </a:ext>
              </a:extLst>
            </p:cNvPr>
            <p:cNvSpPr txBox="1"/>
            <p:nvPr/>
          </p:nvSpPr>
          <p:spPr>
            <a:xfrm>
              <a:off x="6895049" y="1376534"/>
              <a:ext cx="1786855" cy="35394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700" dirty="0"/>
                <a:t> 기존 거래 방식</a:t>
              </a:r>
            </a:p>
          </p:txBody>
        </p:sp>
        <p:pic>
          <p:nvPicPr>
            <p:cNvPr id="32" name="그림 31">
              <a:extLst>
                <a:ext uri="{FF2B5EF4-FFF2-40B4-BE49-F238E27FC236}">
                  <a16:creationId xmlns:a16="http://schemas.microsoft.com/office/drawing/2014/main" id="{7019E4D5-BFF5-412D-9DE5-76814DDBCA4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88951" y="2339818"/>
              <a:ext cx="799049" cy="799049"/>
            </a:xfrm>
            <a:prstGeom prst="rect">
              <a:avLst/>
            </a:prstGeom>
          </p:spPr>
        </p:pic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3624E88E-B3DB-49BA-9992-3AFA8DF58176}"/>
                </a:ext>
              </a:extLst>
            </p:cNvPr>
            <p:cNvCxnSpPr>
              <a:cxnSpLocks/>
            </p:cNvCxnSpPr>
            <p:nvPr/>
          </p:nvCxnSpPr>
          <p:spPr>
            <a:xfrm>
              <a:off x="7265881" y="2263492"/>
              <a:ext cx="289636" cy="26818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C0A1FD41-CF5B-4847-A8A7-2A394556FF6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97839" y="2322856"/>
              <a:ext cx="250217" cy="20881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화살표 연결선 34">
              <a:extLst>
                <a:ext uri="{FF2B5EF4-FFF2-40B4-BE49-F238E27FC236}">
                  <a16:creationId xmlns:a16="http://schemas.microsoft.com/office/drawing/2014/main" id="{5457F051-509F-4DFA-B7DD-54088C02488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44133" y="3215193"/>
              <a:ext cx="166566" cy="19629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408C905E-EFDD-473B-8C4B-6DDFF00E7FA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188000" y="3215193"/>
              <a:ext cx="144159" cy="19277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68EA3FFD-8FA4-46BB-A058-73CAD6B63E39}"/>
              </a:ext>
            </a:extLst>
          </p:cNvPr>
          <p:cNvSpPr txBox="1"/>
          <p:nvPr/>
        </p:nvSpPr>
        <p:spPr>
          <a:xfrm>
            <a:off x="9805856" y="1569197"/>
            <a:ext cx="1786855" cy="3539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700" dirty="0"/>
              <a:t> 블록체인 방식</a:t>
            </a:r>
          </a:p>
        </p:txBody>
      </p:sp>
      <p:pic>
        <p:nvPicPr>
          <p:cNvPr id="38" name="그래픽 37" descr="사용자">
            <a:extLst>
              <a:ext uri="{FF2B5EF4-FFF2-40B4-BE49-F238E27FC236}">
                <a16:creationId xmlns:a16="http://schemas.microsoft.com/office/drawing/2014/main" id="{AAAF423D-531D-4DA3-862E-1375E6D599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803826" y="2147505"/>
            <a:ext cx="519380" cy="519380"/>
          </a:xfrm>
          <a:prstGeom prst="rect">
            <a:avLst/>
          </a:prstGeom>
        </p:spPr>
      </p:pic>
      <p:pic>
        <p:nvPicPr>
          <p:cNvPr id="39" name="그래픽 38" descr="사용자">
            <a:extLst>
              <a:ext uri="{FF2B5EF4-FFF2-40B4-BE49-F238E27FC236}">
                <a16:creationId xmlns:a16="http://schemas.microsoft.com/office/drawing/2014/main" id="{B076C33A-3FE1-43F0-9A5F-1EFF4831F6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167930" y="2159991"/>
            <a:ext cx="519380" cy="519380"/>
          </a:xfrm>
          <a:prstGeom prst="rect">
            <a:avLst/>
          </a:prstGeom>
        </p:spPr>
      </p:pic>
      <p:pic>
        <p:nvPicPr>
          <p:cNvPr id="40" name="그래픽 39" descr="사용자">
            <a:extLst>
              <a:ext uri="{FF2B5EF4-FFF2-40B4-BE49-F238E27FC236}">
                <a16:creationId xmlns:a16="http://schemas.microsoft.com/office/drawing/2014/main" id="{7F475D07-7696-4955-9D67-38B25891E8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803826" y="3432226"/>
            <a:ext cx="519380" cy="519380"/>
          </a:xfrm>
          <a:prstGeom prst="rect">
            <a:avLst/>
          </a:prstGeom>
        </p:spPr>
      </p:pic>
      <p:pic>
        <p:nvPicPr>
          <p:cNvPr id="41" name="그래픽 40" descr="사용자">
            <a:extLst>
              <a:ext uri="{FF2B5EF4-FFF2-40B4-BE49-F238E27FC236}">
                <a16:creationId xmlns:a16="http://schemas.microsoft.com/office/drawing/2014/main" id="{4843479E-C930-4849-AA88-6D0DCFFA77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167930" y="3432226"/>
            <a:ext cx="519380" cy="519380"/>
          </a:xfrm>
          <a:prstGeom prst="rect">
            <a:avLst/>
          </a:prstGeom>
        </p:spPr>
      </p:pic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247CAB1F-2575-4528-9247-FF33172E2D86}"/>
              </a:ext>
            </a:extLst>
          </p:cNvPr>
          <p:cNvCxnSpPr>
            <a:cxnSpLocks/>
            <a:stCxn id="38" idx="3"/>
            <a:endCxn id="39" idx="1"/>
          </p:cNvCxnSpPr>
          <p:nvPr/>
        </p:nvCxnSpPr>
        <p:spPr>
          <a:xfrm>
            <a:off x="10323206" y="2407195"/>
            <a:ext cx="844724" cy="12486"/>
          </a:xfrm>
          <a:prstGeom prst="line">
            <a:avLst/>
          </a:prstGeom>
          <a:ln w="28575">
            <a:solidFill>
              <a:srgbClr val="0000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6CCFE5D1-C69F-4201-BEA1-11D8A7672BBC}"/>
              </a:ext>
            </a:extLst>
          </p:cNvPr>
          <p:cNvCxnSpPr>
            <a:cxnSpLocks/>
          </p:cNvCxnSpPr>
          <p:nvPr/>
        </p:nvCxnSpPr>
        <p:spPr>
          <a:xfrm>
            <a:off x="10332449" y="3754211"/>
            <a:ext cx="844724" cy="12486"/>
          </a:xfrm>
          <a:prstGeom prst="line">
            <a:avLst/>
          </a:prstGeom>
          <a:ln w="28575">
            <a:solidFill>
              <a:srgbClr val="0000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14AF1CC0-7453-458E-88D5-20AA1A226548}"/>
              </a:ext>
            </a:extLst>
          </p:cNvPr>
          <p:cNvCxnSpPr>
            <a:cxnSpLocks/>
            <a:stCxn id="38" idx="2"/>
            <a:endCxn id="40" idx="0"/>
          </p:cNvCxnSpPr>
          <p:nvPr/>
        </p:nvCxnSpPr>
        <p:spPr>
          <a:xfrm>
            <a:off x="10063516" y="2666885"/>
            <a:ext cx="0" cy="765341"/>
          </a:xfrm>
          <a:prstGeom prst="line">
            <a:avLst/>
          </a:prstGeom>
          <a:ln w="28575">
            <a:solidFill>
              <a:srgbClr val="0000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A06B3829-B6B4-4DA3-A156-48990CEE603A}"/>
              </a:ext>
            </a:extLst>
          </p:cNvPr>
          <p:cNvCxnSpPr>
            <a:cxnSpLocks/>
            <a:stCxn id="39" idx="2"/>
            <a:endCxn id="41" idx="0"/>
          </p:cNvCxnSpPr>
          <p:nvPr/>
        </p:nvCxnSpPr>
        <p:spPr>
          <a:xfrm>
            <a:off x="11427620" y="2679371"/>
            <a:ext cx="0" cy="752855"/>
          </a:xfrm>
          <a:prstGeom prst="line">
            <a:avLst/>
          </a:prstGeom>
          <a:ln w="28575">
            <a:solidFill>
              <a:srgbClr val="0000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3057503C-DB94-4EAA-ADD2-B17C6B0446D5}"/>
              </a:ext>
            </a:extLst>
          </p:cNvPr>
          <p:cNvCxnSpPr>
            <a:cxnSpLocks/>
          </p:cNvCxnSpPr>
          <p:nvPr/>
        </p:nvCxnSpPr>
        <p:spPr>
          <a:xfrm flipV="1">
            <a:off x="10193361" y="2616761"/>
            <a:ext cx="1056624" cy="938553"/>
          </a:xfrm>
          <a:prstGeom prst="line">
            <a:avLst/>
          </a:prstGeom>
          <a:ln w="28575">
            <a:solidFill>
              <a:srgbClr val="0000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75949C02-5E7C-4AD2-B4B8-23262E164A30}"/>
              </a:ext>
            </a:extLst>
          </p:cNvPr>
          <p:cNvCxnSpPr>
            <a:cxnSpLocks/>
          </p:cNvCxnSpPr>
          <p:nvPr/>
        </p:nvCxnSpPr>
        <p:spPr>
          <a:xfrm>
            <a:off x="10241152" y="2616761"/>
            <a:ext cx="1030336" cy="961801"/>
          </a:xfrm>
          <a:prstGeom prst="line">
            <a:avLst/>
          </a:prstGeom>
          <a:ln w="28575">
            <a:solidFill>
              <a:srgbClr val="0000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3797E9C0-9699-4C7D-873F-9301EE34386C}"/>
              </a:ext>
            </a:extLst>
          </p:cNvPr>
          <p:cNvSpPr/>
          <p:nvPr/>
        </p:nvSpPr>
        <p:spPr>
          <a:xfrm>
            <a:off x="315713" y="4436935"/>
            <a:ext cx="1300356" cy="5986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50000"/>
              </a:lnSpc>
            </a:pPr>
            <a:r>
              <a:rPr lang="en-US" altLang="ko-KR" sz="1600" b="1" dirty="0">
                <a:solidFill>
                  <a:srgbClr val="0066FF"/>
                </a:solidFill>
                <a:latin typeface="+mn-ea"/>
              </a:rPr>
              <a:t>&lt;</a:t>
            </a:r>
            <a:r>
              <a:rPr lang="ko-KR" altLang="en-US" sz="1600" b="1" dirty="0">
                <a:solidFill>
                  <a:srgbClr val="0066FF"/>
                </a:solidFill>
                <a:latin typeface="+mn-ea"/>
              </a:rPr>
              <a:t>블록체인</a:t>
            </a:r>
            <a:r>
              <a:rPr lang="en-US" altLang="ko-KR" sz="1600" b="1" dirty="0">
                <a:solidFill>
                  <a:srgbClr val="0066FF"/>
                </a:solidFill>
                <a:latin typeface="+mn-ea"/>
              </a:rPr>
              <a:t>&gt;</a:t>
            </a:r>
            <a:endParaRPr lang="ko-KR" altLang="en-US" sz="1600" b="1" dirty="0">
              <a:solidFill>
                <a:srgbClr val="0066FF"/>
              </a:solidFill>
              <a:latin typeface="+mn-ea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0F33621C-457D-45D5-B589-ED4919217C71}"/>
              </a:ext>
            </a:extLst>
          </p:cNvPr>
          <p:cNvSpPr/>
          <p:nvPr/>
        </p:nvSpPr>
        <p:spPr>
          <a:xfrm>
            <a:off x="264237" y="3161603"/>
            <a:ext cx="5451813" cy="9988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 b="1" dirty="0">
                <a:solidFill>
                  <a:srgbClr val="333333"/>
                </a:solidFill>
                <a:latin typeface="+mn-ea"/>
              </a:rPr>
              <a:t>=&gt; </a:t>
            </a:r>
            <a:r>
              <a:rPr lang="ko-KR" altLang="en-US" sz="1600" b="1" dirty="0">
                <a:solidFill>
                  <a:srgbClr val="333333"/>
                </a:solidFill>
                <a:latin typeface="+mn-ea"/>
              </a:rPr>
              <a:t>블록체인의 등장 배경에는 중앙화 시스템의 문제점을       가졌다는 사실</a:t>
            </a:r>
          </a:p>
        </p:txBody>
      </p:sp>
    </p:spTree>
    <p:extLst>
      <p:ext uri="{BB962C8B-B14F-4D97-AF65-F5344CB8AC3E}">
        <p14:creationId xmlns:p14="http://schemas.microsoft.com/office/powerpoint/2010/main" val="3516442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EF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315713" y="281467"/>
            <a:ext cx="1841561" cy="528575"/>
            <a:chOff x="304797" y="226027"/>
            <a:chExt cx="7238662" cy="746428"/>
          </a:xfrm>
        </p:grpSpPr>
        <p:cxnSp>
          <p:nvCxnSpPr>
            <p:cNvPr id="2" name="직선 연결선 1"/>
            <p:cNvCxnSpPr/>
            <p:nvPr/>
          </p:nvCxnSpPr>
          <p:spPr>
            <a:xfrm>
              <a:off x="304799" y="972455"/>
              <a:ext cx="6197600" cy="0"/>
            </a:xfrm>
            <a:prstGeom prst="line">
              <a:avLst/>
            </a:prstGeom>
            <a:ln w="38100">
              <a:solidFill>
                <a:srgbClr val="E4917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직사각형 2"/>
            <p:cNvSpPr/>
            <p:nvPr/>
          </p:nvSpPr>
          <p:spPr>
            <a:xfrm>
              <a:off x="304797" y="226027"/>
              <a:ext cx="7238662" cy="7388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64565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블록체인</a:t>
              </a:r>
            </a:p>
          </p:txBody>
        </p:sp>
      </p:grp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E901A1CF-971D-4520-8AB5-A8F348BA5579}"/>
              </a:ext>
            </a:extLst>
          </p:cNvPr>
          <p:cNvSpPr/>
          <p:nvPr/>
        </p:nvSpPr>
        <p:spPr>
          <a:xfrm>
            <a:off x="315713" y="1211596"/>
            <a:ext cx="5831763" cy="5986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</a:pPr>
            <a:r>
              <a:rPr lang="en-US" altLang="ko-KR" sz="1600" dirty="0">
                <a:solidFill>
                  <a:srgbClr val="333333"/>
                </a:solidFill>
                <a:latin typeface="+mn-ea"/>
              </a:rPr>
              <a:t>- </a:t>
            </a:r>
            <a:r>
              <a:rPr lang="ko-KR" altLang="en-US" sz="1600" dirty="0">
                <a:solidFill>
                  <a:srgbClr val="333333"/>
                </a:solidFill>
                <a:latin typeface="+mn-ea"/>
              </a:rPr>
              <a:t>데이터 분산 처리 기술</a:t>
            </a: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D33F1E83-7798-42D8-B955-A7649253ABFE}"/>
              </a:ext>
            </a:extLst>
          </p:cNvPr>
          <p:cNvSpPr/>
          <p:nvPr/>
        </p:nvSpPr>
        <p:spPr>
          <a:xfrm>
            <a:off x="315713" y="3402965"/>
            <a:ext cx="6803821" cy="5986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</a:pPr>
            <a:r>
              <a:rPr lang="en-US" altLang="ko-KR" sz="1600" dirty="0">
                <a:solidFill>
                  <a:srgbClr val="333333"/>
                </a:solidFill>
                <a:latin typeface="+mn-ea"/>
              </a:rPr>
              <a:t>- </a:t>
            </a:r>
            <a:r>
              <a:rPr lang="ko-KR" altLang="en-US" sz="1600" dirty="0">
                <a:solidFill>
                  <a:srgbClr val="333333"/>
                </a:solidFill>
                <a:latin typeface="+mn-ea"/>
              </a:rPr>
              <a:t>블록체인 네트워크 상에 연결되어 있는 개개의 주체들을 노드라고 함</a:t>
            </a: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9EEC3AE7-589F-4586-8EFA-C5A3F4D3E813}"/>
              </a:ext>
            </a:extLst>
          </p:cNvPr>
          <p:cNvSpPr/>
          <p:nvPr/>
        </p:nvSpPr>
        <p:spPr>
          <a:xfrm>
            <a:off x="315713" y="1912494"/>
            <a:ext cx="6578734" cy="5986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</a:pPr>
            <a:r>
              <a:rPr lang="en-US" altLang="ko-KR" sz="1600" dirty="0">
                <a:solidFill>
                  <a:srgbClr val="333333"/>
                </a:solidFill>
                <a:latin typeface="+mn-ea"/>
              </a:rPr>
              <a:t>- </a:t>
            </a:r>
            <a:r>
              <a:rPr lang="ko-KR" altLang="en-US" sz="1600" dirty="0">
                <a:solidFill>
                  <a:srgbClr val="333333"/>
                </a:solidFill>
                <a:latin typeface="+mn-ea"/>
              </a:rPr>
              <a:t>블록 </a:t>
            </a:r>
            <a:r>
              <a:rPr lang="en-US" altLang="ko-KR" sz="1600" dirty="0">
                <a:solidFill>
                  <a:srgbClr val="333333"/>
                </a:solidFill>
                <a:latin typeface="+mn-ea"/>
              </a:rPr>
              <a:t>+ </a:t>
            </a:r>
            <a:r>
              <a:rPr lang="ko-KR" altLang="en-US" sz="1600" dirty="0">
                <a:solidFill>
                  <a:srgbClr val="333333"/>
                </a:solidFill>
                <a:latin typeface="+mn-ea"/>
              </a:rPr>
              <a:t>체인 </a:t>
            </a: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BC9AB4D0-17C2-4EED-8162-6178F5DA342C}"/>
              </a:ext>
            </a:extLst>
          </p:cNvPr>
          <p:cNvSpPr/>
          <p:nvPr/>
        </p:nvSpPr>
        <p:spPr>
          <a:xfrm>
            <a:off x="315713" y="2652181"/>
            <a:ext cx="9273461" cy="5986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</a:pPr>
            <a:r>
              <a:rPr lang="en-US" altLang="ko-KR" sz="1600" dirty="0">
                <a:solidFill>
                  <a:srgbClr val="333333"/>
                </a:solidFill>
                <a:latin typeface="+mn-ea"/>
              </a:rPr>
              <a:t>- </a:t>
            </a:r>
            <a:r>
              <a:rPr lang="ko-KR" altLang="en-US" sz="1600" dirty="0">
                <a:solidFill>
                  <a:srgbClr val="333333"/>
                </a:solidFill>
                <a:latin typeface="+mn-ea"/>
              </a:rPr>
              <a:t>블록</a:t>
            </a:r>
            <a:r>
              <a:rPr lang="en-US" altLang="ko-KR" sz="1600" dirty="0">
                <a:solidFill>
                  <a:srgbClr val="333333"/>
                </a:solidFill>
                <a:latin typeface="+mn-ea"/>
              </a:rPr>
              <a:t>: </a:t>
            </a:r>
            <a:r>
              <a:rPr lang="ko-KR" altLang="en-US" sz="1600" dirty="0">
                <a:solidFill>
                  <a:srgbClr val="333333"/>
                </a:solidFill>
                <a:latin typeface="+mn-ea"/>
              </a:rPr>
              <a:t>데이터들의 묶음</a:t>
            </a:r>
            <a:r>
              <a:rPr lang="en-US" altLang="ko-KR" sz="1600" dirty="0">
                <a:solidFill>
                  <a:srgbClr val="333333"/>
                </a:solidFill>
                <a:latin typeface="+mn-ea"/>
              </a:rPr>
              <a:t>,   </a:t>
            </a:r>
            <a:r>
              <a:rPr lang="ko-KR" altLang="en-US" sz="1600" dirty="0">
                <a:solidFill>
                  <a:srgbClr val="333333"/>
                </a:solidFill>
                <a:latin typeface="+mn-ea"/>
              </a:rPr>
              <a:t>체인</a:t>
            </a:r>
            <a:r>
              <a:rPr lang="en-US" altLang="ko-KR" sz="1600" dirty="0">
                <a:solidFill>
                  <a:srgbClr val="333333"/>
                </a:solidFill>
                <a:latin typeface="+mn-ea"/>
              </a:rPr>
              <a:t>:</a:t>
            </a:r>
            <a:r>
              <a:rPr lang="ko-KR" altLang="en-US" sz="1600" dirty="0">
                <a:solidFill>
                  <a:srgbClr val="333333"/>
                </a:solidFill>
                <a:latin typeface="+mn-ea"/>
              </a:rPr>
              <a:t> 보안과 증명을 위해서 서로 시간 순서대로 연결</a:t>
            </a:r>
          </a:p>
        </p:txBody>
      </p: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594B7EDF-DB86-4AE4-B744-00E9DAA48739}"/>
              </a:ext>
            </a:extLst>
          </p:cNvPr>
          <p:cNvGrpSpPr/>
          <p:nvPr/>
        </p:nvGrpSpPr>
        <p:grpSpPr>
          <a:xfrm>
            <a:off x="4142378" y="4751920"/>
            <a:ext cx="4010195" cy="894484"/>
            <a:chOff x="7280741" y="3776388"/>
            <a:chExt cx="4010195" cy="894484"/>
          </a:xfrm>
        </p:grpSpPr>
        <p:pic>
          <p:nvPicPr>
            <p:cNvPr id="85" name="그림 84">
              <a:extLst>
                <a:ext uri="{FF2B5EF4-FFF2-40B4-BE49-F238E27FC236}">
                  <a16:creationId xmlns:a16="http://schemas.microsoft.com/office/drawing/2014/main" id="{8D21FF5C-A174-4992-A2F1-712FF2D022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80741" y="3776389"/>
              <a:ext cx="894483" cy="894483"/>
            </a:xfrm>
            <a:prstGeom prst="rect">
              <a:avLst/>
            </a:prstGeom>
          </p:spPr>
        </p:pic>
        <p:pic>
          <p:nvPicPr>
            <p:cNvPr id="86" name="그림 85">
              <a:extLst>
                <a:ext uri="{FF2B5EF4-FFF2-40B4-BE49-F238E27FC236}">
                  <a16:creationId xmlns:a16="http://schemas.microsoft.com/office/drawing/2014/main" id="{BACE6A88-B031-4DA3-94B5-EFCBE2A054F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729734">
              <a:off x="8273666" y="4091444"/>
              <a:ext cx="460257" cy="460257"/>
            </a:xfrm>
            <a:prstGeom prst="rect">
              <a:avLst/>
            </a:prstGeom>
          </p:spPr>
        </p:pic>
        <p:pic>
          <p:nvPicPr>
            <p:cNvPr id="87" name="그림 86">
              <a:extLst>
                <a:ext uri="{FF2B5EF4-FFF2-40B4-BE49-F238E27FC236}">
                  <a16:creationId xmlns:a16="http://schemas.microsoft.com/office/drawing/2014/main" id="{4C6434B5-D793-47EE-AC53-5FC706882B9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21105" y="3776389"/>
              <a:ext cx="894483" cy="894483"/>
            </a:xfrm>
            <a:prstGeom prst="rect">
              <a:avLst/>
            </a:prstGeom>
          </p:spPr>
        </p:pic>
        <p:pic>
          <p:nvPicPr>
            <p:cNvPr id="88" name="그림 87">
              <a:extLst>
                <a:ext uri="{FF2B5EF4-FFF2-40B4-BE49-F238E27FC236}">
                  <a16:creationId xmlns:a16="http://schemas.microsoft.com/office/drawing/2014/main" id="{8F582F41-F9AF-46A6-8659-082885B2066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96453" y="3776388"/>
              <a:ext cx="894483" cy="894483"/>
            </a:xfrm>
            <a:prstGeom prst="rect">
              <a:avLst/>
            </a:prstGeom>
          </p:spPr>
        </p:pic>
        <p:pic>
          <p:nvPicPr>
            <p:cNvPr id="89" name="그림 88">
              <a:extLst>
                <a:ext uri="{FF2B5EF4-FFF2-40B4-BE49-F238E27FC236}">
                  <a16:creationId xmlns:a16="http://schemas.microsoft.com/office/drawing/2014/main" id="{593F9AD5-1FB2-453D-816E-F0B78BE9AB8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729734">
              <a:off x="9846044" y="4083041"/>
              <a:ext cx="460257" cy="46025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0660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EF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315713" y="281467"/>
            <a:ext cx="1841561" cy="528575"/>
            <a:chOff x="304797" y="226027"/>
            <a:chExt cx="7238662" cy="746428"/>
          </a:xfrm>
        </p:grpSpPr>
        <p:cxnSp>
          <p:nvCxnSpPr>
            <p:cNvPr id="2" name="직선 연결선 1"/>
            <p:cNvCxnSpPr/>
            <p:nvPr/>
          </p:nvCxnSpPr>
          <p:spPr>
            <a:xfrm>
              <a:off x="304799" y="972455"/>
              <a:ext cx="6197600" cy="0"/>
            </a:xfrm>
            <a:prstGeom prst="line">
              <a:avLst/>
            </a:prstGeom>
            <a:ln w="38100">
              <a:solidFill>
                <a:srgbClr val="E4917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직사각형 2"/>
            <p:cNvSpPr/>
            <p:nvPr/>
          </p:nvSpPr>
          <p:spPr>
            <a:xfrm>
              <a:off x="304797" y="226027"/>
              <a:ext cx="7238662" cy="7388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64565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블록체인</a:t>
              </a:r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FF13F36-CD03-4BF9-ABB3-08F6615B2C07}"/>
              </a:ext>
            </a:extLst>
          </p:cNvPr>
          <p:cNvSpPr/>
          <p:nvPr/>
        </p:nvSpPr>
        <p:spPr>
          <a:xfrm>
            <a:off x="315712" y="845923"/>
            <a:ext cx="5831763" cy="5986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</a:pPr>
            <a:r>
              <a:rPr lang="en-US" altLang="ko-KR" sz="1600" dirty="0">
                <a:solidFill>
                  <a:srgbClr val="333333"/>
                </a:solidFill>
                <a:latin typeface="+mn-ea"/>
              </a:rPr>
              <a:t>- </a:t>
            </a:r>
            <a:r>
              <a:rPr lang="ko-KR" altLang="en-US" sz="1600" dirty="0">
                <a:solidFill>
                  <a:srgbClr val="333333"/>
                </a:solidFill>
                <a:latin typeface="+mn-ea"/>
              </a:rPr>
              <a:t>블록이 생성되면 수정</a:t>
            </a:r>
            <a:r>
              <a:rPr lang="en-US" altLang="ko-KR" sz="1600" dirty="0">
                <a:solidFill>
                  <a:srgbClr val="333333"/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rgbClr val="333333"/>
                </a:solidFill>
                <a:latin typeface="+mn-ea"/>
              </a:rPr>
              <a:t>삭제가 어렵다</a:t>
            </a:r>
            <a:r>
              <a:rPr lang="en-US" altLang="ko-KR" sz="1600" dirty="0">
                <a:solidFill>
                  <a:srgbClr val="333333"/>
                </a:solidFill>
                <a:latin typeface="+mn-ea"/>
              </a:rPr>
              <a:t>.</a:t>
            </a:r>
            <a:endParaRPr lang="ko-KR" altLang="en-US" sz="1600" dirty="0">
              <a:solidFill>
                <a:srgbClr val="333333"/>
              </a:solidFill>
              <a:latin typeface="+mn-ea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E7B790C-798E-41EF-9B47-1FB1AEC6D2A0}"/>
              </a:ext>
            </a:extLst>
          </p:cNvPr>
          <p:cNvSpPr/>
          <p:nvPr/>
        </p:nvSpPr>
        <p:spPr>
          <a:xfrm>
            <a:off x="488609" y="2530491"/>
            <a:ext cx="10331745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333333"/>
                </a:solidFill>
                <a:latin typeface="+mn-ea"/>
              </a:rPr>
              <a:t>=&gt; </a:t>
            </a:r>
            <a:r>
              <a:rPr lang="ko-KR" altLang="en-US" sz="1600" dirty="0">
                <a:solidFill>
                  <a:srgbClr val="333333"/>
                </a:solidFill>
                <a:latin typeface="+mn-ea"/>
              </a:rPr>
              <a:t>이런 문제점을 보완하기 위해 </a:t>
            </a:r>
            <a:r>
              <a:rPr lang="ko-KR" altLang="en-US" sz="1600" dirty="0" err="1">
                <a:solidFill>
                  <a:srgbClr val="333333"/>
                </a:solidFill>
                <a:latin typeface="+mn-ea"/>
              </a:rPr>
              <a:t>비트코인이</a:t>
            </a:r>
            <a:r>
              <a:rPr lang="ko-KR" altLang="en-US" sz="1600" dirty="0">
                <a:solidFill>
                  <a:srgbClr val="333333"/>
                </a:solidFill>
                <a:latin typeface="+mn-ea"/>
              </a:rPr>
              <a:t> 탄생하고 나서 약 </a:t>
            </a:r>
            <a:r>
              <a:rPr lang="en-US" altLang="ko-KR" sz="1600" dirty="0">
                <a:solidFill>
                  <a:srgbClr val="333333"/>
                </a:solidFill>
                <a:latin typeface="+mn-ea"/>
              </a:rPr>
              <a:t>6</a:t>
            </a:r>
            <a:r>
              <a:rPr lang="ko-KR" altLang="en-US" sz="1600" dirty="0">
                <a:solidFill>
                  <a:srgbClr val="333333"/>
                </a:solidFill>
                <a:latin typeface="+mn-ea"/>
              </a:rPr>
              <a:t>년 후에 새로운 블록체인 서비스 </a:t>
            </a:r>
            <a:r>
              <a:rPr lang="ko-KR" altLang="en-US" sz="1600" dirty="0" err="1">
                <a:solidFill>
                  <a:srgbClr val="333333"/>
                </a:solidFill>
                <a:latin typeface="+mn-ea"/>
              </a:rPr>
              <a:t>이더리움</a:t>
            </a:r>
            <a:endParaRPr lang="ko-KR" altLang="en-US" sz="1600" dirty="0">
              <a:solidFill>
                <a:srgbClr val="333333"/>
              </a:solidFill>
              <a:latin typeface="+mn-ea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77BE567-1F52-4944-AC17-8FCCEA34B5E1}"/>
              </a:ext>
            </a:extLst>
          </p:cNvPr>
          <p:cNvSpPr/>
          <p:nvPr/>
        </p:nvSpPr>
        <p:spPr>
          <a:xfrm>
            <a:off x="315712" y="1361566"/>
            <a:ext cx="6578734" cy="5986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</a:pPr>
            <a:r>
              <a:rPr lang="en-US" altLang="ko-KR" sz="1600" dirty="0">
                <a:solidFill>
                  <a:srgbClr val="333333"/>
                </a:solidFill>
                <a:latin typeface="+mn-ea"/>
              </a:rPr>
              <a:t>- </a:t>
            </a:r>
            <a:r>
              <a:rPr lang="ko-KR" altLang="en-US" sz="1600" dirty="0">
                <a:solidFill>
                  <a:srgbClr val="333333"/>
                </a:solidFill>
                <a:latin typeface="+mn-ea"/>
              </a:rPr>
              <a:t>중앙 기관이 없기 때문에 문제가 발생할 때 책임 소재도 분명치 않다</a:t>
            </a:r>
            <a:r>
              <a:rPr lang="en-US" altLang="ko-KR" sz="1600" dirty="0">
                <a:solidFill>
                  <a:srgbClr val="333333"/>
                </a:solidFill>
                <a:latin typeface="+mn-ea"/>
              </a:rPr>
              <a:t>.</a:t>
            </a:r>
            <a:endParaRPr lang="ko-KR" altLang="en-US" sz="1600" dirty="0">
              <a:solidFill>
                <a:srgbClr val="333333"/>
              </a:solidFill>
              <a:latin typeface="+mn-ea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EAEEB80-29E5-4E6B-9EBC-61DE8A414D6D}"/>
              </a:ext>
            </a:extLst>
          </p:cNvPr>
          <p:cNvSpPr/>
          <p:nvPr/>
        </p:nvSpPr>
        <p:spPr>
          <a:xfrm>
            <a:off x="315712" y="1954147"/>
            <a:ext cx="9273461" cy="5986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</a:pPr>
            <a:r>
              <a:rPr lang="en-US" altLang="ko-KR" sz="1600" dirty="0">
                <a:solidFill>
                  <a:srgbClr val="333333"/>
                </a:solidFill>
                <a:latin typeface="+mn-ea"/>
              </a:rPr>
              <a:t>- </a:t>
            </a:r>
            <a:r>
              <a:rPr lang="ko-KR" altLang="en-US" sz="1600" dirty="0">
                <a:solidFill>
                  <a:srgbClr val="333333"/>
                </a:solidFill>
                <a:latin typeface="+mn-ea"/>
              </a:rPr>
              <a:t>블록 </a:t>
            </a:r>
            <a:r>
              <a:rPr lang="en-US" altLang="ko-KR" sz="1600" dirty="0">
                <a:solidFill>
                  <a:srgbClr val="333333"/>
                </a:solidFill>
                <a:latin typeface="+mn-ea"/>
              </a:rPr>
              <a:t>1</a:t>
            </a:r>
            <a:r>
              <a:rPr lang="ko-KR" altLang="en-US" sz="1600" dirty="0">
                <a:solidFill>
                  <a:srgbClr val="333333"/>
                </a:solidFill>
                <a:latin typeface="+mn-ea"/>
              </a:rPr>
              <a:t>개의 크기가 </a:t>
            </a:r>
            <a:r>
              <a:rPr lang="en-US" altLang="ko-KR" sz="1600" dirty="0">
                <a:solidFill>
                  <a:srgbClr val="333333"/>
                </a:solidFill>
                <a:latin typeface="+mn-ea"/>
              </a:rPr>
              <a:t>1MB</a:t>
            </a:r>
            <a:r>
              <a:rPr lang="ko-KR" altLang="en-US" sz="1600" dirty="0">
                <a:solidFill>
                  <a:srgbClr val="333333"/>
                </a:solidFill>
                <a:latin typeface="+mn-ea"/>
              </a:rPr>
              <a:t>로 제한되어 있고 송금 속도가 느리고 수수료 비싸다</a:t>
            </a:r>
            <a:r>
              <a:rPr lang="en-US" altLang="ko-KR" sz="1600" dirty="0">
                <a:solidFill>
                  <a:srgbClr val="333333"/>
                </a:solidFill>
                <a:latin typeface="+mn-ea"/>
              </a:rPr>
              <a:t>.</a:t>
            </a:r>
            <a:endParaRPr lang="ko-KR" altLang="en-US" sz="1600" dirty="0">
              <a:solidFill>
                <a:srgbClr val="333333"/>
              </a:solidFill>
              <a:latin typeface="+mn-ea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0E1A391-F350-41BE-9364-CC5837302CF2}"/>
              </a:ext>
            </a:extLst>
          </p:cNvPr>
          <p:cNvSpPr/>
          <p:nvPr/>
        </p:nvSpPr>
        <p:spPr>
          <a:xfrm>
            <a:off x="315712" y="3082781"/>
            <a:ext cx="10331745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333333"/>
                </a:solidFill>
                <a:latin typeface="+mn-ea"/>
              </a:rPr>
              <a:t>- </a:t>
            </a:r>
            <a:r>
              <a:rPr lang="ko-KR" altLang="en-US" sz="1600" dirty="0" err="1">
                <a:solidFill>
                  <a:srgbClr val="333333"/>
                </a:solidFill>
                <a:latin typeface="+mn-ea"/>
              </a:rPr>
              <a:t>이더리움의</a:t>
            </a:r>
            <a:r>
              <a:rPr lang="ko-KR" altLang="en-US" sz="1600" dirty="0">
                <a:solidFill>
                  <a:srgbClr val="333333"/>
                </a:solidFill>
                <a:latin typeface="+mn-ea"/>
              </a:rPr>
              <a:t> 새로운 블록체인 기술은 </a:t>
            </a:r>
            <a:r>
              <a:rPr lang="ko-KR" altLang="en-US" sz="1600" dirty="0" err="1">
                <a:solidFill>
                  <a:srgbClr val="333333"/>
                </a:solidFill>
                <a:latin typeface="+mn-ea"/>
              </a:rPr>
              <a:t>비트코인으로</a:t>
            </a:r>
            <a:r>
              <a:rPr lang="ko-KR" altLang="en-US" sz="1600" dirty="0">
                <a:solidFill>
                  <a:srgbClr val="333333"/>
                </a:solidFill>
                <a:latin typeface="+mn-ea"/>
              </a:rPr>
              <a:t> 대변되는 </a:t>
            </a:r>
            <a:r>
              <a:rPr lang="en-US" altLang="ko-KR" sz="1600" dirty="0">
                <a:solidFill>
                  <a:srgbClr val="333333"/>
                </a:solidFill>
                <a:latin typeface="+mn-ea"/>
              </a:rPr>
              <a:t>1</a:t>
            </a:r>
            <a:r>
              <a:rPr lang="ko-KR" altLang="en-US" sz="1600" dirty="0">
                <a:solidFill>
                  <a:srgbClr val="333333"/>
                </a:solidFill>
                <a:latin typeface="+mn-ea"/>
              </a:rPr>
              <a:t>세대 블록체인의 단점을 보완했다</a:t>
            </a:r>
            <a:r>
              <a:rPr lang="en-US" altLang="ko-KR" sz="1600" dirty="0">
                <a:solidFill>
                  <a:srgbClr val="333333"/>
                </a:solidFill>
                <a:latin typeface="+mn-ea"/>
              </a:rPr>
              <a:t>.</a:t>
            </a:r>
            <a:endParaRPr lang="ko-KR" altLang="en-US" sz="1600" dirty="0">
              <a:solidFill>
                <a:srgbClr val="333333"/>
              </a:solidFill>
              <a:latin typeface="+mn-ea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2061517-49DA-4B13-8C2D-E06EB72329C5}"/>
              </a:ext>
            </a:extLst>
          </p:cNvPr>
          <p:cNvSpPr/>
          <p:nvPr/>
        </p:nvSpPr>
        <p:spPr>
          <a:xfrm>
            <a:off x="488609" y="3514750"/>
            <a:ext cx="10331745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333333"/>
                </a:solidFill>
                <a:latin typeface="+mn-ea"/>
              </a:rPr>
              <a:t>=&gt; </a:t>
            </a:r>
            <a:r>
              <a:rPr lang="ko-KR" altLang="en-US" sz="1600" dirty="0">
                <a:solidFill>
                  <a:srgbClr val="333333"/>
                </a:solidFill>
                <a:latin typeface="+mn-ea"/>
              </a:rPr>
              <a:t>블록의 크기가 유동적으로 늘어날 수 있도록 조정</a:t>
            </a:r>
            <a:r>
              <a:rPr lang="en-US" altLang="ko-KR" sz="1600" dirty="0">
                <a:solidFill>
                  <a:srgbClr val="333333"/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rgbClr val="333333"/>
                </a:solidFill>
                <a:latin typeface="+mn-ea"/>
              </a:rPr>
              <a:t>기존 소요 시간은 </a:t>
            </a:r>
            <a:r>
              <a:rPr lang="en-US" altLang="ko-KR" sz="1600" dirty="0">
                <a:solidFill>
                  <a:srgbClr val="333333"/>
                </a:solidFill>
                <a:latin typeface="+mn-ea"/>
              </a:rPr>
              <a:t>10</a:t>
            </a:r>
            <a:r>
              <a:rPr lang="ko-KR" altLang="en-US" sz="1600" dirty="0">
                <a:solidFill>
                  <a:srgbClr val="333333"/>
                </a:solidFill>
                <a:latin typeface="+mn-ea"/>
              </a:rPr>
              <a:t>분이었지만 </a:t>
            </a:r>
            <a:r>
              <a:rPr lang="ko-KR" altLang="en-US" sz="1600" dirty="0" err="1">
                <a:solidFill>
                  <a:srgbClr val="333333"/>
                </a:solidFill>
                <a:latin typeface="+mn-ea"/>
              </a:rPr>
              <a:t>이더리움은</a:t>
            </a:r>
            <a:r>
              <a:rPr lang="ko-KR" altLang="en-US" sz="1600" dirty="0">
                <a:solidFill>
                  <a:srgbClr val="333333"/>
                </a:solidFill>
                <a:latin typeface="+mn-ea"/>
              </a:rPr>
              <a:t> </a:t>
            </a:r>
            <a:r>
              <a:rPr lang="en-US" altLang="ko-KR" sz="1600" dirty="0">
                <a:solidFill>
                  <a:srgbClr val="333333"/>
                </a:solidFill>
                <a:latin typeface="+mn-ea"/>
              </a:rPr>
              <a:t>10</a:t>
            </a:r>
            <a:r>
              <a:rPr lang="ko-KR" altLang="en-US" sz="1600" dirty="0">
                <a:solidFill>
                  <a:srgbClr val="333333"/>
                </a:solidFill>
                <a:latin typeface="+mn-ea"/>
              </a:rPr>
              <a:t>초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EADB458-588C-4A8D-A396-2D44080392E8}"/>
              </a:ext>
            </a:extLst>
          </p:cNvPr>
          <p:cNvSpPr/>
          <p:nvPr/>
        </p:nvSpPr>
        <p:spPr>
          <a:xfrm>
            <a:off x="488609" y="3964536"/>
            <a:ext cx="10331745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333333"/>
                </a:solidFill>
                <a:latin typeface="+mn-ea"/>
              </a:rPr>
              <a:t>=&gt; </a:t>
            </a:r>
            <a:r>
              <a:rPr lang="ko-KR" altLang="en-US" sz="1600" dirty="0">
                <a:solidFill>
                  <a:srgbClr val="333333"/>
                </a:solidFill>
                <a:latin typeface="+mn-ea"/>
              </a:rPr>
              <a:t>스마트 계약 기능 추가됨 </a:t>
            </a:r>
            <a:r>
              <a:rPr lang="en-US" altLang="ko-KR" sz="1600" dirty="0">
                <a:solidFill>
                  <a:srgbClr val="333333"/>
                </a:solidFill>
                <a:latin typeface="+mn-ea"/>
              </a:rPr>
              <a:t>(</a:t>
            </a:r>
            <a:r>
              <a:rPr lang="ko-KR" altLang="en-US" sz="1600" dirty="0">
                <a:solidFill>
                  <a:srgbClr val="333333"/>
                </a:solidFill>
                <a:latin typeface="+mn-ea"/>
              </a:rPr>
              <a:t>블록체인 </a:t>
            </a:r>
            <a:r>
              <a:rPr lang="en-US" altLang="ko-KR" sz="1600" dirty="0">
                <a:solidFill>
                  <a:srgbClr val="333333"/>
                </a:solidFill>
                <a:latin typeface="+mn-ea"/>
              </a:rPr>
              <a:t>2</a:t>
            </a:r>
            <a:r>
              <a:rPr lang="ko-KR" altLang="en-US" sz="1600" dirty="0">
                <a:solidFill>
                  <a:srgbClr val="333333"/>
                </a:solidFill>
                <a:latin typeface="+mn-ea"/>
              </a:rPr>
              <a:t>세대의 정체성을 드러내는 특징 중 하나</a:t>
            </a:r>
            <a:r>
              <a:rPr lang="en-US" altLang="ko-KR" sz="1600" dirty="0">
                <a:solidFill>
                  <a:srgbClr val="333333"/>
                </a:solidFill>
                <a:latin typeface="+mn-ea"/>
              </a:rPr>
              <a:t>)</a:t>
            </a:r>
            <a:endParaRPr lang="ko-KR" altLang="en-US" sz="1600" dirty="0">
              <a:solidFill>
                <a:srgbClr val="333333"/>
              </a:solidFill>
              <a:latin typeface="+mn-ea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F47E5AA-5490-42B3-BF9A-772F664390A0}"/>
              </a:ext>
            </a:extLst>
          </p:cNvPr>
          <p:cNvSpPr/>
          <p:nvPr/>
        </p:nvSpPr>
        <p:spPr>
          <a:xfrm>
            <a:off x="315711" y="4491794"/>
            <a:ext cx="10331745" cy="7833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333333"/>
                </a:solidFill>
                <a:latin typeface="+mn-ea"/>
              </a:rPr>
              <a:t>- </a:t>
            </a:r>
            <a:r>
              <a:rPr lang="ko-KR" altLang="en-US" sz="1600" dirty="0" err="1">
                <a:solidFill>
                  <a:srgbClr val="333333"/>
                </a:solidFill>
                <a:latin typeface="+mn-ea"/>
              </a:rPr>
              <a:t>비트코인</a:t>
            </a:r>
            <a:r>
              <a:rPr lang="ko-KR" altLang="en-US" sz="1600" dirty="0">
                <a:solidFill>
                  <a:srgbClr val="333333"/>
                </a:solidFill>
                <a:latin typeface="+mn-ea"/>
              </a:rPr>
              <a:t> 블록체인 기술은 금융거래에 한정되어 있는 반면</a:t>
            </a:r>
            <a:r>
              <a:rPr lang="en-US" altLang="ko-KR" sz="1600" dirty="0">
                <a:solidFill>
                  <a:srgbClr val="333333"/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rgbClr val="333333"/>
                </a:solidFill>
                <a:latin typeface="+mn-ea"/>
              </a:rPr>
              <a:t>스마트 계약이 추가된 </a:t>
            </a:r>
            <a:r>
              <a:rPr lang="ko-KR" altLang="en-US" sz="1600" dirty="0" err="1">
                <a:solidFill>
                  <a:srgbClr val="333333"/>
                </a:solidFill>
                <a:latin typeface="+mn-ea"/>
              </a:rPr>
              <a:t>이더리움</a:t>
            </a:r>
            <a:r>
              <a:rPr lang="ko-KR" altLang="en-US" sz="1600" dirty="0">
                <a:solidFill>
                  <a:srgbClr val="333333"/>
                </a:solidFill>
                <a:latin typeface="+mn-ea"/>
              </a:rPr>
              <a:t> 블록체인 기술의 경우 모든 분야에도 적용할 수 있다</a:t>
            </a:r>
            <a:r>
              <a:rPr lang="en-US" altLang="ko-KR" sz="1600" dirty="0">
                <a:solidFill>
                  <a:srgbClr val="333333"/>
                </a:solidFill>
                <a:latin typeface="+mn-ea"/>
              </a:rPr>
              <a:t>.</a:t>
            </a:r>
            <a:endParaRPr lang="ko-KR" altLang="en-US" sz="1600" dirty="0">
              <a:solidFill>
                <a:srgbClr val="333333"/>
              </a:solidFill>
              <a:latin typeface="+mn-ea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0BD6B93-1D92-49FF-A6A4-9485E5E83049}"/>
              </a:ext>
            </a:extLst>
          </p:cNvPr>
          <p:cNvSpPr/>
          <p:nvPr/>
        </p:nvSpPr>
        <p:spPr>
          <a:xfrm>
            <a:off x="488609" y="5275150"/>
            <a:ext cx="10331745" cy="1152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err="1">
                <a:solidFill>
                  <a:srgbClr val="333333"/>
                </a:solidFill>
                <a:latin typeface="+mn-ea"/>
              </a:rPr>
              <a:t>비트코인</a:t>
            </a:r>
            <a:r>
              <a:rPr lang="ko-KR" altLang="en-US" sz="1600" dirty="0">
                <a:solidFill>
                  <a:srgbClr val="333333"/>
                </a:solidFill>
                <a:latin typeface="+mn-ea"/>
              </a:rPr>
              <a:t> </a:t>
            </a:r>
            <a:r>
              <a:rPr lang="en-US" altLang="ko-KR" sz="1600" dirty="0">
                <a:solidFill>
                  <a:srgbClr val="333333"/>
                </a:solidFill>
                <a:latin typeface="+mn-ea"/>
              </a:rPr>
              <a:t>: </a:t>
            </a:r>
            <a:r>
              <a:rPr lang="ko-KR" altLang="en-US" sz="1600" dirty="0">
                <a:solidFill>
                  <a:srgbClr val="333333"/>
                </a:solidFill>
                <a:latin typeface="+mn-ea"/>
              </a:rPr>
              <a:t>최초 설계된 방식에 따라 기계적으로 움직임</a:t>
            </a:r>
            <a:endParaRPr lang="en-US" altLang="ko-KR" sz="1600" dirty="0">
              <a:solidFill>
                <a:srgbClr val="333333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err="1">
                <a:solidFill>
                  <a:srgbClr val="333333"/>
                </a:solidFill>
                <a:latin typeface="+mn-ea"/>
              </a:rPr>
              <a:t>이더리움</a:t>
            </a:r>
            <a:r>
              <a:rPr lang="ko-KR" altLang="en-US" sz="1600" dirty="0">
                <a:solidFill>
                  <a:srgbClr val="333333"/>
                </a:solidFill>
                <a:latin typeface="+mn-ea"/>
              </a:rPr>
              <a:t> </a:t>
            </a:r>
            <a:r>
              <a:rPr lang="en-US" altLang="ko-KR" sz="1600" dirty="0">
                <a:solidFill>
                  <a:srgbClr val="333333"/>
                </a:solidFill>
                <a:latin typeface="+mn-ea"/>
              </a:rPr>
              <a:t>: A</a:t>
            </a:r>
            <a:r>
              <a:rPr lang="ko-KR" altLang="en-US" sz="1600" dirty="0">
                <a:solidFill>
                  <a:srgbClr val="333333"/>
                </a:solidFill>
                <a:latin typeface="+mn-ea"/>
              </a:rPr>
              <a:t>와 </a:t>
            </a:r>
            <a:r>
              <a:rPr lang="en-US" altLang="ko-KR" sz="1600" dirty="0">
                <a:solidFill>
                  <a:srgbClr val="333333"/>
                </a:solidFill>
                <a:latin typeface="+mn-ea"/>
              </a:rPr>
              <a:t>B</a:t>
            </a:r>
            <a:r>
              <a:rPr lang="ko-KR" altLang="en-US" sz="1600" dirty="0">
                <a:solidFill>
                  <a:srgbClr val="333333"/>
                </a:solidFill>
                <a:latin typeface="+mn-ea"/>
              </a:rPr>
              <a:t>간의 합의 내용까지 기록해서 특정 시기가 되면 자동으로 효과가 나타나도록 설정할 수 있음</a:t>
            </a:r>
          </a:p>
        </p:txBody>
      </p:sp>
    </p:spTree>
    <p:extLst>
      <p:ext uri="{BB962C8B-B14F-4D97-AF65-F5344CB8AC3E}">
        <p14:creationId xmlns:p14="http://schemas.microsoft.com/office/powerpoint/2010/main" val="2985489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EF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315712" y="281467"/>
            <a:ext cx="5161809" cy="528575"/>
            <a:chOff x="304797" y="226027"/>
            <a:chExt cx="11530824" cy="746428"/>
          </a:xfrm>
        </p:grpSpPr>
        <p:cxnSp>
          <p:nvCxnSpPr>
            <p:cNvPr id="2" name="직선 연결선 1"/>
            <p:cNvCxnSpPr/>
            <p:nvPr/>
          </p:nvCxnSpPr>
          <p:spPr>
            <a:xfrm>
              <a:off x="304799" y="972455"/>
              <a:ext cx="6197600" cy="0"/>
            </a:xfrm>
            <a:prstGeom prst="line">
              <a:avLst/>
            </a:prstGeom>
            <a:ln w="38100">
              <a:solidFill>
                <a:srgbClr val="E4917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직사각형 2"/>
            <p:cNvSpPr/>
            <p:nvPr/>
          </p:nvSpPr>
          <p:spPr>
            <a:xfrm>
              <a:off x="304797" y="226027"/>
              <a:ext cx="11530824" cy="7388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64565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P2P </a:t>
              </a:r>
              <a:r>
                <a:rPr lang="ko-KR" altLang="en-US" sz="28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64565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데이터 공유</a:t>
              </a:r>
            </a:p>
          </p:txBody>
        </p:sp>
      </p:grp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594B7EDF-DB86-4AE4-B744-00E9DAA48739}"/>
              </a:ext>
            </a:extLst>
          </p:cNvPr>
          <p:cNvGrpSpPr/>
          <p:nvPr/>
        </p:nvGrpSpPr>
        <p:grpSpPr>
          <a:xfrm>
            <a:off x="4142378" y="4751920"/>
            <a:ext cx="4010195" cy="894484"/>
            <a:chOff x="7280741" y="3776388"/>
            <a:chExt cx="4010195" cy="894484"/>
          </a:xfrm>
        </p:grpSpPr>
        <p:pic>
          <p:nvPicPr>
            <p:cNvPr id="85" name="그림 84">
              <a:extLst>
                <a:ext uri="{FF2B5EF4-FFF2-40B4-BE49-F238E27FC236}">
                  <a16:creationId xmlns:a16="http://schemas.microsoft.com/office/drawing/2014/main" id="{8D21FF5C-A174-4992-A2F1-712FF2D022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80741" y="3776389"/>
              <a:ext cx="894483" cy="894483"/>
            </a:xfrm>
            <a:prstGeom prst="rect">
              <a:avLst/>
            </a:prstGeom>
          </p:spPr>
        </p:pic>
        <p:pic>
          <p:nvPicPr>
            <p:cNvPr id="86" name="그림 85">
              <a:extLst>
                <a:ext uri="{FF2B5EF4-FFF2-40B4-BE49-F238E27FC236}">
                  <a16:creationId xmlns:a16="http://schemas.microsoft.com/office/drawing/2014/main" id="{BACE6A88-B031-4DA3-94B5-EFCBE2A054F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729734">
              <a:off x="8273666" y="4091444"/>
              <a:ext cx="460257" cy="460257"/>
            </a:xfrm>
            <a:prstGeom prst="rect">
              <a:avLst/>
            </a:prstGeom>
          </p:spPr>
        </p:pic>
        <p:pic>
          <p:nvPicPr>
            <p:cNvPr id="87" name="그림 86">
              <a:extLst>
                <a:ext uri="{FF2B5EF4-FFF2-40B4-BE49-F238E27FC236}">
                  <a16:creationId xmlns:a16="http://schemas.microsoft.com/office/drawing/2014/main" id="{4C6434B5-D793-47EE-AC53-5FC706882B9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21105" y="3776389"/>
              <a:ext cx="894483" cy="894483"/>
            </a:xfrm>
            <a:prstGeom prst="rect">
              <a:avLst/>
            </a:prstGeom>
          </p:spPr>
        </p:pic>
        <p:pic>
          <p:nvPicPr>
            <p:cNvPr id="88" name="그림 87">
              <a:extLst>
                <a:ext uri="{FF2B5EF4-FFF2-40B4-BE49-F238E27FC236}">
                  <a16:creationId xmlns:a16="http://schemas.microsoft.com/office/drawing/2014/main" id="{8F582F41-F9AF-46A6-8659-082885B2066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96453" y="3776388"/>
              <a:ext cx="894483" cy="894483"/>
            </a:xfrm>
            <a:prstGeom prst="rect">
              <a:avLst/>
            </a:prstGeom>
          </p:spPr>
        </p:pic>
        <p:pic>
          <p:nvPicPr>
            <p:cNvPr id="89" name="그림 88">
              <a:extLst>
                <a:ext uri="{FF2B5EF4-FFF2-40B4-BE49-F238E27FC236}">
                  <a16:creationId xmlns:a16="http://schemas.microsoft.com/office/drawing/2014/main" id="{593F9AD5-1FB2-453D-816E-F0B78BE9AB8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729734">
              <a:off x="9846044" y="4083041"/>
              <a:ext cx="460257" cy="460257"/>
            </a:xfrm>
            <a:prstGeom prst="rect">
              <a:avLst/>
            </a:prstGeom>
          </p:spPr>
        </p:pic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206BE6C-A3A0-4B01-8352-8010B171E6BA}"/>
              </a:ext>
            </a:extLst>
          </p:cNvPr>
          <p:cNvSpPr/>
          <p:nvPr/>
        </p:nvSpPr>
        <p:spPr>
          <a:xfrm>
            <a:off x="315712" y="1129956"/>
            <a:ext cx="5831763" cy="5986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</a:pPr>
            <a:r>
              <a:rPr lang="en-US" altLang="ko-KR" sz="1600" dirty="0">
                <a:solidFill>
                  <a:srgbClr val="333333"/>
                </a:solidFill>
                <a:latin typeface="+mn-ea"/>
              </a:rPr>
              <a:t>- </a:t>
            </a:r>
            <a:r>
              <a:rPr lang="ko-KR" altLang="en-US" sz="1600" dirty="0">
                <a:solidFill>
                  <a:srgbClr val="333333"/>
                </a:solidFill>
                <a:latin typeface="+mn-ea"/>
              </a:rPr>
              <a:t>블록체인에서 데이터를 주고 받기 위한 가장 기본적인 기술 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8D798DE-7D77-4689-ADC3-EB7B3774FDFD}"/>
              </a:ext>
            </a:extLst>
          </p:cNvPr>
          <p:cNvSpPr/>
          <p:nvPr/>
        </p:nvSpPr>
        <p:spPr>
          <a:xfrm>
            <a:off x="308305" y="3299332"/>
            <a:ext cx="10647396" cy="5986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</a:pPr>
            <a:r>
              <a:rPr lang="en-US" altLang="ko-KR" sz="1600" dirty="0">
                <a:solidFill>
                  <a:srgbClr val="333333"/>
                </a:solidFill>
                <a:latin typeface="+mn-ea"/>
              </a:rPr>
              <a:t>- </a:t>
            </a:r>
            <a:r>
              <a:rPr lang="ko-KR" altLang="en-US" sz="1600" dirty="0">
                <a:solidFill>
                  <a:srgbClr val="333333"/>
                </a:solidFill>
                <a:latin typeface="+mn-ea"/>
              </a:rPr>
              <a:t>각 노드들은 다른 노드들과 거미줄처럼 연결될 수 있고 누구나 데이터를 주거나 받을 수 있음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5B91DA4-2D91-4944-9EDA-22FB0F092232}"/>
              </a:ext>
            </a:extLst>
          </p:cNvPr>
          <p:cNvSpPr/>
          <p:nvPr/>
        </p:nvSpPr>
        <p:spPr>
          <a:xfrm>
            <a:off x="308305" y="1851774"/>
            <a:ext cx="6578734" cy="5986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</a:pPr>
            <a:r>
              <a:rPr lang="en-US" altLang="ko-KR" sz="1600" dirty="0">
                <a:solidFill>
                  <a:srgbClr val="333333"/>
                </a:solidFill>
                <a:latin typeface="+mn-ea"/>
              </a:rPr>
              <a:t>- </a:t>
            </a:r>
            <a:r>
              <a:rPr lang="ko-KR" altLang="en-US" sz="1600" dirty="0">
                <a:solidFill>
                  <a:srgbClr val="333333"/>
                </a:solidFill>
                <a:latin typeface="+mn-ea"/>
              </a:rPr>
              <a:t>각 노드끼리 데이터를 주고 받으며 네트워크를 유지한다는 것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55D979C-1017-4286-A6B5-1BC9511C6DAA}"/>
              </a:ext>
            </a:extLst>
          </p:cNvPr>
          <p:cNvSpPr/>
          <p:nvPr/>
        </p:nvSpPr>
        <p:spPr>
          <a:xfrm>
            <a:off x="315712" y="2575553"/>
            <a:ext cx="9273461" cy="5986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</a:pPr>
            <a:r>
              <a:rPr lang="en-US" altLang="ko-KR" sz="1600" dirty="0">
                <a:solidFill>
                  <a:srgbClr val="333333"/>
                </a:solidFill>
                <a:latin typeface="+mn-ea"/>
              </a:rPr>
              <a:t>- </a:t>
            </a:r>
            <a:r>
              <a:rPr lang="ko-KR" altLang="en-US" sz="1600" dirty="0">
                <a:solidFill>
                  <a:srgbClr val="333333"/>
                </a:solidFill>
                <a:latin typeface="+mn-ea"/>
              </a:rPr>
              <a:t>모든 노드가 서버가 될 수 있고 클라이언트도 될 수 있음</a:t>
            </a:r>
          </a:p>
        </p:txBody>
      </p:sp>
    </p:spTree>
    <p:extLst>
      <p:ext uri="{BB962C8B-B14F-4D97-AF65-F5344CB8AC3E}">
        <p14:creationId xmlns:p14="http://schemas.microsoft.com/office/powerpoint/2010/main" val="1943326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EF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315713" y="281467"/>
            <a:ext cx="2924638" cy="528575"/>
            <a:chOff x="304797" y="226027"/>
            <a:chExt cx="11530824" cy="746428"/>
          </a:xfrm>
        </p:grpSpPr>
        <p:cxnSp>
          <p:nvCxnSpPr>
            <p:cNvPr id="2" name="직선 연결선 1"/>
            <p:cNvCxnSpPr/>
            <p:nvPr/>
          </p:nvCxnSpPr>
          <p:spPr>
            <a:xfrm>
              <a:off x="304799" y="972455"/>
              <a:ext cx="6197600" cy="0"/>
            </a:xfrm>
            <a:prstGeom prst="line">
              <a:avLst/>
            </a:prstGeom>
            <a:ln w="38100">
              <a:solidFill>
                <a:srgbClr val="E4917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직사각형 2"/>
            <p:cNvSpPr/>
            <p:nvPr/>
          </p:nvSpPr>
          <p:spPr>
            <a:xfrm>
              <a:off x="304797" y="226027"/>
              <a:ext cx="11530824" cy="7388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64565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해시함수</a:t>
              </a:r>
            </a:p>
          </p:txBody>
        </p:sp>
      </p:grp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291C540-9517-45CB-B27F-17CD71B602D5}"/>
              </a:ext>
            </a:extLst>
          </p:cNvPr>
          <p:cNvSpPr/>
          <p:nvPr/>
        </p:nvSpPr>
        <p:spPr>
          <a:xfrm>
            <a:off x="315713" y="907130"/>
            <a:ext cx="6158933" cy="5986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</a:pPr>
            <a:r>
              <a:rPr lang="en-US" altLang="ko-KR" sz="1600" dirty="0">
                <a:solidFill>
                  <a:srgbClr val="645654"/>
                </a:solidFill>
                <a:latin typeface="+mn-ea"/>
              </a:rPr>
              <a:t>- </a:t>
            </a:r>
            <a:r>
              <a:rPr lang="ko-KR" altLang="en-US" sz="1600" dirty="0">
                <a:solidFill>
                  <a:srgbClr val="645654"/>
                </a:solidFill>
                <a:latin typeface="+mn-ea"/>
              </a:rPr>
              <a:t>어떤 데이터를 일정한 길이를 가지는 데이터로 변환하는 기술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0D72FC5-7574-4AFA-BA1F-4DB5E6CDB5BD}"/>
              </a:ext>
            </a:extLst>
          </p:cNvPr>
          <p:cNvSpPr/>
          <p:nvPr/>
        </p:nvSpPr>
        <p:spPr>
          <a:xfrm>
            <a:off x="315713" y="2971738"/>
            <a:ext cx="10647396" cy="5986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</a:pPr>
            <a:r>
              <a:rPr lang="en-US" altLang="ko-KR" sz="1600" dirty="0">
                <a:solidFill>
                  <a:srgbClr val="645654"/>
                </a:solidFill>
                <a:latin typeface="+mn-ea"/>
              </a:rPr>
              <a:t>- </a:t>
            </a:r>
            <a:r>
              <a:rPr lang="ko-KR" altLang="en-US" sz="1600" dirty="0">
                <a:solidFill>
                  <a:srgbClr val="645654"/>
                </a:solidFill>
                <a:latin typeface="+mn-ea"/>
              </a:rPr>
              <a:t>해시함수 중에 많이 사용하는 종류는 </a:t>
            </a:r>
            <a:r>
              <a:rPr lang="en-US" altLang="ko-KR" sz="1600" dirty="0">
                <a:solidFill>
                  <a:srgbClr val="645654"/>
                </a:solidFill>
                <a:latin typeface="+mn-ea"/>
              </a:rPr>
              <a:t>SHA-256</a:t>
            </a:r>
            <a:endParaRPr lang="ko-KR" altLang="en-US" sz="1600" dirty="0">
              <a:solidFill>
                <a:srgbClr val="645654"/>
              </a:solidFill>
              <a:latin typeface="+mn-ea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FE19561-A16C-49CA-A302-4C6CD08E7E2E}"/>
              </a:ext>
            </a:extLst>
          </p:cNvPr>
          <p:cNvSpPr/>
          <p:nvPr/>
        </p:nvSpPr>
        <p:spPr>
          <a:xfrm>
            <a:off x="315713" y="1373856"/>
            <a:ext cx="6578734" cy="5986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</a:pPr>
            <a:r>
              <a:rPr lang="en-US" altLang="ko-KR" sz="1600" dirty="0">
                <a:solidFill>
                  <a:srgbClr val="645654"/>
                </a:solidFill>
                <a:latin typeface="+mn-ea"/>
              </a:rPr>
              <a:t>- </a:t>
            </a:r>
            <a:r>
              <a:rPr lang="ko-KR" altLang="en-US" sz="1600" dirty="0">
                <a:solidFill>
                  <a:srgbClr val="645654"/>
                </a:solidFill>
                <a:latin typeface="+mn-ea"/>
              </a:rPr>
              <a:t>주로 데이터가 변경되지 않았음을 증명할 때 많이 사용함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BB7C8CE-76E0-4381-962F-DE141E26EFD4}"/>
              </a:ext>
            </a:extLst>
          </p:cNvPr>
          <p:cNvSpPr/>
          <p:nvPr/>
        </p:nvSpPr>
        <p:spPr>
          <a:xfrm>
            <a:off x="315713" y="1858891"/>
            <a:ext cx="9273461" cy="5986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</a:pPr>
            <a:r>
              <a:rPr lang="en-US" altLang="ko-KR" sz="1600" dirty="0">
                <a:solidFill>
                  <a:srgbClr val="645654"/>
                </a:solidFill>
                <a:latin typeface="+mn-ea"/>
              </a:rPr>
              <a:t>Ex)</a:t>
            </a:r>
            <a:r>
              <a:rPr lang="ko-KR" altLang="en-US" sz="1600" dirty="0">
                <a:solidFill>
                  <a:srgbClr val="645654"/>
                </a:solidFill>
                <a:latin typeface="+mn-ea"/>
              </a:rPr>
              <a:t> 송유진이 </a:t>
            </a:r>
            <a:r>
              <a:rPr lang="en-US" altLang="ko-KR" sz="1600" dirty="0">
                <a:solidFill>
                  <a:srgbClr val="645654"/>
                </a:solidFill>
                <a:latin typeface="+mn-ea"/>
              </a:rPr>
              <a:t>2019</a:t>
            </a:r>
            <a:r>
              <a:rPr lang="ko-KR" altLang="en-US" sz="1600" dirty="0">
                <a:solidFill>
                  <a:srgbClr val="645654"/>
                </a:solidFill>
                <a:latin typeface="+mn-ea"/>
              </a:rPr>
              <a:t>년 </a:t>
            </a:r>
            <a:r>
              <a:rPr lang="en-US" altLang="ko-KR" sz="1600" dirty="0">
                <a:solidFill>
                  <a:srgbClr val="645654"/>
                </a:solidFill>
                <a:latin typeface="+mn-ea"/>
              </a:rPr>
              <a:t>1</a:t>
            </a:r>
            <a:r>
              <a:rPr lang="ko-KR" altLang="en-US" sz="1600" dirty="0">
                <a:solidFill>
                  <a:srgbClr val="645654"/>
                </a:solidFill>
                <a:latin typeface="+mn-ea"/>
              </a:rPr>
              <a:t>월에 노트북을 샀다</a:t>
            </a:r>
            <a:r>
              <a:rPr lang="en-US" altLang="ko-KR" sz="1600" dirty="0">
                <a:solidFill>
                  <a:srgbClr val="645654"/>
                </a:solidFill>
                <a:latin typeface="+mn-ea"/>
              </a:rPr>
              <a:t>. 83dfe32165461afd</a:t>
            </a:r>
            <a:endParaRPr lang="ko-KR" altLang="en-US" sz="1600" dirty="0">
              <a:solidFill>
                <a:srgbClr val="645654"/>
              </a:solidFill>
              <a:latin typeface="+mn-ea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AD1510B-889C-4D1C-9D39-EA37269B79B2}"/>
              </a:ext>
            </a:extLst>
          </p:cNvPr>
          <p:cNvSpPr/>
          <p:nvPr/>
        </p:nvSpPr>
        <p:spPr>
          <a:xfrm>
            <a:off x="315713" y="3457826"/>
            <a:ext cx="10647396" cy="5986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</a:pPr>
            <a:r>
              <a:rPr lang="en-US" altLang="ko-KR" sz="1600" dirty="0">
                <a:solidFill>
                  <a:srgbClr val="645654"/>
                </a:solidFill>
                <a:latin typeface="+mn-ea"/>
              </a:rPr>
              <a:t>- </a:t>
            </a:r>
            <a:r>
              <a:rPr lang="ko-KR" altLang="en-US" sz="1600" dirty="0">
                <a:solidFill>
                  <a:srgbClr val="645654"/>
                </a:solidFill>
                <a:latin typeface="+mn-ea"/>
              </a:rPr>
              <a:t>어떤 입력 값에도 항상 고정된 길이의 해시 값을 출력함 </a:t>
            </a:r>
            <a:r>
              <a:rPr lang="en-US" altLang="ko-KR" sz="1600" dirty="0">
                <a:solidFill>
                  <a:srgbClr val="645654"/>
                </a:solidFill>
                <a:latin typeface="+mn-ea"/>
              </a:rPr>
              <a:t>(SHA-256</a:t>
            </a:r>
            <a:r>
              <a:rPr lang="ko-KR" altLang="en-US" sz="1600" dirty="0">
                <a:solidFill>
                  <a:srgbClr val="645654"/>
                </a:solidFill>
                <a:latin typeface="+mn-ea"/>
              </a:rPr>
              <a:t>인 경우 해시 값 크기는 </a:t>
            </a:r>
            <a:r>
              <a:rPr lang="en-US" altLang="ko-KR" sz="1600" dirty="0">
                <a:solidFill>
                  <a:srgbClr val="645654"/>
                </a:solidFill>
                <a:latin typeface="+mn-ea"/>
              </a:rPr>
              <a:t>32</a:t>
            </a:r>
            <a:r>
              <a:rPr lang="ko-KR" altLang="en-US" sz="1600" dirty="0">
                <a:solidFill>
                  <a:srgbClr val="645654"/>
                </a:solidFill>
                <a:latin typeface="+mn-ea"/>
              </a:rPr>
              <a:t>바이트</a:t>
            </a:r>
            <a:r>
              <a:rPr lang="en-US" altLang="ko-KR" sz="1600" dirty="0">
                <a:solidFill>
                  <a:srgbClr val="645654"/>
                </a:solidFill>
                <a:latin typeface="+mn-ea"/>
              </a:rPr>
              <a:t>)</a:t>
            </a:r>
            <a:endParaRPr lang="ko-KR" altLang="en-US" sz="1600" dirty="0">
              <a:solidFill>
                <a:srgbClr val="645654"/>
              </a:solidFill>
              <a:latin typeface="+mn-ea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009805D-D34D-4E7C-A4FC-CC2CD417A4C4}"/>
              </a:ext>
            </a:extLst>
          </p:cNvPr>
          <p:cNvSpPr/>
          <p:nvPr/>
        </p:nvSpPr>
        <p:spPr>
          <a:xfrm>
            <a:off x="315713" y="3971969"/>
            <a:ext cx="10647396" cy="5986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</a:pPr>
            <a:r>
              <a:rPr lang="en-US" altLang="ko-KR" sz="1600" dirty="0">
                <a:solidFill>
                  <a:srgbClr val="645654"/>
                </a:solidFill>
                <a:latin typeface="+mn-ea"/>
              </a:rPr>
              <a:t>- </a:t>
            </a:r>
            <a:r>
              <a:rPr lang="ko-KR" altLang="en-US" sz="1600" dirty="0">
                <a:solidFill>
                  <a:srgbClr val="645654"/>
                </a:solidFill>
                <a:latin typeface="+mn-ea"/>
              </a:rPr>
              <a:t>입력 값의 아주 일부만 변경되어도 전혀 다른 결과 값을 출력한다</a:t>
            </a:r>
            <a:r>
              <a:rPr lang="en-US" altLang="ko-KR" sz="1600" dirty="0">
                <a:solidFill>
                  <a:srgbClr val="645654"/>
                </a:solidFill>
                <a:latin typeface="+mn-ea"/>
              </a:rPr>
              <a:t>. (</a:t>
            </a:r>
            <a:r>
              <a:rPr lang="ko-KR" altLang="en-US" sz="1600" dirty="0">
                <a:solidFill>
                  <a:srgbClr val="645654"/>
                </a:solidFill>
                <a:latin typeface="+mn-ea"/>
              </a:rPr>
              <a:t>눈사태 효과</a:t>
            </a:r>
            <a:r>
              <a:rPr lang="en-US" altLang="ko-KR" sz="1600" dirty="0">
                <a:solidFill>
                  <a:srgbClr val="645654"/>
                </a:solidFill>
                <a:latin typeface="+mn-ea"/>
              </a:rPr>
              <a:t>)</a:t>
            </a:r>
            <a:endParaRPr lang="ko-KR" altLang="en-US" sz="1600" dirty="0">
              <a:solidFill>
                <a:srgbClr val="645654"/>
              </a:solidFill>
              <a:latin typeface="+mn-ea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667B661-3A6C-42A6-ADF4-54440466DABB}"/>
              </a:ext>
            </a:extLst>
          </p:cNvPr>
          <p:cNvSpPr/>
          <p:nvPr/>
        </p:nvSpPr>
        <p:spPr>
          <a:xfrm>
            <a:off x="315713" y="4486520"/>
            <a:ext cx="10647396" cy="5986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</a:pPr>
            <a:r>
              <a:rPr lang="en-US" altLang="ko-KR" sz="1600" dirty="0">
                <a:solidFill>
                  <a:srgbClr val="645654"/>
                </a:solidFill>
                <a:latin typeface="+mn-ea"/>
              </a:rPr>
              <a:t>- </a:t>
            </a:r>
            <a:r>
              <a:rPr lang="ko-KR" altLang="en-US" sz="1600" dirty="0">
                <a:solidFill>
                  <a:srgbClr val="645654"/>
                </a:solidFill>
                <a:latin typeface="+mn-ea"/>
              </a:rPr>
              <a:t>출력된 결과 값을 토대로 입력 값을 유추할 수 없다</a:t>
            </a:r>
            <a:r>
              <a:rPr lang="en-US" altLang="ko-KR" sz="1600" dirty="0">
                <a:solidFill>
                  <a:srgbClr val="645654"/>
                </a:solidFill>
                <a:latin typeface="+mn-ea"/>
              </a:rPr>
              <a:t>.</a:t>
            </a:r>
            <a:endParaRPr lang="ko-KR" altLang="en-US" sz="1600" dirty="0">
              <a:solidFill>
                <a:srgbClr val="645654"/>
              </a:solidFill>
              <a:latin typeface="+mn-ea"/>
            </a:endParaRP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B0B95FEC-4D55-4B48-8489-5285A1E539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2667" y="926692"/>
            <a:ext cx="3896269" cy="2705478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0EA5E3D4-045C-4D34-9B65-9D3223CB2AD1}"/>
              </a:ext>
            </a:extLst>
          </p:cNvPr>
          <p:cNvSpPr txBox="1"/>
          <p:nvPr/>
        </p:nvSpPr>
        <p:spPr>
          <a:xfrm>
            <a:off x="8360693" y="5223241"/>
            <a:ext cx="29277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rgbClr val="FF0000"/>
                </a:solidFill>
              </a:rPr>
              <a:t>해시값이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ko-KR" altLang="en-US" dirty="0" err="1">
                <a:solidFill>
                  <a:srgbClr val="FF0000"/>
                </a:solidFill>
              </a:rPr>
              <a:t>같을수도</a:t>
            </a:r>
            <a:r>
              <a:rPr lang="ko-KR" altLang="en-US" dirty="0">
                <a:solidFill>
                  <a:srgbClr val="FF0000"/>
                </a:solidFill>
              </a:rPr>
              <a:t> 있다</a:t>
            </a:r>
            <a:r>
              <a:rPr lang="en-US" altLang="ko-KR" dirty="0">
                <a:solidFill>
                  <a:srgbClr val="FF0000"/>
                </a:solidFill>
              </a:rPr>
              <a:t>?</a:t>
            </a:r>
          </a:p>
          <a:p>
            <a:r>
              <a:rPr lang="ko-KR" altLang="en-US" dirty="0">
                <a:solidFill>
                  <a:srgbClr val="FF0000"/>
                </a:solidFill>
              </a:rPr>
              <a:t>충돌</a:t>
            </a:r>
          </a:p>
        </p:txBody>
      </p:sp>
    </p:spTree>
    <p:extLst>
      <p:ext uri="{BB962C8B-B14F-4D97-AF65-F5344CB8AC3E}">
        <p14:creationId xmlns:p14="http://schemas.microsoft.com/office/powerpoint/2010/main" val="3484203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EF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315712" y="281467"/>
            <a:ext cx="5780288" cy="528575"/>
            <a:chOff x="304797" y="226027"/>
            <a:chExt cx="11530824" cy="746428"/>
          </a:xfrm>
        </p:grpSpPr>
        <p:cxnSp>
          <p:nvCxnSpPr>
            <p:cNvPr id="2" name="직선 연결선 1"/>
            <p:cNvCxnSpPr/>
            <p:nvPr/>
          </p:nvCxnSpPr>
          <p:spPr>
            <a:xfrm>
              <a:off x="304799" y="972455"/>
              <a:ext cx="6197600" cy="0"/>
            </a:xfrm>
            <a:prstGeom prst="line">
              <a:avLst/>
            </a:prstGeom>
            <a:ln w="38100">
              <a:solidFill>
                <a:srgbClr val="E4917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직사각형 2"/>
            <p:cNvSpPr/>
            <p:nvPr/>
          </p:nvSpPr>
          <p:spPr>
            <a:xfrm>
              <a:off x="304797" y="226027"/>
              <a:ext cx="11530824" cy="7388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64565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블록 데이터의 증명</a:t>
              </a:r>
            </a:p>
          </p:txBody>
        </p:sp>
      </p:grp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CE6F032-1BD0-477F-96EA-19E8980C5AE0}"/>
              </a:ext>
            </a:extLst>
          </p:cNvPr>
          <p:cNvSpPr/>
          <p:nvPr/>
        </p:nvSpPr>
        <p:spPr>
          <a:xfrm>
            <a:off x="315712" y="2493480"/>
            <a:ext cx="6158933" cy="5986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</a:pPr>
            <a:r>
              <a:rPr lang="en-US" altLang="ko-KR" sz="1600" dirty="0">
                <a:solidFill>
                  <a:srgbClr val="645654"/>
                </a:solidFill>
                <a:latin typeface="+mn-ea"/>
              </a:rPr>
              <a:t>- </a:t>
            </a:r>
            <a:r>
              <a:rPr lang="ko-KR" altLang="en-US" sz="1600" dirty="0">
                <a:solidFill>
                  <a:srgbClr val="645654"/>
                </a:solidFill>
                <a:latin typeface="+mn-ea"/>
              </a:rPr>
              <a:t>해시함수는 크게 </a:t>
            </a:r>
            <a:r>
              <a:rPr lang="en-US" altLang="ko-KR" sz="1600" dirty="0">
                <a:solidFill>
                  <a:srgbClr val="645654"/>
                </a:solidFill>
                <a:latin typeface="+mn-ea"/>
              </a:rPr>
              <a:t>2</a:t>
            </a:r>
            <a:r>
              <a:rPr lang="ko-KR" altLang="en-US" sz="1600" dirty="0">
                <a:solidFill>
                  <a:srgbClr val="645654"/>
                </a:solidFill>
                <a:latin typeface="+mn-ea"/>
              </a:rPr>
              <a:t>곳에서 사용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932F5F5-0D29-4A92-9782-53763B179E56}"/>
              </a:ext>
            </a:extLst>
          </p:cNvPr>
          <p:cNvSpPr/>
          <p:nvPr/>
        </p:nvSpPr>
        <p:spPr>
          <a:xfrm>
            <a:off x="315712" y="1023051"/>
            <a:ext cx="10647396" cy="5986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</a:pPr>
            <a:r>
              <a:rPr lang="en-US" altLang="ko-KR" sz="1600" dirty="0">
                <a:solidFill>
                  <a:srgbClr val="645654"/>
                </a:solidFill>
                <a:latin typeface="+mn-ea"/>
              </a:rPr>
              <a:t>- </a:t>
            </a:r>
            <a:r>
              <a:rPr lang="ko-KR" altLang="en-US" sz="1600" dirty="0">
                <a:solidFill>
                  <a:srgbClr val="645654"/>
                </a:solidFill>
                <a:latin typeface="+mn-ea"/>
              </a:rPr>
              <a:t>블록 안에 들어 갈 데이터를 트랜잭션이라고 부름</a:t>
            </a:r>
            <a:r>
              <a:rPr lang="en-US" altLang="ko-KR" sz="1600" dirty="0">
                <a:solidFill>
                  <a:srgbClr val="645654"/>
                </a:solidFill>
                <a:latin typeface="+mn-ea"/>
              </a:rPr>
              <a:t>(?)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853B925-392C-4E22-BE0E-32A35A825995}"/>
              </a:ext>
            </a:extLst>
          </p:cNvPr>
          <p:cNvSpPr/>
          <p:nvPr/>
        </p:nvSpPr>
        <p:spPr>
          <a:xfrm>
            <a:off x="486744" y="3000095"/>
            <a:ext cx="6578734" cy="5986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</a:pPr>
            <a:r>
              <a:rPr lang="ko-KR" altLang="en-US" sz="1600" dirty="0" err="1">
                <a:solidFill>
                  <a:srgbClr val="645654"/>
                </a:solidFill>
                <a:latin typeface="+mn-ea"/>
              </a:rPr>
              <a:t>블록헤더</a:t>
            </a:r>
            <a:r>
              <a:rPr lang="ko-KR" altLang="en-US" sz="1600" dirty="0">
                <a:solidFill>
                  <a:srgbClr val="645654"/>
                </a:solidFill>
                <a:latin typeface="+mn-ea"/>
              </a:rPr>
              <a:t> 해시 값 </a:t>
            </a:r>
            <a:r>
              <a:rPr lang="en-US" altLang="ko-KR" sz="1600" dirty="0">
                <a:solidFill>
                  <a:srgbClr val="645654"/>
                </a:solidFill>
                <a:latin typeface="+mn-ea"/>
              </a:rPr>
              <a:t>: </a:t>
            </a:r>
            <a:r>
              <a:rPr lang="ko-KR" altLang="en-US" sz="1600" dirty="0">
                <a:solidFill>
                  <a:srgbClr val="645654"/>
                </a:solidFill>
                <a:latin typeface="+mn-ea"/>
              </a:rPr>
              <a:t>블록과 블록이 정상적으로 연결되었음을 증명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268CA65-31E7-42B3-A939-200381A08896}"/>
              </a:ext>
            </a:extLst>
          </p:cNvPr>
          <p:cNvSpPr/>
          <p:nvPr/>
        </p:nvSpPr>
        <p:spPr>
          <a:xfrm>
            <a:off x="486744" y="3456324"/>
            <a:ext cx="9273461" cy="5986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</a:pPr>
            <a:r>
              <a:rPr lang="ko-KR" altLang="en-US" sz="1600" dirty="0">
                <a:solidFill>
                  <a:srgbClr val="645654"/>
                </a:solidFill>
                <a:latin typeface="+mn-ea"/>
              </a:rPr>
              <a:t>블록 속의 해시 값 </a:t>
            </a:r>
            <a:r>
              <a:rPr lang="en-US" altLang="ko-KR" sz="1600" dirty="0">
                <a:solidFill>
                  <a:srgbClr val="645654"/>
                </a:solidFill>
                <a:latin typeface="+mn-ea"/>
              </a:rPr>
              <a:t>: </a:t>
            </a:r>
            <a:r>
              <a:rPr lang="ko-KR" altLang="en-US" sz="1600" dirty="0">
                <a:solidFill>
                  <a:srgbClr val="645654"/>
                </a:solidFill>
                <a:latin typeface="+mn-ea"/>
              </a:rPr>
              <a:t>블록 속의 내용이 바뀌지 않았음을 증명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98D7F5A-CF4F-426B-9CF4-8B24B0741FF5}"/>
              </a:ext>
            </a:extLst>
          </p:cNvPr>
          <p:cNvSpPr/>
          <p:nvPr/>
        </p:nvSpPr>
        <p:spPr>
          <a:xfrm>
            <a:off x="315712" y="1731910"/>
            <a:ext cx="10647396" cy="5986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</a:pPr>
            <a:r>
              <a:rPr lang="en-US" altLang="ko-KR" sz="1600" dirty="0">
                <a:solidFill>
                  <a:srgbClr val="645654"/>
                </a:solidFill>
                <a:latin typeface="+mn-ea"/>
              </a:rPr>
              <a:t>- </a:t>
            </a:r>
            <a:r>
              <a:rPr lang="ko-KR" altLang="en-US" sz="1600" dirty="0">
                <a:solidFill>
                  <a:srgbClr val="645654"/>
                </a:solidFill>
                <a:latin typeface="+mn-ea"/>
              </a:rPr>
              <a:t>내용을 바탕으로 만들어진 해시 값이 </a:t>
            </a:r>
            <a:r>
              <a:rPr lang="en-US" altLang="ko-KR" sz="1600" dirty="0">
                <a:solidFill>
                  <a:srgbClr val="645654"/>
                </a:solidFill>
                <a:latin typeface="+mn-ea"/>
              </a:rPr>
              <a:t>‘</a:t>
            </a:r>
            <a:r>
              <a:rPr lang="ko-KR" altLang="en-US" sz="1600" dirty="0">
                <a:solidFill>
                  <a:srgbClr val="645654"/>
                </a:solidFill>
                <a:latin typeface="+mn-ea"/>
              </a:rPr>
              <a:t>트랜잭션</a:t>
            </a:r>
            <a:r>
              <a:rPr lang="en-US" altLang="ko-KR" sz="1600" dirty="0">
                <a:solidFill>
                  <a:srgbClr val="645654"/>
                </a:solidFill>
                <a:latin typeface="+mn-ea"/>
              </a:rPr>
              <a:t>’</a:t>
            </a:r>
            <a:r>
              <a:rPr lang="ko-KR" altLang="en-US" sz="1600" dirty="0">
                <a:solidFill>
                  <a:srgbClr val="645654"/>
                </a:solidFill>
                <a:latin typeface="+mn-ea"/>
              </a:rPr>
              <a:t> 데이터에 포함될 내용</a:t>
            </a: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38BBAB93-0382-4937-A921-7D6A4879F8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812" t="22891" r="24503" b="11508"/>
          <a:stretch/>
        </p:blipFill>
        <p:spPr>
          <a:xfrm>
            <a:off x="7065478" y="1346998"/>
            <a:ext cx="5050632" cy="4164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601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EF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315711" y="281467"/>
            <a:ext cx="7738397" cy="528575"/>
            <a:chOff x="304796" y="226027"/>
            <a:chExt cx="7581895" cy="746428"/>
          </a:xfrm>
        </p:grpSpPr>
        <p:cxnSp>
          <p:nvCxnSpPr>
            <p:cNvPr id="2" name="직선 연결선 1"/>
            <p:cNvCxnSpPr/>
            <p:nvPr/>
          </p:nvCxnSpPr>
          <p:spPr>
            <a:xfrm>
              <a:off x="304799" y="972455"/>
              <a:ext cx="6197600" cy="0"/>
            </a:xfrm>
            <a:prstGeom prst="line">
              <a:avLst/>
            </a:prstGeom>
            <a:ln w="38100">
              <a:solidFill>
                <a:srgbClr val="E4917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직사각형 2"/>
            <p:cNvSpPr/>
            <p:nvPr/>
          </p:nvSpPr>
          <p:spPr>
            <a:xfrm>
              <a:off x="304796" y="226027"/>
              <a:ext cx="7581895" cy="7388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64565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블록 속의 내용이 바뀌지 않았음을 증명</a:t>
              </a:r>
            </a:p>
          </p:txBody>
        </p:sp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776C8892-EDAF-46A6-8015-28004CA1C5C3}"/>
              </a:ext>
            </a:extLst>
          </p:cNvPr>
          <p:cNvSpPr/>
          <p:nvPr/>
        </p:nvSpPr>
        <p:spPr>
          <a:xfrm>
            <a:off x="315711" y="922535"/>
            <a:ext cx="10647396" cy="5986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</a:pPr>
            <a:r>
              <a:rPr lang="en-US" altLang="ko-KR" sz="1600" dirty="0">
                <a:solidFill>
                  <a:srgbClr val="645654"/>
                </a:solidFill>
                <a:latin typeface="+mn-ea"/>
              </a:rPr>
              <a:t>- </a:t>
            </a:r>
            <a:r>
              <a:rPr lang="ko-KR" altLang="en-US" sz="1600" dirty="0">
                <a:solidFill>
                  <a:srgbClr val="645654"/>
                </a:solidFill>
                <a:latin typeface="+mn-ea"/>
              </a:rPr>
              <a:t>해시 값은 본래의 메시지와 함께 들어 있음</a:t>
            </a:r>
            <a:endParaRPr lang="en-US" altLang="ko-KR" sz="1600" dirty="0">
              <a:solidFill>
                <a:srgbClr val="645654"/>
              </a:solidFill>
              <a:latin typeface="+mn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55C4FA4-B651-4114-95F1-6A23795A9489}"/>
              </a:ext>
            </a:extLst>
          </p:cNvPr>
          <p:cNvSpPr/>
          <p:nvPr/>
        </p:nvSpPr>
        <p:spPr>
          <a:xfrm>
            <a:off x="315711" y="1523306"/>
            <a:ext cx="10647396" cy="5986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</a:pPr>
            <a:r>
              <a:rPr lang="en-US" altLang="ko-KR" sz="1600" dirty="0">
                <a:solidFill>
                  <a:srgbClr val="645654"/>
                </a:solidFill>
                <a:latin typeface="+mn-ea"/>
              </a:rPr>
              <a:t>- </a:t>
            </a:r>
            <a:r>
              <a:rPr lang="ko-KR" altLang="en-US" sz="1600" dirty="0">
                <a:solidFill>
                  <a:srgbClr val="645654"/>
                </a:solidFill>
                <a:latin typeface="+mn-ea"/>
              </a:rPr>
              <a:t>본래의 메시지를 해시함수를 통과해 해시 값을 비교함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4DB7C65-C680-4F3B-BB5D-B921459F44A0}"/>
              </a:ext>
            </a:extLst>
          </p:cNvPr>
          <p:cNvSpPr/>
          <p:nvPr/>
        </p:nvSpPr>
        <p:spPr>
          <a:xfrm>
            <a:off x="315711" y="2039432"/>
            <a:ext cx="9273461" cy="5986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</a:pPr>
            <a:r>
              <a:rPr lang="en-US" altLang="ko-KR" sz="1600" dirty="0">
                <a:solidFill>
                  <a:srgbClr val="645654"/>
                </a:solidFill>
                <a:latin typeface="+mn-ea"/>
              </a:rPr>
              <a:t>Ex)</a:t>
            </a:r>
            <a:r>
              <a:rPr lang="ko-KR" altLang="en-US" sz="1600" dirty="0">
                <a:solidFill>
                  <a:srgbClr val="645654"/>
                </a:solidFill>
                <a:latin typeface="+mn-ea"/>
              </a:rPr>
              <a:t> 송유진이 </a:t>
            </a:r>
            <a:r>
              <a:rPr lang="en-US" altLang="ko-KR" sz="1600" dirty="0">
                <a:solidFill>
                  <a:srgbClr val="645654"/>
                </a:solidFill>
                <a:latin typeface="+mn-ea"/>
              </a:rPr>
              <a:t>2019</a:t>
            </a:r>
            <a:r>
              <a:rPr lang="ko-KR" altLang="en-US" sz="1600" dirty="0">
                <a:solidFill>
                  <a:srgbClr val="645654"/>
                </a:solidFill>
                <a:latin typeface="+mn-ea"/>
              </a:rPr>
              <a:t>년 </a:t>
            </a:r>
            <a:r>
              <a:rPr lang="en-US" altLang="ko-KR" sz="1600" dirty="0">
                <a:solidFill>
                  <a:srgbClr val="645654"/>
                </a:solidFill>
                <a:latin typeface="+mn-ea"/>
              </a:rPr>
              <a:t>1</a:t>
            </a:r>
            <a:r>
              <a:rPr lang="ko-KR" altLang="en-US" sz="1600" dirty="0">
                <a:solidFill>
                  <a:srgbClr val="645654"/>
                </a:solidFill>
                <a:latin typeface="+mn-ea"/>
              </a:rPr>
              <a:t>월에 노트북을 샀다</a:t>
            </a:r>
            <a:r>
              <a:rPr lang="en-US" altLang="ko-KR" sz="1600" dirty="0">
                <a:solidFill>
                  <a:srgbClr val="645654"/>
                </a:solidFill>
                <a:latin typeface="+mn-ea"/>
              </a:rPr>
              <a:t>. 83dfe32165461afd</a:t>
            </a:r>
            <a:endParaRPr lang="ko-KR" altLang="en-US" sz="1600" dirty="0">
              <a:solidFill>
                <a:srgbClr val="645654"/>
              </a:solidFill>
              <a:latin typeface="+mn-ea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099A91B-9E78-41AD-B12A-B30F33A593EC}"/>
              </a:ext>
            </a:extLst>
          </p:cNvPr>
          <p:cNvSpPr/>
          <p:nvPr/>
        </p:nvSpPr>
        <p:spPr>
          <a:xfrm>
            <a:off x="412803" y="2619885"/>
            <a:ext cx="10647396" cy="5986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</a:pPr>
            <a:r>
              <a:rPr lang="en-US" altLang="ko-KR" sz="1600" dirty="0">
                <a:solidFill>
                  <a:srgbClr val="645654"/>
                </a:solidFill>
                <a:latin typeface="+mn-ea"/>
              </a:rPr>
              <a:t>- But! </a:t>
            </a:r>
            <a:r>
              <a:rPr lang="ko-KR" altLang="en-US" sz="1600" dirty="0">
                <a:solidFill>
                  <a:srgbClr val="645654"/>
                </a:solidFill>
                <a:latin typeface="+mn-ea"/>
              </a:rPr>
              <a:t>데이터의 수정은 막을 수 있을지 몰라도 그 메시지를 생성한 생성자를 증명할 수는 없다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3A55328-5103-4F50-98EB-28EED17CB3B1}"/>
              </a:ext>
            </a:extLst>
          </p:cNvPr>
          <p:cNvSpPr/>
          <p:nvPr/>
        </p:nvSpPr>
        <p:spPr>
          <a:xfrm>
            <a:off x="412803" y="3008554"/>
            <a:ext cx="10647396" cy="5986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</a:pPr>
            <a:r>
              <a:rPr lang="en-US" altLang="ko-KR" sz="1600" dirty="0">
                <a:solidFill>
                  <a:srgbClr val="645654"/>
                </a:solidFill>
                <a:latin typeface="+mn-ea"/>
              </a:rPr>
              <a:t>=&gt; </a:t>
            </a:r>
            <a:r>
              <a:rPr lang="ko-KR" altLang="en-US" sz="1600" dirty="0">
                <a:solidFill>
                  <a:srgbClr val="645654"/>
                </a:solidFill>
                <a:latin typeface="+mn-ea"/>
              </a:rPr>
              <a:t>해시</a:t>
            </a:r>
            <a:r>
              <a:rPr lang="en-US" altLang="ko-KR" sz="1600" dirty="0">
                <a:solidFill>
                  <a:srgbClr val="645654"/>
                </a:solidFill>
                <a:latin typeface="+mn-ea"/>
              </a:rPr>
              <a:t> </a:t>
            </a:r>
            <a:r>
              <a:rPr lang="ko-KR" altLang="en-US" sz="1600" dirty="0">
                <a:solidFill>
                  <a:srgbClr val="645654"/>
                </a:solidFill>
                <a:latin typeface="+mn-ea"/>
              </a:rPr>
              <a:t>값을 암호화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D073A54-BD7F-4D4F-B709-8865F60FCA36}"/>
              </a:ext>
            </a:extLst>
          </p:cNvPr>
          <p:cNvSpPr/>
          <p:nvPr/>
        </p:nvSpPr>
        <p:spPr>
          <a:xfrm>
            <a:off x="315711" y="3695212"/>
            <a:ext cx="10647396" cy="6620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</a:pPr>
            <a:r>
              <a:rPr lang="en-US" altLang="ko-KR" sz="1600" dirty="0">
                <a:solidFill>
                  <a:srgbClr val="645654"/>
                </a:solidFill>
                <a:latin typeface="+mn-ea"/>
              </a:rPr>
              <a:t>&lt;</a:t>
            </a:r>
            <a:r>
              <a:rPr lang="ko-KR" altLang="en-US" dirty="0">
                <a:solidFill>
                  <a:srgbClr val="645654"/>
                </a:solidFill>
                <a:latin typeface="+mn-ea"/>
              </a:rPr>
              <a:t>공개키로 데이터를 암호화</a:t>
            </a:r>
            <a:r>
              <a:rPr lang="en-US" altLang="ko-KR" dirty="0">
                <a:solidFill>
                  <a:srgbClr val="645654"/>
                </a:solidFill>
                <a:latin typeface="+mn-ea"/>
              </a:rPr>
              <a:t>&gt;</a:t>
            </a:r>
            <a:endParaRPr lang="ko-KR" altLang="en-US" dirty="0">
              <a:solidFill>
                <a:srgbClr val="645654"/>
              </a:solidFill>
              <a:latin typeface="+mn-ea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C2566AF-AC15-4E2B-868C-BC2E274338DD}"/>
              </a:ext>
            </a:extLst>
          </p:cNvPr>
          <p:cNvSpPr/>
          <p:nvPr/>
        </p:nvSpPr>
        <p:spPr>
          <a:xfrm>
            <a:off x="412803" y="4235200"/>
            <a:ext cx="10647396" cy="5986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</a:pPr>
            <a:r>
              <a:rPr lang="en-US" altLang="ko-KR" sz="1600" dirty="0">
                <a:solidFill>
                  <a:srgbClr val="645654"/>
                </a:solidFill>
                <a:latin typeface="+mn-ea"/>
              </a:rPr>
              <a:t>- </a:t>
            </a:r>
            <a:r>
              <a:rPr lang="ko-KR" altLang="en-US" sz="1600" dirty="0">
                <a:solidFill>
                  <a:srgbClr val="645654"/>
                </a:solidFill>
                <a:latin typeface="+mn-ea"/>
              </a:rPr>
              <a:t>개인키와 공개키라고 부르는 두 키를 쌍으로 사용해서 데이터를 암호화하는 방식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851CDFB-E352-4F8D-919E-597E08CAD619}"/>
              </a:ext>
            </a:extLst>
          </p:cNvPr>
          <p:cNvSpPr/>
          <p:nvPr/>
        </p:nvSpPr>
        <p:spPr>
          <a:xfrm>
            <a:off x="412803" y="4699155"/>
            <a:ext cx="10647396" cy="5986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</a:pPr>
            <a:r>
              <a:rPr lang="en-US" altLang="ko-KR" sz="1600" dirty="0">
                <a:solidFill>
                  <a:srgbClr val="645654"/>
                </a:solidFill>
                <a:latin typeface="+mn-ea"/>
              </a:rPr>
              <a:t>- </a:t>
            </a:r>
            <a:r>
              <a:rPr lang="ko-KR" altLang="en-US" sz="1600" dirty="0">
                <a:solidFill>
                  <a:srgbClr val="645654"/>
                </a:solidFill>
                <a:latin typeface="+mn-ea"/>
              </a:rPr>
              <a:t>공개키와 개인키를 사용하면 원래의 데이터로 변환시킬 수 있음 </a:t>
            </a:r>
            <a:r>
              <a:rPr lang="en-US" altLang="ko-KR" sz="1600" dirty="0">
                <a:solidFill>
                  <a:srgbClr val="645654"/>
                </a:solidFill>
                <a:latin typeface="+mn-ea"/>
              </a:rPr>
              <a:t>-&gt; </a:t>
            </a:r>
            <a:r>
              <a:rPr lang="ko-KR" altLang="en-US" sz="1600" dirty="0">
                <a:solidFill>
                  <a:srgbClr val="645654"/>
                </a:solidFill>
                <a:latin typeface="+mn-ea"/>
              </a:rPr>
              <a:t>복호화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DF91927-E51A-4ABE-80EB-43C047D3AB6C}"/>
              </a:ext>
            </a:extLst>
          </p:cNvPr>
          <p:cNvSpPr/>
          <p:nvPr/>
        </p:nvSpPr>
        <p:spPr>
          <a:xfrm>
            <a:off x="412803" y="5163110"/>
            <a:ext cx="10647396" cy="5986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</a:pPr>
            <a:r>
              <a:rPr lang="en-US" altLang="ko-KR" sz="1600" dirty="0">
                <a:solidFill>
                  <a:srgbClr val="645654"/>
                </a:solidFill>
                <a:latin typeface="+mn-ea"/>
              </a:rPr>
              <a:t>- </a:t>
            </a:r>
            <a:r>
              <a:rPr lang="ko-KR" altLang="en-US" sz="1600" dirty="0">
                <a:solidFill>
                  <a:srgbClr val="645654"/>
                </a:solidFill>
                <a:latin typeface="+mn-ea"/>
              </a:rPr>
              <a:t>공개키 방식에 가장 유명하고 많이 쓰이는 방식으로 </a:t>
            </a:r>
            <a:r>
              <a:rPr lang="en-US" altLang="ko-KR" sz="1600" dirty="0">
                <a:solidFill>
                  <a:srgbClr val="645654"/>
                </a:solidFill>
                <a:latin typeface="+mn-ea"/>
              </a:rPr>
              <a:t>RSA </a:t>
            </a:r>
            <a:r>
              <a:rPr lang="ko-KR" altLang="en-US" sz="1600" dirty="0">
                <a:solidFill>
                  <a:srgbClr val="645654"/>
                </a:solidFill>
                <a:latin typeface="+mn-ea"/>
              </a:rPr>
              <a:t>공개키 방식이 있음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B773A18-8CEB-489A-B6DD-83F42B0D90C0}"/>
              </a:ext>
            </a:extLst>
          </p:cNvPr>
          <p:cNvSpPr/>
          <p:nvPr/>
        </p:nvSpPr>
        <p:spPr>
          <a:xfrm>
            <a:off x="412803" y="5632130"/>
            <a:ext cx="10647396" cy="5986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</a:pPr>
            <a:r>
              <a:rPr lang="en-US" altLang="ko-KR" sz="1600" dirty="0">
                <a:solidFill>
                  <a:srgbClr val="645654"/>
                </a:solidFill>
                <a:latin typeface="+mn-ea"/>
              </a:rPr>
              <a:t>- </a:t>
            </a:r>
            <a:r>
              <a:rPr lang="ko-KR" altLang="en-US" sz="1600" dirty="0">
                <a:solidFill>
                  <a:srgbClr val="645654"/>
                </a:solidFill>
                <a:latin typeface="+mn-ea"/>
              </a:rPr>
              <a:t>개인키와 공개키가 서로를 증명하기 위해서 동시에 만들어져야 함</a:t>
            </a:r>
          </a:p>
        </p:txBody>
      </p:sp>
    </p:spTree>
    <p:extLst>
      <p:ext uri="{BB962C8B-B14F-4D97-AF65-F5344CB8AC3E}">
        <p14:creationId xmlns:p14="http://schemas.microsoft.com/office/powerpoint/2010/main" val="2173276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380</TotalTime>
  <Words>1395</Words>
  <Application>Microsoft Office PowerPoint</Application>
  <PresentationFormat>와이드스크린</PresentationFormat>
  <Paragraphs>164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4" baseType="lpstr">
      <vt:lpstr>맑은 고딕</vt:lpstr>
      <vt:lpstr>나눔바른고딕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NARU YANG</dc:creator>
  <cp:lastModifiedBy>송유진</cp:lastModifiedBy>
  <cp:revision>40</cp:revision>
  <dcterms:created xsi:type="dcterms:W3CDTF">2013-12-18T12:51:48Z</dcterms:created>
  <dcterms:modified xsi:type="dcterms:W3CDTF">2019-01-28T06:33:05Z</dcterms:modified>
</cp:coreProperties>
</file>