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3" r:id="rId4"/>
    <p:sldId id="275" r:id="rId5"/>
    <p:sldId id="267" r:id="rId6"/>
    <p:sldId id="272" r:id="rId7"/>
    <p:sldId id="268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0" d="100"/>
          <a:sy n="60" d="100"/>
        </p:scale>
        <p:origin x="53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285A-A4E7-43CE-A347-0428880D4317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020-88AF-4F2F-9841-AC7BE2455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1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285A-A4E7-43CE-A347-0428880D4317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020-88AF-4F2F-9841-AC7BE2455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33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285A-A4E7-43CE-A347-0428880D4317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020-88AF-4F2F-9841-AC7BE2455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31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285A-A4E7-43CE-A347-0428880D4317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020-88AF-4F2F-9841-AC7BE24557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2846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285A-A4E7-43CE-A347-0428880D4317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020-88AF-4F2F-9841-AC7BE2455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63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285A-A4E7-43CE-A347-0428880D4317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020-88AF-4F2F-9841-AC7BE2455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90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285A-A4E7-43CE-A347-0428880D4317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020-88AF-4F2F-9841-AC7BE2455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211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285A-A4E7-43CE-A347-0428880D4317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020-88AF-4F2F-9841-AC7BE2455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6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285A-A4E7-43CE-A347-0428880D4317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020-88AF-4F2F-9841-AC7BE2455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23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285A-A4E7-43CE-A347-0428880D4317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020-88AF-4F2F-9841-AC7BE2455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31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285A-A4E7-43CE-A347-0428880D4317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020-88AF-4F2F-9841-AC7BE2455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9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285A-A4E7-43CE-A347-0428880D4317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020-88AF-4F2F-9841-AC7BE2455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96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285A-A4E7-43CE-A347-0428880D4317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020-88AF-4F2F-9841-AC7BE2455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81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285A-A4E7-43CE-A347-0428880D4317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020-88AF-4F2F-9841-AC7BE2455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4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285A-A4E7-43CE-A347-0428880D4317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020-88AF-4F2F-9841-AC7BE2455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26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285A-A4E7-43CE-A347-0428880D4317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020-88AF-4F2F-9841-AC7BE2455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48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285A-A4E7-43CE-A347-0428880D4317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020-88AF-4F2F-9841-AC7BE2455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1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E1285A-A4E7-43CE-A347-0428880D4317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41020-88AF-4F2F-9841-AC7BE2455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157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bvW1p4GKv9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5603E-42A0-4049-B7F4-559F76096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9771" y="1727200"/>
            <a:ext cx="9647274" cy="2387600"/>
          </a:xfrm>
        </p:spPr>
        <p:txBody>
          <a:bodyPr/>
          <a:lstStyle/>
          <a:p>
            <a:pPr algn="ctr"/>
            <a:r>
              <a:rPr lang="en-US" altLang="ko-KR" sz="6000" dirty="0"/>
              <a:t>RSA</a:t>
            </a:r>
            <a:r>
              <a:rPr lang="ko-KR" altLang="en-US" sz="6000" dirty="0"/>
              <a:t> 알고리즘</a:t>
            </a:r>
            <a:br>
              <a:rPr lang="en-US" altLang="ko-KR" sz="6000" dirty="0"/>
            </a:br>
            <a:endParaRPr lang="ko-KR" altLang="en-US" sz="6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9505C2-B075-4337-A233-156FAF22D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114800"/>
            <a:ext cx="8825658" cy="1524000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05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39070-BA8E-447A-A128-1F915BC0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48092-8218-4251-9916-13C46B8B6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기본개념</a:t>
            </a:r>
            <a:endParaRPr lang="en-US" altLang="ko-KR" sz="3200" dirty="0"/>
          </a:p>
          <a:p>
            <a:r>
              <a:rPr lang="en-US" altLang="ko-KR" sz="3200" dirty="0"/>
              <a:t>RSA </a:t>
            </a:r>
            <a:r>
              <a:rPr lang="ko-KR" altLang="en-US" sz="3200" dirty="0"/>
              <a:t>알고리즘 계산 방법</a:t>
            </a:r>
            <a:endParaRPr lang="en-US" altLang="ko-KR" sz="3200" dirty="0"/>
          </a:p>
          <a:p>
            <a:r>
              <a:rPr lang="en-US" altLang="ko-KR" sz="3200" dirty="0"/>
              <a:t>RSA </a:t>
            </a:r>
            <a:r>
              <a:rPr lang="ko-KR" altLang="en-US" sz="3200" dirty="0"/>
              <a:t>공격 </a:t>
            </a:r>
            <a:r>
              <a:rPr lang="ko-KR" altLang="en-US" sz="3200" dirty="0" err="1"/>
              <a:t>대응법</a:t>
            </a:r>
            <a:r>
              <a:rPr lang="ko-KR" altLang="en-US" sz="3200" dirty="0"/>
              <a:t> </a:t>
            </a:r>
            <a:r>
              <a:rPr lang="en-US" altLang="ko-KR" sz="3200" dirty="0"/>
              <a:t>3</a:t>
            </a:r>
            <a:r>
              <a:rPr lang="ko-KR" altLang="en-US" sz="3200" dirty="0"/>
              <a:t>가지 관점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78804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DC05A-4387-4EF4-9E2F-FAAAA576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883" y="410188"/>
            <a:ext cx="9404723" cy="1400530"/>
          </a:xfrm>
        </p:spPr>
        <p:txBody>
          <a:bodyPr/>
          <a:lstStyle/>
          <a:p>
            <a:r>
              <a:rPr lang="en-US" altLang="ko-KR" dirty="0"/>
              <a:t>#. RSA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383B0-BBDA-4679-A733-44A81D944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비대칭 암호화 알고리즘 </a:t>
            </a:r>
            <a:endParaRPr lang="en-US" altLang="ko-KR" dirty="0"/>
          </a:p>
          <a:p>
            <a:r>
              <a:rPr lang="ko-KR" altLang="en-US" dirty="0"/>
              <a:t>서로 다른 두 개의 키</a:t>
            </a:r>
            <a:r>
              <a:rPr lang="en-US" altLang="ko-KR" dirty="0"/>
              <a:t>(</a:t>
            </a:r>
            <a:r>
              <a:rPr lang="ko-KR" altLang="en-US" dirty="0"/>
              <a:t>공개키</a:t>
            </a:r>
            <a:r>
              <a:rPr lang="en-US" altLang="ko-KR" dirty="0"/>
              <a:t>, </a:t>
            </a:r>
            <a:r>
              <a:rPr lang="ko-KR" altLang="en-US" dirty="0"/>
              <a:t>개인키</a:t>
            </a:r>
            <a:r>
              <a:rPr lang="en-US" altLang="ko-KR" dirty="0"/>
              <a:t>)</a:t>
            </a:r>
            <a:r>
              <a:rPr lang="ko-KR" altLang="en-US" dirty="0"/>
              <a:t>를 이용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기밀성</a:t>
            </a:r>
            <a:r>
              <a:rPr lang="en-US" altLang="ko-KR" dirty="0"/>
              <a:t>, </a:t>
            </a:r>
            <a:r>
              <a:rPr lang="ko-KR" altLang="en-US" dirty="0" err="1"/>
              <a:t>키분배</a:t>
            </a:r>
            <a:r>
              <a:rPr lang="en-US" altLang="ko-KR" dirty="0"/>
              <a:t>, </a:t>
            </a:r>
            <a:r>
              <a:rPr lang="ko-KR" altLang="en-US" dirty="0"/>
              <a:t>인증분야에서 성능이 뛰어남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키 길이는 </a:t>
            </a:r>
            <a:r>
              <a:rPr lang="en-US" altLang="ko-KR" dirty="0"/>
              <a:t>1024 </a:t>
            </a:r>
            <a:r>
              <a:rPr lang="ko-KR" altLang="en-US" dirty="0"/>
              <a:t>또는 </a:t>
            </a:r>
            <a:r>
              <a:rPr lang="en-US" altLang="ko-KR" dirty="0"/>
              <a:t>2048 bit</a:t>
            </a:r>
            <a:r>
              <a:rPr lang="ko-KR" altLang="en-US" dirty="0"/>
              <a:t>를 이용</a:t>
            </a:r>
            <a:endParaRPr lang="en-US" altLang="ko-KR" dirty="0"/>
          </a:p>
          <a:p>
            <a:r>
              <a:rPr lang="ko-KR" altLang="en-US" dirty="0"/>
              <a:t>소인수 분해를 기초로 만들어짐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RSA </a:t>
            </a:r>
            <a:r>
              <a:rPr lang="ko-KR" altLang="en-US" dirty="0"/>
              <a:t>알고리즘 </a:t>
            </a:r>
            <a:r>
              <a:rPr lang="en-US" altLang="ko-KR" dirty="0"/>
              <a:t>=&gt; </a:t>
            </a:r>
            <a:r>
              <a:rPr lang="ko-KR" altLang="en-US" dirty="0"/>
              <a:t>비대칭 암호 알고리즘 </a:t>
            </a:r>
            <a:r>
              <a:rPr lang="en-US" altLang="ko-KR" dirty="0"/>
              <a:t>=&gt; </a:t>
            </a:r>
            <a:r>
              <a:rPr lang="ko-KR" altLang="en-US" dirty="0"/>
              <a:t>공개키 시스템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하나는 비밀로 하고 다른 하나는 공개하는 두 개의 키를 이용하는 </a:t>
            </a:r>
            <a:br>
              <a:rPr lang="en-US" altLang="ko-KR" dirty="0"/>
            </a:br>
            <a:r>
              <a:rPr lang="en-US" altLang="ko-KR" dirty="0"/>
              <a:t>       </a:t>
            </a:r>
            <a:r>
              <a:rPr lang="ko-KR" altLang="en-US" dirty="0"/>
              <a:t>암호 알고리즘을 사용하는 특성 </a:t>
            </a: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암호화 </a:t>
            </a:r>
            <a:r>
              <a:rPr lang="en-US" altLang="ko-KR" dirty="0"/>
              <a:t>/ </a:t>
            </a:r>
            <a:r>
              <a:rPr lang="ko-KR" altLang="en-US" dirty="0"/>
              <a:t>복호화 </a:t>
            </a:r>
            <a:r>
              <a:rPr lang="en-US" altLang="ko-KR" dirty="0"/>
              <a:t>, </a:t>
            </a:r>
            <a:r>
              <a:rPr lang="ko-KR" altLang="en-US" dirty="0"/>
              <a:t>디지털서명</a:t>
            </a:r>
            <a:r>
              <a:rPr lang="en-US" altLang="ko-KR" dirty="0"/>
              <a:t>, </a:t>
            </a:r>
            <a:r>
              <a:rPr lang="ko-KR" altLang="en-US" dirty="0"/>
              <a:t>키교환에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538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DC05A-4387-4EF4-9E2F-FAAAA576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883" y="410188"/>
            <a:ext cx="9404723" cy="1400530"/>
          </a:xfrm>
        </p:spPr>
        <p:txBody>
          <a:bodyPr/>
          <a:lstStyle/>
          <a:p>
            <a:r>
              <a:rPr lang="en-US" altLang="ko-KR" dirty="0"/>
              <a:t>#. RSA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383B0-BBDA-4679-A733-44A81D944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비대칭 암호화 알고리즘 </a:t>
            </a:r>
            <a:endParaRPr lang="en-US" altLang="ko-KR" dirty="0"/>
          </a:p>
          <a:p>
            <a:r>
              <a:rPr lang="ko-KR" altLang="en-US" dirty="0"/>
              <a:t>서로 다른 두 개의 키</a:t>
            </a:r>
            <a:r>
              <a:rPr lang="en-US" altLang="ko-KR" dirty="0"/>
              <a:t>(</a:t>
            </a:r>
            <a:r>
              <a:rPr lang="ko-KR" altLang="en-US" dirty="0"/>
              <a:t>공개키</a:t>
            </a:r>
            <a:r>
              <a:rPr lang="en-US" altLang="ko-KR" dirty="0"/>
              <a:t>, </a:t>
            </a:r>
            <a:r>
              <a:rPr lang="ko-KR" altLang="en-US" dirty="0"/>
              <a:t>개인키</a:t>
            </a:r>
            <a:r>
              <a:rPr lang="en-US" altLang="ko-KR" dirty="0"/>
              <a:t>)</a:t>
            </a:r>
            <a:r>
              <a:rPr lang="ko-KR" altLang="en-US" dirty="0"/>
              <a:t>를 이용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기밀성</a:t>
            </a:r>
            <a:r>
              <a:rPr lang="en-US" altLang="ko-KR" dirty="0"/>
              <a:t>, </a:t>
            </a:r>
            <a:r>
              <a:rPr lang="ko-KR" altLang="en-US" dirty="0" err="1"/>
              <a:t>키분배</a:t>
            </a:r>
            <a:r>
              <a:rPr lang="en-US" altLang="ko-KR" dirty="0"/>
              <a:t>, </a:t>
            </a:r>
            <a:r>
              <a:rPr lang="ko-KR" altLang="en-US" dirty="0"/>
              <a:t>인증분야에서 성능이 뛰어남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키 길이는 </a:t>
            </a:r>
            <a:r>
              <a:rPr lang="en-US" altLang="ko-KR" dirty="0"/>
              <a:t>1024 </a:t>
            </a:r>
            <a:r>
              <a:rPr lang="ko-KR" altLang="en-US" dirty="0"/>
              <a:t>또는 </a:t>
            </a:r>
            <a:r>
              <a:rPr lang="en-US" altLang="ko-KR" dirty="0"/>
              <a:t>2048 bit</a:t>
            </a:r>
            <a:r>
              <a:rPr lang="ko-KR" altLang="en-US" dirty="0"/>
              <a:t>를 이용</a:t>
            </a:r>
            <a:endParaRPr lang="en-US" altLang="ko-KR" dirty="0"/>
          </a:p>
          <a:p>
            <a:r>
              <a:rPr lang="ko-KR" altLang="en-US" dirty="0"/>
              <a:t>소인수 분해를 기초로 만들어짐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RSA </a:t>
            </a:r>
            <a:r>
              <a:rPr lang="ko-KR" altLang="en-US" dirty="0"/>
              <a:t>알고리즘 </a:t>
            </a:r>
            <a:r>
              <a:rPr lang="en-US" altLang="ko-KR" dirty="0"/>
              <a:t>=&gt; </a:t>
            </a:r>
            <a:r>
              <a:rPr lang="ko-KR" altLang="en-US" dirty="0"/>
              <a:t>비대칭 암호 알고리즘 </a:t>
            </a:r>
            <a:r>
              <a:rPr lang="en-US" altLang="ko-KR" dirty="0"/>
              <a:t>=&gt; </a:t>
            </a:r>
            <a:r>
              <a:rPr lang="ko-KR" altLang="en-US" dirty="0"/>
              <a:t>공개키 시스템 </a:t>
            </a:r>
            <a:r>
              <a:rPr lang="en-US" altLang="ko-KR" dirty="0"/>
              <a:t>=&gt; </a:t>
            </a:r>
            <a:br>
              <a:rPr lang="en-US" altLang="ko-KR" dirty="0"/>
            </a:br>
            <a:r>
              <a:rPr lang="ko-KR" altLang="en-US" dirty="0"/>
              <a:t>하나는 비밀로 하고 다른 하나는 공개하는 두 개의 키를 이용하는 암호 알고리즘을 사용하는 특성 </a:t>
            </a:r>
            <a:r>
              <a:rPr lang="en-US" altLang="ko-KR" dirty="0"/>
              <a:t>=&gt; </a:t>
            </a:r>
            <a:r>
              <a:rPr lang="ko-KR" altLang="en-US" dirty="0"/>
              <a:t>암호화 </a:t>
            </a:r>
            <a:r>
              <a:rPr lang="en-US" altLang="ko-KR" dirty="0"/>
              <a:t>/ </a:t>
            </a:r>
            <a:r>
              <a:rPr lang="ko-KR" altLang="en-US" dirty="0"/>
              <a:t>복호화 </a:t>
            </a:r>
            <a:r>
              <a:rPr lang="en-US" altLang="ko-KR" dirty="0"/>
              <a:t>, </a:t>
            </a:r>
            <a:r>
              <a:rPr lang="ko-KR" altLang="en-US" dirty="0"/>
              <a:t>디지털서명</a:t>
            </a:r>
            <a:r>
              <a:rPr lang="en-US" altLang="ko-KR" dirty="0"/>
              <a:t>, </a:t>
            </a:r>
            <a:r>
              <a:rPr lang="ko-KR" altLang="en-US" dirty="0"/>
              <a:t>키교환에 사용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07A1DE-6C93-44C6-81CD-E8454A28A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604" y="120650"/>
            <a:ext cx="6186896" cy="66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7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DC05A-4387-4EF4-9E2F-FAAAA576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883" y="410188"/>
            <a:ext cx="9404723" cy="1400530"/>
          </a:xfrm>
        </p:spPr>
        <p:txBody>
          <a:bodyPr/>
          <a:lstStyle/>
          <a:p>
            <a:r>
              <a:rPr lang="en-US" altLang="ko-KR" dirty="0"/>
              <a:t>#. RSA</a:t>
            </a:r>
            <a:r>
              <a:rPr lang="ko-KR" altLang="en-US" dirty="0"/>
              <a:t> 알고리즘 </a:t>
            </a:r>
            <a:br>
              <a:rPr lang="en-US" altLang="ko-KR" dirty="0"/>
            </a:br>
            <a:r>
              <a:rPr lang="en-US" altLang="ko-KR" sz="2800" dirty="0"/>
              <a:t>    - </a:t>
            </a:r>
            <a:r>
              <a:rPr lang="ko-KR" altLang="en-US" sz="2800" dirty="0"/>
              <a:t>키의 생성</a:t>
            </a:r>
            <a:r>
              <a:rPr lang="en-US" altLang="ko-KR" sz="2800" dirty="0"/>
              <a:t>, </a:t>
            </a:r>
            <a:r>
              <a:rPr lang="ko-KR" altLang="en-US" sz="2800" dirty="0"/>
              <a:t>암호화 </a:t>
            </a:r>
            <a:r>
              <a:rPr lang="en-US" altLang="ko-KR" sz="2800" dirty="0"/>
              <a:t>/ </a:t>
            </a:r>
            <a:r>
              <a:rPr lang="ko-KR" altLang="en-US" sz="2800" dirty="0"/>
              <a:t>복호화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383B0-BBDA-4679-A733-44A81D944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 암호로서 </a:t>
            </a:r>
            <a:r>
              <a:rPr lang="ko-KR" altLang="en-US" dirty="0" err="1"/>
              <a:t>평문과</a:t>
            </a:r>
            <a:r>
              <a:rPr lang="ko-KR" altLang="en-US" dirty="0"/>
              <a:t> 암호문은 적당한 정수 </a:t>
            </a:r>
            <a:r>
              <a:rPr lang="en-US" altLang="ko-KR" dirty="0"/>
              <a:t>n</a:t>
            </a:r>
            <a:r>
              <a:rPr lang="ko-KR" altLang="en-US" dirty="0"/>
              <a:t>에 대해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n-1 </a:t>
            </a:r>
            <a:r>
              <a:rPr lang="ko-KR" altLang="en-US" dirty="0"/>
              <a:t>사이의 정수로 나타낸다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암호화와 복호화는 </a:t>
            </a:r>
            <a:r>
              <a:rPr lang="ko-KR" altLang="en-US" dirty="0" err="1"/>
              <a:t>평문</a:t>
            </a:r>
            <a:r>
              <a:rPr lang="ko-KR" altLang="en-US" dirty="0"/>
              <a:t> 블록 </a:t>
            </a:r>
            <a:r>
              <a:rPr lang="en-US" altLang="ko-KR" dirty="0"/>
              <a:t>M</a:t>
            </a:r>
            <a:r>
              <a:rPr lang="ko-KR" altLang="en-US" dirty="0"/>
              <a:t>과 암호문 블록 </a:t>
            </a:r>
            <a:r>
              <a:rPr lang="en-US" altLang="ko-KR" dirty="0"/>
              <a:t>C</a:t>
            </a:r>
            <a:r>
              <a:rPr lang="ko-KR" altLang="en-US" dirty="0"/>
              <a:t>에 대해 다음과 같은 형태를 가진다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송신자와 수신자 모두는 </a:t>
            </a:r>
            <a:r>
              <a:rPr lang="en-US" altLang="ko-KR" dirty="0"/>
              <a:t>n</a:t>
            </a:r>
            <a:r>
              <a:rPr lang="ko-KR" altLang="en-US" dirty="0"/>
              <a:t>과 </a:t>
            </a:r>
            <a:r>
              <a:rPr lang="en-US" altLang="ko-KR" dirty="0"/>
              <a:t>e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알고 있어야 하고</a:t>
            </a:r>
            <a:r>
              <a:rPr lang="en-US" altLang="ko-KR" dirty="0"/>
              <a:t>, </a:t>
            </a:r>
            <a:r>
              <a:rPr lang="ko-KR" altLang="en-US" dirty="0"/>
              <a:t>오직 수신자만이 </a:t>
            </a:r>
            <a:r>
              <a:rPr lang="en-US" altLang="ko-KR" dirty="0"/>
              <a:t>d</a:t>
            </a:r>
            <a:r>
              <a:rPr lang="ko-KR" altLang="en-US" dirty="0"/>
              <a:t>값을 알고 있어야 한다</a:t>
            </a:r>
            <a:r>
              <a:rPr lang="en-US" altLang="ko-KR" dirty="0"/>
              <a:t>. </a:t>
            </a:r>
            <a:r>
              <a:rPr lang="ko-KR" altLang="en-US" dirty="0"/>
              <a:t>이것이 공개키 </a:t>
            </a:r>
            <a:r>
              <a:rPr lang="en-US" altLang="ko-KR" dirty="0"/>
              <a:t>PU={</a:t>
            </a:r>
            <a:r>
              <a:rPr lang="en-US" altLang="ko-KR" dirty="0" err="1"/>
              <a:t>e,n</a:t>
            </a:r>
            <a:r>
              <a:rPr lang="en-US" altLang="ko-KR" dirty="0"/>
              <a:t>} </a:t>
            </a:r>
            <a:r>
              <a:rPr lang="ko-KR" altLang="en-US" dirty="0"/>
              <a:t>와 개인키 </a:t>
            </a:r>
            <a:r>
              <a:rPr lang="en-US" altLang="ko-KR" dirty="0"/>
              <a:t>PR={</a:t>
            </a:r>
            <a:r>
              <a:rPr lang="en-US" altLang="ko-KR" dirty="0" err="1"/>
              <a:t>d,n</a:t>
            </a:r>
            <a:r>
              <a:rPr lang="en-US" altLang="ko-KR" dirty="0"/>
              <a:t>} </a:t>
            </a:r>
            <a:r>
              <a:rPr lang="ko-KR" altLang="en-US" dirty="0"/>
              <a:t>를 </a:t>
            </a:r>
            <a:br>
              <a:rPr lang="en-US" altLang="ko-KR" dirty="0"/>
            </a:br>
            <a:r>
              <a:rPr lang="ko-KR" altLang="en-US" dirty="0"/>
              <a:t>갖는 공개키 알고리즘이다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AB6C4A-03B7-4B3A-BAA3-5F0D422E6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25" y="3532187"/>
            <a:ext cx="48291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3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383B0-BBDA-4679-A733-44A81D944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소수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q</a:t>
            </a:r>
            <a:r>
              <a:rPr lang="ko-KR" altLang="en-US" dirty="0"/>
              <a:t>를 선택</a:t>
            </a:r>
            <a:endParaRPr lang="en-US" altLang="ko-KR" dirty="0"/>
          </a:p>
          <a:p>
            <a:r>
              <a:rPr lang="ko-KR" altLang="en-US" dirty="0"/>
              <a:t>암호화</a:t>
            </a:r>
            <a:r>
              <a:rPr lang="en-US" altLang="ko-KR" dirty="0"/>
              <a:t>/</a:t>
            </a:r>
            <a:r>
              <a:rPr lang="ko-KR" altLang="en-US" dirty="0"/>
              <a:t>복호화에 이용될 </a:t>
            </a:r>
            <a:r>
              <a:rPr lang="ko-KR" altLang="en-US" dirty="0" err="1"/>
              <a:t>모듈로인</a:t>
            </a:r>
            <a:r>
              <a:rPr lang="ko-KR" altLang="en-US" dirty="0"/>
              <a:t> 두 소수의</a:t>
            </a:r>
            <a:br>
              <a:rPr lang="en-US" altLang="ko-KR" dirty="0"/>
            </a:br>
            <a:r>
              <a:rPr lang="ko-KR" altLang="en-US" dirty="0"/>
              <a:t>곱 </a:t>
            </a:r>
            <a:r>
              <a:rPr lang="en-US" altLang="ko-KR" dirty="0"/>
              <a:t>n (=</a:t>
            </a:r>
            <a:r>
              <a:rPr lang="en-US" altLang="ko-KR" dirty="0" err="1"/>
              <a:t>pq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계산</a:t>
            </a:r>
            <a:endParaRPr lang="en-US" altLang="ko-KR" dirty="0"/>
          </a:p>
          <a:p>
            <a:r>
              <a:rPr lang="en-US" altLang="ko-KR" dirty="0"/>
              <a:t> n</a:t>
            </a:r>
            <a:r>
              <a:rPr lang="ko-KR" altLang="en-US" dirty="0"/>
              <a:t> 보다 작고 서로소인 양의 정수의 개수인</a:t>
            </a:r>
            <a:br>
              <a:rPr lang="en-US" altLang="ko-KR" dirty="0"/>
            </a:br>
            <a:r>
              <a:rPr lang="ko-KR" altLang="en-US" dirty="0" err="1"/>
              <a:t>오일러</a:t>
            </a:r>
            <a:r>
              <a:rPr lang="ko-KR" altLang="en-US" dirty="0"/>
              <a:t> 함수라고 알려진 </a:t>
            </a:r>
            <a:r>
              <a:rPr lang="en-US" altLang="ko-KR" dirty="0"/>
              <a:t>Φ(n)</a:t>
            </a:r>
            <a:r>
              <a:rPr lang="ko-KR" altLang="en-US" dirty="0"/>
              <a:t>을 계산</a:t>
            </a:r>
            <a:endParaRPr lang="en-US" altLang="ko-KR" dirty="0"/>
          </a:p>
          <a:p>
            <a:r>
              <a:rPr lang="en-US" altLang="ko-KR" dirty="0"/>
              <a:t>Φ(n)</a:t>
            </a:r>
            <a:r>
              <a:rPr lang="ko-KR" altLang="en-US" dirty="0"/>
              <a:t>과 서로소인 정수 </a:t>
            </a:r>
            <a:r>
              <a:rPr lang="en-US" altLang="ko-KR" dirty="0"/>
              <a:t>e</a:t>
            </a:r>
            <a:r>
              <a:rPr lang="ko-KR" altLang="en-US" dirty="0"/>
              <a:t>를 선택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https://www.youtube.com/watch?v=bvW1p4GKv94</a:t>
            </a:r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6D1A027-0B47-4DB9-838D-AA5B3B6E5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883" y="410188"/>
            <a:ext cx="9404723" cy="1400530"/>
          </a:xfrm>
        </p:spPr>
        <p:txBody>
          <a:bodyPr/>
          <a:lstStyle/>
          <a:p>
            <a:r>
              <a:rPr lang="en-US" altLang="ko-KR" dirty="0"/>
              <a:t>#. RSA</a:t>
            </a:r>
            <a:r>
              <a:rPr lang="ko-KR" altLang="en-US" dirty="0"/>
              <a:t> 알고리즘 </a:t>
            </a:r>
            <a:br>
              <a:rPr lang="en-US" altLang="ko-KR" dirty="0"/>
            </a:br>
            <a:r>
              <a:rPr lang="en-US" altLang="ko-KR" sz="2800" dirty="0"/>
              <a:t>    - </a:t>
            </a:r>
            <a:r>
              <a:rPr lang="ko-KR" altLang="en-US" sz="2800" dirty="0"/>
              <a:t>키의 생성</a:t>
            </a:r>
            <a:r>
              <a:rPr lang="en-US" altLang="ko-KR" sz="2800" dirty="0"/>
              <a:t>, </a:t>
            </a:r>
            <a:r>
              <a:rPr lang="ko-KR" altLang="en-US" sz="2800" dirty="0"/>
              <a:t>암호화 </a:t>
            </a:r>
            <a:r>
              <a:rPr lang="en-US" altLang="ko-KR" sz="2800" dirty="0"/>
              <a:t>/ </a:t>
            </a:r>
            <a:r>
              <a:rPr lang="ko-KR" altLang="en-US" sz="2800" dirty="0"/>
              <a:t>복호화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CE5492-0850-4188-BB8B-00DB18E4D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225" y="794718"/>
            <a:ext cx="5057775" cy="305752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0CB112B-8D8F-4978-87A6-56F528C71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800" y="4462946"/>
            <a:ext cx="69342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9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DC05A-4387-4EF4-9E2F-FAAAA576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883" y="410188"/>
            <a:ext cx="9404723" cy="1400530"/>
          </a:xfrm>
        </p:spPr>
        <p:txBody>
          <a:bodyPr/>
          <a:lstStyle/>
          <a:p>
            <a:r>
              <a:rPr lang="en-US" altLang="ko-KR" dirty="0"/>
              <a:t>#. RSA </a:t>
            </a:r>
            <a:r>
              <a:rPr lang="ko-KR" altLang="en-US" dirty="0"/>
              <a:t>알고리즘 보안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sz="2000" dirty="0"/>
              <a:t>- RSA</a:t>
            </a:r>
            <a:r>
              <a:rPr lang="ko-KR" altLang="en-US" sz="2000" dirty="0"/>
              <a:t> 보안성은 </a:t>
            </a:r>
            <a:r>
              <a:rPr lang="en-US" altLang="ko-KR" sz="2000" dirty="0"/>
              <a:t>RSA</a:t>
            </a:r>
            <a:r>
              <a:rPr lang="ko-KR" altLang="en-US" sz="2000" dirty="0"/>
              <a:t>를 깨기 위한 공격에 대응하는 방법에 따라 다르다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383B0-BBDA-4679-A733-44A81D944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RSA </a:t>
            </a:r>
            <a:r>
              <a:rPr lang="ko-KR" altLang="en-US" dirty="0"/>
              <a:t>알고리즘에 대한 공격방법 </a:t>
            </a:r>
            <a:r>
              <a:rPr lang="en-US" altLang="ko-KR" dirty="0"/>
              <a:t>3</a:t>
            </a:r>
            <a:r>
              <a:rPr lang="ko-KR" altLang="en-US" dirty="0"/>
              <a:t>가지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수학적 공격  </a:t>
            </a:r>
            <a:r>
              <a:rPr lang="en-US" altLang="ko-KR" dirty="0"/>
              <a:t>(Mathematical attack)</a:t>
            </a:r>
          </a:p>
          <a:p>
            <a:pPr lvl="1"/>
            <a:r>
              <a:rPr lang="ko-KR" altLang="en-US" dirty="0"/>
              <a:t>다양한 방법 중 공통된 핵심은 두 개의 소수 곱을 인수분해 하고자 하는 노력</a:t>
            </a:r>
            <a:endParaRPr lang="en-US" altLang="ko-KR" dirty="0"/>
          </a:p>
          <a:p>
            <a:pPr lvl="1"/>
            <a:r>
              <a:rPr lang="ko-KR" altLang="en-US" dirty="0"/>
              <a:t>수학적 공격을 막기위해 키 길이가 긴 것을 사용해야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개인 키 </a:t>
            </a:r>
            <a:r>
              <a:rPr lang="en-US" altLang="ko-KR" dirty="0"/>
              <a:t>d</a:t>
            </a:r>
            <a:r>
              <a:rPr lang="ko-KR" altLang="en-US" dirty="0"/>
              <a:t>의 비트 수가 클수록 더욱 안전함</a:t>
            </a:r>
            <a:r>
              <a:rPr lang="en-US" altLang="ko-KR" dirty="0"/>
              <a:t>. </a:t>
            </a:r>
            <a:r>
              <a:rPr lang="ko-KR" altLang="en-US" dirty="0"/>
              <a:t>길어질수록 시스템 처리 속도는 </a:t>
            </a:r>
            <a:r>
              <a:rPr lang="ko-KR" altLang="en-US" dirty="0" err="1"/>
              <a:t>느려짐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/>
              <a:t>최근 </a:t>
            </a:r>
            <a:r>
              <a:rPr lang="ko-KR" altLang="en-US" dirty="0"/>
              <a:t>보고서에 의하면 </a:t>
            </a:r>
            <a:r>
              <a:rPr lang="en-US" altLang="ko-KR" dirty="0"/>
              <a:t>3072</a:t>
            </a:r>
            <a:r>
              <a:rPr lang="ko-KR" altLang="en-US" dirty="0"/>
              <a:t>비트의 키 길이를 권장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815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DC05A-4387-4EF4-9E2F-FAAAA576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883" y="410188"/>
            <a:ext cx="9404723" cy="1400530"/>
          </a:xfrm>
        </p:spPr>
        <p:txBody>
          <a:bodyPr/>
          <a:lstStyle/>
          <a:p>
            <a:r>
              <a:rPr lang="en-US" altLang="ko-KR" dirty="0"/>
              <a:t>#. RSA </a:t>
            </a:r>
            <a:r>
              <a:rPr lang="ko-KR" altLang="en-US" dirty="0"/>
              <a:t>알고리즘 보안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sz="2000" dirty="0"/>
              <a:t>- RSA</a:t>
            </a:r>
            <a:r>
              <a:rPr lang="ko-KR" altLang="en-US" sz="2000" dirty="0"/>
              <a:t> 보안성은 </a:t>
            </a:r>
            <a:r>
              <a:rPr lang="en-US" altLang="ko-KR" sz="2000" dirty="0"/>
              <a:t>RSA</a:t>
            </a:r>
            <a:r>
              <a:rPr lang="ko-KR" altLang="en-US" sz="2000" dirty="0"/>
              <a:t>를 깨기 위한 공격에 대응하는 방법에 따라 다르다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383B0-BBDA-4679-A733-44A81D944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RSA </a:t>
            </a:r>
            <a:r>
              <a:rPr lang="ko-KR" altLang="en-US" dirty="0"/>
              <a:t>알고리즘에 대한 공격방법 </a:t>
            </a:r>
            <a:r>
              <a:rPr lang="en-US" altLang="ko-KR" dirty="0"/>
              <a:t>3</a:t>
            </a:r>
            <a:r>
              <a:rPr lang="ko-KR" altLang="en-US" dirty="0"/>
              <a:t>가지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타이밍 공격  </a:t>
            </a:r>
            <a:r>
              <a:rPr lang="en-US" altLang="ko-KR" dirty="0"/>
              <a:t>(Timing attacks)</a:t>
            </a:r>
          </a:p>
          <a:p>
            <a:pPr lvl="1"/>
            <a:r>
              <a:rPr lang="ko-KR" altLang="en-US" dirty="0"/>
              <a:t>복호화 알고리즘 실행 시간에 따라 달라짐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다양한 방법을 통해 소요되는 시간이 드러나지 않게 막음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키 길이를 추측하는 공격을 막을 수 있음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랜덤지체 </a:t>
            </a:r>
            <a:r>
              <a:rPr lang="en-US" altLang="ko-KR" dirty="0"/>
              <a:t>(random delay)</a:t>
            </a:r>
          </a:p>
        </p:txBody>
      </p:sp>
    </p:spTree>
    <p:extLst>
      <p:ext uri="{BB962C8B-B14F-4D97-AF65-F5344CB8AC3E}">
        <p14:creationId xmlns:p14="http://schemas.microsoft.com/office/powerpoint/2010/main" val="1216833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DC05A-4387-4EF4-9E2F-FAAAA576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883" y="410188"/>
            <a:ext cx="9404723" cy="1400530"/>
          </a:xfrm>
        </p:spPr>
        <p:txBody>
          <a:bodyPr/>
          <a:lstStyle/>
          <a:p>
            <a:r>
              <a:rPr lang="en-US" altLang="ko-KR" dirty="0"/>
              <a:t>#. RSA </a:t>
            </a:r>
            <a:r>
              <a:rPr lang="ko-KR" altLang="en-US" dirty="0"/>
              <a:t>알고리즘 보안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sz="2000" dirty="0"/>
              <a:t>- RSA</a:t>
            </a:r>
            <a:r>
              <a:rPr lang="ko-KR" altLang="en-US" sz="2000" dirty="0"/>
              <a:t> 보안성은 </a:t>
            </a:r>
            <a:r>
              <a:rPr lang="en-US" altLang="ko-KR" sz="2000" dirty="0"/>
              <a:t>RSA</a:t>
            </a:r>
            <a:r>
              <a:rPr lang="ko-KR" altLang="en-US" sz="2000" dirty="0"/>
              <a:t>를 깨기 위한 공격에 대응하는 방법에 따라 다르다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383B0-BBDA-4679-A733-44A81D944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RSA </a:t>
            </a:r>
            <a:r>
              <a:rPr lang="ko-KR" altLang="en-US" dirty="0"/>
              <a:t>알고리즘에 대한 공격방법 </a:t>
            </a:r>
            <a:r>
              <a:rPr lang="en-US" altLang="ko-KR" dirty="0"/>
              <a:t>3</a:t>
            </a:r>
            <a:r>
              <a:rPr lang="ko-KR" altLang="en-US" dirty="0"/>
              <a:t>가지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선택 암호문 공격 </a:t>
            </a:r>
            <a:r>
              <a:rPr lang="en-US" altLang="ko-KR" dirty="0"/>
              <a:t> (Chosen cipher attacks)</a:t>
            </a:r>
          </a:p>
          <a:p>
            <a:pPr lvl="1"/>
            <a:r>
              <a:rPr lang="ko-KR" altLang="en-US" dirty="0"/>
              <a:t>암호</a:t>
            </a:r>
            <a:r>
              <a:rPr lang="en-US" altLang="ko-KR" dirty="0"/>
              <a:t> </a:t>
            </a:r>
            <a:r>
              <a:rPr lang="ko-KR" altLang="en-US" dirty="0"/>
              <a:t>해독에 필요한 정보를 드러낼 수 있는 데이터 블록을 선택해서 </a:t>
            </a:r>
            <a:r>
              <a:rPr lang="en-US" altLang="ko-KR" dirty="0"/>
              <a:t>RSA </a:t>
            </a:r>
            <a:r>
              <a:rPr lang="ko-KR" altLang="en-US" dirty="0"/>
              <a:t>알고리즘의 특성을 악용함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이런 정보가 드러나는 시점은 목표의 개인키를 사용해서 처리할 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공격을 막으려면 </a:t>
            </a:r>
            <a:r>
              <a:rPr lang="ko-KR" altLang="en-US" dirty="0" err="1"/>
              <a:t>평문에</a:t>
            </a:r>
            <a:r>
              <a:rPr lang="ko-KR" altLang="en-US" dirty="0"/>
              <a:t> 적절하게 패딩을 추가하면 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최적 비대칭 암호화 패딩 </a:t>
            </a:r>
            <a:r>
              <a:rPr lang="en-US" altLang="ko-KR" dirty="0"/>
              <a:t>(OAEP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optimal</a:t>
            </a:r>
            <a:r>
              <a:rPr lang="ko-KR" altLang="en-US" dirty="0"/>
              <a:t> </a:t>
            </a:r>
            <a:r>
              <a:rPr lang="en-US" altLang="ko-KR" dirty="0"/>
              <a:t>asymmetric</a:t>
            </a:r>
            <a:r>
              <a:rPr lang="ko-KR" altLang="en-US" dirty="0"/>
              <a:t> </a:t>
            </a:r>
            <a:r>
              <a:rPr lang="en-US" altLang="ko-KR" dirty="0"/>
              <a:t>encryption</a:t>
            </a:r>
            <a:r>
              <a:rPr lang="ko-KR" altLang="en-US" dirty="0"/>
              <a:t> </a:t>
            </a:r>
            <a:r>
              <a:rPr lang="en-US" altLang="ko-KR" dirty="0"/>
              <a:t>padding)</a:t>
            </a:r>
            <a:br>
              <a:rPr lang="en-US" altLang="ko-KR" dirty="0"/>
            </a:br>
            <a:r>
              <a:rPr lang="en-US" altLang="ko-KR" dirty="0"/>
              <a:t>=&gt; RSA</a:t>
            </a:r>
            <a:r>
              <a:rPr lang="ko-KR" altLang="en-US" dirty="0"/>
              <a:t>의 선택 암호문 공격을 막기 위해 패딩을 수정해주는 프로시저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0920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1062</TotalTime>
  <Words>350</Words>
  <Application>Microsoft Office PowerPoint</Application>
  <PresentationFormat>와이드스크린</PresentationFormat>
  <Paragraphs>56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이온</vt:lpstr>
      <vt:lpstr>RSA 알고리즘 </vt:lpstr>
      <vt:lpstr>목차</vt:lpstr>
      <vt:lpstr>#. RSA란?</vt:lpstr>
      <vt:lpstr>#. RSA란?</vt:lpstr>
      <vt:lpstr>#. RSA 알고리즘      - 키의 생성, 암호화 / 복호화</vt:lpstr>
      <vt:lpstr>#. RSA 알고리즘      - 키의 생성, 암호화 / 복호화</vt:lpstr>
      <vt:lpstr>#. RSA 알고리즘 보안  - RSA 보안성은 RSA를 깨기 위한 공격에 대응하는 방법에 따라 다르다. </vt:lpstr>
      <vt:lpstr>#. RSA 알고리즘 보안  - RSA 보안성은 RSA를 깨기 위한 공격에 대응하는 방법에 따라 다르다. </vt:lpstr>
      <vt:lpstr>#. RSA 알고리즘 보안  - RSA 보안성은 RSA를 깨기 위한 공격에 대응하는 방법에 따라 다르다.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지역별 전기차 사용 편의성</dc:title>
  <dc:creator>ATIV</dc:creator>
  <cp:lastModifiedBy>Jung Hee Won</cp:lastModifiedBy>
  <cp:revision>62</cp:revision>
  <dcterms:created xsi:type="dcterms:W3CDTF">2018-04-30T11:55:46Z</dcterms:created>
  <dcterms:modified xsi:type="dcterms:W3CDTF">2019-01-31T04:47:06Z</dcterms:modified>
</cp:coreProperties>
</file>