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775" r:id="rId2"/>
    <p:sldId id="741" r:id="rId3"/>
    <p:sldId id="788" r:id="rId4"/>
    <p:sldId id="789" r:id="rId5"/>
    <p:sldId id="790" r:id="rId6"/>
    <p:sldId id="794" r:id="rId7"/>
    <p:sldId id="795" r:id="rId8"/>
    <p:sldId id="791" r:id="rId9"/>
    <p:sldId id="802" r:id="rId10"/>
    <p:sldId id="803" r:id="rId11"/>
    <p:sldId id="804" r:id="rId12"/>
    <p:sldId id="805" r:id="rId13"/>
    <p:sldId id="806" r:id="rId14"/>
    <p:sldId id="812" r:id="rId15"/>
    <p:sldId id="807" r:id="rId16"/>
    <p:sldId id="796" r:id="rId17"/>
    <p:sldId id="797" r:id="rId18"/>
    <p:sldId id="798" r:id="rId19"/>
    <p:sldId id="799" r:id="rId20"/>
    <p:sldId id="800" r:id="rId21"/>
    <p:sldId id="801" r:id="rId22"/>
    <p:sldId id="808" r:id="rId23"/>
    <p:sldId id="811" r:id="rId24"/>
    <p:sldId id="809" r:id="rId25"/>
    <p:sldId id="810" r:id="rId26"/>
    <p:sldId id="813" r:id="rId27"/>
    <p:sldId id="814" r:id="rId28"/>
    <p:sldId id="815" r:id="rId29"/>
    <p:sldId id="792" r:id="rId30"/>
    <p:sldId id="7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유진" initials="송" lastIdx="8" clrIdx="0">
    <p:extLst>
      <p:ext uri="{19B8F6BF-5375-455C-9EA6-DF929625EA0E}">
        <p15:presenceInfo xmlns:p15="http://schemas.microsoft.com/office/powerpoint/2012/main" userId="송유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4F4A"/>
    <a:srgbClr val="41719C"/>
    <a:srgbClr val="846D68"/>
    <a:srgbClr val="7A788D"/>
    <a:srgbClr val="5B9BD5"/>
    <a:srgbClr val="E3D9D7"/>
    <a:srgbClr val="B7F7EC"/>
    <a:srgbClr val="3EA88A"/>
    <a:srgbClr val="ECC19C"/>
    <a:srgbClr val="A1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907" y="5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9T13:18:27.215" idx="1">
    <p:pos x="7467" y="421"/>
    <p:text>public과 private을 연결해서 서로의 장단점을 보완하고 많이 응용할 수 있도록 2개를 병합한 하이퍼레저 블록체인이 등장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9T13:18:27.215" idx="1">
    <p:pos x="7467" y="421"/>
    <p:text>public과 private을 연결해서 서로의 장단점을 보완하고 많이 응용할 수 있도록 2개를 병합한 하이퍼레저 블록체인이 등장</p:text>
    <p:extLst>
      <p:ext uri="{C676402C-5697-4E1C-873F-D02D1690AC5C}">
        <p15:threadingInfo xmlns:p15="http://schemas.microsoft.com/office/powerpoint/2012/main" timeZoneBias="-540"/>
      </p:ext>
    </p:extLst>
  </p:cm>
  <p:cm authorId="1" dt="2019-02-09T14:10:15.620" idx="2">
    <p:pos x="7483" y="2066"/>
    <p:text>은행과 블록체인의 다른 점은 은행은 본인 계좌의 현재 상태와 거래 기록밖에 확인할 수 없지만, 블록체인은 모든 참여자 계좌의 현재 상태와 결제 기록을 확인할 수 있다는 점이다.</p:text>
    <p:extLst>
      <p:ext uri="{C676402C-5697-4E1C-873F-D02D1690AC5C}">
        <p15:threadingInfo xmlns:p15="http://schemas.microsoft.com/office/powerpoint/2012/main" timeZoneBias="-540"/>
      </p:ext>
    </p:extLst>
  </p:cm>
  <p:cm authorId="1" dt="2019-02-09T14:11:26.807" idx="3">
    <p:pos x="7483" y="2202"/>
    <p:text>블록체인의 이러한 특성 때문에 하이퍼레저 패브릭은 채널 개념을 도입하여 채널에 참여한 사용자의 정보만을 확인할 수 있도록 프라이버시를 강화하였음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0T12:21:44.162" idx="4">
    <p:pos x="10" y="10"/>
    <p:text>이 부분은 조직들이 하이퍼레저 패브릭을 이용해서 어떻게 블록체인 네트워크를 구축하는지 볼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0T13:08:27.416" idx="7">
    <p:pos x="10" y="10"/>
    <p:text>하이퍼레저 패브릭에서는 peer,orderer,client등 다양한 종류의 네트워크 노드가 있다.
이런 노드들은 서로의 신원을 어떻게 확인할 수 있을까?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852211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 </a:t>
            </a:r>
            <a:r>
              <a:rPr lang="en-US" altLang="ko-KR" sz="4000" b="1" dirty="0">
                <a:solidFill>
                  <a:prstClr val="white"/>
                </a:solidFill>
              </a:rPr>
              <a:t>Hyperledger Fabric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2019.02.11(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송유진</a:t>
            </a: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</a:t>
            </a:r>
            <a:r>
              <a:rPr lang="en-US" altLang="ko-KR" sz="1600" dirty="0">
                <a:solidFill>
                  <a:srgbClr val="6A4F4A"/>
                </a:solidFill>
              </a:rPr>
              <a:t>(Decentralized Application)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2F0F7-71FD-4EFE-B7EA-416708200438}"/>
              </a:ext>
            </a:extLst>
          </p:cNvPr>
          <p:cNvSpPr txBox="1"/>
          <p:nvPr/>
        </p:nvSpPr>
        <p:spPr>
          <a:xfrm>
            <a:off x="485101" y="1734932"/>
            <a:ext cx="8187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을 통한 분산원장 데이터 읽기 과정</a:t>
            </a: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CD8DF4EF-6C58-4359-AD3B-206EE32B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008" y="2392279"/>
            <a:ext cx="649914" cy="649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E048F-D23B-4418-ADE4-82E52AAF17C0}"/>
              </a:ext>
            </a:extLst>
          </p:cNvPr>
          <p:cNvSpPr/>
          <p:nvPr/>
        </p:nvSpPr>
        <p:spPr>
          <a:xfrm>
            <a:off x="781294" y="2960639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B7C5E9-61D2-4A04-B851-ABCCCAA084E6}"/>
              </a:ext>
            </a:extLst>
          </p:cNvPr>
          <p:cNvSpPr/>
          <p:nvPr/>
        </p:nvSpPr>
        <p:spPr>
          <a:xfrm>
            <a:off x="1764463" y="2621273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00D0B4B-3611-4124-A8E8-B8A8111DEDC5}"/>
              </a:ext>
            </a:extLst>
          </p:cNvPr>
          <p:cNvSpPr/>
          <p:nvPr/>
        </p:nvSpPr>
        <p:spPr>
          <a:xfrm rot="10800000">
            <a:off x="1764462" y="2965424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5D3082-0AF4-42B5-A791-CF44D2A14F98}"/>
              </a:ext>
            </a:extLst>
          </p:cNvPr>
          <p:cNvSpPr/>
          <p:nvPr/>
        </p:nvSpPr>
        <p:spPr>
          <a:xfrm>
            <a:off x="3034553" y="2392278"/>
            <a:ext cx="737134" cy="9271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72AA8-0B96-4918-8064-9C7A6995A5EA}"/>
              </a:ext>
            </a:extLst>
          </p:cNvPr>
          <p:cNvSpPr/>
          <p:nvPr/>
        </p:nvSpPr>
        <p:spPr>
          <a:xfrm>
            <a:off x="1989685" y="3117412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5. </a:t>
            </a:r>
            <a:r>
              <a:rPr lang="ko-KR" altLang="en-US" sz="800" dirty="0" err="1">
                <a:solidFill>
                  <a:srgbClr val="6A4F4A"/>
                </a:solidFill>
              </a:rPr>
              <a:t>결괏값</a:t>
            </a:r>
            <a:r>
              <a:rPr lang="ko-KR" altLang="en-US" sz="800" dirty="0">
                <a:solidFill>
                  <a:srgbClr val="6A4F4A"/>
                </a:solidFill>
              </a:rPr>
              <a:t>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6DE55-AB3A-4E8B-9F84-4FAB2C3AE3D9}"/>
              </a:ext>
            </a:extLst>
          </p:cNvPr>
          <p:cNvSpPr/>
          <p:nvPr/>
        </p:nvSpPr>
        <p:spPr>
          <a:xfrm>
            <a:off x="1735601" y="2398707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1. </a:t>
            </a:r>
            <a:r>
              <a:rPr lang="ko-KR" altLang="en-US" sz="800" dirty="0">
                <a:solidFill>
                  <a:srgbClr val="6A4F4A"/>
                </a:solidFill>
              </a:rPr>
              <a:t>트랜잭션 생성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5C4DA-BC30-4899-B84F-45D13F1B422C}"/>
              </a:ext>
            </a:extLst>
          </p:cNvPr>
          <p:cNvSpPr/>
          <p:nvPr/>
        </p:nvSpPr>
        <p:spPr>
          <a:xfrm>
            <a:off x="3084691" y="2645678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DApp1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6C0B32-9490-4FDA-BB32-3374E641C9BA}"/>
              </a:ext>
            </a:extLst>
          </p:cNvPr>
          <p:cNvSpPr/>
          <p:nvPr/>
        </p:nvSpPr>
        <p:spPr>
          <a:xfrm>
            <a:off x="3923546" y="2441581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4E9464-9DDB-4A72-8697-791856A36A0E}"/>
              </a:ext>
            </a:extLst>
          </p:cNvPr>
          <p:cNvSpPr/>
          <p:nvPr/>
        </p:nvSpPr>
        <p:spPr>
          <a:xfrm rot="10800000">
            <a:off x="3922391" y="3129649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BE6A9D-001B-4119-9981-4DEA971C99D0}"/>
              </a:ext>
            </a:extLst>
          </p:cNvPr>
          <p:cNvSpPr/>
          <p:nvPr/>
        </p:nvSpPr>
        <p:spPr>
          <a:xfrm>
            <a:off x="4072113" y="2236467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2. peer</a:t>
            </a:r>
            <a:r>
              <a:rPr lang="ko-KR" altLang="en-US" sz="800" dirty="0">
                <a:solidFill>
                  <a:srgbClr val="6A4F4A"/>
                </a:solidFill>
              </a:rPr>
              <a:t>와 연결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E1EC8A-9C32-49D3-9516-09939185F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18" y="2615206"/>
            <a:ext cx="433120" cy="433120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28AA036-A8C9-4FC7-9502-F300BDB94F2A}"/>
              </a:ext>
            </a:extLst>
          </p:cNvPr>
          <p:cNvCxnSpPr>
            <a:cxnSpLocks/>
          </p:cNvCxnSpPr>
          <p:nvPr/>
        </p:nvCxnSpPr>
        <p:spPr>
          <a:xfrm flipV="1">
            <a:off x="5787517" y="2490312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3B8C54-C6C9-4A2A-9C35-619812018AAE}"/>
              </a:ext>
            </a:extLst>
          </p:cNvPr>
          <p:cNvSpPr/>
          <p:nvPr/>
        </p:nvSpPr>
        <p:spPr>
          <a:xfrm>
            <a:off x="6336561" y="1860209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E7B2D5-B1FB-4ABF-8BC4-807C82855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1177" y="2615206"/>
            <a:ext cx="290139" cy="29013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754436-A717-4E98-9FC9-A512F1CFAFEF}"/>
              </a:ext>
            </a:extLst>
          </p:cNvPr>
          <p:cNvGrpSpPr/>
          <p:nvPr/>
        </p:nvGrpSpPr>
        <p:grpSpPr>
          <a:xfrm>
            <a:off x="6496151" y="1941999"/>
            <a:ext cx="377421" cy="291585"/>
            <a:chOff x="1879378" y="3484075"/>
            <a:chExt cx="494371" cy="4283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24D3D5-D880-456B-9E1B-CA7AEB4B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1073EA-CBEC-4AC6-B33A-6D623AA3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97956F-1E5F-4BEA-88BB-FA8D34C97611}"/>
              </a:ext>
            </a:extLst>
          </p:cNvPr>
          <p:cNvSpPr/>
          <p:nvPr/>
        </p:nvSpPr>
        <p:spPr>
          <a:xfrm>
            <a:off x="5351052" y="296275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9213F2-D3DE-4711-B147-6AEA3E9D48D2}"/>
              </a:ext>
            </a:extLst>
          </p:cNvPr>
          <p:cNvSpPr/>
          <p:nvPr/>
        </p:nvSpPr>
        <p:spPr>
          <a:xfrm>
            <a:off x="6407781" y="2145496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7DC77A-D1AD-45E9-B818-2F8F0B9AB66E}"/>
              </a:ext>
            </a:extLst>
          </p:cNvPr>
          <p:cNvSpPr/>
          <p:nvPr/>
        </p:nvSpPr>
        <p:spPr>
          <a:xfrm>
            <a:off x="6435359" y="286747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D66F3E-BD09-4E90-B481-A0CFBBFA3326}"/>
              </a:ext>
            </a:extLst>
          </p:cNvPr>
          <p:cNvCxnSpPr>
            <a:cxnSpLocks/>
          </p:cNvCxnSpPr>
          <p:nvPr/>
        </p:nvCxnSpPr>
        <p:spPr>
          <a:xfrm>
            <a:off x="6734783" y="2321812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B12D92-B14C-448E-90D1-8A228A7C1D96}"/>
              </a:ext>
            </a:extLst>
          </p:cNvPr>
          <p:cNvSpPr txBox="1"/>
          <p:nvPr/>
        </p:nvSpPr>
        <p:spPr>
          <a:xfrm>
            <a:off x="485101" y="3813012"/>
            <a:ext cx="11334987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사용자 </a:t>
            </a:r>
            <a:r>
              <a:rPr lang="en-US" altLang="ko-KR" sz="1200" dirty="0">
                <a:solidFill>
                  <a:srgbClr val="6A4F4A"/>
                </a:solidFill>
              </a:rPr>
              <a:t>A</a:t>
            </a:r>
            <a:r>
              <a:rPr lang="ko-KR" altLang="en-US" sz="1200" dirty="0">
                <a:solidFill>
                  <a:srgbClr val="6A4F4A"/>
                </a:solidFill>
              </a:rPr>
              <a:t>는 </a:t>
            </a:r>
            <a:r>
              <a:rPr lang="en-US" altLang="ko-KR" sz="1200" dirty="0">
                <a:solidFill>
                  <a:srgbClr val="6A4F4A"/>
                </a:solidFill>
              </a:rPr>
              <a:t>peer </a:t>
            </a:r>
            <a:r>
              <a:rPr lang="ko-KR" altLang="en-US" sz="1200" dirty="0">
                <a:solidFill>
                  <a:srgbClr val="6A4F4A"/>
                </a:solidFill>
              </a:rPr>
              <a:t>네트워크의 </a:t>
            </a: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과 연결되어 있다고 가정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분산원장에 접근하기 위해서 사용자</a:t>
            </a:r>
            <a:r>
              <a:rPr lang="en-US" altLang="ko-KR" sz="1200" dirty="0">
                <a:solidFill>
                  <a:srgbClr val="6A4F4A"/>
                </a:solidFill>
              </a:rPr>
              <a:t>A</a:t>
            </a:r>
            <a:r>
              <a:rPr lang="ko-KR" altLang="en-US" sz="1200" dirty="0">
                <a:solidFill>
                  <a:srgbClr val="6A4F4A"/>
                </a:solidFill>
              </a:rPr>
              <a:t>의 인증서를 이용해서 인증 과정 통과 후 </a:t>
            </a: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과 연결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에 설치된 체인코드의 </a:t>
            </a:r>
            <a:r>
              <a:rPr lang="en-US" altLang="ko-KR" sz="1200" dirty="0">
                <a:solidFill>
                  <a:srgbClr val="6A4F4A"/>
                </a:solidFill>
              </a:rPr>
              <a:t>query(</a:t>
            </a:r>
            <a:r>
              <a:rPr lang="ko-KR" altLang="en-US" sz="1200" dirty="0">
                <a:solidFill>
                  <a:srgbClr val="6A4F4A"/>
                </a:solidFill>
              </a:rPr>
              <a:t>읽기</a:t>
            </a:r>
            <a:r>
              <a:rPr lang="en-US" altLang="ko-KR" sz="1200" dirty="0">
                <a:solidFill>
                  <a:srgbClr val="6A4F4A"/>
                </a:solidFill>
              </a:rPr>
              <a:t>) </a:t>
            </a:r>
            <a:r>
              <a:rPr lang="ko-KR" altLang="en-US" sz="1200" dirty="0">
                <a:solidFill>
                  <a:srgbClr val="6A4F4A"/>
                </a:solidFill>
              </a:rPr>
              <a:t>함수</a:t>
            </a:r>
            <a:r>
              <a:rPr lang="en-US" altLang="ko-KR" sz="1200" dirty="0">
                <a:solidFill>
                  <a:srgbClr val="6A4F4A"/>
                </a:solidFill>
              </a:rPr>
              <a:t> </a:t>
            </a:r>
            <a:r>
              <a:rPr lang="ko-KR" altLang="en-US" sz="1200" dirty="0">
                <a:solidFill>
                  <a:srgbClr val="6A4F4A"/>
                </a:solidFill>
              </a:rPr>
              <a:t>호출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은 </a:t>
            </a:r>
            <a:r>
              <a:rPr lang="ko-KR" altLang="en-US" sz="1200" dirty="0" err="1">
                <a:solidFill>
                  <a:srgbClr val="6A4F4A"/>
                </a:solidFill>
              </a:rPr>
              <a:t>요청받은</a:t>
            </a:r>
            <a:r>
              <a:rPr lang="ko-KR" altLang="en-US" sz="1200" dirty="0">
                <a:solidFill>
                  <a:srgbClr val="6A4F4A"/>
                </a:solidFill>
              </a:rPr>
              <a:t> 체인코드의 </a:t>
            </a:r>
            <a:r>
              <a:rPr lang="en-US" altLang="ko-KR" sz="1200" dirty="0">
                <a:solidFill>
                  <a:srgbClr val="6A4F4A"/>
                </a:solidFill>
              </a:rPr>
              <a:t>query</a:t>
            </a:r>
            <a:r>
              <a:rPr lang="ko-KR" altLang="en-US" sz="1200" dirty="0">
                <a:solidFill>
                  <a:srgbClr val="6A4F4A"/>
                </a:solidFill>
              </a:rPr>
              <a:t>함수를 실행하여 자신의 로컬 저장소에 저장되어 있는 분산원장의 데이터를 분산 애플리케이션에 전달해 줌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분산 애플리케이션으로부터  </a:t>
            </a:r>
            <a:r>
              <a:rPr lang="en-US" altLang="ko-KR" sz="1200" dirty="0">
                <a:solidFill>
                  <a:srgbClr val="6A4F4A"/>
                </a:solidFill>
              </a:rPr>
              <a:t>query </a:t>
            </a:r>
            <a:r>
              <a:rPr lang="ko-KR" altLang="en-US" sz="1200" dirty="0">
                <a:solidFill>
                  <a:srgbClr val="6A4F4A"/>
                </a:solidFill>
              </a:rPr>
              <a:t>함수 실행을 </a:t>
            </a:r>
            <a:r>
              <a:rPr lang="ko-KR" altLang="en-US" sz="1200" dirty="0" err="1">
                <a:solidFill>
                  <a:srgbClr val="6A4F4A"/>
                </a:solidFill>
              </a:rPr>
              <a:t>요청받은</a:t>
            </a:r>
            <a:r>
              <a:rPr lang="ko-KR" altLang="en-US" sz="1200" dirty="0">
                <a:solidFill>
                  <a:srgbClr val="6A4F4A"/>
                </a:solidFill>
              </a:rPr>
              <a:t> </a:t>
            </a:r>
            <a:r>
              <a:rPr lang="en-US" altLang="ko-KR" sz="1200" dirty="0">
                <a:solidFill>
                  <a:srgbClr val="6A4F4A"/>
                </a:solidFill>
              </a:rPr>
              <a:t>peer1 </a:t>
            </a:r>
            <a:r>
              <a:rPr lang="ko-KR" altLang="en-US" sz="1200" dirty="0">
                <a:solidFill>
                  <a:srgbClr val="6A4F4A"/>
                </a:solidFill>
              </a:rPr>
              <a:t>외 다른 </a:t>
            </a: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는 </a:t>
            </a:r>
            <a:r>
              <a:rPr lang="en-US" altLang="ko-KR" sz="1200" dirty="0">
                <a:solidFill>
                  <a:srgbClr val="6A4F4A"/>
                </a:solidFill>
              </a:rPr>
              <a:t>query </a:t>
            </a:r>
            <a:r>
              <a:rPr lang="ko-KR" altLang="en-US" sz="1200" dirty="0">
                <a:solidFill>
                  <a:srgbClr val="6A4F4A"/>
                </a:solidFill>
              </a:rPr>
              <a:t>함수 실행을 위한 어떠한 동작도 하지 않음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28EB206-9A6D-49D9-B8A1-F34834CFBB47}"/>
              </a:ext>
            </a:extLst>
          </p:cNvPr>
          <p:cNvSpPr/>
          <p:nvPr/>
        </p:nvSpPr>
        <p:spPr>
          <a:xfrm>
            <a:off x="3923546" y="2802451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BC3F090-9868-492F-A24F-B7865DB461B3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5793563" y="1912619"/>
            <a:ext cx="485203" cy="919973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084499-B9A1-414C-A4D8-A3C801EC65D8}"/>
              </a:ext>
            </a:extLst>
          </p:cNvPr>
          <p:cNvSpPr/>
          <p:nvPr/>
        </p:nvSpPr>
        <p:spPr>
          <a:xfrm>
            <a:off x="3924077" y="2607569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3. </a:t>
            </a:r>
            <a:r>
              <a:rPr lang="ko-KR" altLang="en-US" sz="800" dirty="0">
                <a:solidFill>
                  <a:srgbClr val="6A4F4A"/>
                </a:solidFill>
              </a:rPr>
              <a:t>체인코드 실행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E6DD84-5BFA-4761-B09B-1563C5E6502F}"/>
              </a:ext>
            </a:extLst>
          </p:cNvPr>
          <p:cNvSpPr/>
          <p:nvPr/>
        </p:nvSpPr>
        <p:spPr>
          <a:xfrm>
            <a:off x="5426015" y="1868402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4. </a:t>
            </a:r>
            <a:r>
              <a:rPr lang="ko-KR" altLang="en-US" sz="800" dirty="0">
                <a:solidFill>
                  <a:srgbClr val="6A4F4A"/>
                </a:solidFill>
              </a:rPr>
              <a:t>체인 코드 실행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E1282B-B3EB-4CED-8680-4052B08E4C55}"/>
              </a:ext>
            </a:extLst>
          </p:cNvPr>
          <p:cNvSpPr/>
          <p:nvPr/>
        </p:nvSpPr>
        <p:spPr>
          <a:xfrm>
            <a:off x="4103981" y="3268257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5. </a:t>
            </a:r>
            <a:r>
              <a:rPr lang="ko-KR" altLang="en-US" sz="800" dirty="0" err="1">
                <a:solidFill>
                  <a:srgbClr val="6A4F4A"/>
                </a:solidFill>
              </a:rPr>
              <a:t>결괏값</a:t>
            </a:r>
            <a:r>
              <a:rPr lang="ko-KR" altLang="en-US" sz="800" dirty="0">
                <a:solidFill>
                  <a:srgbClr val="6A4F4A"/>
                </a:solidFill>
              </a:rPr>
              <a:t>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</a:t>
            </a:r>
            <a:r>
              <a:rPr lang="en-US" altLang="ko-KR" sz="1600" dirty="0">
                <a:solidFill>
                  <a:srgbClr val="6A4F4A"/>
                </a:solidFill>
              </a:rPr>
              <a:t>(Decentralized Application)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2F0F7-71FD-4EFE-B7EA-416708200438}"/>
              </a:ext>
            </a:extLst>
          </p:cNvPr>
          <p:cNvSpPr txBox="1"/>
          <p:nvPr/>
        </p:nvSpPr>
        <p:spPr>
          <a:xfrm>
            <a:off x="485101" y="1734932"/>
            <a:ext cx="8187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을 통한 분산원장 업데이트 과정</a:t>
            </a: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CD8DF4EF-6C58-4359-AD3B-206EE32B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299" y="2790837"/>
            <a:ext cx="649914" cy="649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E048F-D23B-4418-ADE4-82E52AAF17C0}"/>
              </a:ext>
            </a:extLst>
          </p:cNvPr>
          <p:cNvSpPr/>
          <p:nvPr/>
        </p:nvSpPr>
        <p:spPr>
          <a:xfrm>
            <a:off x="739585" y="3359197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B7C5E9-61D2-4A04-B851-ABCCCAA084E6}"/>
              </a:ext>
            </a:extLst>
          </p:cNvPr>
          <p:cNvSpPr/>
          <p:nvPr/>
        </p:nvSpPr>
        <p:spPr>
          <a:xfrm>
            <a:off x="1555264" y="3261563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5D3082-0AF4-42B5-A791-CF44D2A14F98}"/>
              </a:ext>
            </a:extLst>
          </p:cNvPr>
          <p:cNvSpPr/>
          <p:nvPr/>
        </p:nvSpPr>
        <p:spPr>
          <a:xfrm>
            <a:off x="2766712" y="2797265"/>
            <a:ext cx="737134" cy="9271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6DE55-AB3A-4E8B-9F84-4FAB2C3AE3D9}"/>
              </a:ext>
            </a:extLst>
          </p:cNvPr>
          <p:cNvSpPr/>
          <p:nvPr/>
        </p:nvSpPr>
        <p:spPr>
          <a:xfrm>
            <a:off x="1526402" y="3038997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1. </a:t>
            </a:r>
            <a:r>
              <a:rPr lang="ko-KR" altLang="en-US" sz="800" dirty="0">
                <a:solidFill>
                  <a:srgbClr val="6A4F4A"/>
                </a:solidFill>
              </a:rPr>
              <a:t>트랜잭션 생성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5C4DA-BC30-4899-B84F-45D13F1B422C}"/>
              </a:ext>
            </a:extLst>
          </p:cNvPr>
          <p:cNvSpPr/>
          <p:nvPr/>
        </p:nvSpPr>
        <p:spPr>
          <a:xfrm>
            <a:off x="2816850" y="3050665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DApp1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6C0B32-9490-4FDA-BB32-3374E641C9BA}"/>
              </a:ext>
            </a:extLst>
          </p:cNvPr>
          <p:cNvSpPr/>
          <p:nvPr/>
        </p:nvSpPr>
        <p:spPr>
          <a:xfrm>
            <a:off x="3596369" y="282469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4E9464-9DDB-4A72-8697-791856A36A0E}"/>
              </a:ext>
            </a:extLst>
          </p:cNvPr>
          <p:cNvSpPr/>
          <p:nvPr/>
        </p:nvSpPr>
        <p:spPr>
          <a:xfrm rot="10800000">
            <a:off x="3569394" y="3429542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BE6A9D-001B-4119-9981-4DEA971C99D0}"/>
              </a:ext>
            </a:extLst>
          </p:cNvPr>
          <p:cNvSpPr/>
          <p:nvPr/>
        </p:nvSpPr>
        <p:spPr>
          <a:xfrm>
            <a:off x="3744936" y="2619576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2. peer</a:t>
            </a:r>
            <a:r>
              <a:rPr lang="ko-KR" altLang="en-US" sz="800" dirty="0">
                <a:solidFill>
                  <a:srgbClr val="6A4F4A"/>
                </a:solidFill>
              </a:rPr>
              <a:t>와 연결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E1EC8A-9C32-49D3-9516-09939185F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24" y="3011057"/>
            <a:ext cx="433120" cy="433120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28AA036-A8C9-4FC7-9502-F300BDB94F2A}"/>
              </a:ext>
            </a:extLst>
          </p:cNvPr>
          <p:cNvCxnSpPr>
            <a:cxnSpLocks/>
          </p:cNvCxnSpPr>
          <p:nvPr/>
        </p:nvCxnSpPr>
        <p:spPr>
          <a:xfrm flipV="1">
            <a:off x="5392923" y="2886163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3B8C54-C6C9-4A2A-9C35-619812018AAE}"/>
              </a:ext>
            </a:extLst>
          </p:cNvPr>
          <p:cNvSpPr/>
          <p:nvPr/>
        </p:nvSpPr>
        <p:spPr>
          <a:xfrm>
            <a:off x="5941967" y="2256060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E7B2D5-B1FB-4ABF-8BC4-807C82855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6583" y="3011057"/>
            <a:ext cx="290139" cy="29013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754436-A717-4E98-9FC9-A512F1CFAFEF}"/>
              </a:ext>
            </a:extLst>
          </p:cNvPr>
          <p:cNvGrpSpPr/>
          <p:nvPr/>
        </p:nvGrpSpPr>
        <p:grpSpPr>
          <a:xfrm>
            <a:off x="6101557" y="2337850"/>
            <a:ext cx="377421" cy="291585"/>
            <a:chOff x="1879378" y="3484075"/>
            <a:chExt cx="494371" cy="4283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24D3D5-D880-456B-9E1B-CA7AEB4B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1073EA-CBEC-4AC6-B33A-6D623AA3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97956F-1E5F-4BEA-88BB-FA8D34C97611}"/>
              </a:ext>
            </a:extLst>
          </p:cNvPr>
          <p:cNvSpPr/>
          <p:nvPr/>
        </p:nvSpPr>
        <p:spPr>
          <a:xfrm>
            <a:off x="4956458" y="335860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9213F2-D3DE-4711-B147-6AEA3E9D48D2}"/>
              </a:ext>
            </a:extLst>
          </p:cNvPr>
          <p:cNvSpPr/>
          <p:nvPr/>
        </p:nvSpPr>
        <p:spPr>
          <a:xfrm>
            <a:off x="6013187" y="254134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7DC77A-D1AD-45E9-B818-2F8F0B9AB66E}"/>
              </a:ext>
            </a:extLst>
          </p:cNvPr>
          <p:cNvSpPr/>
          <p:nvPr/>
        </p:nvSpPr>
        <p:spPr>
          <a:xfrm>
            <a:off x="6040765" y="3263328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D66F3E-BD09-4E90-B481-A0CFBBFA3326}"/>
              </a:ext>
            </a:extLst>
          </p:cNvPr>
          <p:cNvCxnSpPr>
            <a:cxnSpLocks/>
          </p:cNvCxnSpPr>
          <p:nvPr/>
        </p:nvCxnSpPr>
        <p:spPr>
          <a:xfrm>
            <a:off x="6340189" y="2717663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B12D92-B14C-448E-90D1-8A228A7C1D96}"/>
              </a:ext>
            </a:extLst>
          </p:cNvPr>
          <p:cNvSpPr txBox="1"/>
          <p:nvPr/>
        </p:nvSpPr>
        <p:spPr>
          <a:xfrm>
            <a:off x="110883" y="5597335"/>
            <a:ext cx="1090695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분산원장에 데이터를 기록하는 작업은 </a:t>
            </a: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간 합의 과정이 필요하기 때문에 </a:t>
            </a: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뿐만 아니라 모든 </a:t>
            </a: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가 쓰기 과정에 참여해야 한다</a:t>
            </a:r>
            <a:r>
              <a:rPr lang="en-US" altLang="ko-KR" sz="1200" dirty="0">
                <a:solidFill>
                  <a:srgbClr val="6A4F4A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분산원장에 데이터를 기록하기 위해서는 보증 정책을 충족시켜야 한다</a:t>
            </a:r>
            <a:r>
              <a:rPr lang="en-US" altLang="ko-KR" sz="1200" dirty="0">
                <a:solidFill>
                  <a:srgbClr val="6A4F4A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solidFill>
                  <a:srgbClr val="6A4F4A"/>
                </a:solidFill>
              </a:rPr>
              <a:t>5) peer1</a:t>
            </a:r>
            <a:r>
              <a:rPr lang="ko-KR" altLang="en-US" sz="1200" dirty="0">
                <a:solidFill>
                  <a:srgbClr val="6A4F4A"/>
                </a:solidFill>
              </a:rPr>
              <a:t>이 트랜잭션 </a:t>
            </a:r>
            <a:r>
              <a:rPr lang="ko-KR" altLang="en-US" sz="1200" dirty="0" err="1">
                <a:solidFill>
                  <a:srgbClr val="6A4F4A"/>
                </a:solidFill>
              </a:rPr>
              <a:t>입력값에</a:t>
            </a:r>
            <a:r>
              <a:rPr lang="ko-KR" altLang="en-US" sz="1200" dirty="0">
                <a:solidFill>
                  <a:srgbClr val="6A4F4A"/>
                </a:solidFill>
              </a:rPr>
              <a:t> 대한 </a:t>
            </a:r>
            <a:r>
              <a:rPr lang="ko-KR" altLang="en-US" sz="1200" dirty="0" err="1">
                <a:solidFill>
                  <a:srgbClr val="6A4F4A"/>
                </a:solidFill>
              </a:rPr>
              <a:t>결괏값과</a:t>
            </a:r>
            <a:r>
              <a:rPr lang="ko-KR" altLang="en-US" sz="1200" dirty="0">
                <a:solidFill>
                  <a:srgbClr val="6A4F4A"/>
                </a:solidFill>
              </a:rPr>
              <a:t> 보증 정책을 확인하는 작업을 수행 </a:t>
            </a:r>
            <a:r>
              <a:rPr lang="en-US" altLang="ko-KR" sz="1200" dirty="0">
                <a:solidFill>
                  <a:srgbClr val="6A4F4A"/>
                </a:solidFill>
              </a:rPr>
              <a:t>=&gt; </a:t>
            </a:r>
            <a:r>
              <a:rPr lang="ko-KR" altLang="en-US" sz="1200" dirty="0" err="1">
                <a:solidFill>
                  <a:srgbClr val="6A4F4A"/>
                </a:solidFill>
              </a:rPr>
              <a:t>결괏값과</a:t>
            </a:r>
            <a:r>
              <a:rPr lang="ko-KR" altLang="en-US" sz="1200" dirty="0">
                <a:solidFill>
                  <a:srgbClr val="6A4F4A"/>
                </a:solidFill>
              </a:rPr>
              <a:t> </a:t>
            </a: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의 디지털 인증서를 </a:t>
            </a:r>
            <a:r>
              <a:rPr lang="en-US" altLang="ko-KR" sz="1200" dirty="0" err="1">
                <a:solidFill>
                  <a:srgbClr val="6A4F4A"/>
                </a:solidFill>
              </a:rPr>
              <a:t>Dapp</a:t>
            </a:r>
            <a:r>
              <a:rPr lang="ko-KR" altLang="en-US" sz="1200" dirty="0">
                <a:solidFill>
                  <a:srgbClr val="6A4F4A"/>
                </a:solidFill>
              </a:rPr>
              <a:t>에 전달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28EB206-9A6D-49D9-B8A1-F34834CFBB47}"/>
              </a:ext>
            </a:extLst>
          </p:cNvPr>
          <p:cNvSpPr/>
          <p:nvPr/>
        </p:nvSpPr>
        <p:spPr>
          <a:xfrm>
            <a:off x="3596369" y="318556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BC3F090-9868-492F-A24F-B7865DB461B3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5398969" y="2308470"/>
            <a:ext cx="485203" cy="919973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084499-B9A1-414C-A4D8-A3C801EC65D8}"/>
              </a:ext>
            </a:extLst>
          </p:cNvPr>
          <p:cNvSpPr/>
          <p:nvPr/>
        </p:nvSpPr>
        <p:spPr>
          <a:xfrm>
            <a:off x="3596900" y="2990678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3. </a:t>
            </a:r>
            <a:r>
              <a:rPr lang="ko-KR" altLang="en-US" sz="800" dirty="0">
                <a:solidFill>
                  <a:srgbClr val="6A4F4A"/>
                </a:solidFill>
              </a:rPr>
              <a:t>체인코드 실행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E6DD84-5BFA-4761-B09B-1563C5E6502F}"/>
              </a:ext>
            </a:extLst>
          </p:cNvPr>
          <p:cNvSpPr/>
          <p:nvPr/>
        </p:nvSpPr>
        <p:spPr>
          <a:xfrm>
            <a:off x="5031421" y="2264253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4. </a:t>
            </a:r>
            <a:r>
              <a:rPr lang="ko-KR" altLang="en-US" sz="800" dirty="0">
                <a:solidFill>
                  <a:srgbClr val="6A4F4A"/>
                </a:solidFill>
              </a:rPr>
              <a:t>체인 코드 실행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E1282B-B3EB-4CED-8680-4052B08E4C55}"/>
              </a:ext>
            </a:extLst>
          </p:cNvPr>
          <p:cNvSpPr/>
          <p:nvPr/>
        </p:nvSpPr>
        <p:spPr>
          <a:xfrm>
            <a:off x="3432417" y="3568315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5.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580B5A0-781B-4E16-8525-8C7D8EDF8896}"/>
              </a:ext>
            </a:extLst>
          </p:cNvPr>
          <p:cNvSpPr/>
          <p:nvPr/>
        </p:nvSpPr>
        <p:spPr>
          <a:xfrm>
            <a:off x="3204594" y="2290194"/>
            <a:ext cx="1929468" cy="704676"/>
          </a:xfrm>
          <a:custGeom>
            <a:avLst/>
            <a:gdLst>
              <a:gd name="connsiteX0" fmla="*/ 1929468 w 1929468"/>
              <a:gd name="connsiteY0" fmla="*/ 704676 h 704676"/>
              <a:gd name="connsiteX1" fmla="*/ 1904301 w 1929468"/>
              <a:gd name="connsiteY1" fmla="*/ 562063 h 704676"/>
              <a:gd name="connsiteX2" fmla="*/ 1895912 w 1929468"/>
              <a:gd name="connsiteY2" fmla="*/ 486562 h 704676"/>
              <a:gd name="connsiteX3" fmla="*/ 1870745 w 1929468"/>
              <a:gd name="connsiteY3" fmla="*/ 402672 h 704676"/>
              <a:gd name="connsiteX4" fmla="*/ 1862356 w 1929468"/>
              <a:gd name="connsiteY4" fmla="*/ 377505 h 704676"/>
              <a:gd name="connsiteX5" fmla="*/ 1837189 w 1929468"/>
              <a:gd name="connsiteY5" fmla="*/ 352338 h 704676"/>
              <a:gd name="connsiteX6" fmla="*/ 1828800 w 1929468"/>
              <a:gd name="connsiteY6" fmla="*/ 327171 h 704676"/>
              <a:gd name="connsiteX7" fmla="*/ 1786856 w 1929468"/>
              <a:gd name="connsiteY7" fmla="*/ 268448 h 704676"/>
              <a:gd name="connsiteX8" fmla="*/ 1761689 w 1929468"/>
              <a:gd name="connsiteY8" fmla="*/ 243281 h 704676"/>
              <a:gd name="connsiteX9" fmla="*/ 1744911 w 1929468"/>
              <a:gd name="connsiteY9" fmla="*/ 218114 h 704676"/>
              <a:gd name="connsiteX10" fmla="*/ 1719744 w 1929468"/>
              <a:gd name="connsiteY10" fmla="*/ 201336 h 704676"/>
              <a:gd name="connsiteX11" fmla="*/ 1694577 w 1929468"/>
              <a:gd name="connsiteY11" fmla="*/ 176169 h 704676"/>
              <a:gd name="connsiteX12" fmla="*/ 1661021 w 1929468"/>
              <a:gd name="connsiteY12" fmla="*/ 159391 h 704676"/>
              <a:gd name="connsiteX13" fmla="*/ 1602298 w 1929468"/>
              <a:gd name="connsiteY13" fmla="*/ 117446 h 704676"/>
              <a:gd name="connsiteX14" fmla="*/ 1577131 w 1929468"/>
              <a:gd name="connsiteY14" fmla="*/ 109057 h 704676"/>
              <a:gd name="connsiteX15" fmla="*/ 1551964 w 1929468"/>
              <a:gd name="connsiteY15" fmla="*/ 83890 h 704676"/>
              <a:gd name="connsiteX16" fmla="*/ 1526797 w 1929468"/>
              <a:gd name="connsiteY16" fmla="*/ 75501 h 704676"/>
              <a:gd name="connsiteX17" fmla="*/ 1501630 w 1929468"/>
              <a:gd name="connsiteY17" fmla="*/ 58723 h 704676"/>
              <a:gd name="connsiteX18" fmla="*/ 1451296 w 1929468"/>
              <a:gd name="connsiteY18" fmla="*/ 41945 h 704676"/>
              <a:gd name="connsiteX19" fmla="*/ 1400962 w 1929468"/>
              <a:gd name="connsiteY19" fmla="*/ 25167 h 704676"/>
              <a:gd name="connsiteX20" fmla="*/ 1350628 w 1929468"/>
              <a:gd name="connsiteY20" fmla="*/ 8389 h 704676"/>
              <a:gd name="connsiteX21" fmla="*/ 1325461 w 1929468"/>
              <a:gd name="connsiteY21" fmla="*/ 0 h 704676"/>
              <a:gd name="connsiteX22" fmla="*/ 813733 w 1929468"/>
              <a:gd name="connsiteY22" fmla="*/ 8389 h 704676"/>
              <a:gd name="connsiteX23" fmla="*/ 763399 w 1929468"/>
              <a:gd name="connsiteY23" fmla="*/ 16778 h 704676"/>
              <a:gd name="connsiteX24" fmla="*/ 696287 w 1929468"/>
              <a:gd name="connsiteY24" fmla="*/ 33556 h 704676"/>
              <a:gd name="connsiteX25" fmla="*/ 629175 w 1929468"/>
              <a:gd name="connsiteY25" fmla="*/ 50334 h 704676"/>
              <a:gd name="connsiteX26" fmla="*/ 604008 w 1929468"/>
              <a:gd name="connsiteY26" fmla="*/ 67112 h 704676"/>
              <a:gd name="connsiteX27" fmla="*/ 545285 w 1929468"/>
              <a:gd name="connsiteY27" fmla="*/ 83890 h 704676"/>
              <a:gd name="connsiteX28" fmla="*/ 486562 w 1929468"/>
              <a:gd name="connsiteY28" fmla="*/ 117446 h 704676"/>
              <a:gd name="connsiteX29" fmla="*/ 461395 w 1929468"/>
              <a:gd name="connsiteY29" fmla="*/ 125835 h 704676"/>
              <a:gd name="connsiteX30" fmla="*/ 436228 w 1929468"/>
              <a:gd name="connsiteY30" fmla="*/ 142613 h 704676"/>
              <a:gd name="connsiteX31" fmla="*/ 411061 w 1929468"/>
              <a:gd name="connsiteY31" fmla="*/ 151002 h 704676"/>
              <a:gd name="connsiteX32" fmla="*/ 385894 w 1929468"/>
              <a:gd name="connsiteY32" fmla="*/ 167780 h 704676"/>
              <a:gd name="connsiteX33" fmla="*/ 360727 w 1929468"/>
              <a:gd name="connsiteY33" fmla="*/ 176169 h 704676"/>
              <a:gd name="connsiteX34" fmla="*/ 285226 w 1929468"/>
              <a:gd name="connsiteY34" fmla="*/ 209725 h 704676"/>
              <a:gd name="connsiteX35" fmla="*/ 260059 w 1929468"/>
              <a:gd name="connsiteY35" fmla="*/ 218114 h 704676"/>
              <a:gd name="connsiteX36" fmla="*/ 201336 w 1929468"/>
              <a:gd name="connsiteY36" fmla="*/ 251670 h 704676"/>
              <a:gd name="connsiteX37" fmla="*/ 151002 w 1929468"/>
              <a:gd name="connsiteY37" fmla="*/ 285226 h 704676"/>
              <a:gd name="connsiteX38" fmla="*/ 125835 w 1929468"/>
              <a:gd name="connsiteY38" fmla="*/ 302004 h 704676"/>
              <a:gd name="connsiteX39" fmla="*/ 100668 w 1929468"/>
              <a:gd name="connsiteY39" fmla="*/ 318782 h 704676"/>
              <a:gd name="connsiteX40" fmla="*/ 75501 w 1929468"/>
              <a:gd name="connsiteY40" fmla="*/ 335560 h 704676"/>
              <a:gd name="connsiteX41" fmla="*/ 25167 w 1929468"/>
              <a:gd name="connsiteY41" fmla="*/ 385894 h 704676"/>
              <a:gd name="connsiteX42" fmla="*/ 8389 w 1929468"/>
              <a:gd name="connsiteY42" fmla="*/ 411061 h 704676"/>
              <a:gd name="connsiteX43" fmla="*/ 0 w 1929468"/>
              <a:gd name="connsiteY43" fmla="*/ 436228 h 7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29468" h="704676">
                <a:moveTo>
                  <a:pt x="1929468" y="704676"/>
                </a:moveTo>
                <a:cubicBezTo>
                  <a:pt x="1920418" y="659428"/>
                  <a:pt x="1909082" y="605088"/>
                  <a:pt x="1904301" y="562063"/>
                </a:cubicBezTo>
                <a:cubicBezTo>
                  <a:pt x="1901505" y="536896"/>
                  <a:pt x="1899762" y="511589"/>
                  <a:pt x="1895912" y="486562"/>
                </a:cubicBezTo>
                <a:cubicBezTo>
                  <a:pt x="1892290" y="463016"/>
                  <a:pt x="1877278" y="422270"/>
                  <a:pt x="1870745" y="402672"/>
                </a:cubicBezTo>
                <a:cubicBezTo>
                  <a:pt x="1867949" y="394283"/>
                  <a:pt x="1868609" y="383758"/>
                  <a:pt x="1862356" y="377505"/>
                </a:cubicBezTo>
                <a:lnTo>
                  <a:pt x="1837189" y="352338"/>
                </a:lnTo>
                <a:cubicBezTo>
                  <a:pt x="1834393" y="343949"/>
                  <a:pt x="1832754" y="335080"/>
                  <a:pt x="1828800" y="327171"/>
                </a:cubicBezTo>
                <a:cubicBezTo>
                  <a:pt x="1823487" y="316544"/>
                  <a:pt x="1791419" y="273772"/>
                  <a:pt x="1786856" y="268448"/>
                </a:cubicBezTo>
                <a:cubicBezTo>
                  <a:pt x="1779135" y="259440"/>
                  <a:pt x="1769284" y="252395"/>
                  <a:pt x="1761689" y="243281"/>
                </a:cubicBezTo>
                <a:cubicBezTo>
                  <a:pt x="1755234" y="235536"/>
                  <a:pt x="1752040" y="225243"/>
                  <a:pt x="1744911" y="218114"/>
                </a:cubicBezTo>
                <a:cubicBezTo>
                  <a:pt x="1737782" y="210985"/>
                  <a:pt x="1727489" y="207791"/>
                  <a:pt x="1719744" y="201336"/>
                </a:cubicBezTo>
                <a:cubicBezTo>
                  <a:pt x="1710630" y="193741"/>
                  <a:pt x="1704231" y="183065"/>
                  <a:pt x="1694577" y="176169"/>
                </a:cubicBezTo>
                <a:cubicBezTo>
                  <a:pt x="1684401" y="168900"/>
                  <a:pt x="1671626" y="166019"/>
                  <a:pt x="1661021" y="159391"/>
                </a:cubicBezTo>
                <a:cubicBezTo>
                  <a:pt x="1645821" y="149891"/>
                  <a:pt x="1620045" y="126320"/>
                  <a:pt x="1602298" y="117446"/>
                </a:cubicBezTo>
                <a:cubicBezTo>
                  <a:pt x="1594389" y="113491"/>
                  <a:pt x="1585520" y="111853"/>
                  <a:pt x="1577131" y="109057"/>
                </a:cubicBezTo>
                <a:cubicBezTo>
                  <a:pt x="1568742" y="100668"/>
                  <a:pt x="1561835" y="90471"/>
                  <a:pt x="1551964" y="83890"/>
                </a:cubicBezTo>
                <a:cubicBezTo>
                  <a:pt x="1544606" y="78985"/>
                  <a:pt x="1534706" y="79456"/>
                  <a:pt x="1526797" y="75501"/>
                </a:cubicBezTo>
                <a:cubicBezTo>
                  <a:pt x="1517779" y="70992"/>
                  <a:pt x="1510843" y="62818"/>
                  <a:pt x="1501630" y="58723"/>
                </a:cubicBezTo>
                <a:cubicBezTo>
                  <a:pt x="1485469" y="51540"/>
                  <a:pt x="1468074" y="47538"/>
                  <a:pt x="1451296" y="41945"/>
                </a:cubicBezTo>
                <a:lnTo>
                  <a:pt x="1400962" y="25167"/>
                </a:lnTo>
                <a:lnTo>
                  <a:pt x="1350628" y="8389"/>
                </a:lnTo>
                <a:lnTo>
                  <a:pt x="1325461" y="0"/>
                </a:lnTo>
                <a:lnTo>
                  <a:pt x="813733" y="8389"/>
                </a:lnTo>
                <a:cubicBezTo>
                  <a:pt x="796731" y="8897"/>
                  <a:pt x="780134" y="13735"/>
                  <a:pt x="763399" y="16778"/>
                </a:cubicBezTo>
                <a:cubicBezTo>
                  <a:pt x="681312" y="31703"/>
                  <a:pt x="754499" y="17680"/>
                  <a:pt x="696287" y="33556"/>
                </a:cubicBezTo>
                <a:cubicBezTo>
                  <a:pt x="674040" y="39623"/>
                  <a:pt x="629175" y="50334"/>
                  <a:pt x="629175" y="50334"/>
                </a:cubicBezTo>
                <a:cubicBezTo>
                  <a:pt x="620786" y="55927"/>
                  <a:pt x="613026" y="62603"/>
                  <a:pt x="604008" y="67112"/>
                </a:cubicBezTo>
                <a:cubicBezTo>
                  <a:pt x="583727" y="77252"/>
                  <a:pt x="566788" y="75826"/>
                  <a:pt x="545285" y="83890"/>
                </a:cubicBezTo>
                <a:cubicBezTo>
                  <a:pt x="486456" y="105951"/>
                  <a:pt x="535240" y="93107"/>
                  <a:pt x="486562" y="117446"/>
                </a:cubicBezTo>
                <a:cubicBezTo>
                  <a:pt x="478653" y="121401"/>
                  <a:pt x="469304" y="121880"/>
                  <a:pt x="461395" y="125835"/>
                </a:cubicBezTo>
                <a:cubicBezTo>
                  <a:pt x="452377" y="130344"/>
                  <a:pt x="445246" y="138104"/>
                  <a:pt x="436228" y="142613"/>
                </a:cubicBezTo>
                <a:cubicBezTo>
                  <a:pt x="428319" y="146568"/>
                  <a:pt x="418970" y="147047"/>
                  <a:pt x="411061" y="151002"/>
                </a:cubicBezTo>
                <a:cubicBezTo>
                  <a:pt x="402043" y="155511"/>
                  <a:pt x="394912" y="163271"/>
                  <a:pt x="385894" y="167780"/>
                </a:cubicBezTo>
                <a:cubicBezTo>
                  <a:pt x="377985" y="171735"/>
                  <a:pt x="368636" y="172214"/>
                  <a:pt x="360727" y="176169"/>
                </a:cubicBezTo>
                <a:cubicBezTo>
                  <a:pt x="280962" y="216051"/>
                  <a:pt x="415083" y="166439"/>
                  <a:pt x="285226" y="209725"/>
                </a:cubicBezTo>
                <a:lnTo>
                  <a:pt x="260059" y="218114"/>
                </a:lnTo>
                <a:cubicBezTo>
                  <a:pt x="149983" y="300671"/>
                  <a:pt x="283689" y="205919"/>
                  <a:pt x="201336" y="251670"/>
                </a:cubicBezTo>
                <a:cubicBezTo>
                  <a:pt x="183709" y="261463"/>
                  <a:pt x="167780" y="274041"/>
                  <a:pt x="151002" y="285226"/>
                </a:cubicBezTo>
                <a:lnTo>
                  <a:pt x="125835" y="302004"/>
                </a:lnTo>
                <a:lnTo>
                  <a:pt x="100668" y="318782"/>
                </a:lnTo>
                <a:cubicBezTo>
                  <a:pt x="92279" y="324375"/>
                  <a:pt x="82630" y="328431"/>
                  <a:pt x="75501" y="335560"/>
                </a:cubicBezTo>
                <a:cubicBezTo>
                  <a:pt x="58723" y="352338"/>
                  <a:pt x="38329" y="366151"/>
                  <a:pt x="25167" y="385894"/>
                </a:cubicBezTo>
                <a:cubicBezTo>
                  <a:pt x="19574" y="394283"/>
                  <a:pt x="12898" y="402043"/>
                  <a:pt x="8389" y="411061"/>
                </a:cubicBezTo>
                <a:cubicBezTo>
                  <a:pt x="4434" y="418970"/>
                  <a:pt x="0" y="436228"/>
                  <a:pt x="0" y="436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029166-DDB3-4C53-A360-D969A7D37035}"/>
              </a:ext>
            </a:extLst>
          </p:cNvPr>
          <p:cNvSpPr/>
          <p:nvPr/>
        </p:nvSpPr>
        <p:spPr>
          <a:xfrm>
            <a:off x="3171039" y="2642532"/>
            <a:ext cx="109056" cy="84157"/>
          </a:xfrm>
          <a:custGeom>
            <a:avLst/>
            <a:gdLst>
              <a:gd name="connsiteX0" fmla="*/ 0 w 109056"/>
              <a:gd name="connsiteY0" fmla="*/ 0 h 84157"/>
              <a:gd name="connsiteX1" fmla="*/ 16778 w 109056"/>
              <a:gd name="connsiteY1" fmla="*/ 75501 h 84157"/>
              <a:gd name="connsiteX2" fmla="*/ 41944 w 109056"/>
              <a:gd name="connsiteY2" fmla="*/ 83890 h 84157"/>
              <a:gd name="connsiteX3" fmla="*/ 92278 w 109056"/>
              <a:gd name="connsiteY3" fmla="*/ 67112 h 84157"/>
              <a:gd name="connsiteX4" fmla="*/ 109056 w 109056"/>
              <a:gd name="connsiteY4" fmla="*/ 67112 h 8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56" h="84157">
                <a:moveTo>
                  <a:pt x="0" y="0"/>
                </a:moveTo>
                <a:cubicBezTo>
                  <a:pt x="5593" y="25167"/>
                  <a:pt x="5249" y="52442"/>
                  <a:pt x="16778" y="75501"/>
                </a:cubicBezTo>
                <a:cubicBezTo>
                  <a:pt x="20732" y="83410"/>
                  <a:pt x="33156" y="84866"/>
                  <a:pt x="41944" y="83890"/>
                </a:cubicBezTo>
                <a:cubicBezTo>
                  <a:pt x="59521" y="81937"/>
                  <a:pt x="74592" y="67112"/>
                  <a:pt x="92278" y="67112"/>
                </a:cubicBezTo>
                <a:lnTo>
                  <a:pt x="109056" y="671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490AEB9-4F73-4497-934D-A48DD90AC500}"/>
              </a:ext>
            </a:extLst>
          </p:cNvPr>
          <p:cNvSpPr/>
          <p:nvPr/>
        </p:nvSpPr>
        <p:spPr>
          <a:xfrm>
            <a:off x="1275127" y="2122415"/>
            <a:ext cx="1862356" cy="880844"/>
          </a:xfrm>
          <a:custGeom>
            <a:avLst/>
            <a:gdLst>
              <a:gd name="connsiteX0" fmla="*/ 1862356 w 1862356"/>
              <a:gd name="connsiteY0" fmla="*/ 612396 h 880844"/>
              <a:gd name="connsiteX1" fmla="*/ 1845578 w 1862356"/>
              <a:gd name="connsiteY1" fmla="*/ 478172 h 880844"/>
              <a:gd name="connsiteX2" fmla="*/ 1828800 w 1862356"/>
              <a:gd name="connsiteY2" fmla="*/ 444616 h 880844"/>
              <a:gd name="connsiteX3" fmla="*/ 1820411 w 1862356"/>
              <a:gd name="connsiteY3" fmla="*/ 411060 h 880844"/>
              <a:gd name="connsiteX4" fmla="*/ 1803633 w 1862356"/>
              <a:gd name="connsiteY4" fmla="*/ 360726 h 880844"/>
              <a:gd name="connsiteX5" fmla="*/ 1795244 w 1862356"/>
              <a:gd name="connsiteY5" fmla="*/ 335559 h 880844"/>
              <a:gd name="connsiteX6" fmla="*/ 1770077 w 1862356"/>
              <a:gd name="connsiteY6" fmla="*/ 310392 h 880844"/>
              <a:gd name="connsiteX7" fmla="*/ 1753299 w 1862356"/>
              <a:gd name="connsiteY7" fmla="*/ 285225 h 880844"/>
              <a:gd name="connsiteX8" fmla="*/ 1694576 w 1862356"/>
              <a:gd name="connsiteY8" fmla="*/ 226502 h 880844"/>
              <a:gd name="connsiteX9" fmla="*/ 1652631 w 1862356"/>
              <a:gd name="connsiteY9" fmla="*/ 176168 h 880844"/>
              <a:gd name="connsiteX10" fmla="*/ 1635853 w 1862356"/>
              <a:gd name="connsiteY10" fmla="*/ 151002 h 880844"/>
              <a:gd name="connsiteX11" fmla="*/ 1610686 w 1862356"/>
              <a:gd name="connsiteY11" fmla="*/ 125835 h 880844"/>
              <a:gd name="connsiteX12" fmla="*/ 1593908 w 1862356"/>
              <a:gd name="connsiteY12" fmla="*/ 100668 h 880844"/>
              <a:gd name="connsiteX13" fmla="*/ 1560352 w 1862356"/>
              <a:gd name="connsiteY13" fmla="*/ 83890 h 880844"/>
              <a:gd name="connsiteX14" fmla="*/ 1543574 w 1862356"/>
              <a:gd name="connsiteY14" fmla="*/ 58723 h 880844"/>
              <a:gd name="connsiteX15" fmla="*/ 1493240 w 1862356"/>
              <a:gd name="connsiteY15" fmla="*/ 33556 h 880844"/>
              <a:gd name="connsiteX16" fmla="*/ 1468073 w 1862356"/>
              <a:gd name="connsiteY16" fmla="*/ 16778 h 880844"/>
              <a:gd name="connsiteX17" fmla="*/ 1417739 w 1862356"/>
              <a:gd name="connsiteY17" fmla="*/ 0 h 880844"/>
              <a:gd name="connsiteX18" fmla="*/ 1249959 w 1862356"/>
              <a:gd name="connsiteY18" fmla="*/ 8389 h 880844"/>
              <a:gd name="connsiteX19" fmla="*/ 1191236 w 1862356"/>
              <a:gd name="connsiteY19" fmla="*/ 25167 h 880844"/>
              <a:gd name="connsiteX20" fmla="*/ 1157680 w 1862356"/>
              <a:gd name="connsiteY20" fmla="*/ 33556 h 880844"/>
              <a:gd name="connsiteX21" fmla="*/ 1124124 w 1862356"/>
              <a:gd name="connsiteY21" fmla="*/ 50334 h 880844"/>
              <a:gd name="connsiteX22" fmla="*/ 1082179 w 1862356"/>
              <a:gd name="connsiteY22" fmla="*/ 67112 h 880844"/>
              <a:gd name="connsiteX23" fmla="*/ 1015067 w 1862356"/>
              <a:gd name="connsiteY23" fmla="*/ 117446 h 880844"/>
              <a:gd name="connsiteX24" fmla="*/ 922789 w 1862356"/>
              <a:gd name="connsiteY24" fmla="*/ 159391 h 880844"/>
              <a:gd name="connsiteX25" fmla="*/ 872455 w 1862356"/>
              <a:gd name="connsiteY25" fmla="*/ 192946 h 880844"/>
              <a:gd name="connsiteX26" fmla="*/ 838899 w 1862356"/>
              <a:gd name="connsiteY26" fmla="*/ 218113 h 880844"/>
              <a:gd name="connsiteX27" fmla="*/ 813732 w 1862356"/>
              <a:gd name="connsiteY27" fmla="*/ 226502 h 880844"/>
              <a:gd name="connsiteX28" fmla="*/ 788565 w 1862356"/>
              <a:gd name="connsiteY28" fmla="*/ 243280 h 880844"/>
              <a:gd name="connsiteX29" fmla="*/ 738231 w 1862356"/>
              <a:gd name="connsiteY29" fmla="*/ 260058 h 880844"/>
              <a:gd name="connsiteX30" fmla="*/ 687897 w 1862356"/>
              <a:gd name="connsiteY30" fmla="*/ 285225 h 880844"/>
              <a:gd name="connsiteX31" fmla="*/ 637563 w 1862356"/>
              <a:gd name="connsiteY31" fmla="*/ 327170 h 880844"/>
              <a:gd name="connsiteX32" fmla="*/ 612396 w 1862356"/>
              <a:gd name="connsiteY32" fmla="*/ 343948 h 880844"/>
              <a:gd name="connsiteX33" fmla="*/ 595618 w 1862356"/>
              <a:gd name="connsiteY33" fmla="*/ 369115 h 880844"/>
              <a:gd name="connsiteX34" fmla="*/ 520117 w 1862356"/>
              <a:gd name="connsiteY34" fmla="*/ 402671 h 880844"/>
              <a:gd name="connsiteX35" fmla="*/ 469783 w 1862356"/>
              <a:gd name="connsiteY35" fmla="*/ 453005 h 880844"/>
              <a:gd name="connsiteX36" fmla="*/ 436227 w 1862356"/>
              <a:gd name="connsiteY36" fmla="*/ 478172 h 880844"/>
              <a:gd name="connsiteX37" fmla="*/ 385893 w 1862356"/>
              <a:gd name="connsiteY37" fmla="*/ 528506 h 880844"/>
              <a:gd name="connsiteX38" fmla="*/ 335559 w 1862356"/>
              <a:gd name="connsiteY38" fmla="*/ 562062 h 880844"/>
              <a:gd name="connsiteX39" fmla="*/ 285225 w 1862356"/>
              <a:gd name="connsiteY39" fmla="*/ 612396 h 880844"/>
              <a:gd name="connsiteX40" fmla="*/ 260058 w 1862356"/>
              <a:gd name="connsiteY40" fmla="*/ 637563 h 880844"/>
              <a:gd name="connsiteX41" fmla="*/ 209724 w 1862356"/>
              <a:gd name="connsiteY41" fmla="*/ 679508 h 880844"/>
              <a:gd name="connsiteX42" fmla="*/ 159390 w 1862356"/>
              <a:gd name="connsiteY42" fmla="*/ 721453 h 880844"/>
              <a:gd name="connsiteX43" fmla="*/ 142612 w 1862356"/>
              <a:gd name="connsiteY43" fmla="*/ 746620 h 880844"/>
              <a:gd name="connsiteX44" fmla="*/ 92279 w 1862356"/>
              <a:gd name="connsiteY44" fmla="*/ 780176 h 880844"/>
              <a:gd name="connsiteX45" fmla="*/ 50334 w 1862356"/>
              <a:gd name="connsiteY45" fmla="*/ 830510 h 880844"/>
              <a:gd name="connsiteX46" fmla="*/ 25167 w 1862356"/>
              <a:gd name="connsiteY46" fmla="*/ 847288 h 880844"/>
              <a:gd name="connsiteX47" fmla="*/ 0 w 1862356"/>
              <a:gd name="connsiteY47" fmla="*/ 880844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62356" h="880844">
                <a:moveTo>
                  <a:pt x="1862356" y="612396"/>
                </a:moveTo>
                <a:cubicBezTo>
                  <a:pt x="1860872" y="597555"/>
                  <a:pt x="1853383" y="504190"/>
                  <a:pt x="1845578" y="478172"/>
                </a:cubicBezTo>
                <a:cubicBezTo>
                  <a:pt x="1841985" y="466194"/>
                  <a:pt x="1833191" y="456325"/>
                  <a:pt x="1828800" y="444616"/>
                </a:cubicBezTo>
                <a:cubicBezTo>
                  <a:pt x="1824752" y="433821"/>
                  <a:pt x="1823724" y="422103"/>
                  <a:pt x="1820411" y="411060"/>
                </a:cubicBezTo>
                <a:cubicBezTo>
                  <a:pt x="1815329" y="394120"/>
                  <a:pt x="1809226" y="377504"/>
                  <a:pt x="1803633" y="360726"/>
                </a:cubicBezTo>
                <a:cubicBezTo>
                  <a:pt x="1800837" y="352337"/>
                  <a:pt x="1801497" y="341812"/>
                  <a:pt x="1795244" y="335559"/>
                </a:cubicBezTo>
                <a:cubicBezTo>
                  <a:pt x="1786855" y="327170"/>
                  <a:pt x="1777672" y="319506"/>
                  <a:pt x="1770077" y="310392"/>
                </a:cubicBezTo>
                <a:cubicBezTo>
                  <a:pt x="1763622" y="302647"/>
                  <a:pt x="1760044" y="292719"/>
                  <a:pt x="1753299" y="285225"/>
                </a:cubicBezTo>
                <a:cubicBezTo>
                  <a:pt x="1734781" y="264649"/>
                  <a:pt x="1709931" y="249535"/>
                  <a:pt x="1694576" y="226502"/>
                </a:cubicBezTo>
                <a:cubicBezTo>
                  <a:pt x="1652923" y="164023"/>
                  <a:pt x="1706454" y="240754"/>
                  <a:pt x="1652631" y="176168"/>
                </a:cubicBezTo>
                <a:cubicBezTo>
                  <a:pt x="1646177" y="168423"/>
                  <a:pt x="1642307" y="158747"/>
                  <a:pt x="1635853" y="151002"/>
                </a:cubicBezTo>
                <a:cubicBezTo>
                  <a:pt x="1628258" y="141888"/>
                  <a:pt x="1618281" y="134949"/>
                  <a:pt x="1610686" y="125835"/>
                </a:cubicBezTo>
                <a:cubicBezTo>
                  <a:pt x="1604231" y="118090"/>
                  <a:pt x="1601653" y="107123"/>
                  <a:pt x="1593908" y="100668"/>
                </a:cubicBezTo>
                <a:cubicBezTo>
                  <a:pt x="1584301" y="92662"/>
                  <a:pt x="1571537" y="89483"/>
                  <a:pt x="1560352" y="83890"/>
                </a:cubicBezTo>
                <a:cubicBezTo>
                  <a:pt x="1554759" y="75501"/>
                  <a:pt x="1550703" y="65852"/>
                  <a:pt x="1543574" y="58723"/>
                </a:cubicBezTo>
                <a:cubicBezTo>
                  <a:pt x="1519532" y="34681"/>
                  <a:pt x="1520532" y="47202"/>
                  <a:pt x="1493240" y="33556"/>
                </a:cubicBezTo>
                <a:cubicBezTo>
                  <a:pt x="1484222" y="29047"/>
                  <a:pt x="1477286" y="20873"/>
                  <a:pt x="1468073" y="16778"/>
                </a:cubicBezTo>
                <a:cubicBezTo>
                  <a:pt x="1451912" y="9595"/>
                  <a:pt x="1417739" y="0"/>
                  <a:pt x="1417739" y="0"/>
                </a:cubicBezTo>
                <a:cubicBezTo>
                  <a:pt x="1361812" y="2796"/>
                  <a:pt x="1305762" y="3739"/>
                  <a:pt x="1249959" y="8389"/>
                </a:cubicBezTo>
                <a:cubicBezTo>
                  <a:pt x="1231447" y="9932"/>
                  <a:pt x="1209223" y="20028"/>
                  <a:pt x="1191236" y="25167"/>
                </a:cubicBezTo>
                <a:cubicBezTo>
                  <a:pt x="1180150" y="28334"/>
                  <a:pt x="1168475" y="29508"/>
                  <a:pt x="1157680" y="33556"/>
                </a:cubicBezTo>
                <a:cubicBezTo>
                  <a:pt x="1145971" y="37947"/>
                  <a:pt x="1135552" y="45255"/>
                  <a:pt x="1124124" y="50334"/>
                </a:cubicBezTo>
                <a:cubicBezTo>
                  <a:pt x="1110363" y="56450"/>
                  <a:pt x="1095004" y="59220"/>
                  <a:pt x="1082179" y="67112"/>
                </a:cubicBezTo>
                <a:cubicBezTo>
                  <a:pt x="1058364" y="81768"/>
                  <a:pt x="1041595" y="108603"/>
                  <a:pt x="1015067" y="117446"/>
                </a:cubicBezTo>
                <a:cubicBezTo>
                  <a:pt x="979435" y="129324"/>
                  <a:pt x="960300" y="134384"/>
                  <a:pt x="922789" y="159391"/>
                </a:cubicBezTo>
                <a:cubicBezTo>
                  <a:pt x="906011" y="170576"/>
                  <a:pt x="888587" y="180847"/>
                  <a:pt x="872455" y="192946"/>
                </a:cubicBezTo>
                <a:cubicBezTo>
                  <a:pt x="861270" y="201335"/>
                  <a:pt x="851038" y="211176"/>
                  <a:pt x="838899" y="218113"/>
                </a:cubicBezTo>
                <a:cubicBezTo>
                  <a:pt x="831221" y="222500"/>
                  <a:pt x="821641" y="222547"/>
                  <a:pt x="813732" y="226502"/>
                </a:cubicBezTo>
                <a:cubicBezTo>
                  <a:pt x="804714" y="231011"/>
                  <a:pt x="797778" y="239185"/>
                  <a:pt x="788565" y="243280"/>
                </a:cubicBezTo>
                <a:cubicBezTo>
                  <a:pt x="772404" y="250463"/>
                  <a:pt x="752946" y="250248"/>
                  <a:pt x="738231" y="260058"/>
                </a:cubicBezTo>
                <a:cubicBezTo>
                  <a:pt x="666106" y="308141"/>
                  <a:pt x="757361" y="250493"/>
                  <a:pt x="687897" y="285225"/>
                </a:cubicBezTo>
                <a:cubicBezTo>
                  <a:pt x="656655" y="300846"/>
                  <a:pt x="665393" y="303979"/>
                  <a:pt x="637563" y="327170"/>
                </a:cubicBezTo>
                <a:cubicBezTo>
                  <a:pt x="629818" y="333625"/>
                  <a:pt x="620785" y="338355"/>
                  <a:pt x="612396" y="343948"/>
                </a:cubicBezTo>
                <a:cubicBezTo>
                  <a:pt x="606803" y="352337"/>
                  <a:pt x="604168" y="363771"/>
                  <a:pt x="595618" y="369115"/>
                </a:cubicBezTo>
                <a:cubicBezTo>
                  <a:pt x="528427" y="411109"/>
                  <a:pt x="564156" y="363525"/>
                  <a:pt x="520117" y="402671"/>
                </a:cubicBezTo>
                <a:cubicBezTo>
                  <a:pt x="502383" y="418435"/>
                  <a:pt x="488765" y="438768"/>
                  <a:pt x="469783" y="453005"/>
                </a:cubicBezTo>
                <a:cubicBezTo>
                  <a:pt x="458598" y="461394"/>
                  <a:pt x="446619" y="468819"/>
                  <a:pt x="436227" y="478172"/>
                </a:cubicBezTo>
                <a:cubicBezTo>
                  <a:pt x="418590" y="494045"/>
                  <a:pt x="405636" y="515344"/>
                  <a:pt x="385893" y="528506"/>
                </a:cubicBezTo>
                <a:cubicBezTo>
                  <a:pt x="369115" y="539691"/>
                  <a:pt x="349818" y="547803"/>
                  <a:pt x="335559" y="562062"/>
                </a:cubicBezTo>
                <a:lnTo>
                  <a:pt x="285225" y="612396"/>
                </a:lnTo>
                <a:cubicBezTo>
                  <a:pt x="276836" y="620785"/>
                  <a:pt x="269929" y="630982"/>
                  <a:pt x="260058" y="637563"/>
                </a:cubicBezTo>
                <a:cubicBezTo>
                  <a:pt x="197573" y="679220"/>
                  <a:pt x="274317" y="625681"/>
                  <a:pt x="209724" y="679508"/>
                </a:cubicBezTo>
                <a:cubicBezTo>
                  <a:pt x="173730" y="709503"/>
                  <a:pt x="192811" y="681348"/>
                  <a:pt x="159390" y="721453"/>
                </a:cubicBezTo>
                <a:cubicBezTo>
                  <a:pt x="152935" y="729198"/>
                  <a:pt x="150200" y="739981"/>
                  <a:pt x="142612" y="746620"/>
                </a:cubicBezTo>
                <a:cubicBezTo>
                  <a:pt x="127437" y="759898"/>
                  <a:pt x="92279" y="780176"/>
                  <a:pt x="92279" y="780176"/>
                </a:cubicBezTo>
                <a:cubicBezTo>
                  <a:pt x="75782" y="804922"/>
                  <a:pt x="74556" y="810325"/>
                  <a:pt x="50334" y="830510"/>
                </a:cubicBezTo>
                <a:cubicBezTo>
                  <a:pt x="42589" y="836965"/>
                  <a:pt x="32296" y="840159"/>
                  <a:pt x="25167" y="847288"/>
                </a:cubicBezTo>
                <a:cubicBezTo>
                  <a:pt x="15280" y="857175"/>
                  <a:pt x="0" y="880844"/>
                  <a:pt x="0" y="8808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FE637BE-50A0-4492-8C72-90D20386B27E}"/>
              </a:ext>
            </a:extLst>
          </p:cNvPr>
          <p:cNvSpPr/>
          <p:nvPr/>
        </p:nvSpPr>
        <p:spPr>
          <a:xfrm>
            <a:off x="1291663" y="2885813"/>
            <a:ext cx="109298" cy="118081"/>
          </a:xfrm>
          <a:custGeom>
            <a:avLst/>
            <a:gdLst>
              <a:gd name="connsiteX0" fmla="*/ 25409 w 109298"/>
              <a:gd name="connsiteY0" fmla="*/ 0 h 118081"/>
              <a:gd name="connsiteX1" fmla="*/ 17020 w 109298"/>
              <a:gd name="connsiteY1" fmla="*/ 75501 h 118081"/>
              <a:gd name="connsiteX2" fmla="*/ 242 w 109298"/>
              <a:gd name="connsiteY2" fmla="*/ 100668 h 118081"/>
              <a:gd name="connsiteX3" fmla="*/ 25409 w 109298"/>
              <a:gd name="connsiteY3" fmla="*/ 109057 h 118081"/>
              <a:gd name="connsiteX4" fmla="*/ 109298 w 109298"/>
              <a:gd name="connsiteY4" fmla="*/ 117446 h 1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8" h="118081">
                <a:moveTo>
                  <a:pt x="25409" y="0"/>
                </a:moveTo>
                <a:cubicBezTo>
                  <a:pt x="22613" y="25167"/>
                  <a:pt x="23161" y="50935"/>
                  <a:pt x="17020" y="75501"/>
                </a:cubicBezTo>
                <a:cubicBezTo>
                  <a:pt x="14575" y="85282"/>
                  <a:pt x="-2203" y="90887"/>
                  <a:pt x="242" y="100668"/>
                </a:cubicBezTo>
                <a:cubicBezTo>
                  <a:pt x="2387" y="109247"/>
                  <a:pt x="16906" y="106628"/>
                  <a:pt x="25409" y="109057"/>
                </a:cubicBezTo>
                <a:cubicBezTo>
                  <a:pt x="69013" y="121515"/>
                  <a:pt x="56500" y="117446"/>
                  <a:pt x="109298" y="117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FF03E5-8D14-4B75-B882-A017FF9A74ED}"/>
              </a:ext>
            </a:extLst>
          </p:cNvPr>
          <p:cNvSpPr/>
          <p:nvPr/>
        </p:nvSpPr>
        <p:spPr>
          <a:xfrm>
            <a:off x="2578820" y="2222032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9. </a:t>
            </a:r>
            <a:r>
              <a:rPr lang="ko-KR" altLang="en-US" sz="800" dirty="0">
                <a:solidFill>
                  <a:srgbClr val="6A4F4A"/>
                </a:solidFill>
              </a:rPr>
              <a:t>업데이트 완료 알림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9569F6C-AFB6-43C8-8136-8DEDBD887D0A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3138618" y="3721067"/>
            <a:ext cx="1007405" cy="10140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B094F9AA-77CC-4B61-81B1-85289646B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7" y="4411935"/>
            <a:ext cx="594991" cy="59499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E177EE-6548-49A2-87EA-0A58D35EB4C5}"/>
              </a:ext>
            </a:extLst>
          </p:cNvPr>
          <p:cNvSpPr/>
          <p:nvPr/>
        </p:nvSpPr>
        <p:spPr>
          <a:xfrm>
            <a:off x="4156315" y="4925976"/>
            <a:ext cx="78095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rgbClr val="6A4F4A"/>
                </a:solidFill>
              </a:rPr>
              <a:t>orderer</a:t>
            </a:r>
            <a:endParaRPr lang="en-US" altLang="ko-KR" sz="1100" b="1" dirty="0">
              <a:solidFill>
                <a:srgbClr val="6A4F4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E6C0-8C92-4D83-9286-FD475563A945}"/>
              </a:ext>
            </a:extLst>
          </p:cNvPr>
          <p:cNvSpPr/>
          <p:nvPr/>
        </p:nvSpPr>
        <p:spPr>
          <a:xfrm>
            <a:off x="1663976" y="4080684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6.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CFB29C-9BBF-46FC-8171-C2839D9E3159}"/>
              </a:ext>
            </a:extLst>
          </p:cNvPr>
          <p:cNvSpPr/>
          <p:nvPr/>
        </p:nvSpPr>
        <p:spPr>
          <a:xfrm>
            <a:off x="3948244" y="5161112"/>
            <a:ext cx="230347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7.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트랜잭션을 최신 블록에 포함</a:t>
            </a:r>
            <a:r>
              <a:rPr lang="en-US" altLang="ko-KR" sz="800" dirty="0">
                <a:solidFill>
                  <a:srgbClr val="6A4F4A"/>
                </a:solidFill>
              </a:rPr>
              <a:t>. </a:t>
            </a:r>
            <a:r>
              <a:rPr lang="ko-KR" altLang="en-US" sz="800" dirty="0">
                <a:solidFill>
                  <a:srgbClr val="6A4F4A"/>
                </a:solidFill>
              </a:rPr>
              <a:t>트랜잭션을 정렬한 후 블록 생성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ECE239-01A7-42F0-83E6-A5B9E39D52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27" y="4151552"/>
            <a:ext cx="433120" cy="43312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672A45E-80CF-4521-BE31-A0409E66D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61" y="3672154"/>
            <a:ext cx="433120" cy="43312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95AB17-052F-4D92-9544-66684FF36D4A}"/>
              </a:ext>
            </a:extLst>
          </p:cNvPr>
          <p:cNvSpPr/>
          <p:nvPr/>
        </p:nvSpPr>
        <p:spPr>
          <a:xfrm>
            <a:off x="5767534" y="453700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D0F6D0-AF37-45C6-AA12-F8B247AA522A}"/>
              </a:ext>
            </a:extLst>
          </p:cNvPr>
          <p:cNvSpPr/>
          <p:nvPr/>
        </p:nvSpPr>
        <p:spPr>
          <a:xfrm>
            <a:off x="7207069" y="4015759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peer3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9A6124-1E46-4D7E-935D-099A424D98D9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flipV="1">
            <a:off x="6013187" y="3888714"/>
            <a:ext cx="1209874" cy="262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ABB0AA-E8F2-4961-9E16-184A5E597A2C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284923" y="3672154"/>
            <a:ext cx="728264" cy="479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BFE30F-8EA2-45DE-A8A2-0E1557F0F4DA}"/>
              </a:ext>
            </a:extLst>
          </p:cNvPr>
          <p:cNvCxnSpPr>
            <a:cxnSpLocks/>
            <a:stCxn id="54" idx="1"/>
            <a:endCxn id="28" idx="2"/>
          </p:cNvCxnSpPr>
          <p:nvPr/>
        </p:nvCxnSpPr>
        <p:spPr>
          <a:xfrm flipH="1" flipV="1">
            <a:off x="5284923" y="3672154"/>
            <a:ext cx="1938138" cy="216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92835C-18A1-4589-BDC5-4BA186383EE6}"/>
              </a:ext>
            </a:extLst>
          </p:cNvPr>
          <p:cNvCxnSpPr>
            <a:stCxn id="49" idx="0"/>
            <a:endCxn id="66" idx="3"/>
          </p:cNvCxnSpPr>
          <p:nvPr/>
        </p:nvCxnSpPr>
        <p:spPr>
          <a:xfrm flipV="1">
            <a:off x="4519703" y="3694921"/>
            <a:ext cx="528833" cy="717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E176AF-87BD-4D98-9E3A-65817271DE2C}"/>
              </a:ext>
            </a:extLst>
          </p:cNvPr>
          <p:cNvCxnSpPr>
            <a:cxnSpLocks/>
            <a:stCxn id="49" idx="0"/>
            <a:endCxn id="54" idx="1"/>
          </p:cNvCxnSpPr>
          <p:nvPr/>
        </p:nvCxnSpPr>
        <p:spPr>
          <a:xfrm flipV="1">
            <a:off x="4519703" y="3888714"/>
            <a:ext cx="2703358" cy="52322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CC66DF-53EB-4A63-A179-3DDE4EE1235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4519703" y="4368112"/>
            <a:ext cx="1276924" cy="438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B892EF-9E2B-4E35-8BC5-C4144A5D0AA9}"/>
              </a:ext>
            </a:extLst>
          </p:cNvPr>
          <p:cNvSpPr/>
          <p:nvPr/>
        </p:nvSpPr>
        <p:spPr>
          <a:xfrm>
            <a:off x="4844524" y="4390923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8. </a:t>
            </a:r>
            <a:r>
              <a:rPr lang="ko-KR" altLang="en-US" sz="800" dirty="0">
                <a:solidFill>
                  <a:srgbClr val="6A4F4A"/>
                </a:solidFill>
              </a:rPr>
              <a:t>최신 블록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3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</a:t>
            </a:r>
            <a:r>
              <a:rPr lang="en-US" altLang="ko-KR" sz="1600" dirty="0">
                <a:solidFill>
                  <a:srgbClr val="6A4F4A"/>
                </a:solidFill>
              </a:rPr>
              <a:t>(Decentralized Application)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2F0F7-71FD-4EFE-B7EA-416708200438}"/>
              </a:ext>
            </a:extLst>
          </p:cNvPr>
          <p:cNvSpPr txBox="1"/>
          <p:nvPr/>
        </p:nvSpPr>
        <p:spPr>
          <a:xfrm>
            <a:off x="485101" y="1734932"/>
            <a:ext cx="8187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을 통한 분산원장 업데이트 과정</a:t>
            </a: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CD8DF4EF-6C58-4359-AD3B-206EE32B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299" y="2790837"/>
            <a:ext cx="649914" cy="649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E048F-D23B-4418-ADE4-82E52AAF17C0}"/>
              </a:ext>
            </a:extLst>
          </p:cNvPr>
          <p:cNvSpPr/>
          <p:nvPr/>
        </p:nvSpPr>
        <p:spPr>
          <a:xfrm>
            <a:off x="739585" y="3359197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B7C5E9-61D2-4A04-B851-ABCCCAA084E6}"/>
              </a:ext>
            </a:extLst>
          </p:cNvPr>
          <p:cNvSpPr/>
          <p:nvPr/>
        </p:nvSpPr>
        <p:spPr>
          <a:xfrm>
            <a:off x="1555264" y="3261563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5D3082-0AF4-42B5-A791-CF44D2A14F98}"/>
              </a:ext>
            </a:extLst>
          </p:cNvPr>
          <p:cNvSpPr/>
          <p:nvPr/>
        </p:nvSpPr>
        <p:spPr>
          <a:xfrm>
            <a:off x="2766712" y="2797265"/>
            <a:ext cx="737134" cy="9271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6DE55-AB3A-4E8B-9F84-4FAB2C3AE3D9}"/>
              </a:ext>
            </a:extLst>
          </p:cNvPr>
          <p:cNvSpPr/>
          <p:nvPr/>
        </p:nvSpPr>
        <p:spPr>
          <a:xfrm>
            <a:off x="1526402" y="3038997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1. </a:t>
            </a:r>
            <a:r>
              <a:rPr lang="ko-KR" altLang="en-US" sz="800" dirty="0">
                <a:solidFill>
                  <a:srgbClr val="6A4F4A"/>
                </a:solidFill>
              </a:rPr>
              <a:t>트랜잭션 생성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5C4DA-BC30-4899-B84F-45D13F1B422C}"/>
              </a:ext>
            </a:extLst>
          </p:cNvPr>
          <p:cNvSpPr/>
          <p:nvPr/>
        </p:nvSpPr>
        <p:spPr>
          <a:xfrm>
            <a:off x="2816850" y="3050665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DApp1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6C0B32-9490-4FDA-BB32-3374E641C9BA}"/>
              </a:ext>
            </a:extLst>
          </p:cNvPr>
          <p:cNvSpPr/>
          <p:nvPr/>
        </p:nvSpPr>
        <p:spPr>
          <a:xfrm>
            <a:off x="3596369" y="282469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4E9464-9DDB-4A72-8697-791856A36A0E}"/>
              </a:ext>
            </a:extLst>
          </p:cNvPr>
          <p:cNvSpPr/>
          <p:nvPr/>
        </p:nvSpPr>
        <p:spPr>
          <a:xfrm rot="10800000">
            <a:off x="3569394" y="3429542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BE6A9D-001B-4119-9981-4DEA971C99D0}"/>
              </a:ext>
            </a:extLst>
          </p:cNvPr>
          <p:cNvSpPr/>
          <p:nvPr/>
        </p:nvSpPr>
        <p:spPr>
          <a:xfrm>
            <a:off x="3744936" y="2619576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2. peer</a:t>
            </a:r>
            <a:r>
              <a:rPr lang="ko-KR" altLang="en-US" sz="800" dirty="0">
                <a:solidFill>
                  <a:srgbClr val="6A4F4A"/>
                </a:solidFill>
              </a:rPr>
              <a:t>와 연결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E1EC8A-9C32-49D3-9516-09939185F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24" y="3011057"/>
            <a:ext cx="433120" cy="433120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28AA036-A8C9-4FC7-9502-F300BDB94F2A}"/>
              </a:ext>
            </a:extLst>
          </p:cNvPr>
          <p:cNvCxnSpPr>
            <a:cxnSpLocks/>
          </p:cNvCxnSpPr>
          <p:nvPr/>
        </p:nvCxnSpPr>
        <p:spPr>
          <a:xfrm flipV="1">
            <a:off x="5392923" y="2886163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3B8C54-C6C9-4A2A-9C35-619812018AAE}"/>
              </a:ext>
            </a:extLst>
          </p:cNvPr>
          <p:cNvSpPr/>
          <p:nvPr/>
        </p:nvSpPr>
        <p:spPr>
          <a:xfrm>
            <a:off x="5941967" y="2256060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E7B2D5-B1FB-4ABF-8BC4-807C82855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6583" y="3011057"/>
            <a:ext cx="290139" cy="29013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754436-A717-4E98-9FC9-A512F1CFAFEF}"/>
              </a:ext>
            </a:extLst>
          </p:cNvPr>
          <p:cNvGrpSpPr/>
          <p:nvPr/>
        </p:nvGrpSpPr>
        <p:grpSpPr>
          <a:xfrm>
            <a:off x="6101557" y="2337850"/>
            <a:ext cx="377421" cy="291585"/>
            <a:chOff x="1879378" y="3484075"/>
            <a:chExt cx="494371" cy="4283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24D3D5-D880-456B-9E1B-CA7AEB4B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1073EA-CBEC-4AC6-B33A-6D623AA3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97956F-1E5F-4BEA-88BB-FA8D34C97611}"/>
              </a:ext>
            </a:extLst>
          </p:cNvPr>
          <p:cNvSpPr/>
          <p:nvPr/>
        </p:nvSpPr>
        <p:spPr>
          <a:xfrm>
            <a:off x="4956458" y="335860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9213F2-D3DE-4711-B147-6AEA3E9D48D2}"/>
              </a:ext>
            </a:extLst>
          </p:cNvPr>
          <p:cNvSpPr/>
          <p:nvPr/>
        </p:nvSpPr>
        <p:spPr>
          <a:xfrm>
            <a:off x="6013187" y="254134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7DC77A-D1AD-45E9-B818-2F8F0B9AB66E}"/>
              </a:ext>
            </a:extLst>
          </p:cNvPr>
          <p:cNvSpPr/>
          <p:nvPr/>
        </p:nvSpPr>
        <p:spPr>
          <a:xfrm>
            <a:off x="6040765" y="3263328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D66F3E-BD09-4E90-B481-A0CFBBFA3326}"/>
              </a:ext>
            </a:extLst>
          </p:cNvPr>
          <p:cNvCxnSpPr>
            <a:cxnSpLocks/>
          </p:cNvCxnSpPr>
          <p:nvPr/>
        </p:nvCxnSpPr>
        <p:spPr>
          <a:xfrm>
            <a:off x="6340189" y="2717663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B12D92-B14C-448E-90D1-8A228A7C1D96}"/>
              </a:ext>
            </a:extLst>
          </p:cNvPr>
          <p:cNvSpPr txBox="1"/>
          <p:nvPr/>
        </p:nvSpPr>
        <p:spPr>
          <a:xfrm>
            <a:off x="110883" y="5597335"/>
            <a:ext cx="1090695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트랜잭션 </a:t>
            </a:r>
            <a:r>
              <a:rPr lang="ko-KR" altLang="en-US" sz="1200" dirty="0" err="1">
                <a:solidFill>
                  <a:srgbClr val="6A4F4A"/>
                </a:solidFill>
              </a:rPr>
              <a:t>결괏값과</a:t>
            </a:r>
            <a:r>
              <a:rPr lang="ko-KR" altLang="en-US" sz="1200" dirty="0">
                <a:solidFill>
                  <a:srgbClr val="6A4F4A"/>
                </a:solidFill>
              </a:rPr>
              <a:t> </a:t>
            </a:r>
            <a:r>
              <a:rPr lang="en-US" altLang="ko-KR" sz="1200" dirty="0">
                <a:solidFill>
                  <a:srgbClr val="6A4F4A"/>
                </a:solidFill>
              </a:rPr>
              <a:t>peer1</a:t>
            </a:r>
            <a:r>
              <a:rPr lang="ko-KR" altLang="en-US" sz="1200" dirty="0">
                <a:solidFill>
                  <a:srgbClr val="6A4F4A"/>
                </a:solidFill>
              </a:rPr>
              <a:t>의 </a:t>
            </a:r>
            <a:r>
              <a:rPr lang="en-US" altLang="ko-KR" sz="1200" dirty="0">
                <a:solidFill>
                  <a:srgbClr val="6A4F4A"/>
                </a:solidFill>
              </a:rPr>
              <a:t>identity</a:t>
            </a:r>
            <a:r>
              <a:rPr lang="ko-KR" altLang="en-US" sz="1200" dirty="0">
                <a:solidFill>
                  <a:srgbClr val="6A4F4A"/>
                </a:solidFill>
              </a:rPr>
              <a:t>로 서명한 디지털 인증서와 함께 트랜잭션을 </a:t>
            </a:r>
            <a:r>
              <a:rPr lang="en-US" altLang="ko-KR" sz="1200" dirty="0" err="1">
                <a:solidFill>
                  <a:srgbClr val="6A4F4A"/>
                </a:solidFill>
              </a:rPr>
              <a:t>orderer</a:t>
            </a:r>
            <a:r>
              <a:rPr lang="ko-KR" altLang="en-US" sz="1200" dirty="0">
                <a:solidFill>
                  <a:srgbClr val="6A4F4A"/>
                </a:solidFill>
              </a:rPr>
              <a:t>노드로 전송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>
                <a:solidFill>
                  <a:srgbClr val="6A4F4A"/>
                </a:solidFill>
              </a:rPr>
              <a:t>Orderer</a:t>
            </a:r>
            <a:r>
              <a:rPr lang="en-US" altLang="ko-KR" sz="1200" dirty="0">
                <a:solidFill>
                  <a:srgbClr val="6A4F4A"/>
                </a:solidFill>
              </a:rPr>
              <a:t> </a:t>
            </a:r>
            <a:r>
              <a:rPr lang="ko-KR" altLang="en-US" sz="1200" dirty="0">
                <a:solidFill>
                  <a:srgbClr val="6A4F4A"/>
                </a:solidFill>
              </a:rPr>
              <a:t>노드는 자신이 속한 네트워크에서 발생한 모든 트랜잭션을 수신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수신한 트랜잭션을 순서에 맞게 정렬하여 블록체인의 최신 블록을 생성하고</a:t>
            </a:r>
            <a:r>
              <a:rPr lang="en-US" altLang="ko-KR" sz="1200" dirty="0">
                <a:solidFill>
                  <a:srgbClr val="6A4F4A"/>
                </a:solidFill>
              </a:rPr>
              <a:t>, </a:t>
            </a:r>
            <a:r>
              <a:rPr lang="ko-KR" altLang="en-US" sz="1200" dirty="0">
                <a:solidFill>
                  <a:srgbClr val="6A4F4A"/>
                </a:solidFill>
              </a:rPr>
              <a:t>생성한 블록을 자신이 속한 네트워크의 모든 </a:t>
            </a: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에게 전달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28EB206-9A6D-49D9-B8A1-F34834CFBB47}"/>
              </a:ext>
            </a:extLst>
          </p:cNvPr>
          <p:cNvSpPr/>
          <p:nvPr/>
        </p:nvSpPr>
        <p:spPr>
          <a:xfrm>
            <a:off x="3596369" y="318556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BC3F090-9868-492F-A24F-B7865DB461B3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5398969" y="2308470"/>
            <a:ext cx="485203" cy="919973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084499-B9A1-414C-A4D8-A3C801EC65D8}"/>
              </a:ext>
            </a:extLst>
          </p:cNvPr>
          <p:cNvSpPr/>
          <p:nvPr/>
        </p:nvSpPr>
        <p:spPr>
          <a:xfrm>
            <a:off x="3596900" y="2990678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3. </a:t>
            </a:r>
            <a:r>
              <a:rPr lang="ko-KR" altLang="en-US" sz="800" dirty="0">
                <a:solidFill>
                  <a:srgbClr val="6A4F4A"/>
                </a:solidFill>
              </a:rPr>
              <a:t>체인코드 실행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E6DD84-5BFA-4761-B09B-1563C5E6502F}"/>
              </a:ext>
            </a:extLst>
          </p:cNvPr>
          <p:cNvSpPr/>
          <p:nvPr/>
        </p:nvSpPr>
        <p:spPr>
          <a:xfrm>
            <a:off x="5031421" y="2264253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4. </a:t>
            </a:r>
            <a:r>
              <a:rPr lang="ko-KR" altLang="en-US" sz="800" dirty="0">
                <a:solidFill>
                  <a:srgbClr val="6A4F4A"/>
                </a:solidFill>
              </a:rPr>
              <a:t>체인 코드 실행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E1282B-B3EB-4CED-8680-4052B08E4C55}"/>
              </a:ext>
            </a:extLst>
          </p:cNvPr>
          <p:cNvSpPr/>
          <p:nvPr/>
        </p:nvSpPr>
        <p:spPr>
          <a:xfrm>
            <a:off x="3432417" y="3568315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5.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580B5A0-781B-4E16-8525-8C7D8EDF8896}"/>
              </a:ext>
            </a:extLst>
          </p:cNvPr>
          <p:cNvSpPr/>
          <p:nvPr/>
        </p:nvSpPr>
        <p:spPr>
          <a:xfrm>
            <a:off x="3204594" y="2290194"/>
            <a:ext cx="1929468" cy="704676"/>
          </a:xfrm>
          <a:custGeom>
            <a:avLst/>
            <a:gdLst>
              <a:gd name="connsiteX0" fmla="*/ 1929468 w 1929468"/>
              <a:gd name="connsiteY0" fmla="*/ 704676 h 704676"/>
              <a:gd name="connsiteX1" fmla="*/ 1904301 w 1929468"/>
              <a:gd name="connsiteY1" fmla="*/ 562063 h 704676"/>
              <a:gd name="connsiteX2" fmla="*/ 1895912 w 1929468"/>
              <a:gd name="connsiteY2" fmla="*/ 486562 h 704676"/>
              <a:gd name="connsiteX3" fmla="*/ 1870745 w 1929468"/>
              <a:gd name="connsiteY3" fmla="*/ 402672 h 704676"/>
              <a:gd name="connsiteX4" fmla="*/ 1862356 w 1929468"/>
              <a:gd name="connsiteY4" fmla="*/ 377505 h 704676"/>
              <a:gd name="connsiteX5" fmla="*/ 1837189 w 1929468"/>
              <a:gd name="connsiteY5" fmla="*/ 352338 h 704676"/>
              <a:gd name="connsiteX6" fmla="*/ 1828800 w 1929468"/>
              <a:gd name="connsiteY6" fmla="*/ 327171 h 704676"/>
              <a:gd name="connsiteX7" fmla="*/ 1786856 w 1929468"/>
              <a:gd name="connsiteY7" fmla="*/ 268448 h 704676"/>
              <a:gd name="connsiteX8" fmla="*/ 1761689 w 1929468"/>
              <a:gd name="connsiteY8" fmla="*/ 243281 h 704676"/>
              <a:gd name="connsiteX9" fmla="*/ 1744911 w 1929468"/>
              <a:gd name="connsiteY9" fmla="*/ 218114 h 704676"/>
              <a:gd name="connsiteX10" fmla="*/ 1719744 w 1929468"/>
              <a:gd name="connsiteY10" fmla="*/ 201336 h 704676"/>
              <a:gd name="connsiteX11" fmla="*/ 1694577 w 1929468"/>
              <a:gd name="connsiteY11" fmla="*/ 176169 h 704676"/>
              <a:gd name="connsiteX12" fmla="*/ 1661021 w 1929468"/>
              <a:gd name="connsiteY12" fmla="*/ 159391 h 704676"/>
              <a:gd name="connsiteX13" fmla="*/ 1602298 w 1929468"/>
              <a:gd name="connsiteY13" fmla="*/ 117446 h 704676"/>
              <a:gd name="connsiteX14" fmla="*/ 1577131 w 1929468"/>
              <a:gd name="connsiteY14" fmla="*/ 109057 h 704676"/>
              <a:gd name="connsiteX15" fmla="*/ 1551964 w 1929468"/>
              <a:gd name="connsiteY15" fmla="*/ 83890 h 704676"/>
              <a:gd name="connsiteX16" fmla="*/ 1526797 w 1929468"/>
              <a:gd name="connsiteY16" fmla="*/ 75501 h 704676"/>
              <a:gd name="connsiteX17" fmla="*/ 1501630 w 1929468"/>
              <a:gd name="connsiteY17" fmla="*/ 58723 h 704676"/>
              <a:gd name="connsiteX18" fmla="*/ 1451296 w 1929468"/>
              <a:gd name="connsiteY18" fmla="*/ 41945 h 704676"/>
              <a:gd name="connsiteX19" fmla="*/ 1400962 w 1929468"/>
              <a:gd name="connsiteY19" fmla="*/ 25167 h 704676"/>
              <a:gd name="connsiteX20" fmla="*/ 1350628 w 1929468"/>
              <a:gd name="connsiteY20" fmla="*/ 8389 h 704676"/>
              <a:gd name="connsiteX21" fmla="*/ 1325461 w 1929468"/>
              <a:gd name="connsiteY21" fmla="*/ 0 h 704676"/>
              <a:gd name="connsiteX22" fmla="*/ 813733 w 1929468"/>
              <a:gd name="connsiteY22" fmla="*/ 8389 h 704676"/>
              <a:gd name="connsiteX23" fmla="*/ 763399 w 1929468"/>
              <a:gd name="connsiteY23" fmla="*/ 16778 h 704676"/>
              <a:gd name="connsiteX24" fmla="*/ 696287 w 1929468"/>
              <a:gd name="connsiteY24" fmla="*/ 33556 h 704676"/>
              <a:gd name="connsiteX25" fmla="*/ 629175 w 1929468"/>
              <a:gd name="connsiteY25" fmla="*/ 50334 h 704676"/>
              <a:gd name="connsiteX26" fmla="*/ 604008 w 1929468"/>
              <a:gd name="connsiteY26" fmla="*/ 67112 h 704676"/>
              <a:gd name="connsiteX27" fmla="*/ 545285 w 1929468"/>
              <a:gd name="connsiteY27" fmla="*/ 83890 h 704676"/>
              <a:gd name="connsiteX28" fmla="*/ 486562 w 1929468"/>
              <a:gd name="connsiteY28" fmla="*/ 117446 h 704676"/>
              <a:gd name="connsiteX29" fmla="*/ 461395 w 1929468"/>
              <a:gd name="connsiteY29" fmla="*/ 125835 h 704676"/>
              <a:gd name="connsiteX30" fmla="*/ 436228 w 1929468"/>
              <a:gd name="connsiteY30" fmla="*/ 142613 h 704676"/>
              <a:gd name="connsiteX31" fmla="*/ 411061 w 1929468"/>
              <a:gd name="connsiteY31" fmla="*/ 151002 h 704676"/>
              <a:gd name="connsiteX32" fmla="*/ 385894 w 1929468"/>
              <a:gd name="connsiteY32" fmla="*/ 167780 h 704676"/>
              <a:gd name="connsiteX33" fmla="*/ 360727 w 1929468"/>
              <a:gd name="connsiteY33" fmla="*/ 176169 h 704676"/>
              <a:gd name="connsiteX34" fmla="*/ 285226 w 1929468"/>
              <a:gd name="connsiteY34" fmla="*/ 209725 h 704676"/>
              <a:gd name="connsiteX35" fmla="*/ 260059 w 1929468"/>
              <a:gd name="connsiteY35" fmla="*/ 218114 h 704676"/>
              <a:gd name="connsiteX36" fmla="*/ 201336 w 1929468"/>
              <a:gd name="connsiteY36" fmla="*/ 251670 h 704676"/>
              <a:gd name="connsiteX37" fmla="*/ 151002 w 1929468"/>
              <a:gd name="connsiteY37" fmla="*/ 285226 h 704676"/>
              <a:gd name="connsiteX38" fmla="*/ 125835 w 1929468"/>
              <a:gd name="connsiteY38" fmla="*/ 302004 h 704676"/>
              <a:gd name="connsiteX39" fmla="*/ 100668 w 1929468"/>
              <a:gd name="connsiteY39" fmla="*/ 318782 h 704676"/>
              <a:gd name="connsiteX40" fmla="*/ 75501 w 1929468"/>
              <a:gd name="connsiteY40" fmla="*/ 335560 h 704676"/>
              <a:gd name="connsiteX41" fmla="*/ 25167 w 1929468"/>
              <a:gd name="connsiteY41" fmla="*/ 385894 h 704676"/>
              <a:gd name="connsiteX42" fmla="*/ 8389 w 1929468"/>
              <a:gd name="connsiteY42" fmla="*/ 411061 h 704676"/>
              <a:gd name="connsiteX43" fmla="*/ 0 w 1929468"/>
              <a:gd name="connsiteY43" fmla="*/ 436228 h 7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29468" h="704676">
                <a:moveTo>
                  <a:pt x="1929468" y="704676"/>
                </a:moveTo>
                <a:cubicBezTo>
                  <a:pt x="1920418" y="659428"/>
                  <a:pt x="1909082" y="605088"/>
                  <a:pt x="1904301" y="562063"/>
                </a:cubicBezTo>
                <a:cubicBezTo>
                  <a:pt x="1901505" y="536896"/>
                  <a:pt x="1899762" y="511589"/>
                  <a:pt x="1895912" y="486562"/>
                </a:cubicBezTo>
                <a:cubicBezTo>
                  <a:pt x="1892290" y="463016"/>
                  <a:pt x="1877278" y="422270"/>
                  <a:pt x="1870745" y="402672"/>
                </a:cubicBezTo>
                <a:cubicBezTo>
                  <a:pt x="1867949" y="394283"/>
                  <a:pt x="1868609" y="383758"/>
                  <a:pt x="1862356" y="377505"/>
                </a:cubicBezTo>
                <a:lnTo>
                  <a:pt x="1837189" y="352338"/>
                </a:lnTo>
                <a:cubicBezTo>
                  <a:pt x="1834393" y="343949"/>
                  <a:pt x="1832754" y="335080"/>
                  <a:pt x="1828800" y="327171"/>
                </a:cubicBezTo>
                <a:cubicBezTo>
                  <a:pt x="1823487" y="316544"/>
                  <a:pt x="1791419" y="273772"/>
                  <a:pt x="1786856" y="268448"/>
                </a:cubicBezTo>
                <a:cubicBezTo>
                  <a:pt x="1779135" y="259440"/>
                  <a:pt x="1769284" y="252395"/>
                  <a:pt x="1761689" y="243281"/>
                </a:cubicBezTo>
                <a:cubicBezTo>
                  <a:pt x="1755234" y="235536"/>
                  <a:pt x="1752040" y="225243"/>
                  <a:pt x="1744911" y="218114"/>
                </a:cubicBezTo>
                <a:cubicBezTo>
                  <a:pt x="1737782" y="210985"/>
                  <a:pt x="1727489" y="207791"/>
                  <a:pt x="1719744" y="201336"/>
                </a:cubicBezTo>
                <a:cubicBezTo>
                  <a:pt x="1710630" y="193741"/>
                  <a:pt x="1704231" y="183065"/>
                  <a:pt x="1694577" y="176169"/>
                </a:cubicBezTo>
                <a:cubicBezTo>
                  <a:pt x="1684401" y="168900"/>
                  <a:pt x="1671626" y="166019"/>
                  <a:pt x="1661021" y="159391"/>
                </a:cubicBezTo>
                <a:cubicBezTo>
                  <a:pt x="1645821" y="149891"/>
                  <a:pt x="1620045" y="126320"/>
                  <a:pt x="1602298" y="117446"/>
                </a:cubicBezTo>
                <a:cubicBezTo>
                  <a:pt x="1594389" y="113491"/>
                  <a:pt x="1585520" y="111853"/>
                  <a:pt x="1577131" y="109057"/>
                </a:cubicBezTo>
                <a:cubicBezTo>
                  <a:pt x="1568742" y="100668"/>
                  <a:pt x="1561835" y="90471"/>
                  <a:pt x="1551964" y="83890"/>
                </a:cubicBezTo>
                <a:cubicBezTo>
                  <a:pt x="1544606" y="78985"/>
                  <a:pt x="1534706" y="79456"/>
                  <a:pt x="1526797" y="75501"/>
                </a:cubicBezTo>
                <a:cubicBezTo>
                  <a:pt x="1517779" y="70992"/>
                  <a:pt x="1510843" y="62818"/>
                  <a:pt x="1501630" y="58723"/>
                </a:cubicBezTo>
                <a:cubicBezTo>
                  <a:pt x="1485469" y="51540"/>
                  <a:pt x="1468074" y="47538"/>
                  <a:pt x="1451296" y="41945"/>
                </a:cubicBezTo>
                <a:lnTo>
                  <a:pt x="1400962" y="25167"/>
                </a:lnTo>
                <a:lnTo>
                  <a:pt x="1350628" y="8389"/>
                </a:lnTo>
                <a:lnTo>
                  <a:pt x="1325461" y="0"/>
                </a:lnTo>
                <a:lnTo>
                  <a:pt x="813733" y="8389"/>
                </a:lnTo>
                <a:cubicBezTo>
                  <a:pt x="796731" y="8897"/>
                  <a:pt x="780134" y="13735"/>
                  <a:pt x="763399" y="16778"/>
                </a:cubicBezTo>
                <a:cubicBezTo>
                  <a:pt x="681312" y="31703"/>
                  <a:pt x="754499" y="17680"/>
                  <a:pt x="696287" y="33556"/>
                </a:cubicBezTo>
                <a:cubicBezTo>
                  <a:pt x="674040" y="39623"/>
                  <a:pt x="629175" y="50334"/>
                  <a:pt x="629175" y="50334"/>
                </a:cubicBezTo>
                <a:cubicBezTo>
                  <a:pt x="620786" y="55927"/>
                  <a:pt x="613026" y="62603"/>
                  <a:pt x="604008" y="67112"/>
                </a:cubicBezTo>
                <a:cubicBezTo>
                  <a:pt x="583727" y="77252"/>
                  <a:pt x="566788" y="75826"/>
                  <a:pt x="545285" y="83890"/>
                </a:cubicBezTo>
                <a:cubicBezTo>
                  <a:pt x="486456" y="105951"/>
                  <a:pt x="535240" y="93107"/>
                  <a:pt x="486562" y="117446"/>
                </a:cubicBezTo>
                <a:cubicBezTo>
                  <a:pt x="478653" y="121401"/>
                  <a:pt x="469304" y="121880"/>
                  <a:pt x="461395" y="125835"/>
                </a:cubicBezTo>
                <a:cubicBezTo>
                  <a:pt x="452377" y="130344"/>
                  <a:pt x="445246" y="138104"/>
                  <a:pt x="436228" y="142613"/>
                </a:cubicBezTo>
                <a:cubicBezTo>
                  <a:pt x="428319" y="146568"/>
                  <a:pt x="418970" y="147047"/>
                  <a:pt x="411061" y="151002"/>
                </a:cubicBezTo>
                <a:cubicBezTo>
                  <a:pt x="402043" y="155511"/>
                  <a:pt x="394912" y="163271"/>
                  <a:pt x="385894" y="167780"/>
                </a:cubicBezTo>
                <a:cubicBezTo>
                  <a:pt x="377985" y="171735"/>
                  <a:pt x="368636" y="172214"/>
                  <a:pt x="360727" y="176169"/>
                </a:cubicBezTo>
                <a:cubicBezTo>
                  <a:pt x="280962" y="216051"/>
                  <a:pt x="415083" y="166439"/>
                  <a:pt x="285226" y="209725"/>
                </a:cubicBezTo>
                <a:lnTo>
                  <a:pt x="260059" y="218114"/>
                </a:lnTo>
                <a:cubicBezTo>
                  <a:pt x="149983" y="300671"/>
                  <a:pt x="283689" y="205919"/>
                  <a:pt x="201336" y="251670"/>
                </a:cubicBezTo>
                <a:cubicBezTo>
                  <a:pt x="183709" y="261463"/>
                  <a:pt x="167780" y="274041"/>
                  <a:pt x="151002" y="285226"/>
                </a:cubicBezTo>
                <a:lnTo>
                  <a:pt x="125835" y="302004"/>
                </a:lnTo>
                <a:lnTo>
                  <a:pt x="100668" y="318782"/>
                </a:lnTo>
                <a:cubicBezTo>
                  <a:pt x="92279" y="324375"/>
                  <a:pt x="82630" y="328431"/>
                  <a:pt x="75501" y="335560"/>
                </a:cubicBezTo>
                <a:cubicBezTo>
                  <a:pt x="58723" y="352338"/>
                  <a:pt x="38329" y="366151"/>
                  <a:pt x="25167" y="385894"/>
                </a:cubicBezTo>
                <a:cubicBezTo>
                  <a:pt x="19574" y="394283"/>
                  <a:pt x="12898" y="402043"/>
                  <a:pt x="8389" y="411061"/>
                </a:cubicBezTo>
                <a:cubicBezTo>
                  <a:pt x="4434" y="418970"/>
                  <a:pt x="0" y="436228"/>
                  <a:pt x="0" y="436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029166-DDB3-4C53-A360-D969A7D37035}"/>
              </a:ext>
            </a:extLst>
          </p:cNvPr>
          <p:cNvSpPr/>
          <p:nvPr/>
        </p:nvSpPr>
        <p:spPr>
          <a:xfrm>
            <a:off x="3171039" y="2642532"/>
            <a:ext cx="109056" cy="84157"/>
          </a:xfrm>
          <a:custGeom>
            <a:avLst/>
            <a:gdLst>
              <a:gd name="connsiteX0" fmla="*/ 0 w 109056"/>
              <a:gd name="connsiteY0" fmla="*/ 0 h 84157"/>
              <a:gd name="connsiteX1" fmla="*/ 16778 w 109056"/>
              <a:gd name="connsiteY1" fmla="*/ 75501 h 84157"/>
              <a:gd name="connsiteX2" fmla="*/ 41944 w 109056"/>
              <a:gd name="connsiteY2" fmla="*/ 83890 h 84157"/>
              <a:gd name="connsiteX3" fmla="*/ 92278 w 109056"/>
              <a:gd name="connsiteY3" fmla="*/ 67112 h 84157"/>
              <a:gd name="connsiteX4" fmla="*/ 109056 w 109056"/>
              <a:gd name="connsiteY4" fmla="*/ 67112 h 8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56" h="84157">
                <a:moveTo>
                  <a:pt x="0" y="0"/>
                </a:moveTo>
                <a:cubicBezTo>
                  <a:pt x="5593" y="25167"/>
                  <a:pt x="5249" y="52442"/>
                  <a:pt x="16778" y="75501"/>
                </a:cubicBezTo>
                <a:cubicBezTo>
                  <a:pt x="20732" y="83410"/>
                  <a:pt x="33156" y="84866"/>
                  <a:pt x="41944" y="83890"/>
                </a:cubicBezTo>
                <a:cubicBezTo>
                  <a:pt x="59521" y="81937"/>
                  <a:pt x="74592" y="67112"/>
                  <a:pt x="92278" y="67112"/>
                </a:cubicBezTo>
                <a:lnTo>
                  <a:pt x="109056" y="671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490AEB9-4F73-4497-934D-A48DD90AC500}"/>
              </a:ext>
            </a:extLst>
          </p:cNvPr>
          <p:cNvSpPr/>
          <p:nvPr/>
        </p:nvSpPr>
        <p:spPr>
          <a:xfrm>
            <a:off x="1275127" y="2122415"/>
            <a:ext cx="1862356" cy="880844"/>
          </a:xfrm>
          <a:custGeom>
            <a:avLst/>
            <a:gdLst>
              <a:gd name="connsiteX0" fmla="*/ 1862356 w 1862356"/>
              <a:gd name="connsiteY0" fmla="*/ 612396 h 880844"/>
              <a:gd name="connsiteX1" fmla="*/ 1845578 w 1862356"/>
              <a:gd name="connsiteY1" fmla="*/ 478172 h 880844"/>
              <a:gd name="connsiteX2" fmla="*/ 1828800 w 1862356"/>
              <a:gd name="connsiteY2" fmla="*/ 444616 h 880844"/>
              <a:gd name="connsiteX3" fmla="*/ 1820411 w 1862356"/>
              <a:gd name="connsiteY3" fmla="*/ 411060 h 880844"/>
              <a:gd name="connsiteX4" fmla="*/ 1803633 w 1862356"/>
              <a:gd name="connsiteY4" fmla="*/ 360726 h 880844"/>
              <a:gd name="connsiteX5" fmla="*/ 1795244 w 1862356"/>
              <a:gd name="connsiteY5" fmla="*/ 335559 h 880844"/>
              <a:gd name="connsiteX6" fmla="*/ 1770077 w 1862356"/>
              <a:gd name="connsiteY6" fmla="*/ 310392 h 880844"/>
              <a:gd name="connsiteX7" fmla="*/ 1753299 w 1862356"/>
              <a:gd name="connsiteY7" fmla="*/ 285225 h 880844"/>
              <a:gd name="connsiteX8" fmla="*/ 1694576 w 1862356"/>
              <a:gd name="connsiteY8" fmla="*/ 226502 h 880844"/>
              <a:gd name="connsiteX9" fmla="*/ 1652631 w 1862356"/>
              <a:gd name="connsiteY9" fmla="*/ 176168 h 880844"/>
              <a:gd name="connsiteX10" fmla="*/ 1635853 w 1862356"/>
              <a:gd name="connsiteY10" fmla="*/ 151002 h 880844"/>
              <a:gd name="connsiteX11" fmla="*/ 1610686 w 1862356"/>
              <a:gd name="connsiteY11" fmla="*/ 125835 h 880844"/>
              <a:gd name="connsiteX12" fmla="*/ 1593908 w 1862356"/>
              <a:gd name="connsiteY12" fmla="*/ 100668 h 880844"/>
              <a:gd name="connsiteX13" fmla="*/ 1560352 w 1862356"/>
              <a:gd name="connsiteY13" fmla="*/ 83890 h 880844"/>
              <a:gd name="connsiteX14" fmla="*/ 1543574 w 1862356"/>
              <a:gd name="connsiteY14" fmla="*/ 58723 h 880844"/>
              <a:gd name="connsiteX15" fmla="*/ 1493240 w 1862356"/>
              <a:gd name="connsiteY15" fmla="*/ 33556 h 880844"/>
              <a:gd name="connsiteX16" fmla="*/ 1468073 w 1862356"/>
              <a:gd name="connsiteY16" fmla="*/ 16778 h 880844"/>
              <a:gd name="connsiteX17" fmla="*/ 1417739 w 1862356"/>
              <a:gd name="connsiteY17" fmla="*/ 0 h 880844"/>
              <a:gd name="connsiteX18" fmla="*/ 1249959 w 1862356"/>
              <a:gd name="connsiteY18" fmla="*/ 8389 h 880844"/>
              <a:gd name="connsiteX19" fmla="*/ 1191236 w 1862356"/>
              <a:gd name="connsiteY19" fmla="*/ 25167 h 880844"/>
              <a:gd name="connsiteX20" fmla="*/ 1157680 w 1862356"/>
              <a:gd name="connsiteY20" fmla="*/ 33556 h 880844"/>
              <a:gd name="connsiteX21" fmla="*/ 1124124 w 1862356"/>
              <a:gd name="connsiteY21" fmla="*/ 50334 h 880844"/>
              <a:gd name="connsiteX22" fmla="*/ 1082179 w 1862356"/>
              <a:gd name="connsiteY22" fmla="*/ 67112 h 880844"/>
              <a:gd name="connsiteX23" fmla="*/ 1015067 w 1862356"/>
              <a:gd name="connsiteY23" fmla="*/ 117446 h 880844"/>
              <a:gd name="connsiteX24" fmla="*/ 922789 w 1862356"/>
              <a:gd name="connsiteY24" fmla="*/ 159391 h 880844"/>
              <a:gd name="connsiteX25" fmla="*/ 872455 w 1862356"/>
              <a:gd name="connsiteY25" fmla="*/ 192946 h 880844"/>
              <a:gd name="connsiteX26" fmla="*/ 838899 w 1862356"/>
              <a:gd name="connsiteY26" fmla="*/ 218113 h 880844"/>
              <a:gd name="connsiteX27" fmla="*/ 813732 w 1862356"/>
              <a:gd name="connsiteY27" fmla="*/ 226502 h 880844"/>
              <a:gd name="connsiteX28" fmla="*/ 788565 w 1862356"/>
              <a:gd name="connsiteY28" fmla="*/ 243280 h 880844"/>
              <a:gd name="connsiteX29" fmla="*/ 738231 w 1862356"/>
              <a:gd name="connsiteY29" fmla="*/ 260058 h 880844"/>
              <a:gd name="connsiteX30" fmla="*/ 687897 w 1862356"/>
              <a:gd name="connsiteY30" fmla="*/ 285225 h 880844"/>
              <a:gd name="connsiteX31" fmla="*/ 637563 w 1862356"/>
              <a:gd name="connsiteY31" fmla="*/ 327170 h 880844"/>
              <a:gd name="connsiteX32" fmla="*/ 612396 w 1862356"/>
              <a:gd name="connsiteY32" fmla="*/ 343948 h 880844"/>
              <a:gd name="connsiteX33" fmla="*/ 595618 w 1862356"/>
              <a:gd name="connsiteY33" fmla="*/ 369115 h 880844"/>
              <a:gd name="connsiteX34" fmla="*/ 520117 w 1862356"/>
              <a:gd name="connsiteY34" fmla="*/ 402671 h 880844"/>
              <a:gd name="connsiteX35" fmla="*/ 469783 w 1862356"/>
              <a:gd name="connsiteY35" fmla="*/ 453005 h 880844"/>
              <a:gd name="connsiteX36" fmla="*/ 436227 w 1862356"/>
              <a:gd name="connsiteY36" fmla="*/ 478172 h 880844"/>
              <a:gd name="connsiteX37" fmla="*/ 385893 w 1862356"/>
              <a:gd name="connsiteY37" fmla="*/ 528506 h 880844"/>
              <a:gd name="connsiteX38" fmla="*/ 335559 w 1862356"/>
              <a:gd name="connsiteY38" fmla="*/ 562062 h 880844"/>
              <a:gd name="connsiteX39" fmla="*/ 285225 w 1862356"/>
              <a:gd name="connsiteY39" fmla="*/ 612396 h 880844"/>
              <a:gd name="connsiteX40" fmla="*/ 260058 w 1862356"/>
              <a:gd name="connsiteY40" fmla="*/ 637563 h 880844"/>
              <a:gd name="connsiteX41" fmla="*/ 209724 w 1862356"/>
              <a:gd name="connsiteY41" fmla="*/ 679508 h 880844"/>
              <a:gd name="connsiteX42" fmla="*/ 159390 w 1862356"/>
              <a:gd name="connsiteY42" fmla="*/ 721453 h 880844"/>
              <a:gd name="connsiteX43" fmla="*/ 142612 w 1862356"/>
              <a:gd name="connsiteY43" fmla="*/ 746620 h 880844"/>
              <a:gd name="connsiteX44" fmla="*/ 92279 w 1862356"/>
              <a:gd name="connsiteY44" fmla="*/ 780176 h 880844"/>
              <a:gd name="connsiteX45" fmla="*/ 50334 w 1862356"/>
              <a:gd name="connsiteY45" fmla="*/ 830510 h 880844"/>
              <a:gd name="connsiteX46" fmla="*/ 25167 w 1862356"/>
              <a:gd name="connsiteY46" fmla="*/ 847288 h 880844"/>
              <a:gd name="connsiteX47" fmla="*/ 0 w 1862356"/>
              <a:gd name="connsiteY47" fmla="*/ 880844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62356" h="880844">
                <a:moveTo>
                  <a:pt x="1862356" y="612396"/>
                </a:moveTo>
                <a:cubicBezTo>
                  <a:pt x="1860872" y="597555"/>
                  <a:pt x="1853383" y="504190"/>
                  <a:pt x="1845578" y="478172"/>
                </a:cubicBezTo>
                <a:cubicBezTo>
                  <a:pt x="1841985" y="466194"/>
                  <a:pt x="1833191" y="456325"/>
                  <a:pt x="1828800" y="444616"/>
                </a:cubicBezTo>
                <a:cubicBezTo>
                  <a:pt x="1824752" y="433821"/>
                  <a:pt x="1823724" y="422103"/>
                  <a:pt x="1820411" y="411060"/>
                </a:cubicBezTo>
                <a:cubicBezTo>
                  <a:pt x="1815329" y="394120"/>
                  <a:pt x="1809226" y="377504"/>
                  <a:pt x="1803633" y="360726"/>
                </a:cubicBezTo>
                <a:cubicBezTo>
                  <a:pt x="1800837" y="352337"/>
                  <a:pt x="1801497" y="341812"/>
                  <a:pt x="1795244" y="335559"/>
                </a:cubicBezTo>
                <a:cubicBezTo>
                  <a:pt x="1786855" y="327170"/>
                  <a:pt x="1777672" y="319506"/>
                  <a:pt x="1770077" y="310392"/>
                </a:cubicBezTo>
                <a:cubicBezTo>
                  <a:pt x="1763622" y="302647"/>
                  <a:pt x="1760044" y="292719"/>
                  <a:pt x="1753299" y="285225"/>
                </a:cubicBezTo>
                <a:cubicBezTo>
                  <a:pt x="1734781" y="264649"/>
                  <a:pt x="1709931" y="249535"/>
                  <a:pt x="1694576" y="226502"/>
                </a:cubicBezTo>
                <a:cubicBezTo>
                  <a:pt x="1652923" y="164023"/>
                  <a:pt x="1706454" y="240754"/>
                  <a:pt x="1652631" y="176168"/>
                </a:cubicBezTo>
                <a:cubicBezTo>
                  <a:pt x="1646177" y="168423"/>
                  <a:pt x="1642307" y="158747"/>
                  <a:pt x="1635853" y="151002"/>
                </a:cubicBezTo>
                <a:cubicBezTo>
                  <a:pt x="1628258" y="141888"/>
                  <a:pt x="1618281" y="134949"/>
                  <a:pt x="1610686" y="125835"/>
                </a:cubicBezTo>
                <a:cubicBezTo>
                  <a:pt x="1604231" y="118090"/>
                  <a:pt x="1601653" y="107123"/>
                  <a:pt x="1593908" y="100668"/>
                </a:cubicBezTo>
                <a:cubicBezTo>
                  <a:pt x="1584301" y="92662"/>
                  <a:pt x="1571537" y="89483"/>
                  <a:pt x="1560352" y="83890"/>
                </a:cubicBezTo>
                <a:cubicBezTo>
                  <a:pt x="1554759" y="75501"/>
                  <a:pt x="1550703" y="65852"/>
                  <a:pt x="1543574" y="58723"/>
                </a:cubicBezTo>
                <a:cubicBezTo>
                  <a:pt x="1519532" y="34681"/>
                  <a:pt x="1520532" y="47202"/>
                  <a:pt x="1493240" y="33556"/>
                </a:cubicBezTo>
                <a:cubicBezTo>
                  <a:pt x="1484222" y="29047"/>
                  <a:pt x="1477286" y="20873"/>
                  <a:pt x="1468073" y="16778"/>
                </a:cubicBezTo>
                <a:cubicBezTo>
                  <a:pt x="1451912" y="9595"/>
                  <a:pt x="1417739" y="0"/>
                  <a:pt x="1417739" y="0"/>
                </a:cubicBezTo>
                <a:cubicBezTo>
                  <a:pt x="1361812" y="2796"/>
                  <a:pt x="1305762" y="3739"/>
                  <a:pt x="1249959" y="8389"/>
                </a:cubicBezTo>
                <a:cubicBezTo>
                  <a:pt x="1231447" y="9932"/>
                  <a:pt x="1209223" y="20028"/>
                  <a:pt x="1191236" y="25167"/>
                </a:cubicBezTo>
                <a:cubicBezTo>
                  <a:pt x="1180150" y="28334"/>
                  <a:pt x="1168475" y="29508"/>
                  <a:pt x="1157680" y="33556"/>
                </a:cubicBezTo>
                <a:cubicBezTo>
                  <a:pt x="1145971" y="37947"/>
                  <a:pt x="1135552" y="45255"/>
                  <a:pt x="1124124" y="50334"/>
                </a:cubicBezTo>
                <a:cubicBezTo>
                  <a:pt x="1110363" y="56450"/>
                  <a:pt x="1095004" y="59220"/>
                  <a:pt x="1082179" y="67112"/>
                </a:cubicBezTo>
                <a:cubicBezTo>
                  <a:pt x="1058364" y="81768"/>
                  <a:pt x="1041595" y="108603"/>
                  <a:pt x="1015067" y="117446"/>
                </a:cubicBezTo>
                <a:cubicBezTo>
                  <a:pt x="979435" y="129324"/>
                  <a:pt x="960300" y="134384"/>
                  <a:pt x="922789" y="159391"/>
                </a:cubicBezTo>
                <a:cubicBezTo>
                  <a:pt x="906011" y="170576"/>
                  <a:pt x="888587" y="180847"/>
                  <a:pt x="872455" y="192946"/>
                </a:cubicBezTo>
                <a:cubicBezTo>
                  <a:pt x="861270" y="201335"/>
                  <a:pt x="851038" y="211176"/>
                  <a:pt x="838899" y="218113"/>
                </a:cubicBezTo>
                <a:cubicBezTo>
                  <a:pt x="831221" y="222500"/>
                  <a:pt x="821641" y="222547"/>
                  <a:pt x="813732" y="226502"/>
                </a:cubicBezTo>
                <a:cubicBezTo>
                  <a:pt x="804714" y="231011"/>
                  <a:pt x="797778" y="239185"/>
                  <a:pt x="788565" y="243280"/>
                </a:cubicBezTo>
                <a:cubicBezTo>
                  <a:pt x="772404" y="250463"/>
                  <a:pt x="752946" y="250248"/>
                  <a:pt x="738231" y="260058"/>
                </a:cubicBezTo>
                <a:cubicBezTo>
                  <a:pt x="666106" y="308141"/>
                  <a:pt x="757361" y="250493"/>
                  <a:pt x="687897" y="285225"/>
                </a:cubicBezTo>
                <a:cubicBezTo>
                  <a:pt x="656655" y="300846"/>
                  <a:pt x="665393" y="303979"/>
                  <a:pt x="637563" y="327170"/>
                </a:cubicBezTo>
                <a:cubicBezTo>
                  <a:pt x="629818" y="333625"/>
                  <a:pt x="620785" y="338355"/>
                  <a:pt x="612396" y="343948"/>
                </a:cubicBezTo>
                <a:cubicBezTo>
                  <a:pt x="606803" y="352337"/>
                  <a:pt x="604168" y="363771"/>
                  <a:pt x="595618" y="369115"/>
                </a:cubicBezTo>
                <a:cubicBezTo>
                  <a:pt x="528427" y="411109"/>
                  <a:pt x="564156" y="363525"/>
                  <a:pt x="520117" y="402671"/>
                </a:cubicBezTo>
                <a:cubicBezTo>
                  <a:pt x="502383" y="418435"/>
                  <a:pt x="488765" y="438768"/>
                  <a:pt x="469783" y="453005"/>
                </a:cubicBezTo>
                <a:cubicBezTo>
                  <a:pt x="458598" y="461394"/>
                  <a:pt x="446619" y="468819"/>
                  <a:pt x="436227" y="478172"/>
                </a:cubicBezTo>
                <a:cubicBezTo>
                  <a:pt x="418590" y="494045"/>
                  <a:pt x="405636" y="515344"/>
                  <a:pt x="385893" y="528506"/>
                </a:cubicBezTo>
                <a:cubicBezTo>
                  <a:pt x="369115" y="539691"/>
                  <a:pt x="349818" y="547803"/>
                  <a:pt x="335559" y="562062"/>
                </a:cubicBezTo>
                <a:lnTo>
                  <a:pt x="285225" y="612396"/>
                </a:lnTo>
                <a:cubicBezTo>
                  <a:pt x="276836" y="620785"/>
                  <a:pt x="269929" y="630982"/>
                  <a:pt x="260058" y="637563"/>
                </a:cubicBezTo>
                <a:cubicBezTo>
                  <a:pt x="197573" y="679220"/>
                  <a:pt x="274317" y="625681"/>
                  <a:pt x="209724" y="679508"/>
                </a:cubicBezTo>
                <a:cubicBezTo>
                  <a:pt x="173730" y="709503"/>
                  <a:pt x="192811" y="681348"/>
                  <a:pt x="159390" y="721453"/>
                </a:cubicBezTo>
                <a:cubicBezTo>
                  <a:pt x="152935" y="729198"/>
                  <a:pt x="150200" y="739981"/>
                  <a:pt x="142612" y="746620"/>
                </a:cubicBezTo>
                <a:cubicBezTo>
                  <a:pt x="127437" y="759898"/>
                  <a:pt x="92279" y="780176"/>
                  <a:pt x="92279" y="780176"/>
                </a:cubicBezTo>
                <a:cubicBezTo>
                  <a:pt x="75782" y="804922"/>
                  <a:pt x="74556" y="810325"/>
                  <a:pt x="50334" y="830510"/>
                </a:cubicBezTo>
                <a:cubicBezTo>
                  <a:pt x="42589" y="836965"/>
                  <a:pt x="32296" y="840159"/>
                  <a:pt x="25167" y="847288"/>
                </a:cubicBezTo>
                <a:cubicBezTo>
                  <a:pt x="15280" y="857175"/>
                  <a:pt x="0" y="880844"/>
                  <a:pt x="0" y="8808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FE637BE-50A0-4492-8C72-90D20386B27E}"/>
              </a:ext>
            </a:extLst>
          </p:cNvPr>
          <p:cNvSpPr/>
          <p:nvPr/>
        </p:nvSpPr>
        <p:spPr>
          <a:xfrm>
            <a:off x="1291663" y="2885813"/>
            <a:ext cx="109298" cy="118081"/>
          </a:xfrm>
          <a:custGeom>
            <a:avLst/>
            <a:gdLst>
              <a:gd name="connsiteX0" fmla="*/ 25409 w 109298"/>
              <a:gd name="connsiteY0" fmla="*/ 0 h 118081"/>
              <a:gd name="connsiteX1" fmla="*/ 17020 w 109298"/>
              <a:gd name="connsiteY1" fmla="*/ 75501 h 118081"/>
              <a:gd name="connsiteX2" fmla="*/ 242 w 109298"/>
              <a:gd name="connsiteY2" fmla="*/ 100668 h 118081"/>
              <a:gd name="connsiteX3" fmla="*/ 25409 w 109298"/>
              <a:gd name="connsiteY3" fmla="*/ 109057 h 118081"/>
              <a:gd name="connsiteX4" fmla="*/ 109298 w 109298"/>
              <a:gd name="connsiteY4" fmla="*/ 117446 h 1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8" h="118081">
                <a:moveTo>
                  <a:pt x="25409" y="0"/>
                </a:moveTo>
                <a:cubicBezTo>
                  <a:pt x="22613" y="25167"/>
                  <a:pt x="23161" y="50935"/>
                  <a:pt x="17020" y="75501"/>
                </a:cubicBezTo>
                <a:cubicBezTo>
                  <a:pt x="14575" y="85282"/>
                  <a:pt x="-2203" y="90887"/>
                  <a:pt x="242" y="100668"/>
                </a:cubicBezTo>
                <a:cubicBezTo>
                  <a:pt x="2387" y="109247"/>
                  <a:pt x="16906" y="106628"/>
                  <a:pt x="25409" y="109057"/>
                </a:cubicBezTo>
                <a:cubicBezTo>
                  <a:pt x="69013" y="121515"/>
                  <a:pt x="56500" y="117446"/>
                  <a:pt x="109298" y="117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FF03E5-8D14-4B75-B882-A017FF9A74ED}"/>
              </a:ext>
            </a:extLst>
          </p:cNvPr>
          <p:cNvSpPr/>
          <p:nvPr/>
        </p:nvSpPr>
        <p:spPr>
          <a:xfrm>
            <a:off x="2578820" y="2222032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9. </a:t>
            </a:r>
            <a:r>
              <a:rPr lang="ko-KR" altLang="en-US" sz="800" dirty="0">
                <a:solidFill>
                  <a:srgbClr val="6A4F4A"/>
                </a:solidFill>
              </a:rPr>
              <a:t>업데이트 완료 알림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9569F6C-AFB6-43C8-8136-8DEDBD887D0A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3138618" y="3721067"/>
            <a:ext cx="1007405" cy="10140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B094F9AA-77CC-4B61-81B1-85289646B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7" y="4411935"/>
            <a:ext cx="594991" cy="59499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E177EE-6548-49A2-87EA-0A58D35EB4C5}"/>
              </a:ext>
            </a:extLst>
          </p:cNvPr>
          <p:cNvSpPr/>
          <p:nvPr/>
        </p:nvSpPr>
        <p:spPr>
          <a:xfrm>
            <a:off x="4156315" y="4925976"/>
            <a:ext cx="78095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rgbClr val="6A4F4A"/>
                </a:solidFill>
              </a:rPr>
              <a:t>orderer</a:t>
            </a:r>
            <a:endParaRPr lang="en-US" altLang="ko-KR" sz="1100" b="1" dirty="0">
              <a:solidFill>
                <a:srgbClr val="6A4F4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E6C0-8C92-4D83-9286-FD475563A945}"/>
              </a:ext>
            </a:extLst>
          </p:cNvPr>
          <p:cNvSpPr/>
          <p:nvPr/>
        </p:nvSpPr>
        <p:spPr>
          <a:xfrm>
            <a:off x="1663976" y="4080684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6.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CFB29C-9BBF-46FC-8171-C2839D9E3159}"/>
              </a:ext>
            </a:extLst>
          </p:cNvPr>
          <p:cNvSpPr/>
          <p:nvPr/>
        </p:nvSpPr>
        <p:spPr>
          <a:xfrm>
            <a:off x="3948244" y="5161112"/>
            <a:ext cx="230347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7.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트랜잭션을 최신 블록에 포함</a:t>
            </a:r>
            <a:r>
              <a:rPr lang="en-US" altLang="ko-KR" sz="800" dirty="0">
                <a:solidFill>
                  <a:srgbClr val="6A4F4A"/>
                </a:solidFill>
              </a:rPr>
              <a:t>. </a:t>
            </a:r>
            <a:r>
              <a:rPr lang="ko-KR" altLang="en-US" sz="800" dirty="0">
                <a:solidFill>
                  <a:srgbClr val="6A4F4A"/>
                </a:solidFill>
              </a:rPr>
              <a:t>트랜잭션을 정렬한 후 블록 생성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ECE239-01A7-42F0-83E6-A5B9E39D52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27" y="4151552"/>
            <a:ext cx="433120" cy="43312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672A45E-80CF-4521-BE31-A0409E66D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61" y="3672154"/>
            <a:ext cx="433120" cy="43312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95AB17-052F-4D92-9544-66684FF36D4A}"/>
              </a:ext>
            </a:extLst>
          </p:cNvPr>
          <p:cNvSpPr/>
          <p:nvPr/>
        </p:nvSpPr>
        <p:spPr>
          <a:xfrm>
            <a:off x="5767534" y="453700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D0F6D0-AF37-45C6-AA12-F8B247AA522A}"/>
              </a:ext>
            </a:extLst>
          </p:cNvPr>
          <p:cNvSpPr/>
          <p:nvPr/>
        </p:nvSpPr>
        <p:spPr>
          <a:xfrm>
            <a:off x="7207069" y="4015759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9A6124-1E46-4D7E-935D-099A424D98D9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flipV="1">
            <a:off x="6013187" y="3888714"/>
            <a:ext cx="1209874" cy="262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ABB0AA-E8F2-4961-9E16-184A5E597A2C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284923" y="3672154"/>
            <a:ext cx="728264" cy="479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BFE30F-8EA2-45DE-A8A2-0E1557F0F4DA}"/>
              </a:ext>
            </a:extLst>
          </p:cNvPr>
          <p:cNvCxnSpPr>
            <a:cxnSpLocks/>
            <a:stCxn id="54" idx="1"/>
            <a:endCxn id="28" idx="2"/>
          </p:cNvCxnSpPr>
          <p:nvPr/>
        </p:nvCxnSpPr>
        <p:spPr>
          <a:xfrm flipH="1" flipV="1">
            <a:off x="5284923" y="3672154"/>
            <a:ext cx="1938138" cy="216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92835C-18A1-4589-BDC5-4BA186383EE6}"/>
              </a:ext>
            </a:extLst>
          </p:cNvPr>
          <p:cNvCxnSpPr>
            <a:stCxn id="49" idx="0"/>
            <a:endCxn id="66" idx="3"/>
          </p:cNvCxnSpPr>
          <p:nvPr/>
        </p:nvCxnSpPr>
        <p:spPr>
          <a:xfrm flipV="1">
            <a:off x="4519703" y="3694921"/>
            <a:ext cx="528833" cy="717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E176AF-87BD-4D98-9E3A-65817271DE2C}"/>
              </a:ext>
            </a:extLst>
          </p:cNvPr>
          <p:cNvCxnSpPr>
            <a:cxnSpLocks/>
            <a:stCxn id="49" idx="0"/>
            <a:endCxn id="54" idx="1"/>
          </p:cNvCxnSpPr>
          <p:nvPr/>
        </p:nvCxnSpPr>
        <p:spPr>
          <a:xfrm flipV="1">
            <a:off x="4519703" y="3888714"/>
            <a:ext cx="2703358" cy="52322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CC66DF-53EB-4A63-A179-3DDE4EE1235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4519703" y="4368112"/>
            <a:ext cx="1276924" cy="438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B892EF-9E2B-4E35-8BC5-C4144A5D0AA9}"/>
              </a:ext>
            </a:extLst>
          </p:cNvPr>
          <p:cNvSpPr/>
          <p:nvPr/>
        </p:nvSpPr>
        <p:spPr>
          <a:xfrm>
            <a:off x="4844524" y="4390923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8. </a:t>
            </a:r>
            <a:r>
              <a:rPr lang="ko-KR" altLang="en-US" sz="800" dirty="0">
                <a:solidFill>
                  <a:srgbClr val="6A4F4A"/>
                </a:solidFill>
              </a:rPr>
              <a:t>최신 블록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4CE3A-2329-4CEC-A492-92813A3F6C61}"/>
              </a:ext>
            </a:extLst>
          </p:cNvPr>
          <p:cNvSpPr txBox="1"/>
          <p:nvPr/>
        </p:nvSpPr>
        <p:spPr>
          <a:xfrm>
            <a:off x="8927744" y="4850553"/>
            <a:ext cx="3013108" cy="887615"/>
          </a:xfrm>
          <a:prstGeom prst="rect">
            <a:avLst/>
          </a:prstGeom>
          <a:noFill/>
          <a:ln w="12700">
            <a:solidFill>
              <a:srgbClr val="7A788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/>
              <a:t>Orderer</a:t>
            </a:r>
            <a:r>
              <a:rPr lang="ko-KR" altLang="en-US" sz="1200" b="1" dirty="0"/>
              <a:t>는 트랜잭션을 순서에 맞게 정렬하여 블록을 생성만 할 뿐 트랜잭션의 내용을 확인하고 검증하지 않음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768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</a:t>
            </a:r>
            <a:r>
              <a:rPr lang="en-US" altLang="ko-KR" sz="1600" dirty="0">
                <a:solidFill>
                  <a:srgbClr val="6A4F4A"/>
                </a:solidFill>
              </a:rPr>
              <a:t>(Decentralized Application)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2F0F7-71FD-4EFE-B7EA-416708200438}"/>
              </a:ext>
            </a:extLst>
          </p:cNvPr>
          <p:cNvSpPr txBox="1"/>
          <p:nvPr/>
        </p:nvSpPr>
        <p:spPr>
          <a:xfrm>
            <a:off x="485101" y="1734932"/>
            <a:ext cx="8187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을 통한 분산원장 업데이트 과정</a:t>
            </a: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CD8DF4EF-6C58-4359-AD3B-206EE32B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299" y="2790837"/>
            <a:ext cx="649914" cy="649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E048F-D23B-4418-ADE4-82E52AAF17C0}"/>
              </a:ext>
            </a:extLst>
          </p:cNvPr>
          <p:cNvSpPr/>
          <p:nvPr/>
        </p:nvSpPr>
        <p:spPr>
          <a:xfrm>
            <a:off x="739585" y="3359197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B7C5E9-61D2-4A04-B851-ABCCCAA084E6}"/>
              </a:ext>
            </a:extLst>
          </p:cNvPr>
          <p:cNvSpPr/>
          <p:nvPr/>
        </p:nvSpPr>
        <p:spPr>
          <a:xfrm>
            <a:off x="1555264" y="3261563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5D3082-0AF4-42B5-A791-CF44D2A14F98}"/>
              </a:ext>
            </a:extLst>
          </p:cNvPr>
          <p:cNvSpPr/>
          <p:nvPr/>
        </p:nvSpPr>
        <p:spPr>
          <a:xfrm>
            <a:off x="2766712" y="2797265"/>
            <a:ext cx="737134" cy="9271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6DE55-AB3A-4E8B-9F84-4FAB2C3AE3D9}"/>
              </a:ext>
            </a:extLst>
          </p:cNvPr>
          <p:cNvSpPr/>
          <p:nvPr/>
        </p:nvSpPr>
        <p:spPr>
          <a:xfrm>
            <a:off x="1526402" y="3038997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1. </a:t>
            </a:r>
            <a:r>
              <a:rPr lang="ko-KR" altLang="en-US" sz="800" dirty="0">
                <a:solidFill>
                  <a:srgbClr val="6A4F4A"/>
                </a:solidFill>
              </a:rPr>
              <a:t>트랜잭션 생성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5C4DA-BC30-4899-B84F-45D13F1B422C}"/>
              </a:ext>
            </a:extLst>
          </p:cNvPr>
          <p:cNvSpPr/>
          <p:nvPr/>
        </p:nvSpPr>
        <p:spPr>
          <a:xfrm>
            <a:off x="2816850" y="3050665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DApp1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6C0B32-9490-4FDA-BB32-3374E641C9BA}"/>
              </a:ext>
            </a:extLst>
          </p:cNvPr>
          <p:cNvSpPr/>
          <p:nvPr/>
        </p:nvSpPr>
        <p:spPr>
          <a:xfrm>
            <a:off x="3596369" y="282469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4E9464-9DDB-4A72-8697-791856A36A0E}"/>
              </a:ext>
            </a:extLst>
          </p:cNvPr>
          <p:cNvSpPr/>
          <p:nvPr/>
        </p:nvSpPr>
        <p:spPr>
          <a:xfrm rot="10800000">
            <a:off x="3569394" y="3429542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BE6A9D-001B-4119-9981-4DEA971C99D0}"/>
              </a:ext>
            </a:extLst>
          </p:cNvPr>
          <p:cNvSpPr/>
          <p:nvPr/>
        </p:nvSpPr>
        <p:spPr>
          <a:xfrm>
            <a:off x="3744936" y="2619576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2. peer</a:t>
            </a:r>
            <a:r>
              <a:rPr lang="ko-KR" altLang="en-US" sz="800" dirty="0">
                <a:solidFill>
                  <a:srgbClr val="6A4F4A"/>
                </a:solidFill>
              </a:rPr>
              <a:t>와 연결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E1EC8A-9C32-49D3-9516-09939185F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24" y="3011057"/>
            <a:ext cx="433120" cy="433120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28AA036-A8C9-4FC7-9502-F300BDB94F2A}"/>
              </a:ext>
            </a:extLst>
          </p:cNvPr>
          <p:cNvCxnSpPr>
            <a:cxnSpLocks/>
          </p:cNvCxnSpPr>
          <p:nvPr/>
        </p:nvCxnSpPr>
        <p:spPr>
          <a:xfrm flipV="1">
            <a:off x="5392923" y="2886163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3B8C54-C6C9-4A2A-9C35-619812018AAE}"/>
              </a:ext>
            </a:extLst>
          </p:cNvPr>
          <p:cNvSpPr/>
          <p:nvPr/>
        </p:nvSpPr>
        <p:spPr>
          <a:xfrm>
            <a:off x="5941967" y="2256060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E7B2D5-B1FB-4ABF-8BC4-807C82855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6583" y="3011057"/>
            <a:ext cx="290139" cy="29013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754436-A717-4E98-9FC9-A512F1CFAFEF}"/>
              </a:ext>
            </a:extLst>
          </p:cNvPr>
          <p:cNvGrpSpPr/>
          <p:nvPr/>
        </p:nvGrpSpPr>
        <p:grpSpPr>
          <a:xfrm>
            <a:off x="6101557" y="2337850"/>
            <a:ext cx="377421" cy="291585"/>
            <a:chOff x="1879378" y="3484075"/>
            <a:chExt cx="494371" cy="4283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24D3D5-D880-456B-9E1B-CA7AEB4B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1073EA-CBEC-4AC6-B33A-6D623AA3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97956F-1E5F-4BEA-88BB-FA8D34C97611}"/>
              </a:ext>
            </a:extLst>
          </p:cNvPr>
          <p:cNvSpPr/>
          <p:nvPr/>
        </p:nvSpPr>
        <p:spPr>
          <a:xfrm>
            <a:off x="4956458" y="335860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9213F2-D3DE-4711-B147-6AEA3E9D48D2}"/>
              </a:ext>
            </a:extLst>
          </p:cNvPr>
          <p:cNvSpPr/>
          <p:nvPr/>
        </p:nvSpPr>
        <p:spPr>
          <a:xfrm>
            <a:off x="6013187" y="254134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7DC77A-D1AD-45E9-B818-2F8F0B9AB66E}"/>
              </a:ext>
            </a:extLst>
          </p:cNvPr>
          <p:cNvSpPr/>
          <p:nvPr/>
        </p:nvSpPr>
        <p:spPr>
          <a:xfrm>
            <a:off x="6040765" y="3263328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D66F3E-BD09-4E90-B481-A0CFBBFA3326}"/>
              </a:ext>
            </a:extLst>
          </p:cNvPr>
          <p:cNvCxnSpPr>
            <a:cxnSpLocks/>
          </p:cNvCxnSpPr>
          <p:nvPr/>
        </p:nvCxnSpPr>
        <p:spPr>
          <a:xfrm>
            <a:off x="6340189" y="2717663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B12D92-B14C-448E-90D1-8A228A7C1D96}"/>
              </a:ext>
            </a:extLst>
          </p:cNvPr>
          <p:cNvSpPr txBox="1"/>
          <p:nvPr/>
        </p:nvSpPr>
        <p:spPr>
          <a:xfrm>
            <a:off x="110883" y="5597335"/>
            <a:ext cx="1090695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최신 블록을 전달받은 모든 </a:t>
            </a: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는 해당 블록에 포함된 모든 트랜잭션에 대한 </a:t>
            </a:r>
            <a:r>
              <a:rPr lang="ko-KR" altLang="en-US" sz="1200" dirty="0" err="1">
                <a:solidFill>
                  <a:srgbClr val="6A4F4A"/>
                </a:solidFill>
              </a:rPr>
              <a:t>결괏값과</a:t>
            </a:r>
            <a:r>
              <a:rPr lang="ko-KR" altLang="en-US" sz="1200" dirty="0">
                <a:solidFill>
                  <a:srgbClr val="6A4F4A"/>
                </a:solidFill>
              </a:rPr>
              <a:t> 인증서를 검증하는 작업을 수행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검증 과정에서 문제가 없을 시 자신의 로컬 저장소에 저장된 분산원장을 업데이트함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solidFill>
                  <a:srgbClr val="6A4F4A"/>
                </a:solidFill>
              </a:rPr>
              <a:t>Peer</a:t>
            </a:r>
            <a:r>
              <a:rPr lang="ko-KR" altLang="en-US" sz="1200" dirty="0">
                <a:solidFill>
                  <a:srgbClr val="6A4F4A"/>
                </a:solidFill>
              </a:rPr>
              <a:t>는 블록 업데이트 결과를 분산 애플리케이션에 알려주는 것을 끝으로 분산원장 업데이트 과정을 완료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28EB206-9A6D-49D9-B8A1-F34834CFBB47}"/>
              </a:ext>
            </a:extLst>
          </p:cNvPr>
          <p:cNvSpPr/>
          <p:nvPr/>
        </p:nvSpPr>
        <p:spPr>
          <a:xfrm>
            <a:off x="3596369" y="3185560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BC3F090-9868-492F-A24F-B7865DB461B3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5398969" y="2308470"/>
            <a:ext cx="485203" cy="919973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084499-B9A1-414C-A4D8-A3C801EC65D8}"/>
              </a:ext>
            </a:extLst>
          </p:cNvPr>
          <p:cNvSpPr/>
          <p:nvPr/>
        </p:nvSpPr>
        <p:spPr>
          <a:xfrm>
            <a:off x="3596900" y="2990678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3. </a:t>
            </a:r>
            <a:r>
              <a:rPr lang="ko-KR" altLang="en-US" sz="800" dirty="0">
                <a:solidFill>
                  <a:srgbClr val="6A4F4A"/>
                </a:solidFill>
              </a:rPr>
              <a:t>체인코드 실행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E6DD84-5BFA-4761-B09B-1563C5E6502F}"/>
              </a:ext>
            </a:extLst>
          </p:cNvPr>
          <p:cNvSpPr/>
          <p:nvPr/>
        </p:nvSpPr>
        <p:spPr>
          <a:xfrm>
            <a:off x="5031421" y="2264253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4. </a:t>
            </a:r>
            <a:r>
              <a:rPr lang="ko-KR" altLang="en-US" sz="800" dirty="0">
                <a:solidFill>
                  <a:srgbClr val="6A4F4A"/>
                </a:solidFill>
              </a:rPr>
              <a:t>체인 코드 실행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E1282B-B3EB-4CED-8680-4052B08E4C55}"/>
              </a:ext>
            </a:extLst>
          </p:cNvPr>
          <p:cNvSpPr/>
          <p:nvPr/>
        </p:nvSpPr>
        <p:spPr>
          <a:xfrm>
            <a:off x="3432417" y="3568315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5.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580B5A0-781B-4E16-8525-8C7D8EDF8896}"/>
              </a:ext>
            </a:extLst>
          </p:cNvPr>
          <p:cNvSpPr/>
          <p:nvPr/>
        </p:nvSpPr>
        <p:spPr>
          <a:xfrm>
            <a:off x="3204594" y="2290194"/>
            <a:ext cx="1929468" cy="704676"/>
          </a:xfrm>
          <a:custGeom>
            <a:avLst/>
            <a:gdLst>
              <a:gd name="connsiteX0" fmla="*/ 1929468 w 1929468"/>
              <a:gd name="connsiteY0" fmla="*/ 704676 h 704676"/>
              <a:gd name="connsiteX1" fmla="*/ 1904301 w 1929468"/>
              <a:gd name="connsiteY1" fmla="*/ 562063 h 704676"/>
              <a:gd name="connsiteX2" fmla="*/ 1895912 w 1929468"/>
              <a:gd name="connsiteY2" fmla="*/ 486562 h 704676"/>
              <a:gd name="connsiteX3" fmla="*/ 1870745 w 1929468"/>
              <a:gd name="connsiteY3" fmla="*/ 402672 h 704676"/>
              <a:gd name="connsiteX4" fmla="*/ 1862356 w 1929468"/>
              <a:gd name="connsiteY4" fmla="*/ 377505 h 704676"/>
              <a:gd name="connsiteX5" fmla="*/ 1837189 w 1929468"/>
              <a:gd name="connsiteY5" fmla="*/ 352338 h 704676"/>
              <a:gd name="connsiteX6" fmla="*/ 1828800 w 1929468"/>
              <a:gd name="connsiteY6" fmla="*/ 327171 h 704676"/>
              <a:gd name="connsiteX7" fmla="*/ 1786856 w 1929468"/>
              <a:gd name="connsiteY7" fmla="*/ 268448 h 704676"/>
              <a:gd name="connsiteX8" fmla="*/ 1761689 w 1929468"/>
              <a:gd name="connsiteY8" fmla="*/ 243281 h 704676"/>
              <a:gd name="connsiteX9" fmla="*/ 1744911 w 1929468"/>
              <a:gd name="connsiteY9" fmla="*/ 218114 h 704676"/>
              <a:gd name="connsiteX10" fmla="*/ 1719744 w 1929468"/>
              <a:gd name="connsiteY10" fmla="*/ 201336 h 704676"/>
              <a:gd name="connsiteX11" fmla="*/ 1694577 w 1929468"/>
              <a:gd name="connsiteY11" fmla="*/ 176169 h 704676"/>
              <a:gd name="connsiteX12" fmla="*/ 1661021 w 1929468"/>
              <a:gd name="connsiteY12" fmla="*/ 159391 h 704676"/>
              <a:gd name="connsiteX13" fmla="*/ 1602298 w 1929468"/>
              <a:gd name="connsiteY13" fmla="*/ 117446 h 704676"/>
              <a:gd name="connsiteX14" fmla="*/ 1577131 w 1929468"/>
              <a:gd name="connsiteY14" fmla="*/ 109057 h 704676"/>
              <a:gd name="connsiteX15" fmla="*/ 1551964 w 1929468"/>
              <a:gd name="connsiteY15" fmla="*/ 83890 h 704676"/>
              <a:gd name="connsiteX16" fmla="*/ 1526797 w 1929468"/>
              <a:gd name="connsiteY16" fmla="*/ 75501 h 704676"/>
              <a:gd name="connsiteX17" fmla="*/ 1501630 w 1929468"/>
              <a:gd name="connsiteY17" fmla="*/ 58723 h 704676"/>
              <a:gd name="connsiteX18" fmla="*/ 1451296 w 1929468"/>
              <a:gd name="connsiteY18" fmla="*/ 41945 h 704676"/>
              <a:gd name="connsiteX19" fmla="*/ 1400962 w 1929468"/>
              <a:gd name="connsiteY19" fmla="*/ 25167 h 704676"/>
              <a:gd name="connsiteX20" fmla="*/ 1350628 w 1929468"/>
              <a:gd name="connsiteY20" fmla="*/ 8389 h 704676"/>
              <a:gd name="connsiteX21" fmla="*/ 1325461 w 1929468"/>
              <a:gd name="connsiteY21" fmla="*/ 0 h 704676"/>
              <a:gd name="connsiteX22" fmla="*/ 813733 w 1929468"/>
              <a:gd name="connsiteY22" fmla="*/ 8389 h 704676"/>
              <a:gd name="connsiteX23" fmla="*/ 763399 w 1929468"/>
              <a:gd name="connsiteY23" fmla="*/ 16778 h 704676"/>
              <a:gd name="connsiteX24" fmla="*/ 696287 w 1929468"/>
              <a:gd name="connsiteY24" fmla="*/ 33556 h 704676"/>
              <a:gd name="connsiteX25" fmla="*/ 629175 w 1929468"/>
              <a:gd name="connsiteY25" fmla="*/ 50334 h 704676"/>
              <a:gd name="connsiteX26" fmla="*/ 604008 w 1929468"/>
              <a:gd name="connsiteY26" fmla="*/ 67112 h 704676"/>
              <a:gd name="connsiteX27" fmla="*/ 545285 w 1929468"/>
              <a:gd name="connsiteY27" fmla="*/ 83890 h 704676"/>
              <a:gd name="connsiteX28" fmla="*/ 486562 w 1929468"/>
              <a:gd name="connsiteY28" fmla="*/ 117446 h 704676"/>
              <a:gd name="connsiteX29" fmla="*/ 461395 w 1929468"/>
              <a:gd name="connsiteY29" fmla="*/ 125835 h 704676"/>
              <a:gd name="connsiteX30" fmla="*/ 436228 w 1929468"/>
              <a:gd name="connsiteY30" fmla="*/ 142613 h 704676"/>
              <a:gd name="connsiteX31" fmla="*/ 411061 w 1929468"/>
              <a:gd name="connsiteY31" fmla="*/ 151002 h 704676"/>
              <a:gd name="connsiteX32" fmla="*/ 385894 w 1929468"/>
              <a:gd name="connsiteY32" fmla="*/ 167780 h 704676"/>
              <a:gd name="connsiteX33" fmla="*/ 360727 w 1929468"/>
              <a:gd name="connsiteY33" fmla="*/ 176169 h 704676"/>
              <a:gd name="connsiteX34" fmla="*/ 285226 w 1929468"/>
              <a:gd name="connsiteY34" fmla="*/ 209725 h 704676"/>
              <a:gd name="connsiteX35" fmla="*/ 260059 w 1929468"/>
              <a:gd name="connsiteY35" fmla="*/ 218114 h 704676"/>
              <a:gd name="connsiteX36" fmla="*/ 201336 w 1929468"/>
              <a:gd name="connsiteY36" fmla="*/ 251670 h 704676"/>
              <a:gd name="connsiteX37" fmla="*/ 151002 w 1929468"/>
              <a:gd name="connsiteY37" fmla="*/ 285226 h 704676"/>
              <a:gd name="connsiteX38" fmla="*/ 125835 w 1929468"/>
              <a:gd name="connsiteY38" fmla="*/ 302004 h 704676"/>
              <a:gd name="connsiteX39" fmla="*/ 100668 w 1929468"/>
              <a:gd name="connsiteY39" fmla="*/ 318782 h 704676"/>
              <a:gd name="connsiteX40" fmla="*/ 75501 w 1929468"/>
              <a:gd name="connsiteY40" fmla="*/ 335560 h 704676"/>
              <a:gd name="connsiteX41" fmla="*/ 25167 w 1929468"/>
              <a:gd name="connsiteY41" fmla="*/ 385894 h 704676"/>
              <a:gd name="connsiteX42" fmla="*/ 8389 w 1929468"/>
              <a:gd name="connsiteY42" fmla="*/ 411061 h 704676"/>
              <a:gd name="connsiteX43" fmla="*/ 0 w 1929468"/>
              <a:gd name="connsiteY43" fmla="*/ 436228 h 7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29468" h="704676">
                <a:moveTo>
                  <a:pt x="1929468" y="704676"/>
                </a:moveTo>
                <a:cubicBezTo>
                  <a:pt x="1920418" y="659428"/>
                  <a:pt x="1909082" y="605088"/>
                  <a:pt x="1904301" y="562063"/>
                </a:cubicBezTo>
                <a:cubicBezTo>
                  <a:pt x="1901505" y="536896"/>
                  <a:pt x="1899762" y="511589"/>
                  <a:pt x="1895912" y="486562"/>
                </a:cubicBezTo>
                <a:cubicBezTo>
                  <a:pt x="1892290" y="463016"/>
                  <a:pt x="1877278" y="422270"/>
                  <a:pt x="1870745" y="402672"/>
                </a:cubicBezTo>
                <a:cubicBezTo>
                  <a:pt x="1867949" y="394283"/>
                  <a:pt x="1868609" y="383758"/>
                  <a:pt x="1862356" y="377505"/>
                </a:cubicBezTo>
                <a:lnTo>
                  <a:pt x="1837189" y="352338"/>
                </a:lnTo>
                <a:cubicBezTo>
                  <a:pt x="1834393" y="343949"/>
                  <a:pt x="1832754" y="335080"/>
                  <a:pt x="1828800" y="327171"/>
                </a:cubicBezTo>
                <a:cubicBezTo>
                  <a:pt x="1823487" y="316544"/>
                  <a:pt x="1791419" y="273772"/>
                  <a:pt x="1786856" y="268448"/>
                </a:cubicBezTo>
                <a:cubicBezTo>
                  <a:pt x="1779135" y="259440"/>
                  <a:pt x="1769284" y="252395"/>
                  <a:pt x="1761689" y="243281"/>
                </a:cubicBezTo>
                <a:cubicBezTo>
                  <a:pt x="1755234" y="235536"/>
                  <a:pt x="1752040" y="225243"/>
                  <a:pt x="1744911" y="218114"/>
                </a:cubicBezTo>
                <a:cubicBezTo>
                  <a:pt x="1737782" y="210985"/>
                  <a:pt x="1727489" y="207791"/>
                  <a:pt x="1719744" y="201336"/>
                </a:cubicBezTo>
                <a:cubicBezTo>
                  <a:pt x="1710630" y="193741"/>
                  <a:pt x="1704231" y="183065"/>
                  <a:pt x="1694577" y="176169"/>
                </a:cubicBezTo>
                <a:cubicBezTo>
                  <a:pt x="1684401" y="168900"/>
                  <a:pt x="1671626" y="166019"/>
                  <a:pt x="1661021" y="159391"/>
                </a:cubicBezTo>
                <a:cubicBezTo>
                  <a:pt x="1645821" y="149891"/>
                  <a:pt x="1620045" y="126320"/>
                  <a:pt x="1602298" y="117446"/>
                </a:cubicBezTo>
                <a:cubicBezTo>
                  <a:pt x="1594389" y="113491"/>
                  <a:pt x="1585520" y="111853"/>
                  <a:pt x="1577131" y="109057"/>
                </a:cubicBezTo>
                <a:cubicBezTo>
                  <a:pt x="1568742" y="100668"/>
                  <a:pt x="1561835" y="90471"/>
                  <a:pt x="1551964" y="83890"/>
                </a:cubicBezTo>
                <a:cubicBezTo>
                  <a:pt x="1544606" y="78985"/>
                  <a:pt x="1534706" y="79456"/>
                  <a:pt x="1526797" y="75501"/>
                </a:cubicBezTo>
                <a:cubicBezTo>
                  <a:pt x="1517779" y="70992"/>
                  <a:pt x="1510843" y="62818"/>
                  <a:pt x="1501630" y="58723"/>
                </a:cubicBezTo>
                <a:cubicBezTo>
                  <a:pt x="1485469" y="51540"/>
                  <a:pt x="1468074" y="47538"/>
                  <a:pt x="1451296" y="41945"/>
                </a:cubicBezTo>
                <a:lnTo>
                  <a:pt x="1400962" y="25167"/>
                </a:lnTo>
                <a:lnTo>
                  <a:pt x="1350628" y="8389"/>
                </a:lnTo>
                <a:lnTo>
                  <a:pt x="1325461" y="0"/>
                </a:lnTo>
                <a:lnTo>
                  <a:pt x="813733" y="8389"/>
                </a:lnTo>
                <a:cubicBezTo>
                  <a:pt x="796731" y="8897"/>
                  <a:pt x="780134" y="13735"/>
                  <a:pt x="763399" y="16778"/>
                </a:cubicBezTo>
                <a:cubicBezTo>
                  <a:pt x="681312" y="31703"/>
                  <a:pt x="754499" y="17680"/>
                  <a:pt x="696287" y="33556"/>
                </a:cubicBezTo>
                <a:cubicBezTo>
                  <a:pt x="674040" y="39623"/>
                  <a:pt x="629175" y="50334"/>
                  <a:pt x="629175" y="50334"/>
                </a:cubicBezTo>
                <a:cubicBezTo>
                  <a:pt x="620786" y="55927"/>
                  <a:pt x="613026" y="62603"/>
                  <a:pt x="604008" y="67112"/>
                </a:cubicBezTo>
                <a:cubicBezTo>
                  <a:pt x="583727" y="77252"/>
                  <a:pt x="566788" y="75826"/>
                  <a:pt x="545285" y="83890"/>
                </a:cubicBezTo>
                <a:cubicBezTo>
                  <a:pt x="486456" y="105951"/>
                  <a:pt x="535240" y="93107"/>
                  <a:pt x="486562" y="117446"/>
                </a:cubicBezTo>
                <a:cubicBezTo>
                  <a:pt x="478653" y="121401"/>
                  <a:pt x="469304" y="121880"/>
                  <a:pt x="461395" y="125835"/>
                </a:cubicBezTo>
                <a:cubicBezTo>
                  <a:pt x="452377" y="130344"/>
                  <a:pt x="445246" y="138104"/>
                  <a:pt x="436228" y="142613"/>
                </a:cubicBezTo>
                <a:cubicBezTo>
                  <a:pt x="428319" y="146568"/>
                  <a:pt x="418970" y="147047"/>
                  <a:pt x="411061" y="151002"/>
                </a:cubicBezTo>
                <a:cubicBezTo>
                  <a:pt x="402043" y="155511"/>
                  <a:pt x="394912" y="163271"/>
                  <a:pt x="385894" y="167780"/>
                </a:cubicBezTo>
                <a:cubicBezTo>
                  <a:pt x="377985" y="171735"/>
                  <a:pt x="368636" y="172214"/>
                  <a:pt x="360727" y="176169"/>
                </a:cubicBezTo>
                <a:cubicBezTo>
                  <a:pt x="280962" y="216051"/>
                  <a:pt x="415083" y="166439"/>
                  <a:pt x="285226" y="209725"/>
                </a:cubicBezTo>
                <a:lnTo>
                  <a:pt x="260059" y="218114"/>
                </a:lnTo>
                <a:cubicBezTo>
                  <a:pt x="149983" y="300671"/>
                  <a:pt x="283689" y="205919"/>
                  <a:pt x="201336" y="251670"/>
                </a:cubicBezTo>
                <a:cubicBezTo>
                  <a:pt x="183709" y="261463"/>
                  <a:pt x="167780" y="274041"/>
                  <a:pt x="151002" y="285226"/>
                </a:cubicBezTo>
                <a:lnTo>
                  <a:pt x="125835" y="302004"/>
                </a:lnTo>
                <a:lnTo>
                  <a:pt x="100668" y="318782"/>
                </a:lnTo>
                <a:cubicBezTo>
                  <a:pt x="92279" y="324375"/>
                  <a:pt x="82630" y="328431"/>
                  <a:pt x="75501" y="335560"/>
                </a:cubicBezTo>
                <a:cubicBezTo>
                  <a:pt x="58723" y="352338"/>
                  <a:pt x="38329" y="366151"/>
                  <a:pt x="25167" y="385894"/>
                </a:cubicBezTo>
                <a:cubicBezTo>
                  <a:pt x="19574" y="394283"/>
                  <a:pt x="12898" y="402043"/>
                  <a:pt x="8389" y="411061"/>
                </a:cubicBezTo>
                <a:cubicBezTo>
                  <a:pt x="4434" y="418970"/>
                  <a:pt x="0" y="436228"/>
                  <a:pt x="0" y="436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029166-DDB3-4C53-A360-D969A7D37035}"/>
              </a:ext>
            </a:extLst>
          </p:cNvPr>
          <p:cNvSpPr/>
          <p:nvPr/>
        </p:nvSpPr>
        <p:spPr>
          <a:xfrm>
            <a:off x="3171039" y="2642532"/>
            <a:ext cx="109056" cy="84157"/>
          </a:xfrm>
          <a:custGeom>
            <a:avLst/>
            <a:gdLst>
              <a:gd name="connsiteX0" fmla="*/ 0 w 109056"/>
              <a:gd name="connsiteY0" fmla="*/ 0 h 84157"/>
              <a:gd name="connsiteX1" fmla="*/ 16778 w 109056"/>
              <a:gd name="connsiteY1" fmla="*/ 75501 h 84157"/>
              <a:gd name="connsiteX2" fmla="*/ 41944 w 109056"/>
              <a:gd name="connsiteY2" fmla="*/ 83890 h 84157"/>
              <a:gd name="connsiteX3" fmla="*/ 92278 w 109056"/>
              <a:gd name="connsiteY3" fmla="*/ 67112 h 84157"/>
              <a:gd name="connsiteX4" fmla="*/ 109056 w 109056"/>
              <a:gd name="connsiteY4" fmla="*/ 67112 h 8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56" h="84157">
                <a:moveTo>
                  <a:pt x="0" y="0"/>
                </a:moveTo>
                <a:cubicBezTo>
                  <a:pt x="5593" y="25167"/>
                  <a:pt x="5249" y="52442"/>
                  <a:pt x="16778" y="75501"/>
                </a:cubicBezTo>
                <a:cubicBezTo>
                  <a:pt x="20732" y="83410"/>
                  <a:pt x="33156" y="84866"/>
                  <a:pt x="41944" y="83890"/>
                </a:cubicBezTo>
                <a:cubicBezTo>
                  <a:pt x="59521" y="81937"/>
                  <a:pt x="74592" y="67112"/>
                  <a:pt x="92278" y="67112"/>
                </a:cubicBezTo>
                <a:lnTo>
                  <a:pt x="109056" y="671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490AEB9-4F73-4497-934D-A48DD90AC500}"/>
              </a:ext>
            </a:extLst>
          </p:cNvPr>
          <p:cNvSpPr/>
          <p:nvPr/>
        </p:nvSpPr>
        <p:spPr>
          <a:xfrm>
            <a:off x="1275127" y="2122415"/>
            <a:ext cx="1862356" cy="880844"/>
          </a:xfrm>
          <a:custGeom>
            <a:avLst/>
            <a:gdLst>
              <a:gd name="connsiteX0" fmla="*/ 1862356 w 1862356"/>
              <a:gd name="connsiteY0" fmla="*/ 612396 h 880844"/>
              <a:gd name="connsiteX1" fmla="*/ 1845578 w 1862356"/>
              <a:gd name="connsiteY1" fmla="*/ 478172 h 880844"/>
              <a:gd name="connsiteX2" fmla="*/ 1828800 w 1862356"/>
              <a:gd name="connsiteY2" fmla="*/ 444616 h 880844"/>
              <a:gd name="connsiteX3" fmla="*/ 1820411 w 1862356"/>
              <a:gd name="connsiteY3" fmla="*/ 411060 h 880844"/>
              <a:gd name="connsiteX4" fmla="*/ 1803633 w 1862356"/>
              <a:gd name="connsiteY4" fmla="*/ 360726 h 880844"/>
              <a:gd name="connsiteX5" fmla="*/ 1795244 w 1862356"/>
              <a:gd name="connsiteY5" fmla="*/ 335559 h 880844"/>
              <a:gd name="connsiteX6" fmla="*/ 1770077 w 1862356"/>
              <a:gd name="connsiteY6" fmla="*/ 310392 h 880844"/>
              <a:gd name="connsiteX7" fmla="*/ 1753299 w 1862356"/>
              <a:gd name="connsiteY7" fmla="*/ 285225 h 880844"/>
              <a:gd name="connsiteX8" fmla="*/ 1694576 w 1862356"/>
              <a:gd name="connsiteY8" fmla="*/ 226502 h 880844"/>
              <a:gd name="connsiteX9" fmla="*/ 1652631 w 1862356"/>
              <a:gd name="connsiteY9" fmla="*/ 176168 h 880844"/>
              <a:gd name="connsiteX10" fmla="*/ 1635853 w 1862356"/>
              <a:gd name="connsiteY10" fmla="*/ 151002 h 880844"/>
              <a:gd name="connsiteX11" fmla="*/ 1610686 w 1862356"/>
              <a:gd name="connsiteY11" fmla="*/ 125835 h 880844"/>
              <a:gd name="connsiteX12" fmla="*/ 1593908 w 1862356"/>
              <a:gd name="connsiteY12" fmla="*/ 100668 h 880844"/>
              <a:gd name="connsiteX13" fmla="*/ 1560352 w 1862356"/>
              <a:gd name="connsiteY13" fmla="*/ 83890 h 880844"/>
              <a:gd name="connsiteX14" fmla="*/ 1543574 w 1862356"/>
              <a:gd name="connsiteY14" fmla="*/ 58723 h 880844"/>
              <a:gd name="connsiteX15" fmla="*/ 1493240 w 1862356"/>
              <a:gd name="connsiteY15" fmla="*/ 33556 h 880844"/>
              <a:gd name="connsiteX16" fmla="*/ 1468073 w 1862356"/>
              <a:gd name="connsiteY16" fmla="*/ 16778 h 880844"/>
              <a:gd name="connsiteX17" fmla="*/ 1417739 w 1862356"/>
              <a:gd name="connsiteY17" fmla="*/ 0 h 880844"/>
              <a:gd name="connsiteX18" fmla="*/ 1249959 w 1862356"/>
              <a:gd name="connsiteY18" fmla="*/ 8389 h 880844"/>
              <a:gd name="connsiteX19" fmla="*/ 1191236 w 1862356"/>
              <a:gd name="connsiteY19" fmla="*/ 25167 h 880844"/>
              <a:gd name="connsiteX20" fmla="*/ 1157680 w 1862356"/>
              <a:gd name="connsiteY20" fmla="*/ 33556 h 880844"/>
              <a:gd name="connsiteX21" fmla="*/ 1124124 w 1862356"/>
              <a:gd name="connsiteY21" fmla="*/ 50334 h 880844"/>
              <a:gd name="connsiteX22" fmla="*/ 1082179 w 1862356"/>
              <a:gd name="connsiteY22" fmla="*/ 67112 h 880844"/>
              <a:gd name="connsiteX23" fmla="*/ 1015067 w 1862356"/>
              <a:gd name="connsiteY23" fmla="*/ 117446 h 880844"/>
              <a:gd name="connsiteX24" fmla="*/ 922789 w 1862356"/>
              <a:gd name="connsiteY24" fmla="*/ 159391 h 880844"/>
              <a:gd name="connsiteX25" fmla="*/ 872455 w 1862356"/>
              <a:gd name="connsiteY25" fmla="*/ 192946 h 880844"/>
              <a:gd name="connsiteX26" fmla="*/ 838899 w 1862356"/>
              <a:gd name="connsiteY26" fmla="*/ 218113 h 880844"/>
              <a:gd name="connsiteX27" fmla="*/ 813732 w 1862356"/>
              <a:gd name="connsiteY27" fmla="*/ 226502 h 880844"/>
              <a:gd name="connsiteX28" fmla="*/ 788565 w 1862356"/>
              <a:gd name="connsiteY28" fmla="*/ 243280 h 880844"/>
              <a:gd name="connsiteX29" fmla="*/ 738231 w 1862356"/>
              <a:gd name="connsiteY29" fmla="*/ 260058 h 880844"/>
              <a:gd name="connsiteX30" fmla="*/ 687897 w 1862356"/>
              <a:gd name="connsiteY30" fmla="*/ 285225 h 880844"/>
              <a:gd name="connsiteX31" fmla="*/ 637563 w 1862356"/>
              <a:gd name="connsiteY31" fmla="*/ 327170 h 880844"/>
              <a:gd name="connsiteX32" fmla="*/ 612396 w 1862356"/>
              <a:gd name="connsiteY32" fmla="*/ 343948 h 880844"/>
              <a:gd name="connsiteX33" fmla="*/ 595618 w 1862356"/>
              <a:gd name="connsiteY33" fmla="*/ 369115 h 880844"/>
              <a:gd name="connsiteX34" fmla="*/ 520117 w 1862356"/>
              <a:gd name="connsiteY34" fmla="*/ 402671 h 880844"/>
              <a:gd name="connsiteX35" fmla="*/ 469783 w 1862356"/>
              <a:gd name="connsiteY35" fmla="*/ 453005 h 880844"/>
              <a:gd name="connsiteX36" fmla="*/ 436227 w 1862356"/>
              <a:gd name="connsiteY36" fmla="*/ 478172 h 880844"/>
              <a:gd name="connsiteX37" fmla="*/ 385893 w 1862356"/>
              <a:gd name="connsiteY37" fmla="*/ 528506 h 880844"/>
              <a:gd name="connsiteX38" fmla="*/ 335559 w 1862356"/>
              <a:gd name="connsiteY38" fmla="*/ 562062 h 880844"/>
              <a:gd name="connsiteX39" fmla="*/ 285225 w 1862356"/>
              <a:gd name="connsiteY39" fmla="*/ 612396 h 880844"/>
              <a:gd name="connsiteX40" fmla="*/ 260058 w 1862356"/>
              <a:gd name="connsiteY40" fmla="*/ 637563 h 880844"/>
              <a:gd name="connsiteX41" fmla="*/ 209724 w 1862356"/>
              <a:gd name="connsiteY41" fmla="*/ 679508 h 880844"/>
              <a:gd name="connsiteX42" fmla="*/ 159390 w 1862356"/>
              <a:gd name="connsiteY42" fmla="*/ 721453 h 880844"/>
              <a:gd name="connsiteX43" fmla="*/ 142612 w 1862356"/>
              <a:gd name="connsiteY43" fmla="*/ 746620 h 880844"/>
              <a:gd name="connsiteX44" fmla="*/ 92279 w 1862356"/>
              <a:gd name="connsiteY44" fmla="*/ 780176 h 880844"/>
              <a:gd name="connsiteX45" fmla="*/ 50334 w 1862356"/>
              <a:gd name="connsiteY45" fmla="*/ 830510 h 880844"/>
              <a:gd name="connsiteX46" fmla="*/ 25167 w 1862356"/>
              <a:gd name="connsiteY46" fmla="*/ 847288 h 880844"/>
              <a:gd name="connsiteX47" fmla="*/ 0 w 1862356"/>
              <a:gd name="connsiteY47" fmla="*/ 880844 h 8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62356" h="880844">
                <a:moveTo>
                  <a:pt x="1862356" y="612396"/>
                </a:moveTo>
                <a:cubicBezTo>
                  <a:pt x="1860872" y="597555"/>
                  <a:pt x="1853383" y="504190"/>
                  <a:pt x="1845578" y="478172"/>
                </a:cubicBezTo>
                <a:cubicBezTo>
                  <a:pt x="1841985" y="466194"/>
                  <a:pt x="1833191" y="456325"/>
                  <a:pt x="1828800" y="444616"/>
                </a:cubicBezTo>
                <a:cubicBezTo>
                  <a:pt x="1824752" y="433821"/>
                  <a:pt x="1823724" y="422103"/>
                  <a:pt x="1820411" y="411060"/>
                </a:cubicBezTo>
                <a:cubicBezTo>
                  <a:pt x="1815329" y="394120"/>
                  <a:pt x="1809226" y="377504"/>
                  <a:pt x="1803633" y="360726"/>
                </a:cubicBezTo>
                <a:cubicBezTo>
                  <a:pt x="1800837" y="352337"/>
                  <a:pt x="1801497" y="341812"/>
                  <a:pt x="1795244" y="335559"/>
                </a:cubicBezTo>
                <a:cubicBezTo>
                  <a:pt x="1786855" y="327170"/>
                  <a:pt x="1777672" y="319506"/>
                  <a:pt x="1770077" y="310392"/>
                </a:cubicBezTo>
                <a:cubicBezTo>
                  <a:pt x="1763622" y="302647"/>
                  <a:pt x="1760044" y="292719"/>
                  <a:pt x="1753299" y="285225"/>
                </a:cubicBezTo>
                <a:cubicBezTo>
                  <a:pt x="1734781" y="264649"/>
                  <a:pt x="1709931" y="249535"/>
                  <a:pt x="1694576" y="226502"/>
                </a:cubicBezTo>
                <a:cubicBezTo>
                  <a:pt x="1652923" y="164023"/>
                  <a:pt x="1706454" y="240754"/>
                  <a:pt x="1652631" y="176168"/>
                </a:cubicBezTo>
                <a:cubicBezTo>
                  <a:pt x="1646177" y="168423"/>
                  <a:pt x="1642307" y="158747"/>
                  <a:pt x="1635853" y="151002"/>
                </a:cubicBezTo>
                <a:cubicBezTo>
                  <a:pt x="1628258" y="141888"/>
                  <a:pt x="1618281" y="134949"/>
                  <a:pt x="1610686" y="125835"/>
                </a:cubicBezTo>
                <a:cubicBezTo>
                  <a:pt x="1604231" y="118090"/>
                  <a:pt x="1601653" y="107123"/>
                  <a:pt x="1593908" y="100668"/>
                </a:cubicBezTo>
                <a:cubicBezTo>
                  <a:pt x="1584301" y="92662"/>
                  <a:pt x="1571537" y="89483"/>
                  <a:pt x="1560352" y="83890"/>
                </a:cubicBezTo>
                <a:cubicBezTo>
                  <a:pt x="1554759" y="75501"/>
                  <a:pt x="1550703" y="65852"/>
                  <a:pt x="1543574" y="58723"/>
                </a:cubicBezTo>
                <a:cubicBezTo>
                  <a:pt x="1519532" y="34681"/>
                  <a:pt x="1520532" y="47202"/>
                  <a:pt x="1493240" y="33556"/>
                </a:cubicBezTo>
                <a:cubicBezTo>
                  <a:pt x="1484222" y="29047"/>
                  <a:pt x="1477286" y="20873"/>
                  <a:pt x="1468073" y="16778"/>
                </a:cubicBezTo>
                <a:cubicBezTo>
                  <a:pt x="1451912" y="9595"/>
                  <a:pt x="1417739" y="0"/>
                  <a:pt x="1417739" y="0"/>
                </a:cubicBezTo>
                <a:cubicBezTo>
                  <a:pt x="1361812" y="2796"/>
                  <a:pt x="1305762" y="3739"/>
                  <a:pt x="1249959" y="8389"/>
                </a:cubicBezTo>
                <a:cubicBezTo>
                  <a:pt x="1231447" y="9932"/>
                  <a:pt x="1209223" y="20028"/>
                  <a:pt x="1191236" y="25167"/>
                </a:cubicBezTo>
                <a:cubicBezTo>
                  <a:pt x="1180150" y="28334"/>
                  <a:pt x="1168475" y="29508"/>
                  <a:pt x="1157680" y="33556"/>
                </a:cubicBezTo>
                <a:cubicBezTo>
                  <a:pt x="1145971" y="37947"/>
                  <a:pt x="1135552" y="45255"/>
                  <a:pt x="1124124" y="50334"/>
                </a:cubicBezTo>
                <a:cubicBezTo>
                  <a:pt x="1110363" y="56450"/>
                  <a:pt x="1095004" y="59220"/>
                  <a:pt x="1082179" y="67112"/>
                </a:cubicBezTo>
                <a:cubicBezTo>
                  <a:pt x="1058364" y="81768"/>
                  <a:pt x="1041595" y="108603"/>
                  <a:pt x="1015067" y="117446"/>
                </a:cubicBezTo>
                <a:cubicBezTo>
                  <a:pt x="979435" y="129324"/>
                  <a:pt x="960300" y="134384"/>
                  <a:pt x="922789" y="159391"/>
                </a:cubicBezTo>
                <a:cubicBezTo>
                  <a:pt x="906011" y="170576"/>
                  <a:pt x="888587" y="180847"/>
                  <a:pt x="872455" y="192946"/>
                </a:cubicBezTo>
                <a:cubicBezTo>
                  <a:pt x="861270" y="201335"/>
                  <a:pt x="851038" y="211176"/>
                  <a:pt x="838899" y="218113"/>
                </a:cubicBezTo>
                <a:cubicBezTo>
                  <a:pt x="831221" y="222500"/>
                  <a:pt x="821641" y="222547"/>
                  <a:pt x="813732" y="226502"/>
                </a:cubicBezTo>
                <a:cubicBezTo>
                  <a:pt x="804714" y="231011"/>
                  <a:pt x="797778" y="239185"/>
                  <a:pt x="788565" y="243280"/>
                </a:cubicBezTo>
                <a:cubicBezTo>
                  <a:pt x="772404" y="250463"/>
                  <a:pt x="752946" y="250248"/>
                  <a:pt x="738231" y="260058"/>
                </a:cubicBezTo>
                <a:cubicBezTo>
                  <a:pt x="666106" y="308141"/>
                  <a:pt x="757361" y="250493"/>
                  <a:pt x="687897" y="285225"/>
                </a:cubicBezTo>
                <a:cubicBezTo>
                  <a:pt x="656655" y="300846"/>
                  <a:pt x="665393" y="303979"/>
                  <a:pt x="637563" y="327170"/>
                </a:cubicBezTo>
                <a:cubicBezTo>
                  <a:pt x="629818" y="333625"/>
                  <a:pt x="620785" y="338355"/>
                  <a:pt x="612396" y="343948"/>
                </a:cubicBezTo>
                <a:cubicBezTo>
                  <a:pt x="606803" y="352337"/>
                  <a:pt x="604168" y="363771"/>
                  <a:pt x="595618" y="369115"/>
                </a:cubicBezTo>
                <a:cubicBezTo>
                  <a:pt x="528427" y="411109"/>
                  <a:pt x="564156" y="363525"/>
                  <a:pt x="520117" y="402671"/>
                </a:cubicBezTo>
                <a:cubicBezTo>
                  <a:pt x="502383" y="418435"/>
                  <a:pt x="488765" y="438768"/>
                  <a:pt x="469783" y="453005"/>
                </a:cubicBezTo>
                <a:cubicBezTo>
                  <a:pt x="458598" y="461394"/>
                  <a:pt x="446619" y="468819"/>
                  <a:pt x="436227" y="478172"/>
                </a:cubicBezTo>
                <a:cubicBezTo>
                  <a:pt x="418590" y="494045"/>
                  <a:pt x="405636" y="515344"/>
                  <a:pt x="385893" y="528506"/>
                </a:cubicBezTo>
                <a:cubicBezTo>
                  <a:pt x="369115" y="539691"/>
                  <a:pt x="349818" y="547803"/>
                  <a:pt x="335559" y="562062"/>
                </a:cubicBezTo>
                <a:lnTo>
                  <a:pt x="285225" y="612396"/>
                </a:lnTo>
                <a:cubicBezTo>
                  <a:pt x="276836" y="620785"/>
                  <a:pt x="269929" y="630982"/>
                  <a:pt x="260058" y="637563"/>
                </a:cubicBezTo>
                <a:cubicBezTo>
                  <a:pt x="197573" y="679220"/>
                  <a:pt x="274317" y="625681"/>
                  <a:pt x="209724" y="679508"/>
                </a:cubicBezTo>
                <a:cubicBezTo>
                  <a:pt x="173730" y="709503"/>
                  <a:pt x="192811" y="681348"/>
                  <a:pt x="159390" y="721453"/>
                </a:cubicBezTo>
                <a:cubicBezTo>
                  <a:pt x="152935" y="729198"/>
                  <a:pt x="150200" y="739981"/>
                  <a:pt x="142612" y="746620"/>
                </a:cubicBezTo>
                <a:cubicBezTo>
                  <a:pt x="127437" y="759898"/>
                  <a:pt x="92279" y="780176"/>
                  <a:pt x="92279" y="780176"/>
                </a:cubicBezTo>
                <a:cubicBezTo>
                  <a:pt x="75782" y="804922"/>
                  <a:pt x="74556" y="810325"/>
                  <a:pt x="50334" y="830510"/>
                </a:cubicBezTo>
                <a:cubicBezTo>
                  <a:pt x="42589" y="836965"/>
                  <a:pt x="32296" y="840159"/>
                  <a:pt x="25167" y="847288"/>
                </a:cubicBezTo>
                <a:cubicBezTo>
                  <a:pt x="15280" y="857175"/>
                  <a:pt x="0" y="880844"/>
                  <a:pt x="0" y="8808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FE637BE-50A0-4492-8C72-90D20386B27E}"/>
              </a:ext>
            </a:extLst>
          </p:cNvPr>
          <p:cNvSpPr/>
          <p:nvPr/>
        </p:nvSpPr>
        <p:spPr>
          <a:xfrm>
            <a:off x="1291663" y="2885813"/>
            <a:ext cx="109298" cy="118081"/>
          </a:xfrm>
          <a:custGeom>
            <a:avLst/>
            <a:gdLst>
              <a:gd name="connsiteX0" fmla="*/ 25409 w 109298"/>
              <a:gd name="connsiteY0" fmla="*/ 0 h 118081"/>
              <a:gd name="connsiteX1" fmla="*/ 17020 w 109298"/>
              <a:gd name="connsiteY1" fmla="*/ 75501 h 118081"/>
              <a:gd name="connsiteX2" fmla="*/ 242 w 109298"/>
              <a:gd name="connsiteY2" fmla="*/ 100668 h 118081"/>
              <a:gd name="connsiteX3" fmla="*/ 25409 w 109298"/>
              <a:gd name="connsiteY3" fmla="*/ 109057 h 118081"/>
              <a:gd name="connsiteX4" fmla="*/ 109298 w 109298"/>
              <a:gd name="connsiteY4" fmla="*/ 117446 h 1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8" h="118081">
                <a:moveTo>
                  <a:pt x="25409" y="0"/>
                </a:moveTo>
                <a:cubicBezTo>
                  <a:pt x="22613" y="25167"/>
                  <a:pt x="23161" y="50935"/>
                  <a:pt x="17020" y="75501"/>
                </a:cubicBezTo>
                <a:cubicBezTo>
                  <a:pt x="14575" y="85282"/>
                  <a:pt x="-2203" y="90887"/>
                  <a:pt x="242" y="100668"/>
                </a:cubicBezTo>
                <a:cubicBezTo>
                  <a:pt x="2387" y="109247"/>
                  <a:pt x="16906" y="106628"/>
                  <a:pt x="25409" y="109057"/>
                </a:cubicBezTo>
                <a:cubicBezTo>
                  <a:pt x="69013" y="121515"/>
                  <a:pt x="56500" y="117446"/>
                  <a:pt x="109298" y="117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FF03E5-8D14-4B75-B882-A017FF9A74ED}"/>
              </a:ext>
            </a:extLst>
          </p:cNvPr>
          <p:cNvSpPr/>
          <p:nvPr/>
        </p:nvSpPr>
        <p:spPr>
          <a:xfrm>
            <a:off x="2578820" y="2222032"/>
            <a:ext cx="122029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9. </a:t>
            </a:r>
            <a:r>
              <a:rPr lang="ko-KR" altLang="en-US" sz="800" dirty="0">
                <a:solidFill>
                  <a:srgbClr val="6A4F4A"/>
                </a:solidFill>
              </a:rPr>
              <a:t>업데이트 완료 알림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9569F6C-AFB6-43C8-8136-8DEDBD887D0A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3138618" y="3721067"/>
            <a:ext cx="1007405" cy="10140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B094F9AA-77CC-4B61-81B1-85289646B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7" y="4411935"/>
            <a:ext cx="594991" cy="59499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E177EE-6548-49A2-87EA-0A58D35EB4C5}"/>
              </a:ext>
            </a:extLst>
          </p:cNvPr>
          <p:cNvSpPr/>
          <p:nvPr/>
        </p:nvSpPr>
        <p:spPr>
          <a:xfrm>
            <a:off x="4156315" y="4925976"/>
            <a:ext cx="78095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rgbClr val="6A4F4A"/>
                </a:solidFill>
              </a:rPr>
              <a:t>orderer</a:t>
            </a:r>
            <a:endParaRPr lang="en-US" altLang="ko-KR" sz="1100" b="1" dirty="0">
              <a:solidFill>
                <a:srgbClr val="6A4F4A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E6C0-8C92-4D83-9286-FD475563A945}"/>
              </a:ext>
            </a:extLst>
          </p:cNvPr>
          <p:cNvSpPr/>
          <p:nvPr/>
        </p:nvSpPr>
        <p:spPr>
          <a:xfrm>
            <a:off x="1663976" y="4080684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6.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CFB29C-9BBF-46FC-8171-C2839D9E3159}"/>
              </a:ext>
            </a:extLst>
          </p:cNvPr>
          <p:cNvSpPr/>
          <p:nvPr/>
        </p:nvSpPr>
        <p:spPr>
          <a:xfrm>
            <a:off x="3948244" y="5161112"/>
            <a:ext cx="230347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7. </a:t>
            </a:r>
            <a:r>
              <a:rPr lang="ko-KR" altLang="en-US" sz="800" dirty="0">
                <a:solidFill>
                  <a:srgbClr val="6A4F4A"/>
                </a:solidFill>
              </a:rPr>
              <a:t>보증 허가된 트랜잭션을 최신 블록에 포함</a:t>
            </a:r>
            <a:r>
              <a:rPr lang="en-US" altLang="ko-KR" sz="800" dirty="0">
                <a:solidFill>
                  <a:srgbClr val="6A4F4A"/>
                </a:solidFill>
              </a:rPr>
              <a:t>. </a:t>
            </a:r>
            <a:r>
              <a:rPr lang="ko-KR" altLang="en-US" sz="800" dirty="0">
                <a:solidFill>
                  <a:srgbClr val="6A4F4A"/>
                </a:solidFill>
              </a:rPr>
              <a:t>트랜잭션을 정렬한 후 블록 생성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ECE239-01A7-42F0-83E6-A5B9E39D52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27" y="4151552"/>
            <a:ext cx="433120" cy="43312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672A45E-80CF-4521-BE31-A0409E66D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61" y="3672154"/>
            <a:ext cx="433120" cy="43312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95AB17-052F-4D92-9544-66684FF36D4A}"/>
              </a:ext>
            </a:extLst>
          </p:cNvPr>
          <p:cNvSpPr/>
          <p:nvPr/>
        </p:nvSpPr>
        <p:spPr>
          <a:xfrm>
            <a:off x="5767534" y="453700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D0F6D0-AF37-45C6-AA12-F8B247AA522A}"/>
              </a:ext>
            </a:extLst>
          </p:cNvPr>
          <p:cNvSpPr/>
          <p:nvPr/>
        </p:nvSpPr>
        <p:spPr>
          <a:xfrm>
            <a:off x="7207069" y="4015759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E9A6124-1E46-4D7E-935D-099A424D98D9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flipV="1">
            <a:off x="6013187" y="3888714"/>
            <a:ext cx="1209874" cy="262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EABB0AA-E8F2-4961-9E16-184A5E597A2C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5284923" y="3672154"/>
            <a:ext cx="728264" cy="479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BFE30F-8EA2-45DE-A8A2-0E1557F0F4DA}"/>
              </a:ext>
            </a:extLst>
          </p:cNvPr>
          <p:cNvCxnSpPr>
            <a:cxnSpLocks/>
            <a:stCxn id="54" idx="1"/>
            <a:endCxn id="28" idx="2"/>
          </p:cNvCxnSpPr>
          <p:nvPr/>
        </p:nvCxnSpPr>
        <p:spPr>
          <a:xfrm flipH="1" flipV="1">
            <a:off x="5284923" y="3672154"/>
            <a:ext cx="1938138" cy="216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92835C-18A1-4589-BDC5-4BA186383EE6}"/>
              </a:ext>
            </a:extLst>
          </p:cNvPr>
          <p:cNvCxnSpPr>
            <a:stCxn id="49" idx="0"/>
            <a:endCxn id="66" idx="3"/>
          </p:cNvCxnSpPr>
          <p:nvPr/>
        </p:nvCxnSpPr>
        <p:spPr>
          <a:xfrm flipV="1">
            <a:off x="4519703" y="3694921"/>
            <a:ext cx="528833" cy="717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E176AF-87BD-4D98-9E3A-65817271DE2C}"/>
              </a:ext>
            </a:extLst>
          </p:cNvPr>
          <p:cNvCxnSpPr>
            <a:cxnSpLocks/>
            <a:stCxn id="49" idx="0"/>
            <a:endCxn id="54" idx="1"/>
          </p:cNvCxnSpPr>
          <p:nvPr/>
        </p:nvCxnSpPr>
        <p:spPr>
          <a:xfrm flipV="1">
            <a:off x="4519703" y="3888714"/>
            <a:ext cx="2703358" cy="52322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CC66DF-53EB-4A63-A179-3DDE4EE1235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4519703" y="4368112"/>
            <a:ext cx="1276924" cy="438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B892EF-9E2B-4E35-8BC5-C4144A5D0AA9}"/>
              </a:ext>
            </a:extLst>
          </p:cNvPr>
          <p:cNvSpPr/>
          <p:nvPr/>
        </p:nvSpPr>
        <p:spPr>
          <a:xfrm>
            <a:off x="4844524" y="4390923"/>
            <a:ext cx="161611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8. </a:t>
            </a:r>
            <a:r>
              <a:rPr lang="ko-KR" altLang="en-US" sz="800" dirty="0">
                <a:solidFill>
                  <a:srgbClr val="6A4F4A"/>
                </a:solidFill>
              </a:rPr>
              <a:t>최신 블록 전달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1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92F9D0-63B8-4D3F-8F04-DBC8BD0DF1CB}"/>
              </a:ext>
            </a:extLst>
          </p:cNvPr>
          <p:cNvSpPr/>
          <p:nvPr/>
        </p:nvSpPr>
        <p:spPr>
          <a:xfrm>
            <a:off x="355974" y="1240857"/>
            <a:ext cx="11480052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Endorsing peer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애플리케이션이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에게 트랜잭션을 제출할 시 해당 </a:t>
            </a:r>
            <a:r>
              <a:rPr lang="ko-KR" altLang="en-US" sz="1600" dirty="0">
                <a:solidFill>
                  <a:srgbClr val="FF0000"/>
                </a:solidFill>
              </a:rPr>
              <a:t>트랜잭션에 대한 보증 여부를 판단</a:t>
            </a:r>
            <a:r>
              <a:rPr lang="ko-KR" altLang="en-US" sz="1600" dirty="0">
                <a:solidFill>
                  <a:srgbClr val="6A4F4A"/>
                </a:solidFill>
              </a:rPr>
              <a:t>하고 자신의 </a:t>
            </a:r>
            <a:r>
              <a:rPr lang="en-US" altLang="ko-KR" sz="1600" dirty="0">
                <a:solidFill>
                  <a:srgbClr val="6A4F4A"/>
                </a:solidFill>
              </a:rPr>
              <a:t>Identity</a:t>
            </a:r>
            <a:r>
              <a:rPr lang="ko-KR" altLang="en-US" sz="1600" dirty="0">
                <a:solidFill>
                  <a:srgbClr val="6A4F4A"/>
                </a:solidFill>
              </a:rPr>
              <a:t>로 사인해 주는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Committing peer</a:t>
            </a:r>
            <a:r>
              <a:rPr lang="ko-KR" altLang="en-US" sz="1600" dirty="0">
                <a:solidFill>
                  <a:srgbClr val="6A4F4A"/>
                </a:solidFill>
              </a:rPr>
              <a:t>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마지막 단계인 검증 과정에서 새로운 </a:t>
            </a:r>
            <a:r>
              <a:rPr lang="ko-KR" altLang="en-US" sz="1600" dirty="0">
                <a:solidFill>
                  <a:srgbClr val="FF0000"/>
                </a:solidFill>
              </a:rPr>
              <a:t>블록</a:t>
            </a:r>
            <a:r>
              <a:rPr lang="ko-KR" altLang="en-US" sz="1600" dirty="0">
                <a:solidFill>
                  <a:srgbClr val="6A4F4A"/>
                </a:solidFill>
              </a:rPr>
              <a:t>을 기존 블록체인에 추가할 것인지에 대한 </a:t>
            </a:r>
            <a:r>
              <a:rPr lang="ko-KR" altLang="en-US" sz="1600" dirty="0">
                <a:solidFill>
                  <a:srgbClr val="FF0000"/>
                </a:solidFill>
              </a:rPr>
              <a:t>보증 여부를 판단 </a:t>
            </a:r>
            <a:r>
              <a:rPr lang="ko-KR" altLang="en-US" sz="1600" dirty="0">
                <a:solidFill>
                  <a:srgbClr val="6A4F4A"/>
                </a:solidFill>
              </a:rPr>
              <a:t>하는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A4F4A"/>
                </a:solidFill>
              </a:rPr>
              <a:t>모든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Committing peer </a:t>
            </a:r>
            <a:r>
              <a:rPr lang="ko-KR" altLang="en-US" sz="1600" dirty="0">
                <a:solidFill>
                  <a:srgbClr val="6A4F4A"/>
                </a:solidFill>
              </a:rPr>
              <a:t>역할을 한다</a:t>
            </a:r>
            <a:r>
              <a:rPr lang="en-US" altLang="ko-KR" sz="1600" dirty="0">
                <a:solidFill>
                  <a:srgbClr val="6A4F4A"/>
                </a:solidFill>
              </a:rPr>
              <a:t>. Committing peer</a:t>
            </a:r>
            <a:r>
              <a:rPr lang="ko-KR" altLang="en-US" sz="1600" dirty="0">
                <a:solidFill>
                  <a:srgbClr val="6A4F4A"/>
                </a:solidFill>
              </a:rPr>
              <a:t>의 </a:t>
            </a:r>
            <a:r>
              <a:rPr lang="en-US" altLang="ko-KR" sz="1600" dirty="0">
                <a:solidFill>
                  <a:srgbClr val="6A4F4A"/>
                </a:solidFill>
              </a:rPr>
              <a:t>Endorsing </a:t>
            </a:r>
            <a:r>
              <a:rPr lang="ko-KR" altLang="en-US" sz="1600" dirty="0">
                <a:solidFill>
                  <a:srgbClr val="6A4F4A"/>
                </a:solidFill>
              </a:rPr>
              <a:t>기능을 활성화 시키면 </a:t>
            </a:r>
            <a:r>
              <a:rPr lang="en-US" altLang="ko-KR" sz="1600" dirty="0">
                <a:solidFill>
                  <a:srgbClr val="6A4F4A"/>
                </a:solidFill>
              </a:rPr>
              <a:t>Endorsing peer</a:t>
            </a:r>
            <a:r>
              <a:rPr lang="ko-KR" altLang="en-US" sz="1600" dirty="0">
                <a:solidFill>
                  <a:srgbClr val="6A4F4A"/>
                </a:solidFill>
              </a:rPr>
              <a:t>의 역할도 함께 수행할 수 있다</a:t>
            </a:r>
            <a:r>
              <a:rPr lang="en-US" altLang="ko-KR" sz="1600" dirty="0">
                <a:solidFill>
                  <a:srgbClr val="6A4F4A"/>
                </a:solidFill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196305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Organization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5728112" y="1448808"/>
            <a:ext cx="6425732" cy="493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4</a:t>
            </a:r>
            <a:r>
              <a:rPr lang="ko-KR" altLang="en-US" sz="1600" dirty="0">
                <a:solidFill>
                  <a:srgbClr val="6A4F4A"/>
                </a:solidFill>
              </a:rPr>
              <a:t>개의 조직이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패브릭을 통해 비즈니스 네트워크 구축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각 조직은 자신의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노드 설치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트랜잭션 보증과 블록에 대한 검증을 하는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노드를 각 조직마다 소유하고 있기 때문에 어느 한 조직에서 분산원장에 대한 기록을 독단적으로 변경하거나 조작하는 것이 불가능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Peer </a:t>
            </a:r>
            <a:r>
              <a:rPr lang="ko-KR" altLang="en-US" sz="1600" dirty="0">
                <a:solidFill>
                  <a:srgbClr val="6A4F4A"/>
                </a:solidFill>
              </a:rPr>
              <a:t>간의 통신은 채널을 통해서만 이루어진다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모든 조직이 채널을 통해 정부를 공유할 수도 있고 각 채널마다 채널에 참여한 조직의 구성원만이 해당 채널의 분산원장에 접근 가능 </a:t>
            </a:r>
            <a:r>
              <a:rPr lang="en-US" altLang="ko-KR" sz="1600" dirty="0">
                <a:solidFill>
                  <a:srgbClr val="6A4F4A"/>
                </a:solidFill>
              </a:rPr>
              <a:t>-&gt; </a:t>
            </a:r>
            <a:r>
              <a:rPr lang="ko-KR" altLang="en-US" sz="1600" dirty="0">
                <a:solidFill>
                  <a:srgbClr val="6A4F4A"/>
                </a:solidFill>
              </a:rPr>
              <a:t>데이터의 기밀성 제공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 생성은 </a:t>
            </a:r>
            <a:r>
              <a:rPr lang="en-US" altLang="ko-KR" sz="1600" dirty="0">
                <a:solidFill>
                  <a:srgbClr val="6A4F4A"/>
                </a:solidFill>
              </a:rPr>
              <a:t>CSCC</a:t>
            </a:r>
            <a:r>
              <a:rPr lang="ko-KR" altLang="en-US" sz="1600" dirty="0">
                <a:solidFill>
                  <a:srgbClr val="6A4F4A"/>
                </a:solidFill>
              </a:rPr>
              <a:t>를 호출하여 생성할 수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8D54AC-0BFA-4370-B8CB-48FBDE59E869}"/>
              </a:ext>
            </a:extLst>
          </p:cNvPr>
          <p:cNvSpPr/>
          <p:nvPr/>
        </p:nvSpPr>
        <p:spPr>
          <a:xfrm>
            <a:off x="136726" y="1978218"/>
            <a:ext cx="2251367" cy="12670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ED0D0-0952-4F95-8367-F1CC93E39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4" y="2482027"/>
            <a:ext cx="433120" cy="4331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A4660B-997D-4C8F-A24F-CD591F314E0D}"/>
              </a:ext>
            </a:extLst>
          </p:cNvPr>
          <p:cNvSpPr/>
          <p:nvPr/>
        </p:nvSpPr>
        <p:spPr>
          <a:xfrm>
            <a:off x="499868" y="282957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805EEF-96DE-4D14-9EAE-C58110D2F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49" y="2474432"/>
            <a:ext cx="433120" cy="434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998FB-731F-464F-8521-1FC8EC050F89}"/>
              </a:ext>
            </a:extLst>
          </p:cNvPr>
          <p:cNvSpPr/>
          <p:nvPr/>
        </p:nvSpPr>
        <p:spPr>
          <a:xfrm>
            <a:off x="1537383" y="2823509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7AE3F-AF2D-4AF8-9353-F1D96ABB785E}"/>
              </a:ext>
            </a:extLst>
          </p:cNvPr>
          <p:cNvSpPr/>
          <p:nvPr/>
        </p:nvSpPr>
        <p:spPr>
          <a:xfrm>
            <a:off x="960577" y="1912231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Org1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291E1A-D662-46C1-B8C2-01D861570B9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941554" y="2691756"/>
            <a:ext cx="604395" cy="68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B9AE37-61CB-49AC-A1F5-88DD164A331E}"/>
              </a:ext>
            </a:extLst>
          </p:cNvPr>
          <p:cNvSpPr/>
          <p:nvPr/>
        </p:nvSpPr>
        <p:spPr>
          <a:xfrm>
            <a:off x="3282694" y="1974802"/>
            <a:ext cx="2251367" cy="12670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A03035-851A-452D-A8D1-5687594891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02" y="2478611"/>
            <a:ext cx="433120" cy="4331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5C9EFA-0ADA-448B-90D4-72C95F314032}"/>
              </a:ext>
            </a:extLst>
          </p:cNvPr>
          <p:cNvSpPr/>
          <p:nvPr/>
        </p:nvSpPr>
        <p:spPr>
          <a:xfrm>
            <a:off x="3645836" y="2826161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peer3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396EAF-6428-4866-A839-921885CED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17" y="2471016"/>
            <a:ext cx="433120" cy="43464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BCF66F-B9ED-4EE1-92C1-87AE66D7D4D4}"/>
              </a:ext>
            </a:extLst>
          </p:cNvPr>
          <p:cNvSpPr/>
          <p:nvPr/>
        </p:nvSpPr>
        <p:spPr>
          <a:xfrm>
            <a:off x="4683351" y="2820093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peer4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6D49DC-7FA4-4747-8640-A55668F444D2}"/>
              </a:ext>
            </a:extLst>
          </p:cNvPr>
          <p:cNvSpPr/>
          <p:nvPr/>
        </p:nvSpPr>
        <p:spPr>
          <a:xfrm>
            <a:off x="4106545" y="1908815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Org2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62D82B-8BF9-459E-B4EA-4EB22970760A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4087522" y="2688340"/>
            <a:ext cx="604395" cy="68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3F415DB-3194-4CFF-BB21-9AA07D3FAA08}"/>
              </a:ext>
            </a:extLst>
          </p:cNvPr>
          <p:cNvSpPr/>
          <p:nvPr/>
        </p:nvSpPr>
        <p:spPr>
          <a:xfrm>
            <a:off x="136726" y="4758408"/>
            <a:ext cx="2251367" cy="12670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BD6C2C-4986-4173-8808-ED380744C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0" y="5267513"/>
            <a:ext cx="433120" cy="4331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DF5498-99E0-434B-8AC4-B61741F8B7A0}"/>
              </a:ext>
            </a:extLst>
          </p:cNvPr>
          <p:cNvSpPr/>
          <p:nvPr/>
        </p:nvSpPr>
        <p:spPr>
          <a:xfrm>
            <a:off x="1059094" y="5615063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D9B606-DCF2-4168-ADD3-0F8020F4D18A}"/>
              </a:ext>
            </a:extLst>
          </p:cNvPr>
          <p:cNvSpPr/>
          <p:nvPr/>
        </p:nvSpPr>
        <p:spPr>
          <a:xfrm>
            <a:off x="960577" y="4692421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Org3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8296477-5938-4762-9944-1C7DD65A873A}"/>
              </a:ext>
            </a:extLst>
          </p:cNvPr>
          <p:cNvSpPr/>
          <p:nvPr/>
        </p:nvSpPr>
        <p:spPr>
          <a:xfrm>
            <a:off x="3282694" y="4422222"/>
            <a:ext cx="2251367" cy="216500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94A2A7C-51F9-4E00-B50C-35590A2F4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02" y="4926031"/>
            <a:ext cx="433120" cy="43312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CD4698-F843-43B6-A2A9-ADBAE24E2F26}"/>
              </a:ext>
            </a:extLst>
          </p:cNvPr>
          <p:cNvSpPr/>
          <p:nvPr/>
        </p:nvSpPr>
        <p:spPr>
          <a:xfrm>
            <a:off x="3645836" y="5273581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5E60793-CA07-4319-AE42-32479CCCF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17" y="4918436"/>
            <a:ext cx="433120" cy="43464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5F4C91-C9A0-4075-B690-873322982630}"/>
              </a:ext>
            </a:extLst>
          </p:cNvPr>
          <p:cNvSpPr/>
          <p:nvPr/>
        </p:nvSpPr>
        <p:spPr>
          <a:xfrm>
            <a:off x="4683351" y="5267513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peer7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2ADCDF-EAC8-45E5-AF08-C2652D0F77F8}"/>
              </a:ext>
            </a:extLst>
          </p:cNvPr>
          <p:cNvSpPr/>
          <p:nvPr/>
        </p:nvSpPr>
        <p:spPr>
          <a:xfrm>
            <a:off x="4106545" y="4356235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>
                <a:solidFill>
                  <a:srgbClr val="6A4F4A"/>
                </a:solidFill>
              </a:rPr>
              <a:t>Org4</a:t>
            </a:r>
            <a:endParaRPr lang="en-US" altLang="ko-KR" sz="1500" b="1" dirty="0">
              <a:solidFill>
                <a:srgbClr val="6A4F4A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D3EC2A-35F9-48B3-89D9-E21DFFE8813A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4087522" y="5135760"/>
            <a:ext cx="604395" cy="68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BE1B8C40-B461-4F80-81B6-F083CFC8E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01" y="5866347"/>
            <a:ext cx="433120" cy="4331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8B09-CF24-4ADA-AE20-FFE38EB24989}"/>
              </a:ext>
            </a:extLst>
          </p:cNvPr>
          <p:cNvSpPr/>
          <p:nvPr/>
        </p:nvSpPr>
        <p:spPr>
          <a:xfrm>
            <a:off x="4171235" y="621389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peer8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807EF4-9643-4A79-A3F2-E3076F348961}"/>
              </a:ext>
            </a:extLst>
          </p:cNvPr>
          <p:cNvCxnSpPr>
            <a:cxnSpLocks/>
            <a:stCxn id="29" idx="2"/>
            <a:endCxn id="34" idx="1"/>
          </p:cNvCxnSpPr>
          <p:nvPr/>
        </p:nvCxnSpPr>
        <p:spPr>
          <a:xfrm>
            <a:off x="3974301" y="5587128"/>
            <a:ext cx="205500" cy="4957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F17B2F-CBA7-4113-ACA7-252B715A99BD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flipH="1">
            <a:off x="4612921" y="5581060"/>
            <a:ext cx="398895" cy="501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F92864-9392-43EE-AA85-04C6FC528F5B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H="1" flipV="1">
            <a:off x="828333" y="3143124"/>
            <a:ext cx="452165" cy="68391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7F171C6-EF1F-4184-A4D8-1A9F4241F6F4}"/>
              </a:ext>
            </a:extLst>
          </p:cNvPr>
          <p:cNvSpPr/>
          <p:nvPr/>
        </p:nvSpPr>
        <p:spPr>
          <a:xfrm>
            <a:off x="412805" y="3827038"/>
            <a:ext cx="1735386" cy="43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C4989C-BF59-4693-81C9-1F236DF2EA40}"/>
              </a:ext>
            </a:extLst>
          </p:cNvPr>
          <p:cNvCxnSpPr>
            <a:cxnSpLocks/>
            <a:stCxn id="21" idx="0"/>
            <a:endCxn id="45" idx="4"/>
          </p:cNvCxnSpPr>
          <p:nvPr/>
        </p:nvCxnSpPr>
        <p:spPr>
          <a:xfrm flipH="1" flipV="1">
            <a:off x="1280498" y="4264093"/>
            <a:ext cx="3722" cy="100342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687569F5-FFB9-441C-B746-66BFB61F0D91}"/>
              </a:ext>
            </a:extLst>
          </p:cNvPr>
          <p:cNvSpPr/>
          <p:nvPr/>
        </p:nvSpPr>
        <p:spPr>
          <a:xfrm>
            <a:off x="2621017" y="2905663"/>
            <a:ext cx="498789" cy="2403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4F4A316-3376-4858-AD75-52E4D187E7DF}"/>
              </a:ext>
            </a:extLst>
          </p:cNvPr>
          <p:cNvCxnSpPr>
            <a:cxnSpLocks/>
            <a:stCxn id="51" idx="2"/>
            <a:endCxn id="10" idx="3"/>
          </p:cNvCxnSpPr>
          <p:nvPr/>
        </p:nvCxnSpPr>
        <p:spPr>
          <a:xfrm flipH="1" flipV="1">
            <a:off x="1979069" y="2691756"/>
            <a:ext cx="641948" cy="1415591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437478F-26BF-4836-967C-76C6368CA233}"/>
              </a:ext>
            </a:extLst>
          </p:cNvPr>
          <p:cNvCxnSpPr>
            <a:cxnSpLocks/>
            <a:stCxn id="21" idx="3"/>
            <a:endCxn id="51" idx="2"/>
          </p:cNvCxnSpPr>
          <p:nvPr/>
        </p:nvCxnSpPr>
        <p:spPr>
          <a:xfrm flipV="1">
            <a:off x="1500780" y="4107347"/>
            <a:ext cx="1120237" cy="1376726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0286984-25E4-4D48-A056-E158C05BD504}"/>
              </a:ext>
            </a:extLst>
          </p:cNvPr>
          <p:cNvCxnSpPr>
            <a:cxnSpLocks/>
            <a:stCxn id="51" idx="6"/>
            <a:endCxn id="14" idx="1"/>
          </p:cNvCxnSpPr>
          <p:nvPr/>
        </p:nvCxnSpPr>
        <p:spPr>
          <a:xfrm flipV="1">
            <a:off x="3119806" y="2695171"/>
            <a:ext cx="534596" cy="1412176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40891ED-590F-49AD-B400-F584D9484D25}"/>
              </a:ext>
            </a:extLst>
          </p:cNvPr>
          <p:cNvCxnSpPr>
            <a:cxnSpLocks/>
            <a:stCxn id="28" idx="0"/>
            <a:endCxn id="51" idx="6"/>
          </p:cNvCxnSpPr>
          <p:nvPr/>
        </p:nvCxnSpPr>
        <p:spPr>
          <a:xfrm flipH="1" flipV="1">
            <a:off x="3119806" y="4107347"/>
            <a:ext cx="751156" cy="81868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3187E32-B581-4AC6-A38D-6DFBE9CD52DF}"/>
              </a:ext>
            </a:extLst>
          </p:cNvPr>
          <p:cNvCxnSpPr>
            <a:cxnSpLocks/>
            <a:stCxn id="34" idx="1"/>
            <a:endCxn id="51" idx="6"/>
          </p:cNvCxnSpPr>
          <p:nvPr/>
        </p:nvCxnSpPr>
        <p:spPr>
          <a:xfrm flipH="1" flipV="1">
            <a:off x="3119806" y="4107347"/>
            <a:ext cx="1059995" cy="197556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2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415393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시스템 체인코드</a:t>
            </a:r>
            <a:r>
              <a:rPr lang="en-US" altLang="ko-KR" sz="1600" dirty="0">
                <a:solidFill>
                  <a:srgbClr val="6A4F4A"/>
                </a:solidFill>
              </a:rPr>
              <a:t>(System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패브릭 상에서 기본적으로 제공하는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다섯 종류의 시스템 체인코드가 존재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9FA2A9-14D6-4673-8E23-EC49EAB47A54}"/>
              </a:ext>
            </a:extLst>
          </p:cNvPr>
          <p:cNvGrpSpPr/>
          <p:nvPr/>
        </p:nvGrpSpPr>
        <p:grpSpPr>
          <a:xfrm>
            <a:off x="962434" y="3049643"/>
            <a:ext cx="2981309" cy="2627932"/>
            <a:chOff x="1119708" y="2676296"/>
            <a:chExt cx="2981309" cy="26279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A1DA13-56AA-4B54-A8C7-851913FA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1" y="4251288"/>
              <a:ext cx="567329" cy="567329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67CC40-889A-44C9-A6E0-4328C3A6F72B}"/>
                </a:ext>
              </a:extLst>
            </p:cNvPr>
            <p:cNvSpPr/>
            <p:nvPr/>
          </p:nvSpPr>
          <p:spPr>
            <a:xfrm>
              <a:off x="1119708" y="2692976"/>
              <a:ext cx="2942936" cy="110436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F1DDD-7F6B-4030-AEF0-32726F9FEB8D}"/>
                </a:ext>
              </a:extLst>
            </p:cNvPr>
            <p:cNvGrpSpPr/>
            <p:nvPr/>
          </p:nvGrpSpPr>
          <p:grpSpPr>
            <a:xfrm>
              <a:off x="1202384" y="3068038"/>
              <a:ext cx="494371" cy="428378"/>
              <a:chOff x="1879378" y="3484075"/>
              <a:chExt cx="494371" cy="42837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CE0DFDD-601A-4B76-891B-307529D22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DFF8D0C-D0E7-4E41-BB85-254C3BB2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7654B-262E-443A-A6D2-5F1032F420F0}"/>
                </a:ext>
              </a:extLst>
            </p:cNvPr>
            <p:cNvSpPr/>
            <p:nvPr/>
          </p:nvSpPr>
          <p:spPr>
            <a:xfrm>
              <a:off x="2349456" y="477379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6A4F4A"/>
                  </a:solidFill>
                </a:rPr>
                <a:t>peer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FF1C5-0D00-4D2A-B530-37EFF7E2F75F}"/>
                </a:ext>
              </a:extLst>
            </p:cNvPr>
            <p:cNvSpPr/>
            <p:nvPr/>
          </p:nvSpPr>
          <p:spPr>
            <a:xfrm>
              <a:off x="1266510" y="3448081"/>
              <a:ext cx="49028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QSCC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EF485C-0DB3-4DB4-989D-C51FBF6789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76" y="3797341"/>
              <a:ext cx="3835" cy="49509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A499B8-A1D0-42C7-B9CB-4C912F9885FA}"/>
                </a:ext>
              </a:extLst>
            </p:cNvPr>
            <p:cNvGrpSpPr/>
            <p:nvPr/>
          </p:nvGrpSpPr>
          <p:grpSpPr>
            <a:xfrm>
              <a:off x="1746090" y="3064223"/>
              <a:ext cx="494371" cy="428378"/>
              <a:chOff x="1879378" y="3484075"/>
              <a:chExt cx="494371" cy="42837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5278078-F923-4705-93CC-76271B922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3EC6CAC-4D74-4672-A4A6-03979D98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ED7D4F-E0D0-4C88-A6E4-8A82628312FE}"/>
                </a:ext>
              </a:extLst>
            </p:cNvPr>
            <p:cNvSpPr/>
            <p:nvPr/>
          </p:nvSpPr>
          <p:spPr>
            <a:xfrm>
              <a:off x="1810217" y="3444266"/>
              <a:ext cx="42702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ESCC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6C77BE4-2E54-4354-B52B-E5E37132A8B7}"/>
                </a:ext>
              </a:extLst>
            </p:cNvPr>
            <p:cNvGrpSpPr/>
            <p:nvPr/>
          </p:nvGrpSpPr>
          <p:grpSpPr>
            <a:xfrm>
              <a:off x="2290662" y="3063747"/>
              <a:ext cx="494371" cy="428378"/>
              <a:chOff x="1879378" y="3484075"/>
              <a:chExt cx="494371" cy="42837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0577AB-6C60-47CB-94CE-2C9A57FAA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B55F728-AA28-4EAA-97A8-BF3EBACD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73BA87-DC25-4F8A-9DE6-6F3AA006C15E}"/>
                </a:ext>
              </a:extLst>
            </p:cNvPr>
            <p:cNvSpPr/>
            <p:nvPr/>
          </p:nvSpPr>
          <p:spPr>
            <a:xfrm>
              <a:off x="2354788" y="3443790"/>
              <a:ext cx="52005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VSCC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D8D7A0-053A-492C-A85F-BF3BC6651E97}"/>
                </a:ext>
              </a:extLst>
            </p:cNvPr>
            <p:cNvGrpSpPr/>
            <p:nvPr/>
          </p:nvGrpSpPr>
          <p:grpSpPr>
            <a:xfrm>
              <a:off x="2838454" y="3063747"/>
              <a:ext cx="494371" cy="428378"/>
              <a:chOff x="1879378" y="3484075"/>
              <a:chExt cx="494371" cy="4283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D403930-1753-4A0C-95B4-2405449F7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D7383F4-EE60-436A-B709-64A1E1EE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280A39-E971-495A-BC97-46B4393F273F}"/>
                </a:ext>
              </a:extLst>
            </p:cNvPr>
            <p:cNvSpPr/>
            <p:nvPr/>
          </p:nvSpPr>
          <p:spPr>
            <a:xfrm>
              <a:off x="2902581" y="3443790"/>
              <a:ext cx="54457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CSCC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D8CA1CE-CEAC-453C-9268-8B272566ED45}"/>
                </a:ext>
              </a:extLst>
            </p:cNvPr>
            <p:cNvGrpSpPr/>
            <p:nvPr/>
          </p:nvGrpSpPr>
          <p:grpSpPr>
            <a:xfrm>
              <a:off x="3383026" y="3063747"/>
              <a:ext cx="494371" cy="428378"/>
              <a:chOff x="1879378" y="3484075"/>
              <a:chExt cx="494371" cy="42837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7C4447C-880D-443D-9FF7-08844735B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3A923D2-D78F-4F6B-AC77-EA7F44157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38782-BF1D-412B-B3B3-10D3B1A1134B}"/>
                </a:ext>
              </a:extLst>
            </p:cNvPr>
            <p:cNvSpPr/>
            <p:nvPr/>
          </p:nvSpPr>
          <p:spPr>
            <a:xfrm>
              <a:off x="3447153" y="3443790"/>
              <a:ext cx="48044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LSCC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8B14BF-2B9E-42DE-A008-EAC8FAA111F2}"/>
                </a:ext>
              </a:extLst>
            </p:cNvPr>
            <p:cNvSpPr/>
            <p:nvPr/>
          </p:nvSpPr>
          <p:spPr>
            <a:xfrm>
              <a:off x="1930430" y="2676296"/>
              <a:ext cx="1470044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solidFill>
                    <a:srgbClr val="6A4F4A"/>
                  </a:solidFill>
                </a:rPr>
                <a:t>시스템 체인코드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E6B648D-349C-457A-BE73-392F2D0D0AAB}"/>
                </a:ext>
              </a:extLst>
            </p:cNvPr>
            <p:cNvSpPr/>
            <p:nvPr/>
          </p:nvSpPr>
          <p:spPr>
            <a:xfrm>
              <a:off x="1575891" y="5030948"/>
              <a:ext cx="2525126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6A4F4A"/>
                  </a:solidFill>
                </a:rPr>
                <a:t>&lt;peer</a:t>
              </a:r>
              <a:r>
                <a:rPr lang="ko-KR" altLang="en-US" sz="900" b="1" dirty="0">
                  <a:solidFill>
                    <a:srgbClr val="6A4F4A"/>
                  </a:solidFill>
                </a:rPr>
                <a:t>에 설치된 시스템 체인코드</a:t>
              </a:r>
              <a:r>
                <a:rPr lang="en-US" altLang="ko-KR" sz="900" b="1" dirty="0">
                  <a:solidFill>
                    <a:srgbClr val="6A4F4A"/>
                  </a:solidFill>
                </a:rPr>
                <a:t>&gt;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EB33FC-D307-4F0F-B9B0-4546C3F58B9E}"/>
              </a:ext>
            </a:extLst>
          </p:cNvPr>
          <p:cNvSpPr/>
          <p:nvPr/>
        </p:nvSpPr>
        <p:spPr>
          <a:xfrm>
            <a:off x="4754465" y="2569731"/>
            <a:ext cx="7190029" cy="395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QSCC (Query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ESCC (Endorsement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VSCC (Validation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CSCC (Configuration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LSCC (Lifecycle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=&gt; ESCC,</a:t>
            </a:r>
            <a:r>
              <a:rPr lang="ko-KR" altLang="en-US" sz="1600" dirty="0">
                <a:solidFill>
                  <a:srgbClr val="6A4F4A"/>
                </a:solidFill>
              </a:rPr>
              <a:t> </a:t>
            </a:r>
            <a:r>
              <a:rPr lang="en-US" altLang="ko-KR" sz="1600" dirty="0">
                <a:solidFill>
                  <a:srgbClr val="6A4F4A"/>
                </a:solidFill>
              </a:rPr>
              <a:t>VSCC</a:t>
            </a:r>
            <a:r>
              <a:rPr lang="ko-KR" altLang="en-US" sz="1600" dirty="0">
                <a:solidFill>
                  <a:srgbClr val="6A4F4A"/>
                </a:solidFill>
              </a:rPr>
              <a:t>는 각각 </a:t>
            </a:r>
            <a:r>
              <a:rPr lang="en-US" altLang="ko-KR" sz="1600" dirty="0">
                <a:solidFill>
                  <a:srgbClr val="6A4F4A"/>
                </a:solidFill>
              </a:rPr>
              <a:t>Endorsing peer(</a:t>
            </a:r>
            <a:r>
              <a:rPr lang="ko-KR" altLang="en-US" sz="1600" dirty="0">
                <a:solidFill>
                  <a:srgbClr val="6A4F4A"/>
                </a:solidFill>
              </a:rPr>
              <a:t>트랜잭션의 보증을 담당하는 </a:t>
            </a:r>
            <a:r>
              <a:rPr lang="en-US" altLang="ko-KR" sz="1600" dirty="0">
                <a:solidFill>
                  <a:srgbClr val="6A4F4A"/>
                </a:solidFill>
              </a:rPr>
              <a:t>peer)</a:t>
            </a:r>
            <a:r>
              <a:rPr lang="ko-KR" altLang="en-US" sz="1600" dirty="0">
                <a:solidFill>
                  <a:srgbClr val="6A4F4A"/>
                </a:solidFill>
              </a:rPr>
              <a:t>와 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Committing peer(</a:t>
            </a:r>
            <a:r>
              <a:rPr lang="ko-KR" altLang="en-US" sz="1600" dirty="0">
                <a:solidFill>
                  <a:srgbClr val="6A4F4A"/>
                </a:solidFill>
              </a:rPr>
              <a:t>블록에 대한 검증을 담당하는 </a:t>
            </a:r>
            <a:r>
              <a:rPr lang="en-US" altLang="ko-KR" sz="1600" dirty="0">
                <a:solidFill>
                  <a:srgbClr val="6A4F4A"/>
                </a:solidFill>
              </a:rPr>
              <a:t>peer)</a:t>
            </a:r>
            <a:r>
              <a:rPr lang="ko-KR" altLang="en-US" sz="1600" dirty="0">
                <a:solidFill>
                  <a:srgbClr val="6A4F4A"/>
                </a:solidFill>
              </a:rPr>
              <a:t>에 의해 실행됨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QSCC (Query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블록체인의 저장된 데이터를 읽어올 때 사용되는 시스템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CLI</a:t>
            </a:r>
            <a:r>
              <a:rPr lang="ko-KR" altLang="en-US" sz="1600" dirty="0">
                <a:solidFill>
                  <a:srgbClr val="6A4F4A"/>
                </a:solidFill>
              </a:rPr>
              <a:t>명령어를 통해 블록 번호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블록의 </a:t>
            </a:r>
            <a:r>
              <a:rPr lang="ko-KR" altLang="en-US" sz="1600" dirty="0" err="1">
                <a:solidFill>
                  <a:srgbClr val="6A4F4A"/>
                </a:solidFill>
              </a:rPr>
              <a:t>해시값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트랜잭션 </a:t>
            </a:r>
            <a:r>
              <a:rPr lang="en-US" altLang="ko-KR" sz="1600" dirty="0">
                <a:solidFill>
                  <a:srgbClr val="6A4F4A"/>
                </a:solidFill>
              </a:rPr>
              <a:t>ID </a:t>
            </a:r>
            <a:r>
              <a:rPr lang="ko-KR" altLang="en-US" sz="1600" dirty="0">
                <a:solidFill>
                  <a:srgbClr val="6A4F4A"/>
                </a:solidFill>
              </a:rPr>
              <a:t>등 다양한 </a:t>
            </a:r>
            <a:r>
              <a:rPr lang="ko-KR" altLang="en-US" sz="1600" dirty="0" err="1">
                <a:solidFill>
                  <a:srgbClr val="6A4F4A"/>
                </a:solidFill>
              </a:rPr>
              <a:t>입력값을</a:t>
            </a:r>
            <a:r>
              <a:rPr lang="ko-KR" altLang="en-US" sz="1600" dirty="0">
                <a:solidFill>
                  <a:srgbClr val="6A4F4A"/>
                </a:solidFill>
              </a:rPr>
              <a:t> 통해 데이터를 읽어올 수 있음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9FA2A9-14D6-4673-8E23-EC49EAB47A54}"/>
              </a:ext>
            </a:extLst>
          </p:cNvPr>
          <p:cNvGrpSpPr/>
          <p:nvPr/>
        </p:nvGrpSpPr>
        <p:grpSpPr>
          <a:xfrm>
            <a:off x="6901840" y="3103928"/>
            <a:ext cx="2942936" cy="2740785"/>
            <a:chOff x="1119708" y="2346560"/>
            <a:chExt cx="2942936" cy="2740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A1DA13-56AA-4B54-A8C7-851913FA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1" y="4251288"/>
              <a:ext cx="567329" cy="567329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67CC40-889A-44C9-A6E0-4328C3A6F72B}"/>
                </a:ext>
              </a:extLst>
            </p:cNvPr>
            <p:cNvSpPr/>
            <p:nvPr/>
          </p:nvSpPr>
          <p:spPr>
            <a:xfrm>
              <a:off x="1119708" y="2346560"/>
              <a:ext cx="2942936" cy="14507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F1DDD-7F6B-4030-AEF0-32726F9FEB8D}"/>
                </a:ext>
              </a:extLst>
            </p:cNvPr>
            <p:cNvGrpSpPr/>
            <p:nvPr/>
          </p:nvGrpSpPr>
          <p:grpSpPr>
            <a:xfrm>
              <a:off x="1202384" y="3068038"/>
              <a:ext cx="494371" cy="428378"/>
              <a:chOff x="1879378" y="3484075"/>
              <a:chExt cx="494371" cy="42837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CE0DFDD-601A-4B76-891B-307529D22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DFF8D0C-D0E7-4E41-BB85-254C3BB2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7654B-262E-443A-A6D2-5F1032F420F0}"/>
                </a:ext>
              </a:extLst>
            </p:cNvPr>
            <p:cNvSpPr/>
            <p:nvPr/>
          </p:nvSpPr>
          <p:spPr>
            <a:xfrm>
              <a:off x="2349456" y="477379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6A4F4A"/>
                  </a:solidFill>
                </a:rPr>
                <a:t>peer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FF1C5-0D00-4D2A-B530-37EFF7E2F75F}"/>
                </a:ext>
              </a:extLst>
            </p:cNvPr>
            <p:cNvSpPr/>
            <p:nvPr/>
          </p:nvSpPr>
          <p:spPr>
            <a:xfrm>
              <a:off x="1266510" y="3448081"/>
              <a:ext cx="49028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QSCC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EF485C-0DB3-4DB4-989D-C51FBF6789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76" y="3797341"/>
              <a:ext cx="3835" cy="49509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A499B8-A1D0-42C7-B9CB-4C912F9885FA}"/>
                </a:ext>
              </a:extLst>
            </p:cNvPr>
            <p:cNvGrpSpPr/>
            <p:nvPr/>
          </p:nvGrpSpPr>
          <p:grpSpPr>
            <a:xfrm>
              <a:off x="1746090" y="3064223"/>
              <a:ext cx="494371" cy="428378"/>
              <a:chOff x="1879378" y="3484075"/>
              <a:chExt cx="494371" cy="42837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5278078-F923-4705-93CC-76271B922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3EC6CAC-4D74-4672-A4A6-03979D98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ED7D4F-E0D0-4C88-A6E4-8A82628312FE}"/>
                </a:ext>
              </a:extLst>
            </p:cNvPr>
            <p:cNvSpPr/>
            <p:nvPr/>
          </p:nvSpPr>
          <p:spPr>
            <a:xfrm>
              <a:off x="1810217" y="3444266"/>
              <a:ext cx="42702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ESCC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6C77BE4-2E54-4354-B52B-E5E37132A8B7}"/>
                </a:ext>
              </a:extLst>
            </p:cNvPr>
            <p:cNvGrpSpPr/>
            <p:nvPr/>
          </p:nvGrpSpPr>
          <p:grpSpPr>
            <a:xfrm>
              <a:off x="2290662" y="3063747"/>
              <a:ext cx="494371" cy="428378"/>
              <a:chOff x="1879378" y="3484075"/>
              <a:chExt cx="494371" cy="42837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0577AB-6C60-47CB-94CE-2C9A57FAA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B55F728-AA28-4EAA-97A8-BF3EBACD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73BA87-DC25-4F8A-9DE6-6F3AA006C15E}"/>
                </a:ext>
              </a:extLst>
            </p:cNvPr>
            <p:cNvSpPr/>
            <p:nvPr/>
          </p:nvSpPr>
          <p:spPr>
            <a:xfrm>
              <a:off x="2354788" y="3443790"/>
              <a:ext cx="52005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VSCC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D8D7A0-053A-492C-A85F-BF3BC6651E97}"/>
                </a:ext>
              </a:extLst>
            </p:cNvPr>
            <p:cNvGrpSpPr/>
            <p:nvPr/>
          </p:nvGrpSpPr>
          <p:grpSpPr>
            <a:xfrm>
              <a:off x="2838454" y="3063747"/>
              <a:ext cx="494371" cy="428378"/>
              <a:chOff x="1879378" y="3484075"/>
              <a:chExt cx="494371" cy="4283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D403930-1753-4A0C-95B4-2405449F7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D7383F4-EE60-436A-B709-64A1E1EE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280A39-E971-495A-BC97-46B4393F273F}"/>
                </a:ext>
              </a:extLst>
            </p:cNvPr>
            <p:cNvSpPr/>
            <p:nvPr/>
          </p:nvSpPr>
          <p:spPr>
            <a:xfrm>
              <a:off x="2902581" y="3443790"/>
              <a:ext cx="54457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CSCC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D8CA1CE-CEAC-453C-9268-8B272566ED45}"/>
                </a:ext>
              </a:extLst>
            </p:cNvPr>
            <p:cNvGrpSpPr/>
            <p:nvPr/>
          </p:nvGrpSpPr>
          <p:grpSpPr>
            <a:xfrm>
              <a:off x="3383026" y="3063747"/>
              <a:ext cx="494371" cy="428378"/>
              <a:chOff x="1879378" y="3484075"/>
              <a:chExt cx="494371" cy="42837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7C4447C-880D-443D-9FF7-08844735B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3A923D2-D78F-4F6B-AC77-EA7F44157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38782-BF1D-412B-B3B3-10D3B1A1134B}"/>
                </a:ext>
              </a:extLst>
            </p:cNvPr>
            <p:cNvSpPr/>
            <p:nvPr/>
          </p:nvSpPr>
          <p:spPr>
            <a:xfrm>
              <a:off x="3447153" y="3443790"/>
              <a:ext cx="48044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LSCC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8B14BF-2B9E-42DE-A008-EAC8FAA111F2}"/>
                </a:ext>
              </a:extLst>
            </p:cNvPr>
            <p:cNvSpPr/>
            <p:nvPr/>
          </p:nvSpPr>
          <p:spPr>
            <a:xfrm>
              <a:off x="1962698" y="2400279"/>
              <a:ext cx="1470044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시스템 체인코드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</p:grpSp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CA243E61-AA52-40AD-B284-A90E2ED36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4314" y="5008656"/>
            <a:ext cx="649914" cy="64991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99FD61-D399-40DD-BB69-8D016AB2CF1E}"/>
              </a:ext>
            </a:extLst>
          </p:cNvPr>
          <p:cNvSpPr/>
          <p:nvPr/>
        </p:nvSpPr>
        <p:spPr>
          <a:xfrm>
            <a:off x="2402600" y="5577016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6F3F1-8C6D-48F5-9894-4EF111B34A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0" y="3465079"/>
            <a:ext cx="304349" cy="304349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C5FC836-86B3-41CA-AB13-50BD0FC5CBD7}"/>
              </a:ext>
            </a:extLst>
          </p:cNvPr>
          <p:cNvSpPr/>
          <p:nvPr/>
        </p:nvSpPr>
        <p:spPr>
          <a:xfrm>
            <a:off x="3797959" y="5167588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841B67E-9D0A-4456-899A-9FFC2B0DD77A}"/>
              </a:ext>
            </a:extLst>
          </p:cNvPr>
          <p:cNvSpPr/>
          <p:nvPr/>
        </p:nvSpPr>
        <p:spPr>
          <a:xfrm rot="10800000">
            <a:off x="3797959" y="5511740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865EC1-1C7C-44C7-829D-103B5341AD45}"/>
              </a:ext>
            </a:extLst>
          </p:cNvPr>
          <p:cNvSpPr/>
          <p:nvPr/>
        </p:nvSpPr>
        <p:spPr>
          <a:xfrm>
            <a:off x="4199379" y="4914377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rgbClr val="6A4F4A"/>
                </a:solidFill>
              </a:rPr>
              <a:t>GetChainIfo</a:t>
            </a:r>
            <a:r>
              <a:rPr lang="en-US" altLang="ko-KR" sz="1000" dirty="0">
                <a:solidFill>
                  <a:srgbClr val="6A4F4A"/>
                </a:solidFill>
              </a:rPr>
              <a:t>,</a:t>
            </a:r>
            <a:r>
              <a:rPr lang="ko-KR" altLang="en-US" sz="1000" dirty="0">
                <a:solidFill>
                  <a:srgbClr val="6A4F4A"/>
                </a:solidFill>
              </a:rPr>
              <a:t> </a:t>
            </a:r>
            <a:r>
              <a:rPr lang="en-US" altLang="ko-KR" sz="1000" dirty="0" err="1">
                <a:solidFill>
                  <a:srgbClr val="6A4F4A"/>
                </a:solidFill>
              </a:rPr>
              <a:t>GetTransactionById</a:t>
            </a:r>
            <a:r>
              <a:rPr lang="en-US" altLang="ko-KR" sz="1000" dirty="0">
                <a:solidFill>
                  <a:srgbClr val="6A4F4A"/>
                </a:solidFill>
              </a:rPr>
              <a:t>….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C481B6-78EB-49D6-A15B-56E9512F573D}"/>
              </a:ext>
            </a:extLst>
          </p:cNvPr>
          <p:cNvSpPr/>
          <p:nvPr/>
        </p:nvSpPr>
        <p:spPr>
          <a:xfrm>
            <a:off x="4648688" y="5597149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결과값 반환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8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ESCC (Endorsement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보증 정책을 담당하고 있는 시스템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Endorsing peer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ESCC</a:t>
            </a:r>
            <a:r>
              <a:rPr lang="ko-KR" altLang="en-US" sz="1600" dirty="0">
                <a:solidFill>
                  <a:srgbClr val="6A4F4A"/>
                </a:solidFill>
              </a:rPr>
              <a:t>를 통해 사용자의 트랜잭션 실행 </a:t>
            </a:r>
            <a:r>
              <a:rPr lang="ko-KR" altLang="en-US" sz="1600" dirty="0" err="1">
                <a:solidFill>
                  <a:srgbClr val="6A4F4A"/>
                </a:solidFill>
              </a:rPr>
              <a:t>결괏값을</a:t>
            </a:r>
            <a:r>
              <a:rPr lang="ko-KR" altLang="en-US" sz="1600" dirty="0">
                <a:solidFill>
                  <a:srgbClr val="6A4F4A"/>
                </a:solidFill>
              </a:rPr>
              <a:t> 비교해 보고 </a:t>
            </a:r>
            <a:r>
              <a:rPr lang="ko-KR" altLang="en-US" sz="1600" dirty="0" err="1">
                <a:solidFill>
                  <a:srgbClr val="6A4F4A"/>
                </a:solidFill>
              </a:rPr>
              <a:t>결괏값이</a:t>
            </a:r>
            <a:r>
              <a:rPr lang="ko-KR" altLang="en-US" sz="1600" dirty="0">
                <a:solidFill>
                  <a:srgbClr val="6A4F4A"/>
                </a:solidFill>
              </a:rPr>
              <a:t> 올바르면 자신의 인증서를 통해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ko-KR" altLang="en-US" sz="1600" dirty="0">
                <a:solidFill>
                  <a:srgbClr val="6A4F4A"/>
                </a:solidFill>
              </a:rPr>
              <a:t>해당 트랜잭션 </a:t>
            </a:r>
            <a:r>
              <a:rPr lang="ko-KR" altLang="en-US" sz="1600" dirty="0" err="1">
                <a:solidFill>
                  <a:srgbClr val="6A4F4A"/>
                </a:solidFill>
              </a:rPr>
              <a:t>결괏값에</a:t>
            </a:r>
            <a:r>
              <a:rPr lang="ko-KR" altLang="en-US" sz="1600" dirty="0">
                <a:solidFill>
                  <a:srgbClr val="6A4F4A"/>
                </a:solidFill>
              </a:rPr>
              <a:t> 대한 보증을 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9FA2A9-14D6-4673-8E23-EC49EAB47A54}"/>
              </a:ext>
            </a:extLst>
          </p:cNvPr>
          <p:cNvGrpSpPr/>
          <p:nvPr/>
        </p:nvGrpSpPr>
        <p:grpSpPr>
          <a:xfrm>
            <a:off x="6901840" y="3103928"/>
            <a:ext cx="2942936" cy="2740785"/>
            <a:chOff x="1119708" y="2346560"/>
            <a:chExt cx="2942936" cy="2740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A1DA13-56AA-4B54-A8C7-851913FA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1" y="4251288"/>
              <a:ext cx="567329" cy="567329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67CC40-889A-44C9-A6E0-4328C3A6F72B}"/>
                </a:ext>
              </a:extLst>
            </p:cNvPr>
            <p:cNvSpPr/>
            <p:nvPr/>
          </p:nvSpPr>
          <p:spPr>
            <a:xfrm>
              <a:off x="1119708" y="2346560"/>
              <a:ext cx="2942936" cy="14507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F1DDD-7F6B-4030-AEF0-32726F9FEB8D}"/>
                </a:ext>
              </a:extLst>
            </p:cNvPr>
            <p:cNvGrpSpPr/>
            <p:nvPr/>
          </p:nvGrpSpPr>
          <p:grpSpPr>
            <a:xfrm>
              <a:off x="1202384" y="3068038"/>
              <a:ext cx="494371" cy="428378"/>
              <a:chOff x="1879378" y="3484075"/>
              <a:chExt cx="494371" cy="42837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CE0DFDD-601A-4B76-891B-307529D22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DFF8D0C-D0E7-4E41-BB85-254C3BB2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7654B-262E-443A-A6D2-5F1032F420F0}"/>
                </a:ext>
              </a:extLst>
            </p:cNvPr>
            <p:cNvSpPr/>
            <p:nvPr/>
          </p:nvSpPr>
          <p:spPr>
            <a:xfrm>
              <a:off x="2349456" y="477379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6A4F4A"/>
                  </a:solidFill>
                </a:rPr>
                <a:t>peer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FF1C5-0D00-4D2A-B530-37EFF7E2F75F}"/>
                </a:ext>
              </a:extLst>
            </p:cNvPr>
            <p:cNvSpPr/>
            <p:nvPr/>
          </p:nvSpPr>
          <p:spPr>
            <a:xfrm>
              <a:off x="1266510" y="3448081"/>
              <a:ext cx="49028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QSCC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EF485C-0DB3-4DB4-989D-C51FBF6789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76" y="3797341"/>
              <a:ext cx="3835" cy="49509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A499B8-A1D0-42C7-B9CB-4C912F9885FA}"/>
                </a:ext>
              </a:extLst>
            </p:cNvPr>
            <p:cNvGrpSpPr/>
            <p:nvPr/>
          </p:nvGrpSpPr>
          <p:grpSpPr>
            <a:xfrm>
              <a:off x="1746090" y="3064223"/>
              <a:ext cx="494371" cy="428378"/>
              <a:chOff x="1879378" y="3484075"/>
              <a:chExt cx="494371" cy="42837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5278078-F923-4705-93CC-76271B922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3EC6CAC-4D74-4672-A4A6-03979D98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ED7D4F-E0D0-4C88-A6E4-8A82628312FE}"/>
                </a:ext>
              </a:extLst>
            </p:cNvPr>
            <p:cNvSpPr/>
            <p:nvPr/>
          </p:nvSpPr>
          <p:spPr>
            <a:xfrm>
              <a:off x="1810217" y="3444266"/>
              <a:ext cx="42702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ESCC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6C77BE4-2E54-4354-B52B-E5E37132A8B7}"/>
                </a:ext>
              </a:extLst>
            </p:cNvPr>
            <p:cNvGrpSpPr/>
            <p:nvPr/>
          </p:nvGrpSpPr>
          <p:grpSpPr>
            <a:xfrm>
              <a:off x="2290662" y="3063747"/>
              <a:ext cx="494371" cy="428378"/>
              <a:chOff x="1879378" y="3484075"/>
              <a:chExt cx="494371" cy="42837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0577AB-6C60-47CB-94CE-2C9A57FAA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B55F728-AA28-4EAA-97A8-BF3EBACD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73BA87-DC25-4F8A-9DE6-6F3AA006C15E}"/>
                </a:ext>
              </a:extLst>
            </p:cNvPr>
            <p:cNvSpPr/>
            <p:nvPr/>
          </p:nvSpPr>
          <p:spPr>
            <a:xfrm>
              <a:off x="2354788" y="3443790"/>
              <a:ext cx="52005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VSCC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D8D7A0-053A-492C-A85F-BF3BC6651E97}"/>
                </a:ext>
              </a:extLst>
            </p:cNvPr>
            <p:cNvGrpSpPr/>
            <p:nvPr/>
          </p:nvGrpSpPr>
          <p:grpSpPr>
            <a:xfrm>
              <a:off x="2838454" y="3063747"/>
              <a:ext cx="494371" cy="428378"/>
              <a:chOff x="1879378" y="3484075"/>
              <a:chExt cx="494371" cy="4283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D403930-1753-4A0C-95B4-2405449F7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D7383F4-EE60-436A-B709-64A1E1EE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280A39-E971-495A-BC97-46B4393F273F}"/>
                </a:ext>
              </a:extLst>
            </p:cNvPr>
            <p:cNvSpPr/>
            <p:nvPr/>
          </p:nvSpPr>
          <p:spPr>
            <a:xfrm>
              <a:off x="2902581" y="3443790"/>
              <a:ext cx="54457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CSCC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D8CA1CE-CEAC-453C-9268-8B272566ED45}"/>
                </a:ext>
              </a:extLst>
            </p:cNvPr>
            <p:cNvGrpSpPr/>
            <p:nvPr/>
          </p:nvGrpSpPr>
          <p:grpSpPr>
            <a:xfrm>
              <a:off x="3383026" y="3063747"/>
              <a:ext cx="494371" cy="428378"/>
              <a:chOff x="1879378" y="3484075"/>
              <a:chExt cx="494371" cy="42837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7C4447C-880D-443D-9FF7-08844735B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3A923D2-D78F-4F6B-AC77-EA7F44157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38782-BF1D-412B-B3B3-10D3B1A1134B}"/>
                </a:ext>
              </a:extLst>
            </p:cNvPr>
            <p:cNvSpPr/>
            <p:nvPr/>
          </p:nvSpPr>
          <p:spPr>
            <a:xfrm>
              <a:off x="3447153" y="3443790"/>
              <a:ext cx="48044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LSCC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8B14BF-2B9E-42DE-A008-EAC8FAA111F2}"/>
                </a:ext>
              </a:extLst>
            </p:cNvPr>
            <p:cNvSpPr/>
            <p:nvPr/>
          </p:nvSpPr>
          <p:spPr>
            <a:xfrm>
              <a:off x="1962698" y="2400279"/>
              <a:ext cx="1470044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시스템 체인코드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</p:grpSp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CA243E61-AA52-40AD-B284-A90E2ED36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2600" y="5008656"/>
            <a:ext cx="649914" cy="64991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99FD61-D399-40DD-BB69-8D016AB2CF1E}"/>
              </a:ext>
            </a:extLst>
          </p:cNvPr>
          <p:cNvSpPr/>
          <p:nvPr/>
        </p:nvSpPr>
        <p:spPr>
          <a:xfrm>
            <a:off x="2402600" y="5577016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6F3F1-8C6D-48F5-9894-4EF111B34A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60" y="3460725"/>
            <a:ext cx="304349" cy="304349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C5FC836-86B3-41CA-AB13-50BD0FC5CBD7}"/>
              </a:ext>
            </a:extLst>
          </p:cNvPr>
          <p:cNvSpPr/>
          <p:nvPr/>
        </p:nvSpPr>
        <p:spPr>
          <a:xfrm>
            <a:off x="3797959" y="5167588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841B67E-9D0A-4456-899A-9FFC2B0DD77A}"/>
              </a:ext>
            </a:extLst>
          </p:cNvPr>
          <p:cNvSpPr/>
          <p:nvPr/>
        </p:nvSpPr>
        <p:spPr>
          <a:xfrm rot="10800000">
            <a:off x="3797959" y="5511740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C481B6-78EB-49D6-A15B-56E9512F573D}"/>
              </a:ext>
            </a:extLst>
          </p:cNvPr>
          <p:cNvSpPr/>
          <p:nvPr/>
        </p:nvSpPr>
        <p:spPr>
          <a:xfrm>
            <a:off x="4648688" y="5597149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결과값 반환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20F61F1-CAC9-4160-B9F4-9DF4C1C28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2500" y="4772816"/>
            <a:ext cx="380043" cy="38004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6659D4-9BDA-45C1-8965-3835095AC863}"/>
              </a:ext>
            </a:extLst>
          </p:cNvPr>
          <p:cNvSpPr/>
          <p:nvPr/>
        </p:nvSpPr>
        <p:spPr>
          <a:xfrm>
            <a:off x="5122272" y="4843814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트랜잭션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VSCC (Validation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블록을 검증할 때 사용되는 시스템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Committing peer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VSCC</a:t>
            </a:r>
            <a:r>
              <a:rPr lang="ko-KR" altLang="en-US" sz="1600" dirty="0">
                <a:solidFill>
                  <a:srgbClr val="6A4F4A"/>
                </a:solidFill>
              </a:rPr>
              <a:t>를 실행하여 트랜잭션의 </a:t>
            </a:r>
            <a:r>
              <a:rPr lang="en-US" altLang="ko-KR" sz="1600" dirty="0">
                <a:solidFill>
                  <a:srgbClr val="6A4F4A"/>
                </a:solidFill>
              </a:rPr>
              <a:t>Read/Write set</a:t>
            </a:r>
            <a:r>
              <a:rPr lang="ko-KR" altLang="en-US" sz="1600" dirty="0">
                <a:solidFill>
                  <a:srgbClr val="6A4F4A"/>
                </a:solidFill>
              </a:rPr>
              <a:t>과 보증 정책에 맞게 </a:t>
            </a:r>
            <a:r>
              <a:rPr lang="en-US" altLang="ko-KR" sz="1600" dirty="0">
                <a:solidFill>
                  <a:srgbClr val="6A4F4A"/>
                </a:solidFill>
              </a:rPr>
              <a:t>Endorsing peer</a:t>
            </a:r>
            <a:r>
              <a:rPr lang="ko-KR" altLang="en-US" sz="1600" dirty="0">
                <a:solidFill>
                  <a:srgbClr val="6A4F4A"/>
                </a:solidFill>
              </a:rPr>
              <a:t>의 디지털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ko-KR" altLang="en-US" sz="1600" dirty="0">
                <a:solidFill>
                  <a:srgbClr val="6A4F4A"/>
                </a:solidFill>
              </a:rPr>
              <a:t>인증서의 존재 여부를 확인하는 작업을 수행함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9FA2A9-14D6-4673-8E23-EC49EAB47A54}"/>
              </a:ext>
            </a:extLst>
          </p:cNvPr>
          <p:cNvGrpSpPr/>
          <p:nvPr/>
        </p:nvGrpSpPr>
        <p:grpSpPr>
          <a:xfrm>
            <a:off x="1036710" y="3296874"/>
            <a:ext cx="2942936" cy="2740785"/>
            <a:chOff x="1119708" y="2346560"/>
            <a:chExt cx="2942936" cy="2740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A1DA13-56AA-4B54-A8C7-851913FA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1" y="4251288"/>
              <a:ext cx="567329" cy="567329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67CC40-889A-44C9-A6E0-4328C3A6F72B}"/>
                </a:ext>
              </a:extLst>
            </p:cNvPr>
            <p:cNvSpPr/>
            <p:nvPr/>
          </p:nvSpPr>
          <p:spPr>
            <a:xfrm>
              <a:off x="1119708" y="2346560"/>
              <a:ext cx="2942936" cy="14507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F1DDD-7F6B-4030-AEF0-32726F9FEB8D}"/>
                </a:ext>
              </a:extLst>
            </p:cNvPr>
            <p:cNvGrpSpPr/>
            <p:nvPr/>
          </p:nvGrpSpPr>
          <p:grpSpPr>
            <a:xfrm>
              <a:off x="1202384" y="3068038"/>
              <a:ext cx="494371" cy="428378"/>
              <a:chOff x="1879378" y="3484075"/>
              <a:chExt cx="494371" cy="42837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CE0DFDD-601A-4B76-891B-307529D22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DFF8D0C-D0E7-4E41-BB85-254C3BB2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7654B-262E-443A-A6D2-5F1032F420F0}"/>
                </a:ext>
              </a:extLst>
            </p:cNvPr>
            <p:cNvSpPr/>
            <p:nvPr/>
          </p:nvSpPr>
          <p:spPr>
            <a:xfrm>
              <a:off x="2349456" y="477379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6A4F4A"/>
                  </a:solidFill>
                </a:rPr>
                <a:t>peer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FF1C5-0D00-4D2A-B530-37EFF7E2F75F}"/>
                </a:ext>
              </a:extLst>
            </p:cNvPr>
            <p:cNvSpPr/>
            <p:nvPr/>
          </p:nvSpPr>
          <p:spPr>
            <a:xfrm>
              <a:off x="1266510" y="3448081"/>
              <a:ext cx="49028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QSCC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EF485C-0DB3-4DB4-989D-C51FBF6789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76" y="3797341"/>
              <a:ext cx="3835" cy="49509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A499B8-A1D0-42C7-B9CB-4C912F9885FA}"/>
                </a:ext>
              </a:extLst>
            </p:cNvPr>
            <p:cNvGrpSpPr/>
            <p:nvPr/>
          </p:nvGrpSpPr>
          <p:grpSpPr>
            <a:xfrm>
              <a:off x="1746090" y="3064223"/>
              <a:ext cx="494371" cy="428378"/>
              <a:chOff x="1879378" y="3484075"/>
              <a:chExt cx="494371" cy="42837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5278078-F923-4705-93CC-76271B922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3EC6CAC-4D74-4672-A4A6-03979D98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ED7D4F-E0D0-4C88-A6E4-8A82628312FE}"/>
                </a:ext>
              </a:extLst>
            </p:cNvPr>
            <p:cNvSpPr/>
            <p:nvPr/>
          </p:nvSpPr>
          <p:spPr>
            <a:xfrm>
              <a:off x="1810217" y="3444266"/>
              <a:ext cx="42702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ESCC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6C77BE4-2E54-4354-B52B-E5E37132A8B7}"/>
                </a:ext>
              </a:extLst>
            </p:cNvPr>
            <p:cNvGrpSpPr/>
            <p:nvPr/>
          </p:nvGrpSpPr>
          <p:grpSpPr>
            <a:xfrm>
              <a:off x="2290662" y="3063747"/>
              <a:ext cx="494371" cy="428378"/>
              <a:chOff x="1879378" y="3484075"/>
              <a:chExt cx="494371" cy="42837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0577AB-6C60-47CB-94CE-2C9A57FAA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B55F728-AA28-4EAA-97A8-BF3EBACD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73BA87-DC25-4F8A-9DE6-6F3AA006C15E}"/>
                </a:ext>
              </a:extLst>
            </p:cNvPr>
            <p:cNvSpPr/>
            <p:nvPr/>
          </p:nvSpPr>
          <p:spPr>
            <a:xfrm>
              <a:off x="2354788" y="3443790"/>
              <a:ext cx="52005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VSCC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D8D7A0-053A-492C-A85F-BF3BC6651E97}"/>
                </a:ext>
              </a:extLst>
            </p:cNvPr>
            <p:cNvGrpSpPr/>
            <p:nvPr/>
          </p:nvGrpSpPr>
          <p:grpSpPr>
            <a:xfrm>
              <a:off x="2838454" y="3063747"/>
              <a:ext cx="494371" cy="428378"/>
              <a:chOff x="1879378" y="3484075"/>
              <a:chExt cx="494371" cy="4283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D403930-1753-4A0C-95B4-2405449F7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D7383F4-EE60-436A-B709-64A1E1EE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280A39-E971-495A-BC97-46B4393F273F}"/>
                </a:ext>
              </a:extLst>
            </p:cNvPr>
            <p:cNvSpPr/>
            <p:nvPr/>
          </p:nvSpPr>
          <p:spPr>
            <a:xfrm>
              <a:off x="2902581" y="3443790"/>
              <a:ext cx="54457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CSCC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D8CA1CE-CEAC-453C-9268-8B272566ED45}"/>
                </a:ext>
              </a:extLst>
            </p:cNvPr>
            <p:cNvGrpSpPr/>
            <p:nvPr/>
          </p:nvGrpSpPr>
          <p:grpSpPr>
            <a:xfrm>
              <a:off x="3383026" y="3063747"/>
              <a:ext cx="494371" cy="428378"/>
              <a:chOff x="1879378" y="3484075"/>
              <a:chExt cx="494371" cy="42837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7C4447C-880D-443D-9FF7-08844735B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3A923D2-D78F-4F6B-AC77-EA7F44157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38782-BF1D-412B-B3B3-10D3B1A1134B}"/>
                </a:ext>
              </a:extLst>
            </p:cNvPr>
            <p:cNvSpPr/>
            <p:nvPr/>
          </p:nvSpPr>
          <p:spPr>
            <a:xfrm>
              <a:off x="3447153" y="3443790"/>
              <a:ext cx="48044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LSCC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8B14BF-2B9E-42DE-A008-EAC8FAA111F2}"/>
                </a:ext>
              </a:extLst>
            </p:cNvPr>
            <p:cNvSpPr/>
            <p:nvPr/>
          </p:nvSpPr>
          <p:spPr>
            <a:xfrm>
              <a:off x="1962698" y="2400279"/>
              <a:ext cx="1470044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시스템 체인코드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8F6F3F1-8C6D-48F5-9894-4EF111B34A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02" y="3646330"/>
            <a:ext cx="304349" cy="30434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20F61F1-CAC9-4160-B9F4-9DF4C1C28E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2566" y="4812985"/>
            <a:ext cx="380043" cy="38004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6659D4-9BDA-45C1-8965-3835095AC863}"/>
              </a:ext>
            </a:extLst>
          </p:cNvPr>
          <p:cNvSpPr/>
          <p:nvPr/>
        </p:nvSpPr>
        <p:spPr>
          <a:xfrm>
            <a:off x="5473259" y="4434155"/>
            <a:ext cx="46805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블록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EDBC93-1DFE-459E-8D54-E488D4C37D30}"/>
              </a:ext>
            </a:extLst>
          </p:cNvPr>
          <p:cNvGrpSpPr/>
          <p:nvPr/>
        </p:nvGrpSpPr>
        <p:grpSpPr>
          <a:xfrm>
            <a:off x="7369364" y="3296874"/>
            <a:ext cx="2942936" cy="2740785"/>
            <a:chOff x="1119708" y="2346560"/>
            <a:chExt cx="2942936" cy="27407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631F5F9-1D18-4968-A946-0351E5C56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11" y="4251288"/>
              <a:ext cx="567329" cy="567329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394409-C032-40A8-9EE4-D7120D504865}"/>
                </a:ext>
              </a:extLst>
            </p:cNvPr>
            <p:cNvSpPr/>
            <p:nvPr/>
          </p:nvSpPr>
          <p:spPr>
            <a:xfrm>
              <a:off x="1119708" y="2346560"/>
              <a:ext cx="2942936" cy="145078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FE59CA8-5B80-41BB-8653-1FF339513FA5}"/>
                </a:ext>
              </a:extLst>
            </p:cNvPr>
            <p:cNvGrpSpPr/>
            <p:nvPr/>
          </p:nvGrpSpPr>
          <p:grpSpPr>
            <a:xfrm>
              <a:off x="1202384" y="3068038"/>
              <a:ext cx="494371" cy="428378"/>
              <a:chOff x="1879378" y="3484075"/>
              <a:chExt cx="494371" cy="428378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2AFD66C4-99A0-43FA-80D4-592B0B269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6AECE45-6DEE-44C7-B501-2293E0338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83B312D-2058-4B22-B5FF-E94333E7BA1D}"/>
                </a:ext>
              </a:extLst>
            </p:cNvPr>
            <p:cNvSpPr/>
            <p:nvPr/>
          </p:nvSpPr>
          <p:spPr>
            <a:xfrm>
              <a:off x="2349456" y="477379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6A4F4A"/>
                  </a:solidFill>
                </a:rPr>
                <a:t>peer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5D30BC-4F43-4681-A376-974D494B6DC4}"/>
                </a:ext>
              </a:extLst>
            </p:cNvPr>
            <p:cNvSpPr/>
            <p:nvPr/>
          </p:nvSpPr>
          <p:spPr>
            <a:xfrm>
              <a:off x="1266510" y="3448081"/>
              <a:ext cx="49028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QSCC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6AAC7A-42A2-4244-9678-E505A9A9C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76" y="3797341"/>
              <a:ext cx="3835" cy="49509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13D30E-FD2B-4B8D-8EA2-28A6AE367F30}"/>
                </a:ext>
              </a:extLst>
            </p:cNvPr>
            <p:cNvGrpSpPr/>
            <p:nvPr/>
          </p:nvGrpSpPr>
          <p:grpSpPr>
            <a:xfrm>
              <a:off x="1746090" y="3064223"/>
              <a:ext cx="494371" cy="428378"/>
              <a:chOff x="1879378" y="3484075"/>
              <a:chExt cx="494371" cy="428378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20F4C9F8-3240-4DE3-81E5-05D3FFBBA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1F75F7CC-EC4F-43EF-A595-812B1330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37DEBE-A08E-4915-A67B-CA29BCCE241B}"/>
                </a:ext>
              </a:extLst>
            </p:cNvPr>
            <p:cNvSpPr/>
            <p:nvPr/>
          </p:nvSpPr>
          <p:spPr>
            <a:xfrm>
              <a:off x="1810217" y="3444266"/>
              <a:ext cx="42702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ESCC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44AB301-140A-4E32-BF74-99F9CEC1DDD5}"/>
                </a:ext>
              </a:extLst>
            </p:cNvPr>
            <p:cNvGrpSpPr/>
            <p:nvPr/>
          </p:nvGrpSpPr>
          <p:grpSpPr>
            <a:xfrm>
              <a:off x="2290662" y="3063747"/>
              <a:ext cx="494371" cy="428378"/>
              <a:chOff x="1879378" y="3484075"/>
              <a:chExt cx="494371" cy="428378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99172D15-214B-4506-8159-30152A96B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3A8077CD-8F9D-40A1-A546-097D9B930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FAA8AEB-417A-46F2-B8CC-F1A6B334E14C}"/>
                </a:ext>
              </a:extLst>
            </p:cNvPr>
            <p:cNvSpPr/>
            <p:nvPr/>
          </p:nvSpPr>
          <p:spPr>
            <a:xfrm>
              <a:off x="2354788" y="3443790"/>
              <a:ext cx="52005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VSCC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5401FFF-8656-43D1-B13F-D5FD2DB823E0}"/>
                </a:ext>
              </a:extLst>
            </p:cNvPr>
            <p:cNvGrpSpPr/>
            <p:nvPr/>
          </p:nvGrpSpPr>
          <p:grpSpPr>
            <a:xfrm>
              <a:off x="2838454" y="3063747"/>
              <a:ext cx="494371" cy="428378"/>
              <a:chOff x="1879378" y="3484075"/>
              <a:chExt cx="494371" cy="428378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C1419EAE-7F3B-4618-9E81-87882B21E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850862C6-55BA-4361-B9F6-C7E8F0E7D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E91BE00-E6B8-47AB-9FCD-B789F1AEEC85}"/>
                </a:ext>
              </a:extLst>
            </p:cNvPr>
            <p:cNvSpPr/>
            <p:nvPr/>
          </p:nvSpPr>
          <p:spPr>
            <a:xfrm>
              <a:off x="2902581" y="3443790"/>
              <a:ext cx="544572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CSCC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76C1AE-8C5F-4BDC-8BEB-A41C516E660B}"/>
                </a:ext>
              </a:extLst>
            </p:cNvPr>
            <p:cNvGrpSpPr/>
            <p:nvPr/>
          </p:nvGrpSpPr>
          <p:grpSpPr>
            <a:xfrm>
              <a:off x="3383026" y="3063747"/>
              <a:ext cx="494371" cy="428378"/>
              <a:chOff x="1879378" y="3484075"/>
              <a:chExt cx="494371" cy="428378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78042A21-FB7A-4573-9425-023EC66B0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378" y="3608104"/>
                <a:ext cx="304349" cy="304349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9D230E8C-F49F-4F38-83A7-FA76B41B9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06" y="3484075"/>
                <a:ext cx="380043" cy="380043"/>
              </a:xfrm>
              <a:prstGeom prst="rect">
                <a:avLst/>
              </a:prstGeom>
            </p:spPr>
          </p:pic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654EB0-AE4E-4046-8D78-31AE4D596E00}"/>
                </a:ext>
              </a:extLst>
            </p:cNvPr>
            <p:cNvSpPr/>
            <p:nvPr/>
          </p:nvSpPr>
          <p:spPr>
            <a:xfrm>
              <a:off x="3447153" y="3443790"/>
              <a:ext cx="48044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LSCC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9879CC-000B-422D-A6FB-F932FE032DA4}"/>
                </a:ext>
              </a:extLst>
            </p:cNvPr>
            <p:cNvSpPr/>
            <p:nvPr/>
          </p:nvSpPr>
          <p:spPr>
            <a:xfrm>
              <a:off x="1962698" y="2400279"/>
              <a:ext cx="1470044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시스템 체인코드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E048B685-9772-4307-8009-FBAE84D98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56" y="3646330"/>
            <a:ext cx="304349" cy="304349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ED26AB-228F-4277-B73E-DD503A7BE71A}"/>
              </a:ext>
            </a:extLst>
          </p:cNvPr>
          <p:cNvCxnSpPr>
            <a:cxnSpLocks/>
          </p:cNvCxnSpPr>
          <p:nvPr/>
        </p:nvCxnSpPr>
        <p:spPr>
          <a:xfrm flipH="1">
            <a:off x="3171039" y="5486400"/>
            <a:ext cx="504131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8C53631E-251D-4E18-94B6-4ED55071DA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454" y="4812985"/>
            <a:ext cx="380043" cy="38004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E1A5731-B4E1-48DB-94D0-6B6D9A6D9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3497" y="4812867"/>
            <a:ext cx="380043" cy="3800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65A7F5-D851-466A-89CE-ACB0DD62CA7D}"/>
              </a:ext>
            </a:extLst>
          </p:cNvPr>
          <p:cNvSpPr/>
          <p:nvPr/>
        </p:nvSpPr>
        <p:spPr>
          <a:xfrm>
            <a:off x="5075845" y="4394104"/>
            <a:ext cx="1261384" cy="88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465" y="1417577"/>
            <a:ext cx="11180397" cy="533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리눅스 재단에서 기업용 블록체인 개발을 위해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프로젝트 </a:t>
            </a:r>
            <a:r>
              <a:rPr lang="ko-KR" altLang="en-US" sz="1600" dirty="0" err="1">
                <a:solidFill>
                  <a:srgbClr val="6A4F4A"/>
                </a:solidFill>
              </a:rPr>
              <a:t>만듬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오픈 소스 형태의 프로젝트로서 전 세계 기업과 개발자들이 자발적으로 기술 개발에 참여하는 프로젝트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허가형 </a:t>
            </a:r>
            <a:r>
              <a:rPr lang="ko-KR" altLang="en-US" sz="1600" dirty="0" err="1">
                <a:solidFill>
                  <a:srgbClr val="FF0000"/>
                </a:solidFill>
              </a:rPr>
              <a:t>프라이빗</a:t>
            </a:r>
            <a:r>
              <a:rPr lang="ko-KR" altLang="en-US" sz="1600" dirty="0">
                <a:solidFill>
                  <a:srgbClr val="FF0000"/>
                </a:solidFill>
              </a:rPr>
              <a:t> 블록체인 형태</a:t>
            </a:r>
            <a:r>
              <a:rPr lang="ko-KR" altLang="en-US" sz="1600" dirty="0">
                <a:solidFill>
                  <a:srgbClr val="6A4F4A"/>
                </a:solidFill>
              </a:rPr>
              <a:t>로 개발되었으며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 err="1">
                <a:solidFill>
                  <a:srgbClr val="6A4F4A"/>
                </a:solidFill>
              </a:rPr>
              <a:t>이더리움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 err="1">
                <a:solidFill>
                  <a:srgbClr val="6A4F4A"/>
                </a:solidFill>
              </a:rPr>
              <a:t>비트코인</a:t>
            </a:r>
            <a:r>
              <a:rPr lang="ko-KR" altLang="en-US" sz="1600" dirty="0">
                <a:solidFill>
                  <a:srgbClr val="6A4F4A"/>
                </a:solidFill>
              </a:rPr>
              <a:t> 등 누구나 참여할 수 있는 퍼블릭 블록체인과 달리 </a:t>
            </a:r>
            <a:r>
              <a:rPr lang="en-US" altLang="ko-KR" sz="1600" dirty="0">
                <a:solidFill>
                  <a:srgbClr val="6A4F4A"/>
                </a:solidFill>
              </a:rPr>
              <a:t>MSP(Membership Service Provider)</a:t>
            </a:r>
            <a:r>
              <a:rPr lang="ko-KR" altLang="en-US" sz="1600" dirty="0">
                <a:solidFill>
                  <a:srgbClr val="6A4F4A"/>
                </a:solidFill>
              </a:rPr>
              <a:t>라는 인증 관리 시스템에 등록된 사용자만이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블록체인에 참여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비즈니스의 이해관계가 맞는 다수의 기업이나 기관 등의 조직이 함께 구축하는 </a:t>
            </a:r>
            <a:r>
              <a:rPr lang="ko-KR" altLang="en-US" sz="1600" dirty="0" err="1">
                <a:solidFill>
                  <a:srgbClr val="FF0000"/>
                </a:solidFill>
              </a:rPr>
              <a:t>프라이빗</a:t>
            </a:r>
            <a:r>
              <a:rPr lang="ko-KR" altLang="en-US" sz="1600" dirty="0">
                <a:solidFill>
                  <a:srgbClr val="FF0000"/>
                </a:solidFill>
              </a:rPr>
              <a:t> 블록체인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비즈니스 목적에 알맞은 형태로 블록체인 플랫폼을 구축하는 것을 목표로 개발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금융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물류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의료 등 다양한 형태의 비즈니스 데이터를 원장에 기록할 수 있으며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비즈니스 시스템에 적합한 블록 생성 알고리즘이나 트랜잭션 보증 정책을 선택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</a:t>
            </a:r>
            <a:r>
              <a:rPr lang="en-US" altLang="ko-KR" sz="1600" dirty="0">
                <a:solidFill>
                  <a:srgbClr val="6A4F4A"/>
                </a:solidFill>
              </a:rPr>
              <a:t>(Channel) </a:t>
            </a:r>
            <a:r>
              <a:rPr lang="ko-KR" altLang="en-US" sz="1600" dirty="0">
                <a:solidFill>
                  <a:srgbClr val="6A4F4A"/>
                </a:solidFill>
              </a:rPr>
              <a:t>개념을 도입해서 블록체인 참여자들 간의 프라이버시를 강화할 수 있음</a:t>
            </a:r>
            <a:endParaRPr lang="en-US" altLang="ko-KR" sz="105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8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CSCC (Configuration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 설정 시 사용되는 시스템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블록에 대한 정보를 읽어오거나 수정할 수 있으며</a:t>
            </a:r>
            <a:r>
              <a:rPr lang="en-US" altLang="ko-KR" sz="1600" dirty="0">
                <a:solidFill>
                  <a:srgbClr val="6A4F4A"/>
                </a:solidFill>
              </a:rPr>
              <a:t>, peer</a:t>
            </a:r>
            <a:r>
              <a:rPr lang="ko-KR" altLang="en-US" sz="1600" dirty="0">
                <a:solidFill>
                  <a:srgbClr val="6A4F4A"/>
                </a:solidFill>
              </a:rPr>
              <a:t>를 채널에 참여시키는 기능 등 제공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2A2877-67A8-42DD-87BE-167127276E74}"/>
              </a:ext>
            </a:extLst>
          </p:cNvPr>
          <p:cNvGrpSpPr/>
          <p:nvPr/>
        </p:nvGrpSpPr>
        <p:grpSpPr>
          <a:xfrm>
            <a:off x="6547243" y="3224807"/>
            <a:ext cx="2942936" cy="2740785"/>
            <a:chOff x="7369364" y="3296874"/>
            <a:chExt cx="2942936" cy="274078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2EDBC93-1DFE-459E-8D54-E488D4C37D30}"/>
                </a:ext>
              </a:extLst>
            </p:cNvPr>
            <p:cNvGrpSpPr/>
            <p:nvPr/>
          </p:nvGrpSpPr>
          <p:grpSpPr>
            <a:xfrm>
              <a:off x="7369364" y="3296874"/>
              <a:ext cx="2942936" cy="2740785"/>
              <a:chOff x="1119708" y="2346560"/>
              <a:chExt cx="2942936" cy="2740785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F631F5F9-1D18-4968-A946-0351E5C56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511" y="4251288"/>
                <a:ext cx="567329" cy="567329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E394409-C032-40A8-9EE4-D7120D504865}"/>
                  </a:ext>
                </a:extLst>
              </p:cNvPr>
              <p:cNvSpPr/>
              <p:nvPr/>
            </p:nvSpPr>
            <p:spPr>
              <a:xfrm>
                <a:off x="1119708" y="2346560"/>
                <a:ext cx="2942936" cy="1450782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8FE59CA8-5B80-41BB-8653-1FF339513FA5}"/>
                  </a:ext>
                </a:extLst>
              </p:cNvPr>
              <p:cNvGrpSpPr/>
              <p:nvPr/>
            </p:nvGrpSpPr>
            <p:grpSpPr>
              <a:xfrm>
                <a:off x="1202384" y="3068038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2AFD66C4-99A0-43FA-80D4-592B0B269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B6AECE45-6DEE-44C7-B501-2293E0338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3B312D-2058-4B22-B5FF-E94333E7BA1D}"/>
                  </a:ext>
                </a:extLst>
              </p:cNvPr>
              <p:cNvSpPr/>
              <p:nvPr/>
            </p:nvSpPr>
            <p:spPr>
              <a:xfrm>
                <a:off x="2349456" y="4773798"/>
                <a:ext cx="86048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F5D30BC-4F43-4681-A376-974D494B6DC4}"/>
                  </a:ext>
                </a:extLst>
              </p:cNvPr>
              <p:cNvSpPr/>
              <p:nvPr/>
            </p:nvSpPr>
            <p:spPr>
              <a:xfrm>
                <a:off x="1266510" y="3448081"/>
                <a:ext cx="490285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QSCC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36AAC7A-42A2-4244-9678-E505A9A9C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176" y="3797341"/>
                <a:ext cx="3835" cy="49509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C13D30E-FD2B-4B8D-8EA2-28A6AE367F30}"/>
                  </a:ext>
                </a:extLst>
              </p:cNvPr>
              <p:cNvGrpSpPr/>
              <p:nvPr/>
            </p:nvGrpSpPr>
            <p:grpSpPr>
              <a:xfrm>
                <a:off x="1746090" y="3064223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20F4C9F8-3240-4DE3-81E5-05D3FFBBA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F75F7CC-EC4F-43EF-A595-812B13302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C37DEBE-A08E-4915-A67B-CA29BCCE241B}"/>
                  </a:ext>
                </a:extLst>
              </p:cNvPr>
              <p:cNvSpPr/>
              <p:nvPr/>
            </p:nvSpPr>
            <p:spPr>
              <a:xfrm>
                <a:off x="1810217" y="3444266"/>
                <a:ext cx="427024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ESCC</a:t>
                </a: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44AB301-140A-4E32-BF74-99F9CEC1DDD5}"/>
                  </a:ext>
                </a:extLst>
              </p:cNvPr>
              <p:cNvGrpSpPr/>
              <p:nvPr/>
            </p:nvGrpSpPr>
            <p:grpSpPr>
              <a:xfrm>
                <a:off x="2290662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99172D15-214B-4506-8159-30152A96B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3A8077CD-8F9D-40A1-A546-097D9B930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FAA8AEB-417A-46F2-B8CC-F1A6B334E14C}"/>
                  </a:ext>
                </a:extLst>
              </p:cNvPr>
              <p:cNvSpPr/>
              <p:nvPr/>
            </p:nvSpPr>
            <p:spPr>
              <a:xfrm>
                <a:off x="2354788" y="3443790"/>
                <a:ext cx="520052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VSCC</a:t>
                </a: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5401FFF-8656-43D1-B13F-D5FD2DB823E0}"/>
                  </a:ext>
                </a:extLst>
              </p:cNvPr>
              <p:cNvGrpSpPr/>
              <p:nvPr/>
            </p:nvGrpSpPr>
            <p:grpSpPr>
              <a:xfrm>
                <a:off x="2838454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C1419EAE-7F3B-4618-9E81-87882B21E6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850862C6-55BA-4361-B9F6-C7E8F0E7D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E91BE00-E6B8-47AB-9FCD-B789F1AEEC85}"/>
                  </a:ext>
                </a:extLst>
              </p:cNvPr>
              <p:cNvSpPr/>
              <p:nvPr/>
            </p:nvSpPr>
            <p:spPr>
              <a:xfrm>
                <a:off x="2902581" y="3443790"/>
                <a:ext cx="544572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CSCC</a:t>
                </a: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876C1AE-8C5F-4BDC-8BEB-A41C516E660B}"/>
                  </a:ext>
                </a:extLst>
              </p:cNvPr>
              <p:cNvGrpSpPr/>
              <p:nvPr/>
            </p:nvGrpSpPr>
            <p:grpSpPr>
              <a:xfrm>
                <a:off x="3383026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78042A21-FB7A-4573-9425-023EC66B0B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D230E8C-F49F-4F38-83A7-FA76B41B99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F654EB0-AE4E-4046-8D78-31AE4D596E00}"/>
                  </a:ext>
                </a:extLst>
              </p:cNvPr>
              <p:cNvSpPr/>
              <p:nvPr/>
            </p:nvSpPr>
            <p:spPr>
              <a:xfrm>
                <a:off x="3447153" y="3443790"/>
                <a:ext cx="480446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LSCC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69879CC-000B-422D-A6FB-F932FE032DA4}"/>
                  </a:ext>
                </a:extLst>
              </p:cNvPr>
              <p:cNvSpPr/>
              <p:nvPr/>
            </p:nvSpPr>
            <p:spPr>
              <a:xfrm>
                <a:off x="1962698" y="2400279"/>
                <a:ext cx="1470044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6A4F4A"/>
                    </a:solidFill>
                  </a:rPr>
                  <a:t>시스템 체인코드</a:t>
                </a:r>
                <a:endParaRPr lang="en-US" altLang="ko-KR" sz="1100" b="1" dirty="0">
                  <a:solidFill>
                    <a:srgbClr val="6A4F4A"/>
                  </a:solidFill>
                </a:endParaRPr>
              </a:p>
            </p:txBody>
          </p:sp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048B685-9772-4307-8009-FBAE84D98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3953" y="3657010"/>
              <a:ext cx="304349" cy="304349"/>
            </a:xfrm>
            <a:prstGeom prst="rect">
              <a:avLst/>
            </a:prstGeom>
          </p:spPr>
        </p:pic>
      </p:grpSp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92EAB14F-D546-49E8-99C1-E78623E25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3902" y="5096445"/>
            <a:ext cx="649914" cy="64991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6C98A7AA-6C1B-406A-9DF2-7BC8C252BC5C}"/>
              </a:ext>
            </a:extLst>
          </p:cNvPr>
          <p:cNvSpPr/>
          <p:nvPr/>
        </p:nvSpPr>
        <p:spPr>
          <a:xfrm>
            <a:off x="2262188" y="5664805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E6875B6C-0596-409D-84F8-11EAA786DDE2}"/>
              </a:ext>
            </a:extLst>
          </p:cNvPr>
          <p:cNvSpPr/>
          <p:nvPr/>
        </p:nvSpPr>
        <p:spPr>
          <a:xfrm>
            <a:off x="3657547" y="5255377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2AA4B7F-397B-4BB1-92DF-32001C7E6B09}"/>
              </a:ext>
            </a:extLst>
          </p:cNvPr>
          <p:cNvSpPr/>
          <p:nvPr/>
        </p:nvSpPr>
        <p:spPr>
          <a:xfrm>
            <a:off x="4213612" y="4982828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6A4F4A"/>
                </a:solidFill>
              </a:rPr>
              <a:t>Peer channel create/join…</a:t>
            </a:r>
          </a:p>
        </p:txBody>
      </p:sp>
    </p:spTree>
    <p:extLst>
      <p:ext uri="{BB962C8B-B14F-4D97-AF65-F5344CB8AC3E}">
        <p14:creationId xmlns:p14="http://schemas.microsoft.com/office/powerpoint/2010/main" val="195889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LSCC (Lifecycle 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체인코드의 설치부터 </a:t>
            </a:r>
            <a:r>
              <a:rPr lang="ko-KR" altLang="en-US" sz="1600" dirty="0" err="1">
                <a:solidFill>
                  <a:srgbClr val="6A4F4A"/>
                </a:solidFill>
              </a:rPr>
              <a:t>인스턴스화까지</a:t>
            </a:r>
            <a:r>
              <a:rPr lang="ko-KR" altLang="en-US" sz="1600" dirty="0">
                <a:solidFill>
                  <a:srgbClr val="6A4F4A"/>
                </a:solidFill>
              </a:rPr>
              <a:t> 모든 일련의 과정을 수행하는데 사용되는 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블록에 대한 정보를 읽어오거나 수정할 수 있으며</a:t>
            </a:r>
            <a:r>
              <a:rPr lang="en-US" altLang="ko-KR" sz="1600" dirty="0">
                <a:solidFill>
                  <a:srgbClr val="6A4F4A"/>
                </a:solidFill>
              </a:rPr>
              <a:t>, peer</a:t>
            </a:r>
            <a:r>
              <a:rPr lang="ko-KR" altLang="en-US" sz="1600" dirty="0">
                <a:solidFill>
                  <a:srgbClr val="6A4F4A"/>
                </a:solidFill>
              </a:rPr>
              <a:t>를 채널에 참여시키는 기능 등 제공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2A2877-67A8-42DD-87BE-167127276E74}"/>
              </a:ext>
            </a:extLst>
          </p:cNvPr>
          <p:cNvGrpSpPr/>
          <p:nvPr/>
        </p:nvGrpSpPr>
        <p:grpSpPr>
          <a:xfrm>
            <a:off x="6547243" y="3224807"/>
            <a:ext cx="2942936" cy="2740785"/>
            <a:chOff x="7369364" y="3296874"/>
            <a:chExt cx="2942936" cy="274078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2EDBC93-1DFE-459E-8D54-E488D4C37D30}"/>
                </a:ext>
              </a:extLst>
            </p:cNvPr>
            <p:cNvGrpSpPr/>
            <p:nvPr/>
          </p:nvGrpSpPr>
          <p:grpSpPr>
            <a:xfrm>
              <a:off x="7369364" y="3296874"/>
              <a:ext cx="2942936" cy="2740785"/>
              <a:chOff x="1119708" y="2346560"/>
              <a:chExt cx="2942936" cy="2740785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F631F5F9-1D18-4968-A946-0351E5C56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511" y="4251288"/>
                <a:ext cx="567329" cy="567329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E394409-C032-40A8-9EE4-D7120D504865}"/>
                  </a:ext>
                </a:extLst>
              </p:cNvPr>
              <p:cNvSpPr/>
              <p:nvPr/>
            </p:nvSpPr>
            <p:spPr>
              <a:xfrm>
                <a:off x="1119708" y="2346560"/>
                <a:ext cx="2942936" cy="1450782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8FE59CA8-5B80-41BB-8653-1FF339513FA5}"/>
                  </a:ext>
                </a:extLst>
              </p:cNvPr>
              <p:cNvGrpSpPr/>
              <p:nvPr/>
            </p:nvGrpSpPr>
            <p:grpSpPr>
              <a:xfrm>
                <a:off x="1202384" y="3068038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2AFD66C4-99A0-43FA-80D4-592B0B269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B6AECE45-6DEE-44C7-B501-2293E0338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3B312D-2058-4B22-B5FF-E94333E7BA1D}"/>
                  </a:ext>
                </a:extLst>
              </p:cNvPr>
              <p:cNvSpPr/>
              <p:nvPr/>
            </p:nvSpPr>
            <p:spPr>
              <a:xfrm>
                <a:off x="2349456" y="4773798"/>
                <a:ext cx="86048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F5D30BC-4F43-4681-A376-974D494B6DC4}"/>
                  </a:ext>
                </a:extLst>
              </p:cNvPr>
              <p:cNvSpPr/>
              <p:nvPr/>
            </p:nvSpPr>
            <p:spPr>
              <a:xfrm>
                <a:off x="1266510" y="3448081"/>
                <a:ext cx="490285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QSCC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36AAC7A-42A2-4244-9678-E505A9A9C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176" y="3797341"/>
                <a:ext cx="3835" cy="49509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C13D30E-FD2B-4B8D-8EA2-28A6AE367F30}"/>
                  </a:ext>
                </a:extLst>
              </p:cNvPr>
              <p:cNvGrpSpPr/>
              <p:nvPr/>
            </p:nvGrpSpPr>
            <p:grpSpPr>
              <a:xfrm>
                <a:off x="1746090" y="3064223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20F4C9F8-3240-4DE3-81E5-05D3FFBBA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F75F7CC-EC4F-43EF-A595-812B13302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C37DEBE-A08E-4915-A67B-CA29BCCE241B}"/>
                  </a:ext>
                </a:extLst>
              </p:cNvPr>
              <p:cNvSpPr/>
              <p:nvPr/>
            </p:nvSpPr>
            <p:spPr>
              <a:xfrm>
                <a:off x="1810217" y="3444266"/>
                <a:ext cx="427024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ESCC</a:t>
                </a: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44AB301-140A-4E32-BF74-99F9CEC1DDD5}"/>
                  </a:ext>
                </a:extLst>
              </p:cNvPr>
              <p:cNvGrpSpPr/>
              <p:nvPr/>
            </p:nvGrpSpPr>
            <p:grpSpPr>
              <a:xfrm>
                <a:off x="2290662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99172D15-214B-4506-8159-30152A96B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3A8077CD-8F9D-40A1-A546-097D9B930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FAA8AEB-417A-46F2-B8CC-F1A6B334E14C}"/>
                  </a:ext>
                </a:extLst>
              </p:cNvPr>
              <p:cNvSpPr/>
              <p:nvPr/>
            </p:nvSpPr>
            <p:spPr>
              <a:xfrm>
                <a:off x="2354788" y="3443790"/>
                <a:ext cx="520052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VSCC</a:t>
                </a: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5401FFF-8656-43D1-B13F-D5FD2DB823E0}"/>
                  </a:ext>
                </a:extLst>
              </p:cNvPr>
              <p:cNvGrpSpPr/>
              <p:nvPr/>
            </p:nvGrpSpPr>
            <p:grpSpPr>
              <a:xfrm>
                <a:off x="2838454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C1419EAE-7F3B-4618-9E81-87882B21E6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850862C6-55BA-4361-B9F6-C7E8F0E7D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E91BE00-E6B8-47AB-9FCD-B789F1AEEC85}"/>
                  </a:ext>
                </a:extLst>
              </p:cNvPr>
              <p:cNvSpPr/>
              <p:nvPr/>
            </p:nvSpPr>
            <p:spPr>
              <a:xfrm>
                <a:off x="2902581" y="3443790"/>
                <a:ext cx="544572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CSCC</a:t>
                </a: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876C1AE-8C5F-4BDC-8BEB-A41C516E660B}"/>
                  </a:ext>
                </a:extLst>
              </p:cNvPr>
              <p:cNvGrpSpPr/>
              <p:nvPr/>
            </p:nvGrpSpPr>
            <p:grpSpPr>
              <a:xfrm>
                <a:off x="3383026" y="3063747"/>
                <a:ext cx="494371" cy="428378"/>
                <a:chOff x="1879378" y="3484075"/>
                <a:chExt cx="494371" cy="428378"/>
              </a:xfrm>
            </p:grpSpPr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78042A21-FB7A-4573-9425-023EC66B0B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378" y="3608104"/>
                  <a:ext cx="304349" cy="304349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D230E8C-F49F-4F38-83A7-FA76B41B99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3706" y="3484075"/>
                  <a:ext cx="380043" cy="380043"/>
                </a:xfrm>
                <a:prstGeom prst="rect">
                  <a:avLst/>
                </a:prstGeom>
              </p:spPr>
            </p:pic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F654EB0-AE4E-4046-8D78-31AE4D596E00}"/>
                  </a:ext>
                </a:extLst>
              </p:cNvPr>
              <p:cNvSpPr/>
              <p:nvPr/>
            </p:nvSpPr>
            <p:spPr>
              <a:xfrm>
                <a:off x="3447153" y="3443790"/>
                <a:ext cx="480446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6A4F4A"/>
                    </a:solidFill>
                  </a:rPr>
                  <a:t>LSCC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69879CC-000B-422D-A6FB-F932FE032DA4}"/>
                  </a:ext>
                </a:extLst>
              </p:cNvPr>
              <p:cNvSpPr/>
              <p:nvPr/>
            </p:nvSpPr>
            <p:spPr>
              <a:xfrm>
                <a:off x="1962698" y="2400279"/>
                <a:ext cx="1470044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6A4F4A"/>
                    </a:solidFill>
                  </a:rPr>
                  <a:t>시스템 체인코드</a:t>
                </a:r>
                <a:endParaRPr lang="en-US" altLang="ko-KR" sz="1100" b="1" dirty="0">
                  <a:solidFill>
                    <a:srgbClr val="6A4F4A"/>
                  </a:solidFill>
                </a:endParaRPr>
              </a:p>
            </p:txBody>
          </p:sp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048B685-9772-4307-8009-FBAE84D98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856" y="3664140"/>
              <a:ext cx="304349" cy="304349"/>
            </a:xfrm>
            <a:prstGeom prst="rect">
              <a:avLst/>
            </a:prstGeom>
          </p:spPr>
        </p:pic>
      </p:grpSp>
      <p:pic>
        <p:nvPicPr>
          <p:cNvPr id="72" name="그래픽 71" descr="사용자">
            <a:extLst>
              <a:ext uri="{FF2B5EF4-FFF2-40B4-BE49-F238E27FC236}">
                <a16:creationId xmlns:a16="http://schemas.microsoft.com/office/drawing/2014/main" id="{92EAB14F-D546-49E8-99C1-E78623E25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3902" y="5096445"/>
            <a:ext cx="649914" cy="64991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6C98A7AA-6C1B-406A-9DF2-7BC8C252BC5C}"/>
              </a:ext>
            </a:extLst>
          </p:cNvPr>
          <p:cNvSpPr/>
          <p:nvPr/>
        </p:nvSpPr>
        <p:spPr>
          <a:xfrm>
            <a:off x="2262188" y="5664805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E6875B6C-0596-409D-84F8-11EAA786DDE2}"/>
              </a:ext>
            </a:extLst>
          </p:cNvPr>
          <p:cNvSpPr/>
          <p:nvPr/>
        </p:nvSpPr>
        <p:spPr>
          <a:xfrm>
            <a:off x="3657547" y="5255377"/>
            <a:ext cx="2749169" cy="176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2AA4B7F-397B-4BB1-92DF-32001C7E6B09}"/>
              </a:ext>
            </a:extLst>
          </p:cNvPr>
          <p:cNvSpPr/>
          <p:nvPr/>
        </p:nvSpPr>
        <p:spPr>
          <a:xfrm>
            <a:off x="4213612" y="4982828"/>
            <a:ext cx="251530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6A4F4A"/>
                </a:solidFill>
              </a:rPr>
              <a:t>Peer </a:t>
            </a:r>
            <a:r>
              <a:rPr lang="en-US" altLang="ko-KR" sz="1000" dirty="0" err="1">
                <a:solidFill>
                  <a:srgbClr val="6A4F4A"/>
                </a:solidFill>
              </a:rPr>
              <a:t>chaincode</a:t>
            </a:r>
            <a:r>
              <a:rPr lang="ko-KR" altLang="en-US" sz="1000" dirty="0">
                <a:solidFill>
                  <a:srgbClr val="6A4F4A"/>
                </a:solidFill>
              </a:rPr>
              <a:t> </a:t>
            </a:r>
            <a:r>
              <a:rPr lang="en-US" altLang="ko-KR" sz="1000" dirty="0">
                <a:solidFill>
                  <a:srgbClr val="6A4F4A"/>
                </a:solidFill>
              </a:rPr>
              <a:t>install…..</a:t>
            </a:r>
          </a:p>
        </p:txBody>
      </p:sp>
    </p:spTree>
    <p:extLst>
      <p:ext uri="{BB962C8B-B14F-4D97-AF65-F5344CB8AC3E}">
        <p14:creationId xmlns:p14="http://schemas.microsoft.com/office/powerpoint/2010/main" val="266986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994" y="918113"/>
            <a:ext cx="9045297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Gossip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- Gossip </a:t>
            </a:r>
            <a:r>
              <a:rPr lang="ko-KR" altLang="en-US" sz="1600" dirty="0">
                <a:solidFill>
                  <a:srgbClr val="6A4F4A"/>
                </a:solidFill>
              </a:rPr>
              <a:t>프로토콜이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네트워크에서 </a:t>
            </a:r>
            <a:r>
              <a:rPr lang="en-US" altLang="ko-KR" sz="1600" dirty="0">
                <a:solidFill>
                  <a:srgbClr val="6A4F4A"/>
                </a:solidFill>
              </a:rPr>
              <a:t>2</a:t>
            </a:r>
            <a:r>
              <a:rPr lang="ko-KR" altLang="en-US" sz="1600" dirty="0">
                <a:solidFill>
                  <a:srgbClr val="6A4F4A"/>
                </a:solidFill>
              </a:rPr>
              <a:t>가지 기능을 담당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4897998" y="4424356"/>
            <a:ext cx="7454891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2) Gossip </a:t>
            </a:r>
            <a:r>
              <a:rPr lang="ko-KR" altLang="en-US" sz="1600" dirty="0">
                <a:solidFill>
                  <a:srgbClr val="6A4F4A"/>
                </a:solidFill>
              </a:rPr>
              <a:t>프로토콜을 통해 </a:t>
            </a:r>
            <a:r>
              <a:rPr lang="en-US" altLang="ko-KR" sz="1600" dirty="0">
                <a:solidFill>
                  <a:srgbClr val="6A4F4A"/>
                </a:solidFill>
              </a:rPr>
              <a:t>peer </a:t>
            </a:r>
            <a:r>
              <a:rPr lang="ko-KR" altLang="en-US" sz="1600" dirty="0">
                <a:solidFill>
                  <a:srgbClr val="6A4F4A"/>
                </a:solidFill>
              </a:rPr>
              <a:t>간 분산원장 교환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Gossip </a:t>
            </a:r>
            <a:r>
              <a:rPr lang="ko-KR" altLang="en-US" sz="1600" dirty="0">
                <a:solidFill>
                  <a:srgbClr val="6A4F4A"/>
                </a:solidFill>
              </a:rPr>
              <a:t>프로토콜을 통해 같은 채널 내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들을 랜덤하게 선택하여 분산원장을 전송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각 조직의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로부터 분산원장을 업데이트할 수 있는데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조직의 모든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가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에게 분산원장을 요청하면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가 </a:t>
            </a:r>
            <a:r>
              <a:rPr lang="ko-KR" altLang="en-US" sz="1600" dirty="0" err="1">
                <a:solidFill>
                  <a:srgbClr val="6A4F4A"/>
                </a:solidFill>
              </a:rPr>
              <a:t>과부화될</a:t>
            </a:r>
            <a:r>
              <a:rPr lang="ko-KR" altLang="en-US" sz="1600" dirty="0">
                <a:solidFill>
                  <a:srgbClr val="6A4F4A"/>
                </a:solidFill>
              </a:rPr>
              <a:t> 가능성 높음</a:t>
            </a:r>
            <a:r>
              <a:rPr lang="en-US" altLang="ko-KR" sz="1600" dirty="0">
                <a:solidFill>
                  <a:srgbClr val="6A4F4A"/>
                </a:solidFill>
              </a:rPr>
              <a:t> =&gt; </a:t>
            </a:r>
            <a:r>
              <a:rPr lang="ko-KR" altLang="en-US" sz="1600" dirty="0">
                <a:solidFill>
                  <a:srgbClr val="6A4F4A"/>
                </a:solidFill>
              </a:rPr>
              <a:t>각 조직에서 </a:t>
            </a:r>
            <a:r>
              <a:rPr lang="en-US" altLang="ko-KR" sz="1600" dirty="0">
                <a:solidFill>
                  <a:srgbClr val="6A4F4A"/>
                </a:solidFill>
              </a:rPr>
              <a:t>Leader peer</a:t>
            </a:r>
            <a:r>
              <a:rPr lang="ko-KR" altLang="en-US" sz="1600" dirty="0">
                <a:solidFill>
                  <a:srgbClr val="6A4F4A"/>
                </a:solidFill>
              </a:rPr>
              <a:t>를 대표로 선출하여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와 통신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FBA668-7B38-4550-AB1C-ECDDDB6D5882}"/>
              </a:ext>
            </a:extLst>
          </p:cNvPr>
          <p:cNvGrpSpPr/>
          <p:nvPr/>
        </p:nvGrpSpPr>
        <p:grpSpPr>
          <a:xfrm>
            <a:off x="1238496" y="3825667"/>
            <a:ext cx="2762910" cy="2299379"/>
            <a:chOff x="272193" y="2300244"/>
            <a:chExt cx="2762910" cy="22993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2A947B-2BD3-42DC-9CB7-F94A44A069EB}"/>
                </a:ext>
              </a:extLst>
            </p:cNvPr>
            <p:cNvSpPr/>
            <p:nvPr/>
          </p:nvSpPr>
          <p:spPr>
            <a:xfrm>
              <a:off x="1077566" y="3318903"/>
              <a:ext cx="70613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6A4F4A"/>
                  </a:solidFill>
                </a:rPr>
                <a:t>yes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E8C531F-F08A-4F9B-8E76-F6ABDBA3794F}"/>
                </a:ext>
              </a:extLst>
            </p:cNvPr>
            <p:cNvGrpSpPr/>
            <p:nvPr/>
          </p:nvGrpSpPr>
          <p:grpSpPr>
            <a:xfrm>
              <a:off x="272193" y="2300244"/>
              <a:ext cx="2762910" cy="2299379"/>
              <a:chOff x="272193" y="2300244"/>
              <a:chExt cx="2762910" cy="22993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69948AC-F24D-47C1-8E52-CE7347390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418" y="2465813"/>
                <a:ext cx="433120" cy="43312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968D96D-4EDD-465E-8439-50091BE57D01}"/>
                  </a:ext>
                </a:extLst>
              </p:cNvPr>
              <p:cNvSpPr/>
              <p:nvPr/>
            </p:nvSpPr>
            <p:spPr>
              <a:xfrm>
                <a:off x="705852" y="2813363"/>
                <a:ext cx="65692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peer1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B67213E-D079-4BCF-9170-427BB9C69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6740" y="2464286"/>
                <a:ext cx="433120" cy="434647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B97005-9B13-4C2F-905A-B0CFBCAEBB8C}"/>
                  </a:ext>
                </a:extLst>
              </p:cNvPr>
              <p:cNvSpPr/>
              <p:nvPr/>
            </p:nvSpPr>
            <p:spPr>
              <a:xfrm>
                <a:off x="2378174" y="2813363"/>
                <a:ext cx="65692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peer2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AD71395-4D60-45F9-AD49-AAE69055E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852" y="3936999"/>
                <a:ext cx="433120" cy="43312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D02948-9ECC-4F21-9DCD-C779D621FA5A}"/>
                  </a:ext>
                </a:extLst>
              </p:cNvPr>
              <p:cNvSpPr/>
              <p:nvPr/>
            </p:nvSpPr>
            <p:spPr>
              <a:xfrm>
                <a:off x="697286" y="4284549"/>
                <a:ext cx="65692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peer3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6046BAB-898A-43BD-817B-BFF2DEC54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6740" y="3936999"/>
                <a:ext cx="433120" cy="434647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0B0B78F-A3BC-49C0-A05F-D05DA7EB71D3}"/>
                  </a:ext>
                </a:extLst>
              </p:cNvPr>
              <p:cNvSpPr/>
              <p:nvPr/>
            </p:nvSpPr>
            <p:spPr>
              <a:xfrm>
                <a:off x="2378174" y="4286076"/>
                <a:ext cx="65692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6A4F4A"/>
                    </a:solidFill>
                  </a:rPr>
                  <a:t>peer4</a:t>
                </a:r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AC1E220D-19E6-46D8-92F3-A3D84B62A41A}"/>
                  </a:ext>
                </a:extLst>
              </p:cNvPr>
              <p:cNvSpPr/>
              <p:nvPr/>
            </p:nvSpPr>
            <p:spPr>
              <a:xfrm>
                <a:off x="1441650" y="2521469"/>
                <a:ext cx="719660" cy="18406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DDB5E5C2-BC34-4FBB-845F-C16E2DB8CE70}"/>
                  </a:ext>
                </a:extLst>
              </p:cNvPr>
              <p:cNvSpPr/>
              <p:nvPr/>
            </p:nvSpPr>
            <p:spPr>
              <a:xfrm rot="10800000">
                <a:off x="1430745" y="2869964"/>
                <a:ext cx="730564" cy="20066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101FE4F-A2D1-4171-9DCE-0CA59B1FA8B2}"/>
                  </a:ext>
                </a:extLst>
              </p:cNvPr>
              <p:cNvSpPr/>
              <p:nvPr/>
            </p:nvSpPr>
            <p:spPr>
              <a:xfrm>
                <a:off x="1521691" y="2300244"/>
                <a:ext cx="70613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rgbClr val="6A4F4A"/>
                    </a:solidFill>
                  </a:rPr>
                  <a:t>alive?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43ED92-2A78-427B-B6CE-A3D4CA95EC6B}"/>
                  </a:ext>
                </a:extLst>
              </p:cNvPr>
              <p:cNvSpPr/>
              <p:nvPr/>
            </p:nvSpPr>
            <p:spPr>
              <a:xfrm>
                <a:off x="1607114" y="2621449"/>
                <a:ext cx="70613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rgbClr val="6A4F4A"/>
                    </a:solidFill>
                  </a:rPr>
                  <a:t>yes</a:t>
                </a:r>
              </a:p>
            </p:txBody>
          </p:sp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B19F53B0-BE68-475B-BC56-A12BFC646EF1}"/>
                  </a:ext>
                </a:extLst>
              </p:cNvPr>
              <p:cNvSpPr/>
              <p:nvPr/>
            </p:nvSpPr>
            <p:spPr>
              <a:xfrm rot="5400000">
                <a:off x="479116" y="3416450"/>
                <a:ext cx="719660" cy="18406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EDEC4AB8-B542-4BCF-A54F-40DAAAE8CC86}"/>
                  </a:ext>
                </a:extLst>
              </p:cNvPr>
              <p:cNvSpPr/>
              <p:nvPr/>
            </p:nvSpPr>
            <p:spPr>
              <a:xfrm rot="16200000">
                <a:off x="660469" y="3387394"/>
                <a:ext cx="730564" cy="20066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D769DCB-D18C-4EE2-9C05-F93C275B0F9B}"/>
                  </a:ext>
                </a:extLst>
              </p:cNvPr>
              <p:cNvSpPr/>
              <p:nvPr/>
            </p:nvSpPr>
            <p:spPr>
              <a:xfrm>
                <a:off x="272193" y="3319047"/>
                <a:ext cx="70613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rgbClr val="6A4F4A"/>
                    </a:solidFill>
                  </a:rPr>
                  <a:t>alive?</a:t>
                </a:r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8B2C2D36-0159-4E89-9C64-8FBB5670B875}"/>
                  </a:ext>
                </a:extLst>
              </p:cNvPr>
              <p:cNvSpPr/>
              <p:nvPr/>
            </p:nvSpPr>
            <p:spPr>
              <a:xfrm>
                <a:off x="1441650" y="3965373"/>
                <a:ext cx="719660" cy="18406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660101-3CBB-47E0-A746-66C754027CE2}"/>
                  </a:ext>
                </a:extLst>
              </p:cNvPr>
              <p:cNvSpPr/>
              <p:nvPr/>
            </p:nvSpPr>
            <p:spPr>
              <a:xfrm>
                <a:off x="1521691" y="3744148"/>
                <a:ext cx="70613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rgbClr val="6A4F4A"/>
                    </a:solidFill>
                  </a:rPr>
                  <a:t>alive?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365CB4F8-EA00-418A-B6E2-FF4E45D57127}"/>
                  </a:ext>
                </a:extLst>
              </p:cNvPr>
              <p:cNvCxnSpPr/>
              <p:nvPr/>
            </p:nvCxnSpPr>
            <p:spPr>
              <a:xfrm>
                <a:off x="1441650" y="4284549"/>
                <a:ext cx="719659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그래픽 24" descr="닫기">
                <a:extLst>
                  <a:ext uri="{FF2B5EF4-FFF2-40B4-BE49-F238E27FC236}">
                    <a16:creationId xmlns:a16="http://schemas.microsoft.com/office/drawing/2014/main" id="{3995FEFF-7F55-461A-A123-767B019F1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1672282" y="4160931"/>
                <a:ext cx="247489" cy="247489"/>
              </a:xfrm>
              <a:prstGeom prst="rect">
                <a:avLst/>
              </a:prstGeom>
            </p:spPr>
          </p:pic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5140231D-7CF3-4CB1-9128-759C7425FAEE}"/>
                  </a:ext>
                </a:extLst>
              </p:cNvPr>
              <p:cNvSpPr/>
              <p:nvPr/>
            </p:nvSpPr>
            <p:spPr>
              <a:xfrm rot="19204359">
                <a:off x="1221116" y="3478999"/>
                <a:ext cx="991364" cy="15666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EAC528F-D122-45F7-B87C-ADCFEFE4CC3C}"/>
                  </a:ext>
                </a:extLst>
              </p:cNvPr>
              <p:cNvSpPr/>
              <p:nvPr/>
            </p:nvSpPr>
            <p:spPr>
              <a:xfrm rot="18993890">
                <a:off x="1391279" y="3168978"/>
                <a:ext cx="70613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rgbClr val="6A4F4A"/>
                    </a:solidFill>
                  </a:rPr>
                  <a:t>alive?</a:t>
                </a: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A045861-EF9B-45AE-8902-C1FD959E3592}"/>
                  </a:ext>
                </a:extLst>
              </p:cNvPr>
              <p:cNvGrpSpPr/>
              <p:nvPr/>
            </p:nvGrpSpPr>
            <p:grpSpPr>
              <a:xfrm rot="19095150">
                <a:off x="1445069" y="3511911"/>
                <a:ext cx="719659" cy="247489"/>
                <a:chOff x="2940536" y="3282276"/>
                <a:chExt cx="719659" cy="247489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6E6A33E-C716-4C04-8AFF-EF857B626E9C}"/>
                    </a:ext>
                  </a:extLst>
                </p:cNvPr>
                <p:cNvCxnSpPr/>
                <p:nvPr/>
              </p:nvCxnSpPr>
              <p:spPr>
                <a:xfrm>
                  <a:off x="2940536" y="3405894"/>
                  <a:ext cx="719659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그래픽 29" descr="닫기">
                  <a:extLst>
                    <a:ext uri="{FF2B5EF4-FFF2-40B4-BE49-F238E27FC236}">
                      <a16:creationId xmlns:a16="http://schemas.microsoft.com/office/drawing/2014/main" id="{57489B87-0603-40FD-B358-F90D045E8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3171168" y="3282276"/>
                  <a:ext cx="247489" cy="24748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C3E837-7442-406F-B24F-67BD56E4A378}"/>
              </a:ext>
            </a:extLst>
          </p:cNvPr>
          <p:cNvSpPr/>
          <p:nvPr/>
        </p:nvSpPr>
        <p:spPr>
          <a:xfrm>
            <a:off x="6790937" y="1846538"/>
            <a:ext cx="1975212" cy="10821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5FF45ED-688C-456D-9D66-4CAF68A48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42" y="2339616"/>
            <a:ext cx="332781" cy="33278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58BA08-977B-460E-A0A6-42B6AD49E843}"/>
              </a:ext>
            </a:extLst>
          </p:cNvPr>
          <p:cNvSpPr/>
          <p:nvPr/>
        </p:nvSpPr>
        <p:spPr>
          <a:xfrm>
            <a:off x="6997638" y="2581610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66FA66A-9F5A-4C02-B7AB-016341A0F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57" y="2332022"/>
            <a:ext cx="332781" cy="33395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3789A1-CB51-4C59-8DCC-53460815555E}"/>
              </a:ext>
            </a:extLst>
          </p:cNvPr>
          <p:cNvSpPr/>
          <p:nvPr/>
        </p:nvSpPr>
        <p:spPr>
          <a:xfrm>
            <a:off x="8019617" y="2581610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3F2424-D129-46A2-88E0-C30C69161A59}"/>
              </a:ext>
            </a:extLst>
          </p:cNvPr>
          <p:cNvSpPr/>
          <p:nvPr/>
        </p:nvSpPr>
        <p:spPr>
          <a:xfrm>
            <a:off x="7450079" y="1785145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Org1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6951AE-1595-4A1F-9365-12EA55D25D13}"/>
              </a:ext>
            </a:extLst>
          </p:cNvPr>
          <p:cNvSpPr/>
          <p:nvPr/>
        </p:nvSpPr>
        <p:spPr>
          <a:xfrm>
            <a:off x="9425291" y="1858417"/>
            <a:ext cx="1906542" cy="10821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33D0A63-6FEE-4500-B963-3D18887EE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39" y="2315263"/>
            <a:ext cx="412746" cy="41274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3D34BE-6600-463A-A544-152738391E38}"/>
              </a:ext>
            </a:extLst>
          </p:cNvPr>
          <p:cNvSpPr/>
          <p:nvPr/>
        </p:nvSpPr>
        <p:spPr>
          <a:xfrm>
            <a:off x="9586323" y="2655921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peer3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3C38399-1E08-408B-91F1-B5E412DA1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971" y="2307668"/>
            <a:ext cx="418864" cy="4203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106CDB-F460-4BBF-920F-C8EE3B3A25CB}"/>
              </a:ext>
            </a:extLst>
          </p:cNvPr>
          <p:cNvSpPr/>
          <p:nvPr/>
        </p:nvSpPr>
        <p:spPr>
          <a:xfrm>
            <a:off x="10673833" y="2638184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C99F97-2583-45C4-8982-7C1A7E0A6FAB}"/>
              </a:ext>
            </a:extLst>
          </p:cNvPr>
          <p:cNvSpPr/>
          <p:nvPr/>
        </p:nvSpPr>
        <p:spPr>
          <a:xfrm>
            <a:off x="10088290" y="1757687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Org2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71189D1-1B47-4BCE-B47E-D4AA7EFC6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76" y="3616117"/>
            <a:ext cx="590915" cy="59091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E8AFCA-A0C0-447D-9C1C-A3E4A4C9A1D7}"/>
              </a:ext>
            </a:extLst>
          </p:cNvPr>
          <p:cNvSpPr/>
          <p:nvPr/>
        </p:nvSpPr>
        <p:spPr>
          <a:xfrm>
            <a:off x="8766149" y="4085475"/>
            <a:ext cx="90768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rgbClr val="6A4F4A"/>
                </a:solidFill>
              </a:rPr>
              <a:t>orderer</a:t>
            </a:r>
            <a:endParaRPr lang="en-US" altLang="ko-KR" sz="1100" b="1" dirty="0">
              <a:solidFill>
                <a:srgbClr val="6A4F4A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38B54A-02DB-4919-B7BB-8A3330CF1B77}"/>
              </a:ext>
            </a:extLst>
          </p:cNvPr>
          <p:cNvSpPr/>
          <p:nvPr/>
        </p:nvSpPr>
        <p:spPr>
          <a:xfrm>
            <a:off x="431598" y="1996981"/>
            <a:ext cx="5114488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rgbClr val="6A4F4A"/>
                </a:solidFill>
              </a:rPr>
              <a:t>서로의 상태를 주기적으로 확인하는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는 끊임없이 </a:t>
            </a:r>
            <a:r>
              <a:rPr lang="ko-KR" altLang="en-US" sz="1600" dirty="0" err="1">
                <a:solidFill>
                  <a:srgbClr val="6A4F4A"/>
                </a:solidFill>
              </a:rPr>
              <a:t>브로드캐스트</a:t>
            </a:r>
            <a:r>
              <a:rPr lang="ko-KR" altLang="en-US" sz="1600" dirty="0">
                <a:solidFill>
                  <a:srgbClr val="6A4F4A"/>
                </a:solidFill>
              </a:rPr>
              <a:t> 메시지를 생성하여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</a:t>
            </a:r>
            <a:r>
              <a:rPr lang="ko-KR" altLang="en-US" sz="1600" dirty="0">
                <a:solidFill>
                  <a:srgbClr val="6A4F4A"/>
                </a:solidFill>
              </a:rPr>
              <a:t>동일한 채널에 있는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들의 상태를 확인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62E66F-9850-46D8-95C8-69241CA5177B}"/>
              </a:ext>
            </a:extLst>
          </p:cNvPr>
          <p:cNvSpPr/>
          <p:nvPr/>
        </p:nvSpPr>
        <p:spPr>
          <a:xfrm>
            <a:off x="8009598" y="2057301"/>
            <a:ext cx="7061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6A4F4A"/>
                </a:solidFill>
              </a:rPr>
              <a:t>leader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D6A98A-2AAA-40AA-9EEE-24283B01F255}"/>
              </a:ext>
            </a:extLst>
          </p:cNvPr>
          <p:cNvSpPr/>
          <p:nvPr/>
        </p:nvSpPr>
        <p:spPr>
          <a:xfrm>
            <a:off x="9580127" y="2055748"/>
            <a:ext cx="7061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6A4F4A"/>
                </a:solidFill>
              </a:rPr>
              <a:t>leader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81F50B-FC14-4F99-94B5-753CF4C15EF8}"/>
              </a:ext>
            </a:extLst>
          </p:cNvPr>
          <p:cNvCxnSpPr/>
          <p:nvPr/>
        </p:nvCxnSpPr>
        <p:spPr>
          <a:xfrm>
            <a:off x="7405823" y="2475954"/>
            <a:ext cx="656929" cy="0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A548044-3E84-4D7C-831A-C5C522505AAD}"/>
              </a:ext>
            </a:extLst>
          </p:cNvPr>
          <p:cNvCxnSpPr/>
          <p:nvPr/>
        </p:nvCxnSpPr>
        <p:spPr>
          <a:xfrm>
            <a:off x="10075164" y="2475954"/>
            <a:ext cx="656929" cy="0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00B7917-0B4E-47CE-9496-BC5C00BEBB56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8348082" y="2895157"/>
            <a:ext cx="781752" cy="720960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AEFCE63-DD05-49B9-A580-7903FA99BFE9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9129834" y="2969468"/>
            <a:ext cx="784954" cy="646649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6B71D429-733A-4440-9851-EB2DDFB791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2667" y="3242202"/>
            <a:ext cx="290139" cy="29013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42B9905-6F59-421D-87EA-DBE0FDCD55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8279" y="3242201"/>
            <a:ext cx="290139" cy="29013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2CDC926-7B97-4D45-A0EE-22CC7B6827C0}"/>
              </a:ext>
            </a:extLst>
          </p:cNvPr>
          <p:cNvSpPr/>
          <p:nvPr/>
        </p:nvSpPr>
        <p:spPr>
          <a:xfrm>
            <a:off x="8149472" y="3462769"/>
            <a:ext cx="7061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분산원장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8A0538-9002-49CC-9DBF-24822A0D5A35}"/>
              </a:ext>
            </a:extLst>
          </p:cNvPr>
          <p:cNvSpPr/>
          <p:nvPr/>
        </p:nvSpPr>
        <p:spPr>
          <a:xfrm>
            <a:off x="9482872" y="3492760"/>
            <a:ext cx="7061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분산원장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6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Identity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07D41-6B3A-403A-9379-6C5C47F49573}"/>
              </a:ext>
            </a:extLst>
          </p:cNvPr>
          <p:cNvSpPr/>
          <p:nvPr/>
        </p:nvSpPr>
        <p:spPr>
          <a:xfrm>
            <a:off x="625263" y="1582943"/>
            <a:ext cx="11429887" cy="395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PKI(Public Key Infrastructure)</a:t>
            </a:r>
            <a:r>
              <a:rPr lang="ko-KR" altLang="en-US" sz="1600" dirty="0">
                <a:solidFill>
                  <a:srgbClr val="6A4F4A"/>
                </a:solidFill>
              </a:rPr>
              <a:t>기반의 디지털 인증서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패브릭에서 제공하는 </a:t>
            </a:r>
            <a:r>
              <a:rPr lang="en-US" altLang="ko-KR" sz="1600" dirty="0" err="1">
                <a:solidFill>
                  <a:srgbClr val="6A4F4A"/>
                </a:solidFill>
              </a:rPr>
              <a:t>cryptogen</a:t>
            </a:r>
            <a:r>
              <a:rPr lang="ko-KR" altLang="en-US" sz="1600" dirty="0">
                <a:solidFill>
                  <a:srgbClr val="6A4F4A"/>
                </a:solidFill>
              </a:rPr>
              <a:t>과 </a:t>
            </a:r>
            <a:r>
              <a:rPr lang="en-US" altLang="ko-KR" sz="1600" dirty="0">
                <a:solidFill>
                  <a:srgbClr val="6A4F4A"/>
                </a:solidFill>
              </a:rPr>
              <a:t>Fabric-CA</a:t>
            </a:r>
            <a:r>
              <a:rPr lang="ko-KR" altLang="en-US" sz="1600" dirty="0">
                <a:solidFill>
                  <a:srgbClr val="6A4F4A"/>
                </a:solidFill>
              </a:rPr>
              <a:t>등을 이용하여 </a:t>
            </a:r>
            <a:r>
              <a:rPr lang="en-US" altLang="ko-KR" sz="1600" dirty="0">
                <a:solidFill>
                  <a:srgbClr val="6A4F4A"/>
                </a:solidFill>
              </a:rPr>
              <a:t>PKI </a:t>
            </a:r>
            <a:r>
              <a:rPr lang="ko-KR" altLang="en-US" sz="1600" dirty="0">
                <a:solidFill>
                  <a:srgbClr val="6A4F4A"/>
                </a:solidFill>
              </a:rPr>
              <a:t>기반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를 위한 디지털 인증서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를 위한 디지털 인증서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그리고 </a:t>
            </a:r>
            <a:r>
              <a:rPr lang="en-US" altLang="ko-KR" sz="1600" dirty="0">
                <a:solidFill>
                  <a:srgbClr val="6A4F4A"/>
                </a:solidFill>
              </a:rPr>
              <a:t>client</a:t>
            </a:r>
            <a:r>
              <a:rPr lang="ko-KR" altLang="en-US" sz="1600" dirty="0">
                <a:solidFill>
                  <a:srgbClr val="6A4F4A"/>
                </a:solidFill>
              </a:rPr>
              <a:t>를 위한 디지털 인증서를 생성할 수 있음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PKI(Public Key Infrastructure) 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디지털 인증서를 안전하게 제공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생성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관리하는 기술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CA(Certificate Authority)</a:t>
            </a:r>
            <a:r>
              <a:rPr lang="ko-KR" altLang="en-US" sz="1600" dirty="0">
                <a:solidFill>
                  <a:srgbClr val="6A4F4A"/>
                </a:solidFill>
              </a:rPr>
              <a:t>라고 불리는 네트워크 </a:t>
            </a:r>
            <a:r>
              <a:rPr lang="ko-KR" altLang="en-US" sz="1600" dirty="0" err="1">
                <a:solidFill>
                  <a:srgbClr val="6A4F4A"/>
                </a:solidFill>
              </a:rPr>
              <a:t>노드하에</a:t>
            </a:r>
            <a:r>
              <a:rPr lang="ko-KR" altLang="en-US" sz="1600" dirty="0">
                <a:solidFill>
                  <a:srgbClr val="6A4F4A"/>
                </a:solidFill>
              </a:rPr>
              <a:t> 관리됨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62D5A-7CE6-4542-BD24-91ABCD8D1FA2}"/>
              </a:ext>
            </a:extLst>
          </p:cNvPr>
          <p:cNvSpPr txBox="1"/>
          <p:nvPr/>
        </p:nvSpPr>
        <p:spPr>
          <a:xfrm>
            <a:off x="7043265" y="3559671"/>
            <a:ext cx="5148735" cy="26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dirty="0">
                <a:solidFill>
                  <a:srgbClr val="6A4F4A"/>
                </a:solidFill>
              </a:rPr>
              <a:t>디지털 인증서</a:t>
            </a:r>
            <a:endParaRPr lang="en-US" altLang="ko-KR" sz="15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solidFill>
                  <a:srgbClr val="6A4F4A"/>
                </a:solidFill>
              </a:rPr>
              <a:t>PKI</a:t>
            </a:r>
            <a:r>
              <a:rPr lang="ko-KR" altLang="en-US" sz="1400" dirty="0">
                <a:solidFill>
                  <a:srgbClr val="6A4F4A"/>
                </a:solidFill>
              </a:rPr>
              <a:t>는 </a:t>
            </a:r>
            <a:r>
              <a:rPr lang="en-US" altLang="ko-KR" sz="1400" dirty="0">
                <a:solidFill>
                  <a:srgbClr val="6A4F4A"/>
                </a:solidFill>
              </a:rPr>
              <a:t>X.509 </a:t>
            </a:r>
            <a:r>
              <a:rPr lang="ko-KR" altLang="en-US" sz="1400" dirty="0">
                <a:solidFill>
                  <a:srgbClr val="6A4F4A"/>
                </a:solidFill>
              </a:rPr>
              <a:t>디지털 인증서를 사용함</a:t>
            </a:r>
            <a:endParaRPr lang="en-US" altLang="ko-KR" sz="14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solidFill>
                  <a:srgbClr val="6A4F4A"/>
                </a:solidFill>
              </a:rPr>
              <a:t>X.509</a:t>
            </a:r>
            <a:r>
              <a:rPr lang="ko-KR" altLang="en-US" sz="1400" dirty="0">
                <a:solidFill>
                  <a:srgbClr val="6A4F4A"/>
                </a:solidFill>
              </a:rPr>
              <a:t>를 사용하는 네트워크 노드들은 전세계적으로 약속된 </a:t>
            </a:r>
            <a:r>
              <a:rPr lang="en-US" altLang="ko-KR" sz="1400" dirty="0">
                <a:solidFill>
                  <a:srgbClr val="6A4F4A"/>
                </a:solidFill>
              </a:rPr>
              <a:t>X.509 </a:t>
            </a:r>
            <a:r>
              <a:rPr lang="ko-KR" altLang="en-US" sz="1400" dirty="0">
                <a:solidFill>
                  <a:srgbClr val="6A4F4A"/>
                </a:solidFill>
              </a:rPr>
              <a:t>국제 표준을 방식으로 디지털 </a:t>
            </a:r>
            <a:r>
              <a:rPr lang="en-US" altLang="ko-KR" sz="1400" dirty="0">
                <a:solidFill>
                  <a:srgbClr val="6A4F4A"/>
                </a:solidFill>
              </a:rPr>
              <a:t>ID</a:t>
            </a:r>
            <a:r>
              <a:rPr lang="ko-KR" altLang="en-US" sz="1400" dirty="0">
                <a:solidFill>
                  <a:srgbClr val="6A4F4A"/>
                </a:solidFill>
              </a:rPr>
              <a:t>를 생성하여 서로의 신원을 증명함</a:t>
            </a:r>
            <a:endParaRPr lang="en-US" altLang="ko-KR" sz="1400" dirty="0">
              <a:solidFill>
                <a:srgbClr val="6A4F4A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6A4F4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72FF5-089A-4E30-A8D5-62A01C03C0C1}"/>
              </a:ext>
            </a:extLst>
          </p:cNvPr>
          <p:cNvSpPr txBox="1"/>
          <p:nvPr/>
        </p:nvSpPr>
        <p:spPr>
          <a:xfrm>
            <a:off x="7043265" y="5793915"/>
            <a:ext cx="4572000" cy="140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500" dirty="0">
                <a:solidFill>
                  <a:srgbClr val="6A4F4A"/>
                </a:solidFill>
              </a:rPr>
              <a:t>공개키 </a:t>
            </a:r>
            <a:r>
              <a:rPr lang="en-US" altLang="ko-KR" sz="1500" dirty="0">
                <a:solidFill>
                  <a:srgbClr val="6A4F4A"/>
                </a:solidFill>
              </a:rPr>
              <a:t>/ </a:t>
            </a:r>
            <a:r>
              <a:rPr lang="ko-KR" altLang="en-US" sz="1500" dirty="0">
                <a:solidFill>
                  <a:srgbClr val="6A4F4A"/>
                </a:solidFill>
              </a:rPr>
              <a:t>비밀키</a:t>
            </a:r>
            <a:endParaRPr lang="en-US" altLang="ko-KR" sz="15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500" dirty="0">
                <a:solidFill>
                  <a:srgbClr val="6A4F4A"/>
                </a:solidFill>
              </a:rPr>
              <a:t>CA(Certificate Authority)</a:t>
            </a:r>
            <a:r>
              <a:rPr lang="ko-KR" altLang="en-US" sz="1500" dirty="0"/>
              <a:t> 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3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CA(Certificate Authority)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2434161"/>
            <a:ext cx="1156673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공개키</a:t>
            </a:r>
            <a:r>
              <a:rPr lang="en-US" altLang="ko-KR" sz="1600" dirty="0">
                <a:solidFill>
                  <a:srgbClr val="6A4F4A"/>
                </a:solidFill>
              </a:rPr>
              <a:t>/ </a:t>
            </a:r>
            <a:r>
              <a:rPr lang="ko-KR" altLang="en-US" sz="1600" dirty="0">
                <a:solidFill>
                  <a:srgbClr val="6A4F4A"/>
                </a:solidFill>
              </a:rPr>
              <a:t>비밀키를 통해서 신원인증 방식을 할 수 있음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공개키와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 err="1">
                <a:solidFill>
                  <a:srgbClr val="6A4F4A"/>
                </a:solidFill>
              </a:rPr>
              <a:t>비밀키만을</a:t>
            </a:r>
            <a:r>
              <a:rPr lang="ko-KR" altLang="en-US" sz="1600" dirty="0">
                <a:solidFill>
                  <a:srgbClr val="6A4F4A"/>
                </a:solidFill>
              </a:rPr>
              <a:t> 이용하여 암호화를 수행할 경우 보안에 매우 취약함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61B94F-8949-486B-863D-72EAFFF74CB8}"/>
              </a:ext>
            </a:extLst>
          </p:cNvPr>
          <p:cNvGrpSpPr/>
          <p:nvPr/>
        </p:nvGrpSpPr>
        <p:grpSpPr>
          <a:xfrm>
            <a:off x="917891" y="3429000"/>
            <a:ext cx="3180574" cy="1943119"/>
            <a:chOff x="951107" y="3833446"/>
            <a:chExt cx="3180574" cy="1943119"/>
          </a:xfrm>
        </p:grpSpPr>
        <p:pic>
          <p:nvPicPr>
            <p:cNvPr id="5" name="그래픽 4" descr="사용자">
              <a:extLst>
                <a:ext uri="{FF2B5EF4-FFF2-40B4-BE49-F238E27FC236}">
                  <a16:creationId xmlns:a16="http://schemas.microsoft.com/office/drawing/2014/main" id="{8C983A46-03BF-44CE-BC5F-CDD4AA82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821" y="3833446"/>
              <a:ext cx="649914" cy="64991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CF9424-2233-4D37-9482-24D43D974D54}"/>
                </a:ext>
              </a:extLst>
            </p:cNvPr>
            <p:cNvSpPr/>
            <p:nvPr/>
          </p:nvSpPr>
          <p:spPr>
            <a:xfrm>
              <a:off x="951107" y="4401806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사용자</a:t>
              </a:r>
              <a:r>
                <a:rPr lang="en-US" altLang="ko-KR" sz="1100" b="1" dirty="0">
                  <a:solidFill>
                    <a:srgbClr val="6A4F4A"/>
                  </a:solidFill>
                </a:rPr>
                <a:t>A</a:t>
              </a:r>
            </a:p>
          </p:txBody>
        </p:sp>
        <p:pic>
          <p:nvPicPr>
            <p:cNvPr id="7" name="그래픽 6" descr="사용자">
              <a:extLst>
                <a:ext uri="{FF2B5EF4-FFF2-40B4-BE49-F238E27FC236}">
                  <a16:creationId xmlns:a16="http://schemas.microsoft.com/office/drawing/2014/main" id="{9F7FF199-397C-41E4-A75A-2120DB80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821" y="4894742"/>
              <a:ext cx="649914" cy="64991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C8BAD-BC85-41BD-987E-F437AD6C16CE}"/>
                </a:ext>
              </a:extLst>
            </p:cNvPr>
            <p:cNvSpPr/>
            <p:nvPr/>
          </p:nvSpPr>
          <p:spPr>
            <a:xfrm>
              <a:off x="1076942" y="5463018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solidFill>
                    <a:srgbClr val="6A4F4A"/>
                  </a:solidFill>
                </a:rPr>
                <a:t>해커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C07DDD98-EFBC-4DF4-8946-0A8A13BF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1192" y="3833446"/>
              <a:ext cx="649914" cy="64991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24ABA0-0AFD-479C-AE49-F5C3ABDE8150}"/>
                </a:ext>
              </a:extLst>
            </p:cNvPr>
            <p:cNvSpPr/>
            <p:nvPr/>
          </p:nvSpPr>
          <p:spPr>
            <a:xfrm>
              <a:off x="3271192" y="4366691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사용자</a:t>
              </a:r>
              <a:r>
                <a:rPr lang="en-US" altLang="ko-KR" sz="1100" b="1" dirty="0">
                  <a:solidFill>
                    <a:srgbClr val="6A4F4A"/>
                  </a:solidFill>
                </a:rPr>
                <a:t>B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2EF761A8-62C7-4FC1-9BFD-09BDE7A32E3E}"/>
                </a:ext>
              </a:extLst>
            </p:cNvPr>
            <p:cNvSpPr/>
            <p:nvPr/>
          </p:nvSpPr>
          <p:spPr>
            <a:xfrm>
              <a:off x="1900682" y="4217743"/>
              <a:ext cx="1159935" cy="18406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6676DF-970D-4AE2-BC16-2F84A6385CE6}"/>
                </a:ext>
              </a:extLst>
            </p:cNvPr>
            <p:cNvSpPr/>
            <p:nvPr/>
          </p:nvSpPr>
          <p:spPr>
            <a:xfrm>
              <a:off x="2015608" y="3968593"/>
              <a:ext cx="125143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내가 사용자</a:t>
              </a:r>
              <a:r>
                <a:rPr lang="en-US" altLang="ko-KR" sz="800" dirty="0">
                  <a:solidFill>
                    <a:srgbClr val="6A4F4A"/>
                  </a:solidFill>
                </a:rPr>
                <a:t>A</a:t>
              </a:r>
              <a:r>
                <a:rPr lang="ko-KR" altLang="en-US" sz="800" dirty="0">
                  <a:solidFill>
                    <a:srgbClr val="6A4F4A"/>
                  </a:solidFill>
                </a:rPr>
                <a:t>야</a:t>
              </a:r>
              <a:r>
                <a:rPr lang="en-US" altLang="ko-KR" sz="800" dirty="0">
                  <a:solidFill>
                    <a:srgbClr val="6A4F4A"/>
                  </a:solidFill>
                </a:rPr>
                <a:t>!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70237FA-F051-427F-8D11-A11B942AFA21}"/>
                </a:ext>
              </a:extLst>
            </p:cNvPr>
            <p:cNvSpPr/>
            <p:nvPr/>
          </p:nvSpPr>
          <p:spPr>
            <a:xfrm rot="19805919">
              <a:off x="1869358" y="4884472"/>
              <a:ext cx="1159935" cy="18406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06D17D-D95C-4DC3-AC4E-963DEB2E5BE3}"/>
                </a:ext>
              </a:extLst>
            </p:cNvPr>
            <p:cNvSpPr/>
            <p:nvPr/>
          </p:nvSpPr>
          <p:spPr>
            <a:xfrm rot="19805919">
              <a:off x="1844946" y="4630596"/>
              <a:ext cx="125143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내가 사용자</a:t>
              </a:r>
              <a:r>
                <a:rPr lang="en-US" altLang="ko-KR" sz="800" dirty="0">
                  <a:solidFill>
                    <a:srgbClr val="6A4F4A"/>
                  </a:solidFill>
                </a:rPr>
                <a:t>A</a:t>
              </a:r>
              <a:r>
                <a:rPr lang="ko-KR" altLang="en-US" sz="800" dirty="0">
                  <a:solidFill>
                    <a:srgbClr val="6A4F4A"/>
                  </a:solidFill>
                </a:rPr>
                <a:t>야</a:t>
              </a:r>
              <a:r>
                <a:rPr lang="en-US" altLang="ko-KR" sz="800" dirty="0">
                  <a:solidFill>
                    <a:srgbClr val="6A4F4A"/>
                  </a:solidFill>
                </a:rPr>
                <a:t>!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07D41-6B3A-403A-9379-6C5C47F49573}"/>
              </a:ext>
            </a:extLst>
          </p:cNvPr>
          <p:cNvSpPr/>
          <p:nvPr/>
        </p:nvSpPr>
        <p:spPr>
          <a:xfrm>
            <a:off x="929605" y="6017638"/>
            <a:ext cx="1156673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=&gt; </a:t>
            </a:r>
            <a:r>
              <a:rPr lang="ko-KR" altLang="en-US" sz="1600" dirty="0">
                <a:solidFill>
                  <a:srgbClr val="6A4F4A"/>
                </a:solidFill>
              </a:rPr>
              <a:t>이런 경우를 방지하기 위해서 </a:t>
            </a:r>
            <a:r>
              <a:rPr lang="en-US" altLang="ko-KR" sz="1600" dirty="0">
                <a:solidFill>
                  <a:srgbClr val="6A4F4A"/>
                </a:solidFill>
              </a:rPr>
              <a:t>CA(Certificate Authority)</a:t>
            </a:r>
            <a:r>
              <a:rPr lang="ko-KR" altLang="en-US" sz="1600" dirty="0">
                <a:solidFill>
                  <a:srgbClr val="6A4F4A"/>
                </a:solidFill>
              </a:rPr>
              <a:t>라고 불리는 인증 노드를 사용함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CEEFA5-5082-4AF1-8CD2-600EED31645A}"/>
              </a:ext>
            </a:extLst>
          </p:cNvPr>
          <p:cNvSpPr/>
          <p:nvPr/>
        </p:nvSpPr>
        <p:spPr>
          <a:xfrm>
            <a:off x="625263" y="1662767"/>
            <a:ext cx="1156673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디지털 인증서를 안전하게 관리해 주는 기관인데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디지털 인증서를 필요한 사용자에게 발급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저장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삭제해 주는 역할 수행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8DDF5D-20DE-4387-BA19-459CD674380B}"/>
              </a:ext>
            </a:extLst>
          </p:cNvPr>
          <p:cNvSpPr/>
          <p:nvPr/>
        </p:nvSpPr>
        <p:spPr>
          <a:xfrm>
            <a:off x="1301218" y="5267573"/>
            <a:ext cx="24139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&lt;</a:t>
            </a:r>
            <a:r>
              <a:rPr lang="ko-KR" altLang="en-US" sz="1100" b="1" dirty="0">
                <a:solidFill>
                  <a:srgbClr val="6A4F4A"/>
                </a:solidFill>
              </a:rPr>
              <a:t>공개키의 출처를 확인할 수 없음</a:t>
            </a:r>
            <a:r>
              <a:rPr lang="en-US" altLang="ko-KR" sz="1100" b="1" dirty="0">
                <a:solidFill>
                  <a:srgbClr val="6A4F4A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488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CA(Certificate Authority)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10E868-E475-4746-B05F-2968CDA58D23}"/>
              </a:ext>
            </a:extLst>
          </p:cNvPr>
          <p:cNvGrpSpPr/>
          <p:nvPr/>
        </p:nvGrpSpPr>
        <p:grpSpPr>
          <a:xfrm>
            <a:off x="625263" y="3782537"/>
            <a:ext cx="3180574" cy="1943119"/>
            <a:chOff x="864817" y="3034239"/>
            <a:chExt cx="3180574" cy="1943119"/>
          </a:xfrm>
        </p:grpSpPr>
        <p:pic>
          <p:nvPicPr>
            <p:cNvPr id="5" name="그래픽 4" descr="사용자">
              <a:extLst>
                <a:ext uri="{FF2B5EF4-FFF2-40B4-BE49-F238E27FC236}">
                  <a16:creationId xmlns:a16="http://schemas.microsoft.com/office/drawing/2014/main" id="{8C983A46-03BF-44CE-BC5F-CDD4AA82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531" y="3034239"/>
              <a:ext cx="649914" cy="64991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CF9424-2233-4D37-9482-24D43D974D54}"/>
                </a:ext>
              </a:extLst>
            </p:cNvPr>
            <p:cNvSpPr/>
            <p:nvPr/>
          </p:nvSpPr>
          <p:spPr>
            <a:xfrm>
              <a:off x="864817" y="3602599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사용자</a:t>
              </a:r>
              <a:r>
                <a:rPr lang="en-US" altLang="ko-KR" sz="1100" b="1" dirty="0">
                  <a:solidFill>
                    <a:srgbClr val="6A4F4A"/>
                  </a:solidFill>
                </a:rPr>
                <a:t>A</a:t>
              </a:r>
            </a:p>
          </p:txBody>
        </p:sp>
        <p:pic>
          <p:nvPicPr>
            <p:cNvPr id="7" name="그래픽 6" descr="사용자">
              <a:extLst>
                <a:ext uri="{FF2B5EF4-FFF2-40B4-BE49-F238E27FC236}">
                  <a16:creationId xmlns:a16="http://schemas.microsoft.com/office/drawing/2014/main" id="{9F7FF199-397C-41E4-A75A-2120DB80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531" y="4095535"/>
              <a:ext cx="649914" cy="64991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C8BAD-BC85-41BD-987E-F437AD6C16CE}"/>
                </a:ext>
              </a:extLst>
            </p:cNvPr>
            <p:cNvSpPr/>
            <p:nvPr/>
          </p:nvSpPr>
          <p:spPr>
            <a:xfrm>
              <a:off x="990652" y="4663811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solidFill>
                    <a:srgbClr val="6A4F4A"/>
                  </a:solidFill>
                </a:rPr>
                <a:t>해커</a:t>
              </a:r>
              <a:endParaRPr lang="en-US" altLang="ko-KR" sz="1100" b="1" dirty="0">
                <a:solidFill>
                  <a:srgbClr val="6A4F4A"/>
                </a:solidFill>
              </a:endParaRPr>
            </a:p>
          </p:txBody>
        </p:sp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C07DDD98-EFBC-4DF4-8946-0A8A13BF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4902" y="3034239"/>
              <a:ext cx="649914" cy="64991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24ABA0-0AFD-479C-AE49-F5C3ABDE8150}"/>
                </a:ext>
              </a:extLst>
            </p:cNvPr>
            <p:cNvSpPr/>
            <p:nvPr/>
          </p:nvSpPr>
          <p:spPr>
            <a:xfrm>
              <a:off x="3184902" y="3567484"/>
              <a:ext cx="86048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6A4F4A"/>
                  </a:solidFill>
                </a:rPr>
                <a:t>사용자</a:t>
              </a:r>
              <a:r>
                <a:rPr lang="en-US" altLang="ko-KR" sz="1100" b="1" dirty="0">
                  <a:solidFill>
                    <a:srgbClr val="6A4F4A"/>
                  </a:solidFill>
                </a:rPr>
                <a:t>B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2EF761A8-62C7-4FC1-9BFD-09BDE7A32E3E}"/>
                </a:ext>
              </a:extLst>
            </p:cNvPr>
            <p:cNvSpPr/>
            <p:nvPr/>
          </p:nvSpPr>
          <p:spPr>
            <a:xfrm>
              <a:off x="1814392" y="3418536"/>
              <a:ext cx="1159935" cy="18406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6676DF-970D-4AE2-BC16-2F84A6385CE6}"/>
                </a:ext>
              </a:extLst>
            </p:cNvPr>
            <p:cNvSpPr/>
            <p:nvPr/>
          </p:nvSpPr>
          <p:spPr>
            <a:xfrm>
              <a:off x="1929318" y="3169386"/>
              <a:ext cx="125143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내가 사용자</a:t>
              </a:r>
              <a:r>
                <a:rPr lang="en-US" altLang="ko-KR" sz="800" dirty="0">
                  <a:solidFill>
                    <a:srgbClr val="6A4F4A"/>
                  </a:solidFill>
                </a:rPr>
                <a:t>A</a:t>
              </a:r>
              <a:r>
                <a:rPr lang="ko-KR" altLang="en-US" sz="800" dirty="0">
                  <a:solidFill>
                    <a:srgbClr val="6A4F4A"/>
                  </a:solidFill>
                </a:rPr>
                <a:t>야</a:t>
              </a:r>
              <a:r>
                <a:rPr lang="en-US" altLang="ko-KR" sz="800" dirty="0">
                  <a:solidFill>
                    <a:srgbClr val="6A4F4A"/>
                  </a:solidFill>
                </a:rPr>
                <a:t>!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70237FA-F051-427F-8D11-A11B942AFA21}"/>
                </a:ext>
              </a:extLst>
            </p:cNvPr>
            <p:cNvSpPr/>
            <p:nvPr/>
          </p:nvSpPr>
          <p:spPr>
            <a:xfrm rot="19805919">
              <a:off x="1783068" y="4085265"/>
              <a:ext cx="1159935" cy="18406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06D17D-D95C-4DC3-AC4E-963DEB2E5BE3}"/>
                </a:ext>
              </a:extLst>
            </p:cNvPr>
            <p:cNvSpPr/>
            <p:nvPr/>
          </p:nvSpPr>
          <p:spPr>
            <a:xfrm rot="19805919">
              <a:off x="1758656" y="3831389"/>
              <a:ext cx="125143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내가 사용자</a:t>
              </a:r>
              <a:r>
                <a:rPr lang="en-US" altLang="ko-KR" sz="800" dirty="0">
                  <a:solidFill>
                    <a:srgbClr val="6A4F4A"/>
                  </a:solidFill>
                </a:rPr>
                <a:t>A</a:t>
              </a:r>
              <a:r>
                <a:rPr lang="ko-KR" altLang="en-US" sz="800" dirty="0">
                  <a:solidFill>
                    <a:srgbClr val="6A4F4A"/>
                  </a:solidFill>
                </a:rPr>
                <a:t>야</a:t>
              </a:r>
              <a:r>
                <a:rPr lang="en-US" altLang="ko-KR" sz="800" dirty="0">
                  <a:solidFill>
                    <a:srgbClr val="6A4F4A"/>
                  </a:solidFill>
                </a:rPr>
                <a:t>!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07D41-6B3A-403A-9379-6C5C47F49573}"/>
              </a:ext>
            </a:extLst>
          </p:cNvPr>
          <p:cNvSpPr/>
          <p:nvPr/>
        </p:nvSpPr>
        <p:spPr>
          <a:xfrm>
            <a:off x="4063341" y="1601089"/>
            <a:ext cx="8235115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사용자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는 자신의 공개키를 </a:t>
            </a:r>
            <a:r>
              <a:rPr lang="en-US" altLang="ko-KR" sz="1600" dirty="0">
                <a:solidFill>
                  <a:srgbClr val="6A4F4A"/>
                </a:solidFill>
              </a:rPr>
              <a:t>CA</a:t>
            </a:r>
            <a:r>
              <a:rPr lang="ko-KR" altLang="en-US" sz="1600" dirty="0">
                <a:solidFill>
                  <a:srgbClr val="6A4F4A"/>
                </a:solidFill>
              </a:rPr>
              <a:t>에 등록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그 후 사용자</a:t>
            </a:r>
            <a:r>
              <a:rPr lang="en-US" altLang="ko-KR" sz="1600" dirty="0">
                <a:solidFill>
                  <a:srgbClr val="6A4F4A"/>
                </a:solidFill>
              </a:rPr>
              <a:t>B</a:t>
            </a:r>
            <a:r>
              <a:rPr lang="ko-KR" altLang="en-US" sz="1600" dirty="0">
                <a:solidFill>
                  <a:srgbClr val="6A4F4A"/>
                </a:solidFill>
              </a:rPr>
              <a:t>가 사용자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의 공개키가 필요한 경우 </a:t>
            </a:r>
            <a:r>
              <a:rPr lang="en-US" altLang="ko-KR" sz="1600" dirty="0">
                <a:solidFill>
                  <a:srgbClr val="6A4F4A"/>
                </a:solidFill>
              </a:rPr>
              <a:t>CA</a:t>
            </a:r>
            <a:r>
              <a:rPr lang="ko-KR" altLang="en-US" sz="1600" dirty="0">
                <a:solidFill>
                  <a:srgbClr val="6A4F4A"/>
                </a:solidFill>
              </a:rPr>
              <a:t>에게 사용자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의 공개키 요청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CA</a:t>
            </a:r>
            <a:r>
              <a:rPr lang="ko-KR" altLang="en-US" sz="1600" dirty="0">
                <a:solidFill>
                  <a:srgbClr val="6A4F4A"/>
                </a:solidFill>
              </a:rPr>
              <a:t>는 신뢰할 수 있는 기관에 의해 운영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CA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CRL</a:t>
            </a:r>
            <a:r>
              <a:rPr lang="ko-KR" altLang="en-US" sz="1600" dirty="0">
                <a:solidFill>
                  <a:srgbClr val="6A4F4A"/>
                </a:solidFill>
              </a:rPr>
              <a:t>을 통해 폐기된 인증서를 관리하고 있음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6A4F4A"/>
                </a:solidFill>
              </a:rPr>
              <a:t>CRL(Certificate Revocation Lists)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폐기된 인증서에 대한 목록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사용자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가 보낸 디지털 인증서가 </a:t>
            </a:r>
            <a:r>
              <a:rPr lang="en-US" altLang="ko-KR" sz="1600" dirty="0">
                <a:solidFill>
                  <a:srgbClr val="6A4F4A"/>
                </a:solidFill>
              </a:rPr>
              <a:t>CRL</a:t>
            </a:r>
            <a:r>
              <a:rPr lang="ko-KR" altLang="en-US" sz="1600" dirty="0">
                <a:solidFill>
                  <a:srgbClr val="6A4F4A"/>
                </a:solidFill>
              </a:rPr>
              <a:t>에 존재할 경우 인증 절차가 이루어지지 않음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5AD899-2656-46CE-9392-E3770940A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09" y="2632098"/>
            <a:ext cx="334487" cy="3344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893C9C-4C50-4058-9CC2-4C38176555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91" y="2228290"/>
            <a:ext cx="334486" cy="3344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5714C5-0C65-4541-A51C-D7E24D1C54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1536">
            <a:off x="3316569" y="1854608"/>
            <a:ext cx="358763" cy="3587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9C3B13-2960-453D-9DC3-E7EADC9D6E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36" y="2517071"/>
            <a:ext cx="580089" cy="5800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4B4C6-6C41-44B9-B9E6-0FC75E0D12C5}"/>
              </a:ext>
            </a:extLst>
          </p:cNvPr>
          <p:cNvSpPr/>
          <p:nvPr/>
        </p:nvSpPr>
        <p:spPr>
          <a:xfrm>
            <a:off x="1941110" y="3054104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CA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8376F9-64F5-4229-ACED-CD0CF7F2B7C7}"/>
              </a:ext>
            </a:extLst>
          </p:cNvPr>
          <p:cNvCxnSpPr>
            <a:stCxn id="5" idx="0"/>
            <a:endCxn id="23" idx="1"/>
          </p:cNvCxnSpPr>
          <p:nvPr/>
        </p:nvCxnSpPr>
        <p:spPr>
          <a:xfrm flipV="1">
            <a:off x="961934" y="2807116"/>
            <a:ext cx="871502" cy="975421"/>
          </a:xfrm>
          <a:prstGeom prst="straightConnector1">
            <a:avLst/>
          </a:prstGeom>
          <a:ln w="38100">
            <a:solidFill>
              <a:srgbClr val="4171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2AD09D-D1F2-4485-BA39-02DC7AF98DC5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flipH="1" flipV="1">
            <a:off x="2413525" y="2807116"/>
            <a:ext cx="856780" cy="975421"/>
          </a:xfrm>
          <a:prstGeom prst="straightConnector1">
            <a:avLst/>
          </a:prstGeom>
          <a:ln w="38100">
            <a:solidFill>
              <a:srgbClr val="4171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1FFD8B-4B9D-4208-AF71-15E38DC12819}"/>
              </a:ext>
            </a:extLst>
          </p:cNvPr>
          <p:cNvSpPr/>
          <p:nvPr/>
        </p:nvSpPr>
        <p:spPr>
          <a:xfrm rot="18461166">
            <a:off x="695782" y="2968949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6A4F4A"/>
                </a:solidFill>
              </a:rPr>
              <a:t>공개키 등록</a:t>
            </a:r>
            <a:endParaRPr lang="en-US" altLang="ko-KR" sz="800" b="1" dirty="0">
              <a:solidFill>
                <a:srgbClr val="6A4F4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7A0DE4-39B2-43AA-8E2B-B69A121EADF9}"/>
              </a:ext>
            </a:extLst>
          </p:cNvPr>
          <p:cNvSpPr/>
          <p:nvPr/>
        </p:nvSpPr>
        <p:spPr>
          <a:xfrm rot="3048651">
            <a:off x="2380555" y="3127460"/>
            <a:ext cx="125143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6A4F4A"/>
                </a:solidFill>
              </a:rPr>
              <a:t>사용자</a:t>
            </a:r>
            <a:r>
              <a:rPr lang="en-US" altLang="ko-KR" sz="800" b="1" dirty="0">
                <a:solidFill>
                  <a:srgbClr val="6A4F4A"/>
                </a:solidFill>
              </a:rPr>
              <a:t>A</a:t>
            </a:r>
            <a:r>
              <a:rPr lang="ko-KR" altLang="en-US" sz="800" b="1" dirty="0">
                <a:solidFill>
                  <a:srgbClr val="6A4F4A"/>
                </a:solidFill>
              </a:rPr>
              <a:t>의 공개키 요청</a:t>
            </a:r>
            <a:endParaRPr lang="en-US" altLang="ko-KR" sz="800" b="1" dirty="0">
              <a:solidFill>
                <a:srgbClr val="6A4F4A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72137A80-F4C7-46BF-AE14-F4920EB9A88A}"/>
              </a:ext>
            </a:extLst>
          </p:cNvPr>
          <p:cNvCxnSpPr>
            <a:cxnSpLocks/>
          </p:cNvCxnSpPr>
          <p:nvPr/>
        </p:nvCxnSpPr>
        <p:spPr>
          <a:xfrm flipV="1">
            <a:off x="2434520" y="2316621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87D21DA-2D4F-4082-B32F-D1D8FD0F4C37}"/>
              </a:ext>
            </a:extLst>
          </p:cNvPr>
          <p:cNvSpPr/>
          <p:nvPr/>
        </p:nvSpPr>
        <p:spPr>
          <a:xfrm>
            <a:off x="3118087" y="1785718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9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MSP(Membership Service Provider)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07D41-6B3A-403A-9379-6C5C47F49573}"/>
              </a:ext>
            </a:extLst>
          </p:cNvPr>
          <p:cNvSpPr/>
          <p:nvPr/>
        </p:nvSpPr>
        <p:spPr>
          <a:xfrm>
            <a:off x="467586" y="1745079"/>
            <a:ext cx="9217952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Identity</a:t>
            </a:r>
            <a:r>
              <a:rPr lang="ko-KR" altLang="en-US" sz="1600" dirty="0">
                <a:solidFill>
                  <a:srgbClr val="6A4F4A"/>
                </a:solidFill>
              </a:rPr>
              <a:t> 기술을 바탕으로 만든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멤버십 관리 기술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MSP</a:t>
            </a:r>
            <a:r>
              <a:rPr lang="ko-KR" altLang="en-US" sz="1600" dirty="0">
                <a:solidFill>
                  <a:srgbClr val="6A4F4A"/>
                </a:solidFill>
              </a:rPr>
              <a:t>를 이용해서 </a:t>
            </a:r>
            <a:r>
              <a:rPr lang="en-US" altLang="ko-KR" sz="1600" dirty="0">
                <a:solidFill>
                  <a:srgbClr val="6A4F4A"/>
                </a:solidFill>
              </a:rPr>
              <a:t>peer,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en-US" altLang="ko-KR" sz="1600" dirty="0">
                <a:solidFill>
                  <a:srgbClr val="6A4F4A"/>
                </a:solidFill>
              </a:rPr>
              <a:t>, Fabric-CA, Admin </a:t>
            </a:r>
            <a:r>
              <a:rPr lang="ko-KR" altLang="en-US" sz="1600" dirty="0">
                <a:solidFill>
                  <a:srgbClr val="6A4F4A"/>
                </a:solidFill>
              </a:rPr>
              <a:t>등의 역할과 소속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권한 등 정의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&lt;MSP</a:t>
            </a:r>
            <a:r>
              <a:rPr lang="ko-KR" altLang="en-US" sz="1600" dirty="0">
                <a:solidFill>
                  <a:srgbClr val="6A4F4A"/>
                </a:solidFill>
              </a:rPr>
              <a:t>를 통해서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패브릭의 조직 구조 설계</a:t>
            </a:r>
            <a:r>
              <a:rPr lang="en-US" altLang="ko-KR" sz="1600" dirty="0">
                <a:solidFill>
                  <a:srgbClr val="6A4F4A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0A28423-F784-4AFF-9209-39ACF4D8E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97" y="3498161"/>
            <a:ext cx="580089" cy="58008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D8128-FA21-4B81-8C96-00CC34000634}"/>
              </a:ext>
            </a:extLst>
          </p:cNvPr>
          <p:cNvSpPr/>
          <p:nvPr/>
        </p:nvSpPr>
        <p:spPr>
          <a:xfrm>
            <a:off x="3444961" y="4063216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6A4F4A"/>
                </a:solidFill>
              </a:rPr>
              <a:t>CA 1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FAFA0F-7C56-4517-8265-8974D776BE80}"/>
              </a:ext>
            </a:extLst>
          </p:cNvPr>
          <p:cNvCxnSpPr>
            <a:cxnSpLocks/>
          </p:cNvCxnSpPr>
          <p:nvPr/>
        </p:nvCxnSpPr>
        <p:spPr>
          <a:xfrm>
            <a:off x="1145219" y="3868918"/>
            <a:ext cx="559294" cy="0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51C871-D892-4D3C-8BEB-2E398A40E50D}"/>
              </a:ext>
            </a:extLst>
          </p:cNvPr>
          <p:cNvSpPr/>
          <p:nvPr/>
        </p:nvSpPr>
        <p:spPr>
          <a:xfrm>
            <a:off x="625263" y="3636431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63A036-1179-4154-991D-871D68C10EC1}"/>
              </a:ext>
            </a:extLst>
          </p:cNvPr>
          <p:cNvSpPr/>
          <p:nvPr/>
        </p:nvSpPr>
        <p:spPr>
          <a:xfrm>
            <a:off x="1704513" y="3702981"/>
            <a:ext cx="1112590" cy="33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Org1_MSP</a:t>
            </a:r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001584-1AB2-4CC3-8496-51F86D062AF6}"/>
              </a:ext>
            </a:extLst>
          </p:cNvPr>
          <p:cNvCxnSpPr>
            <a:cxnSpLocks/>
          </p:cNvCxnSpPr>
          <p:nvPr/>
        </p:nvCxnSpPr>
        <p:spPr>
          <a:xfrm>
            <a:off x="2817103" y="3868917"/>
            <a:ext cx="559294" cy="0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2A5EEA-0D40-4FD8-80FF-E08FA4DCBDF5}"/>
              </a:ext>
            </a:extLst>
          </p:cNvPr>
          <p:cNvSpPr/>
          <p:nvPr/>
        </p:nvSpPr>
        <p:spPr>
          <a:xfrm>
            <a:off x="625262" y="5299765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Org2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4EF2C7-A726-4D14-AE4B-43F05B2027D9}"/>
              </a:ext>
            </a:extLst>
          </p:cNvPr>
          <p:cNvSpPr/>
          <p:nvPr/>
        </p:nvSpPr>
        <p:spPr>
          <a:xfrm>
            <a:off x="1424866" y="4820685"/>
            <a:ext cx="1740448" cy="33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Org2_MSP_Marketing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86D6B24-307F-4EE3-B217-AF194C93A490}"/>
              </a:ext>
            </a:extLst>
          </p:cNvPr>
          <p:cNvSpPr/>
          <p:nvPr/>
        </p:nvSpPr>
        <p:spPr>
          <a:xfrm>
            <a:off x="1424866" y="5330806"/>
            <a:ext cx="1740448" cy="33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Org2_MSP_Mobile</a:t>
            </a:r>
            <a:endParaRPr lang="ko-KR" altLang="en-US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25FCC6B-0931-47D4-8D71-10DF88448037}"/>
              </a:ext>
            </a:extLst>
          </p:cNvPr>
          <p:cNvSpPr/>
          <p:nvPr/>
        </p:nvSpPr>
        <p:spPr>
          <a:xfrm>
            <a:off x="1424866" y="5840927"/>
            <a:ext cx="1740448" cy="33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Org2_MSP_Sales</a:t>
            </a:r>
            <a:endParaRPr lang="ko-KR" altLang="en-US" sz="12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E69356C-3C4B-4449-AB12-F8FC136610A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145219" y="4986622"/>
            <a:ext cx="279647" cy="446514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C438AF0-AEEF-408F-8A6A-C9B91577068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45219" y="5496742"/>
            <a:ext cx="279647" cy="1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60BBC5-F6D2-45C3-AC4F-226EF7CCDF0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145219" y="5560349"/>
            <a:ext cx="279647" cy="446515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7AE6B98-98D5-417E-A39C-330C8C659CCD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165314" y="4986622"/>
            <a:ext cx="207968" cy="313143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CF7407C-7B54-48B7-8AFB-B3148DD90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82" y="5113630"/>
            <a:ext cx="580089" cy="580089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E1872B-0F61-4F4C-AD82-EB990CD35F67}"/>
              </a:ext>
            </a:extLst>
          </p:cNvPr>
          <p:cNvSpPr/>
          <p:nvPr/>
        </p:nvSpPr>
        <p:spPr>
          <a:xfrm>
            <a:off x="3441846" y="5678685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6A4F4A"/>
                </a:solidFill>
              </a:rPr>
              <a:t>CA 1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19DD343-B5DC-4FDB-8FD4-1F2FDC1035E6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3165314" y="5403675"/>
            <a:ext cx="207968" cy="93068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70DFFB2-1AE1-4C77-9060-C99A044368DB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 flipV="1">
            <a:off x="3165314" y="5403675"/>
            <a:ext cx="207968" cy="603189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1BE6E-6F05-4C08-942A-6ABA85240971}"/>
              </a:ext>
            </a:extLst>
          </p:cNvPr>
          <p:cNvSpPr/>
          <p:nvPr/>
        </p:nvSpPr>
        <p:spPr>
          <a:xfrm>
            <a:off x="4367336" y="3498161"/>
            <a:ext cx="7853929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2</a:t>
            </a:r>
            <a:r>
              <a:rPr lang="ko-KR" altLang="en-US" sz="1600" dirty="0">
                <a:solidFill>
                  <a:srgbClr val="6A4F4A"/>
                </a:solidFill>
              </a:rPr>
              <a:t>개의 조직이 있고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각 </a:t>
            </a:r>
            <a:r>
              <a:rPr lang="en-US" altLang="ko-KR" sz="1600" dirty="0">
                <a:solidFill>
                  <a:srgbClr val="6A4F4A"/>
                </a:solidFill>
              </a:rPr>
              <a:t>Org</a:t>
            </a:r>
            <a:r>
              <a:rPr lang="ko-KR" altLang="en-US" sz="1600" dirty="0">
                <a:solidFill>
                  <a:srgbClr val="6A4F4A"/>
                </a:solidFill>
              </a:rPr>
              <a:t>당 디지털 인증서를 생성하기 위한 </a:t>
            </a:r>
            <a:r>
              <a:rPr lang="en-US" altLang="ko-KR" sz="1600" dirty="0">
                <a:solidFill>
                  <a:srgbClr val="6A4F4A"/>
                </a:solidFill>
              </a:rPr>
              <a:t>CA</a:t>
            </a:r>
            <a:r>
              <a:rPr lang="ko-KR" altLang="en-US" sz="1600" dirty="0">
                <a:solidFill>
                  <a:srgbClr val="6A4F4A"/>
                </a:solidFill>
              </a:rPr>
              <a:t>가 존재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Org1</a:t>
            </a:r>
            <a:r>
              <a:rPr lang="ko-KR" altLang="en-US" sz="1600" dirty="0">
                <a:solidFill>
                  <a:srgbClr val="6A4F4A"/>
                </a:solidFill>
              </a:rPr>
              <a:t>은 조직당 하나의 </a:t>
            </a:r>
            <a:r>
              <a:rPr lang="en-US" altLang="ko-KR" sz="1600" dirty="0">
                <a:solidFill>
                  <a:srgbClr val="6A4F4A"/>
                </a:solidFill>
              </a:rPr>
              <a:t>MSP</a:t>
            </a:r>
            <a:r>
              <a:rPr lang="ko-KR" altLang="en-US" sz="1600" dirty="0">
                <a:solidFill>
                  <a:srgbClr val="6A4F4A"/>
                </a:solidFill>
              </a:rPr>
              <a:t>가 있는 구조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Org2</a:t>
            </a:r>
            <a:r>
              <a:rPr lang="ko-KR" altLang="en-US" sz="1600" dirty="0">
                <a:solidFill>
                  <a:srgbClr val="6A4F4A"/>
                </a:solidFill>
              </a:rPr>
              <a:t>은 하나의 조직에 다수의 </a:t>
            </a:r>
            <a:r>
              <a:rPr lang="en-US" altLang="ko-KR" sz="1600" dirty="0">
                <a:solidFill>
                  <a:srgbClr val="6A4F4A"/>
                </a:solidFill>
              </a:rPr>
              <a:t>MSP</a:t>
            </a:r>
            <a:r>
              <a:rPr lang="ko-KR" altLang="en-US" sz="1600" dirty="0">
                <a:solidFill>
                  <a:srgbClr val="6A4F4A"/>
                </a:solidFill>
              </a:rPr>
              <a:t>가 있는 구조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=&gt; </a:t>
            </a:r>
            <a:r>
              <a:rPr lang="ko-KR" altLang="en-US" sz="1600" dirty="0">
                <a:solidFill>
                  <a:srgbClr val="6A4F4A"/>
                </a:solidFill>
              </a:rPr>
              <a:t>각 조직의 특성과 용도에 맞게 조직을 세분화하여 </a:t>
            </a:r>
            <a:r>
              <a:rPr lang="en-US" altLang="ko-KR" sz="1600" dirty="0">
                <a:solidFill>
                  <a:srgbClr val="6A4F4A"/>
                </a:solidFill>
              </a:rPr>
              <a:t>MSP</a:t>
            </a:r>
            <a:r>
              <a:rPr lang="ko-KR" altLang="en-US" sz="1600" dirty="0">
                <a:solidFill>
                  <a:srgbClr val="6A4F4A"/>
                </a:solidFill>
              </a:rPr>
              <a:t>를 생성한 후 인증 시스템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 </a:t>
            </a:r>
            <a:r>
              <a:rPr lang="ko-KR" altLang="en-US" sz="1600" dirty="0">
                <a:solidFill>
                  <a:srgbClr val="6A4F4A"/>
                </a:solidFill>
              </a:rPr>
              <a:t>을 구축할 수 있음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3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MSP </a:t>
            </a:r>
            <a:r>
              <a:rPr lang="ko-KR" altLang="en-US" sz="1600" dirty="0">
                <a:solidFill>
                  <a:srgbClr val="6A4F4A"/>
                </a:solidFill>
              </a:rPr>
              <a:t>종류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1BE6E-6F05-4C08-942A-6ABA85240971}"/>
              </a:ext>
            </a:extLst>
          </p:cNvPr>
          <p:cNvSpPr/>
          <p:nvPr/>
        </p:nvSpPr>
        <p:spPr>
          <a:xfrm>
            <a:off x="431212" y="2033346"/>
            <a:ext cx="12130691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Local MSP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네트워크 노드의 역할을 부여할 때 사용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어떤 노드가 </a:t>
            </a:r>
            <a:r>
              <a:rPr lang="en-US" altLang="ko-KR" sz="1600" dirty="0">
                <a:solidFill>
                  <a:srgbClr val="6A4F4A"/>
                </a:solidFill>
              </a:rPr>
              <a:t>peer,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en-US" altLang="ko-KR" sz="1600" dirty="0">
                <a:solidFill>
                  <a:srgbClr val="6A4F4A"/>
                </a:solidFill>
              </a:rPr>
              <a:t>, client</a:t>
            </a:r>
            <a:r>
              <a:rPr lang="ko-KR" altLang="en-US" sz="1600" dirty="0">
                <a:solidFill>
                  <a:srgbClr val="6A4F4A"/>
                </a:solidFill>
              </a:rPr>
              <a:t>인지 정의할 수 있고</a:t>
            </a:r>
            <a:r>
              <a:rPr lang="en-US" altLang="ko-KR" sz="1600" dirty="0">
                <a:solidFill>
                  <a:srgbClr val="6A4F4A"/>
                </a:solidFill>
              </a:rPr>
              <a:t>, client</a:t>
            </a:r>
            <a:r>
              <a:rPr lang="ko-KR" altLang="en-US" sz="1600" dirty="0">
                <a:solidFill>
                  <a:srgbClr val="6A4F4A"/>
                </a:solidFill>
              </a:rPr>
              <a:t>가 </a:t>
            </a:r>
            <a:r>
              <a:rPr lang="en-US" altLang="ko-KR" sz="1600" dirty="0">
                <a:solidFill>
                  <a:srgbClr val="6A4F4A"/>
                </a:solidFill>
              </a:rPr>
              <a:t>Admin</a:t>
            </a:r>
            <a:r>
              <a:rPr lang="ko-KR" altLang="en-US" sz="1600" dirty="0">
                <a:solidFill>
                  <a:srgbClr val="6A4F4A"/>
                </a:solidFill>
              </a:rPr>
              <a:t>인지 일반 유저인지 등의 </a:t>
            </a:r>
            <a:r>
              <a:rPr lang="ko-KR" altLang="en-US" sz="1600" dirty="0" err="1">
                <a:solidFill>
                  <a:srgbClr val="6A4F4A"/>
                </a:solidFill>
              </a:rPr>
              <a:t>노드별</a:t>
            </a:r>
            <a:r>
              <a:rPr lang="ko-KR" altLang="en-US" sz="1600" dirty="0">
                <a:solidFill>
                  <a:srgbClr val="6A4F4A"/>
                </a:solidFill>
              </a:rPr>
              <a:t> 권한도 정의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패브릭의 모든 네트워크 노드는 하나 이상의 </a:t>
            </a:r>
            <a:r>
              <a:rPr lang="en-US" altLang="ko-KR" sz="1600" dirty="0">
                <a:solidFill>
                  <a:srgbClr val="6A4F4A"/>
                </a:solidFill>
              </a:rPr>
              <a:t>local MSP</a:t>
            </a:r>
            <a:r>
              <a:rPr lang="ko-KR" altLang="en-US" sz="1600" dirty="0">
                <a:solidFill>
                  <a:srgbClr val="6A4F4A"/>
                </a:solidFill>
              </a:rPr>
              <a:t>가 정의되어 있어야 함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6A4F4A"/>
                </a:solidFill>
              </a:rPr>
              <a:t>Channel MSP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 구성원들에 대한 멤버십 정의와 권한을 부여할 때 사용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 구성원들은 각각의 </a:t>
            </a:r>
            <a:r>
              <a:rPr lang="en-US" altLang="ko-KR" sz="1600" dirty="0">
                <a:solidFill>
                  <a:srgbClr val="6A4F4A"/>
                </a:solidFill>
              </a:rPr>
              <a:t>local MSP</a:t>
            </a:r>
            <a:r>
              <a:rPr lang="ko-KR" altLang="en-US" sz="1600" dirty="0">
                <a:solidFill>
                  <a:srgbClr val="6A4F4A"/>
                </a:solidFill>
              </a:rPr>
              <a:t>를 이용해서 하나의 </a:t>
            </a:r>
            <a:r>
              <a:rPr lang="en-US" altLang="ko-KR" sz="1600" dirty="0">
                <a:solidFill>
                  <a:srgbClr val="6A4F4A"/>
                </a:solidFill>
              </a:rPr>
              <a:t>channel MSP</a:t>
            </a:r>
            <a:r>
              <a:rPr lang="ko-KR" altLang="en-US" sz="1600" dirty="0">
                <a:solidFill>
                  <a:srgbClr val="6A4F4A"/>
                </a:solidFill>
              </a:rPr>
              <a:t>를 생성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어떤 조직에서 채널에 참여하려 할 때 채널 구성원은 </a:t>
            </a:r>
            <a:r>
              <a:rPr lang="en-US" altLang="ko-KR" sz="1600" dirty="0">
                <a:solidFill>
                  <a:srgbClr val="6A4F4A"/>
                </a:solidFill>
              </a:rPr>
              <a:t>channel MSP</a:t>
            </a:r>
            <a:r>
              <a:rPr lang="ko-KR" altLang="en-US" sz="1600" dirty="0">
                <a:solidFill>
                  <a:srgbClr val="6A4F4A"/>
                </a:solidFill>
              </a:rPr>
              <a:t>를 참고하여 보증 또는 거절함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채널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구성원들은 </a:t>
            </a:r>
            <a:r>
              <a:rPr lang="en-US" altLang="ko-KR" sz="1600" dirty="0">
                <a:solidFill>
                  <a:srgbClr val="6A4F4A"/>
                </a:solidFill>
              </a:rPr>
              <a:t>channel MSP</a:t>
            </a:r>
            <a:r>
              <a:rPr lang="ko-KR" altLang="en-US" sz="1600" dirty="0">
                <a:solidFill>
                  <a:srgbClr val="6A4F4A"/>
                </a:solidFill>
              </a:rPr>
              <a:t>에 따라서 역할과 권한을 </a:t>
            </a:r>
            <a:r>
              <a:rPr lang="ko-KR" altLang="en-US" sz="1600" dirty="0" err="1">
                <a:solidFill>
                  <a:srgbClr val="6A4F4A"/>
                </a:solidFill>
              </a:rPr>
              <a:t>부여받음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6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212" y="1086947"/>
            <a:ext cx="415393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MSP </a:t>
            </a:r>
            <a:r>
              <a:rPr lang="ko-KR" altLang="en-US" sz="1600" dirty="0">
                <a:solidFill>
                  <a:srgbClr val="6A4F4A"/>
                </a:solidFill>
              </a:rPr>
              <a:t>종류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910C6A-9528-43F7-9A8A-4BB5F803931D}"/>
              </a:ext>
            </a:extLst>
          </p:cNvPr>
          <p:cNvSpPr/>
          <p:nvPr/>
        </p:nvSpPr>
        <p:spPr>
          <a:xfrm>
            <a:off x="96795" y="1907197"/>
            <a:ext cx="3012759" cy="1848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1B841-A562-4E56-B84B-70B5263E0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1" y="3040771"/>
            <a:ext cx="433120" cy="4331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7ED46C-880B-4B9F-9880-37CDC97A34F4}"/>
              </a:ext>
            </a:extLst>
          </p:cNvPr>
          <p:cNvSpPr/>
          <p:nvPr/>
        </p:nvSpPr>
        <p:spPr>
          <a:xfrm>
            <a:off x="1471315" y="3388321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4C425-66B6-4442-BA31-B2C6E263B02B}"/>
              </a:ext>
            </a:extLst>
          </p:cNvPr>
          <p:cNvSpPr/>
          <p:nvPr/>
        </p:nvSpPr>
        <p:spPr>
          <a:xfrm>
            <a:off x="243912" y="1903781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Org1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1341AE-EB84-4A7C-9C0D-C8FBF2BE6EC2}"/>
              </a:ext>
            </a:extLst>
          </p:cNvPr>
          <p:cNvSpPr/>
          <p:nvPr/>
        </p:nvSpPr>
        <p:spPr>
          <a:xfrm>
            <a:off x="3789780" y="1903781"/>
            <a:ext cx="3012759" cy="1848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0A68F4-FC62-4AB9-9052-9A0EE1169C56}"/>
              </a:ext>
            </a:extLst>
          </p:cNvPr>
          <p:cNvSpPr/>
          <p:nvPr/>
        </p:nvSpPr>
        <p:spPr>
          <a:xfrm>
            <a:off x="3862640" y="1896378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Org2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653584-90D8-41DC-8A1F-F78AA455BC6B}"/>
              </a:ext>
            </a:extLst>
          </p:cNvPr>
          <p:cNvSpPr/>
          <p:nvPr/>
        </p:nvSpPr>
        <p:spPr>
          <a:xfrm>
            <a:off x="421323" y="3890304"/>
            <a:ext cx="2363701" cy="905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사용자">
            <a:extLst>
              <a:ext uri="{FF2B5EF4-FFF2-40B4-BE49-F238E27FC236}">
                <a16:creationId xmlns:a16="http://schemas.microsoft.com/office/drawing/2014/main" id="{6DC63546-A81B-495F-BEA3-C6C8D7912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233" y="2788193"/>
            <a:ext cx="524037" cy="52403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04EF2E-AF50-4924-A740-A8D2BF852073}"/>
              </a:ext>
            </a:extLst>
          </p:cNvPr>
          <p:cNvSpPr/>
          <p:nvPr/>
        </p:nvSpPr>
        <p:spPr>
          <a:xfrm>
            <a:off x="2262233" y="3356553"/>
            <a:ext cx="6938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6A4F4A"/>
                </a:solidFill>
              </a:rPr>
              <a:t>사용자</a:t>
            </a:r>
            <a:r>
              <a:rPr lang="en-US" altLang="ko-KR" sz="900" b="1" dirty="0">
                <a:solidFill>
                  <a:srgbClr val="6A4F4A"/>
                </a:solidFill>
              </a:rPr>
              <a:t>A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37BF9A-6977-4D29-8B36-AC0A54D1C6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10" y="2021632"/>
            <a:ext cx="341253" cy="34125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0CC5D0-2AA4-48EC-B49E-D842F10702F8}"/>
              </a:ext>
            </a:extLst>
          </p:cNvPr>
          <p:cNvSpPr/>
          <p:nvPr/>
        </p:nvSpPr>
        <p:spPr>
          <a:xfrm>
            <a:off x="1479881" y="2323610"/>
            <a:ext cx="5041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CA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A45D37-123A-44F5-8DC9-DDCB0B226FEF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flipH="1">
            <a:off x="1696441" y="2657227"/>
            <a:ext cx="35495" cy="3835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3BD3781-F602-43C4-8814-9BE34A3DD374}"/>
              </a:ext>
            </a:extLst>
          </p:cNvPr>
          <p:cNvCxnSpPr>
            <a:cxnSpLocks/>
            <a:stCxn id="25" idx="1"/>
            <a:endCxn id="30" idx="2"/>
          </p:cNvCxnSpPr>
          <p:nvPr/>
        </p:nvCxnSpPr>
        <p:spPr>
          <a:xfrm flipH="1" flipV="1">
            <a:off x="1731936" y="2657227"/>
            <a:ext cx="530297" cy="392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ECED7DF-7744-4DDD-B24C-A5C6E4761DA3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1913001" y="3050212"/>
            <a:ext cx="349232" cy="207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8A35567-1657-4919-A960-AE6953294147}"/>
              </a:ext>
            </a:extLst>
          </p:cNvPr>
          <p:cNvSpPr/>
          <p:nvPr/>
        </p:nvSpPr>
        <p:spPr>
          <a:xfrm>
            <a:off x="160943" y="3184873"/>
            <a:ext cx="1193910" cy="28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Org1_local MSP</a:t>
            </a:r>
            <a:endParaRPr lang="ko-KR" altLang="en-US" sz="9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719C5F-6B08-48D8-82D4-F5B6376F7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53" y="3048401"/>
            <a:ext cx="433120" cy="43312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6D4BE9-3897-47BF-8A04-B62B057965B1}"/>
              </a:ext>
            </a:extLst>
          </p:cNvPr>
          <p:cNvSpPr/>
          <p:nvPr/>
        </p:nvSpPr>
        <p:spPr>
          <a:xfrm>
            <a:off x="5255187" y="3395951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peer2</a:t>
            </a:r>
          </a:p>
        </p:txBody>
      </p:sp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0D567C31-053A-4BCC-94CD-F79E2D29E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105" y="2795823"/>
            <a:ext cx="524037" cy="52403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39B166-844E-4585-9835-7E4E62205CC1}"/>
              </a:ext>
            </a:extLst>
          </p:cNvPr>
          <p:cNvSpPr/>
          <p:nvPr/>
        </p:nvSpPr>
        <p:spPr>
          <a:xfrm>
            <a:off x="6046105" y="3364183"/>
            <a:ext cx="6938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6A4F4A"/>
                </a:solidFill>
              </a:rPr>
              <a:t>사용자</a:t>
            </a:r>
            <a:r>
              <a:rPr lang="en-US" altLang="ko-KR" sz="900" b="1" dirty="0">
                <a:solidFill>
                  <a:srgbClr val="6A4F4A"/>
                </a:solidFill>
              </a:rPr>
              <a:t>B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A9F70BD-0429-4684-A49D-3F8011759C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82" y="2029262"/>
            <a:ext cx="341253" cy="34125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1A927A-71A9-4192-A107-E1636CC890C0}"/>
              </a:ext>
            </a:extLst>
          </p:cNvPr>
          <p:cNvSpPr/>
          <p:nvPr/>
        </p:nvSpPr>
        <p:spPr>
          <a:xfrm>
            <a:off x="5263753" y="2331240"/>
            <a:ext cx="5041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CA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BB1511-BB2B-4B59-AA77-E20ADB4FE6C1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5480313" y="2664857"/>
            <a:ext cx="35495" cy="3835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5C28672-2E34-453E-BC86-6AF61935E765}"/>
              </a:ext>
            </a:extLst>
          </p:cNvPr>
          <p:cNvCxnSpPr>
            <a:cxnSpLocks/>
            <a:stCxn id="41" idx="1"/>
            <a:endCxn id="44" idx="2"/>
          </p:cNvCxnSpPr>
          <p:nvPr/>
        </p:nvCxnSpPr>
        <p:spPr>
          <a:xfrm flipH="1" flipV="1">
            <a:off x="5515808" y="2664857"/>
            <a:ext cx="530297" cy="392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9E612A-626A-4A2F-ABDD-48C0C6B6DDE6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>
            <a:off x="5696873" y="3057842"/>
            <a:ext cx="349232" cy="207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00F6888-10D9-4FB3-9D78-EA67B0F1F45D}"/>
              </a:ext>
            </a:extLst>
          </p:cNvPr>
          <p:cNvSpPr/>
          <p:nvPr/>
        </p:nvSpPr>
        <p:spPr>
          <a:xfrm>
            <a:off x="3944815" y="3192503"/>
            <a:ext cx="1193910" cy="28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Org2_local MSP</a:t>
            </a:r>
            <a:endParaRPr lang="ko-KR" altLang="en-US" sz="9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635F45B-63EB-405E-BCF6-A81B064F47EF}"/>
              </a:ext>
            </a:extLst>
          </p:cNvPr>
          <p:cNvSpPr/>
          <p:nvPr/>
        </p:nvSpPr>
        <p:spPr>
          <a:xfrm>
            <a:off x="96795" y="4919860"/>
            <a:ext cx="3012759" cy="1848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B3D29FB-F228-4E65-BD9C-157EC9A28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1" y="6053434"/>
            <a:ext cx="433120" cy="43312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7069EF-6242-4CC6-8CC1-9B64DD67A976}"/>
              </a:ext>
            </a:extLst>
          </p:cNvPr>
          <p:cNvSpPr/>
          <p:nvPr/>
        </p:nvSpPr>
        <p:spPr>
          <a:xfrm>
            <a:off x="1471315" y="6400984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peer3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B3752D-1321-4DDA-957A-BEBCFFF6C65A}"/>
              </a:ext>
            </a:extLst>
          </p:cNvPr>
          <p:cNvSpPr/>
          <p:nvPr/>
        </p:nvSpPr>
        <p:spPr>
          <a:xfrm>
            <a:off x="243912" y="4916444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Org3</a:t>
            </a:r>
          </a:p>
        </p:txBody>
      </p:sp>
      <p:pic>
        <p:nvPicPr>
          <p:cNvPr id="53" name="그래픽 52" descr="사용자">
            <a:extLst>
              <a:ext uri="{FF2B5EF4-FFF2-40B4-BE49-F238E27FC236}">
                <a16:creationId xmlns:a16="http://schemas.microsoft.com/office/drawing/2014/main" id="{5B740708-63FB-4989-A7B6-FD73CA07C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233" y="5800856"/>
            <a:ext cx="524037" cy="52403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BBA5B-A8E3-439B-A824-7B6B80F9B821}"/>
              </a:ext>
            </a:extLst>
          </p:cNvPr>
          <p:cNvSpPr/>
          <p:nvPr/>
        </p:nvSpPr>
        <p:spPr>
          <a:xfrm>
            <a:off x="2262233" y="6369216"/>
            <a:ext cx="6938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6A4F4A"/>
                </a:solidFill>
              </a:rPr>
              <a:t>사용자</a:t>
            </a:r>
            <a:r>
              <a:rPr lang="en-US" altLang="ko-KR" sz="900" b="1" dirty="0">
                <a:solidFill>
                  <a:srgbClr val="6A4F4A"/>
                </a:solidFill>
              </a:rPr>
              <a:t>C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2C0CAF1-5A7B-450F-95EC-CA58934B09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10" y="5034295"/>
            <a:ext cx="341253" cy="34125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59C831-1B5E-41DA-8E9E-F1714ED4252C}"/>
              </a:ext>
            </a:extLst>
          </p:cNvPr>
          <p:cNvSpPr/>
          <p:nvPr/>
        </p:nvSpPr>
        <p:spPr>
          <a:xfrm>
            <a:off x="1479881" y="5336273"/>
            <a:ext cx="5041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CA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0BB2BC-8234-4F28-8B5E-A2BD7D35AF83}"/>
              </a:ext>
            </a:extLst>
          </p:cNvPr>
          <p:cNvCxnSpPr>
            <a:cxnSpLocks/>
            <a:stCxn id="56" idx="2"/>
            <a:endCxn id="50" idx="0"/>
          </p:cNvCxnSpPr>
          <p:nvPr/>
        </p:nvCxnSpPr>
        <p:spPr>
          <a:xfrm flipH="1">
            <a:off x="1696441" y="5669890"/>
            <a:ext cx="35495" cy="3835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84B584-0855-4EDC-B619-E00E7F3BE247}"/>
              </a:ext>
            </a:extLst>
          </p:cNvPr>
          <p:cNvCxnSpPr>
            <a:cxnSpLocks/>
            <a:stCxn id="53" idx="1"/>
            <a:endCxn id="56" idx="2"/>
          </p:cNvCxnSpPr>
          <p:nvPr/>
        </p:nvCxnSpPr>
        <p:spPr>
          <a:xfrm flipH="1" flipV="1">
            <a:off x="1731936" y="5669890"/>
            <a:ext cx="530297" cy="392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CB3826-8CA7-4471-AB5F-E1DFCC56658A}"/>
              </a:ext>
            </a:extLst>
          </p:cNvPr>
          <p:cNvCxnSpPr>
            <a:cxnSpLocks/>
            <a:stCxn id="53" idx="1"/>
            <a:endCxn id="50" idx="3"/>
          </p:cNvCxnSpPr>
          <p:nvPr/>
        </p:nvCxnSpPr>
        <p:spPr>
          <a:xfrm flipH="1">
            <a:off x="1913001" y="6062875"/>
            <a:ext cx="349232" cy="207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39AD7E-8FB3-45BA-AC66-3FA58EF6E163}"/>
              </a:ext>
            </a:extLst>
          </p:cNvPr>
          <p:cNvSpPr/>
          <p:nvPr/>
        </p:nvSpPr>
        <p:spPr>
          <a:xfrm>
            <a:off x="160943" y="6197536"/>
            <a:ext cx="1193910" cy="28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Org3_local MSP</a:t>
            </a:r>
            <a:endParaRPr lang="ko-KR" altLang="en-US" sz="9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4280329-B1B8-4976-BF5D-27F6745D5560}"/>
              </a:ext>
            </a:extLst>
          </p:cNvPr>
          <p:cNvSpPr/>
          <p:nvPr/>
        </p:nvSpPr>
        <p:spPr>
          <a:xfrm>
            <a:off x="3789780" y="4915652"/>
            <a:ext cx="3012759" cy="1848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728658E-3D77-48CE-B127-93EDA466C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66" y="6049226"/>
            <a:ext cx="433120" cy="43312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045A2F-8036-4805-B53A-09ED28A5346C}"/>
              </a:ext>
            </a:extLst>
          </p:cNvPr>
          <p:cNvSpPr/>
          <p:nvPr/>
        </p:nvSpPr>
        <p:spPr>
          <a:xfrm>
            <a:off x="5164300" y="639677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peer4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13ACA5-1780-49D3-8B68-0E4AE8229631}"/>
              </a:ext>
            </a:extLst>
          </p:cNvPr>
          <p:cNvSpPr/>
          <p:nvPr/>
        </p:nvSpPr>
        <p:spPr>
          <a:xfrm>
            <a:off x="3936897" y="4912236"/>
            <a:ext cx="6569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6A4F4A"/>
                </a:solidFill>
              </a:rPr>
              <a:t>Org4</a:t>
            </a:r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A2C140E2-FF30-40F1-8F21-967BA70B9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5218" y="5796648"/>
            <a:ext cx="524037" cy="52403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DF7AE9E1-54A5-464D-9FDD-D15E6F6EB341}"/>
              </a:ext>
            </a:extLst>
          </p:cNvPr>
          <p:cNvSpPr/>
          <p:nvPr/>
        </p:nvSpPr>
        <p:spPr>
          <a:xfrm>
            <a:off x="5955218" y="6365008"/>
            <a:ext cx="6938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6A4F4A"/>
                </a:solidFill>
              </a:rPr>
              <a:t>사용자</a:t>
            </a:r>
            <a:r>
              <a:rPr lang="en-US" altLang="ko-KR" sz="900" b="1" dirty="0">
                <a:solidFill>
                  <a:srgbClr val="6A4F4A"/>
                </a:solidFill>
              </a:rPr>
              <a:t>D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8C21C0D-1CB9-4B41-86D9-1150CC8D9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95" y="5030087"/>
            <a:ext cx="341253" cy="341253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9AFE64A3-D8F4-4861-BF27-213D68075430}"/>
              </a:ext>
            </a:extLst>
          </p:cNvPr>
          <p:cNvSpPr/>
          <p:nvPr/>
        </p:nvSpPr>
        <p:spPr>
          <a:xfrm>
            <a:off x="5172866" y="5332065"/>
            <a:ext cx="5041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CA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FFCBAA5-3C67-40C9-B3C6-CE49891E38D3}"/>
              </a:ext>
            </a:extLst>
          </p:cNvPr>
          <p:cNvCxnSpPr>
            <a:cxnSpLocks/>
            <a:stCxn id="69" idx="2"/>
            <a:endCxn id="62" idx="0"/>
          </p:cNvCxnSpPr>
          <p:nvPr/>
        </p:nvCxnSpPr>
        <p:spPr>
          <a:xfrm flipH="1">
            <a:off x="5389426" y="5665682"/>
            <a:ext cx="35495" cy="3835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5AFFF9-B7E4-4FF7-95CD-18C292B617E1}"/>
              </a:ext>
            </a:extLst>
          </p:cNvPr>
          <p:cNvCxnSpPr>
            <a:cxnSpLocks/>
            <a:stCxn id="65" idx="1"/>
            <a:endCxn id="69" idx="2"/>
          </p:cNvCxnSpPr>
          <p:nvPr/>
        </p:nvCxnSpPr>
        <p:spPr>
          <a:xfrm flipH="1" flipV="1">
            <a:off x="5424921" y="5665682"/>
            <a:ext cx="530297" cy="392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DEB3B48-BC3B-412C-A7B1-2F82128C65F4}"/>
              </a:ext>
            </a:extLst>
          </p:cNvPr>
          <p:cNvCxnSpPr>
            <a:cxnSpLocks/>
            <a:stCxn id="65" idx="1"/>
            <a:endCxn id="62" idx="3"/>
          </p:cNvCxnSpPr>
          <p:nvPr/>
        </p:nvCxnSpPr>
        <p:spPr>
          <a:xfrm flipH="1">
            <a:off x="5605986" y="6058667"/>
            <a:ext cx="349232" cy="207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BA9FA9F-C3A4-43F9-9947-31E8BB3F9BFC}"/>
              </a:ext>
            </a:extLst>
          </p:cNvPr>
          <p:cNvSpPr/>
          <p:nvPr/>
        </p:nvSpPr>
        <p:spPr>
          <a:xfrm>
            <a:off x="3853928" y="6193328"/>
            <a:ext cx="1193910" cy="28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Org4_local MSP</a:t>
            </a:r>
            <a:endParaRPr lang="ko-KR" altLang="en-US" sz="9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256D99A-A857-46D8-A5F6-1254087717F1}"/>
              </a:ext>
            </a:extLst>
          </p:cNvPr>
          <p:cNvCxnSpPr>
            <a:stCxn id="37" idx="2"/>
            <a:endCxn id="60" idx="0"/>
          </p:cNvCxnSpPr>
          <p:nvPr/>
        </p:nvCxnSpPr>
        <p:spPr>
          <a:xfrm>
            <a:off x="757898" y="3470504"/>
            <a:ext cx="0" cy="27270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342DCCF-9E3F-447C-9559-4634FEC48CE8}"/>
              </a:ext>
            </a:extLst>
          </p:cNvPr>
          <p:cNvCxnSpPr>
            <a:cxnSpLocks/>
          </p:cNvCxnSpPr>
          <p:nvPr/>
        </p:nvCxnSpPr>
        <p:spPr>
          <a:xfrm flipH="1">
            <a:off x="736839" y="4414604"/>
            <a:ext cx="2752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9866D33-7541-4F70-90B9-DE57A330BBA5}"/>
              </a:ext>
            </a:extLst>
          </p:cNvPr>
          <p:cNvSpPr/>
          <p:nvPr/>
        </p:nvSpPr>
        <p:spPr>
          <a:xfrm>
            <a:off x="1033113" y="3979146"/>
            <a:ext cx="1181883" cy="707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2DC18C-7EE6-47D4-B482-6D0EBB9CD4E1}"/>
              </a:ext>
            </a:extLst>
          </p:cNvPr>
          <p:cNvSpPr txBox="1"/>
          <p:nvPr/>
        </p:nvSpPr>
        <p:spPr>
          <a:xfrm>
            <a:off x="1107170" y="3996169"/>
            <a:ext cx="103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channel MSP</a:t>
            </a:r>
            <a:endParaRPr lang="ko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627EBA6-24F2-4264-AB55-A49D281351F1}"/>
              </a:ext>
            </a:extLst>
          </p:cNvPr>
          <p:cNvSpPr/>
          <p:nvPr/>
        </p:nvSpPr>
        <p:spPr>
          <a:xfrm>
            <a:off x="2199530" y="4138327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채널</a:t>
            </a:r>
            <a:r>
              <a:rPr lang="en-US" altLang="ko-KR" sz="1100" b="1" dirty="0">
                <a:solidFill>
                  <a:srgbClr val="6A4F4A"/>
                </a:solidFill>
              </a:rPr>
              <a:t>1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0F377AA-96E5-4251-B502-4D983BCC73D8}"/>
              </a:ext>
            </a:extLst>
          </p:cNvPr>
          <p:cNvSpPr/>
          <p:nvPr/>
        </p:nvSpPr>
        <p:spPr>
          <a:xfrm>
            <a:off x="1081906" y="4221844"/>
            <a:ext cx="1033765" cy="199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Org1_local MSP</a:t>
            </a:r>
            <a:endParaRPr lang="ko-KR" altLang="en-US" sz="9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3586AF-CEC7-4FC1-BEDE-10359848CBAB}"/>
              </a:ext>
            </a:extLst>
          </p:cNvPr>
          <p:cNvSpPr/>
          <p:nvPr/>
        </p:nvSpPr>
        <p:spPr>
          <a:xfrm>
            <a:off x="1094480" y="4466824"/>
            <a:ext cx="1033764" cy="18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Org3_local MSP</a:t>
            </a:r>
            <a:endParaRPr lang="ko-KR" altLang="en-US" sz="9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7E8ED5C-9F90-46EE-A5D1-BBBA11AF594B}"/>
              </a:ext>
            </a:extLst>
          </p:cNvPr>
          <p:cNvSpPr/>
          <p:nvPr/>
        </p:nvSpPr>
        <p:spPr>
          <a:xfrm>
            <a:off x="4115554" y="3910263"/>
            <a:ext cx="2363701" cy="905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6669FE4-7995-46E1-AAB2-64E7E76AC239}"/>
              </a:ext>
            </a:extLst>
          </p:cNvPr>
          <p:cNvCxnSpPr/>
          <p:nvPr/>
        </p:nvCxnSpPr>
        <p:spPr>
          <a:xfrm>
            <a:off x="4452129" y="3490463"/>
            <a:ext cx="0" cy="27270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4278BC1-4723-4E69-B9CA-CA861A49BDFF}"/>
              </a:ext>
            </a:extLst>
          </p:cNvPr>
          <p:cNvCxnSpPr>
            <a:cxnSpLocks/>
          </p:cNvCxnSpPr>
          <p:nvPr/>
        </p:nvCxnSpPr>
        <p:spPr>
          <a:xfrm flipH="1">
            <a:off x="4431070" y="4434563"/>
            <a:ext cx="2752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CACBE7B-3028-4A0F-87EA-969DD567E947}"/>
              </a:ext>
            </a:extLst>
          </p:cNvPr>
          <p:cNvSpPr/>
          <p:nvPr/>
        </p:nvSpPr>
        <p:spPr>
          <a:xfrm>
            <a:off x="4727344" y="3999105"/>
            <a:ext cx="1181883" cy="707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FF4614-CB70-4D85-B4D6-D6EEC07B60F9}"/>
              </a:ext>
            </a:extLst>
          </p:cNvPr>
          <p:cNvSpPr txBox="1"/>
          <p:nvPr/>
        </p:nvSpPr>
        <p:spPr>
          <a:xfrm>
            <a:off x="4801401" y="4016128"/>
            <a:ext cx="103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channel MSP</a:t>
            </a:r>
            <a:endParaRPr lang="ko-KR" altLang="en-US" sz="11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D24702-BDD7-4986-AE70-94244B02AFA4}"/>
              </a:ext>
            </a:extLst>
          </p:cNvPr>
          <p:cNvSpPr/>
          <p:nvPr/>
        </p:nvSpPr>
        <p:spPr>
          <a:xfrm>
            <a:off x="5893761" y="415828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채널</a:t>
            </a:r>
            <a:r>
              <a:rPr lang="en-US" altLang="ko-KR" sz="1100" b="1" dirty="0">
                <a:solidFill>
                  <a:srgbClr val="6A4F4A"/>
                </a:solidFill>
              </a:rPr>
              <a:t>2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CF338A6-60EE-4DA1-BC2E-42E2A8E189C4}"/>
              </a:ext>
            </a:extLst>
          </p:cNvPr>
          <p:cNvSpPr/>
          <p:nvPr/>
        </p:nvSpPr>
        <p:spPr>
          <a:xfrm>
            <a:off x="4776137" y="4241803"/>
            <a:ext cx="1033765" cy="199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Org1_local MSP</a:t>
            </a:r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B47B2A8-4611-4290-AC4A-88CB71C1B967}"/>
              </a:ext>
            </a:extLst>
          </p:cNvPr>
          <p:cNvSpPr/>
          <p:nvPr/>
        </p:nvSpPr>
        <p:spPr>
          <a:xfrm>
            <a:off x="4788711" y="4486783"/>
            <a:ext cx="1033764" cy="18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Org3_local MSP</a:t>
            </a:r>
            <a:endParaRPr lang="ko-KR" altLang="en-US" sz="9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D2309D-BC94-471F-A262-00D7E35B50BC}"/>
              </a:ext>
            </a:extLst>
          </p:cNvPr>
          <p:cNvSpPr/>
          <p:nvPr/>
        </p:nvSpPr>
        <p:spPr>
          <a:xfrm>
            <a:off x="7019099" y="1875391"/>
            <a:ext cx="5172901" cy="371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6A4F4A"/>
                </a:solidFill>
              </a:rPr>
              <a:t>각 </a:t>
            </a:r>
            <a:r>
              <a:rPr lang="en-US" altLang="ko-KR" sz="1500" dirty="0">
                <a:solidFill>
                  <a:srgbClr val="6A4F4A"/>
                </a:solidFill>
              </a:rPr>
              <a:t>4</a:t>
            </a:r>
            <a:r>
              <a:rPr lang="ko-KR" altLang="en-US" sz="1500" dirty="0">
                <a:solidFill>
                  <a:srgbClr val="6A4F4A"/>
                </a:solidFill>
              </a:rPr>
              <a:t>개의 조직의 </a:t>
            </a:r>
            <a:r>
              <a:rPr lang="en-US" altLang="ko-KR" sz="1500" dirty="0">
                <a:solidFill>
                  <a:srgbClr val="6A4F4A"/>
                </a:solidFill>
              </a:rPr>
              <a:t>peer</a:t>
            </a:r>
            <a:r>
              <a:rPr lang="ko-KR" altLang="en-US" sz="1500" dirty="0">
                <a:solidFill>
                  <a:srgbClr val="6A4F4A"/>
                </a:solidFill>
              </a:rPr>
              <a:t>와 사용자는 </a:t>
            </a:r>
            <a:r>
              <a:rPr lang="en-US" altLang="ko-KR" sz="1500" dirty="0">
                <a:solidFill>
                  <a:srgbClr val="6A4F4A"/>
                </a:solidFill>
              </a:rPr>
              <a:t>CA</a:t>
            </a:r>
            <a:r>
              <a:rPr lang="ko-KR" altLang="en-US" sz="1500" dirty="0">
                <a:solidFill>
                  <a:srgbClr val="6A4F4A"/>
                </a:solidFill>
              </a:rPr>
              <a:t>로부터 발급받은 </a:t>
            </a:r>
            <a:r>
              <a:rPr lang="en-US" altLang="ko-KR" sz="1500" dirty="0">
                <a:solidFill>
                  <a:srgbClr val="6A4F4A"/>
                </a:solidFill>
              </a:rPr>
              <a:t>local MSP</a:t>
            </a:r>
            <a:r>
              <a:rPr lang="ko-KR" altLang="en-US" sz="1500" dirty="0">
                <a:solidFill>
                  <a:srgbClr val="6A4F4A"/>
                </a:solidFill>
              </a:rPr>
              <a:t>가 있음</a:t>
            </a:r>
            <a:endParaRPr lang="en-US" altLang="ko-KR" sz="15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500" dirty="0">
                <a:solidFill>
                  <a:srgbClr val="6A4F4A"/>
                </a:solidFill>
              </a:rPr>
              <a:t>Org1</a:t>
            </a:r>
            <a:r>
              <a:rPr lang="ko-KR" altLang="en-US" sz="1500" dirty="0">
                <a:solidFill>
                  <a:srgbClr val="6A4F4A"/>
                </a:solidFill>
              </a:rPr>
              <a:t>과 </a:t>
            </a:r>
            <a:r>
              <a:rPr lang="en-US" altLang="ko-KR" sz="1500" dirty="0">
                <a:solidFill>
                  <a:srgbClr val="6A4F4A"/>
                </a:solidFill>
              </a:rPr>
              <a:t>Org3</a:t>
            </a:r>
            <a:r>
              <a:rPr lang="ko-KR" altLang="en-US" sz="1500" dirty="0">
                <a:solidFill>
                  <a:srgbClr val="6A4F4A"/>
                </a:solidFill>
              </a:rPr>
              <a:t>은 비즈니스 협정 맺은 후 데이터 공유를 위해 채널</a:t>
            </a:r>
            <a:r>
              <a:rPr lang="en-US" altLang="ko-KR" sz="1500" dirty="0">
                <a:solidFill>
                  <a:srgbClr val="6A4F4A"/>
                </a:solidFill>
              </a:rPr>
              <a:t>1</a:t>
            </a:r>
            <a:r>
              <a:rPr lang="ko-KR" altLang="en-US" sz="1500" dirty="0">
                <a:solidFill>
                  <a:srgbClr val="6A4F4A"/>
                </a:solidFill>
              </a:rPr>
              <a:t>을 생성</a:t>
            </a:r>
            <a:endParaRPr lang="en-US" altLang="ko-KR" sz="15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6A4F4A"/>
                </a:solidFill>
              </a:rPr>
              <a:t>두 조직은 각자의 </a:t>
            </a:r>
            <a:r>
              <a:rPr lang="en-US" altLang="ko-KR" sz="1500" dirty="0">
                <a:solidFill>
                  <a:srgbClr val="6A4F4A"/>
                </a:solidFill>
              </a:rPr>
              <a:t>local MSP</a:t>
            </a:r>
            <a:r>
              <a:rPr lang="ko-KR" altLang="en-US" sz="1500" dirty="0">
                <a:solidFill>
                  <a:srgbClr val="6A4F4A"/>
                </a:solidFill>
              </a:rPr>
              <a:t>를 이용하여 서로 데이터를 공유할 수 있는 </a:t>
            </a:r>
            <a:r>
              <a:rPr lang="en-US" altLang="ko-KR" sz="1500" dirty="0">
                <a:solidFill>
                  <a:srgbClr val="6A4F4A"/>
                </a:solidFill>
              </a:rPr>
              <a:t>channel MSP</a:t>
            </a:r>
            <a:r>
              <a:rPr lang="ko-KR" altLang="en-US" sz="1500" dirty="0">
                <a:solidFill>
                  <a:srgbClr val="6A4F4A"/>
                </a:solidFill>
              </a:rPr>
              <a:t>를 만듦</a:t>
            </a:r>
            <a:endParaRPr lang="en-US" altLang="ko-KR" sz="15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6A4F4A"/>
                </a:solidFill>
              </a:rPr>
              <a:t>조직의 </a:t>
            </a:r>
            <a:r>
              <a:rPr lang="en-US" altLang="ko-KR" sz="1500" dirty="0">
                <a:solidFill>
                  <a:srgbClr val="6A4F4A"/>
                </a:solidFill>
              </a:rPr>
              <a:t>CA</a:t>
            </a:r>
            <a:r>
              <a:rPr lang="ko-KR" altLang="en-US" sz="1500" dirty="0">
                <a:solidFill>
                  <a:srgbClr val="6A4F4A"/>
                </a:solidFill>
              </a:rPr>
              <a:t>를 통해 인증서를 생성하고 </a:t>
            </a:r>
            <a:r>
              <a:rPr lang="en-US" altLang="ko-KR" sz="1500" dirty="0">
                <a:solidFill>
                  <a:srgbClr val="6A4F4A"/>
                </a:solidFill>
              </a:rPr>
              <a:t>peer</a:t>
            </a:r>
            <a:r>
              <a:rPr lang="ko-KR" altLang="en-US" sz="1500" dirty="0">
                <a:solidFill>
                  <a:srgbClr val="6A4F4A"/>
                </a:solidFill>
              </a:rPr>
              <a:t>를 통해서 조직이 속한 채널에 체인코드를 설치하거나 실행 가능</a:t>
            </a:r>
            <a:endParaRPr lang="en-US" altLang="ko-KR" sz="15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0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특징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480052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1.  </a:t>
            </a:r>
            <a:r>
              <a:rPr lang="ko-KR" altLang="en-US" sz="1600" dirty="0">
                <a:solidFill>
                  <a:srgbClr val="6A4F4A"/>
                </a:solidFill>
              </a:rPr>
              <a:t>프라이버시와 기밀성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블록체인 참여 조직 간에 채널 개념을 도입하여 특정 정보를 특정 회사에만 공유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2.  </a:t>
            </a:r>
            <a:r>
              <a:rPr lang="ko-KR" altLang="en-US" sz="1600" dirty="0">
                <a:solidFill>
                  <a:srgbClr val="6A4F4A"/>
                </a:solidFill>
              </a:rPr>
              <a:t>작업 구간별 병렬 처리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트랜잭션의 생성부터 합의하는 과정까지 단계별로 분리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Execute(</a:t>
            </a:r>
            <a:r>
              <a:rPr lang="ko-KR" altLang="en-US" sz="1600" dirty="0">
                <a:solidFill>
                  <a:srgbClr val="6A4F4A"/>
                </a:solidFill>
              </a:rPr>
              <a:t>실행</a:t>
            </a:r>
            <a:r>
              <a:rPr lang="en-US" altLang="ko-KR" sz="1600" dirty="0">
                <a:solidFill>
                  <a:srgbClr val="6A4F4A"/>
                </a:solidFill>
              </a:rPr>
              <a:t>) : </a:t>
            </a:r>
            <a:r>
              <a:rPr lang="ko-KR" altLang="en-US" sz="1600" dirty="0">
                <a:solidFill>
                  <a:srgbClr val="6A4F4A"/>
                </a:solidFill>
              </a:rPr>
              <a:t>트랜잭션을 실행하고 결과값을 검증하는 작업 수행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Order(</a:t>
            </a:r>
            <a:r>
              <a:rPr lang="ko-KR" altLang="en-US" sz="1600" dirty="0">
                <a:solidFill>
                  <a:srgbClr val="6A4F4A"/>
                </a:solidFill>
              </a:rPr>
              <a:t>정렬</a:t>
            </a:r>
            <a:r>
              <a:rPr lang="en-US" altLang="ko-KR" sz="1600" dirty="0">
                <a:solidFill>
                  <a:srgbClr val="6A4F4A"/>
                </a:solidFill>
              </a:rPr>
              <a:t>) : </a:t>
            </a:r>
            <a:r>
              <a:rPr lang="ko-KR" altLang="en-US" sz="1600" dirty="0">
                <a:solidFill>
                  <a:srgbClr val="6A4F4A"/>
                </a:solidFill>
              </a:rPr>
              <a:t>실행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단계에서 검증이 끝난 트랜잭션을 취합하여 순서에 맞게 정렬한 후 블록을 생성하는 작업 수행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Validation(</a:t>
            </a:r>
            <a:r>
              <a:rPr lang="ko-KR" altLang="en-US" sz="1600" dirty="0">
                <a:solidFill>
                  <a:srgbClr val="6A4F4A"/>
                </a:solidFill>
              </a:rPr>
              <a:t>검증</a:t>
            </a:r>
            <a:r>
              <a:rPr lang="en-US" altLang="ko-KR" sz="1600" dirty="0">
                <a:solidFill>
                  <a:srgbClr val="6A4F4A"/>
                </a:solidFill>
              </a:rPr>
              <a:t>) : </a:t>
            </a:r>
            <a:r>
              <a:rPr lang="ko-KR" altLang="en-US" sz="1600" dirty="0">
                <a:solidFill>
                  <a:srgbClr val="6A4F4A"/>
                </a:solidFill>
              </a:rPr>
              <a:t>블록에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포함된 모든 트랜잭션에 대한 결과값 검증을 수행하고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각종 디지털 인증서 등을 확인한 후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           </a:t>
            </a:r>
            <a:r>
              <a:rPr lang="ko-KR" altLang="en-US" sz="1600" dirty="0">
                <a:solidFill>
                  <a:srgbClr val="6A4F4A"/>
                </a:solidFill>
              </a:rPr>
              <a:t>               이상이 없을 시 최신 블록을 업데이트하게 됨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</a:t>
            </a:r>
            <a:r>
              <a:rPr lang="en-US" altLang="ko-KR" sz="1600" b="1" dirty="0">
                <a:solidFill>
                  <a:srgbClr val="6A4F4A"/>
                </a:solidFill>
              </a:rPr>
              <a:t>&gt;&gt;</a:t>
            </a:r>
            <a:r>
              <a:rPr lang="ko-KR" altLang="en-US" sz="1600" b="1" dirty="0">
                <a:solidFill>
                  <a:srgbClr val="6A4F4A"/>
                </a:solidFill>
              </a:rPr>
              <a:t>트랜잭션을 실행하고 검증하는 노드와 트랜잭션을 정렬하는 노드의 부하를 줄일 수 있고</a:t>
            </a:r>
            <a:r>
              <a:rPr lang="en-US" altLang="ko-KR" sz="1600" b="1" dirty="0">
                <a:solidFill>
                  <a:srgbClr val="6A4F4A"/>
                </a:solidFill>
              </a:rPr>
              <a:t>, </a:t>
            </a:r>
            <a:r>
              <a:rPr lang="ko-KR" altLang="en-US" sz="1600" b="1" dirty="0">
                <a:solidFill>
                  <a:srgbClr val="6A4F4A"/>
                </a:solidFill>
              </a:rPr>
              <a:t>동시에 두 가지 이상의 작업</a:t>
            </a:r>
            <a:br>
              <a:rPr lang="en-US" altLang="ko-KR" sz="1600" b="1" dirty="0">
                <a:solidFill>
                  <a:srgbClr val="6A4F4A"/>
                </a:solidFill>
              </a:rPr>
            </a:br>
            <a:r>
              <a:rPr lang="en-US" altLang="ko-KR" sz="1600" b="1" dirty="0">
                <a:solidFill>
                  <a:srgbClr val="6A4F4A"/>
                </a:solidFill>
              </a:rPr>
              <a:t>         </a:t>
            </a:r>
            <a:r>
              <a:rPr lang="ko-KR" altLang="en-US" sz="1600" b="1" dirty="0">
                <a:solidFill>
                  <a:srgbClr val="6A4F4A"/>
                </a:solidFill>
              </a:rPr>
              <a:t>을 수행하는 병렬 처리가 가능하기 때문에 시스템의 성능 또한 향상됨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3ACBC74-8427-42C4-9465-0211EF19AD00}"/>
              </a:ext>
            </a:extLst>
          </p:cNvPr>
          <p:cNvSpPr/>
          <p:nvPr/>
        </p:nvSpPr>
        <p:spPr>
          <a:xfrm>
            <a:off x="1325461" y="3345110"/>
            <a:ext cx="981512" cy="4362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Execuse</a:t>
            </a:r>
            <a:endParaRPr lang="ko-KR" altLang="en-US" sz="10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2C1EC53-8BB7-4E65-A618-63C24B04C613}"/>
              </a:ext>
            </a:extLst>
          </p:cNvPr>
          <p:cNvSpPr/>
          <p:nvPr/>
        </p:nvSpPr>
        <p:spPr>
          <a:xfrm>
            <a:off x="2511887" y="3498208"/>
            <a:ext cx="495286" cy="1319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A4860C-EB0E-4E9C-B44A-401185992124}"/>
              </a:ext>
            </a:extLst>
          </p:cNvPr>
          <p:cNvSpPr/>
          <p:nvPr/>
        </p:nvSpPr>
        <p:spPr>
          <a:xfrm>
            <a:off x="3178532" y="3345110"/>
            <a:ext cx="981512" cy="4362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Order</a:t>
            </a:r>
            <a:endParaRPr lang="ko-KR" altLang="en-US" sz="10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A29BFAA-717C-4E2B-9ED2-C40CAB670B94}"/>
              </a:ext>
            </a:extLst>
          </p:cNvPr>
          <p:cNvSpPr/>
          <p:nvPr/>
        </p:nvSpPr>
        <p:spPr>
          <a:xfrm>
            <a:off x="4349083" y="3508975"/>
            <a:ext cx="495286" cy="1319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D2C936-2B51-4371-B256-4E175F39CF8A}"/>
              </a:ext>
            </a:extLst>
          </p:cNvPr>
          <p:cNvSpPr/>
          <p:nvPr/>
        </p:nvSpPr>
        <p:spPr>
          <a:xfrm>
            <a:off x="5031603" y="3345110"/>
            <a:ext cx="1159472" cy="4362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Validation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E6084-16B0-482C-BE17-E2B5F4D3871C}"/>
              </a:ext>
            </a:extLst>
          </p:cNvPr>
          <p:cNvSpPr/>
          <p:nvPr/>
        </p:nvSpPr>
        <p:spPr>
          <a:xfrm>
            <a:off x="2205853" y="3122541"/>
            <a:ext cx="2732133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&lt;</a:t>
            </a:r>
            <a:r>
              <a:rPr lang="ko-KR" altLang="en-US" sz="8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800" dirty="0">
                <a:solidFill>
                  <a:srgbClr val="6A4F4A"/>
                </a:solidFill>
              </a:rPr>
              <a:t> 패브릭의 </a:t>
            </a:r>
            <a:r>
              <a:rPr lang="en-US" altLang="ko-KR" sz="800" dirty="0">
                <a:solidFill>
                  <a:srgbClr val="6A4F4A"/>
                </a:solidFill>
              </a:rPr>
              <a:t>3</a:t>
            </a:r>
            <a:r>
              <a:rPr lang="ko-KR" altLang="en-US" sz="800" dirty="0">
                <a:solidFill>
                  <a:srgbClr val="6A4F4A"/>
                </a:solidFill>
              </a:rPr>
              <a:t>단계 데이터 처리 과정</a:t>
            </a:r>
            <a:r>
              <a:rPr lang="en-US" altLang="ko-KR" sz="800" dirty="0">
                <a:solidFill>
                  <a:srgbClr val="6A4F4A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07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4" y="1180425"/>
            <a:ext cx="198606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채널</a:t>
            </a:r>
            <a:r>
              <a:rPr lang="en-US" altLang="ko-KR" sz="1600" dirty="0">
                <a:solidFill>
                  <a:srgbClr val="6A4F4A"/>
                </a:solidFill>
              </a:rPr>
              <a:t>(Channel)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F8374-3760-42DA-888F-32A97D0E0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80" y="2245927"/>
            <a:ext cx="580089" cy="580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9636B4-E811-401B-AA0B-9DB0446FA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8" y="2245927"/>
            <a:ext cx="580089" cy="580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890C81-026A-4B98-8126-567AA7246D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3539230"/>
            <a:ext cx="580089" cy="580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697C9-31BE-4DDA-AE6D-7BFFEEAF3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8" y="3539230"/>
            <a:ext cx="580089" cy="58008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0A5E72C-0BFF-400E-BCB2-4E0F0E510835}"/>
              </a:ext>
            </a:extLst>
          </p:cNvPr>
          <p:cNvSpPr/>
          <p:nvPr/>
        </p:nvSpPr>
        <p:spPr>
          <a:xfrm>
            <a:off x="2968561" y="2033831"/>
            <a:ext cx="856926" cy="235730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690C98B0-0CEF-49BB-9E6D-EBB5965FEB45}"/>
              </a:ext>
            </a:extLst>
          </p:cNvPr>
          <p:cNvSpPr/>
          <p:nvPr/>
        </p:nvSpPr>
        <p:spPr>
          <a:xfrm>
            <a:off x="1199505" y="2084165"/>
            <a:ext cx="2625981" cy="2306972"/>
          </a:xfrm>
          <a:prstGeom prst="corner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3A272C-F196-4D38-B7FC-1E531E496F31}"/>
              </a:ext>
            </a:extLst>
          </p:cNvPr>
          <p:cNvSpPr/>
          <p:nvPr/>
        </p:nvSpPr>
        <p:spPr>
          <a:xfrm>
            <a:off x="3079662" y="4026621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D </a:t>
            </a:r>
            <a:r>
              <a:rPr lang="ko-KR" altLang="en-US" sz="1200" dirty="0">
                <a:solidFill>
                  <a:srgbClr val="6A4F4A"/>
                </a:solidFill>
              </a:rPr>
              <a:t>기관</a:t>
            </a:r>
            <a:endParaRPr lang="en-US" altLang="ko-KR" sz="1200" dirty="0">
              <a:solidFill>
                <a:srgbClr val="6A4F4A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D7713-F698-47CA-A0B4-90542B6D0574}"/>
              </a:ext>
            </a:extLst>
          </p:cNvPr>
          <p:cNvSpPr/>
          <p:nvPr/>
        </p:nvSpPr>
        <p:spPr>
          <a:xfrm>
            <a:off x="3079662" y="2795117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B </a:t>
            </a:r>
            <a:r>
              <a:rPr lang="ko-KR" altLang="en-US" sz="1200" dirty="0">
                <a:solidFill>
                  <a:srgbClr val="6A4F4A"/>
                </a:solidFill>
              </a:rPr>
              <a:t>기관</a:t>
            </a:r>
            <a:endParaRPr lang="en-US" altLang="ko-KR" sz="1200" dirty="0">
              <a:solidFill>
                <a:srgbClr val="6A4F4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D646A9-F34B-431F-8ADE-708354E92229}"/>
              </a:ext>
            </a:extLst>
          </p:cNvPr>
          <p:cNvSpPr/>
          <p:nvPr/>
        </p:nvSpPr>
        <p:spPr>
          <a:xfrm>
            <a:off x="1369156" y="4062506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C </a:t>
            </a:r>
            <a:r>
              <a:rPr lang="ko-KR" altLang="en-US" sz="1200" dirty="0">
                <a:solidFill>
                  <a:srgbClr val="6A4F4A"/>
                </a:solidFill>
              </a:rPr>
              <a:t>기관</a:t>
            </a:r>
            <a:endParaRPr lang="en-US" altLang="ko-KR" sz="1200" dirty="0">
              <a:solidFill>
                <a:srgbClr val="6A4F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E40538-ABA3-42A1-99C1-7CFF495D1587}"/>
              </a:ext>
            </a:extLst>
          </p:cNvPr>
          <p:cNvSpPr/>
          <p:nvPr/>
        </p:nvSpPr>
        <p:spPr>
          <a:xfrm>
            <a:off x="1369156" y="2774625"/>
            <a:ext cx="8569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4F4A"/>
                </a:solidFill>
              </a:rPr>
              <a:t>A </a:t>
            </a:r>
            <a:r>
              <a:rPr lang="ko-KR" altLang="en-US" sz="1200" dirty="0">
                <a:solidFill>
                  <a:srgbClr val="6A4F4A"/>
                </a:solidFill>
              </a:rPr>
              <a:t>기관</a:t>
            </a:r>
            <a:endParaRPr lang="en-US" altLang="ko-KR" sz="1200" dirty="0">
              <a:solidFill>
                <a:srgbClr val="6A4F4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F2FE0-7135-4C11-BAF9-73445A853B45}"/>
              </a:ext>
            </a:extLst>
          </p:cNvPr>
          <p:cNvSpPr/>
          <p:nvPr/>
        </p:nvSpPr>
        <p:spPr>
          <a:xfrm>
            <a:off x="743181" y="1835431"/>
            <a:ext cx="3535204" cy="2821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5D5873-D271-4C48-8B3F-694D8A070B74}"/>
              </a:ext>
            </a:extLst>
          </p:cNvPr>
          <p:cNvCxnSpPr/>
          <p:nvPr/>
        </p:nvCxnSpPr>
        <p:spPr>
          <a:xfrm>
            <a:off x="777986" y="4905802"/>
            <a:ext cx="822121" cy="0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CA6040-E413-4AF1-9632-EE971898ECE7}"/>
              </a:ext>
            </a:extLst>
          </p:cNvPr>
          <p:cNvSpPr/>
          <p:nvPr/>
        </p:nvSpPr>
        <p:spPr>
          <a:xfrm>
            <a:off x="1600107" y="4745184"/>
            <a:ext cx="108561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공동 거래 채널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B49B82-0D28-41C5-9E27-A249C2DA551D}"/>
              </a:ext>
            </a:extLst>
          </p:cNvPr>
          <p:cNvCxnSpPr/>
          <p:nvPr/>
        </p:nvCxnSpPr>
        <p:spPr>
          <a:xfrm>
            <a:off x="777986" y="5267927"/>
            <a:ext cx="822121" cy="0"/>
          </a:xfrm>
          <a:prstGeom prst="line">
            <a:avLst/>
          </a:prstGeom>
          <a:ln w="28575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2CBAE1-A3CB-445E-B194-65C3397D1C63}"/>
              </a:ext>
            </a:extLst>
          </p:cNvPr>
          <p:cNvSpPr/>
          <p:nvPr/>
        </p:nvSpPr>
        <p:spPr>
          <a:xfrm>
            <a:off x="1600107" y="5121490"/>
            <a:ext cx="118503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부동산 거래 채널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A898BF-F212-4DDF-8356-8E15E04A4EA1}"/>
              </a:ext>
            </a:extLst>
          </p:cNvPr>
          <p:cNvCxnSpPr/>
          <p:nvPr/>
        </p:nvCxnSpPr>
        <p:spPr>
          <a:xfrm>
            <a:off x="777986" y="5671997"/>
            <a:ext cx="822121" cy="0"/>
          </a:xfrm>
          <a:prstGeom prst="line">
            <a:avLst/>
          </a:prstGeom>
          <a:ln w="28575">
            <a:solidFill>
              <a:srgbClr val="4171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CD80AA-8FD2-417D-B322-F57A5DEC2296}"/>
              </a:ext>
            </a:extLst>
          </p:cNvPr>
          <p:cNvSpPr/>
          <p:nvPr/>
        </p:nvSpPr>
        <p:spPr>
          <a:xfrm>
            <a:off x="1600107" y="5525290"/>
            <a:ext cx="118503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6A4F4A"/>
                </a:solidFill>
              </a:rPr>
              <a:t>금융 거래 채널</a:t>
            </a:r>
            <a:endParaRPr lang="en-US" altLang="ko-KR" sz="1000" dirty="0">
              <a:solidFill>
                <a:srgbClr val="6A4F4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08CE21-B359-4BF6-8199-6036C31CFE80}"/>
              </a:ext>
            </a:extLst>
          </p:cNvPr>
          <p:cNvSpPr/>
          <p:nvPr/>
        </p:nvSpPr>
        <p:spPr>
          <a:xfrm>
            <a:off x="4503760" y="1788745"/>
            <a:ext cx="7525961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모든 사용자가 동일한 원장을 가지고 모든 정보를 공유할 수 있을 뿐만 아니라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비즈니스에 민감한 내용을 공유하고 싶은 참여자들 간에만 채널을 통해서 별도의 원장을 생성하여 정보를 공유할 수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모든 조직이 거래하는 공동 거래 채널 존재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B-D</a:t>
            </a:r>
            <a:r>
              <a:rPr lang="ko-KR" altLang="en-US" sz="1600" dirty="0">
                <a:solidFill>
                  <a:srgbClr val="6A4F4A"/>
                </a:solidFill>
              </a:rPr>
              <a:t>기관만 거래 내용 공유 가능한 채널 존재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A-C-D</a:t>
            </a:r>
            <a:r>
              <a:rPr lang="ko-KR" altLang="en-US" sz="1600" dirty="0">
                <a:solidFill>
                  <a:srgbClr val="6A4F4A"/>
                </a:solidFill>
              </a:rPr>
              <a:t>기관만 거래 내용 공유 가능한 채널 존재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D </a:t>
            </a:r>
            <a:r>
              <a:rPr lang="ko-KR" altLang="en-US" sz="1600" dirty="0">
                <a:solidFill>
                  <a:srgbClr val="6A4F4A"/>
                </a:solidFill>
              </a:rPr>
              <a:t>기관은 부동산 거래 채널과 금융 거래 채널의 데이터를 모두 사용할 수 있지만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서로 다른 채널 간의 분산원장 전달은 불가능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(ex. B </a:t>
            </a:r>
            <a:r>
              <a:rPr lang="ko-KR" altLang="en-US" sz="1600" dirty="0">
                <a:solidFill>
                  <a:srgbClr val="6A4F4A"/>
                </a:solidFill>
              </a:rPr>
              <a:t>기관으로부터 받은 원장을 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와 </a:t>
            </a:r>
            <a:r>
              <a:rPr lang="en-US" altLang="ko-KR" sz="1600" dirty="0">
                <a:solidFill>
                  <a:srgbClr val="6A4F4A"/>
                </a:solidFill>
              </a:rPr>
              <a:t>C</a:t>
            </a:r>
            <a:r>
              <a:rPr lang="ko-KR" altLang="en-US" sz="1600" dirty="0">
                <a:solidFill>
                  <a:srgbClr val="6A4F4A"/>
                </a:solidFill>
              </a:rPr>
              <a:t>기관으로 전달할 수 없음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051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특징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480052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3.  </a:t>
            </a:r>
            <a:r>
              <a:rPr lang="ko-KR" altLang="en-US" sz="1600" dirty="0">
                <a:solidFill>
                  <a:srgbClr val="6A4F4A"/>
                </a:solidFill>
              </a:rPr>
              <a:t>체인코드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기존 블록체인의 스마트 </a:t>
            </a:r>
            <a:r>
              <a:rPr lang="ko-KR" altLang="en-US" sz="1600" dirty="0" err="1">
                <a:solidFill>
                  <a:srgbClr val="6A4F4A"/>
                </a:solidFill>
              </a:rPr>
              <a:t>컨트랙트와</a:t>
            </a:r>
            <a:r>
              <a:rPr lang="ko-KR" altLang="en-US" sz="1600" dirty="0">
                <a:solidFill>
                  <a:srgbClr val="6A4F4A"/>
                </a:solidFill>
              </a:rPr>
              <a:t> 동일한 기능을 가지고 있으며</a:t>
            </a:r>
            <a:r>
              <a:rPr lang="en-US" altLang="ko-KR" sz="1600" dirty="0">
                <a:solidFill>
                  <a:srgbClr val="6A4F4A"/>
                </a:solidFill>
              </a:rPr>
              <a:t>, Go</a:t>
            </a:r>
            <a:r>
              <a:rPr lang="ko-KR" altLang="en-US" sz="1600" dirty="0">
                <a:solidFill>
                  <a:srgbClr val="6A4F4A"/>
                </a:solidFill>
              </a:rPr>
              <a:t>와 </a:t>
            </a:r>
            <a:r>
              <a:rPr lang="en-US" altLang="ko-KR" sz="1600" dirty="0">
                <a:solidFill>
                  <a:srgbClr val="6A4F4A"/>
                </a:solidFill>
              </a:rPr>
              <a:t>Node.js </a:t>
            </a:r>
            <a:r>
              <a:rPr lang="ko-KR" altLang="en-US" sz="1600" dirty="0">
                <a:solidFill>
                  <a:srgbClr val="6A4F4A"/>
                </a:solidFill>
              </a:rPr>
              <a:t>를 이용해서 다양한 응용프로그램 개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   </a:t>
            </a:r>
            <a:r>
              <a:rPr lang="ko-KR" altLang="en-US" sz="1600" dirty="0">
                <a:solidFill>
                  <a:srgbClr val="6A4F4A"/>
                </a:solidFill>
              </a:rPr>
              <a:t>발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시스템 체인코드는 트랜잭션의 보증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블록 검증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채널 설정 등 시스템 레벨에서의 설정이 필요할 때 사용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600" dirty="0" err="1">
                <a:solidFill>
                  <a:srgbClr val="6A4F4A"/>
                </a:solidFill>
              </a:rPr>
              <a:t>모듈화된</a:t>
            </a:r>
            <a:r>
              <a:rPr lang="ko-KR" altLang="en-US" sz="1600" dirty="0">
                <a:solidFill>
                  <a:srgbClr val="6A4F4A"/>
                </a:solidFill>
              </a:rPr>
              <a:t> 디자인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시스템 구축 시 인증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합의 알고리즘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암호화 등의 기능을 참여자들이 원하는 형태로 선택해서 블록체인을 운영할 수 </a:t>
            </a:r>
            <a:r>
              <a:rPr lang="ko-KR" altLang="en-US" sz="1600" dirty="0" err="1">
                <a:solidFill>
                  <a:srgbClr val="6A4F4A"/>
                </a:solidFill>
              </a:rPr>
              <a:t>있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   </a:t>
            </a:r>
            <a:r>
              <a:rPr lang="ko-KR" altLang="en-US" sz="1600" dirty="0">
                <a:solidFill>
                  <a:srgbClr val="6A4F4A"/>
                </a:solidFill>
              </a:rPr>
              <a:t>도록 </a:t>
            </a:r>
            <a:r>
              <a:rPr lang="ko-KR" altLang="en-US" sz="1600" dirty="0" err="1">
                <a:solidFill>
                  <a:srgbClr val="6A4F4A"/>
                </a:solidFill>
              </a:rPr>
              <a:t>모듈화된</a:t>
            </a:r>
            <a:r>
              <a:rPr lang="ko-KR" altLang="en-US" sz="1600" dirty="0">
                <a:solidFill>
                  <a:srgbClr val="6A4F4A"/>
                </a:solidFill>
              </a:rPr>
              <a:t> 디자인을 지원</a:t>
            </a:r>
            <a:r>
              <a:rPr lang="en-US" altLang="ko-KR" sz="1600" dirty="0">
                <a:solidFill>
                  <a:srgbClr val="6A4F4A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&gt; </a:t>
            </a:r>
            <a:r>
              <a:rPr lang="ko-KR" altLang="en-US" sz="1600" dirty="0">
                <a:solidFill>
                  <a:srgbClr val="6A4F4A"/>
                </a:solidFill>
              </a:rPr>
              <a:t>다양한 비즈니스 모델에 맞추어 개발할 수 있는 유연성을 제공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441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4" y="1180425"/>
            <a:ext cx="23096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원장</a:t>
            </a:r>
            <a:r>
              <a:rPr lang="en-US" altLang="ko-KR" sz="1600" dirty="0">
                <a:solidFill>
                  <a:srgbClr val="6A4F4A"/>
                </a:solidFill>
              </a:rPr>
              <a:t>(shared</a:t>
            </a:r>
            <a:r>
              <a:rPr lang="ko-KR" altLang="en-US" sz="1600" dirty="0">
                <a:solidFill>
                  <a:srgbClr val="6A4F4A"/>
                </a:solidFill>
              </a:rPr>
              <a:t> </a:t>
            </a:r>
            <a:r>
              <a:rPr lang="en-US" altLang="ko-KR" sz="1600" dirty="0">
                <a:solidFill>
                  <a:srgbClr val="6A4F4A"/>
                </a:solidFill>
              </a:rPr>
              <a:t>Ledger)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08CE21-B359-4BF6-8199-6036C31CFE80}"/>
              </a:ext>
            </a:extLst>
          </p:cNvPr>
          <p:cNvSpPr/>
          <p:nvPr/>
        </p:nvSpPr>
        <p:spPr>
          <a:xfrm>
            <a:off x="557220" y="1774302"/>
            <a:ext cx="331010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월드 </a:t>
            </a:r>
            <a:r>
              <a:rPr lang="ko-KR" altLang="en-US" sz="1600" dirty="0" err="1">
                <a:solidFill>
                  <a:srgbClr val="6A4F4A"/>
                </a:solidFill>
              </a:rPr>
              <a:t>스테이트</a:t>
            </a:r>
            <a:r>
              <a:rPr lang="en-US" altLang="ko-KR" sz="1600" dirty="0">
                <a:solidFill>
                  <a:srgbClr val="6A4F4A"/>
                </a:solidFill>
              </a:rPr>
              <a:t>(World State)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블록체인</a:t>
            </a:r>
            <a:r>
              <a:rPr lang="en-US" altLang="ko-KR" sz="1600" dirty="0">
                <a:solidFill>
                  <a:srgbClr val="6A4F4A"/>
                </a:solidFill>
              </a:rPr>
              <a:t>(Blockchain)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1CA276-2D63-43A5-B37F-24ED56E0E0E3}"/>
              </a:ext>
            </a:extLst>
          </p:cNvPr>
          <p:cNvGrpSpPr/>
          <p:nvPr/>
        </p:nvGrpSpPr>
        <p:grpSpPr>
          <a:xfrm>
            <a:off x="1602298" y="2798710"/>
            <a:ext cx="1828799" cy="2039493"/>
            <a:chOff x="1107347" y="2772269"/>
            <a:chExt cx="1828799" cy="20394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D646A9-F34B-431F-8ADE-708354E92229}"/>
                </a:ext>
              </a:extLst>
            </p:cNvPr>
            <p:cNvSpPr/>
            <p:nvPr/>
          </p:nvSpPr>
          <p:spPr>
            <a:xfrm>
              <a:off x="1245423" y="4162018"/>
              <a:ext cx="1690723" cy="62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Block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잔액 </a:t>
              </a:r>
              <a:r>
                <a:rPr lang="en-US" altLang="ko-KR" sz="800" dirty="0">
                  <a:solidFill>
                    <a:srgbClr val="6A4F4A"/>
                  </a:solidFill>
                </a:rPr>
                <a:t>-1000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A</a:t>
              </a:r>
              <a:r>
                <a:rPr lang="ko-KR" altLang="en-US" sz="800" dirty="0">
                  <a:solidFill>
                    <a:srgbClr val="6A4F4A"/>
                  </a:solidFill>
                </a:rPr>
                <a:t>마트 결제</a:t>
              </a:r>
              <a:r>
                <a:rPr lang="en-US" altLang="ko-KR" sz="800" dirty="0">
                  <a:solidFill>
                    <a:srgbClr val="6A4F4A"/>
                  </a:solidFill>
                </a:rPr>
                <a:t>-100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5F2FE0-7135-4C11-BAF9-73445A853B45}"/>
                </a:ext>
              </a:extLst>
            </p:cNvPr>
            <p:cNvSpPr/>
            <p:nvPr/>
          </p:nvSpPr>
          <p:spPr>
            <a:xfrm>
              <a:off x="1107347" y="2783203"/>
              <a:ext cx="1275126" cy="2028559"/>
            </a:xfrm>
            <a:prstGeom prst="rect">
              <a:avLst/>
            </a:prstGeom>
            <a:noFill/>
            <a:ln>
              <a:solidFill>
                <a:srgbClr val="6A4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30E394-A447-4D44-A0A8-A6A3D236D00C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47" y="3449213"/>
              <a:ext cx="1275126" cy="8660"/>
            </a:xfrm>
            <a:prstGeom prst="line">
              <a:avLst/>
            </a:prstGeom>
            <a:ln w="19050">
              <a:solidFill>
                <a:srgbClr val="6A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859D56-C729-407B-BDB3-607E17C71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47" y="4134817"/>
              <a:ext cx="1275126" cy="0"/>
            </a:xfrm>
            <a:prstGeom prst="line">
              <a:avLst/>
            </a:prstGeom>
            <a:ln w="19050">
              <a:solidFill>
                <a:srgbClr val="6A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A03899A-C142-4FF3-BDBC-446076BD50CD}"/>
                </a:ext>
              </a:extLst>
            </p:cNvPr>
            <p:cNvSpPr/>
            <p:nvPr/>
          </p:nvSpPr>
          <p:spPr>
            <a:xfrm>
              <a:off x="1233123" y="3457873"/>
              <a:ext cx="1690723" cy="62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Block 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잔액 </a:t>
              </a:r>
              <a:r>
                <a:rPr lang="en-US" altLang="ko-KR" sz="800" dirty="0">
                  <a:solidFill>
                    <a:srgbClr val="6A4F4A"/>
                  </a:solidFill>
                </a:rPr>
                <a:t>-900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카드대금 결제</a:t>
              </a:r>
              <a:r>
                <a:rPr lang="en-US" altLang="ko-KR" sz="800" dirty="0">
                  <a:solidFill>
                    <a:srgbClr val="6A4F4A"/>
                  </a:solidFill>
                </a:rPr>
                <a:t>-500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668F7B5-5584-45E4-A421-8D941BACAB62}"/>
                </a:ext>
              </a:extLst>
            </p:cNvPr>
            <p:cNvSpPr/>
            <p:nvPr/>
          </p:nvSpPr>
          <p:spPr>
            <a:xfrm>
              <a:off x="1233122" y="2772269"/>
              <a:ext cx="1690723" cy="62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6A4F4A"/>
                  </a:solidFill>
                </a:rPr>
                <a:t>Block 2(</a:t>
              </a:r>
              <a:r>
                <a:rPr lang="ko-KR" altLang="en-US" sz="800" dirty="0">
                  <a:solidFill>
                    <a:srgbClr val="6A4F4A"/>
                  </a:solidFill>
                </a:rPr>
                <a:t>현재블록</a:t>
              </a:r>
              <a:r>
                <a:rPr lang="en-US" altLang="ko-KR" sz="800" dirty="0">
                  <a:solidFill>
                    <a:srgbClr val="6A4F4A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잔액 </a:t>
              </a:r>
              <a:r>
                <a:rPr lang="en-US" altLang="ko-KR" sz="800" dirty="0">
                  <a:solidFill>
                    <a:srgbClr val="6A4F4A"/>
                  </a:solidFill>
                </a:rPr>
                <a:t>-400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저축</a:t>
              </a:r>
              <a:r>
                <a:rPr lang="en-US" altLang="ko-KR" sz="800" dirty="0">
                  <a:solidFill>
                    <a:srgbClr val="6A4F4A"/>
                  </a:solidFill>
                </a:rPr>
                <a:t>-1000</a:t>
              </a:r>
              <a:r>
                <a:rPr lang="ko-KR" altLang="en-US" sz="800" dirty="0">
                  <a:solidFill>
                    <a:srgbClr val="6A4F4A"/>
                  </a:solidFill>
                </a:rPr>
                <a:t>원</a:t>
              </a:r>
              <a:endParaRPr lang="en-US" altLang="ko-KR" sz="800" dirty="0">
                <a:solidFill>
                  <a:srgbClr val="6A4F4A"/>
                </a:solidFill>
              </a:endParaRPr>
            </a:p>
          </p:txBody>
        </p:sp>
      </p:grp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7746812-13AA-41D2-834E-A674EF933C6D}"/>
              </a:ext>
            </a:extLst>
          </p:cNvPr>
          <p:cNvSpPr/>
          <p:nvPr/>
        </p:nvSpPr>
        <p:spPr>
          <a:xfrm>
            <a:off x="741809" y="3109981"/>
            <a:ext cx="675901" cy="1338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75746E-E739-4392-84B0-C939A2AF7849}"/>
              </a:ext>
            </a:extLst>
          </p:cNvPr>
          <p:cNvSpPr/>
          <p:nvPr/>
        </p:nvSpPr>
        <p:spPr>
          <a:xfrm>
            <a:off x="678921" y="2885898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World State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F716457-9BC9-44FB-B2CA-EE4B4B255C51}"/>
              </a:ext>
            </a:extLst>
          </p:cNvPr>
          <p:cNvSpPr/>
          <p:nvPr/>
        </p:nvSpPr>
        <p:spPr>
          <a:xfrm rot="10800000">
            <a:off x="3301859" y="4094342"/>
            <a:ext cx="675901" cy="1338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E2C12D87-747F-4345-96E8-18F51EA03974}"/>
              </a:ext>
            </a:extLst>
          </p:cNvPr>
          <p:cNvSpPr/>
          <p:nvPr/>
        </p:nvSpPr>
        <p:spPr>
          <a:xfrm rot="2591616">
            <a:off x="1852822" y="3492458"/>
            <a:ext cx="1288987" cy="1426049"/>
          </a:xfrm>
          <a:prstGeom prst="arc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6FDC33-F540-4A6C-A479-5DA2198F2078}"/>
              </a:ext>
            </a:extLst>
          </p:cNvPr>
          <p:cNvSpPr/>
          <p:nvPr/>
        </p:nvSpPr>
        <p:spPr>
          <a:xfrm>
            <a:off x="3286247" y="3880846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Blockchain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36D4FE-3D63-4D14-9E00-8C13A665C317}"/>
              </a:ext>
            </a:extLst>
          </p:cNvPr>
          <p:cNvSpPr/>
          <p:nvPr/>
        </p:nvSpPr>
        <p:spPr>
          <a:xfrm>
            <a:off x="3213264" y="4169918"/>
            <a:ext cx="1006453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6A4F4A"/>
                </a:solidFill>
              </a:rPr>
              <a:t>Transaction Log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4979974" y="1774302"/>
            <a:ext cx="7212026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6A4F4A"/>
                </a:solidFill>
              </a:rPr>
              <a:t>월드 </a:t>
            </a:r>
            <a:r>
              <a:rPr lang="ko-KR" altLang="en-US" sz="1600" dirty="0" err="1">
                <a:solidFill>
                  <a:srgbClr val="6A4F4A"/>
                </a:solidFill>
              </a:rPr>
              <a:t>스테이트</a:t>
            </a:r>
            <a:r>
              <a:rPr lang="en-US" altLang="ko-KR" sz="1600" dirty="0">
                <a:solidFill>
                  <a:srgbClr val="6A4F4A"/>
                </a:solidFill>
              </a:rPr>
              <a:t>(World State)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원장의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현재 상태 </a:t>
            </a:r>
            <a:r>
              <a:rPr lang="en-US" altLang="ko-KR" sz="1600" dirty="0">
                <a:solidFill>
                  <a:srgbClr val="6A4F4A"/>
                </a:solidFill>
              </a:rPr>
              <a:t>(ex. </a:t>
            </a:r>
            <a:r>
              <a:rPr lang="ko-KR" altLang="en-US" sz="1600" dirty="0">
                <a:solidFill>
                  <a:srgbClr val="6A4F4A"/>
                </a:solidFill>
              </a:rPr>
              <a:t>은행 잔고 경우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현재 가지고 있는 금액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World state</a:t>
            </a:r>
            <a:r>
              <a:rPr lang="ko-KR" altLang="en-US" sz="1600" dirty="0">
                <a:solidFill>
                  <a:srgbClr val="6A4F4A"/>
                </a:solidFill>
              </a:rPr>
              <a:t>에 저장된 데이터는 합의 과정에 의해 블록체인에 포함되기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     전까지 체인코드를 통해 조회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변경</a:t>
            </a:r>
            <a:r>
              <a:rPr lang="en-US" altLang="ko-KR" sz="1600" dirty="0">
                <a:solidFill>
                  <a:srgbClr val="6A4F4A"/>
                </a:solidFill>
              </a:rPr>
              <a:t>/</a:t>
            </a:r>
            <a:r>
              <a:rPr lang="ko-KR" altLang="en-US" sz="1600" dirty="0">
                <a:solidFill>
                  <a:srgbClr val="6A4F4A"/>
                </a:solidFill>
              </a:rPr>
              <a:t>삭제가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데이터의 기록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수정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읽기 등이 빈번하게 발생하게 때문에 데이터베이스</a:t>
            </a:r>
            <a:br>
              <a:rPr lang="en-US" altLang="ko-KR" sz="1600" dirty="0">
                <a:solidFill>
                  <a:srgbClr val="6A4F4A"/>
                </a:solidFill>
              </a:rPr>
            </a:br>
            <a:r>
              <a:rPr lang="en-US" altLang="ko-KR" sz="1600" dirty="0">
                <a:solidFill>
                  <a:srgbClr val="6A4F4A"/>
                </a:solidFill>
              </a:rPr>
              <a:t>      </a:t>
            </a:r>
            <a:r>
              <a:rPr lang="ko-KR" altLang="en-US" sz="1600" dirty="0">
                <a:solidFill>
                  <a:srgbClr val="6A4F4A"/>
                </a:solidFill>
              </a:rPr>
              <a:t>형태로 블록체인과 분리되어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구축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6A4F4A"/>
                </a:solidFill>
              </a:rPr>
              <a:t>블록체인</a:t>
            </a:r>
            <a:r>
              <a:rPr lang="en-US" altLang="ko-KR" sz="1600" dirty="0">
                <a:solidFill>
                  <a:srgbClr val="6A4F4A"/>
                </a:solidFill>
              </a:rPr>
              <a:t>(Blockchain)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원장의 전체 기록 </a:t>
            </a:r>
            <a:r>
              <a:rPr lang="en-US" altLang="ko-KR" sz="1600" dirty="0">
                <a:solidFill>
                  <a:srgbClr val="6A4F4A"/>
                </a:solidFill>
              </a:rPr>
              <a:t>(ex. </a:t>
            </a:r>
            <a:r>
              <a:rPr lang="ko-KR" altLang="en-US" sz="1600" dirty="0">
                <a:solidFill>
                  <a:srgbClr val="6A4F4A"/>
                </a:solidFill>
              </a:rPr>
              <a:t>계좌를 만든 후부터 현재까지 결제한 모든 기록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합의에 의해 결정된 블록체인은 절대 수정할 수 없다</a:t>
            </a:r>
            <a:r>
              <a:rPr lang="en-US" altLang="ko-KR" sz="1600" dirty="0">
                <a:solidFill>
                  <a:srgbClr val="6A4F4A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append-only </a:t>
            </a:r>
            <a:r>
              <a:rPr lang="ko-KR" altLang="en-US" sz="1600" dirty="0">
                <a:solidFill>
                  <a:srgbClr val="6A4F4A"/>
                </a:solidFill>
              </a:rPr>
              <a:t>방식의 저장이 목적이기 때문에 파일시스템 형태로 저장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2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2442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체인코드</a:t>
            </a:r>
            <a:r>
              <a:rPr lang="en-US" altLang="ko-KR" sz="1600" dirty="0">
                <a:solidFill>
                  <a:srgbClr val="6A4F4A"/>
                </a:solidFill>
              </a:rPr>
              <a:t>(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6A4F4A"/>
                </a:solidFill>
              </a:rPr>
              <a:t>스마트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 err="1">
                <a:solidFill>
                  <a:srgbClr val="6A4F4A"/>
                </a:solidFill>
              </a:rPr>
              <a:t>컨트랙트</a:t>
            </a:r>
            <a:r>
              <a:rPr lang="en-US" altLang="ko-KR" sz="1600" dirty="0">
                <a:solidFill>
                  <a:srgbClr val="6A4F4A"/>
                </a:solidFill>
              </a:rPr>
              <a:t>(Smart Contract, </a:t>
            </a:r>
            <a:r>
              <a:rPr lang="ko-KR" altLang="en-US" sz="1600" dirty="0">
                <a:solidFill>
                  <a:srgbClr val="6A4F4A"/>
                </a:solidFill>
              </a:rPr>
              <a:t>스마트 계약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분산원장에 정보를 기록하거나 불러올 수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스마트 </a:t>
            </a:r>
            <a:r>
              <a:rPr lang="ko-KR" altLang="en-US" sz="1600" dirty="0" err="1">
                <a:solidFill>
                  <a:srgbClr val="6A4F4A"/>
                </a:solidFill>
              </a:rPr>
              <a:t>컨트랙트를</a:t>
            </a:r>
            <a:r>
              <a:rPr lang="ko-KR" altLang="en-US" sz="1600" dirty="0">
                <a:solidFill>
                  <a:srgbClr val="6A4F4A"/>
                </a:solidFill>
              </a:rPr>
              <a:t> 이용하여 단순히 거래 정보를 읽고 쓰는 것 뿐만 아니라 프로그래밍을 통해 거래 자동화 등의 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  </a:t>
            </a:r>
            <a:r>
              <a:rPr lang="ko-KR" altLang="en-US" sz="1600" dirty="0">
                <a:solidFill>
                  <a:srgbClr val="6A4F4A"/>
                </a:solidFill>
              </a:rPr>
              <a:t>다양한 응용프로그램을 만들 수도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6A4F4A"/>
                </a:solidFill>
              </a:rPr>
              <a:t>체인코드</a:t>
            </a:r>
            <a:r>
              <a:rPr lang="en-US" altLang="ko-KR" sz="1600" dirty="0">
                <a:solidFill>
                  <a:srgbClr val="6A4F4A"/>
                </a:solidFill>
              </a:rPr>
              <a:t>(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원장에</a:t>
            </a:r>
            <a:r>
              <a:rPr lang="en-US" altLang="ko-KR" sz="1600" dirty="0">
                <a:solidFill>
                  <a:srgbClr val="6A4F4A"/>
                </a:solidFill>
              </a:rPr>
              <a:t> </a:t>
            </a:r>
            <a:r>
              <a:rPr lang="ko-KR" altLang="en-US" sz="1600" dirty="0">
                <a:solidFill>
                  <a:srgbClr val="6A4F4A"/>
                </a:solidFill>
              </a:rPr>
              <a:t>데이터를 읽고 쓰기 위해 사용된다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</a:t>
            </a:r>
            <a:r>
              <a:rPr lang="ko-KR" altLang="en-US" sz="1600" dirty="0">
                <a:solidFill>
                  <a:srgbClr val="6A4F4A"/>
                </a:solidFill>
              </a:rPr>
              <a:t>시스템 체인코드</a:t>
            </a:r>
            <a:r>
              <a:rPr lang="en-US" altLang="ko-KR" sz="1600" dirty="0">
                <a:solidFill>
                  <a:srgbClr val="6A4F4A"/>
                </a:solidFill>
              </a:rPr>
              <a:t>(System </a:t>
            </a:r>
            <a:r>
              <a:rPr lang="en-US" altLang="ko-KR" sz="1600" dirty="0" err="1">
                <a:solidFill>
                  <a:srgbClr val="6A4F4A"/>
                </a:solidFill>
              </a:rPr>
              <a:t>chaincode</a:t>
            </a:r>
            <a:r>
              <a:rPr lang="en-US" altLang="ko-KR" sz="1600" dirty="0">
                <a:solidFill>
                  <a:srgbClr val="6A4F4A"/>
                </a:solidFill>
              </a:rPr>
              <a:t>)</a:t>
            </a:r>
            <a:r>
              <a:rPr lang="ko-KR" altLang="en-US" sz="1600" dirty="0">
                <a:solidFill>
                  <a:srgbClr val="6A4F4A"/>
                </a:solidFill>
              </a:rPr>
              <a:t>라는 특수한 체인코드를 이용하여 블록체인 시스템 설정이 가능하다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   - Go</a:t>
            </a:r>
            <a:r>
              <a:rPr lang="ko-KR" altLang="en-US" sz="1600" dirty="0">
                <a:solidFill>
                  <a:srgbClr val="6A4F4A"/>
                </a:solidFill>
              </a:rPr>
              <a:t>와 </a:t>
            </a:r>
            <a:r>
              <a:rPr lang="en-US" altLang="ko-KR" sz="1600" dirty="0">
                <a:solidFill>
                  <a:srgbClr val="6A4F4A"/>
                </a:solidFill>
              </a:rPr>
              <a:t>Node.js </a:t>
            </a:r>
            <a:r>
              <a:rPr lang="ko-KR" altLang="en-US" sz="1600" dirty="0">
                <a:solidFill>
                  <a:srgbClr val="6A4F4A"/>
                </a:solidFill>
              </a:rPr>
              <a:t>언어 지원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Peer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33895" y="1456023"/>
            <a:ext cx="11566738" cy="247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블록체인을 구성하는 네트워크 노드 중 하나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분산원장과 체인코드를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가 관리하는 역할 수행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블록체인 참여자는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에 설치된 체인코드를 호출하여 분산원장에 저장된 정보에 접근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분산 원장과 체인코드는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에 저장되고 설치되기 때문에 참여자는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를 통해서만 분산원장과 체인코드에 접근 가능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AD4BE-3F6E-4D7D-ABC9-326918DE7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48" y="4829492"/>
            <a:ext cx="567329" cy="567329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EDEEFA13-6BE3-4DED-A9B2-47B475119ADE}"/>
              </a:ext>
            </a:extLst>
          </p:cNvPr>
          <p:cNvCxnSpPr>
            <a:stCxn id="4" idx="3"/>
          </p:cNvCxnSpPr>
          <p:nvPr/>
        </p:nvCxnSpPr>
        <p:spPr>
          <a:xfrm flipV="1">
            <a:off x="2095277" y="4754272"/>
            <a:ext cx="409706" cy="35888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1D58A4-7079-4B9D-BDE8-4E19E7ED9EF8}"/>
              </a:ext>
            </a:extLst>
          </p:cNvPr>
          <p:cNvSpPr/>
          <p:nvPr/>
        </p:nvSpPr>
        <p:spPr>
          <a:xfrm>
            <a:off x="2614040" y="3932150"/>
            <a:ext cx="989901" cy="19836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555F2F-34BC-4EC0-AB77-22754EE31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0227" y="5206799"/>
            <a:ext cx="380043" cy="3800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4579FD-80CD-4436-AEC1-EB584AFD8D03}"/>
              </a:ext>
            </a:extLst>
          </p:cNvPr>
          <p:cNvGrpSpPr/>
          <p:nvPr/>
        </p:nvGrpSpPr>
        <p:grpSpPr>
          <a:xfrm>
            <a:off x="2782064" y="4069889"/>
            <a:ext cx="494371" cy="428378"/>
            <a:chOff x="1879378" y="3484075"/>
            <a:chExt cx="494371" cy="42837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39B11A-3074-4611-BB94-FBA4A0F5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2B54D0-177D-446C-A59B-EA1BF22B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0D971B-6550-4E5D-AFD3-F336C6A6C647}"/>
              </a:ext>
            </a:extLst>
          </p:cNvPr>
          <p:cNvSpPr/>
          <p:nvPr/>
        </p:nvSpPr>
        <p:spPr>
          <a:xfrm>
            <a:off x="1569893" y="5352002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67C83E-7CC7-41C1-AD30-79144DFB723C}"/>
              </a:ext>
            </a:extLst>
          </p:cNvPr>
          <p:cNvSpPr/>
          <p:nvPr/>
        </p:nvSpPr>
        <p:spPr>
          <a:xfrm>
            <a:off x="2782064" y="4458489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C2AAC7-C77E-4291-B2F6-4AFAE947E25C}"/>
              </a:ext>
            </a:extLst>
          </p:cNvPr>
          <p:cNvSpPr/>
          <p:nvPr/>
        </p:nvSpPr>
        <p:spPr>
          <a:xfrm>
            <a:off x="2782064" y="5609148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48000E-A02C-4E8F-9160-924AA12CCE2B}"/>
              </a:ext>
            </a:extLst>
          </p:cNvPr>
          <p:cNvCxnSpPr>
            <a:cxnSpLocks/>
          </p:cNvCxnSpPr>
          <p:nvPr/>
        </p:nvCxnSpPr>
        <p:spPr>
          <a:xfrm>
            <a:off x="3070394" y="4686164"/>
            <a:ext cx="3835" cy="4950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B02D3-1940-4274-8B00-C4669708CA88}"/>
              </a:ext>
            </a:extLst>
          </p:cNvPr>
          <p:cNvSpPr/>
          <p:nvPr/>
        </p:nvSpPr>
        <p:spPr>
          <a:xfrm>
            <a:off x="3886293" y="3868232"/>
            <a:ext cx="676990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가 </a:t>
            </a:r>
            <a:r>
              <a:rPr lang="en-US" altLang="ko-KR" sz="1600" dirty="0">
                <a:solidFill>
                  <a:srgbClr val="6A4F4A"/>
                </a:solidFill>
              </a:rPr>
              <a:t>1</a:t>
            </a:r>
            <a:r>
              <a:rPr lang="ko-KR" altLang="en-US" sz="1600" dirty="0">
                <a:solidFill>
                  <a:srgbClr val="6A4F4A"/>
                </a:solidFill>
              </a:rPr>
              <a:t>개의 분산원장과 </a:t>
            </a:r>
            <a:r>
              <a:rPr lang="en-US" altLang="ko-KR" sz="1600" dirty="0">
                <a:solidFill>
                  <a:srgbClr val="6A4F4A"/>
                </a:solidFill>
              </a:rPr>
              <a:t>1</a:t>
            </a:r>
            <a:r>
              <a:rPr lang="ko-KR" altLang="en-US" sz="1600" dirty="0">
                <a:solidFill>
                  <a:srgbClr val="6A4F4A"/>
                </a:solidFill>
              </a:rPr>
              <a:t>개의 체인코드를 각각 호스팅하고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체인코드는 분산원장에 데이터를 저장하고 읽어오는데 사용된다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38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6A4F4A"/>
                </a:solidFill>
              </a:rPr>
              <a:t>Peer </a:t>
            </a:r>
            <a:r>
              <a:rPr lang="ko-KR" altLang="en-US" sz="1600" dirty="0">
                <a:solidFill>
                  <a:srgbClr val="6A4F4A"/>
                </a:solidFill>
              </a:rPr>
              <a:t>노드 네트워크 예시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0C634F-D28A-4576-9EA7-054BF283BD34}"/>
              </a:ext>
            </a:extLst>
          </p:cNvPr>
          <p:cNvGrpSpPr/>
          <p:nvPr/>
        </p:nvGrpSpPr>
        <p:grpSpPr>
          <a:xfrm>
            <a:off x="625263" y="1841467"/>
            <a:ext cx="6324158" cy="4513371"/>
            <a:chOff x="1857708" y="1220559"/>
            <a:chExt cx="6324158" cy="4513371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6AE4834-4E2C-4F70-82B4-0CB49004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39540" y="5024894"/>
              <a:ext cx="380043" cy="380043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0B9ED1-DB34-4E9D-B4B8-4A2CD1469A96}"/>
                </a:ext>
              </a:extLst>
            </p:cNvPr>
            <p:cNvSpPr/>
            <p:nvPr/>
          </p:nvSpPr>
          <p:spPr>
            <a:xfrm>
              <a:off x="7321377" y="5427243"/>
              <a:ext cx="86048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6A4F4A"/>
                  </a:solidFill>
                </a:rPr>
                <a:t>분산원장</a:t>
              </a:r>
              <a:r>
                <a:rPr lang="en-US" altLang="ko-KR" sz="800" dirty="0">
                  <a:solidFill>
                    <a:srgbClr val="6A4F4A"/>
                  </a:solidFill>
                </a:rPr>
                <a:t>2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B775425-2733-44CB-A097-E0D1EC6FFC3D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>
              <a:off x="7430043" y="4529607"/>
              <a:ext cx="199518" cy="4952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16111ED-549F-4D5A-8E32-8FC18535A5E0}"/>
                </a:ext>
              </a:extLst>
            </p:cNvPr>
            <p:cNvGrpSpPr/>
            <p:nvPr/>
          </p:nvGrpSpPr>
          <p:grpSpPr>
            <a:xfrm>
              <a:off x="1857708" y="1220559"/>
              <a:ext cx="6178945" cy="4513371"/>
              <a:chOff x="1857708" y="1220559"/>
              <a:chExt cx="6178945" cy="451337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6AB0541-60CB-435A-82C7-F0D0FA035B3D}"/>
                  </a:ext>
                </a:extLst>
              </p:cNvPr>
              <p:cNvGrpSpPr/>
              <p:nvPr/>
            </p:nvGrpSpPr>
            <p:grpSpPr>
              <a:xfrm>
                <a:off x="3724712" y="1220559"/>
                <a:ext cx="2114605" cy="1983685"/>
                <a:chOff x="1527948" y="3932150"/>
                <a:chExt cx="2114605" cy="1983685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AF1AD4BE-3F6E-4D7D-ABC9-326918DE7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7948" y="4829492"/>
                  <a:ext cx="567329" cy="567329"/>
                </a:xfrm>
                <a:prstGeom prst="rect">
                  <a:avLst/>
                </a:prstGeom>
              </p:spPr>
            </p:pic>
            <p:cxnSp>
              <p:nvCxnSpPr>
                <p:cNvPr id="6" name="연결선: 구부러짐 5">
                  <a:extLst>
                    <a:ext uri="{FF2B5EF4-FFF2-40B4-BE49-F238E27FC236}">
                      <a16:creationId xmlns:a16="http://schemas.microsoft.com/office/drawing/2014/main" id="{EDEEFA13-6BE3-4DED-A9B2-47B475119ADE}"/>
                    </a:ext>
                  </a:extLst>
                </p:cNvPr>
                <p:cNvCxnSpPr>
                  <a:stCxn id="4" idx="3"/>
                </p:cNvCxnSpPr>
                <p:nvPr/>
              </p:nvCxnSpPr>
              <p:spPr>
                <a:xfrm flipV="1">
                  <a:off x="2095277" y="4754272"/>
                  <a:ext cx="409706" cy="358885"/>
                </a:xfrm>
                <a:prstGeom prst="curved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281D58A4-7079-4B9D-BDE8-4E19E7ED9EF8}"/>
                    </a:ext>
                  </a:extLst>
                </p:cNvPr>
                <p:cNvSpPr/>
                <p:nvPr/>
              </p:nvSpPr>
              <p:spPr>
                <a:xfrm>
                  <a:off x="2614040" y="3932150"/>
                  <a:ext cx="989901" cy="1983685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92555F2F-34BC-4EC0-AB77-22754EE31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900227" y="5206799"/>
                  <a:ext cx="380043" cy="380043"/>
                </a:xfrm>
                <a:prstGeom prst="rect">
                  <a:avLst/>
                </a:prstGeom>
              </p:spPr>
            </p:pic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CC4579FD-80CD-4436-AEC1-EB584AFD8D03}"/>
                    </a:ext>
                  </a:extLst>
                </p:cNvPr>
                <p:cNvGrpSpPr/>
                <p:nvPr/>
              </p:nvGrpSpPr>
              <p:grpSpPr>
                <a:xfrm>
                  <a:off x="2782064" y="4069889"/>
                  <a:ext cx="494371" cy="428378"/>
                  <a:chOff x="1879378" y="3484075"/>
                  <a:chExt cx="494371" cy="428378"/>
                </a:xfrm>
              </p:grpSpPr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6A39B11A-3074-4611-BB94-FBA4A0F562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9378" y="3608104"/>
                    <a:ext cx="304349" cy="304349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4B2B54D0-177D-446C-A59B-EA1BF22BE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3706" y="3484075"/>
                    <a:ext cx="380043" cy="380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00D971B-6550-4E5D-AFD3-F336C6A6C647}"/>
                    </a:ext>
                  </a:extLst>
                </p:cNvPr>
                <p:cNvSpPr/>
                <p:nvPr/>
              </p:nvSpPr>
              <p:spPr>
                <a:xfrm>
                  <a:off x="1569893" y="5352002"/>
                  <a:ext cx="860489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rgbClr val="6A4F4A"/>
                      </a:solidFill>
                    </a:rPr>
                    <a:t>peer1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867C83E-7CC7-41C1-AD30-79144DFB723C}"/>
                    </a:ext>
                  </a:extLst>
                </p:cNvPr>
                <p:cNvSpPr/>
                <p:nvPr/>
              </p:nvSpPr>
              <p:spPr>
                <a:xfrm>
                  <a:off x="2782064" y="4458489"/>
                  <a:ext cx="860489" cy="253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>
                      <a:solidFill>
                        <a:srgbClr val="6A4F4A"/>
                      </a:solidFill>
                    </a:rPr>
                    <a:t>체인코드</a:t>
                  </a:r>
                  <a:r>
                    <a:rPr lang="en-US" altLang="ko-KR" sz="800" dirty="0">
                      <a:solidFill>
                        <a:srgbClr val="6A4F4A"/>
                      </a:solidFill>
                    </a:rPr>
                    <a:t>1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AC2AAC7-C77E-4291-B2F6-4AFAE947E25C}"/>
                    </a:ext>
                  </a:extLst>
                </p:cNvPr>
                <p:cNvSpPr/>
                <p:nvPr/>
              </p:nvSpPr>
              <p:spPr>
                <a:xfrm>
                  <a:off x="2782064" y="5609148"/>
                  <a:ext cx="860489" cy="253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>
                      <a:solidFill>
                        <a:srgbClr val="6A4F4A"/>
                      </a:solidFill>
                    </a:rPr>
                    <a:t>분산원장</a:t>
                  </a:r>
                  <a:r>
                    <a:rPr lang="en-US" altLang="ko-KR" sz="800" dirty="0">
                      <a:solidFill>
                        <a:srgbClr val="6A4F4A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1B48000E-A02C-4E8F-9160-924AA12CC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0394" y="4686164"/>
                  <a:ext cx="3835" cy="49509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그래픽 16" descr="사용자">
                <a:extLst>
                  <a:ext uri="{FF2B5EF4-FFF2-40B4-BE49-F238E27FC236}">
                    <a16:creationId xmlns:a16="http://schemas.microsoft.com/office/drawing/2014/main" id="{349AE0EA-D24D-4C6D-A470-9F79F3AA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69422" y="2376555"/>
                <a:ext cx="649914" cy="64991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EFFA83-9CFB-4223-A636-5DA1370C3895}"/>
                  </a:ext>
                </a:extLst>
              </p:cNvPr>
              <p:cNvSpPr/>
              <p:nvPr/>
            </p:nvSpPr>
            <p:spPr>
              <a:xfrm>
                <a:off x="1857708" y="2944915"/>
                <a:ext cx="86048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6A4F4A"/>
                    </a:solidFill>
                  </a:rPr>
                  <a:t>사용자</a:t>
                </a:r>
                <a:r>
                  <a:rPr lang="en-US" altLang="ko-KR" sz="1100" b="1" dirty="0">
                    <a:solidFill>
                      <a:srgbClr val="6A4F4A"/>
                    </a:solidFill>
                  </a:rPr>
                  <a:t>A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F1D857DD-3EE1-4D4A-8639-3055A4C64CB8}"/>
                  </a:ext>
                </a:extLst>
              </p:cNvPr>
              <p:cNvCxnSpPr>
                <a:cxnSpLocks/>
                <a:stCxn id="17" idx="3"/>
                <a:endCxn id="4" idx="1"/>
              </p:cNvCxnSpPr>
              <p:nvPr/>
            </p:nvCxnSpPr>
            <p:spPr>
              <a:xfrm flipV="1">
                <a:off x="2519336" y="2401566"/>
                <a:ext cx="1205376" cy="2999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1ACB3E7-5406-4290-BBF6-936CE8500AB9}"/>
                  </a:ext>
                </a:extLst>
              </p:cNvPr>
              <p:cNvGrpSpPr/>
              <p:nvPr/>
            </p:nvGrpSpPr>
            <p:grpSpPr>
              <a:xfrm>
                <a:off x="5473199" y="3750245"/>
                <a:ext cx="2563454" cy="1983685"/>
                <a:chOff x="1527948" y="3932150"/>
                <a:chExt cx="2563454" cy="1983685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6A4C921F-C561-44DE-A03C-1F4FFB83E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7948" y="4829492"/>
                  <a:ext cx="567329" cy="567329"/>
                </a:xfrm>
                <a:prstGeom prst="rect">
                  <a:avLst/>
                </a:prstGeom>
              </p:spPr>
            </p:pic>
            <p:cxnSp>
              <p:nvCxnSpPr>
                <p:cNvPr id="27" name="연결선: 구부러짐 26">
                  <a:extLst>
                    <a:ext uri="{FF2B5EF4-FFF2-40B4-BE49-F238E27FC236}">
                      <a16:creationId xmlns:a16="http://schemas.microsoft.com/office/drawing/2014/main" id="{9EC807C3-C464-4476-A358-7E7FA52CE4CF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 flipV="1">
                  <a:off x="2095277" y="4754272"/>
                  <a:ext cx="409706" cy="358885"/>
                </a:xfrm>
                <a:prstGeom prst="curved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ABEFC69C-ACB6-41C7-A5B3-4766987AA0B4}"/>
                    </a:ext>
                  </a:extLst>
                </p:cNvPr>
                <p:cNvSpPr/>
                <p:nvPr/>
              </p:nvSpPr>
              <p:spPr>
                <a:xfrm>
                  <a:off x="2614040" y="3932150"/>
                  <a:ext cx="1477362" cy="1983685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B989A31C-5194-46F7-994F-450492919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900227" y="5206799"/>
                  <a:ext cx="380043" cy="380043"/>
                </a:xfrm>
                <a:prstGeom prst="rect">
                  <a:avLst/>
                </a:prstGeom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767117D-B628-4FB7-B5EF-1BB53E9E873C}"/>
                    </a:ext>
                  </a:extLst>
                </p:cNvPr>
                <p:cNvGrpSpPr/>
                <p:nvPr/>
              </p:nvGrpSpPr>
              <p:grpSpPr>
                <a:xfrm>
                  <a:off x="3078848" y="4069701"/>
                  <a:ext cx="470070" cy="417890"/>
                  <a:chOff x="2176162" y="3483887"/>
                  <a:chExt cx="470070" cy="417890"/>
                </a:xfrm>
              </p:grpSpPr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25A61109-E6F7-43F7-B9AA-4693D7BAB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76162" y="3597428"/>
                    <a:ext cx="304349" cy="304349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E8A43767-E6E0-429F-B1C0-6E0F5263F2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6189" y="3483887"/>
                    <a:ext cx="380043" cy="3800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B02DF5D-9D25-466E-AFD0-DD15C3AC93D5}"/>
                    </a:ext>
                  </a:extLst>
                </p:cNvPr>
                <p:cNvSpPr/>
                <p:nvPr/>
              </p:nvSpPr>
              <p:spPr>
                <a:xfrm>
                  <a:off x="1569893" y="5352002"/>
                  <a:ext cx="860489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rgbClr val="6A4F4A"/>
                      </a:solidFill>
                    </a:rPr>
                    <a:t>peer2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277A3E4-E28E-4003-850B-DCF1BBCBA8C8}"/>
                    </a:ext>
                  </a:extLst>
                </p:cNvPr>
                <p:cNvSpPr/>
                <p:nvPr/>
              </p:nvSpPr>
              <p:spPr>
                <a:xfrm>
                  <a:off x="3054547" y="4458301"/>
                  <a:ext cx="860489" cy="253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>
                      <a:solidFill>
                        <a:srgbClr val="6A4F4A"/>
                      </a:solidFill>
                    </a:rPr>
                    <a:t>체인코드</a:t>
                  </a:r>
                  <a:r>
                    <a:rPr lang="en-US" altLang="ko-KR" sz="800" dirty="0">
                      <a:solidFill>
                        <a:srgbClr val="6A4F4A"/>
                      </a:solidFill>
                    </a:rPr>
                    <a:t>2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72B7B89-3EF9-4BCB-997E-D3E07C479DE5}"/>
                    </a:ext>
                  </a:extLst>
                </p:cNvPr>
                <p:cNvSpPr/>
                <p:nvPr/>
              </p:nvSpPr>
              <p:spPr>
                <a:xfrm>
                  <a:off x="2782064" y="5609148"/>
                  <a:ext cx="860489" cy="253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>
                      <a:solidFill>
                        <a:srgbClr val="6A4F4A"/>
                      </a:solidFill>
                    </a:rPr>
                    <a:t>분산원장</a:t>
                  </a:r>
                  <a:r>
                    <a:rPr lang="en-US" altLang="ko-KR" sz="800" dirty="0">
                      <a:solidFill>
                        <a:srgbClr val="6A4F4A"/>
                      </a:solidFill>
                    </a:rPr>
                    <a:t>1</a:t>
                  </a: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BEE1CC7-3346-4E82-9038-2B9D1B9BB2DA}"/>
                    </a:ext>
                  </a:extLst>
                </p:cNvPr>
                <p:cNvCxnSpPr>
                  <a:cxnSpLocks/>
                  <a:stCxn id="32" idx="2"/>
                </p:cNvCxnSpPr>
                <p:nvPr/>
              </p:nvCxnSpPr>
              <p:spPr>
                <a:xfrm flipH="1">
                  <a:off x="3074230" y="4711512"/>
                  <a:ext cx="410562" cy="469751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353F060-1B4F-4BC5-BF38-42C127A50D83}"/>
                  </a:ext>
                </a:extLst>
              </p:cNvPr>
              <p:cNvCxnSpPr>
                <a:cxnSpLocks/>
                <a:stCxn id="18" idx="2"/>
                <a:endCxn id="26" idx="1"/>
              </p:cNvCxnSpPr>
              <p:nvPr/>
            </p:nvCxnSpPr>
            <p:spPr>
              <a:xfrm>
                <a:off x="4196902" y="2953958"/>
                <a:ext cx="1276297" cy="19772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그래픽 46" descr="사용자">
                <a:extLst>
                  <a:ext uri="{FF2B5EF4-FFF2-40B4-BE49-F238E27FC236}">
                    <a16:creationId xmlns:a16="http://schemas.microsoft.com/office/drawing/2014/main" id="{72355652-DB66-4C00-B28A-D69868662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5033" y="4795668"/>
                <a:ext cx="649914" cy="649914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D5F015-F857-4F53-AE45-19E3B8F4426A}"/>
                  </a:ext>
                </a:extLst>
              </p:cNvPr>
              <p:cNvSpPr/>
              <p:nvPr/>
            </p:nvSpPr>
            <p:spPr>
              <a:xfrm>
                <a:off x="3193319" y="5364028"/>
                <a:ext cx="860489" cy="31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6A4F4A"/>
                    </a:solidFill>
                  </a:rPr>
                  <a:t>사용자</a:t>
                </a:r>
                <a:r>
                  <a:rPr lang="en-US" altLang="ko-KR" sz="1100" b="1" dirty="0">
                    <a:solidFill>
                      <a:srgbClr val="6A4F4A"/>
                    </a:solidFill>
                  </a:rPr>
                  <a:t>B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DC84C7-BD87-4C61-B2B7-FE95588F2581}"/>
                  </a:ext>
                </a:extLst>
              </p:cNvPr>
              <p:cNvCxnSpPr>
                <a:cxnSpLocks/>
                <a:stCxn id="47" idx="3"/>
                <a:endCxn id="26" idx="1"/>
              </p:cNvCxnSpPr>
              <p:nvPr/>
            </p:nvCxnSpPr>
            <p:spPr>
              <a:xfrm flipV="1">
                <a:off x="3854947" y="4931252"/>
                <a:ext cx="1618252" cy="18937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132CA0-1204-403B-AE44-877C96F650A1}"/>
              </a:ext>
            </a:extLst>
          </p:cNvPr>
          <p:cNvSpPr/>
          <p:nvPr/>
        </p:nvSpPr>
        <p:spPr>
          <a:xfrm>
            <a:off x="5803054" y="1603006"/>
            <a:ext cx="6388946" cy="247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필요에 따라 </a:t>
            </a:r>
            <a:r>
              <a:rPr lang="en-US" altLang="ko-KR" sz="1600" dirty="0">
                <a:solidFill>
                  <a:srgbClr val="6A4F4A"/>
                </a:solidFill>
              </a:rPr>
              <a:t>peer</a:t>
            </a:r>
            <a:r>
              <a:rPr lang="ko-KR" altLang="en-US" sz="1600" dirty="0">
                <a:solidFill>
                  <a:srgbClr val="6A4F4A"/>
                </a:solidFill>
              </a:rPr>
              <a:t>는 복수 개의 분산원장과 체인코드를 가짐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사용자</a:t>
            </a:r>
            <a:r>
              <a:rPr lang="en-US" altLang="ko-KR" sz="1600" dirty="0">
                <a:solidFill>
                  <a:srgbClr val="6A4F4A"/>
                </a:solidFill>
              </a:rPr>
              <a:t>A</a:t>
            </a:r>
            <a:r>
              <a:rPr lang="ko-KR" altLang="en-US" sz="1600" dirty="0">
                <a:solidFill>
                  <a:srgbClr val="6A4F4A"/>
                </a:solidFill>
              </a:rPr>
              <a:t>는 </a:t>
            </a:r>
            <a:r>
              <a:rPr lang="en-US" altLang="ko-KR" sz="1600" dirty="0">
                <a:solidFill>
                  <a:srgbClr val="6A4F4A"/>
                </a:solidFill>
              </a:rPr>
              <a:t>peer1</a:t>
            </a:r>
            <a:r>
              <a:rPr lang="ko-KR" altLang="en-US" sz="1600" dirty="0">
                <a:solidFill>
                  <a:srgbClr val="6A4F4A"/>
                </a:solidFill>
              </a:rPr>
              <a:t>에 연결되어 있으며 체인코드</a:t>
            </a:r>
            <a:r>
              <a:rPr lang="en-US" altLang="ko-KR" sz="1600" dirty="0">
                <a:solidFill>
                  <a:srgbClr val="6A4F4A"/>
                </a:solidFill>
              </a:rPr>
              <a:t>1</a:t>
            </a:r>
            <a:r>
              <a:rPr lang="ko-KR" altLang="en-US" sz="1600" dirty="0">
                <a:solidFill>
                  <a:srgbClr val="6A4F4A"/>
                </a:solidFill>
              </a:rPr>
              <a:t>을 통해 분산원장</a:t>
            </a:r>
            <a:r>
              <a:rPr lang="en-US" altLang="ko-KR" sz="1600" dirty="0">
                <a:solidFill>
                  <a:srgbClr val="6A4F4A"/>
                </a:solidFill>
              </a:rPr>
              <a:t>1</a:t>
            </a:r>
            <a:r>
              <a:rPr lang="ko-KR" altLang="en-US" sz="1600" dirty="0">
                <a:solidFill>
                  <a:srgbClr val="6A4F4A"/>
                </a:solidFill>
              </a:rPr>
              <a:t>에 데이터를 기록하거나 읽어올 수 있다</a:t>
            </a:r>
            <a:r>
              <a:rPr lang="en-US" altLang="ko-KR" sz="1600" dirty="0">
                <a:solidFill>
                  <a:srgbClr val="6A4F4A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만약 데이터를 기록하는 작업을 요청한다면 </a:t>
            </a:r>
            <a:r>
              <a:rPr lang="en-US" altLang="ko-KR" sz="1600" dirty="0" err="1">
                <a:solidFill>
                  <a:srgbClr val="6A4F4A"/>
                </a:solidFill>
              </a:rPr>
              <a:t>orderer</a:t>
            </a:r>
            <a:r>
              <a:rPr lang="ko-KR" altLang="en-US" sz="1600" dirty="0">
                <a:solidFill>
                  <a:srgbClr val="6A4F4A"/>
                </a:solidFill>
              </a:rPr>
              <a:t>노드와 함께 합의 과정을 진행하여 분산원장</a:t>
            </a:r>
            <a:r>
              <a:rPr lang="en-US" altLang="ko-KR" sz="1600" dirty="0">
                <a:solidFill>
                  <a:srgbClr val="6A4F4A"/>
                </a:solidFill>
              </a:rPr>
              <a:t>1</a:t>
            </a:r>
            <a:r>
              <a:rPr lang="ko-KR" altLang="en-US" sz="1600" dirty="0">
                <a:solidFill>
                  <a:srgbClr val="6A4F4A"/>
                </a:solidFill>
              </a:rPr>
              <a:t>을 업데이트함</a:t>
            </a:r>
            <a:endParaRPr lang="en-US" altLang="ko-KR" sz="16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0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What is Hyperledger Fabric?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합의 알고리즘</a:t>
            </a:r>
            <a:r>
              <a:rPr lang="en-US" altLang="ko-KR" sz="1600" dirty="0">
                <a:solidFill>
                  <a:srgbClr val="6A4F4A"/>
                </a:solidFill>
              </a:rPr>
              <a:t>(Consensus Algorithm)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7537226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- Hyperledger Fabric</a:t>
            </a:r>
            <a:r>
              <a:rPr lang="ko-KR" altLang="en-US" sz="1600" dirty="0">
                <a:solidFill>
                  <a:srgbClr val="6A4F4A"/>
                </a:solidFill>
              </a:rPr>
              <a:t>의 합의 과정은 </a:t>
            </a:r>
            <a:r>
              <a:rPr lang="en-US" altLang="ko-KR" sz="1600" dirty="0" err="1">
                <a:solidFill>
                  <a:srgbClr val="6A4F4A"/>
                </a:solidFill>
              </a:rPr>
              <a:t>PoW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en-US" altLang="ko-KR" sz="1600" dirty="0" err="1">
                <a:solidFill>
                  <a:srgbClr val="6A4F4A"/>
                </a:solidFill>
              </a:rPr>
              <a:t>PoS</a:t>
            </a:r>
            <a:r>
              <a:rPr lang="en-US" altLang="ko-KR" sz="1600" dirty="0">
                <a:solidFill>
                  <a:srgbClr val="6A4F4A"/>
                </a:solidFill>
              </a:rPr>
              <a:t>, PBFT</a:t>
            </a:r>
            <a:r>
              <a:rPr lang="ko-KR" altLang="en-US" sz="1600" dirty="0">
                <a:solidFill>
                  <a:srgbClr val="6A4F4A"/>
                </a:solidFill>
              </a:rPr>
              <a:t>와 같은 합의 방식과는 달리</a:t>
            </a:r>
            <a:r>
              <a:rPr lang="en-US" altLang="ko-KR" sz="1600" dirty="0">
                <a:solidFill>
                  <a:srgbClr val="6A4F4A"/>
                </a:solidFill>
              </a:rPr>
              <a:t>,     </a:t>
            </a:r>
            <a:r>
              <a:rPr lang="ko-KR" altLang="en-US" sz="1600" dirty="0">
                <a:solidFill>
                  <a:srgbClr val="6A4F4A"/>
                </a:solidFill>
              </a:rPr>
              <a:t>트랜잭션의 생성부터 새로운 블록 생성까지 모든 과정을 통칭해서 합의 과정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6A4F4A"/>
                </a:solidFill>
              </a:rPr>
              <a:t>보증 정책 확인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6A4F4A"/>
                </a:solidFill>
              </a:rPr>
              <a:t>트랜잭션을 정해진 순서에 맞춰 정렬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6A4F4A"/>
                </a:solidFill>
              </a:rPr>
              <a:t>정렬된 트랜잭션의 유효성 검증 후 최신 블록 업데이트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637CF-ED85-4A16-B767-B26B3636CF76}"/>
              </a:ext>
            </a:extLst>
          </p:cNvPr>
          <p:cNvSpPr txBox="1"/>
          <p:nvPr/>
        </p:nvSpPr>
        <p:spPr>
          <a:xfrm>
            <a:off x="8741328" y="1690412"/>
            <a:ext cx="3154261" cy="1441613"/>
          </a:xfrm>
          <a:prstGeom prst="rect">
            <a:avLst/>
          </a:prstGeom>
          <a:noFill/>
          <a:ln w="12700">
            <a:solidFill>
              <a:srgbClr val="7A788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PBFT(Practical Byzantine Fault Tolerance) </a:t>
            </a:r>
            <a:r>
              <a:rPr lang="en-US" altLang="ko-KR" sz="1200" dirty="0"/>
              <a:t>- </a:t>
            </a:r>
            <a:r>
              <a:rPr lang="ko-KR" altLang="en-US" sz="1200" dirty="0"/>
              <a:t>블록체인 네트워크의 전체 노드가 </a:t>
            </a:r>
            <a:r>
              <a:rPr lang="en-US" altLang="ko-KR" sz="1200" dirty="0"/>
              <a:t>n</a:t>
            </a:r>
            <a:r>
              <a:rPr lang="ko-KR" altLang="en-US" sz="1200" dirty="0"/>
              <a:t>개라고 가정했을 때 악의적인 노드가 </a:t>
            </a:r>
            <a:r>
              <a:rPr lang="en-US" altLang="ko-KR" sz="1200" dirty="0"/>
              <a:t>(n-1)/3</a:t>
            </a:r>
            <a:r>
              <a:rPr lang="ko-KR" altLang="en-US" sz="1200" dirty="0"/>
              <a:t>개 이하면 정상적인 합의를 이끌어낼 수 있는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0807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Hyperledger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Fabric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Hyperledger Fabric Component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23" y="1180425"/>
            <a:ext cx="6167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A4F4A"/>
                </a:solidFill>
              </a:rPr>
              <a:t>분산 애플리케이션</a:t>
            </a:r>
            <a:r>
              <a:rPr lang="en-US" altLang="ko-KR" sz="1600" dirty="0">
                <a:solidFill>
                  <a:srgbClr val="6A4F4A"/>
                </a:solidFill>
              </a:rPr>
              <a:t>(Decentralized Application)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15E6D8-AECC-4BD3-9028-7F674B547768}"/>
              </a:ext>
            </a:extLst>
          </p:cNvPr>
          <p:cNvSpPr/>
          <p:nvPr/>
        </p:nvSpPr>
        <p:spPr>
          <a:xfrm>
            <a:off x="625262" y="1690412"/>
            <a:ext cx="11566738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블록체인 참여자는 체인코드를 통해서 분산원장에 데이터를 기록하거나 읽어올 수 있다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A4F4A"/>
                </a:solidFill>
              </a:rPr>
              <a:t>이러한 체인코드는 체인코드 그 자체로도 사용될 수 있지만</a:t>
            </a:r>
            <a:r>
              <a:rPr lang="en-US" altLang="ko-KR" sz="1600" dirty="0">
                <a:solidFill>
                  <a:srgbClr val="6A4F4A"/>
                </a:solidFill>
              </a:rPr>
              <a:t>, </a:t>
            </a:r>
            <a:r>
              <a:rPr lang="ko-KR" altLang="en-US" sz="1600" dirty="0">
                <a:solidFill>
                  <a:srgbClr val="6A4F4A"/>
                </a:solidFill>
              </a:rPr>
              <a:t>대부분의 경우 비즈니스 모델에 맞는 </a:t>
            </a: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과 함께 개발된다</a:t>
            </a:r>
            <a:endParaRPr lang="en-US" altLang="ko-KR" sz="1600" dirty="0">
              <a:solidFill>
                <a:srgbClr val="6A4F4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A4F4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A4F4A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2F0F7-71FD-4EFE-B7EA-416708200438}"/>
              </a:ext>
            </a:extLst>
          </p:cNvPr>
          <p:cNvSpPr txBox="1"/>
          <p:nvPr/>
        </p:nvSpPr>
        <p:spPr>
          <a:xfrm>
            <a:off x="417989" y="2748536"/>
            <a:ext cx="8187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6A4F4A"/>
                </a:solidFill>
              </a:rPr>
              <a:t>Dapp</a:t>
            </a:r>
            <a:r>
              <a:rPr lang="ko-KR" altLang="en-US" sz="1600" dirty="0">
                <a:solidFill>
                  <a:srgbClr val="6A4F4A"/>
                </a:solidFill>
              </a:rPr>
              <a:t>과 </a:t>
            </a:r>
            <a:r>
              <a:rPr lang="ko-KR" altLang="en-US" sz="1600" dirty="0" err="1">
                <a:solidFill>
                  <a:srgbClr val="6A4F4A"/>
                </a:solidFill>
              </a:rPr>
              <a:t>하이퍼레저</a:t>
            </a:r>
            <a:r>
              <a:rPr lang="ko-KR" altLang="en-US" sz="1600" dirty="0">
                <a:solidFill>
                  <a:srgbClr val="6A4F4A"/>
                </a:solidFill>
              </a:rPr>
              <a:t> 패브릭 네트워크의 연동 개념도</a:t>
            </a: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CD8DF4EF-6C58-4359-AD3B-206EE32B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979" y="4166904"/>
            <a:ext cx="649914" cy="649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E048F-D23B-4418-ADE4-82E52AAF17C0}"/>
              </a:ext>
            </a:extLst>
          </p:cNvPr>
          <p:cNvSpPr/>
          <p:nvPr/>
        </p:nvSpPr>
        <p:spPr>
          <a:xfrm>
            <a:off x="776265" y="4735264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6A4F4A"/>
                </a:solidFill>
              </a:rPr>
              <a:t>사용자</a:t>
            </a:r>
            <a:r>
              <a:rPr lang="en-US" altLang="ko-KR" sz="1100" b="1" dirty="0">
                <a:solidFill>
                  <a:srgbClr val="6A4F4A"/>
                </a:solidFill>
              </a:rPr>
              <a:t>A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B7C5E9-61D2-4A04-B851-ABCCCAA084E6}"/>
              </a:ext>
            </a:extLst>
          </p:cNvPr>
          <p:cNvSpPr/>
          <p:nvPr/>
        </p:nvSpPr>
        <p:spPr>
          <a:xfrm>
            <a:off x="1759434" y="4395898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00D0B4B-3611-4124-A8E8-B8A8111DEDC5}"/>
              </a:ext>
            </a:extLst>
          </p:cNvPr>
          <p:cNvSpPr/>
          <p:nvPr/>
        </p:nvSpPr>
        <p:spPr>
          <a:xfrm rot="10800000">
            <a:off x="1759433" y="4740049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5D3082-0AF4-42B5-A791-CF44D2A14F98}"/>
              </a:ext>
            </a:extLst>
          </p:cNvPr>
          <p:cNvSpPr/>
          <p:nvPr/>
        </p:nvSpPr>
        <p:spPr>
          <a:xfrm>
            <a:off x="3029524" y="4166903"/>
            <a:ext cx="737134" cy="9271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72AA8-0B96-4918-8064-9C7A6995A5EA}"/>
              </a:ext>
            </a:extLst>
          </p:cNvPr>
          <p:cNvSpPr/>
          <p:nvPr/>
        </p:nvSpPr>
        <p:spPr>
          <a:xfrm>
            <a:off x="1984656" y="4892037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6A4F4A"/>
                </a:solidFill>
              </a:rPr>
              <a:t>결괏값</a:t>
            </a:r>
            <a:r>
              <a:rPr lang="ko-KR" altLang="en-US" sz="800" dirty="0">
                <a:solidFill>
                  <a:srgbClr val="6A4F4A"/>
                </a:solidFill>
              </a:rPr>
              <a:t>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6DE55-AB3A-4E8B-9F84-4FAB2C3AE3D9}"/>
              </a:ext>
            </a:extLst>
          </p:cNvPr>
          <p:cNvSpPr/>
          <p:nvPr/>
        </p:nvSpPr>
        <p:spPr>
          <a:xfrm>
            <a:off x="1772955" y="4174762"/>
            <a:ext cx="1132890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트랜잭션 생성 요청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65C4DA-BC30-4899-B84F-45D13F1B422C}"/>
              </a:ext>
            </a:extLst>
          </p:cNvPr>
          <p:cNvSpPr/>
          <p:nvPr/>
        </p:nvSpPr>
        <p:spPr>
          <a:xfrm>
            <a:off x="3079662" y="4420303"/>
            <a:ext cx="86048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DApp1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6C0B32-9490-4FDA-BB32-3374E641C9BA}"/>
              </a:ext>
            </a:extLst>
          </p:cNvPr>
          <p:cNvSpPr/>
          <p:nvPr/>
        </p:nvSpPr>
        <p:spPr>
          <a:xfrm>
            <a:off x="4109749" y="4395898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4E9464-9DDB-4A72-8697-791856A36A0E}"/>
              </a:ext>
            </a:extLst>
          </p:cNvPr>
          <p:cNvSpPr/>
          <p:nvPr/>
        </p:nvSpPr>
        <p:spPr>
          <a:xfrm rot="10800000">
            <a:off x="4109748" y="4740049"/>
            <a:ext cx="1159935" cy="1840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ACE6CC-1DA8-4A2E-8A35-DFAA5965A3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7476" y="4040260"/>
            <a:ext cx="380043" cy="38004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BE6A9D-001B-4119-9981-4DEA971C99D0}"/>
              </a:ext>
            </a:extLst>
          </p:cNvPr>
          <p:cNvSpPr/>
          <p:nvPr/>
        </p:nvSpPr>
        <p:spPr>
          <a:xfrm>
            <a:off x="4257252" y="3753566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solidFill>
                  <a:srgbClr val="6A4F4A"/>
                </a:solidFill>
              </a:rPr>
              <a:t>트랜잭션 전송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E1EC8A-9C32-49D3-9516-09939185F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89" y="3579523"/>
            <a:ext cx="433120" cy="433120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28AA036-A8C9-4FC7-9502-F300BDB94F2A}"/>
              </a:ext>
            </a:extLst>
          </p:cNvPr>
          <p:cNvCxnSpPr>
            <a:cxnSpLocks/>
          </p:cNvCxnSpPr>
          <p:nvPr/>
        </p:nvCxnSpPr>
        <p:spPr>
          <a:xfrm flipV="1">
            <a:off x="6270488" y="3454629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3B8C54-C6C9-4A2A-9C35-619812018AAE}"/>
              </a:ext>
            </a:extLst>
          </p:cNvPr>
          <p:cNvSpPr/>
          <p:nvPr/>
        </p:nvSpPr>
        <p:spPr>
          <a:xfrm>
            <a:off x="6819532" y="2824526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E7B2D5-B1FB-4ABF-8BC4-807C82855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148" y="3579523"/>
            <a:ext cx="290139" cy="29013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754436-A717-4E98-9FC9-A512F1CFAFEF}"/>
              </a:ext>
            </a:extLst>
          </p:cNvPr>
          <p:cNvGrpSpPr/>
          <p:nvPr/>
        </p:nvGrpSpPr>
        <p:grpSpPr>
          <a:xfrm>
            <a:off x="6979122" y="2906316"/>
            <a:ext cx="377421" cy="291585"/>
            <a:chOff x="1879378" y="3484075"/>
            <a:chExt cx="494371" cy="4283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24D3D5-D880-456B-9E1B-CA7AEB4B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1073EA-CBEC-4AC6-B33A-6D623AA3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97956F-1E5F-4BEA-88BB-FA8D34C97611}"/>
              </a:ext>
            </a:extLst>
          </p:cNvPr>
          <p:cNvSpPr/>
          <p:nvPr/>
        </p:nvSpPr>
        <p:spPr>
          <a:xfrm>
            <a:off x="5834023" y="3927073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9213F2-D3DE-4711-B147-6AEA3E9D48D2}"/>
              </a:ext>
            </a:extLst>
          </p:cNvPr>
          <p:cNvSpPr/>
          <p:nvPr/>
        </p:nvSpPr>
        <p:spPr>
          <a:xfrm>
            <a:off x="6918330" y="3118264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7DC77A-D1AD-45E9-B818-2F8F0B9AB66E}"/>
              </a:ext>
            </a:extLst>
          </p:cNvPr>
          <p:cNvSpPr/>
          <p:nvPr/>
        </p:nvSpPr>
        <p:spPr>
          <a:xfrm>
            <a:off x="6918330" y="3831794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D66F3E-BD09-4E90-B481-A0CFBBFA3326}"/>
              </a:ext>
            </a:extLst>
          </p:cNvPr>
          <p:cNvCxnSpPr>
            <a:cxnSpLocks/>
          </p:cNvCxnSpPr>
          <p:nvPr/>
        </p:nvCxnSpPr>
        <p:spPr>
          <a:xfrm>
            <a:off x="7217754" y="3286129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386B9E-F17D-4672-947F-C1D169FF32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72" y="4389356"/>
            <a:ext cx="433120" cy="433120"/>
          </a:xfrm>
          <a:prstGeom prst="rect">
            <a:avLst/>
          </a:prstGeom>
        </p:spPr>
      </p:pic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647A0F4-6F2F-4A3E-9314-10960D2871C7}"/>
              </a:ext>
            </a:extLst>
          </p:cNvPr>
          <p:cNvCxnSpPr>
            <a:cxnSpLocks/>
          </p:cNvCxnSpPr>
          <p:nvPr/>
        </p:nvCxnSpPr>
        <p:spPr>
          <a:xfrm flipV="1">
            <a:off x="8551071" y="4264462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D25A076-EF88-4B6D-873F-369581BE99DE}"/>
              </a:ext>
            </a:extLst>
          </p:cNvPr>
          <p:cNvSpPr/>
          <p:nvPr/>
        </p:nvSpPr>
        <p:spPr>
          <a:xfrm>
            <a:off x="9100115" y="3634359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9CFF0EB-0B23-4F30-9C4B-C806B00FF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731" y="4389356"/>
            <a:ext cx="290139" cy="29013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6D4BE47-4E0E-4CB1-B81F-5FD3B4EF9F28}"/>
              </a:ext>
            </a:extLst>
          </p:cNvPr>
          <p:cNvGrpSpPr/>
          <p:nvPr/>
        </p:nvGrpSpPr>
        <p:grpSpPr>
          <a:xfrm>
            <a:off x="9259705" y="3716149"/>
            <a:ext cx="377421" cy="291585"/>
            <a:chOff x="1879378" y="3484075"/>
            <a:chExt cx="494371" cy="42837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D970F47-9D5E-4004-A1A5-3A0D7A7BB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531A3B2-36CB-4CD4-818A-2700B76B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A9933-1F4B-401A-91B0-56E96D7DB93A}"/>
              </a:ext>
            </a:extLst>
          </p:cNvPr>
          <p:cNvSpPr/>
          <p:nvPr/>
        </p:nvSpPr>
        <p:spPr>
          <a:xfrm>
            <a:off x="8114606" y="4736906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FD4078-1AF1-417F-BAC4-21838CA888B3}"/>
              </a:ext>
            </a:extLst>
          </p:cNvPr>
          <p:cNvSpPr/>
          <p:nvPr/>
        </p:nvSpPr>
        <p:spPr>
          <a:xfrm>
            <a:off x="9198913" y="392809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D2E2F5-0712-4FBB-B5D8-3484DE8A2A78}"/>
              </a:ext>
            </a:extLst>
          </p:cNvPr>
          <p:cNvSpPr/>
          <p:nvPr/>
        </p:nvSpPr>
        <p:spPr>
          <a:xfrm>
            <a:off x="9198913" y="4641627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AD8433-01C8-4FA5-88C7-2294F3148A70}"/>
              </a:ext>
            </a:extLst>
          </p:cNvPr>
          <p:cNvCxnSpPr>
            <a:cxnSpLocks/>
          </p:cNvCxnSpPr>
          <p:nvPr/>
        </p:nvCxnSpPr>
        <p:spPr>
          <a:xfrm>
            <a:off x="9498337" y="4095962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7249B77-80BA-4205-B232-AC13342809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39" y="5533163"/>
            <a:ext cx="433120" cy="433120"/>
          </a:xfrm>
          <a:prstGeom prst="rect">
            <a:avLst/>
          </a:prstGeom>
        </p:spPr>
      </p:pic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5FFA4B5-D8CA-47D2-B8B5-720E42786164}"/>
              </a:ext>
            </a:extLst>
          </p:cNvPr>
          <p:cNvCxnSpPr>
            <a:cxnSpLocks/>
          </p:cNvCxnSpPr>
          <p:nvPr/>
        </p:nvCxnSpPr>
        <p:spPr>
          <a:xfrm flipV="1">
            <a:off x="6726838" y="5408269"/>
            <a:ext cx="543914" cy="2917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0A3DA8D-17CC-4C8C-BF90-432CB20E7383}"/>
              </a:ext>
            </a:extLst>
          </p:cNvPr>
          <p:cNvSpPr/>
          <p:nvPr/>
        </p:nvSpPr>
        <p:spPr>
          <a:xfrm>
            <a:off x="7275882" y="4778166"/>
            <a:ext cx="755727" cy="12604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CE5EDA6-66D0-4E52-94ED-B6BD64E306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0498" y="5533163"/>
            <a:ext cx="290139" cy="29013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E6FB5F8-E88E-4E05-81AD-751EFD23ACC5}"/>
              </a:ext>
            </a:extLst>
          </p:cNvPr>
          <p:cNvGrpSpPr/>
          <p:nvPr/>
        </p:nvGrpSpPr>
        <p:grpSpPr>
          <a:xfrm>
            <a:off x="7435472" y="4859956"/>
            <a:ext cx="377421" cy="291585"/>
            <a:chOff x="1879378" y="3484075"/>
            <a:chExt cx="494371" cy="428378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B9571AB-D1F0-4D41-B46B-A4BAA5B8D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378" y="3608104"/>
              <a:ext cx="304349" cy="304349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C931BA0-CB22-4310-9940-FF4449E7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706" y="3484075"/>
              <a:ext cx="380043" cy="380043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6AA507-567C-4DA8-B22E-5D6336DD6267}"/>
              </a:ext>
            </a:extLst>
          </p:cNvPr>
          <p:cNvSpPr/>
          <p:nvPr/>
        </p:nvSpPr>
        <p:spPr>
          <a:xfrm>
            <a:off x="6290373" y="5880713"/>
            <a:ext cx="6569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6A4F4A"/>
                </a:solidFill>
              </a:rPr>
              <a:t>peer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ED29A9-C815-4B55-9ED6-62E15D4F97B5}"/>
              </a:ext>
            </a:extLst>
          </p:cNvPr>
          <p:cNvSpPr/>
          <p:nvPr/>
        </p:nvSpPr>
        <p:spPr>
          <a:xfrm>
            <a:off x="7374680" y="5071904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체인코드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EE3F2A-94CF-47A8-A054-10235FA1E819}"/>
              </a:ext>
            </a:extLst>
          </p:cNvPr>
          <p:cNvSpPr/>
          <p:nvPr/>
        </p:nvSpPr>
        <p:spPr>
          <a:xfrm>
            <a:off x="7374680" y="5785434"/>
            <a:ext cx="65692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6A4F4A"/>
                </a:solidFill>
              </a:rPr>
              <a:t>분산원장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72489C-F87A-43B7-814E-D7282680DF32}"/>
              </a:ext>
            </a:extLst>
          </p:cNvPr>
          <p:cNvCxnSpPr>
            <a:cxnSpLocks/>
          </p:cNvCxnSpPr>
          <p:nvPr/>
        </p:nvCxnSpPr>
        <p:spPr>
          <a:xfrm>
            <a:off x="7674104" y="5239769"/>
            <a:ext cx="2928" cy="337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3044EE-9533-4A6C-8C48-7CE35E67DC29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6162488" y="4240620"/>
            <a:ext cx="353011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87A04B-FAE9-402E-B057-158EC461B41F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>
            <a:off x="6162488" y="4240620"/>
            <a:ext cx="1960684" cy="36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A0939DA-B487-450F-8AB6-95E23E109B9B}"/>
              </a:ext>
            </a:extLst>
          </p:cNvPr>
          <p:cNvCxnSpPr>
            <a:stCxn id="44" idx="0"/>
            <a:endCxn id="32" idx="1"/>
          </p:cNvCxnSpPr>
          <p:nvPr/>
        </p:nvCxnSpPr>
        <p:spPr>
          <a:xfrm flipV="1">
            <a:off x="6515499" y="4605916"/>
            <a:ext cx="1607673" cy="92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EF35529-B34D-47F7-B2BA-4F58BA250DD3}"/>
              </a:ext>
            </a:extLst>
          </p:cNvPr>
          <p:cNvSpPr/>
          <p:nvPr/>
        </p:nvSpPr>
        <p:spPr>
          <a:xfrm>
            <a:off x="5256974" y="2508058"/>
            <a:ext cx="5421961" cy="424483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B12D92-B14C-448E-90D1-8A228A7C1D96}"/>
              </a:ext>
            </a:extLst>
          </p:cNvPr>
          <p:cNvSpPr txBox="1"/>
          <p:nvPr/>
        </p:nvSpPr>
        <p:spPr>
          <a:xfrm>
            <a:off x="376123" y="6087126"/>
            <a:ext cx="81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사용자</a:t>
            </a:r>
            <a:r>
              <a:rPr lang="en-US" altLang="ko-KR" sz="1200" dirty="0">
                <a:solidFill>
                  <a:srgbClr val="6A4F4A"/>
                </a:solidFill>
              </a:rPr>
              <a:t>A</a:t>
            </a:r>
            <a:r>
              <a:rPr lang="ko-KR" altLang="en-US" sz="1200" dirty="0">
                <a:solidFill>
                  <a:srgbClr val="6A4F4A"/>
                </a:solidFill>
              </a:rPr>
              <a:t>는 </a:t>
            </a:r>
            <a:r>
              <a:rPr lang="en-US" altLang="ko-KR" sz="1200" dirty="0" err="1">
                <a:solidFill>
                  <a:srgbClr val="6A4F4A"/>
                </a:solidFill>
              </a:rPr>
              <a:t>Dapp</a:t>
            </a:r>
            <a:r>
              <a:rPr lang="ko-KR" altLang="en-US" sz="1200" dirty="0">
                <a:solidFill>
                  <a:srgbClr val="6A4F4A"/>
                </a:solidFill>
              </a:rPr>
              <a:t>을 통해서 </a:t>
            </a:r>
            <a:r>
              <a:rPr lang="en-US" altLang="ko-KR" sz="1200" dirty="0">
                <a:solidFill>
                  <a:srgbClr val="6A4F4A"/>
                </a:solidFill>
              </a:rPr>
              <a:t>peer </a:t>
            </a:r>
            <a:r>
              <a:rPr lang="ko-KR" altLang="en-US" sz="1200" dirty="0">
                <a:solidFill>
                  <a:srgbClr val="6A4F4A"/>
                </a:solidFill>
              </a:rPr>
              <a:t>네트워크에 설치된 체인코드를 실행할 수 있다</a:t>
            </a:r>
            <a:endParaRPr lang="en-US" altLang="ko-KR" sz="1200" dirty="0">
              <a:solidFill>
                <a:srgbClr val="6A4F4A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6A4F4A"/>
                </a:solidFill>
              </a:rPr>
              <a:t>체인코드의 기능은 크게 읽기</a:t>
            </a:r>
            <a:r>
              <a:rPr lang="en-US" altLang="ko-KR" sz="1200" dirty="0">
                <a:solidFill>
                  <a:srgbClr val="6A4F4A"/>
                </a:solidFill>
              </a:rPr>
              <a:t>(query)</a:t>
            </a:r>
            <a:r>
              <a:rPr lang="ko-KR" altLang="en-US" sz="1200" dirty="0">
                <a:solidFill>
                  <a:srgbClr val="6A4F4A"/>
                </a:solidFill>
              </a:rPr>
              <a:t>와 쓰기</a:t>
            </a:r>
            <a:r>
              <a:rPr lang="en-US" altLang="ko-KR" sz="1200" dirty="0">
                <a:solidFill>
                  <a:srgbClr val="6A4F4A"/>
                </a:solidFill>
              </a:rPr>
              <a:t>(write/update) </a:t>
            </a:r>
            <a:r>
              <a:rPr lang="ko-KR" altLang="en-US" sz="1200" dirty="0">
                <a:solidFill>
                  <a:srgbClr val="6A4F4A"/>
                </a:solidFill>
              </a:rPr>
              <a:t>두 종류의 함수로 구분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2B2D96-5806-4E04-9507-D739905B9075}"/>
              </a:ext>
            </a:extLst>
          </p:cNvPr>
          <p:cNvSpPr/>
          <p:nvPr/>
        </p:nvSpPr>
        <p:spPr>
          <a:xfrm>
            <a:off x="4364941" y="4897859"/>
            <a:ext cx="860489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6A4F4A"/>
                </a:solidFill>
              </a:rPr>
              <a:t>결괏값</a:t>
            </a:r>
            <a:r>
              <a:rPr lang="ko-KR" altLang="en-US" sz="800" dirty="0">
                <a:solidFill>
                  <a:srgbClr val="6A4F4A"/>
                </a:solidFill>
              </a:rPr>
              <a:t> 반환</a:t>
            </a:r>
            <a:endParaRPr lang="en-US" altLang="ko-KR" sz="800" dirty="0">
              <a:solidFill>
                <a:srgbClr val="6A4F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2703</Words>
  <Application>Microsoft Office PowerPoint</Application>
  <PresentationFormat>와이드스크린</PresentationFormat>
  <Paragraphs>536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송유진</cp:lastModifiedBy>
  <cp:revision>964</cp:revision>
  <dcterms:created xsi:type="dcterms:W3CDTF">2018-08-02T07:05:36Z</dcterms:created>
  <dcterms:modified xsi:type="dcterms:W3CDTF">2019-02-11T13:16:35Z</dcterms:modified>
</cp:coreProperties>
</file>